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31"/>
  </p:handoutMasterIdLst>
  <p:sldIdLst>
    <p:sldId id="553" r:id="rId4"/>
    <p:sldId id="589" r:id="rId6"/>
    <p:sldId id="590" r:id="rId7"/>
    <p:sldId id="557" r:id="rId8"/>
    <p:sldId id="558" r:id="rId9"/>
    <p:sldId id="559" r:id="rId10"/>
    <p:sldId id="596" r:id="rId11"/>
    <p:sldId id="599" r:id="rId12"/>
    <p:sldId id="560" r:id="rId13"/>
    <p:sldId id="567" r:id="rId14"/>
    <p:sldId id="598" r:id="rId15"/>
    <p:sldId id="597" r:id="rId16"/>
    <p:sldId id="426" r:id="rId17"/>
    <p:sldId id="602" r:id="rId18"/>
    <p:sldId id="561" r:id="rId19"/>
    <p:sldId id="603" r:id="rId20"/>
    <p:sldId id="600" r:id="rId21"/>
    <p:sldId id="604" r:id="rId22"/>
    <p:sldId id="601" r:id="rId23"/>
    <p:sldId id="267" r:id="rId24"/>
    <p:sldId id="605" r:id="rId25"/>
    <p:sldId id="606" r:id="rId26"/>
    <p:sldId id="608" r:id="rId27"/>
    <p:sldId id="607" r:id="rId28"/>
    <p:sldId id="609" r:id="rId29"/>
    <p:sldId id="617" r:id="rId30"/>
  </p:sldIdLst>
  <p:sldSz cx="9144000" cy="5143500" type="screen16x9"/>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4922"/>
    <a:srgbClr val="E9E8E7"/>
    <a:srgbClr val="FFC992"/>
    <a:srgbClr val="FFE9D4"/>
    <a:srgbClr val="E6B792"/>
    <a:srgbClr val="778A70"/>
    <a:srgbClr val="D69768"/>
    <a:srgbClr val="EFD5C3"/>
    <a:srgbClr val="BE945E"/>
    <a:srgbClr val="004A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55" d="100"/>
          <a:sy n="55" d="100"/>
        </p:scale>
        <p:origin x="48" y="510"/>
      </p:cViewPr>
      <p:guideLst>
        <p:guide orient="horz" pos="1620"/>
        <p:guide pos="286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5" Type="http://schemas.openxmlformats.org/officeDocument/2006/relationships/tags" Target="tags/tag3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026290E-09ED-4D91-84C4-6862B4BA7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DE10D5-F2C3-470B-8346-4FC0EDEC5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15.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1" Type="http://schemas.openxmlformats.org/officeDocument/2006/relationships/notesSlide" Target="../notesSlides/notesSlide5.xml"/><Relationship Id="rId10" Type="http://schemas.openxmlformats.org/officeDocument/2006/relationships/slideLayout" Target="../slideLayouts/slideLayout1.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4114800" y="1199808"/>
            <a:ext cx="3472647" cy="930972"/>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242916" y="3308315"/>
            <a:ext cx="3042368" cy="369332"/>
          </a:xfrm>
          <a:prstGeom prst="rect">
            <a:avLst/>
          </a:prstGeom>
          <a:solidFill>
            <a:schemeClr val="accent1">
              <a:lumMod val="10000"/>
              <a:lumOff val="90000"/>
            </a:schemeClr>
          </a:solidFill>
        </p:spPr>
        <p:txBody>
          <a:bodyPr wrap="square">
            <a:spAutoFit/>
          </a:bodyPr>
          <a:lstStyle/>
          <a:p>
            <a:r>
              <a:rPr lang="zh-CN" altLang="en-US" dirty="0">
                <a:solidFill>
                  <a:schemeClr val="accent1">
                    <a:lumMod val="75000"/>
                    <a:lumOff val="25000"/>
                  </a:schemeClr>
                </a:solidFill>
                <a:latin typeface="+mn-ea"/>
              </a:rPr>
              <a:t>主编：王玲   蔡莉    田苗苗</a:t>
            </a:r>
            <a:endParaRPr lang="zh-CN" altLang="en-US" dirty="0">
              <a:solidFill>
                <a:schemeClr val="accent1">
                  <a:lumMod val="75000"/>
                  <a:lumOff val="25000"/>
                </a:schemeClr>
              </a:solidFill>
              <a:latin typeface="+mn-ea"/>
            </a:endParaRPr>
          </a:p>
        </p:txBody>
      </p:sp>
      <p:sp>
        <p:nvSpPr>
          <p:cNvPr id="7" name="文本框 6"/>
          <p:cNvSpPr txBox="1"/>
          <p:nvPr/>
        </p:nvSpPr>
        <p:spPr>
          <a:xfrm>
            <a:off x="6262180" y="2318038"/>
            <a:ext cx="4632960" cy="369332"/>
          </a:xfrm>
          <a:prstGeom prst="rect">
            <a:avLst/>
          </a:prstGeom>
          <a:noFill/>
        </p:spPr>
        <p:txBody>
          <a:bodyPr wrap="square">
            <a:spAutoFit/>
          </a:bodyPr>
          <a:lstStyle/>
          <a:p>
            <a:pPr algn="l" defTabSz="685165">
              <a:defRPr/>
            </a:pPr>
            <a:r>
              <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（第二版）</a:t>
            </a:r>
            <a:endPar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971550"/>
            <a:ext cx="8458200" cy="1198880"/>
          </a:xfrm>
          <a:prstGeom prst="rect">
            <a:avLst/>
          </a:prstGeom>
          <a:noFill/>
        </p:spPr>
        <p:txBody>
          <a:bodyPr wrap="square" rtlCol="0">
            <a:spAutoFit/>
          </a:bodyPr>
          <a:lstStyle/>
          <a:p>
            <a:r>
              <a:rPr lang="zh-CN" altLang="en-US" sz="2000" dirty="0">
                <a:solidFill>
                  <a:schemeClr val="accent1"/>
                </a:solidFill>
                <a:latin typeface="+mj-ea"/>
                <a:ea typeface="+mj-ea"/>
                <a:cs typeface="+mn-ea"/>
                <a:sym typeface="+mn-lt"/>
              </a:rPr>
              <a:t>       </a:t>
            </a:r>
            <a:r>
              <a:rPr lang="zh-CN" altLang="en-US" sz="2400" dirty="0">
                <a:solidFill>
                  <a:schemeClr val="accent1"/>
                </a:solidFill>
                <a:latin typeface="+mj-ea"/>
                <a:ea typeface="+mj-ea"/>
                <a:cs typeface="+mn-ea"/>
                <a:sym typeface="+mn-lt"/>
              </a:rPr>
              <a:t>欣赏几首乐曲，和同学们分享你听到的乐曲的节奏、旋律、速度、力度、音色等要素，以及乐曲带给你的感受，把对应的信息填写在表 </a:t>
            </a:r>
            <a:r>
              <a:rPr lang="en-US" altLang="zh-CN" sz="2400" dirty="0">
                <a:solidFill>
                  <a:schemeClr val="accent1"/>
                </a:solidFill>
                <a:latin typeface="+mj-ea"/>
                <a:ea typeface="+mj-ea"/>
                <a:cs typeface="+mn-ea"/>
                <a:sym typeface="+mn-lt"/>
              </a:rPr>
              <a:t>1-1 </a:t>
            </a:r>
            <a:r>
              <a:rPr lang="zh-CN" altLang="en-US" sz="2400" dirty="0">
                <a:solidFill>
                  <a:schemeClr val="accent1"/>
                </a:solidFill>
                <a:latin typeface="+mj-ea"/>
                <a:ea typeface="+mj-ea"/>
                <a:cs typeface="+mn-ea"/>
                <a:sym typeface="+mn-lt"/>
              </a:rPr>
              <a:t>中</a:t>
            </a:r>
            <a:r>
              <a:rPr lang="zh-CN" altLang="en-US" dirty="0">
                <a:solidFill>
                  <a:schemeClr val="accent1"/>
                </a:solidFill>
                <a:latin typeface="+mj-ea"/>
                <a:ea typeface="+mj-ea"/>
                <a:cs typeface="+mn-ea"/>
                <a:sym typeface="+mn-lt"/>
              </a:rPr>
              <a:t>。</a:t>
            </a:r>
            <a:endParaRPr lang="zh-CN" altLang="en-US" dirty="0">
              <a:solidFill>
                <a:schemeClr val="accent1"/>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graphicFrame>
        <p:nvGraphicFramePr>
          <p:cNvPr id="3" name="表格 2"/>
          <p:cNvGraphicFramePr>
            <a:graphicFrameLocks noGrp="1"/>
          </p:cNvGraphicFramePr>
          <p:nvPr>
            <p:custDataLst>
              <p:tags r:id="rId1"/>
            </p:custDataLst>
          </p:nvPr>
        </p:nvGraphicFramePr>
        <p:xfrm>
          <a:off x="609600" y="2419350"/>
          <a:ext cx="8001000" cy="2362200"/>
        </p:xfrm>
        <a:graphic>
          <a:graphicData uri="http://schemas.openxmlformats.org/drawingml/2006/table">
            <a:tbl>
              <a:tblPr firstRow="1" bandRow="1">
                <a:tableStyleId>{5C22544A-7EE6-4342-B048-85BDC9FD1C3A}</a:tableStyleId>
              </a:tblPr>
              <a:tblGrid>
                <a:gridCol w="2667000"/>
                <a:gridCol w="2667000"/>
                <a:gridCol w="2667000"/>
              </a:tblGrid>
              <a:tr h="472440">
                <a:tc>
                  <a:txBody>
                    <a:bodyPr/>
                    <a:lstStyle/>
                    <a:p>
                      <a:pPr algn="ctr"/>
                      <a:r>
                        <a:rPr lang="zh-CN" altLang="en-US" dirty="0"/>
                        <a:t>乐曲</a:t>
                      </a:r>
                      <a:endParaRPr lang="zh-CN" altLang="en-US" dirty="0"/>
                    </a:p>
                  </a:txBody>
                  <a:tcPr/>
                </a:tc>
                <a:tc>
                  <a:txBody>
                    <a:bodyPr/>
                    <a:lstStyle/>
                    <a:p>
                      <a:pPr algn="ctr"/>
                      <a:r>
                        <a:rPr lang="zh-CN" altLang="en-US" dirty="0"/>
                        <a:t>音乐要素</a:t>
                      </a:r>
                      <a:endParaRPr lang="zh-CN" altLang="en-US" dirty="0"/>
                    </a:p>
                  </a:txBody>
                  <a:tcPr/>
                </a:tc>
                <a:tc>
                  <a:txBody>
                    <a:bodyPr/>
                    <a:lstStyle/>
                    <a:p>
                      <a:pPr algn="ctr"/>
                      <a:r>
                        <a:rPr lang="zh-CN" altLang="en-US" dirty="0"/>
                        <a:t>感受</a:t>
                      </a:r>
                      <a:endParaRPr lang="zh-CN" altLang="en-US" dirty="0"/>
                    </a:p>
                  </a:txBody>
                  <a:tcPr/>
                </a:tc>
              </a:tr>
              <a:tr h="472440">
                <a:tc>
                  <a:txBody>
                    <a:bodyPr/>
                    <a:lstStyle/>
                    <a:p>
                      <a:endParaRPr lang="zh-CN" altLang="en-US"/>
                    </a:p>
                  </a:txBody>
                  <a:tcPr/>
                </a:tc>
                <a:tc>
                  <a:txBody>
                    <a:bodyPr/>
                    <a:lstStyle/>
                    <a:p>
                      <a:endParaRPr lang="zh-CN" altLang="en-US"/>
                    </a:p>
                  </a:txBody>
                  <a:tcPr/>
                </a:tc>
                <a:tc>
                  <a:txBody>
                    <a:bodyPr/>
                    <a:lstStyle/>
                    <a:p>
                      <a:endParaRPr lang="zh-CN" altLang="en-US"/>
                    </a:p>
                  </a:txBody>
                  <a:tcPr/>
                </a:tc>
              </a:tr>
              <a:tr h="472440">
                <a:tc>
                  <a:txBody>
                    <a:bodyPr/>
                    <a:lstStyle/>
                    <a:p>
                      <a:endParaRPr lang="zh-CN" altLang="en-US"/>
                    </a:p>
                  </a:txBody>
                  <a:tcPr/>
                </a:tc>
                <a:tc>
                  <a:txBody>
                    <a:bodyPr/>
                    <a:lstStyle/>
                    <a:p>
                      <a:endParaRPr lang="zh-CN" altLang="en-US"/>
                    </a:p>
                  </a:txBody>
                  <a:tcPr/>
                </a:tc>
                <a:tc>
                  <a:txBody>
                    <a:bodyPr/>
                    <a:lstStyle/>
                    <a:p>
                      <a:endParaRPr lang="zh-CN" altLang="en-US"/>
                    </a:p>
                  </a:txBody>
                  <a:tcPr/>
                </a:tc>
              </a:tr>
              <a:tr h="472440">
                <a:tc>
                  <a:txBody>
                    <a:bodyPr/>
                    <a:lstStyle/>
                    <a:p>
                      <a:endParaRPr lang="zh-CN" altLang="en-US"/>
                    </a:p>
                  </a:txBody>
                  <a:tcPr/>
                </a:tc>
                <a:tc>
                  <a:txBody>
                    <a:bodyPr/>
                    <a:lstStyle/>
                    <a:p>
                      <a:endParaRPr lang="zh-CN" altLang="en-US"/>
                    </a:p>
                  </a:txBody>
                  <a:tcPr/>
                </a:tc>
                <a:tc>
                  <a:txBody>
                    <a:bodyPr/>
                    <a:lstStyle/>
                    <a:p>
                      <a:endParaRPr lang="zh-CN" altLang="en-US"/>
                    </a:p>
                  </a:txBody>
                  <a:tcPr/>
                </a:tc>
              </a:tr>
              <a:tr h="472440">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8554"/>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（三）音乐的功能</a:t>
            </a:r>
            <a:endParaRPr lang="en-US" sz="1600" dirty="0">
              <a:solidFill>
                <a:schemeClr val="accent1"/>
              </a:solidFill>
              <a:latin typeface="+mj-ea"/>
              <a:ea typeface="+mj-ea"/>
              <a:cs typeface="+mn-ea"/>
              <a:sym typeface="+mn-lt"/>
            </a:endParaRPr>
          </a:p>
        </p:txBody>
      </p:sp>
      <p:sp>
        <p:nvSpPr>
          <p:cNvPr id="9" name="TextBox 33"/>
          <p:cNvSpPr txBox="1"/>
          <p:nvPr/>
        </p:nvSpPr>
        <p:spPr>
          <a:xfrm>
            <a:off x="685800" y="1408703"/>
            <a:ext cx="3733800" cy="3372846"/>
          </a:xfrm>
          <a:prstGeom prst="rect">
            <a:avLst/>
          </a:prstGeom>
          <a:noFill/>
          <a:ln>
            <a:noFill/>
          </a:ln>
        </p:spPr>
        <p:txBody>
          <a:bodyPr wrap="square" rtlCol="0">
            <a:spAutoFit/>
          </a:bodyPr>
          <a:lstStyle/>
          <a:p>
            <a:pPr>
              <a:lnSpc>
                <a:spcPct val="150000"/>
              </a:lnSpc>
            </a:pPr>
            <a:r>
              <a:rPr lang="zh-CN" altLang="en-US" sz="1600" dirty="0">
                <a:solidFill>
                  <a:srgbClr val="7D4922"/>
                </a:solidFill>
                <a:latin typeface="+mn-ea"/>
                <a:cs typeface="+mn-ea"/>
                <a:sym typeface="+mn-lt"/>
              </a:rPr>
              <a:t>音乐的功能是指音乐在人类社会生活中所起到的作用。在人类的社会生活中，音乐所起到的作用是多方面的，如音乐具有社会功能、审美功能、教育功能和娱乐功能等。随着人类社会的不断发展，音乐的功能还在不断地丰富和扩大，如进行胎教、康复治疗，甚至还能增进食欲、促进睡眠等。音乐以其特有的功能和作用，服务于人们的现实生活。</a:t>
            </a:r>
            <a:endParaRPr lang="en-US" sz="1600" dirty="0">
              <a:solidFill>
                <a:srgbClr val="7D4922"/>
              </a:solidFill>
              <a:latin typeface="+mn-ea"/>
              <a:cs typeface="+mn-ea"/>
              <a:sym typeface="+mn-lt"/>
            </a:endParaRPr>
          </a:p>
        </p:txBody>
      </p:sp>
      <p:sp>
        <p:nvSpPr>
          <p:cNvPr id="10" name="矩形 9"/>
          <p:cNvSpPr/>
          <p:nvPr/>
        </p:nvSpPr>
        <p:spPr>
          <a:xfrm>
            <a:off x="609600" y="1384472"/>
            <a:ext cx="3886200" cy="33970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514350"/>
            <a:ext cx="1752600" cy="2285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音乐艺术概述</a:t>
            </a:r>
            <a:endParaRPr lang="zh-CN" altLang="en-US" b="1" dirty="0"/>
          </a:p>
        </p:txBody>
      </p:sp>
      <p:pic>
        <p:nvPicPr>
          <p:cNvPr id="3" name="IM 94"/>
          <p:cNvPicPr/>
          <p:nvPr/>
        </p:nvPicPr>
        <p:blipFill>
          <a:blip r:embed="rId1"/>
          <a:stretch>
            <a:fillRect/>
          </a:stretch>
        </p:blipFill>
        <p:spPr>
          <a:xfrm>
            <a:off x="5040086" y="1389653"/>
            <a:ext cx="3494314" cy="3391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89709" y="1956195"/>
            <a:ext cx="1515291"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2. </a:t>
            </a:r>
            <a:r>
              <a:rPr lang="zh-CN" altLang="en-US" sz="1400" b="1" spc="0" dirty="0">
                <a:solidFill>
                  <a:schemeClr val="bg1"/>
                </a:solidFill>
                <a:latin typeface="+mn-ea"/>
                <a:ea typeface="+mn-ea"/>
                <a:cs typeface="+mn-ea"/>
                <a:sym typeface="+mn-lt"/>
              </a:rPr>
              <a:t>审美功能</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381000" y="1051200"/>
            <a:ext cx="1524000" cy="307777"/>
          </a:xfrm>
          <a:prstGeom prst="rect">
            <a:avLst/>
          </a:prstGeom>
          <a:solidFill>
            <a:schemeClr val="accent1"/>
          </a:solidFill>
        </p:spPr>
        <p:txBody>
          <a:bodyPr wrap="square" rtlCol="0">
            <a:spAutoFit/>
          </a:bodyPr>
          <a:lstStyle/>
          <a:p>
            <a:pPr algn="ctr"/>
            <a:r>
              <a:rPr lang="en-US" altLang="zh-CN" sz="1400" b="1" dirty="0">
                <a:solidFill>
                  <a:schemeClr val="bg1"/>
                </a:solidFill>
                <a:latin typeface="+mn-ea"/>
                <a:cs typeface="+mn-ea"/>
                <a:sym typeface="+mn-lt"/>
              </a:rPr>
              <a:t>1. </a:t>
            </a:r>
            <a:r>
              <a:rPr lang="zh-CN" altLang="en-US" sz="1400" b="1" dirty="0">
                <a:solidFill>
                  <a:schemeClr val="bg1"/>
                </a:solidFill>
                <a:latin typeface="+mn-ea"/>
                <a:cs typeface="+mn-ea"/>
                <a:sym typeface="+mn-lt"/>
              </a:rPr>
              <a:t>社会功能</a:t>
            </a:r>
            <a:endParaRPr lang="zh-CN" altLang="en-US" sz="1400" b="1" dirty="0">
              <a:solidFill>
                <a:schemeClr val="bg1"/>
              </a:solidFill>
              <a:latin typeface="+mn-ea"/>
              <a:cs typeface="+mn-ea"/>
              <a:sym typeface="+mn-lt"/>
            </a:endParaRPr>
          </a:p>
        </p:txBody>
      </p:sp>
      <p:sp>
        <p:nvSpPr>
          <p:cNvPr id="9" name="文本框 8"/>
          <p:cNvSpPr txBox="1"/>
          <p:nvPr/>
        </p:nvSpPr>
        <p:spPr>
          <a:xfrm>
            <a:off x="381000" y="3105428"/>
            <a:ext cx="1515291"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3. </a:t>
            </a:r>
            <a:r>
              <a:rPr lang="zh-CN" altLang="en-US" sz="1400" b="1" spc="0" dirty="0">
                <a:solidFill>
                  <a:schemeClr val="bg1"/>
                </a:solidFill>
                <a:latin typeface="+mn-ea"/>
                <a:ea typeface="+mn-ea"/>
                <a:cs typeface="+mn-ea"/>
                <a:sym typeface="+mn-lt"/>
              </a:rPr>
              <a:t>教育功能</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057400" y="917065"/>
            <a:ext cx="3982946" cy="1023742"/>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音乐是一个国家或民族社会文化的组成部分，音乐因地域及种族语言的不同而形成差异和极丰富的多样性。</a:t>
            </a:r>
            <a:endParaRPr lang="zh-CN" altLang="en-US" sz="14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（三）音乐的功能</a:t>
            </a:r>
            <a:endParaRPr lang="zh-CN" altLang="en-US" b="1" dirty="0"/>
          </a:p>
        </p:txBody>
      </p:sp>
      <p:sp>
        <p:nvSpPr>
          <p:cNvPr id="3" name="TextBox 33"/>
          <p:cNvSpPr txBox="1"/>
          <p:nvPr/>
        </p:nvSpPr>
        <p:spPr>
          <a:xfrm>
            <a:off x="2133601" y="1940807"/>
            <a:ext cx="3906745" cy="1023742"/>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音乐能净化人的心灵。</a:t>
            </a:r>
            <a:endParaRPr lang="en-US" altLang="zh-CN" sz="1400" dirty="0">
              <a:solidFill>
                <a:schemeClr val="bg2"/>
              </a:solidFill>
              <a:latin typeface="+mn-ea"/>
              <a:cs typeface="+mn-ea"/>
              <a:sym typeface="+mn-lt"/>
            </a:endParaRPr>
          </a:p>
          <a:p>
            <a:pPr>
              <a:lnSpc>
                <a:spcPct val="150000"/>
              </a:lnSpc>
            </a:pPr>
            <a:r>
              <a:rPr lang="zh-CN" altLang="en-US" sz="1400" dirty="0">
                <a:solidFill>
                  <a:schemeClr val="bg2"/>
                </a:solidFill>
                <a:latin typeface="+mn-ea"/>
                <a:cs typeface="+mn-ea"/>
                <a:sym typeface="+mn-lt"/>
              </a:rPr>
              <a:t>音乐能调节人的感情。</a:t>
            </a:r>
            <a:endParaRPr lang="en-US" altLang="zh-CN" sz="1400" dirty="0">
              <a:solidFill>
                <a:schemeClr val="bg2"/>
              </a:solidFill>
              <a:latin typeface="+mn-ea"/>
              <a:cs typeface="+mn-ea"/>
              <a:sym typeface="+mn-lt"/>
            </a:endParaRPr>
          </a:p>
          <a:p>
            <a:pPr>
              <a:lnSpc>
                <a:spcPct val="150000"/>
              </a:lnSpc>
            </a:pPr>
            <a:r>
              <a:rPr lang="zh-CN" altLang="en-US" sz="1400" dirty="0">
                <a:solidFill>
                  <a:schemeClr val="bg2"/>
                </a:solidFill>
                <a:latin typeface="+mn-ea"/>
                <a:cs typeface="+mn-ea"/>
                <a:sym typeface="+mn-lt"/>
              </a:rPr>
              <a:t>音乐能提高人的审美素养。</a:t>
            </a:r>
            <a:endParaRPr lang="zh-CN" altLang="en-US" sz="1400" dirty="0">
              <a:solidFill>
                <a:schemeClr val="bg2"/>
              </a:solidFill>
              <a:latin typeface="+mn-ea"/>
              <a:cs typeface="+mn-ea"/>
              <a:sym typeface="+mn-lt"/>
            </a:endParaRPr>
          </a:p>
        </p:txBody>
      </p:sp>
      <p:sp>
        <p:nvSpPr>
          <p:cNvPr id="6" name="TextBox 33"/>
          <p:cNvSpPr txBox="1"/>
          <p:nvPr/>
        </p:nvSpPr>
        <p:spPr>
          <a:xfrm>
            <a:off x="2066109" y="2964549"/>
            <a:ext cx="3727268" cy="957185"/>
          </a:xfrm>
          <a:prstGeom prst="rect">
            <a:avLst/>
          </a:prstGeom>
          <a:noFill/>
          <a:ln>
            <a:noFill/>
          </a:ln>
        </p:spPr>
        <p:txBody>
          <a:bodyPr wrap="square" rtlCol="0">
            <a:spAutoFit/>
          </a:bodyPr>
          <a:lstStyle/>
          <a:p>
            <a:pPr>
              <a:lnSpc>
                <a:spcPct val="150000"/>
              </a:lnSpc>
            </a:pPr>
            <a:r>
              <a:rPr lang="zh-CN" altLang="en-US" sz="1300" dirty="0">
                <a:solidFill>
                  <a:schemeClr val="accent1">
                    <a:lumMod val="75000"/>
                    <a:lumOff val="25000"/>
                  </a:schemeClr>
                </a:solidFill>
                <a:latin typeface="+mn-ea"/>
                <a:cs typeface="+mn-ea"/>
                <a:sym typeface="+mn-lt"/>
              </a:rPr>
              <a:t>音乐作品在反映客观生活的同时，也传达了创造者的审美观、世界观、人生观，它通过音响载体将这些观念传达给听众，起到一定的教育作用。</a:t>
            </a:r>
            <a:endParaRPr lang="zh-CN" altLang="en-US" sz="1300" dirty="0">
              <a:solidFill>
                <a:schemeClr val="accent1">
                  <a:lumMod val="75000"/>
                  <a:lumOff val="25000"/>
                </a:schemeClr>
              </a:solidFill>
              <a:latin typeface="+mn-ea"/>
              <a:cs typeface="+mn-ea"/>
              <a:sym typeface="+mn-lt"/>
            </a:endParaRPr>
          </a:p>
        </p:txBody>
      </p:sp>
      <p:pic>
        <p:nvPicPr>
          <p:cNvPr id="4" name="IM 92"/>
          <p:cNvPicPr/>
          <p:nvPr/>
        </p:nvPicPr>
        <p:blipFill>
          <a:blip r:embed="rId1"/>
          <a:stretch>
            <a:fillRect/>
          </a:stretch>
        </p:blipFill>
        <p:spPr>
          <a:xfrm>
            <a:off x="6068649" y="932849"/>
            <a:ext cx="2757806" cy="2853076"/>
          </a:xfrm>
          <a:prstGeom prst="rect">
            <a:avLst/>
          </a:prstGeom>
        </p:spPr>
      </p:pic>
      <p:sp>
        <p:nvSpPr>
          <p:cNvPr id="11" name="文本框 10"/>
          <p:cNvSpPr txBox="1"/>
          <p:nvPr/>
        </p:nvSpPr>
        <p:spPr>
          <a:xfrm>
            <a:off x="378823" y="3955336"/>
            <a:ext cx="1515291"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spc="0" dirty="0">
                <a:solidFill>
                  <a:schemeClr val="bg1"/>
                </a:solidFill>
                <a:latin typeface="+mn-ea"/>
                <a:ea typeface="+mn-ea"/>
                <a:cs typeface="+mn-ea"/>
                <a:sym typeface="+mn-lt"/>
              </a:rPr>
              <a:t>4. </a:t>
            </a:r>
            <a:r>
              <a:rPr lang="zh-CN" altLang="en-US" sz="1400" spc="0" dirty="0">
                <a:solidFill>
                  <a:schemeClr val="bg1"/>
                </a:solidFill>
                <a:latin typeface="+mn-ea"/>
                <a:ea typeface="+mn-ea"/>
                <a:cs typeface="+mn-ea"/>
                <a:sym typeface="+mn-lt"/>
              </a:rPr>
              <a:t>娱乐功能</a:t>
            </a:r>
            <a:endParaRPr lang="zh-CN" altLang="en-US" sz="1400" spc="0" dirty="0">
              <a:solidFill>
                <a:schemeClr val="bg1"/>
              </a:solidFill>
              <a:latin typeface="+mn-ea"/>
              <a:ea typeface="+mn-ea"/>
              <a:cs typeface="+mn-ea"/>
              <a:sym typeface="+mn-lt"/>
            </a:endParaRPr>
          </a:p>
        </p:txBody>
      </p:sp>
      <p:sp>
        <p:nvSpPr>
          <p:cNvPr id="12" name="TextBox 33"/>
          <p:cNvSpPr txBox="1"/>
          <p:nvPr/>
        </p:nvSpPr>
        <p:spPr>
          <a:xfrm>
            <a:off x="2135778" y="3897097"/>
            <a:ext cx="6662374" cy="990528"/>
          </a:xfrm>
          <a:prstGeom prst="rect">
            <a:avLst/>
          </a:prstGeom>
          <a:solidFill>
            <a:srgbClr val="D69768"/>
          </a:solidFill>
          <a:ln>
            <a:noFill/>
          </a:ln>
        </p:spPr>
        <p:txBody>
          <a:bodyPr wrap="square" rtlCol="0">
            <a:spAutoFit/>
          </a:bodyPr>
          <a:lstStyle/>
          <a:p>
            <a:pPr>
              <a:lnSpc>
                <a:spcPct val="150000"/>
              </a:lnSpc>
            </a:pPr>
            <a:r>
              <a:rPr lang="zh-CN" altLang="en-US" sz="1350" dirty="0">
                <a:solidFill>
                  <a:schemeClr val="bg2"/>
                </a:solidFill>
                <a:latin typeface="+mn-ea"/>
                <a:cs typeface="+mn-ea"/>
                <a:sym typeface="+mn-lt"/>
              </a:rPr>
              <a:t>音乐的娱乐功能是显而易见的。</a:t>
            </a:r>
            <a:endParaRPr lang="en-US" altLang="zh-CN" sz="1350" dirty="0">
              <a:solidFill>
                <a:schemeClr val="bg2"/>
              </a:solidFill>
              <a:latin typeface="+mn-ea"/>
              <a:cs typeface="+mn-ea"/>
              <a:sym typeface="+mn-lt"/>
            </a:endParaRPr>
          </a:p>
          <a:p>
            <a:pPr>
              <a:lnSpc>
                <a:spcPct val="150000"/>
              </a:lnSpc>
            </a:pPr>
            <a:r>
              <a:rPr lang="en-US" altLang="zh-CN" sz="1350" dirty="0">
                <a:solidFill>
                  <a:schemeClr val="bg2"/>
                </a:solidFill>
                <a:latin typeface="+mn-ea"/>
                <a:cs typeface="+mn-ea"/>
                <a:sym typeface="+mn-lt"/>
              </a:rPr>
              <a:t>《</a:t>
            </a:r>
            <a:r>
              <a:rPr lang="zh-CN" altLang="en-US" sz="1350" dirty="0">
                <a:solidFill>
                  <a:schemeClr val="bg2"/>
                </a:solidFill>
                <a:latin typeface="+mn-ea"/>
                <a:cs typeface="+mn-ea"/>
                <a:sym typeface="+mn-lt"/>
              </a:rPr>
              <a:t>乐记</a:t>
            </a:r>
            <a:r>
              <a:rPr lang="en-US" altLang="zh-CN" sz="1350" dirty="0">
                <a:solidFill>
                  <a:schemeClr val="bg2"/>
                </a:solidFill>
                <a:latin typeface="+mn-ea"/>
                <a:cs typeface="+mn-ea"/>
                <a:sym typeface="+mn-lt"/>
              </a:rPr>
              <a:t>》</a:t>
            </a:r>
            <a:r>
              <a:rPr lang="zh-CN" altLang="en-US" sz="1350" dirty="0">
                <a:solidFill>
                  <a:schemeClr val="bg2"/>
                </a:solidFill>
                <a:latin typeface="+mn-ea"/>
                <a:cs typeface="+mn-ea"/>
                <a:sym typeface="+mn-lt"/>
              </a:rPr>
              <a:t>中指出“夫乐者乐也”，这就是说音乐即快乐。在现实生活中，人们听音乐的第一目的一般不是学习，也不是受教育，而是娱乐。</a:t>
            </a:r>
            <a:endParaRPr lang="zh-CN" altLang="en-US" sz="1350" dirty="0">
              <a:solidFill>
                <a:schemeClr val="bg2"/>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154" y="842010"/>
            <a:ext cx="5257324" cy="621030"/>
            <a:chOff x="1170" y="1057"/>
            <a:chExt cx="11039" cy="1304"/>
          </a:xfrm>
        </p:grpSpPr>
        <p:grpSp>
          <p:nvGrpSpPr>
            <p:cNvPr id="72" name="组合 71"/>
            <p:cNvGrpSpPr/>
            <p:nvPr/>
          </p:nvGrpSpPr>
          <p:grpSpPr>
            <a:xfrm>
              <a:off x="1170" y="1057"/>
              <a:ext cx="1304" cy="1304"/>
              <a:chOff x="2286938" y="1773732"/>
              <a:chExt cx="1341782" cy="1341782"/>
            </a:xfrm>
          </p:grpSpPr>
          <p:sp>
            <p:nvSpPr>
              <p:cNvPr id="73" name="圆: 空心 6"/>
              <p:cNvSpPr/>
              <p:nvPr>
                <p:custDataLst>
                  <p:tags r:id="rId1"/>
                </p:custDataLst>
              </p:nvPr>
            </p:nvSpPr>
            <p:spPr>
              <a:xfrm>
                <a:off x="2286938" y="1773732"/>
                <a:ext cx="1341782" cy="1341782"/>
              </a:xfrm>
              <a:prstGeom prst="donut">
                <a:avLst>
                  <a:gd name="adj" fmla="val 1361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74" name="圆: 空心 7"/>
              <p:cNvSpPr/>
              <p:nvPr>
                <p:custDataLst>
                  <p:tags r:id="rId2"/>
                </p:custDataLst>
              </p:nvPr>
            </p:nvSpPr>
            <p:spPr>
              <a:xfrm>
                <a:off x="2439338" y="1926132"/>
                <a:ext cx="1036982" cy="1036982"/>
              </a:xfrm>
              <a:prstGeom prst="donut">
                <a:avLst>
                  <a:gd name="adj" fmla="val 13619"/>
                </a:avLst>
              </a:prstGeom>
              <a:solidFill>
                <a:srgbClr val="BEE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75" name="文本框 74"/>
            <p:cNvSpPr txBox="1"/>
            <p:nvPr>
              <p:custDataLst>
                <p:tags r:id="rId3"/>
              </p:custDataLst>
            </p:nvPr>
          </p:nvSpPr>
          <p:spPr>
            <a:xfrm>
              <a:off x="2457" y="1201"/>
              <a:ext cx="9752" cy="930"/>
            </a:xfrm>
            <a:prstGeom prst="rect">
              <a:avLst/>
            </a:prstGeom>
            <a:noFill/>
          </p:spPr>
          <p:txBody>
            <a:bodyPr wrap="square" rtlCol="0">
              <a:spAutoFit/>
            </a:bodyPr>
            <a:lstStyle/>
            <a:p>
              <a:pPr>
                <a:lnSpc>
                  <a:spcPct val="150000"/>
                </a:lnSpc>
              </a:pPr>
              <a:r>
                <a:rPr lang="zh-CN" altLang="en-US" b="1" dirty="0">
                  <a:solidFill>
                    <a:srgbClr val="D69768"/>
                  </a:solidFill>
                  <a:latin typeface="黑体" panose="02010600030101010101" charset="-122"/>
                  <a:ea typeface="黑体" panose="02010600030101010101" charset="-122"/>
                </a:rPr>
                <a:t>（一）鉴赏音乐应具备的基本知识</a:t>
              </a:r>
              <a:endParaRPr lang="zh-CN" altLang="en-US" b="1" dirty="0">
                <a:solidFill>
                  <a:srgbClr val="D69768"/>
                </a:solidFill>
                <a:latin typeface="黑体" panose="02010600030101010101" charset="-122"/>
                <a:ea typeface="黑体" panose="02010600030101010101" charset="-122"/>
              </a:endParaRPr>
            </a:p>
          </p:txBody>
        </p:sp>
      </p:grpSp>
      <p:grpSp>
        <p:nvGrpSpPr>
          <p:cNvPr id="34" name="组合 33"/>
          <p:cNvGrpSpPr/>
          <p:nvPr/>
        </p:nvGrpSpPr>
        <p:grpSpPr>
          <a:xfrm>
            <a:off x="1618921" y="1773435"/>
            <a:ext cx="987877" cy="987878"/>
            <a:chOff x="1809622" y="1966737"/>
            <a:chExt cx="1317169" cy="1317170"/>
          </a:xfrm>
          <a:solidFill>
            <a:srgbClr val="D69768"/>
          </a:solidFill>
        </p:grpSpPr>
        <p:sp>
          <p:nvSpPr>
            <p:cNvPr id="36"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37" name="TextBox 28"/>
            <p:cNvSpPr txBox="1"/>
            <p:nvPr/>
          </p:nvSpPr>
          <p:spPr>
            <a:xfrm>
              <a:off x="1987861" y="2317595"/>
              <a:ext cx="1016000" cy="73221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chemeClr val="bg1"/>
                  </a:solidFill>
                  <a:latin typeface="黑体" panose="02010600030101010101" charset="-122"/>
                  <a:ea typeface="黑体" panose="02010600030101010101" charset="-122"/>
                  <a:sym typeface="黑体" panose="02010600030101010101" charset="-122"/>
                </a:rPr>
                <a:t>作者和作品</a:t>
              </a:r>
              <a:endParaRPr lang="en-US" altLang="zh-CN" sz="1350" b="1" dirty="0">
                <a:solidFill>
                  <a:schemeClr val="bg1"/>
                </a:solidFill>
                <a:latin typeface="黑体" panose="02010600030101010101" charset="-122"/>
                <a:ea typeface="黑体" panose="02010600030101010101" charset="-122"/>
                <a:sym typeface="黑体" panose="02010600030101010101" charset="-122"/>
              </a:endParaRPr>
            </a:p>
            <a:p>
              <a:pPr algn="ctr"/>
              <a:r>
                <a:rPr lang="zh-CN" altLang="en-US" sz="1350" b="1" dirty="0">
                  <a:solidFill>
                    <a:schemeClr val="bg1"/>
                  </a:solidFill>
                  <a:latin typeface="黑体" panose="02010600030101010101" charset="-122"/>
                  <a:ea typeface="黑体" panose="02010600030101010101" charset="-122"/>
                  <a:sym typeface="黑体" panose="02010600030101010101" charset="-122"/>
                </a:rPr>
                <a:t>的时代</a:t>
              </a:r>
              <a:endParaRPr lang="en-US" altLang="zh-CN" sz="1350" b="1" dirty="0">
                <a:solidFill>
                  <a:schemeClr val="bg1"/>
                </a:solidFill>
                <a:latin typeface="黑体" panose="02010600030101010101" charset="-122"/>
                <a:ea typeface="黑体" panose="02010600030101010101" charset="-122"/>
                <a:sym typeface="黑体" panose="02010600030101010101" charset="-122"/>
              </a:endParaRPr>
            </a:p>
          </p:txBody>
        </p:sp>
      </p:grpSp>
      <p:sp>
        <p:nvSpPr>
          <p:cNvPr id="19" name="矩形 18"/>
          <p:cNvSpPr/>
          <p:nvPr>
            <p:custDataLst>
              <p:tags r:id="rId4"/>
            </p:custDataLst>
          </p:nvPr>
        </p:nvSpPr>
        <p:spPr>
          <a:xfrm>
            <a:off x="190500" y="319424"/>
            <a:ext cx="8763000" cy="46672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solidFill>
                <a:latin typeface="汉仪书魂体简" panose="02010600000101010101" charset="-122"/>
                <a:ea typeface="汉仪书魂体简" panose="02010600000101010101" charset="-122"/>
                <a:cs typeface="汉仪书魂体简" panose="02010600000101010101" charset="-122"/>
              </a:rPr>
              <a:t>二、如何鉴赏音乐</a:t>
            </a:r>
            <a:endParaRPr lang="zh-CN" altLang="en-US" sz="2100" dirty="0">
              <a:solidFill>
                <a:schemeClr val="tx1"/>
              </a:solidFill>
              <a:latin typeface="汉仪书魂体简" panose="02010600000101010101" charset="-122"/>
              <a:ea typeface="汉仪书魂体简" panose="02010600000101010101" charset="-122"/>
              <a:cs typeface="汉仪书魂体简" panose="02010600000101010101" charset="-122"/>
            </a:endParaRPr>
          </a:p>
        </p:txBody>
      </p:sp>
      <p:grpSp>
        <p:nvGrpSpPr>
          <p:cNvPr id="3" name="组合 2"/>
          <p:cNvGrpSpPr/>
          <p:nvPr/>
        </p:nvGrpSpPr>
        <p:grpSpPr>
          <a:xfrm>
            <a:off x="4078061" y="1729654"/>
            <a:ext cx="987877" cy="987878"/>
            <a:chOff x="1809622" y="1966737"/>
            <a:chExt cx="1317169" cy="1317170"/>
          </a:xfrm>
          <a:solidFill>
            <a:srgbClr val="EFD5C3"/>
          </a:solidFill>
        </p:grpSpPr>
        <p:sp>
          <p:nvSpPr>
            <p:cNvPr id="7"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8" name="TextBox 28"/>
            <p:cNvSpPr txBox="1"/>
            <p:nvPr/>
          </p:nvSpPr>
          <p:spPr>
            <a:xfrm>
              <a:off x="1987861" y="2403537"/>
              <a:ext cx="886746" cy="58789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latin typeface="黑体" panose="02010600030101010101" charset="-122"/>
                  <a:ea typeface="黑体" panose="02010600030101010101" charset="-122"/>
                  <a:sym typeface="黑体" panose="02010600030101010101" charset="-122"/>
                </a:rPr>
                <a:t> 民族特征</a:t>
              </a:r>
              <a:endParaRPr lang="en-US" altLang="zh-CN" sz="1350" b="1" dirty="0">
                <a:latin typeface="黑体" panose="02010600030101010101" charset="-122"/>
                <a:ea typeface="黑体" panose="02010600030101010101" charset="-122"/>
                <a:sym typeface="黑体" panose="02010600030101010101" charset="-122"/>
              </a:endParaRPr>
            </a:p>
          </p:txBody>
        </p:sp>
      </p:grpSp>
      <p:grpSp>
        <p:nvGrpSpPr>
          <p:cNvPr id="9" name="组合 8"/>
          <p:cNvGrpSpPr/>
          <p:nvPr/>
        </p:nvGrpSpPr>
        <p:grpSpPr>
          <a:xfrm>
            <a:off x="6629400" y="1685870"/>
            <a:ext cx="987877" cy="987878"/>
            <a:chOff x="1809622" y="1966737"/>
            <a:chExt cx="1317169" cy="1317170"/>
          </a:xfrm>
          <a:solidFill>
            <a:srgbClr val="D69768"/>
          </a:solidFill>
        </p:grpSpPr>
        <p:sp>
          <p:nvSpPr>
            <p:cNvPr id="10"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18" name="TextBox 28"/>
            <p:cNvSpPr txBox="1"/>
            <p:nvPr/>
          </p:nvSpPr>
          <p:spPr>
            <a:xfrm>
              <a:off x="2007609" y="2434349"/>
              <a:ext cx="870265" cy="691922"/>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chemeClr val="bg1"/>
                  </a:solidFill>
                  <a:latin typeface="黑体" panose="02010600030101010101" charset="-122"/>
                  <a:ea typeface="黑体" panose="02010600030101010101" charset="-122"/>
                  <a:sym typeface="黑体" panose="02010600030101010101" charset="-122"/>
                </a:rPr>
                <a:t> 标题</a:t>
              </a:r>
              <a:endParaRPr lang="en-US" altLang="zh-CN" sz="1350" b="1" dirty="0">
                <a:solidFill>
                  <a:schemeClr val="bg1"/>
                </a:solidFill>
                <a:latin typeface="黑体" panose="02010600030101010101" charset="-122"/>
                <a:ea typeface="黑体" panose="02010600030101010101" charset="-122"/>
                <a:sym typeface="黑体" panose="02010600030101010101" charset="-122"/>
              </a:endParaRPr>
            </a:p>
          </p:txBody>
        </p:sp>
      </p:grpSp>
      <p:grpSp>
        <p:nvGrpSpPr>
          <p:cNvPr id="20" name="组合 19"/>
          <p:cNvGrpSpPr/>
          <p:nvPr/>
        </p:nvGrpSpPr>
        <p:grpSpPr>
          <a:xfrm>
            <a:off x="1658757" y="3517137"/>
            <a:ext cx="987877" cy="987878"/>
            <a:chOff x="1809622" y="1966737"/>
            <a:chExt cx="1317169" cy="1317170"/>
          </a:xfrm>
          <a:solidFill>
            <a:srgbClr val="EFD5C3"/>
          </a:solidFill>
        </p:grpSpPr>
        <p:sp>
          <p:nvSpPr>
            <p:cNvPr id="21"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22" name="TextBox 28"/>
            <p:cNvSpPr txBox="1"/>
            <p:nvPr/>
          </p:nvSpPr>
          <p:spPr>
            <a:xfrm>
              <a:off x="1987861" y="2317595"/>
              <a:ext cx="1016000" cy="73221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latin typeface="黑体" panose="02010600030101010101" charset="-122"/>
                  <a:ea typeface="黑体" panose="02010600030101010101" charset="-122"/>
                  <a:sym typeface="黑体" panose="02010600030101010101" charset="-122"/>
                </a:rPr>
                <a:t>音乐语言的</a:t>
              </a:r>
              <a:endParaRPr lang="en-US" altLang="zh-CN" sz="1350" b="1" dirty="0">
                <a:latin typeface="黑体" panose="02010600030101010101" charset="-122"/>
                <a:ea typeface="黑体" panose="02010600030101010101" charset="-122"/>
                <a:sym typeface="黑体" panose="02010600030101010101" charset="-122"/>
              </a:endParaRPr>
            </a:p>
            <a:p>
              <a:pPr algn="ctr"/>
              <a:r>
                <a:rPr lang="zh-CN" altLang="en-US" sz="1350" b="1" dirty="0">
                  <a:latin typeface="黑体" panose="02010600030101010101" charset="-122"/>
                  <a:ea typeface="黑体" panose="02010600030101010101" charset="-122"/>
                  <a:sym typeface="黑体" panose="02010600030101010101" charset="-122"/>
                </a:rPr>
                <a:t>表现功能</a:t>
              </a:r>
              <a:endParaRPr lang="en-US" altLang="zh-CN" sz="1350" b="1" dirty="0">
                <a:latin typeface="黑体" panose="02010600030101010101" charset="-122"/>
                <a:ea typeface="黑体" panose="02010600030101010101" charset="-122"/>
                <a:sym typeface="黑体" panose="02010600030101010101" charset="-122"/>
              </a:endParaRPr>
            </a:p>
          </p:txBody>
        </p:sp>
      </p:grpSp>
      <p:grpSp>
        <p:nvGrpSpPr>
          <p:cNvPr id="25" name="组合 24"/>
          <p:cNvGrpSpPr/>
          <p:nvPr/>
        </p:nvGrpSpPr>
        <p:grpSpPr>
          <a:xfrm>
            <a:off x="6701962" y="3560921"/>
            <a:ext cx="987877" cy="987878"/>
            <a:chOff x="1809622" y="1966737"/>
            <a:chExt cx="1317169" cy="1317170"/>
          </a:xfrm>
          <a:solidFill>
            <a:srgbClr val="EFD5C3"/>
          </a:solidFill>
        </p:grpSpPr>
        <p:sp>
          <p:nvSpPr>
            <p:cNvPr id="26"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29" name="TextBox 28"/>
            <p:cNvSpPr txBox="1"/>
            <p:nvPr/>
          </p:nvSpPr>
          <p:spPr>
            <a:xfrm>
              <a:off x="1960207" y="2317591"/>
              <a:ext cx="1016000" cy="73221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latin typeface="黑体" panose="02010600030101010101" charset="-122"/>
                  <a:ea typeface="黑体" panose="02010600030101010101" charset="-122"/>
                  <a:sym typeface="黑体" panose="02010600030101010101" charset="-122"/>
                </a:rPr>
                <a:t>各种不同</a:t>
              </a:r>
              <a:endParaRPr lang="en-US" altLang="zh-CN" sz="1350" b="1" dirty="0">
                <a:latin typeface="黑体" panose="02010600030101010101" charset="-122"/>
                <a:ea typeface="黑体" panose="02010600030101010101" charset="-122"/>
                <a:sym typeface="黑体" panose="02010600030101010101" charset="-122"/>
              </a:endParaRPr>
            </a:p>
            <a:p>
              <a:pPr algn="ctr"/>
              <a:r>
                <a:rPr lang="zh-CN" altLang="en-US" sz="1350" b="1" dirty="0">
                  <a:latin typeface="黑体" panose="02010600030101010101" charset="-122"/>
                  <a:ea typeface="黑体" panose="02010600030101010101" charset="-122"/>
                  <a:sym typeface="黑体" panose="02010600030101010101" charset="-122"/>
                </a:rPr>
                <a:t>的体裁</a:t>
              </a:r>
              <a:endParaRPr lang="en-US" altLang="zh-CN" sz="1350" b="1" dirty="0">
                <a:latin typeface="黑体" panose="02010600030101010101" charset="-122"/>
                <a:ea typeface="黑体" panose="02010600030101010101" charset="-122"/>
                <a:sym typeface="黑体" panose="02010600030101010101" charset="-122"/>
              </a:endParaRPr>
            </a:p>
          </p:txBody>
        </p:sp>
      </p:grpSp>
      <p:grpSp>
        <p:nvGrpSpPr>
          <p:cNvPr id="30" name="组合 29"/>
          <p:cNvGrpSpPr/>
          <p:nvPr/>
        </p:nvGrpSpPr>
        <p:grpSpPr>
          <a:xfrm>
            <a:off x="4078061" y="3604702"/>
            <a:ext cx="987877" cy="987878"/>
            <a:chOff x="1809622" y="1966737"/>
            <a:chExt cx="1317169" cy="1317170"/>
          </a:xfrm>
          <a:solidFill>
            <a:srgbClr val="D69768"/>
          </a:solidFill>
        </p:grpSpPr>
        <p:sp>
          <p:nvSpPr>
            <p:cNvPr id="33"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38" name="TextBox 28"/>
            <p:cNvSpPr txBox="1"/>
            <p:nvPr/>
          </p:nvSpPr>
          <p:spPr>
            <a:xfrm>
              <a:off x="2092211" y="2400898"/>
              <a:ext cx="840453" cy="615457"/>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chemeClr val="bg1"/>
                  </a:solidFill>
                  <a:latin typeface="黑体" panose="02010600030101010101" charset="-122"/>
                  <a:ea typeface="黑体" panose="02010600030101010101" charset="-122"/>
                  <a:sym typeface="黑体" panose="02010600030101010101" charset="-122"/>
                </a:rPr>
                <a:t>曲式</a:t>
              </a:r>
              <a:endParaRPr lang="en-US" altLang="zh-CN" sz="1350" b="1" dirty="0">
                <a:solidFill>
                  <a:schemeClr val="bg1"/>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51986" y="422910"/>
            <a:ext cx="7911465" cy="466725"/>
          </a:xfrm>
          <a:prstGeom prst="rect">
            <a:avLst/>
          </a:prstGeom>
          <a:solidFill>
            <a:srgbClr val="EFD5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tx1"/>
                </a:solidFill>
                <a:latin typeface="汉仪书魂体简" panose="02010600000101010101" charset="-122"/>
                <a:ea typeface="汉仪书魂体简" panose="02010600000101010101" charset="-122"/>
                <a:cs typeface="汉仪书魂体简" panose="02010600000101010101" charset="-122"/>
              </a:rPr>
              <a:t>（二）鉴赏者应具备的基本素质</a:t>
            </a:r>
            <a:endParaRPr lang="zh-CN" altLang="en-US" sz="2100" b="1" dirty="0">
              <a:solidFill>
                <a:schemeClr val="tx1"/>
              </a:solidFill>
              <a:latin typeface="汉仪书魂体简" panose="02010600000101010101" charset="-122"/>
              <a:ea typeface="汉仪书魂体简" panose="02010600000101010101" charset="-122"/>
              <a:cs typeface="汉仪书魂体简" panose="02010600000101010101" charset="-122"/>
            </a:endParaRPr>
          </a:p>
        </p:txBody>
      </p:sp>
      <p:grpSp>
        <p:nvGrpSpPr>
          <p:cNvPr id="3" name="组合 2"/>
          <p:cNvGrpSpPr/>
          <p:nvPr/>
        </p:nvGrpSpPr>
        <p:grpSpPr>
          <a:xfrm>
            <a:off x="189140" y="1266897"/>
            <a:ext cx="8837309" cy="3881283"/>
            <a:chOff x="180972" y="1689196"/>
            <a:chExt cx="11522671" cy="3705041"/>
          </a:xfrm>
        </p:grpSpPr>
        <p:sp>
          <p:nvSpPr>
            <p:cNvPr id="11" name="Freeform 6"/>
            <p:cNvSpPr/>
            <p:nvPr>
              <p:custDataLst>
                <p:tags r:id="rId1"/>
              </p:custDataLst>
            </p:nvPr>
          </p:nvSpPr>
          <p:spPr bwMode="auto">
            <a:xfrm>
              <a:off x="559215" y="1795876"/>
              <a:ext cx="4313238" cy="889000"/>
            </a:xfrm>
            <a:custGeom>
              <a:avLst/>
              <a:gdLst/>
              <a:ahLst/>
              <a:cxnLst>
                <a:cxn ang="0">
                  <a:pos x="1031" y="0"/>
                </a:cxn>
                <a:cxn ang="0">
                  <a:pos x="0" y="0"/>
                </a:cxn>
                <a:cxn ang="0">
                  <a:pos x="0" y="237"/>
                </a:cxn>
                <a:cxn ang="0">
                  <a:pos x="1031" y="237"/>
                </a:cxn>
                <a:cxn ang="0">
                  <a:pos x="1150" y="119"/>
                </a:cxn>
                <a:cxn ang="0">
                  <a:pos x="1150" y="119"/>
                </a:cxn>
                <a:cxn ang="0">
                  <a:pos x="1031" y="0"/>
                </a:cxn>
              </a:cxnLst>
              <a:rect l="0" t="0" r="r" b="b"/>
              <a:pathLst>
                <a:path w="1150" h="237">
                  <a:moveTo>
                    <a:pt x="1031" y="0"/>
                  </a:moveTo>
                  <a:cubicBezTo>
                    <a:pt x="0" y="0"/>
                    <a:pt x="0" y="0"/>
                    <a:pt x="0" y="0"/>
                  </a:cubicBezTo>
                  <a:cubicBezTo>
                    <a:pt x="0" y="237"/>
                    <a:pt x="0" y="237"/>
                    <a:pt x="0" y="237"/>
                  </a:cubicBezTo>
                  <a:cubicBezTo>
                    <a:pt x="1031" y="237"/>
                    <a:pt x="1031" y="237"/>
                    <a:pt x="1031" y="237"/>
                  </a:cubicBezTo>
                  <a:cubicBezTo>
                    <a:pt x="1096" y="237"/>
                    <a:pt x="1150" y="184"/>
                    <a:pt x="1150" y="119"/>
                  </a:cubicBezTo>
                  <a:cubicBezTo>
                    <a:pt x="1150" y="119"/>
                    <a:pt x="1150" y="119"/>
                    <a:pt x="1150" y="119"/>
                  </a:cubicBezTo>
                  <a:cubicBezTo>
                    <a:pt x="1150" y="53"/>
                    <a:pt x="1096" y="0"/>
                    <a:pt x="1031" y="0"/>
                  </a:cubicBezTo>
                  <a:close/>
                </a:path>
              </a:pathLst>
            </a:custGeom>
            <a:solidFill>
              <a:schemeClr val="accent1">
                <a:lumMod val="10000"/>
                <a:lumOff val="90000"/>
              </a:schemeClr>
            </a:solidFill>
            <a:ln w="9525">
              <a:noFill/>
              <a:round/>
            </a:ln>
          </p:spPr>
          <p:txBody>
            <a:bodyPr vert="horz" wrap="square" lIns="68580" tIns="34290" rIns="68580" bIns="3429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350">
                <a:latin typeface="黑体" panose="02010600030101010101" charset="-122"/>
                <a:ea typeface="黑体" panose="02010600030101010101" charset="-122"/>
                <a:sym typeface="黑体" panose="02010600030101010101" charset="-122"/>
              </a:endParaRPr>
            </a:p>
          </p:txBody>
        </p:sp>
        <p:sp>
          <p:nvSpPr>
            <p:cNvPr id="12" name="Freeform 7"/>
            <p:cNvSpPr/>
            <p:nvPr>
              <p:custDataLst>
                <p:tags r:id="rId2"/>
              </p:custDataLst>
            </p:nvPr>
          </p:nvSpPr>
          <p:spPr bwMode="auto">
            <a:xfrm>
              <a:off x="182979" y="3649641"/>
              <a:ext cx="4313237" cy="892175"/>
            </a:xfrm>
            <a:custGeom>
              <a:avLst/>
              <a:gdLst/>
              <a:ahLst/>
              <a:cxnLst>
                <a:cxn ang="0">
                  <a:pos x="931" y="0"/>
                </a:cxn>
                <a:cxn ang="0">
                  <a:pos x="0" y="0"/>
                </a:cxn>
                <a:cxn ang="0">
                  <a:pos x="0" y="238"/>
                </a:cxn>
                <a:cxn ang="0">
                  <a:pos x="931" y="238"/>
                </a:cxn>
                <a:cxn ang="0">
                  <a:pos x="1050" y="119"/>
                </a:cxn>
                <a:cxn ang="0">
                  <a:pos x="1050" y="119"/>
                </a:cxn>
                <a:cxn ang="0">
                  <a:pos x="931" y="0"/>
                </a:cxn>
              </a:cxnLst>
              <a:rect l="0" t="0" r="r" b="b"/>
              <a:pathLst>
                <a:path w="1050" h="238">
                  <a:moveTo>
                    <a:pt x="931" y="0"/>
                  </a:moveTo>
                  <a:cubicBezTo>
                    <a:pt x="0" y="0"/>
                    <a:pt x="0" y="0"/>
                    <a:pt x="0" y="0"/>
                  </a:cubicBezTo>
                  <a:cubicBezTo>
                    <a:pt x="0" y="238"/>
                    <a:pt x="0" y="238"/>
                    <a:pt x="0" y="238"/>
                  </a:cubicBezTo>
                  <a:cubicBezTo>
                    <a:pt x="931" y="238"/>
                    <a:pt x="931" y="238"/>
                    <a:pt x="931" y="238"/>
                  </a:cubicBezTo>
                  <a:cubicBezTo>
                    <a:pt x="997" y="238"/>
                    <a:pt x="1050" y="185"/>
                    <a:pt x="1050" y="119"/>
                  </a:cubicBezTo>
                  <a:cubicBezTo>
                    <a:pt x="1050" y="119"/>
                    <a:pt x="1050" y="119"/>
                    <a:pt x="1050" y="119"/>
                  </a:cubicBezTo>
                  <a:cubicBezTo>
                    <a:pt x="1050" y="53"/>
                    <a:pt x="997" y="0"/>
                    <a:pt x="931" y="0"/>
                  </a:cubicBezTo>
                  <a:close/>
                </a:path>
              </a:pathLst>
            </a:custGeom>
            <a:solidFill>
              <a:schemeClr val="accent1">
                <a:lumMod val="25000"/>
                <a:lumOff val="75000"/>
              </a:schemeClr>
            </a:solidFill>
            <a:ln w="9525">
              <a:solidFill>
                <a:srgbClr val="6EBF84"/>
              </a:solidFill>
              <a:round/>
            </a:ln>
          </p:spPr>
          <p:txBody>
            <a:bodyPr vert="horz" wrap="square" lIns="68580" tIns="34290" rIns="68580" bIns="3429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350">
                <a:latin typeface="黑体" panose="02010600030101010101" charset="-122"/>
                <a:ea typeface="黑体" panose="02010600030101010101" charset="-122"/>
                <a:sym typeface="黑体" panose="02010600030101010101" charset="-122"/>
              </a:endParaRPr>
            </a:p>
          </p:txBody>
        </p:sp>
        <p:sp>
          <p:nvSpPr>
            <p:cNvPr id="14" name="TextBox 28"/>
            <p:cNvSpPr txBox="1"/>
            <p:nvPr>
              <p:custDataLst>
                <p:tags r:id="rId3"/>
              </p:custDataLst>
            </p:nvPr>
          </p:nvSpPr>
          <p:spPr>
            <a:xfrm>
              <a:off x="1867477" y="1988588"/>
              <a:ext cx="2819966" cy="35256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b="1" dirty="0">
                  <a:solidFill>
                    <a:srgbClr val="7D4922"/>
                  </a:solidFill>
                  <a:latin typeface="黑体" panose="02010600030101010101" charset="-122"/>
                  <a:ea typeface="黑体" panose="02010600030101010101" charset="-122"/>
                  <a:sym typeface="黑体" panose="02010600030101010101" charset="-122"/>
                </a:rPr>
                <a:t>1. </a:t>
              </a:r>
              <a:r>
                <a:rPr lang="zh-CN" altLang="en-US" b="1" dirty="0">
                  <a:solidFill>
                    <a:srgbClr val="7D4922"/>
                  </a:solidFill>
                  <a:latin typeface="黑体" panose="02010600030101010101" charset="-122"/>
                  <a:ea typeface="黑体" panose="02010600030101010101" charset="-122"/>
                  <a:sym typeface="黑体" panose="02010600030101010101" charset="-122"/>
                </a:rPr>
                <a:t>必备的人文素养</a:t>
              </a:r>
              <a:endParaRPr lang="zh-CN" altLang="en-US" b="1" dirty="0">
                <a:solidFill>
                  <a:srgbClr val="7D4922"/>
                </a:solidFill>
                <a:latin typeface="黑体" panose="02010600030101010101" charset="-122"/>
                <a:ea typeface="黑体" panose="02010600030101010101" charset="-122"/>
                <a:sym typeface="黑体" panose="02010600030101010101" charset="-122"/>
              </a:endParaRPr>
            </a:p>
          </p:txBody>
        </p:sp>
        <p:sp>
          <p:nvSpPr>
            <p:cNvPr id="15" name="TextBox 28"/>
            <p:cNvSpPr txBox="1"/>
            <p:nvPr>
              <p:custDataLst>
                <p:tags r:id="rId4"/>
              </p:custDataLst>
            </p:nvPr>
          </p:nvSpPr>
          <p:spPr>
            <a:xfrm>
              <a:off x="180972" y="3883348"/>
              <a:ext cx="4103287" cy="29380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400" b="1" dirty="0">
                  <a:solidFill>
                    <a:srgbClr val="7D4922"/>
                  </a:solidFill>
                  <a:latin typeface="黑体" panose="02010600030101010101" charset="-122"/>
                  <a:ea typeface="黑体" panose="02010600030101010101" charset="-122"/>
                  <a:sym typeface="黑体" panose="02010600030101010101" charset="-122"/>
                </a:rPr>
                <a:t>2. </a:t>
              </a:r>
              <a:r>
                <a:rPr lang="zh-CN" altLang="en-US" sz="1400" b="1" dirty="0">
                  <a:solidFill>
                    <a:srgbClr val="7D4922"/>
                  </a:solidFill>
                  <a:latin typeface="黑体" panose="02010600030101010101" charset="-122"/>
                  <a:ea typeface="黑体" panose="02010600030101010101" charset="-122"/>
                  <a:sym typeface="黑体" panose="02010600030101010101" charset="-122"/>
                </a:rPr>
                <a:t>对音乐音响的感受能力与记忆能力</a:t>
              </a:r>
              <a:endParaRPr lang="zh-CN" altLang="en-US" sz="1400" b="1" dirty="0">
                <a:solidFill>
                  <a:srgbClr val="7D4922"/>
                </a:solidFill>
                <a:latin typeface="黑体" panose="02010600030101010101" charset="-122"/>
                <a:ea typeface="黑体" panose="02010600030101010101" charset="-122"/>
                <a:sym typeface="黑体" panose="02010600030101010101" charset="-122"/>
              </a:endParaRPr>
            </a:p>
          </p:txBody>
        </p:sp>
        <p:sp>
          <p:nvSpPr>
            <p:cNvPr id="17" name="矩形 16"/>
            <p:cNvSpPr/>
            <p:nvPr>
              <p:custDataLst>
                <p:tags r:id="rId5"/>
              </p:custDataLst>
            </p:nvPr>
          </p:nvSpPr>
          <p:spPr>
            <a:xfrm>
              <a:off x="5041089" y="1689196"/>
              <a:ext cx="6058865" cy="977440"/>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鉴赏音乐时首先要具备一定的人文素养。</a:t>
              </a:r>
              <a:endParaRPr lang="en-US" altLang="zh-CN" sz="1050" dirty="0">
                <a:solidFill>
                  <a:srgbClr val="7D4922"/>
                </a:solidFill>
                <a:latin typeface="黑体" panose="02010600030101010101" charset="-122"/>
                <a:ea typeface="黑体" panose="02010600030101010101" charset="-122"/>
                <a:sym typeface="黑体" panose="02010600030101010101" charset="-122"/>
              </a:endParaRPr>
            </a:p>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鉴赏中国音乐时，需要理解中国的音乐与历史、地理、社会、文化等相关知识的联系。</a:t>
              </a:r>
              <a:endParaRPr lang="en-US" altLang="zh-CN" sz="1050" dirty="0">
                <a:solidFill>
                  <a:srgbClr val="7D4922"/>
                </a:solidFill>
                <a:latin typeface="黑体" panose="02010600030101010101" charset="-122"/>
                <a:ea typeface="黑体" panose="02010600030101010101" charset="-122"/>
                <a:sym typeface="黑体" panose="02010600030101010101" charset="-122"/>
              </a:endParaRPr>
            </a:p>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鉴赏西方音乐时，则需要了解西方文化的背景，了解西方文化的特征</a:t>
              </a:r>
              <a:r>
                <a:rPr lang="zh-CN" altLang="en-US" sz="1050" dirty="0">
                  <a:solidFill>
                    <a:srgbClr val="2C91B0"/>
                  </a:solidFill>
                  <a:latin typeface="黑体" panose="02010600030101010101" charset="-122"/>
                  <a:ea typeface="黑体" panose="02010600030101010101" charset="-122"/>
                  <a:sym typeface="黑体" panose="02010600030101010101" charset="-122"/>
                </a:rPr>
                <a:t>。</a:t>
              </a:r>
              <a:endParaRPr lang="zh-CN" altLang="en-US" sz="1050" dirty="0">
                <a:solidFill>
                  <a:srgbClr val="2C91B0"/>
                </a:solidFill>
                <a:latin typeface="黑体" panose="02010600030101010101" charset="-122"/>
                <a:ea typeface="黑体" panose="02010600030101010101" charset="-122"/>
                <a:sym typeface="黑体" panose="02010600030101010101" charset="-122"/>
              </a:endParaRPr>
            </a:p>
          </p:txBody>
        </p:sp>
        <p:sp>
          <p:nvSpPr>
            <p:cNvPr id="18" name="矩形 17"/>
            <p:cNvSpPr/>
            <p:nvPr>
              <p:custDataLst>
                <p:tags r:id="rId6"/>
              </p:custDataLst>
            </p:nvPr>
          </p:nvSpPr>
          <p:spPr>
            <a:xfrm>
              <a:off x="4642025" y="2797219"/>
              <a:ext cx="7061618" cy="2597018"/>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a:t>
              </a:r>
              <a:r>
                <a:rPr lang="en-US" altLang="zh-CN" sz="1050" dirty="0">
                  <a:solidFill>
                    <a:srgbClr val="7D4922"/>
                  </a:solidFill>
                  <a:latin typeface="黑体" panose="02010600030101010101" charset="-122"/>
                  <a:ea typeface="黑体" panose="02010600030101010101" charset="-122"/>
                  <a:sym typeface="黑体" panose="02010600030101010101" charset="-122"/>
                </a:rPr>
                <a:t>1</a:t>
              </a:r>
              <a:r>
                <a:rPr lang="zh-CN" altLang="en-US" sz="1050" dirty="0">
                  <a:solidFill>
                    <a:srgbClr val="7D4922"/>
                  </a:solidFill>
                  <a:latin typeface="黑体" panose="02010600030101010101" charset="-122"/>
                  <a:ea typeface="黑体" panose="02010600030101010101" charset="-122"/>
                  <a:sym typeface="黑体" panose="02010600030101010101" charset="-122"/>
                </a:rPr>
                <a:t>）对音乐音响的感受能力体现在对高音、节奏、力度、音色等基本要素的听辨能力上，假如欣赏者对各种乐器的不同音色没有听辨能力，那么就会影响他对丰富多彩的管弦乐作品的欣赏，他也就无法体会到各具音质特色的乐器本身及其组合所带来的音响上的美感，难以从整体上把握住流逝于时间中的音乐在情绪、感情上的脉动和变化，更无从谈起与音乐作品本身在精神上的交流。</a:t>
              </a:r>
              <a:endParaRPr lang="zh-CN" altLang="en-US" sz="1050" dirty="0">
                <a:solidFill>
                  <a:srgbClr val="7D4922"/>
                </a:solidFill>
                <a:latin typeface="黑体" panose="02010600030101010101" charset="-122"/>
                <a:ea typeface="黑体" panose="02010600030101010101" charset="-122"/>
                <a:sym typeface="黑体" panose="02010600030101010101" charset="-122"/>
              </a:endParaRPr>
            </a:p>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a:t>
              </a:r>
              <a:r>
                <a:rPr lang="en-US" altLang="zh-CN" sz="1050" dirty="0">
                  <a:solidFill>
                    <a:srgbClr val="7D4922"/>
                  </a:solidFill>
                  <a:latin typeface="黑体" panose="02010600030101010101" charset="-122"/>
                  <a:ea typeface="黑体" panose="02010600030101010101" charset="-122"/>
                  <a:sym typeface="黑体" panose="02010600030101010101" charset="-122"/>
                </a:rPr>
                <a:t>2</a:t>
              </a:r>
              <a:r>
                <a:rPr lang="zh-CN" altLang="en-US" sz="1050" dirty="0">
                  <a:solidFill>
                    <a:srgbClr val="7D4922"/>
                  </a:solidFill>
                  <a:latin typeface="黑体" panose="02010600030101010101" charset="-122"/>
                  <a:ea typeface="黑体" panose="02010600030101010101" charset="-122"/>
                  <a:sym typeface="黑体" panose="02010600030101010101" charset="-122"/>
                </a:rPr>
                <a:t>）当我们欣赏多声部音乐时，就要注意倾听各声部是怎样组合的，它的和声、复调产生了什么音乐效果，乐队中各种乐器是怎样配合的，音乐色彩有什么变化，等等，并使自己对多声部音乐的效果有一个比较完整的感受。</a:t>
              </a:r>
              <a:endParaRPr lang="zh-CN" altLang="en-US" sz="1050" dirty="0">
                <a:solidFill>
                  <a:srgbClr val="7D4922"/>
                </a:solidFill>
                <a:latin typeface="黑体" panose="02010600030101010101" charset="-122"/>
                <a:ea typeface="黑体" panose="02010600030101010101" charset="-122"/>
                <a:sym typeface="黑体" panose="02010600030101010101" charset="-122"/>
              </a:endParaRPr>
            </a:p>
            <a:p>
              <a:pPr indent="266700">
                <a:lnSpc>
                  <a:spcPct val="150000"/>
                </a:lnSpc>
              </a:pPr>
              <a:r>
                <a:rPr lang="zh-CN" altLang="en-US" sz="1050" dirty="0">
                  <a:solidFill>
                    <a:srgbClr val="7D4922"/>
                  </a:solidFill>
                  <a:latin typeface="黑体" panose="02010600030101010101" charset="-122"/>
                  <a:ea typeface="黑体" panose="02010600030101010101" charset="-122"/>
                  <a:sym typeface="黑体" panose="02010600030101010101" charset="-122"/>
                </a:rPr>
                <a:t>（</a:t>
              </a:r>
              <a:r>
                <a:rPr lang="en-US" altLang="zh-CN" sz="1050" dirty="0">
                  <a:solidFill>
                    <a:srgbClr val="7D4922"/>
                  </a:solidFill>
                  <a:latin typeface="黑体" panose="02010600030101010101" charset="-122"/>
                  <a:ea typeface="黑体" panose="02010600030101010101" charset="-122"/>
                  <a:sym typeface="黑体" panose="02010600030101010101" charset="-122"/>
                </a:rPr>
                <a:t>3</a:t>
              </a:r>
              <a:r>
                <a:rPr lang="zh-CN" altLang="en-US" sz="1050" dirty="0">
                  <a:solidFill>
                    <a:srgbClr val="7D4922"/>
                  </a:solidFill>
                  <a:latin typeface="黑体" panose="02010600030101010101" charset="-122"/>
                  <a:ea typeface="黑体" panose="02010600030101010101" charset="-122"/>
                  <a:sym typeface="黑体" panose="02010600030101010101" charset="-122"/>
                </a:rPr>
                <a:t>）音乐是时间的艺术，音乐随着时间的运动而转瞬即逝。因此，对音乐音响的记忆能力在音乐欣赏中也占据了重要的地位。例如，在一首音乐作品中，作曲家往往采用同一音乐素材的重复、变化或多种音乐素材的对比、并置等手法。</a:t>
              </a:r>
              <a:endParaRPr lang="zh-CN" altLang="en-US" sz="105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6962" y="582508"/>
            <a:ext cx="8844638" cy="3851691"/>
            <a:chOff x="72383" y="704287"/>
            <a:chExt cx="12958855" cy="5135589"/>
          </a:xfrm>
        </p:grpSpPr>
        <p:sp>
          <p:nvSpPr>
            <p:cNvPr id="11" name="Freeform 6"/>
            <p:cNvSpPr/>
            <p:nvPr>
              <p:custDataLst>
                <p:tags r:id="rId1"/>
              </p:custDataLst>
            </p:nvPr>
          </p:nvSpPr>
          <p:spPr bwMode="auto">
            <a:xfrm>
              <a:off x="559215" y="885835"/>
              <a:ext cx="4680457" cy="889000"/>
            </a:xfrm>
            <a:custGeom>
              <a:avLst/>
              <a:gdLst/>
              <a:ahLst/>
              <a:cxnLst>
                <a:cxn ang="0">
                  <a:pos x="1031" y="0"/>
                </a:cxn>
                <a:cxn ang="0">
                  <a:pos x="0" y="0"/>
                </a:cxn>
                <a:cxn ang="0">
                  <a:pos x="0" y="237"/>
                </a:cxn>
                <a:cxn ang="0">
                  <a:pos x="1031" y="237"/>
                </a:cxn>
                <a:cxn ang="0">
                  <a:pos x="1150" y="119"/>
                </a:cxn>
                <a:cxn ang="0">
                  <a:pos x="1150" y="119"/>
                </a:cxn>
                <a:cxn ang="0">
                  <a:pos x="1031" y="0"/>
                </a:cxn>
              </a:cxnLst>
              <a:rect l="0" t="0" r="r" b="b"/>
              <a:pathLst>
                <a:path w="1150" h="237">
                  <a:moveTo>
                    <a:pt x="1031" y="0"/>
                  </a:moveTo>
                  <a:cubicBezTo>
                    <a:pt x="0" y="0"/>
                    <a:pt x="0" y="0"/>
                    <a:pt x="0" y="0"/>
                  </a:cubicBezTo>
                  <a:cubicBezTo>
                    <a:pt x="0" y="237"/>
                    <a:pt x="0" y="237"/>
                    <a:pt x="0" y="237"/>
                  </a:cubicBezTo>
                  <a:cubicBezTo>
                    <a:pt x="1031" y="237"/>
                    <a:pt x="1031" y="237"/>
                    <a:pt x="1031" y="237"/>
                  </a:cubicBezTo>
                  <a:cubicBezTo>
                    <a:pt x="1096" y="237"/>
                    <a:pt x="1150" y="184"/>
                    <a:pt x="1150" y="119"/>
                  </a:cubicBezTo>
                  <a:cubicBezTo>
                    <a:pt x="1150" y="119"/>
                    <a:pt x="1150" y="119"/>
                    <a:pt x="1150" y="119"/>
                  </a:cubicBezTo>
                  <a:cubicBezTo>
                    <a:pt x="1150" y="53"/>
                    <a:pt x="1096" y="0"/>
                    <a:pt x="1031" y="0"/>
                  </a:cubicBezTo>
                  <a:close/>
                </a:path>
              </a:pathLst>
            </a:custGeom>
            <a:solidFill>
              <a:srgbClr val="FFE9D4"/>
            </a:solidFill>
            <a:ln w="9525">
              <a:noFill/>
              <a:round/>
            </a:ln>
          </p:spPr>
          <p:txBody>
            <a:bodyPr vert="horz" wrap="square" lIns="68580" tIns="34290" rIns="68580" bIns="3429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350">
                <a:latin typeface="黑体" panose="02010600030101010101" charset="-122"/>
                <a:ea typeface="黑体" panose="02010600030101010101" charset="-122"/>
                <a:sym typeface="黑体" panose="02010600030101010101" charset="-122"/>
              </a:endParaRPr>
            </a:p>
          </p:txBody>
        </p:sp>
        <p:sp>
          <p:nvSpPr>
            <p:cNvPr id="12" name="Freeform 7"/>
            <p:cNvSpPr/>
            <p:nvPr>
              <p:custDataLst>
                <p:tags r:id="rId2"/>
              </p:custDataLst>
            </p:nvPr>
          </p:nvSpPr>
          <p:spPr bwMode="auto">
            <a:xfrm>
              <a:off x="559215" y="2932091"/>
              <a:ext cx="3937000" cy="892175"/>
            </a:xfrm>
            <a:custGeom>
              <a:avLst/>
              <a:gdLst/>
              <a:ahLst/>
              <a:cxnLst>
                <a:cxn ang="0">
                  <a:pos x="931" y="0"/>
                </a:cxn>
                <a:cxn ang="0">
                  <a:pos x="0" y="0"/>
                </a:cxn>
                <a:cxn ang="0">
                  <a:pos x="0" y="238"/>
                </a:cxn>
                <a:cxn ang="0">
                  <a:pos x="931" y="238"/>
                </a:cxn>
                <a:cxn ang="0">
                  <a:pos x="1050" y="119"/>
                </a:cxn>
                <a:cxn ang="0">
                  <a:pos x="1050" y="119"/>
                </a:cxn>
                <a:cxn ang="0">
                  <a:pos x="931" y="0"/>
                </a:cxn>
              </a:cxnLst>
              <a:rect l="0" t="0" r="r" b="b"/>
              <a:pathLst>
                <a:path w="1050" h="238">
                  <a:moveTo>
                    <a:pt x="931" y="0"/>
                  </a:moveTo>
                  <a:cubicBezTo>
                    <a:pt x="0" y="0"/>
                    <a:pt x="0" y="0"/>
                    <a:pt x="0" y="0"/>
                  </a:cubicBezTo>
                  <a:cubicBezTo>
                    <a:pt x="0" y="238"/>
                    <a:pt x="0" y="238"/>
                    <a:pt x="0" y="238"/>
                  </a:cubicBezTo>
                  <a:cubicBezTo>
                    <a:pt x="931" y="238"/>
                    <a:pt x="931" y="238"/>
                    <a:pt x="931" y="238"/>
                  </a:cubicBezTo>
                  <a:cubicBezTo>
                    <a:pt x="997" y="238"/>
                    <a:pt x="1050" y="185"/>
                    <a:pt x="1050" y="119"/>
                  </a:cubicBezTo>
                  <a:cubicBezTo>
                    <a:pt x="1050" y="119"/>
                    <a:pt x="1050" y="119"/>
                    <a:pt x="1050" y="119"/>
                  </a:cubicBezTo>
                  <a:cubicBezTo>
                    <a:pt x="1050" y="53"/>
                    <a:pt x="997" y="0"/>
                    <a:pt x="931" y="0"/>
                  </a:cubicBezTo>
                  <a:close/>
                </a:path>
              </a:pathLst>
            </a:custGeom>
            <a:solidFill>
              <a:srgbClr val="FFC992"/>
            </a:solidFill>
            <a:ln w="9525">
              <a:solidFill>
                <a:srgbClr val="6EBF84"/>
              </a:solidFill>
              <a:round/>
            </a:ln>
          </p:spPr>
          <p:txBody>
            <a:bodyPr vert="horz" wrap="square" lIns="68580" tIns="34290" rIns="68580" bIns="3429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350">
                <a:latin typeface="黑体" panose="02010600030101010101" charset="-122"/>
                <a:ea typeface="黑体" panose="02010600030101010101" charset="-122"/>
                <a:sym typeface="黑体" panose="02010600030101010101" charset="-122"/>
              </a:endParaRPr>
            </a:p>
          </p:txBody>
        </p:sp>
        <p:sp>
          <p:nvSpPr>
            <p:cNvPr id="13" name="Freeform 8"/>
            <p:cNvSpPr/>
            <p:nvPr>
              <p:custDataLst>
                <p:tags r:id="rId3"/>
              </p:custDataLst>
            </p:nvPr>
          </p:nvSpPr>
          <p:spPr bwMode="auto">
            <a:xfrm>
              <a:off x="191996" y="4748910"/>
              <a:ext cx="3937000" cy="889000"/>
            </a:xfrm>
            <a:custGeom>
              <a:avLst/>
              <a:gdLst/>
              <a:ahLst/>
              <a:cxnLst>
                <a:cxn ang="0">
                  <a:pos x="832" y="0"/>
                </a:cxn>
                <a:cxn ang="0">
                  <a:pos x="0" y="0"/>
                </a:cxn>
                <a:cxn ang="0">
                  <a:pos x="0" y="237"/>
                </a:cxn>
                <a:cxn ang="0">
                  <a:pos x="832" y="237"/>
                </a:cxn>
                <a:cxn ang="0">
                  <a:pos x="951" y="118"/>
                </a:cxn>
                <a:cxn ang="0">
                  <a:pos x="951" y="118"/>
                </a:cxn>
                <a:cxn ang="0">
                  <a:pos x="832" y="0"/>
                </a:cxn>
              </a:cxnLst>
              <a:rect l="0" t="0" r="r" b="b"/>
              <a:pathLst>
                <a:path w="951" h="237">
                  <a:moveTo>
                    <a:pt x="832" y="0"/>
                  </a:moveTo>
                  <a:cubicBezTo>
                    <a:pt x="0" y="0"/>
                    <a:pt x="0" y="0"/>
                    <a:pt x="0" y="0"/>
                  </a:cubicBezTo>
                  <a:cubicBezTo>
                    <a:pt x="0" y="237"/>
                    <a:pt x="0" y="237"/>
                    <a:pt x="0" y="237"/>
                  </a:cubicBezTo>
                  <a:cubicBezTo>
                    <a:pt x="832" y="237"/>
                    <a:pt x="832" y="237"/>
                    <a:pt x="832" y="237"/>
                  </a:cubicBezTo>
                  <a:cubicBezTo>
                    <a:pt x="898" y="237"/>
                    <a:pt x="951" y="184"/>
                    <a:pt x="951" y="118"/>
                  </a:cubicBezTo>
                  <a:cubicBezTo>
                    <a:pt x="951" y="118"/>
                    <a:pt x="951" y="118"/>
                    <a:pt x="951" y="118"/>
                  </a:cubicBezTo>
                  <a:cubicBezTo>
                    <a:pt x="951" y="53"/>
                    <a:pt x="898" y="0"/>
                    <a:pt x="832" y="0"/>
                  </a:cubicBezTo>
                  <a:close/>
                </a:path>
              </a:pathLst>
            </a:custGeom>
            <a:solidFill>
              <a:srgbClr val="FFE9D4"/>
            </a:solidFill>
            <a:ln w="9525">
              <a:noFill/>
              <a:round/>
            </a:ln>
          </p:spPr>
          <p:txBody>
            <a:bodyPr vert="horz" wrap="square" lIns="68580" tIns="34290" rIns="68580" bIns="3429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sz="1350">
                <a:latin typeface="黑体" panose="02010600030101010101" charset="-122"/>
                <a:ea typeface="黑体" panose="02010600030101010101" charset="-122"/>
                <a:sym typeface="黑体" panose="02010600030101010101" charset="-122"/>
              </a:endParaRPr>
            </a:p>
          </p:txBody>
        </p:sp>
        <p:sp>
          <p:nvSpPr>
            <p:cNvPr id="14" name="TextBox 28"/>
            <p:cNvSpPr txBox="1"/>
            <p:nvPr>
              <p:custDataLst>
                <p:tags r:id="rId4"/>
              </p:custDataLst>
            </p:nvPr>
          </p:nvSpPr>
          <p:spPr>
            <a:xfrm>
              <a:off x="661605" y="1075310"/>
              <a:ext cx="4347847" cy="410369"/>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400" b="1" dirty="0">
                  <a:solidFill>
                    <a:srgbClr val="7D4922"/>
                  </a:solidFill>
                  <a:latin typeface="黑体" panose="02010600030101010101" charset="-122"/>
                  <a:ea typeface="黑体" panose="02010600030101010101" charset="-122"/>
                  <a:sym typeface="黑体" panose="02010600030101010101" charset="-122"/>
                </a:rPr>
                <a:t>3. </a:t>
              </a:r>
              <a:r>
                <a:rPr lang="zh-CN" altLang="en-US" sz="1400" b="1" dirty="0">
                  <a:solidFill>
                    <a:srgbClr val="7D4922"/>
                  </a:solidFill>
                  <a:latin typeface="黑体" panose="02010600030101010101" charset="-122"/>
                  <a:ea typeface="黑体" panose="02010600030101010101" charset="-122"/>
                  <a:sym typeface="黑体" panose="02010600030101010101" charset="-122"/>
                </a:rPr>
                <a:t>对音乐作品情感内容的体会能力</a:t>
              </a:r>
              <a:endParaRPr lang="zh-CN" altLang="en-US" sz="1400" b="1" dirty="0">
                <a:solidFill>
                  <a:srgbClr val="7D4922"/>
                </a:solidFill>
                <a:latin typeface="黑体" panose="02010600030101010101" charset="-122"/>
                <a:ea typeface="黑体" panose="02010600030101010101" charset="-122"/>
                <a:sym typeface="黑体" panose="02010600030101010101" charset="-122"/>
              </a:endParaRPr>
            </a:p>
          </p:txBody>
        </p:sp>
        <p:sp>
          <p:nvSpPr>
            <p:cNvPr id="15" name="TextBox 28"/>
            <p:cNvSpPr txBox="1"/>
            <p:nvPr>
              <p:custDataLst>
                <p:tags r:id="rId5"/>
              </p:custDataLst>
            </p:nvPr>
          </p:nvSpPr>
          <p:spPr>
            <a:xfrm>
              <a:off x="572765" y="3130873"/>
              <a:ext cx="3821745" cy="410369"/>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400" b="1" dirty="0">
                  <a:solidFill>
                    <a:srgbClr val="7D4922"/>
                  </a:solidFill>
                  <a:latin typeface="黑体" panose="02010600030101010101" charset="-122"/>
                  <a:ea typeface="黑体" panose="02010600030101010101" charset="-122"/>
                  <a:sym typeface="黑体" panose="02010600030101010101" charset="-122"/>
                </a:rPr>
                <a:t>4. </a:t>
              </a:r>
              <a:r>
                <a:rPr lang="zh-CN" altLang="en-US" sz="1400" b="1" dirty="0">
                  <a:solidFill>
                    <a:srgbClr val="7D4922"/>
                  </a:solidFill>
                  <a:latin typeface="黑体" panose="02010600030101010101" charset="-122"/>
                  <a:ea typeface="黑体" panose="02010600030101010101" charset="-122"/>
                  <a:sym typeface="黑体" panose="02010600030101010101" charset="-122"/>
                </a:rPr>
                <a:t>对音乐作品的想象联想能力</a:t>
              </a:r>
              <a:endParaRPr lang="zh-CN" altLang="en-US" sz="1400" b="1" dirty="0">
                <a:solidFill>
                  <a:srgbClr val="7D4922"/>
                </a:solidFill>
                <a:latin typeface="黑体" panose="02010600030101010101" charset="-122"/>
                <a:ea typeface="黑体" panose="02010600030101010101" charset="-122"/>
                <a:sym typeface="黑体" panose="02010600030101010101" charset="-122"/>
              </a:endParaRPr>
            </a:p>
          </p:txBody>
        </p:sp>
        <p:sp>
          <p:nvSpPr>
            <p:cNvPr id="16" name="TextBox 28"/>
            <p:cNvSpPr txBox="1"/>
            <p:nvPr>
              <p:custDataLst>
                <p:tags r:id="rId6"/>
              </p:custDataLst>
            </p:nvPr>
          </p:nvSpPr>
          <p:spPr>
            <a:xfrm>
              <a:off x="72383" y="4981522"/>
              <a:ext cx="4056613" cy="389851"/>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250" b="1" dirty="0">
                  <a:solidFill>
                    <a:srgbClr val="7D4922"/>
                  </a:solidFill>
                  <a:latin typeface="黑体" panose="02010600030101010101" charset="-122"/>
                  <a:ea typeface="黑体" panose="02010600030101010101" charset="-122"/>
                  <a:sym typeface="黑体" panose="02010600030101010101" charset="-122"/>
                </a:rPr>
                <a:t>5. </a:t>
              </a:r>
              <a:r>
                <a:rPr lang="zh-CN" altLang="en-US" sz="1250" b="1" dirty="0">
                  <a:solidFill>
                    <a:srgbClr val="7D4922"/>
                  </a:solidFill>
                  <a:latin typeface="黑体" panose="02010600030101010101" charset="-122"/>
                  <a:ea typeface="黑体" panose="02010600030101010101" charset="-122"/>
                  <a:sym typeface="黑体" panose="02010600030101010101" charset="-122"/>
                </a:rPr>
                <a:t>对音乐作品思想内容的理解能力</a:t>
              </a:r>
              <a:endParaRPr lang="zh-CN" altLang="en-US" sz="1250" b="1" dirty="0">
                <a:solidFill>
                  <a:srgbClr val="7D4922"/>
                </a:solidFill>
                <a:latin typeface="黑体" panose="02010600030101010101" charset="-122"/>
                <a:ea typeface="黑体" panose="02010600030101010101" charset="-122"/>
                <a:sym typeface="黑体" panose="02010600030101010101" charset="-122"/>
              </a:endParaRPr>
            </a:p>
          </p:txBody>
        </p:sp>
        <p:sp>
          <p:nvSpPr>
            <p:cNvPr id="17" name="矩形 16"/>
            <p:cNvSpPr/>
            <p:nvPr>
              <p:custDataLst>
                <p:tags r:id="rId7"/>
              </p:custDataLst>
            </p:nvPr>
          </p:nvSpPr>
          <p:spPr>
            <a:xfrm>
              <a:off x="5662630" y="704287"/>
              <a:ext cx="7368608" cy="1144424"/>
            </a:xfrm>
            <a:prstGeom prst="rect">
              <a:avLst/>
            </a:prstGeom>
            <a:solidFill>
              <a:srgbClr val="FFC992"/>
            </a:solid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2667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1</a:t>
              </a:r>
              <a:r>
                <a:rPr lang="zh-CN" altLang="en-US" sz="1400" dirty="0">
                  <a:solidFill>
                    <a:srgbClr val="7D4922"/>
                  </a:solidFill>
                  <a:latin typeface="黑体" panose="02010600030101010101" charset="-122"/>
                  <a:ea typeface="黑体" panose="02010600030101010101" charset="-122"/>
                  <a:sym typeface="黑体" panose="02010600030101010101" charset="-122"/>
                </a:rPr>
                <a:t>）音乐是一种善于表现和激发感情的艺术。</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2667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2</a:t>
              </a:r>
              <a:r>
                <a:rPr lang="zh-CN" altLang="en-US" sz="1400" dirty="0">
                  <a:solidFill>
                    <a:srgbClr val="7D4922"/>
                  </a:solidFill>
                  <a:latin typeface="黑体" panose="02010600030101010101" charset="-122"/>
                  <a:ea typeface="黑体" panose="02010600030101010101" charset="-122"/>
                  <a:sym typeface="黑体" panose="02010600030101010101" charset="-122"/>
                </a:rPr>
                <a:t>）把对作品感情的体会与自身生活体验密切结合的能力。</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sp>
          <p:nvSpPr>
            <p:cNvPr id="18" name="矩形 17"/>
            <p:cNvSpPr/>
            <p:nvPr>
              <p:custDataLst>
                <p:tags r:id="rId8"/>
              </p:custDataLst>
            </p:nvPr>
          </p:nvSpPr>
          <p:spPr>
            <a:xfrm>
              <a:off x="5009452" y="2577205"/>
              <a:ext cx="7547058" cy="1542731"/>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266700">
                <a:lnSpc>
                  <a:spcPct val="150000"/>
                </a:lnSpc>
              </a:pPr>
              <a:r>
                <a:rPr lang="zh-CN" altLang="en-US" sz="1200" dirty="0">
                  <a:solidFill>
                    <a:srgbClr val="7D4922"/>
                  </a:solidFill>
                  <a:latin typeface="黑体" panose="02010600030101010101" charset="-122"/>
                  <a:ea typeface="黑体" panose="02010600030101010101" charset="-122"/>
                  <a:sym typeface="黑体" panose="02010600030101010101" charset="-122"/>
                </a:rPr>
                <a:t>想象和联想在各种艺术欣赏活动中都起着重要的作用。音乐擅长表现感情，然而在直接地表现现实生活的具体形象和作者的思想观念方面却存在局限性，不借助丰富的想象和联想，我们是无法深刻感受到音乐以“音响”所塑造出的艺术形象的。</a:t>
              </a:r>
              <a:endParaRPr lang="zh-CN" altLang="en-US" sz="1200" dirty="0">
                <a:solidFill>
                  <a:srgbClr val="7D4922"/>
                </a:solidFill>
                <a:latin typeface="黑体" panose="02010600030101010101" charset="-122"/>
                <a:ea typeface="黑体" panose="02010600030101010101" charset="-122"/>
                <a:sym typeface="黑体" panose="02010600030101010101" charset="-122"/>
              </a:endParaRPr>
            </a:p>
          </p:txBody>
        </p:sp>
        <p:sp>
          <p:nvSpPr>
            <p:cNvPr id="4" name="矩形 3"/>
            <p:cNvSpPr/>
            <p:nvPr>
              <p:custDataLst>
                <p:tags r:id="rId9"/>
              </p:custDataLst>
            </p:nvPr>
          </p:nvSpPr>
          <p:spPr>
            <a:xfrm>
              <a:off x="4496215" y="4666477"/>
              <a:ext cx="7306922" cy="1173399"/>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266700">
                <a:lnSpc>
                  <a:spcPct val="150000"/>
                </a:lnSpc>
              </a:pPr>
              <a:r>
                <a:rPr lang="zh-CN" altLang="en-US" sz="1200" dirty="0">
                  <a:solidFill>
                    <a:srgbClr val="7D4922"/>
                  </a:solidFill>
                  <a:latin typeface="黑体" panose="02010600030101010101" charset="-122"/>
                  <a:ea typeface="黑体" panose="02010600030101010101" charset="-122"/>
                  <a:sym typeface="黑体" panose="02010600030101010101" charset="-122"/>
                </a:rPr>
                <a:t>音乐作品是社会生活在作曲家头脑中反映的产物。古往今来，中外音乐史上无数杰出的作曲家都写出了具有深刻思想内容与重大社会意义的不朽作品。</a:t>
              </a:r>
              <a:endParaRPr lang="zh-CN" altLang="en-US" sz="12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1"/>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537329" y="1429306"/>
              <a:ext cx="936393" cy="1178729"/>
            </a:xfrm>
            <a:prstGeom prst="rect">
              <a:avLst/>
            </a:prstGeom>
            <a:noFill/>
            <a:ln>
              <a:noFill/>
            </a:ln>
          </p:spPr>
          <p:txBody>
            <a:bodyPr wrap="square" rtlCol="0">
              <a:spAutoFit/>
            </a:bodyPr>
            <a:lstStyle/>
            <a:p>
              <a:pPr>
                <a:lnSpc>
                  <a:spcPct val="150000"/>
                </a:lnSpc>
              </a:pPr>
              <a:r>
                <a:rPr lang="zh-CN" altLang="en-US" sz="1400" dirty="0">
                  <a:solidFill>
                    <a:srgbClr val="7D4922"/>
                  </a:solidFill>
                  <a:latin typeface="+mn-ea"/>
                  <a:cs typeface="+mn-ea"/>
                  <a:sym typeface="+mn-lt"/>
                </a:rPr>
                <a:t>歌曲</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夜莺</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是阿里亚比耶夫于 </a:t>
              </a:r>
              <a:r>
                <a:rPr lang="en-US" altLang="zh-CN" sz="1400" dirty="0">
                  <a:solidFill>
                    <a:srgbClr val="7D4922"/>
                  </a:solidFill>
                  <a:latin typeface="+mn-ea"/>
                  <a:cs typeface="+mn-ea"/>
                  <a:sym typeface="+mn-lt"/>
                </a:rPr>
                <a:t>1826 </a:t>
              </a:r>
              <a:r>
                <a:rPr lang="zh-CN" altLang="en-US" sz="1400" dirty="0">
                  <a:solidFill>
                    <a:srgbClr val="7D4922"/>
                  </a:solidFill>
                  <a:latin typeface="+mn-ea"/>
                  <a:cs typeface="+mn-ea"/>
                  <a:sym typeface="+mn-lt"/>
                </a:rPr>
                <a:t>年在西伯利亚流放期间写成的，虽然他当时身处逆境，但仍然充满着乐观主义精神。歌曲运用了较多的大跳音程和变化音，使得曲调婉转动听，富于表情，好似一个人正在宁静地聆听夜莺的歌唱。欣赏时，请同学们讲一讲花腔女高音演唱技巧与歌曲内容表现之间有什么联系？对比聆听</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夜莺</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与</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军营飞来一只百灵</a:t>
              </a:r>
              <a:r>
                <a:rPr lang="en-US" altLang="zh-CN" sz="1400" dirty="0">
                  <a:solidFill>
                    <a:srgbClr val="7D4922"/>
                  </a:solidFill>
                  <a:latin typeface="+mn-ea"/>
                  <a:cs typeface="+mn-ea"/>
                  <a:sym typeface="+mn-lt"/>
                </a:rPr>
                <a:t>》</a:t>
              </a:r>
              <a:r>
                <a:rPr lang="zh-CN" altLang="en-US" sz="1400" dirty="0">
                  <a:solidFill>
                    <a:srgbClr val="7D4922"/>
                  </a:solidFill>
                  <a:latin typeface="+mn-ea"/>
                  <a:cs typeface="+mn-ea"/>
                  <a:sym typeface="+mn-lt"/>
                </a:rPr>
                <a:t>，讲一讲在音色和演唱方法上有何相似之处？</a:t>
              </a:r>
              <a:endParaRPr lang="zh-CN" altLang="en-US" sz="14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pic>
        <p:nvPicPr>
          <p:cNvPr id="4" name="图片 3"/>
          <p:cNvPicPr>
            <a:picLocks noChangeAspect="1"/>
          </p:cNvPicPr>
          <p:nvPr/>
        </p:nvPicPr>
        <p:blipFill>
          <a:blip r:embed="rId1"/>
          <a:stretch>
            <a:fillRect/>
          </a:stretch>
        </p:blipFill>
        <p:spPr>
          <a:xfrm>
            <a:off x="4075795" y="1240196"/>
            <a:ext cx="4559254" cy="3276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1"/>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537329" y="1429306"/>
              <a:ext cx="2240542" cy="1218644"/>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mn-ea"/>
                  <a:cs typeface="+mn-ea"/>
                  <a:sym typeface="+mn-lt"/>
                </a:rPr>
                <a:t>       同学们，</a:t>
              </a:r>
              <a:r>
                <a:rPr lang="en-US" altLang="zh-CN" sz="2000" dirty="0">
                  <a:solidFill>
                    <a:srgbClr val="7D4922"/>
                  </a:solidFill>
                  <a:latin typeface="+mn-ea"/>
                  <a:cs typeface="+mn-ea"/>
                  <a:sym typeface="+mn-lt"/>
                </a:rPr>
                <a:t>《</a:t>
              </a:r>
              <a:r>
                <a:rPr lang="zh-CN" altLang="en-US" sz="2000" dirty="0">
                  <a:solidFill>
                    <a:srgbClr val="7D4922"/>
                  </a:solidFill>
                  <a:latin typeface="+mn-ea"/>
                  <a:cs typeface="+mn-ea"/>
                  <a:sym typeface="+mn-lt"/>
                </a:rPr>
                <a:t>领航</a:t>
              </a:r>
              <a:r>
                <a:rPr lang="en-US" altLang="zh-CN" sz="2000" dirty="0">
                  <a:solidFill>
                    <a:srgbClr val="7D4922"/>
                  </a:solidFill>
                  <a:latin typeface="+mn-ea"/>
                  <a:cs typeface="+mn-ea"/>
                  <a:sym typeface="+mn-lt"/>
                </a:rPr>
                <a:t>》</a:t>
              </a:r>
              <a:r>
                <a:rPr lang="zh-CN" altLang="en-US" sz="2000" dirty="0">
                  <a:solidFill>
                    <a:srgbClr val="7D4922"/>
                  </a:solidFill>
                  <a:latin typeface="+mn-ea"/>
                  <a:cs typeface="+mn-ea"/>
                  <a:sym typeface="+mn-lt"/>
                </a:rPr>
                <a:t>这首歌曲是为庆祝中国共产党成立 </a:t>
              </a:r>
              <a:r>
                <a:rPr lang="en-US" altLang="zh-CN" sz="2000" dirty="0">
                  <a:solidFill>
                    <a:srgbClr val="7D4922"/>
                  </a:solidFill>
                  <a:latin typeface="+mn-ea"/>
                  <a:cs typeface="+mn-ea"/>
                  <a:sym typeface="+mn-lt"/>
                </a:rPr>
                <a:t>100 </a:t>
              </a:r>
              <a:r>
                <a:rPr lang="zh-CN" altLang="en-US" sz="2000" dirty="0">
                  <a:solidFill>
                    <a:srgbClr val="7D4922"/>
                  </a:solidFill>
                  <a:latin typeface="+mn-ea"/>
                  <a:cs typeface="+mn-ea"/>
                  <a:sym typeface="+mn-lt"/>
                </a:rPr>
                <a:t>周年的大型情景史诗</a:t>
              </a:r>
              <a:r>
                <a:rPr lang="en-US" altLang="zh-CN" sz="2000" dirty="0">
                  <a:solidFill>
                    <a:srgbClr val="7D4922"/>
                  </a:solidFill>
                  <a:latin typeface="+mn-ea"/>
                  <a:cs typeface="+mn-ea"/>
                  <a:sym typeface="+mn-lt"/>
                </a:rPr>
                <a:t>《</a:t>
              </a:r>
              <a:r>
                <a:rPr lang="zh-CN" altLang="en-US" sz="2000" dirty="0">
                  <a:solidFill>
                    <a:srgbClr val="7D4922"/>
                  </a:solidFill>
                  <a:latin typeface="+mn-ea"/>
                  <a:cs typeface="+mn-ea"/>
                  <a:sym typeface="+mn-lt"/>
                </a:rPr>
                <a:t>伟大征程</a:t>
              </a:r>
              <a:r>
                <a:rPr lang="en-US" altLang="zh-CN" sz="2000" dirty="0">
                  <a:solidFill>
                    <a:srgbClr val="7D4922"/>
                  </a:solidFill>
                  <a:latin typeface="+mn-ea"/>
                  <a:cs typeface="+mn-ea"/>
                  <a:sym typeface="+mn-lt"/>
                </a:rPr>
                <a:t>》</a:t>
              </a:r>
              <a:r>
                <a:rPr lang="zh-CN" altLang="en-US" sz="2000" dirty="0">
                  <a:solidFill>
                    <a:srgbClr val="7D4922"/>
                  </a:solidFill>
                  <a:latin typeface="+mn-ea"/>
                  <a:cs typeface="+mn-ea"/>
                  <a:sym typeface="+mn-lt"/>
                </a:rPr>
                <a:t>的主题曲。歌曲回顾了中国共产党的百年征程，歌颂了一代又一代共产党人风雨兼程、扬帆远航的伟大精神，深情温暖的歌词、大气磅礴的旋律，催人奋进，讴歌了党的丰功伟绩，用最饱满的热情，表达对党和祖国的美好祝福。</a:t>
              </a:r>
              <a:endParaRPr lang="zh-CN" altLang="en-US" sz="2000" dirty="0">
                <a:solidFill>
                  <a:srgbClr val="7D4922"/>
                </a:solidFill>
                <a:latin typeface="+mn-ea"/>
                <a:cs typeface="+mn-ea"/>
                <a:sym typeface="+mn-lt"/>
              </a:endParaRPr>
            </a:p>
            <a:p>
              <a:pPr>
                <a:lnSpc>
                  <a:spcPct val="150000"/>
                </a:lnSpc>
              </a:pPr>
              <a:r>
                <a:rPr lang="zh-CN" altLang="en-US" sz="2000" dirty="0">
                  <a:solidFill>
                    <a:srgbClr val="7D4922"/>
                  </a:solidFill>
                  <a:latin typeface="+mn-ea"/>
                  <a:cs typeface="+mn-ea"/>
                  <a:sym typeface="+mn-lt"/>
                </a:rPr>
                <a:t>       请同学们在聆听后，男生、女生分组合作排练演唱，深刻领会歌曲起伏有致的旋律线条及富有层次的内涵表达。</a:t>
              </a:r>
              <a:endParaRPr lang="zh-CN" altLang="en-US" sz="20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3"/>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75620"/>
              <a:ext cx="2393139" cy="1249260"/>
            </a:xfrm>
            <a:prstGeom prst="rect">
              <a:avLst/>
            </a:prstGeom>
            <a:noFill/>
            <a:ln>
              <a:noFill/>
            </a:ln>
          </p:spPr>
          <p:txBody>
            <a:bodyPr wrap="square" rtlCol="0">
              <a:spAutoFit/>
            </a:bodyPr>
            <a:lstStyle/>
            <a:p>
              <a:pPr>
                <a:lnSpc>
                  <a:spcPct val="150000"/>
                </a:lnSpc>
              </a:pPr>
              <a:r>
                <a:rPr lang="zh-CN" altLang="en-US" sz="1150" dirty="0">
                  <a:solidFill>
                    <a:srgbClr val="7D4922"/>
                  </a:solidFill>
                  <a:latin typeface="+mn-ea"/>
                  <a:cs typeface="+mn-ea"/>
                  <a:sym typeface="+mn-lt"/>
                </a:rPr>
                <a:t>       </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拉德茨基进行曲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是“圆舞曲之王”</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老约翰</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施特劳斯（奥）于 </a:t>
              </a:r>
              <a:r>
                <a:rPr lang="en-US" altLang="zh-CN" sz="1150" dirty="0">
                  <a:solidFill>
                    <a:srgbClr val="7D4922"/>
                  </a:solidFill>
                  <a:latin typeface="+mn-ea"/>
                  <a:cs typeface="+mn-ea"/>
                  <a:sym typeface="+mn-lt"/>
                </a:rPr>
                <a:t>1848 </a:t>
              </a:r>
              <a:r>
                <a:rPr lang="zh-CN" altLang="en-US" sz="1150" dirty="0">
                  <a:solidFill>
                    <a:srgbClr val="7D4922"/>
                  </a:solidFill>
                  <a:latin typeface="+mn-ea"/>
                  <a:cs typeface="+mn-ea"/>
                  <a:sym typeface="+mn-lt"/>
                </a:rPr>
                <a:t>年写成的。这首备受群众喜爱并且流传甚广的乐曲，其产生的历史背景却让人意想不到。</a:t>
              </a:r>
              <a:r>
                <a:rPr lang="en-US" altLang="zh-CN" sz="1150" dirty="0">
                  <a:solidFill>
                    <a:srgbClr val="7D4922"/>
                  </a:solidFill>
                  <a:latin typeface="+mn-ea"/>
                  <a:cs typeface="+mn-ea"/>
                  <a:sym typeface="+mn-lt"/>
                </a:rPr>
                <a:t>1848 </a:t>
              </a:r>
              <a:r>
                <a:rPr lang="zh-CN" altLang="en-US" sz="1150" dirty="0">
                  <a:solidFill>
                    <a:srgbClr val="7D4922"/>
                  </a:solidFill>
                  <a:latin typeface="+mn-ea"/>
                  <a:cs typeface="+mn-ea"/>
                  <a:sym typeface="+mn-lt"/>
                </a:rPr>
                <a:t>年，欧洲处于动荡不安的年代，奥地利以霸权帝国的势力强占了意大利的领土，激起了意大利人民的顽强反抗。奥地利的梅特涅政权为了镇压意大利军队和起义的人民，不得不召回早已退役但一生战功显赫、人称“拉德茨基老爷”的陆军元帅拉德茨基，命他率兵前去作战，最后终于获胜而归。当时，约翰</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施特劳斯父子都参加了“保卫帝国和祖国”的民族卫队。老约翰</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施特劳斯为了效忠帝国写了</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拉德茨基进行曲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，以颂扬拉德茨基的辉煌战绩，并且在总谱扉页上写着“呈献给奥地利帝国陆军”的字样。在 </a:t>
              </a:r>
              <a:r>
                <a:rPr lang="en-US" altLang="zh-CN" sz="1150" dirty="0">
                  <a:solidFill>
                    <a:srgbClr val="7D4922"/>
                  </a:solidFill>
                  <a:latin typeface="+mn-ea"/>
                  <a:cs typeface="+mn-ea"/>
                  <a:sym typeface="+mn-lt"/>
                </a:rPr>
                <a:t>1848 </a:t>
              </a:r>
              <a:r>
                <a:rPr lang="zh-CN" altLang="en-US" sz="1150" dirty="0">
                  <a:solidFill>
                    <a:srgbClr val="7D4922"/>
                  </a:solidFill>
                  <a:latin typeface="+mn-ea"/>
                  <a:cs typeface="+mn-ea"/>
                  <a:sym typeface="+mn-lt"/>
                </a:rPr>
                <a:t>年 </a:t>
              </a:r>
              <a:r>
                <a:rPr lang="en-US" altLang="zh-CN" sz="1150" dirty="0">
                  <a:solidFill>
                    <a:srgbClr val="7D4922"/>
                  </a:solidFill>
                  <a:latin typeface="+mn-ea"/>
                  <a:cs typeface="+mn-ea"/>
                  <a:sym typeface="+mn-lt"/>
                </a:rPr>
                <a:t>8</a:t>
              </a:r>
              <a:r>
                <a:rPr lang="zh-CN" altLang="en-US" sz="1150" dirty="0">
                  <a:solidFill>
                    <a:srgbClr val="7D4922"/>
                  </a:solidFill>
                  <a:latin typeface="+mn-ea"/>
                  <a:cs typeface="+mn-ea"/>
                  <a:sym typeface="+mn-lt"/>
                </a:rPr>
                <a:t>月 </a:t>
              </a:r>
              <a:r>
                <a:rPr lang="en-US" altLang="zh-CN" sz="1150" dirty="0">
                  <a:solidFill>
                    <a:srgbClr val="7D4922"/>
                  </a:solidFill>
                  <a:latin typeface="+mn-ea"/>
                  <a:cs typeface="+mn-ea"/>
                  <a:sym typeface="+mn-lt"/>
                </a:rPr>
                <a:t>31 </a:t>
              </a:r>
              <a:r>
                <a:rPr lang="zh-CN" altLang="en-US" sz="1150" dirty="0">
                  <a:solidFill>
                    <a:srgbClr val="7D4922"/>
                  </a:solidFill>
                  <a:latin typeface="+mn-ea"/>
                  <a:cs typeface="+mn-ea"/>
                  <a:sym typeface="+mn-lt"/>
                </a:rPr>
                <a:t>日的“庆祝英勇的军队在意大利获胜和救济伤员文艺晚会”上首演了</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拉德茨基进行曲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，立即受到人们热烈的欢迎。但时隔不久，维也纳革命者也遭镇压，在那个黑暗年代里被认为是给帝国军队唱赞歌的老约翰</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施特劳斯到处受到人们的蔑视、冷遇。为此他不得不远离维也纳而旅居布拉格。第二年，</a:t>
              </a:r>
              <a:r>
                <a:rPr lang="en-US" altLang="zh-CN" sz="1150" dirty="0">
                  <a:solidFill>
                    <a:srgbClr val="7D4922"/>
                  </a:solidFill>
                  <a:latin typeface="+mn-ea"/>
                  <a:cs typeface="+mn-ea"/>
                  <a:sym typeface="+mn-lt"/>
                </a:rPr>
                <a:t>45 </a:t>
              </a:r>
              <a:r>
                <a:rPr lang="zh-CN" altLang="en-US" sz="1150" dirty="0">
                  <a:solidFill>
                    <a:srgbClr val="7D4922"/>
                  </a:solidFill>
                  <a:latin typeface="+mn-ea"/>
                  <a:cs typeface="+mn-ea"/>
                  <a:sym typeface="+mn-lt"/>
                </a:rPr>
                <a:t>岁的老约翰</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施特劳斯因病去世。</a:t>
              </a:r>
              <a:endParaRPr lang="zh-CN" altLang="en-US" sz="1150" dirty="0">
                <a:solidFill>
                  <a:srgbClr val="7D4922"/>
                </a:solidFill>
                <a:latin typeface="+mn-ea"/>
                <a:cs typeface="+mn-ea"/>
                <a:sym typeface="+mn-lt"/>
              </a:endParaRPr>
            </a:p>
            <a:p>
              <a:pPr>
                <a:lnSpc>
                  <a:spcPct val="150000"/>
                </a:lnSpc>
              </a:pPr>
              <a:r>
                <a:rPr lang="zh-CN" altLang="en-US" sz="1150" dirty="0">
                  <a:solidFill>
                    <a:srgbClr val="7D4922"/>
                  </a:solidFill>
                  <a:latin typeface="+mn-ea"/>
                  <a:cs typeface="+mn-ea"/>
                  <a:sym typeface="+mn-lt"/>
                </a:rPr>
                <a:t>一百多年过去了，人们早已不去追究它是为谁而作，而是一直陶醉于乐曲轻快、欢乐和喜庆的情绪中。如今该曲不仅按惯例在维也纳新年音乐会上作为最后必奏的谢幕曲，也常常在通俗的管弦乐音乐会和其他晚会上演奏，甚至已是约定俗成的祝贺性“礼仪”乐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拉德茨基进行曲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由两部分构成，对比鲜明。强劲有力的引子之后是第一部分主题，仿佛让人们看到一队步兵轻快地走过大街，然后是轻柔的主题，紧接着是大鼓的震响。以小提琴为主的乐器，加入大提琴、长笛和大鼓的声音，似乎是为军队的凯旋而庆祝。音乐表达了人们团结奋发和对未来充满了憧憬。</a:t>
              </a:r>
              <a:endParaRPr lang="zh-CN" altLang="en-US" sz="1150" dirty="0">
                <a:solidFill>
                  <a:srgbClr val="7D4922"/>
                </a:solidFill>
                <a:latin typeface="+mn-ea"/>
                <a:cs typeface="+mn-ea"/>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768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1"/>
          <a:stretch>
            <a:fillRect/>
          </a:stretch>
        </p:blipFill>
        <p:spPr>
          <a:xfrm>
            <a:off x="540772" y="1504950"/>
            <a:ext cx="4202542" cy="3047997"/>
          </a:xfrm>
          <a:prstGeom prst="rect">
            <a:avLst/>
          </a:prstGeom>
        </p:spPr>
      </p:pic>
      <p:pic>
        <p:nvPicPr>
          <p:cNvPr id="17" name="图片 16"/>
          <p:cNvPicPr>
            <a:picLocks noChangeAspect="1"/>
          </p:cNvPicPr>
          <p:nvPr/>
        </p:nvPicPr>
        <p:blipFill>
          <a:blip r:embed="rId2"/>
          <a:stretch>
            <a:fillRect/>
          </a:stretch>
        </p:blipFill>
        <p:spPr>
          <a:xfrm>
            <a:off x="5010287" y="2114550"/>
            <a:ext cx="3652842" cy="258885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737" y="628650"/>
            <a:ext cx="1279463" cy="1276350"/>
          </a:xfrm>
          <a:prstGeom prst="rect">
            <a:avLst/>
          </a:prstGeom>
        </p:spPr>
      </p:pic>
      <p:sp>
        <p:nvSpPr>
          <p:cNvPr id="6" name="矩形 5"/>
          <p:cNvSpPr/>
          <p:nvPr/>
        </p:nvSpPr>
        <p:spPr>
          <a:xfrm>
            <a:off x="1" y="12001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52156" y="1676400"/>
            <a:ext cx="815608" cy="1418828"/>
          </a:xfrm>
          <a:prstGeom prst="rect">
            <a:avLst/>
          </a:prstGeom>
        </p:spPr>
        <p:txBody>
          <a:bodyPr vert="eaVert" wrap="square" lIns="68580" tIns="34290" rIns="68580" bIns="34290">
            <a:spAutoFit/>
          </a:bodyPr>
          <a:lstStyle/>
          <a:p>
            <a:pPr defTabSz="685800">
              <a:defRPr/>
            </a:pPr>
            <a:r>
              <a:rPr lang="zh-CN" altLang="en-US" sz="4400" b="1" spc="225" dirty="0">
                <a:solidFill>
                  <a:schemeClr val="accent1">
                    <a:lumMod val="10000"/>
                    <a:lumOff val="90000"/>
                  </a:schemeClr>
                </a:solidFill>
                <a:latin typeface="+mj-ea"/>
                <a:ea typeface="+mj-ea"/>
                <a:cs typeface="+mn-ea"/>
                <a:sym typeface="+mn-lt"/>
              </a:rPr>
              <a:t>目录</a:t>
            </a:r>
            <a:endParaRPr sz="4400" b="1" spc="225" dirty="0">
              <a:solidFill>
                <a:schemeClr val="accent1">
                  <a:lumMod val="10000"/>
                  <a:lumOff val="90000"/>
                </a:schemeClr>
              </a:solidFill>
              <a:latin typeface="+mj-ea"/>
              <a:ea typeface="+mj-ea"/>
              <a:cs typeface="+mn-ea"/>
              <a:sym typeface="+mn-lt"/>
            </a:endParaRPr>
          </a:p>
        </p:txBody>
      </p:sp>
      <p:grpSp>
        <p:nvGrpSpPr>
          <p:cNvPr id="12" name="组合 11"/>
          <p:cNvGrpSpPr/>
          <p:nvPr/>
        </p:nvGrpSpPr>
        <p:grpSpPr>
          <a:xfrm>
            <a:off x="2018956" y="1367733"/>
            <a:ext cx="2743197" cy="321730"/>
            <a:chOff x="3113365" y="1214277"/>
            <a:chExt cx="2912210" cy="321730"/>
          </a:xfrm>
        </p:grpSpPr>
        <p:sp>
          <p:nvSpPr>
            <p:cNvPr id="13"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01</a:t>
              </a:r>
              <a:endParaRPr lang="en-US" altLang="zh-CN" sz="1600" dirty="0">
                <a:solidFill>
                  <a:schemeClr val="accent1"/>
                </a:solidFill>
                <a:latin typeface="+mn-ea"/>
                <a:cs typeface="+mn-ea"/>
                <a:sym typeface="+mn-lt"/>
              </a:endParaRPr>
            </a:p>
          </p:txBody>
        </p:sp>
        <p:sp>
          <p:nvSpPr>
            <p:cNvPr id="14"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音乐艺术与音乐鉴赏</a:t>
              </a:r>
              <a:endParaRPr lang="zh-CN" altLang="en-US" sz="1600" dirty="0">
                <a:solidFill>
                  <a:schemeClr val="accent1">
                    <a:lumMod val="10000"/>
                    <a:lumOff val="90000"/>
                  </a:schemeClr>
                </a:solidFill>
                <a:latin typeface="+mn-ea"/>
                <a:cs typeface="+mn-ea"/>
                <a:sym typeface="+mn-lt"/>
              </a:endParaRPr>
            </a:p>
          </p:txBody>
        </p:sp>
      </p:grpSp>
      <p:grpSp>
        <p:nvGrpSpPr>
          <p:cNvPr id="45" name="组合 44"/>
          <p:cNvGrpSpPr/>
          <p:nvPr/>
        </p:nvGrpSpPr>
        <p:grpSpPr>
          <a:xfrm>
            <a:off x="2005120" y="1993667"/>
            <a:ext cx="2857842" cy="321730"/>
            <a:chOff x="3113365" y="1214277"/>
            <a:chExt cx="3033919" cy="321730"/>
          </a:xfrm>
        </p:grpSpPr>
        <p:sp>
          <p:nvSpPr>
            <p:cNvPr id="46"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02</a:t>
              </a:r>
              <a:endParaRPr lang="en-US" altLang="zh-CN" sz="1600" dirty="0">
                <a:solidFill>
                  <a:schemeClr val="accent1"/>
                </a:solidFill>
                <a:latin typeface="+mn-ea"/>
                <a:cs typeface="+mn-ea"/>
                <a:sym typeface="+mn-lt"/>
              </a:endParaRPr>
            </a:p>
          </p:txBody>
        </p:sp>
        <p:sp>
          <p:nvSpPr>
            <p:cNvPr id="47" name="文本框 15"/>
            <p:cNvSpPr txBox="1"/>
            <p:nvPr/>
          </p:nvSpPr>
          <p:spPr>
            <a:xfrm>
              <a:off x="3679313" y="1214277"/>
              <a:ext cx="2467971"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中国各历史时期的音乐</a:t>
              </a:r>
              <a:endParaRPr lang="zh-CN" altLang="en-US" sz="1600" dirty="0">
                <a:solidFill>
                  <a:schemeClr val="accent1">
                    <a:lumMod val="10000"/>
                    <a:lumOff val="90000"/>
                  </a:schemeClr>
                </a:solidFill>
                <a:latin typeface="+mn-ea"/>
                <a:cs typeface="+mn-ea"/>
                <a:sym typeface="+mn-lt"/>
              </a:endParaRPr>
            </a:p>
          </p:txBody>
        </p:sp>
      </p:grpSp>
      <p:grpSp>
        <p:nvGrpSpPr>
          <p:cNvPr id="48" name="组合 47"/>
          <p:cNvGrpSpPr/>
          <p:nvPr/>
        </p:nvGrpSpPr>
        <p:grpSpPr>
          <a:xfrm>
            <a:off x="2028808" y="2594888"/>
            <a:ext cx="2743197" cy="321730"/>
            <a:chOff x="3113365" y="1214277"/>
            <a:chExt cx="2912210" cy="321730"/>
          </a:xfrm>
        </p:grpSpPr>
        <p:sp>
          <p:nvSpPr>
            <p:cNvPr id="49"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03</a:t>
              </a:r>
              <a:endParaRPr lang="en-US" altLang="zh-CN" sz="1600" dirty="0">
                <a:solidFill>
                  <a:schemeClr val="accent1"/>
                </a:solidFill>
                <a:latin typeface="+mn-ea"/>
                <a:cs typeface="+mn-ea"/>
                <a:sym typeface="+mn-lt"/>
              </a:endParaRPr>
            </a:p>
          </p:txBody>
        </p:sp>
        <p:sp>
          <p:nvSpPr>
            <p:cNvPr id="50"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西方各个时期的音乐</a:t>
              </a:r>
              <a:endParaRPr lang="zh-CN" altLang="en-US" sz="1600" dirty="0">
                <a:solidFill>
                  <a:schemeClr val="accent1">
                    <a:lumMod val="10000"/>
                    <a:lumOff val="90000"/>
                  </a:schemeClr>
                </a:solidFill>
                <a:latin typeface="+mn-ea"/>
                <a:cs typeface="+mn-ea"/>
                <a:sym typeface="+mn-lt"/>
              </a:endParaRPr>
            </a:p>
          </p:txBody>
        </p:sp>
      </p:grpSp>
      <p:grpSp>
        <p:nvGrpSpPr>
          <p:cNvPr id="51" name="组合 50"/>
          <p:cNvGrpSpPr/>
          <p:nvPr/>
        </p:nvGrpSpPr>
        <p:grpSpPr>
          <a:xfrm>
            <a:off x="2028808" y="3166388"/>
            <a:ext cx="2743197" cy="321730"/>
            <a:chOff x="3113365" y="1214277"/>
            <a:chExt cx="2912210" cy="321730"/>
          </a:xfrm>
        </p:grpSpPr>
        <p:sp>
          <p:nvSpPr>
            <p:cNvPr id="52"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04</a:t>
              </a:r>
              <a:endParaRPr lang="en-US" altLang="zh-CN" sz="1600" dirty="0">
                <a:solidFill>
                  <a:schemeClr val="accent1"/>
                </a:solidFill>
                <a:latin typeface="+mn-ea"/>
                <a:cs typeface="+mn-ea"/>
                <a:sym typeface="+mn-lt"/>
              </a:endParaRPr>
            </a:p>
          </p:txBody>
        </p:sp>
        <p:sp>
          <p:nvSpPr>
            <p:cNvPr id="53"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中外声乐鉴赏</a:t>
              </a:r>
              <a:endParaRPr lang="zh-CN" altLang="en-US" sz="1600" dirty="0">
                <a:solidFill>
                  <a:schemeClr val="accent1">
                    <a:lumMod val="10000"/>
                    <a:lumOff val="90000"/>
                  </a:schemeClr>
                </a:solidFill>
                <a:latin typeface="+mn-ea"/>
                <a:cs typeface="+mn-ea"/>
                <a:sym typeface="+mn-lt"/>
              </a:endParaRPr>
            </a:p>
          </p:txBody>
        </p:sp>
      </p:grpSp>
      <p:grpSp>
        <p:nvGrpSpPr>
          <p:cNvPr id="54" name="组合 53"/>
          <p:cNvGrpSpPr/>
          <p:nvPr/>
        </p:nvGrpSpPr>
        <p:grpSpPr>
          <a:xfrm>
            <a:off x="2028808" y="3731629"/>
            <a:ext cx="2743197" cy="321730"/>
            <a:chOff x="3113365" y="1214277"/>
            <a:chExt cx="2912210" cy="321730"/>
          </a:xfrm>
        </p:grpSpPr>
        <p:sp>
          <p:nvSpPr>
            <p:cNvPr id="5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05</a:t>
              </a:r>
              <a:endParaRPr lang="en-US" altLang="zh-CN" sz="1600" dirty="0">
                <a:solidFill>
                  <a:schemeClr val="accent1"/>
                </a:solidFill>
                <a:latin typeface="+mn-ea"/>
                <a:cs typeface="+mn-ea"/>
                <a:sym typeface="+mn-lt"/>
              </a:endParaRPr>
            </a:p>
          </p:txBody>
        </p:sp>
        <p:sp>
          <p:nvSpPr>
            <p:cNvPr id="56"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中外器乐鉴赏</a:t>
              </a:r>
              <a:endParaRPr lang="zh-CN" altLang="en-US" sz="1600" dirty="0">
                <a:solidFill>
                  <a:schemeClr val="accent1">
                    <a:lumMod val="10000"/>
                    <a:lumOff val="90000"/>
                  </a:schemeClr>
                </a:solidFill>
                <a:latin typeface="+mn-ea"/>
                <a:cs typeface="+mn-ea"/>
                <a:sym typeface="+mn-lt"/>
              </a:endParaRPr>
            </a:p>
          </p:txBody>
        </p:sp>
      </p:grpSp>
      <p:sp>
        <p:nvSpPr>
          <p:cNvPr id="21"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699066" y="1367733"/>
            <a:ext cx="2743197" cy="321730"/>
            <a:chOff x="3113365" y="1214277"/>
            <a:chExt cx="2912210" cy="321730"/>
          </a:xfrm>
        </p:grpSpPr>
        <p:sp>
          <p:nvSpPr>
            <p:cNvPr id="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06</a:t>
              </a:r>
              <a:endParaRPr lang="en-US" altLang="zh-CN" sz="1600" dirty="0">
                <a:solidFill>
                  <a:schemeClr val="accent1"/>
                </a:solidFill>
                <a:latin typeface="+mn-ea"/>
                <a:cs typeface="+mn-ea"/>
                <a:sym typeface="+mn-lt"/>
              </a:endParaRPr>
            </a:p>
          </p:txBody>
        </p:sp>
        <p:sp>
          <p:nvSpPr>
            <p:cNvPr id="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中外歌剧鉴赏</a:t>
              </a:r>
              <a:endParaRPr lang="zh-CN" altLang="en-US" sz="1600" dirty="0">
                <a:solidFill>
                  <a:schemeClr val="accent1">
                    <a:lumMod val="10000"/>
                    <a:lumOff val="90000"/>
                  </a:schemeClr>
                </a:solidFill>
                <a:latin typeface="+mn-ea"/>
                <a:cs typeface="+mn-ea"/>
                <a:sym typeface="+mn-lt"/>
              </a:endParaRPr>
            </a:p>
          </p:txBody>
        </p:sp>
      </p:grpSp>
      <p:grpSp>
        <p:nvGrpSpPr>
          <p:cNvPr id="9" name="组合 8"/>
          <p:cNvGrpSpPr/>
          <p:nvPr/>
        </p:nvGrpSpPr>
        <p:grpSpPr>
          <a:xfrm>
            <a:off x="5699066" y="1993667"/>
            <a:ext cx="2743197" cy="321730"/>
            <a:chOff x="3113365" y="1214277"/>
            <a:chExt cx="2912210" cy="321730"/>
          </a:xfrm>
        </p:grpSpPr>
        <p:sp>
          <p:nvSpPr>
            <p:cNvPr id="1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07</a:t>
              </a:r>
              <a:endParaRPr lang="en-US" altLang="zh-CN" sz="1600" dirty="0">
                <a:solidFill>
                  <a:schemeClr val="accent1"/>
                </a:solidFill>
                <a:latin typeface="+mn-ea"/>
                <a:cs typeface="+mn-ea"/>
                <a:sym typeface="+mn-lt"/>
              </a:endParaRPr>
            </a:p>
          </p:txBody>
        </p:sp>
        <p:sp>
          <p:nvSpPr>
            <p:cNvPr id="15"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中外舞剧鉴赏</a:t>
              </a:r>
              <a:endParaRPr lang="zh-CN" altLang="en-US" sz="1600" dirty="0">
                <a:solidFill>
                  <a:schemeClr val="accent1">
                    <a:lumMod val="10000"/>
                    <a:lumOff val="90000"/>
                  </a:schemeClr>
                </a:solidFill>
                <a:latin typeface="+mn-ea"/>
                <a:cs typeface="+mn-ea"/>
                <a:sym typeface="+mn-lt"/>
              </a:endParaRPr>
            </a:p>
          </p:txBody>
        </p:sp>
      </p:grpSp>
      <p:grpSp>
        <p:nvGrpSpPr>
          <p:cNvPr id="16" name="组合 15"/>
          <p:cNvGrpSpPr/>
          <p:nvPr/>
        </p:nvGrpSpPr>
        <p:grpSpPr>
          <a:xfrm>
            <a:off x="5699066" y="2585311"/>
            <a:ext cx="2743197" cy="321730"/>
            <a:chOff x="3113365" y="1214277"/>
            <a:chExt cx="2912210" cy="321730"/>
          </a:xfrm>
        </p:grpSpPr>
        <p:sp>
          <p:nvSpPr>
            <p:cNvPr id="17"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08</a:t>
              </a:r>
              <a:endParaRPr lang="en-US" altLang="zh-CN" sz="1600" dirty="0">
                <a:solidFill>
                  <a:schemeClr val="accent1"/>
                </a:solidFill>
                <a:latin typeface="+mn-ea"/>
                <a:cs typeface="+mn-ea"/>
                <a:sym typeface="+mn-lt"/>
              </a:endParaRPr>
            </a:p>
          </p:txBody>
        </p:sp>
        <p:sp>
          <p:nvSpPr>
            <p:cNvPr id="1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中外音乐剧鉴赏</a:t>
              </a:r>
              <a:endParaRPr lang="zh-CN" altLang="en-US" sz="1600" dirty="0">
                <a:solidFill>
                  <a:schemeClr val="accent1">
                    <a:lumMod val="10000"/>
                    <a:lumOff val="90000"/>
                  </a:schemeClr>
                </a:solidFill>
                <a:latin typeface="+mn-ea"/>
                <a:cs typeface="+mn-ea"/>
                <a:sym typeface="+mn-lt"/>
              </a:endParaRPr>
            </a:p>
          </p:txBody>
        </p:sp>
      </p:grpSp>
      <p:grpSp>
        <p:nvGrpSpPr>
          <p:cNvPr id="19" name="组合 18"/>
          <p:cNvGrpSpPr/>
          <p:nvPr/>
        </p:nvGrpSpPr>
        <p:grpSpPr>
          <a:xfrm>
            <a:off x="5699066" y="3725370"/>
            <a:ext cx="2987733" cy="321730"/>
            <a:chOff x="3113365" y="1214277"/>
            <a:chExt cx="3171812" cy="321730"/>
          </a:xfrm>
        </p:grpSpPr>
        <p:sp>
          <p:nvSpPr>
            <p:cNvPr id="2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10</a:t>
              </a:r>
              <a:endParaRPr lang="en-US" altLang="zh-CN" sz="1600" dirty="0">
                <a:solidFill>
                  <a:schemeClr val="accent1"/>
                </a:solidFill>
                <a:latin typeface="+mn-ea"/>
                <a:cs typeface="+mn-ea"/>
                <a:sym typeface="+mn-lt"/>
              </a:endParaRPr>
            </a:p>
          </p:txBody>
        </p:sp>
        <p:sp>
          <p:nvSpPr>
            <p:cNvPr id="22" name="文本框 15"/>
            <p:cNvSpPr txBox="1"/>
            <p:nvPr/>
          </p:nvSpPr>
          <p:spPr>
            <a:xfrm>
              <a:off x="3679314" y="1214277"/>
              <a:ext cx="2605863"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中国戏曲和曲艺音乐鉴赏</a:t>
              </a:r>
              <a:endParaRPr lang="zh-CN" altLang="en-US" sz="1600" dirty="0">
                <a:solidFill>
                  <a:schemeClr val="accent1">
                    <a:lumMod val="10000"/>
                    <a:lumOff val="90000"/>
                  </a:schemeClr>
                </a:solidFill>
                <a:latin typeface="+mn-ea"/>
                <a:cs typeface="+mn-ea"/>
                <a:sym typeface="+mn-lt"/>
              </a:endParaRPr>
            </a:p>
          </p:txBody>
        </p:sp>
      </p:grpSp>
      <p:grpSp>
        <p:nvGrpSpPr>
          <p:cNvPr id="23" name="组合 22"/>
          <p:cNvGrpSpPr/>
          <p:nvPr/>
        </p:nvGrpSpPr>
        <p:grpSpPr>
          <a:xfrm>
            <a:off x="5703276" y="3176955"/>
            <a:ext cx="2743198" cy="321730"/>
            <a:chOff x="3113365" y="1214277"/>
            <a:chExt cx="2912211" cy="321730"/>
          </a:xfrm>
        </p:grpSpPr>
        <p:sp>
          <p:nvSpPr>
            <p:cNvPr id="24"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09</a:t>
              </a:r>
              <a:endParaRPr lang="en-US" altLang="zh-CN" sz="1600" dirty="0">
                <a:solidFill>
                  <a:schemeClr val="accent1"/>
                </a:solidFill>
                <a:latin typeface="+mn-ea"/>
                <a:cs typeface="+mn-ea"/>
                <a:sym typeface="+mn-lt"/>
              </a:endParaRPr>
            </a:p>
          </p:txBody>
        </p:sp>
        <p:sp>
          <p:nvSpPr>
            <p:cNvPr id="25" name="文本框 15"/>
            <p:cNvSpPr txBox="1"/>
            <p:nvPr/>
          </p:nvSpPr>
          <p:spPr>
            <a:xfrm>
              <a:off x="3679316"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中外流行音乐鉴赏</a:t>
              </a:r>
              <a:endParaRPr lang="zh-CN" altLang="en-US" sz="1600" dirty="0">
                <a:solidFill>
                  <a:schemeClr val="accent1">
                    <a:lumMod val="10000"/>
                    <a:lumOff val="90000"/>
                  </a:schemeClr>
                </a:solidFill>
                <a:latin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par>
                                <p:cTn id="29" presetID="22" presetClass="entr" presetSubtype="8"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500"/>
                                        <p:tgtEl>
                                          <p:spTgt spid="48"/>
                                        </p:tgtEl>
                                      </p:cBhvr>
                                    </p:animEffect>
                                  </p:childTnLst>
                                </p:cTn>
                              </p:par>
                              <p:par>
                                <p:cTn id="32" presetID="22" presetClass="entr" presetSubtype="8"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22" presetClass="entr" presetSubtype="8"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8"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0725"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目前所知中国最为古老的乐器是（　　）。</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埙 </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骨笛 </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骨哨 </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古琴</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08"/>
              <a:ext cx="12165"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音乐审美能力中的能力不包括（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知觉能力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注意能力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记忆能力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直觉能力</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3445"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音乐欣赏的基本方式是（　　）。</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感受听觉的美；体验情绪的变化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感受视觉的美；体验情绪的变化</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感受听觉的美；体会创作形式的变化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感受视觉的美；体会创作形式的变化</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5205"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妨碍我们享受音乐艺术的核心原因是（　　）。</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知识缺乏，听不懂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听不懂，不会听</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知识缺乏，不会听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能力不足，知识缺乏</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14" y="2876"/>
              <a:ext cx="13086" cy="3332"/>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音乐艺术的起源包括（　　）。</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劳动说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模仿说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游戏说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活动说</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09" y="6834"/>
              <a:ext cx="15205" cy="287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音乐的功能是指音乐在人类社会生活中所起到的作用，主要包括（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社会功能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审美功能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教育功能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娱乐功能</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612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音乐鉴赏能力的培养主要注意的问题有加强感性经验的积累和提高全面的文化艺术修养两个。（　　）</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16"/>
              <a:ext cx="1612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音乐可以表现出人 类多种多样情绪。（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音乐具有任何艺术所不具备的净化人心灵的作用。（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4. 1978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年在西安半坡出土的战国初曾侯乙墓的编钟、编磬及其他乐器，是迄今所见最庞大的钟鼓之乐的乐队编制。（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971550"/>
            <a:ext cx="8458200" cy="400110"/>
          </a:xfrm>
          <a:prstGeom prst="rect">
            <a:avLst/>
          </a:prstGeom>
          <a:noFill/>
        </p:spPr>
        <p:txBody>
          <a:bodyPr wrap="square" rtlCol="0">
            <a:spAutoFit/>
          </a:bodyPr>
          <a:lstStyle/>
          <a:p>
            <a:r>
              <a:rPr lang="en-US" altLang="zh-CN" sz="2000" dirty="0">
                <a:solidFill>
                  <a:schemeClr val="accent1"/>
                </a:solidFill>
                <a:latin typeface="+mj-ea"/>
                <a:ea typeface="+mj-ea"/>
                <a:cs typeface="+mn-ea"/>
                <a:sym typeface="+mn-lt"/>
              </a:rPr>
              <a:t>1. </a:t>
            </a:r>
            <a:r>
              <a:rPr lang="zh-CN" altLang="en-US" sz="2000" dirty="0">
                <a:solidFill>
                  <a:schemeClr val="accent1"/>
                </a:solidFill>
                <a:latin typeface="+mj-ea"/>
                <a:ea typeface="+mj-ea"/>
                <a:cs typeface="+mn-ea"/>
                <a:sym typeface="+mn-lt"/>
              </a:rPr>
              <a:t>根据本章所学习的知识内容，填写表 </a:t>
            </a:r>
            <a:r>
              <a:rPr lang="en-US" altLang="zh-CN" sz="2000" dirty="0">
                <a:solidFill>
                  <a:schemeClr val="accent1"/>
                </a:solidFill>
                <a:latin typeface="+mj-ea"/>
                <a:ea typeface="+mj-ea"/>
                <a:cs typeface="+mn-ea"/>
                <a:sym typeface="+mn-lt"/>
              </a:rPr>
              <a:t>1-2</a:t>
            </a:r>
            <a:r>
              <a:rPr lang="zh-CN" altLang="en-US" sz="2000" dirty="0">
                <a:solidFill>
                  <a:schemeClr val="accent1"/>
                </a:solidFill>
                <a:latin typeface="+mj-ea"/>
                <a:ea typeface="+mj-ea"/>
                <a:cs typeface="+mn-ea"/>
                <a:sym typeface="+mn-lt"/>
              </a:rPr>
              <a:t>。</a:t>
            </a:r>
            <a:endParaRPr lang="en-US" sz="2000" dirty="0">
              <a:solidFill>
                <a:schemeClr val="accent1"/>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21" name="文本框 20"/>
          <p:cNvSpPr txBox="1"/>
          <p:nvPr/>
        </p:nvSpPr>
        <p:spPr>
          <a:xfrm>
            <a:off x="3855900" y="1911396"/>
            <a:ext cx="1366837" cy="338554"/>
          </a:xfrm>
          <a:prstGeom prst="rect">
            <a:avLst/>
          </a:prstGeom>
          <a:noFill/>
        </p:spPr>
        <p:txBody>
          <a:bodyPr wrap="square" rtlCol="0">
            <a:spAutoFit/>
          </a:bodyPr>
          <a:lstStyle/>
          <a:p>
            <a:r>
              <a:rPr lang="zh-CN" altLang="en-US" sz="1600" dirty="0">
                <a:solidFill>
                  <a:schemeClr val="bg1"/>
                </a:solidFill>
              </a:rPr>
              <a:t>音乐鉴赏</a:t>
            </a:r>
            <a:endParaRPr lang="zh-CN" altLang="en-US" sz="1600" dirty="0">
              <a:solidFill>
                <a:schemeClr val="bg1"/>
              </a:solidFill>
            </a:endParaRPr>
          </a:p>
        </p:txBody>
      </p:sp>
      <p:pic>
        <p:nvPicPr>
          <p:cNvPr id="15" name="图片 14"/>
          <p:cNvPicPr>
            <a:picLocks noChangeAspect="1"/>
          </p:cNvPicPr>
          <p:nvPr/>
        </p:nvPicPr>
        <p:blipFill>
          <a:blip r:embed="rId1"/>
          <a:stretch>
            <a:fillRect/>
          </a:stretch>
        </p:blipFill>
        <p:spPr>
          <a:xfrm>
            <a:off x="1061720" y="1677670"/>
            <a:ext cx="6916420" cy="28117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971550"/>
            <a:ext cx="8458200" cy="400110"/>
          </a:xfrm>
          <a:prstGeom prst="rect">
            <a:avLst/>
          </a:prstGeom>
          <a:noFill/>
        </p:spPr>
        <p:txBody>
          <a:bodyPr wrap="square" rtlCol="0">
            <a:spAutoFit/>
          </a:bodyPr>
          <a:lstStyle/>
          <a:p>
            <a:r>
              <a:rPr lang="en-US" altLang="zh-CN" sz="2000" dirty="0">
                <a:solidFill>
                  <a:schemeClr val="accent1"/>
                </a:solidFill>
                <a:latin typeface="+mj-ea"/>
                <a:ea typeface="+mj-ea"/>
                <a:cs typeface="+mn-ea"/>
                <a:sym typeface="+mn-lt"/>
              </a:rPr>
              <a:t>2. </a:t>
            </a:r>
            <a:r>
              <a:rPr lang="zh-CN" altLang="en-US" sz="2000" dirty="0">
                <a:solidFill>
                  <a:schemeClr val="accent1"/>
                </a:solidFill>
                <a:latin typeface="+mj-ea"/>
                <a:ea typeface="+mj-ea"/>
                <a:cs typeface="+mn-ea"/>
                <a:sym typeface="+mn-lt"/>
              </a:rPr>
              <a:t>根据所学音乐知识，填写表 </a:t>
            </a:r>
            <a:r>
              <a:rPr lang="en-US" altLang="zh-CN" sz="2000" dirty="0">
                <a:solidFill>
                  <a:schemeClr val="accent1"/>
                </a:solidFill>
                <a:latin typeface="+mj-ea"/>
                <a:ea typeface="+mj-ea"/>
                <a:cs typeface="+mn-ea"/>
                <a:sym typeface="+mn-lt"/>
              </a:rPr>
              <a:t>1-3</a:t>
            </a:r>
            <a:r>
              <a:rPr lang="zh-CN" altLang="en-US" sz="2000" dirty="0">
                <a:solidFill>
                  <a:schemeClr val="accent1"/>
                </a:solidFill>
                <a:latin typeface="+mj-ea"/>
                <a:ea typeface="+mj-ea"/>
                <a:cs typeface="+mn-ea"/>
                <a:sym typeface="+mn-lt"/>
              </a:rPr>
              <a:t>。</a:t>
            </a:r>
            <a:endParaRPr lang="en-US" sz="2000" dirty="0">
              <a:solidFill>
                <a:schemeClr val="accent1"/>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graphicFrame>
        <p:nvGraphicFramePr>
          <p:cNvPr id="3" name="表格 2"/>
          <p:cNvGraphicFramePr>
            <a:graphicFrameLocks noGrp="1"/>
          </p:cNvGraphicFramePr>
          <p:nvPr/>
        </p:nvGraphicFramePr>
        <p:xfrm>
          <a:off x="762000" y="1600259"/>
          <a:ext cx="7467600" cy="3105088"/>
        </p:xfrm>
        <a:graphic>
          <a:graphicData uri="http://schemas.openxmlformats.org/drawingml/2006/table">
            <a:tbl>
              <a:tblPr firstRow="1" bandRow="1">
                <a:tableStyleId>{5C22544A-7EE6-4342-B048-85BDC9FD1C3A}</a:tableStyleId>
              </a:tblPr>
              <a:tblGrid>
                <a:gridCol w="1306830"/>
                <a:gridCol w="6160770"/>
              </a:tblGrid>
              <a:tr h="443584">
                <a:tc>
                  <a:txBody>
                    <a:bodyPr/>
                    <a:lstStyle/>
                    <a:p>
                      <a:pPr algn="ctr"/>
                      <a:r>
                        <a:rPr lang="zh-CN" altLang="en-US" b="1" dirty="0">
                          <a:solidFill>
                            <a:srgbClr val="7D4922"/>
                          </a:solidFill>
                        </a:rPr>
                        <a:t>大调式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8E7"/>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9E8E7"/>
                    </a:solidFill>
                  </a:tcPr>
                </a:tc>
              </a:tr>
              <a:tr h="443584">
                <a:tc>
                  <a:txBody>
                    <a:bodyPr/>
                    <a:lstStyle/>
                    <a:p>
                      <a:pPr algn="ctr"/>
                      <a:r>
                        <a:rPr lang="zh-CN" altLang="en-US" b="1" dirty="0">
                          <a:solidFill>
                            <a:srgbClr val="7D4922"/>
                          </a:solidFill>
                        </a:rPr>
                        <a:t>小调式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3584">
                <a:tc>
                  <a:txBody>
                    <a:bodyPr/>
                    <a:lstStyle/>
                    <a:p>
                      <a:pPr algn="ctr"/>
                      <a:r>
                        <a:rPr lang="zh-CN" altLang="en-US" b="1" dirty="0">
                          <a:solidFill>
                            <a:srgbClr val="7D4922"/>
                          </a:solidFill>
                        </a:rPr>
                        <a:t>宫调式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3584">
                <a:tc>
                  <a:txBody>
                    <a:bodyPr/>
                    <a:lstStyle/>
                    <a:p>
                      <a:pPr algn="ctr"/>
                      <a:r>
                        <a:rPr lang="zh-CN" altLang="en-US" b="1" dirty="0">
                          <a:solidFill>
                            <a:srgbClr val="7D4922"/>
                          </a:solidFill>
                        </a:rPr>
                        <a:t>商调式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3584">
                <a:tc>
                  <a:txBody>
                    <a:bodyPr/>
                    <a:lstStyle/>
                    <a:p>
                      <a:pPr algn="ctr"/>
                      <a:r>
                        <a:rPr lang="zh-CN" altLang="en-US" b="1" dirty="0">
                          <a:solidFill>
                            <a:srgbClr val="7D4922"/>
                          </a:solidFill>
                        </a:rPr>
                        <a:t>角调式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3584">
                <a:tc>
                  <a:txBody>
                    <a:bodyPr/>
                    <a:lstStyle/>
                    <a:p>
                      <a:pPr algn="ctr"/>
                      <a:r>
                        <a:rPr lang="zh-CN" altLang="en-US" b="1" dirty="0">
                          <a:solidFill>
                            <a:srgbClr val="7D4922"/>
                          </a:solidFill>
                        </a:rPr>
                        <a:t>徵调式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3584">
                <a:tc>
                  <a:txBody>
                    <a:bodyPr/>
                    <a:lstStyle/>
                    <a:p>
                      <a:pPr algn="ctr"/>
                      <a:r>
                        <a:rPr lang="zh-CN" altLang="en-US" b="1" dirty="0">
                          <a:solidFill>
                            <a:srgbClr val="7D4922"/>
                          </a:solidFill>
                        </a:rPr>
                        <a:t>羽调式</a:t>
                      </a:r>
                      <a:endParaRPr lang="zh-CN" altLang="en-US" b="1" dirty="0">
                        <a:solidFill>
                          <a:srgbClr val="7D4922"/>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cxnSp>
        <p:nvCxnSpPr>
          <p:cNvPr id="5" name="直接连接符 4"/>
          <p:cNvCxnSpPr/>
          <p:nvPr/>
        </p:nvCxnSpPr>
        <p:spPr>
          <a:xfrm>
            <a:off x="3886200" y="971550"/>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4267201" y="927176"/>
            <a:ext cx="4336026" cy="3854374"/>
          </a:xfrm>
          <a:prstGeom prst="rect">
            <a:avLst/>
          </a:prstGeom>
        </p:spPr>
      </p:pic>
      <p:sp>
        <p:nvSpPr>
          <p:cNvPr id="6" name="文本框 5"/>
          <p:cNvSpPr txBox="1"/>
          <p:nvPr/>
        </p:nvSpPr>
        <p:spPr>
          <a:xfrm>
            <a:off x="685805" y="1657350"/>
            <a:ext cx="2819395" cy="922020"/>
          </a:xfrm>
          <a:prstGeom prst="rect">
            <a:avLst/>
          </a:prstGeom>
          <a:noFill/>
        </p:spPr>
        <p:txBody>
          <a:bodyPr wrap="square" rtlCol="0">
            <a:spAutoFit/>
          </a:bodyPr>
          <a:lstStyle/>
          <a:p>
            <a:r>
              <a:rPr lang="en-US" altLang="zh-CN" dirty="0">
                <a:latin typeface="楷体" panose="02010609060101010101" charset="-122"/>
                <a:ea typeface="楷体" panose="02010609060101010101" charset="-122"/>
                <a:cs typeface="楷体" panose="02010609060101010101" charset="-122"/>
              </a:rPr>
              <a:t>3. </a:t>
            </a:r>
            <a:r>
              <a:rPr lang="zh-CN" altLang="en-US" dirty="0">
                <a:latin typeface="楷体" panose="02010609060101010101" charset="-122"/>
                <a:ea typeface="楷体" panose="02010609060101010101" charset="-122"/>
                <a:cs typeface="楷体" panose="02010609060101010101" charset="-122"/>
              </a:rPr>
              <a:t>请同学们边敲击出乐曲的典型节奏，边哼唱</a:t>
            </a:r>
            <a:r>
              <a:rPr lang="en-US" altLang="zh-CN" dirty="0">
                <a:latin typeface="楷体" panose="02010609060101010101" charset="-122"/>
                <a:ea typeface="楷体" panose="02010609060101010101" charset="-122"/>
                <a:cs typeface="楷体" panose="02010609060101010101" charset="-122"/>
              </a:rPr>
              <a:t>《</a:t>
            </a:r>
            <a:r>
              <a:rPr lang="zh-CN" altLang="en-US" dirty="0">
                <a:latin typeface="楷体" panose="02010609060101010101" charset="-122"/>
                <a:ea typeface="楷体" panose="02010609060101010101" charset="-122"/>
                <a:cs typeface="楷体" panose="02010609060101010101" charset="-122"/>
              </a:rPr>
              <a:t>轻骑兵序曲</a:t>
            </a:r>
            <a:r>
              <a:rPr lang="en-US" altLang="zh-CN" dirty="0">
                <a:latin typeface="楷体" panose="02010609060101010101" charset="-122"/>
                <a:ea typeface="楷体" panose="02010609060101010101" charset="-122"/>
                <a:cs typeface="楷体" panose="02010609060101010101" charset="-122"/>
              </a:rPr>
              <a:t>》</a:t>
            </a:r>
            <a:r>
              <a:rPr lang="zh-CN" altLang="en-US" dirty="0">
                <a:latin typeface="楷体" panose="02010609060101010101" charset="-122"/>
                <a:ea typeface="楷体" panose="02010609060101010101" charset="-122"/>
                <a:cs typeface="楷体" panose="02010609060101010101" charset="-122"/>
              </a:rPr>
              <a:t>的 </a:t>
            </a:r>
            <a:r>
              <a:rPr lang="en-US" altLang="zh-CN" dirty="0">
                <a:latin typeface="楷体" panose="02010609060101010101" charset="-122"/>
                <a:ea typeface="楷体" panose="02010609060101010101" charset="-122"/>
                <a:cs typeface="楷体" panose="02010609060101010101" charset="-122"/>
              </a:rPr>
              <a:t>C </a:t>
            </a:r>
            <a:r>
              <a:rPr lang="zh-CN" altLang="en-US" dirty="0">
                <a:latin typeface="楷体" panose="02010609060101010101" charset="-122"/>
                <a:ea typeface="楷体" panose="02010609060101010101" charset="-122"/>
                <a:cs typeface="楷体" panose="02010609060101010101" charset="-122"/>
              </a:rPr>
              <a:t>主题。</a:t>
            </a:r>
            <a:endParaRPr lang="zh-CN" altLang="en-US" dirty="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
        <p:nvSpPr>
          <p:cNvPr id="6" name="矩形 5"/>
          <p:cNvSpPr/>
          <p:nvPr/>
        </p:nvSpPr>
        <p:spPr>
          <a:xfrm>
            <a:off x="0"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600" y="2168664"/>
            <a:ext cx="5410200" cy="707886"/>
          </a:xfrm>
          <a:prstGeom prst="rect">
            <a:avLst/>
          </a:prstGeom>
          <a:noFill/>
        </p:spPr>
        <p:txBody>
          <a:bodyPr wrap="square" lIns="0" tIns="0" rIns="0" bIns="0" rtlCol="0">
            <a:spAutoFit/>
          </a:bodyPr>
          <a:lstStyle/>
          <a:p>
            <a:pPr defTabSz="685800"/>
            <a:r>
              <a:rPr lang="zh-CN" altLang="en-US" sz="4600" b="1" dirty="0">
                <a:solidFill>
                  <a:schemeClr val="accent1">
                    <a:lumMod val="10000"/>
                    <a:lumOff val="90000"/>
                  </a:schemeClr>
                </a:solidFill>
                <a:latin typeface="+mj-ea"/>
                <a:ea typeface="+mj-ea"/>
                <a:cs typeface="+mn-ea"/>
                <a:sym typeface="+mn-lt"/>
              </a:rPr>
              <a:t>音乐艺术与音乐鉴赏</a:t>
            </a:r>
            <a:endParaRPr lang="zh-CN" altLang="en-US" sz="46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553"/>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第一章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2"/>
          <a:stretch>
            <a:fillRect/>
          </a:stretch>
        </p:blipFill>
        <p:spPr>
          <a:xfrm flipH="1">
            <a:off x="670354" y="1428750"/>
            <a:ext cx="2149046" cy="21490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3854" y="218087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893854" y="1052042"/>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893854" y="37147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3027264" y="971550"/>
            <a:ext cx="2687545" cy="1023742"/>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了解音乐艺术的起源与发展。</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掌握音乐艺术的特性与要素。</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理解音乐鉴赏的目的与意义。</a:t>
            </a:r>
            <a:endParaRPr lang="zh-CN" altLang="en-US" sz="1400" dirty="0">
              <a:solidFill>
                <a:schemeClr val="accent1">
                  <a:lumMod val="75000"/>
                  <a:lumOff val="25000"/>
                </a:schemeClr>
              </a:solidFill>
              <a:latin typeface="+mn-ea"/>
              <a:cs typeface="+mn-ea"/>
              <a:sym typeface="+mn-lt"/>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96120" y="1052042"/>
            <a:ext cx="2819208" cy="2505553"/>
          </a:xfrm>
          <a:prstGeom prst="rect">
            <a:avLst/>
          </a:prstGeom>
        </p:spPr>
      </p:pic>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音乐艺术与音乐鉴赏</a:t>
            </a:r>
            <a:endParaRPr lang="zh-CN" altLang="en-US" b="1" dirty="0"/>
          </a:p>
        </p:txBody>
      </p:sp>
      <p:sp>
        <p:nvSpPr>
          <p:cNvPr id="3" name="TextBox 33"/>
          <p:cNvSpPr txBox="1"/>
          <p:nvPr/>
        </p:nvSpPr>
        <p:spPr>
          <a:xfrm>
            <a:off x="2970466" y="2180871"/>
            <a:ext cx="2819208" cy="1346907"/>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通过学习，达到对音乐作品情绪、格调、思想倾向、人文内涵的</a:t>
            </a:r>
            <a:endParaRPr lang="zh-CN" altLang="en-US" sz="1400" dirty="0">
              <a:solidFill>
                <a:schemeClr val="bg2"/>
              </a:solidFill>
              <a:latin typeface="+mn-ea"/>
              <a:cs typeface="+mn-ea"/>
              <a:sym typeface="+mn-lt"/>
            </a:endParaRPr>
          </a:p>
          <a:p>
            <a:pPr>
              <a:lnSpc>
                <a:spcPct val="150000"/>
              </a:lnSpc>
            </a:pPr>
            <a:r>
              <a:rPr lang="zh-CN" altLang="en-US" sz="1400" dirty="0">
                <a:solidFill>
                  <a:schemeClr val="bg2"/>
                </a:solidFill>
                <a:latin typeface="+mn-ea"/>
                <a:cs typeface="+mn-ea"/>
                <a:sym typeface="+mn-lt"/>
              </a:rPr>
              <a:t>感受和理解，养成健康向上的审美情趣，具备鉴赏和评价能力。</a:t>
            </a:r>
            <a:endParaRPr lang="zh-CN" altLang="en-US" sz="1400" dirty="0">
              <a:solidFill>
                <a:schemeClr val="bg2"/>
              </a:solidFill>
              <a:latin typeface="+mn-ea"/>
              <a:cs typeface="+mn-ea"/>
              <a:sym typeface="+mn-lt"/>
            </a:endParaRPr>
          </a:p>
        </p:txBody>
      </p:sp>
      <p:sp>
        <p:nvSpPr>
          <p:cNvPr id="6" name="TextBox 33"/>
          <p:cNvSpPr txBox="1"/>
          <p:nvPr/>
        </p:nvSpPr>
        <p:spPr>
          <a:xfrm>
            <a:off x="2970466" y="3638550"/>
            <a:ext cx="5811746" cy="1346907"/>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通过学习，使学生的情感世界受到感染和熏陶，在潜移默化中建立起爱国主义和集体主义精神，培养学生对生活的积极乐观态度。有效提高学生的审美感知能力和艺术鉴赏能力，有利于促进学生的身心健康，提升学生的艺术素养，健全学生的人格品质。</a:t>
            </a:r>
            <a:endParaRPr lang="zh-CN" altLang="en-US" sz="1400" dirty="0">
              <a:solidFill>
                <a:schemeClr val="accent1">
                  <a:lumMod val="75000"/>
                  <a:lumOff val="2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971550"/>
            <a:ext cx="8439104" cy="3890090"/>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38401" y="1453147"/>
              <a:ext cx="2438399" cy="1094205"/>
            </a:xfrm>
            <a:prstGeom prst="rect">
              <a:avLst/>
            </a:prstGeom>
            <a:noFill/>
            <a:ln>
              <a:noFill/>
            </a:ln>
          </p:spPr>
          <p:txBody>
            <a:bodyPr wrap="square" rtlCol="0">
              <a:spAutoFit/>
            </a:bodyPr>
            <a:lstStyle/>
            <a:p>
              <a:pPr>
                <a:lnSpc>
                  <a:spcPct val="150000"/>
                </a:lnSpc>
              </a:pPr>
              <a:r>
                <a:rPr lang="zh-CN" altLang="en-US" sz="1400" dirty="0">
                  <a:solidFill>
                    <a:srgbClr val="7D4922"/>
                  </a:solidFill>
                  <a:latin typeface="+mn-ea"/>
                  <a:cs typeface="+mn-ea"/>
                  <a:sym typeface="+mn-lt"/>
                </a:rPr>
                <a:t>        党的二十大报告提出要“推进文化自信自强，铸就社会主义文化新辉煌”。新时代新征程艺术教育的使命任务，务必遵从习近平总书记关于“坚守中华文化立场，提炼展示中华文明的精神标识和文化精髓”的论述。新时代新征程艺术教育的使命必须牢固树立社会主义核心价值观，这是所有艺术教育活动需要培育的最重要的“根”。就艺术观念、艺术欣赏标准、艺术创作标准、艺术批评等方面，涉及国家层面的，要倡导富强、民主、文明、和谐的总体价值；涉及社会层面的，要倡导自由、平等、公正、法治；涉及公民个人层面的，要倡导爱国、敬业、诚信、友善，也即社会主义核心价值观的基本内容。</a:t>
              </a:r>
              <a:endParaRPr lang="zh-CN" altLang="en-US" sz="1400" dirty="0">
                <a:solidFill>
                  <a:srgbClr val="7D4922"/>
                </a:solidFill>
                <a:latin typeface="+mn-ea"/>
                <a:cs typeface="+mn-ea"/>
                <a:sym typeface="+mn-lt"/>
              </a:endParaRPr>
            </a:p>
            <a:p>
              <a:pPr>
                <a:lnSpc>
                  <a:spcPct val="150000"/>
                </a:lnSpc>
              </a:pPr>
              <a:r>
                <a:rPr lang="zh-CN" altLang="en-US" sz="1400" dirty="0">
                  <a:solidFill>
                    <a:srgbClr val="7D4922"/>
                  </a:solidFill>
                  <a:latin typeface="+mn-ea"/>
                  <a:cs typeface="+mn-ea"/>
                  <a:sym typeface="+mn-lt"/>
                </a:rPr>
                <a:t>        音乐鉴赏课程是一门面向所有大学生的音乐普及艺术教育课程。对于被教育者来说，该课程通过对音乐艺术作品的广泛涉猎和各种艺术鉴赏活动的参与，达到提升艺术修养和审美情趣及塑造、完善人格的目的。本章初步梳理了音乐艺术的起源与发展，分析了音乐艺术的特性与要素，简要阐释了音乐艺术鉴赏的目的与意义，从而帮助学习者明确学习音乐鉴赏的重要性，学会如何进行音乐鉴赏。</a:t>
              </a:r>
              <a:endParaRPr lang="zh-CN" altLang="en-US" sz="14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引言</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8554"/>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（一）音乐的起源</a:t>
            </a:r>
            <a:endParaRPr lang="en-US" sz="1600" dirty="0">
              <a:solidFill>
                <a:schemeClr val="accent1"/>
              </a:solidFill>
              <a:latin typeface="+mj-ea"/>
              <a:ea typeface="+mj-ea"/>
              <a:cs typeface="+mn-ea"/>
              <a:sym typeface="+mn-lt"/>
            </a:endParaRPr>
          </a:p>
        </p:txBody>
      </p:sp>
      <p:sp>
        <p:nvSpPr>
          <p:cNvPr id="9" name="TextBox 33"/>
          <p:cNvSpPr txBox="1"/>
          <p:nvPr/>
        </p:nvSpPr>
        <p:spPr>
          <a:xfrm>
            <a:off x="762000" y="1491839"/>
            <a:ext cx="3733800" cy="3285900"/>
          </a:xfrm>
          <a:prstGeom prst="rect">
            <a:avLst/>
          </a:prstGeom>
          <a:noFill/>
          <a:ln>
            <a:noFill/>
          </a:ln>
        </p:spPr>
        <p:txBody>
          <a:bodyPr wrap="square" rtlCol="0">
            <a:spAutoFit/>
          </a:bodyPr>
          <a:lstStyle/>
          <a:p>
            <a:pPr>
              <a:lnSpc>
                <a:spcPct val="150000"/>
              </a:lnSpc>
            </a:pPr>
            <a:r>
              <a:rPr lang="zh-CN" altLang="en-US" sz="1400" dirty="0">
                <a:solidFill>
                  <a:srgbClr val="7D4922"/>
                </a:solidFill>
                <a:latin typeface="+mn-ea"/>
                <a:cs typeface="+mn-ea"/>
                <a:sym typeface="+mn-lt"/>
              </a:rPr>
              <a:t>音乐作为一门历史悠久的艺术，它是伴随着人类的出现而产生的，是人类社会发展到一定阶段的产物。我们的祖先在地球上繁衍生息，在漫长的发展过程中为我们留下了灿烂的人类文明。早在两千多年前，中西方的哲学家、美学家、史学家、艺术家便从科学与哲学的角度开始了对“音乐由来”问题的探索，从不同的出发点，按不同的阐述角度做出不同的解释。归纳起来，影响较大的学术理论主要有劳动说、模仿说、游戏说等。</a:t>
            </a:r>
            <a:endParaRPr lang="en-US" sz="1400" dirty="0">
              <a:solidFill>
                <a:srgbClr val="7D4922"/>
              </a:solidFill>
              <a:latin typeface="+mn-ea"/>
              <a:cs typeface="+mn-ea"/>
              <a:sym typeface="+mn-lt"/>
            </a:endParaRPr>
          </a:p>
        </p:txBody>
      </p:sp>
      <p:sp>
        <p:nvSpPr>
          <p:cNvPr id="10" name="矩形 9"/>
          <p:cNvSpPr/>
          <p:nvPr/>
        </p:nvSpPr>
        <p:spPr>
          <a:xfrm>
            <a:off x="609600" y="1384472"/>
            <a:ext cx="3886200" cy="33970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404396"/>
            <a:ext cx="2223758" cy="33855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一、音乐艺术概述</a:t>
            </a:r>
            <a:endParaRPr lang="zh-CN" altLang="en-US" b="1" dirty="0"/>
          </a:p>
        </p:txBody>
      </p:sp>
      <p:pic>
        <p:nvPicPr>
          <p:cNvPr id="4" name="图片 3"/>
          <p:cNvPicPr>
            <a:picLocks noChangeAspect="1"/>
          </p:cNvPicPr>
          <p:nvPr/>
        </p:nvPicPr>
        <p:blipFill>
          <a:blip r:embed="rId1"/>
          <a:stretch>
            <a:fillRect/>
          </a:stretch>
        </p:blipFill>
        <p:spPr>
          <a:xfrm>
            <a:off x="4650377" y="1809750"/>
            <a:ext cx="4114800" cy="2547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89709" y="2263973"/>
            <a:ext cx="1515291"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2. </a:t>
            </a:r>
            <a:r>
              <a:rPr lang="zh-CN" altLang="en-US" sz="1400" b="1" spc="0" dirty="0">
                <a:solidFill>
                  <a:schemeClr val="bg1"/>
                </a:solidFill>
                <a:latin typeface="+mn-ea"/>
                <a:ea typeface="+mn-ea"/>
                <a:cs typeface="+mn-ea"/>
                <a:sym typeface="+mn-lt"/>
              </a:rPr>
              <a:t>模仿说</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381000" y="1051200"/>
            <a:ext cx="1524000" cy="307777"/>
          </a:xfrm>
          <a:prstGeom prst="rect">
            <a:avLst/>
          </a:prstGeom>
          <a:solidFill>
            <a:schemeClr val="accent1"/>
          </a:solidFill>
        </p:spPr>
        <p:txBody>
          <a:bodyPr wrap="square" rtlCol="0">
            <a:spAutoFit/>
          </a:bodyPr>
          <a:lstStyle/>
          <a:p>
            <a:pPr algn="ctr"/>
            <a:r>
              <a:rPr lang="en-US" altLang="zh-CN" sz="1400" b="1" dirty="0">
                <a:solidFill>
                  <a:schemeClr val="bg1"/>
                </a:solidFill>
                <a:latin typeface="+mn-ea"/>
                <a:cs typeface="+mn-ea"/>
                <a:sym typeface="+mn-lt"/>
              </a:rPr>
              <a:t>1. </a:t>
            </a:r>
            <a:r>
              <a:rPr lang="zh-CN" altLang="en-US" sz="1400" b="1" dirty="0">
                <a:solidFill>
                  <a:schemeClr val="bg1"/>
                </a:solidFill>
                <a:latin typeface="+mn-ea"/>
                <a:cs typeface="+mn-ea"/>
                <a:sym typeface="+mn-lt"/>
              </a:rPr>
              <a:t>劳动说</a:t>
            </a:r>
            <a:endParaRPr lang="zh-CN" altLang="en-US" sz="1400" b="1" dirty="0">
              <a:solidFill>
                <a:schemeClr val="bg1"/>
              </a:solidFill>
              <a:latin typeface="+mn-ea"/>
              <a:cs typeface="+mn-ea"/>
              <a:sym typeface="+mn-lt"/>
            </a:endParaRPr>
          </a:p>
        </p:txBody>
      </p:sp>
      <p:sp>
        <p:nvSpPr>
          <p:cNvPr id="9" name="文本框 8"/>
          <p:cNvSpPr txBox="1"/>
          <p:nvPr/>
        </p:nvSpPr>
        <p:spPr>
          <a:xfrm>
            <a:off x="389709" y="3782019"/>
            <a:ext cx="1515291"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3. </a:t>
            </a:r>
            <a:r>
              <a:rPr lang="zh-CN" altLang="en-US" sz="1400" b="1" spc="0" dirty="0">
                <a:solidFill>
                  <a:schemeClr val="bg1"/>
                </a:solidFill>
                <a:latin typeface="+mn-ea"/>
                <a:ea typeface="+mn-ea"/>
                <a:cs typeface="+mn-ea"/>
                <a:sym typeface="+mn-lt"/>
              </a:rPr>
              <a:t>游戏说</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057400" y="917065"/>
            <a:ext cx="3982946" cy="1346907"/>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从人类社会发展的角度来看，人类为了生存在进行劳动时，为减轻消耗力量所产生的感觉而发出的有节奏的喊声，形成了原始的音乐，这就是劳动说的理论。</a:t>
            </a:r>
            <a:endParaRPr lang="zh-CN" altLang="en-US" sz="14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（一）音乐的起源</a:t>
            </a:r>
            <a:endParaRPr lang="zh-CN" altLang="en-US" b="1" dirty="0"/>
          </a:p>
        </p:txBody>
      </p:sp>
      <p:sp>
        <p:nvSpPr>
          <p:cNvPr id="3" name="TextBox 33"/>
          <p:cNvSpPr txBox="1"/>
          <p:nvPr/>
        </p:nvSpPr>
        <p:spPr>
          <a:xfrm>
            <a:off x="2133600" y="2263972"/>
            <a:ext cx="3906745" cy="1346907"/>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“艺术起源于模仿”是最古老的一种学说。这种学说认为音乐起源于人类对自然界各种声音的模仿，认为模仿是人的天性和本能。模仿说的理论长期以来在西方比较盛行。</a:t>
            </a:r>
            <a:endParaRPr lang="zh-CN" altLang="en-US" sz="1400" dirty="0">
              <a:solidFill>
                <a:schemeClr val="bg2"/>
              </a:solidFill>
              <a:latin typeface="+mn-ea"/>
              <a:cs typeface="+mn-ea"/>
              <a:sym typeface="+mn-lt"/>
            </a:endParaRPr>
          </a:p>
        </p:txBody>
      </p:sp>
      <p:sp>
        <p:nvSpPr>
          <p:cNvPr id="6" name="TextBox 33"/>
          <p:cNvSpPr txBox="1"/>
          <p:nvPr/>
        </p:nvSpPr>
        <p:spPr>
          <a:xfrm>
            <a:off x="1981200" y="3714750"/>
            <a:ext cx="6858000" cy="1257267"/>
          </a:xfrm>
          <a:prstGeom prst="rect">
            <a:avLst/>
          </a:prstGeom>
          <a:noFill/>
          <a:ln>
            <a:noFill/>
          </a:ln>
        </p:spPr>
        <p:txBody>
          <a:bodyPr wrap="square" rtlCol="0">
            <a:spAutoFit/>
          </a:bodyPr>
          <a:lstStyle/>
          <a:p>
            <a:pPr>
              <a:lnSpc>
                <a:spcPct val="150000"/>
              </a:lnSpc>
            </a:pPr>
            <a:r>
              <a:rPr lang="zh-CN" altLang="en-US" sz="1300" dirty="0">
                <a:solidFill>
                  <a:schemeClr val="accent1">
                    <a:lumMod val="75000"/>
                    <a:lumOff val="25000"/>
                  </a:schemeClr>
                </a:solidFill>
                <a:latin typeface="+mn-ea"/>
                <a:cs typeface="+mn-ea"/>
                <a:sym typeface="+mn-lt"/>
              </a:rPr>
              <a:t>“音乐起源于游戏”这种学说的代表人物是 </a:t>
            </a:r>
            <a:r>
              <a:rPr lang="en-US" altLang="zh-CN" sz="1300" dirty="0">
                <a:solidFill>
                  <a:schemeClr val="accent1">
                    <a:lumMod val="75000"/>
                    <a:lumOff val="25000"/>
                  </a:schemeClr>
                </a:solidFill>
                <a:latin typeface="+mn-ea"/>
                <a:cs typeface="+mn-ea"/>
                <a:sym typeface="+mn-lt"/>
              </a:rPr>
              <a:t>18 </a:t>
            </a:r>
            <a:r>
              <a:rPr lang="zh-CN" altLang="en-US" sz="1300" dirty="0">
                <a:solidFill>
                  <a:schemeClr val="accent1">
                    <a:lumMod val="75000"/>
                    <a:lumOff val="25000"/>
                  </a:schemeClr>
                </a:solidFill>
                <a:latin typeface="+mn-ea"/>
                <a:cs typeface="+mn-ea"/>
                <a:sym typeface="+mn-lt"/>
              </a:rPr>
              <a:t>世纪德国哲学家席勒和 </a:t>
            </a:r>
            <a:r>
              <a:rPr lang="en-US" altLang="zh-CN" sz="1300" dirty="0">
                <a:solidFill>
                  <a:schemeClr val="accent1">
                    <a:lumMod val="75000"/>
                    <a:lumOff val="25000"/>
                  </a:schemeClr>
                </a:solidFill>
                <a:latin typeface="+mn-ea"/>
                <a:cs typeface="+mn-ea"/>
                <a:sym typeface="+mn-lt"/>
              </a:rPr>
              <a:t>19 </a:t>
            </a:r>
            <a:r>
              <a:rPr lang="zh-CN" altLang="en-US" sz="1300" dirty="0">
                <a:solidFill>
                  <a:schemeClr val="accent1">
                    <a:lumMod val="75000"/>
                    <a:lumOff val="25000"/>
                  </a:schemeClr>
                </a:solidFill>
                <a:latin typeface="+mn-ea"/>
                <a:cs typeface="+mn-ea"/>
                <a:sym typeface="+mn-lt"/>
              </a:rPr>
              <a:t>世纪英国哲学家斯宾塞，称为“席勒</a:t>
            </a:r>
            <a:r>
              <a:rPr lang="en-US" altLang="zh-CN" sz="1300" dirty="0">
                <a:solidFill>
                  <a:schemeClr val="accent1">
                    <a:lumMod val="75000"/>
                    <a:lumOff val="25000"/>
                  </a:schemeClr>
                </a:solidFill>
                <a:latin typeface="+mn-ea"/>
                <a:cs typeface="+mn-ea"/>
                <a:sym typeface="+mn-lt"/>
              </a:rPr>
              <a:t>—</a:t>
            </a:r>
            <a:r>
              <a:rPr lang="zh-CN" altLang="en-US" sz="1300" dirty="0">
                <a:solidFill>
                  <a:schemeClr val="accent1">
                    <a:lumMod val="75000"/>
                    <a:lumOff val="25000"/>
                  </a:schemeClr>
                </a:solidFill>
                <a:latin typeface="+mn-ea"/>
                <a:cs typeface="+mn-ea"/>
                <a:sym typeface="+mn-lt"/>
              </a:rPr>
              <a:t>斯宾塞理论”。这种学说认为，艺术活动或审美活动起源于人类所具有的游戏本能，它表现在两个方面：一方面是人类具有过剩的精力；另一方面是人将这种过剩的精力运用到没有实际效用、没有功利目的的活动中，表现为一种自由的“游戏”。</a:t>
            </a:r>
            <a:endParaRPr lang="zh-CN" altLang="en-US" sz="1300" dirty="0">
              <a:solidFill>
                <a:schemeClr val="accent1">
                  <a:lumMod val="75000"/>
                  <a:lumOff val="25000"/>
                </a:schemeClr>
              </a:solidFill>
              <a:latin typeface="+mn-ea"/>
              <a:cs typeface="+mn-ea"/>
              <a:sym typeface="+mn-lt"/>
            </a:endParaRPr>
          </a:p>
        </p:txBody>
      </p:sp>
      <p:pic>
        <p:nvPicPr>
          <p:cNvPr id="12" name="IM 54"/>
          <p:cNvPicPr/>
          <p:nvPr/>
        </p:nvPicPr>
        <p:blipFill>
          <a:blip r:embed="rId1"/>
          <a:stretch>
            <a:fillRect/>
          </a:stretch>
        </p:blipFill>
        <p:spPr>
          <a:xfrm>
            <a:off x="6093823" y="1227404"/>
            <a:ext cx="2743200" cy="2045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08408" y="1141333"/>
            <a:ext cx="4134962" cy="369332"/>
          </a:xfrm>
          <a:prstGeom prst="rect">
            <a:avLst/>
          </a:prstGeom>
          <a:noFill/>
        </p:spPr>
        <p:txBody>
          <a:bodyPr wrap="square" rtlCol="0">
            <a:spAutoFit/>
          </a:bodyPr>
          <a:lstStyle/>
          <a:p>
            <a:pPr eaLnBrk="0"/>
            <a:r>
              <a:rPr lang="zh-CN" altLang="zh-CN" dirty="0">
                <a:solidFill>
                  <a:srgbClr val="7D4922"/>
                </a:solidFill>
              </a:rPr>
              <a:t>（二）音乐的表现要素和手段</a:t>
            </a:r>
            <a:endParaRPr lang="zh-CN" altLang="zh-CN" dirty="0">
              <a:solidFill>
                <a:srgbClr val="7D4922"/>
              </a:solidFill>
            </a:endParaRPr>
          </a:p>
        </p:txBody>
      </p:sp>
      <p:sp>
        <p:nvSpPr>
          <p:cNvPr id="9" name="TextBox 33"/>
          <p:cNvSpPr txBox="1"/>
          <p:nvPr/>
        </p:nvSpPr>
        <p:spPr>
          <a:xfrm>
            <a:off x="683623" y="1741125"/>
            <a:ext cx="3733800" cy="2676525"/>
          </a:xfrm>
          <a:prstGeom prst="rect">
            <a:avLst/>
          </a:prstGeom>
          <a:noFill/>
          <a:ln>
            <a:noFill/>
          </a:ln>
        </p:spPr>
        <p:txBody>
          <a:bodyPr wrap="square" rtlCol="0">
            <a:spAutoFit/>
          </a:bodyPr>
          <a:lstStyle/>
          <a:p>
            <a:pPr eaLnBrk="0">
              <a:lnSpc>
                <a:spcPct val="150000"/>
              </a:lnSpc>
            </a:pPr>
            <a:r>
              <a:rPr lang="zh-CN" altLang="zh-CN" sz="1600" dirty="0">
                <a:solidFill>
                  <a:srgbClr val="7D4922"/>
                </a:solidFill>
              </a:rPr>
              <a:t>音乐是艺术的一种，它是通过有组织的音符等形式所形成的艺术形象来表达人们的思想感情，反映 社会现实生活的时间艺术，它有着自身的思维发展逻辑、情感表现方式和意义。音乐鉴赏是音乐艺术实 践的一个方面，是音乐创作、表演的延伸，是一种审美活动。</a:t>
            </a:r>
            <a:endParaRPr lang="zh-CN" altLang="zh-CN" sz="1600" dirty="0">
              <a:solidFill>
                <a:srgbClr val="7D4922"/>
              </a:solidFill>
            </a:endParaRPr>
          </a:p>
        </p:txBody>
      </p:sp>
      <p:sp>
        <p:nvSpPr>
          <p:cNvPr id="10" name="矩形 9"/>
          <p:cNvSpPr/>
          <p:nvPr/>
        </p:nvSpPr>
        <p:spPr>
          <a:xfrm>
            <a:off x="607423" y="1630453"/>
            <a:ext cx="3886200" cy="278747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514350"/>
            <a:ext cx="1752600" cy="2285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音乐艺术概述</a:t>
            </a:r>
            <a:endParaRPr lang="zh-CN" altLang="en-US" b="1" dirty="0"/>
          </a:p>
        </p:txBody>
      </p:sp>
      <p:pic>
        <p:nvPicPr>
          <p:cNvPr id="5" name="图片 4"/>
          <p:cNvPicPr>
            <a:picLocks noChangeAspect="1"/>
          </p:cNvPicPr>
          <p:nvPr/>
        </p:nvPicPr>
        <p:blipFill>
          <a:blip r:embed="rId1"/>
          <a:stretch>
            <a:fillRect/>
          </a:stretch>
        </p:blipFill>
        <p:spPr>
          <a:xfrm>
            <a:off x="4800600" y="1630453"/>
            <a:ext cx="4033867" cy="27146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33400" y="196066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2. </a:t>
            </a:r>
            <a:r>
              <a:rPr lang="zh-CN" altLang="en-US" sz="1400" b="1" spc="0" dirty="0">
                <a:solidFill>
                  <a:schemeClr val="bg1"/>
                </a:solidFill>
                <a:latin typeface="+mn-ea"/>
                <a:ea typeface="+mn-ea"/>
                <a:cs typeface="+mn-ea"/>
                <a:sym typeface="+mn-lt"/>
              </a:rPr>
              <a:t>节奏、节拍</a:t>
            </a:r>
            <a:endParaRPr lang="en-US" altLang="zh-CN" sz="1400" b="1" spc="0" dirty="0">
              <a:solidFill>
                <a:schemeClr val="bg1"/>
              </a:solidFill>
              <a:latin typeface="+mn-ea"/>
              <a:ea typeface="+mn-ea"/>
              <a:cs typeface="+mn-ea"/>
              <a:sym typeface="+mn-lt"/>
            </a:endParaRPr>
          </a:p>
        </p:txBody>
      </p:sp>
      <p:sp>
        <p:nvSpPr>
          <p:cNvPr id="10" name="TextBox 2"/>
          <p:cNvSpPr txBox="1"/>
          <p:nvPr/>
        </p:nvSpPr>
        <p:spPr>
          <a:xfrm>
            <a:off x="533400" y="1276350"/>
            <a:ext cx="1905000" cy="307777"/>
          </a:xfrm>
          <a:prstGeom prst="rect">
            <a:avLst/>
          </a:prstGeom>
          <a:solidFill>
            <a:schemeClr val="accent1"/>
          </a:solidFill>
        </p:spPr>
        <p:txBody>
          <a:bodyPr wrap="square" rtlCol="0">
            <a:spAutoFit/>
          </a:bodyPr>
          <a:lstStyle/>
          <a:p>
            <a:pPr algn="ctr"/>
            <a:r>
              <a:rPr lang="en-US" altLang="zh-CN" sz="1400" b="1" dirty="0">
                <a:solidFill>
                  <a:schemeClr val="bg1"/>
                </a:solidFill>
                <a:latin typeface="+mn-ea"/>
                <a:cs typeface="+mn-ea"/>
                <a:sym typeface="+mn-lt"/>
              </a:rPr>
              <a:t>1. </a:t>
            </a:r>
            <a:r>
              <a:rPr lang="zh-CN" altLang="en-US" sz="1400" b="1" dirty="0">
                <a:solidFill>
                  <a:schemeClr val="bg1"/>
                </a:solidFill>
                <a:latin typeface="+mn-ea"/>
                <a:cs typeface="+mn-ea"/>
                <a:sym typeface="+mn-lt"/>
              </a:rPr>
              <a:t>旋律</a:t>
            </a:r>
            <a:endParaRPr lang="en-US" altLang="zh-CN" sz="1400" b="1" dirty="0">
              <a:solidFill>
                <a:schemeClr val="bg1"/>
              </a:solidFill>
              <a:latin typeface="+mn-ea"/>
              <a:cs typeface="+mn-ea"/>
              <a:sym typeface="+mn-lt"/>
            </a:endParaRPr>
          </a:p>
        </p:txBody>
      </p:sp>
      <p:sp>
        <p:nvSpPr>
          <p:cNvPr id="11" name="文本框 10"/>
          <p:cNvSpPr txBox="1"/>
          <p:nvPr/>
        </p:nvSpPr>
        <p:spPr>
          <a:xfrm>
            <a:off x="533400" y="2644972"/>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3. </a:t>
            </a:r>
            <a:r>
              <a:rPr lang="zh-CN" altLang="en-US" sz="1400" b="1" spc="0" dirty="0">
                <a:solidFill>
                  <a:schemeClr val="bg1"/>
                </a:solidFill>
                <a:latin typeface="+mn-ea"/>
                <a:ea typeface="+mn-ea"/>
                <a:cs typeface="+mn-ea"/>
                <a:sym typeface="+mn-lt"/>
              </a:rPr>
              <a:t>和声</a:t>
            </a:r>
            <a:endParaRPr lang="en-US" altLang="zh-CN" sz="1400" b="1" spc="0" dirty="0">
              <a:solidFill>
                <a:schemeClr val="bg1"/>
              </a:solidFill>
              <a:latin typeface="+mn-ea"/>
              <a:ea typeface="+mn-ea"/>
              <a:cs typeface="+mn-ea"/>
              <a:sym typeface="+mn-lt"/>
            </a:endParaRPr>
          </a:p>
        </p:txBody>
      </p:sp>
      <p:sp>
        <p:nvSpPr>
          <p:cNvPr id="2" name="矩形 1"/>
          <p:cNvSpPr/>
          <p:nvPr/>
        </p:nvSpPr>
        <p:spPr>
          <a:xfrm>
            <a:off x="457199" y="438150"/>
            <a:ext cx="3276601"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（二）音乐的表现要素和手段</a:t>
            </a:r>
            <a:endParaRPr lang="zh-CN" altLang="en-US" b="1" dirty="0"/>
          </a:p>
        </p:txBody>
      </p:sp>
      <p:sp>
        <p:nvSpPr>
          <p:cNvPr id="3" name="文本框 2"/>
          <p:cNvSpPr txBox="1"/>
          <p:nvPr/>
        </p:nvSpPr>
        <p:spPr>
          <a:xfrm>
            <a:off x="533400" y="3329283"/>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4. </a:t>
            </a:r>
            <a:r>
              <a:rPr lang="zh-CN" altLang="en-US" sz="1400" b="1" spc="0" dirty="0">
                <a:solidFill>
                  <a:schemeClr val="bg1"/>
                </a:solidFill>
                <a:latin typeface="+mn-ea"/>
                <a:ea typeface="+mn-ea"/>
                <a:cs typeface="+mn-ea"/>
                <a:sym typeface="+mn-lt"/>
              </a:rPr>
              <a:t>调式、调性</a:t>
            </a:r>
            <a:endParaRPr lang="en-US" altLang="zh-CN" sz="1400" b="1" spc="0" dirty="0">
              <a:solidFill>
                <a:schemeClr val="bg1"/>
              </a:solidFill>
              <a:latin typeface="+mn-ea"/>
              <a:ea typeface="+mn-ea"/>
              <a:cs typeface="+mn-ea"/>
              <a:sym typeface="+mn-lt"/>
            </a:endParaRPr>
          </a:p>
        </p:txBody>
      </p:sp>
      <p:sp>
        <p:nvSpPr>
          <p:cNvPr id="4" name="文本框 3"/>
          <p:cNvSpPr txBox="1"/>
          <p:nvPr/>
        </p:nvSpPr>
        <p:spPr>
          <a:xfrm>
            <a:off x="533400" y="40957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5. </a:t>
            </a:r>
            <a:r>
              <a:rPr lang="zh-CN" altLang="en-US" sz="1400" b="1" spc="0" dirty="0">
                <a:solidFill>
                  <a:schemeClr val="bg1"/>
                </a:solidFill>
                <a:latin typeface="+mn-ea"/>
                <a:ea typeface="+mn-ea"/>
                <a:cs typeface="+mn-ea"/>
                <a:sym typeface="+mn-lt"/>
              </a:rPr>
              <a:t>速度</a:t>
            </a:r>
            <a:endParaRPr lang="en-US" altLang="zh-CN" sz="1400" b="1" spc="0" dirty="0">
              <a:solidFill>
                <a:schemeClr val="bg1"/>
              </a:solidFill>
              <a:latin typeface="+mn-ea"/>
              <a:ea typeface="+mn-ea"/>
              <a:cs typeface="+mn-ea"/>
              <a:sym typeface="+mn-lt"/>
            </a:endParaRPr>
          </a:p>
        </p:txBody>
      </p:sp>
      <p:sp>
        <p:nvSpPr>
          <p:cNvPr id="5" name="文本框 4"/>
          <p:cNvSpPr txBox="1"/>
          <p:nvPr/>
        </p:nvSpPr>
        <p:spPr>
          <a:xfrm>
            <a:off x="2971800" y="1960661"/>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7. </a:t>
            </a:r>
            <a:r>
              <a:rPr lang="zh-CN" altLang="en-US" sz="1400" b="1" spc="0" dirty="0">
                <a:solidFill>
                  <a:schemeClr val="bg1"/>
                </a:solidFill>
                <a:latin typeface="+mn-ea"/>
                <a:ea typeface="+mn-ea"/>
                <a:cs typeface="+mn-ea"/>
                <a:sym typeface="+mn-lt"/>
              </a:rPr>
              <a:t>音色</a:t>
            </a:r>
            <a:endParaRPr lang="en-US" altLang="zh-CN" sz="1400" b="1" spc="0" dirty="0">
              <a:solidFill>
                <a:schemeClr val="bg1"/>
              </a:solidFill>
              <a:latin typeface="+mn-ea"/>
              <a:ea typeface="+mn-ea"/>
              <a:cs typeface="+mn-ea"/>
              <a:sym typeface="+mn-lt"/>
            </a:endParaRPr>
          </a:p>
        </p:txBody>
      </p:sp>
      <p:sp>
        <p:nvSpPr>
          <p:cNvPr id="6" name="文本框 5"/>
          <p:cNvSpPr txBox="1"/>
          <p:nvPr/>
        </p:nvSpPr>
        <p:spPr>
          <a:xfrm>
            <a:off x="2971800" y="3329826"/>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9. </a:t>
            </a:r>
            <a:r>
              <a:rPr lang="zh-CN" altLang="en-US" sz="1400" b="1" spc="0" dirty="0">
                <a:solidFill>
                  <a:schemeClr val="bg1"/>
                </a:solidFill>
                <a:latin typeface="+mn-ea"/>
                <a:ea typeface="+mn-ea"/>
                <a:cs typeface="+mn-ea"/>
                <a:sym typeface="+mn-lt"/>
              </a:rPr>
              <a:t>复调</a:t>
            </a:r>
            <a:endParaRPr lang="en-US" altLang="zh-CN" sz="1400" b="1" spc="0" dirty="0">
              <a:solidFill>
                <a:schemeClr val="bg1"/>
              </a:solidFill>
              <a:latin typeface="+mn-ea"/>
              <a:ea typeface="+mn-ea"/>
              <a:cs typeface="+mn-ea"/>
              <a:sym typeface="+mn-lt"/>
            </a:endParaRPr>
          </a:p>
        </p:txBody>
      </p:sp>
      <p:sp>
        <p:nvSpPr>
          <p:cNvPr id="7" name="文本框 6"/>
          <p:cNvSpPr txBox="1"/>
          <p:nvPr/>
        </p:nvSpPr>
        <p:spPr>
          <a:xfrm>
            <a:off x="2971800" y="1276350"/>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6. </a:t>
            </a:r>
            <a:r>
              <a:rPr lang="zh-CN" altLang="en-US" sz="1400" b="1" spc="0" dirty="0">
                <a:solidFill>
                  <a:schemeClr val="bg1"/>
                </a:solidFill>
                <a:latin typeface="+mn-ea"/>
                <a:ea typeface="+mn-ea"/>
                <a:cs typeface="+mn-ea"/>
                <a:sym typeface="+mn-lt"/>
              </a:rPr>
              <a:t>音强（力度）</a:t>
            </a:r>
            <a:endParaRPr lang="en-US" altLang="zh-CN" sz="1400" b="1" spc="0" dirty="0">
              <a:solidFill>
                <a:schemeClr val="bg1"/>
              </a:solidFill>
              <a:latin typeface="+mn-ea"/>
              <a:ea typeface="+mn-ea"/>
              <a:cs typeface="+mn-ea"/>
              <a:sym typeface="+mn-lt"/>
            </a:endParaRPr>
          </a:p>
        </p:txBody>
      </p:sp>
      <p:sp>
        <p:nvSpPr>
          <p:cNvPr id="8" name="文本框 7"/>
          <p:cNvSpPr txBox="1"/>
          <p:nvPr/>
        </p:nvSpPr>
        <p:spPr>
          <a:xfrm>
            <a:off x="2971800" y="265119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8. </a:t>
            </a:r>
            <a:r>
              <a:rPr lang="zh-CN" altLang="en-US" sz="1400" b="1" spc="0" dirty="0">
                <a:solidFill>
                  <a:schemeClr val="bg1"/>
                </a:solidFill>
                <a:latin typeface="+mn-ea"/>
                <a:ea typeface="+mn-ea"/>
                <a:cs typeface="+mn-ea"/>
                <a:sym typeface="+mn-lt"/>
              </a:rPr>
              <a:t>音区</a:t>
            </a:r>
            <a:endParaRPr lang="en-US" altLang="zh-CN" sz="1400" b="1" spc="0" dirty="0">
              <a:solidFill>
                <a:schemeClr val="bg1"/>
              </a:solidFill>
              <a:latin typeface="+mn-ea"/>
              <a:ea typeface="+mn-ea"/>
              <a:cs typeface="+mn-ea"/>
              <a:sym typeface="+mn-lt"/>
            </a:endParaRPr>
          </a:p>
        </p:txBody>
      </p:sp>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57800" y="1428750"/>
            <a:ext cx="3581400" cy="28264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ppt_x"/>
                                          </p:val>
                                        </p:tav>
                                        <p:tav tm="100000">
                                          <p:val>
                                            <p:strVal val="#ppt_x"/>
                                          </p:val>
                                        </p:tav>
                                      </p:tavLst>
                                    </p:anim>
                                    <p:anim calcmode="lin" valueType="num">
                                      <p:cBhvr additive="base">
                                        <p:cTn id="6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3" grpId="0" animBg="1"/>
      <p:bldP spid="4" grpId="0" animBg="1"/>
      <p:bldP spid="5" grpId="0" animBg="1"/>
      <p:bldP spid="6" grpId="0" animBg="1"/>
      <p:bldP spid="7" grpId="0" animBg="1"/>
      <p:bldP spid="8" grpId="0" animBg="1"/>
    </p:bldLst>
  </p:timing>
</p:sld>
</file>

<file path=ppt/tags/tag1.xml><?xml version="1.0" encoding="utf-8"?>
<p:tagLst xmlns:p="http://schemas.openxmlformats.org/presentationml/2006/main">
  <p:tag name="KSO_WM_UNIT_TABLE_BEAUTIFY" val="smartTable{53e0c905-163b-48cd-8fb3-0fcdbdbf85cf}"/>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TYPE" val="l_h_i"/>
  <p:tag name="KSO_WM_UNIT_INDEX" val="1_1_1"/>
  <p:tag name="KSO_WM_UNIT_ID" val="diagram19882022_5*l_h_i*1_1_1"/>
  <p:tag name="KSO_WM_TEMPLATE_INDEX" val="19882022"/>
  <p:tag name="KSO_WM_TAG_VERSION" val="2.0"/>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 name="KSO_WM_UNIT_TYPE" val="l_h_i"/>
  <p:tag name="KSO_WM_UNIT_INDEX" val="1_1_2"/>
  <p:tag name="KSO_WM_UNIT_ID" val="diagram19882022_5*l_h_i*1_1_2"/>
  <p:tag name="KSO_WM_TEMPLATE_INDEX" val="19882022"/>
  <p:tag name="KSO_WM_TAG_VERSION" val="2.0"/>
  <p:tag name="KSO_WM_DIAGRAM_GROUP_CODE" val="l1-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Lst>
</file>

<file path=ppt/tags/tag4.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4849</Words>
  <Application>WPS 演示</Application>
  <PresentationFormat>全屏显示(16:9)</PresentationFormat>
  <Paragraphs>293</Paragraphs>
  <Slides>26</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Arial</vt:lpstr>
      <vt:lpstr>宋体</vt:lpstr>
      <vt:lpstr>Wingdings</vt:lpstr>
      <vt:lpstr>微软雅黑</vt:lpstr>
      <vt:lpstr>Calibri</vt:lpstr>
      <vt:lpstr>汉仪菱心体简</vt:lpstr>
      <vt:lpstr>新蒂下午茶基本版</vt:lpstr>
      <vt:lpstr>Arial Unicode MS</vt:lpstr>
      <vt:lpstr>黑体</vt:lpstr>
      <vt:lpstr>汉仪书魂体简</vt:lpstr>
      <vt:lpstr>楷体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12</cp:revision>
  <dcterms:created xsi:type="dcterms:W3CDTF">2019-05-13T21:35:00Z</dcterms:created>
  <dcterms:modified xsi:type="dcterms:W3CDTF">2024-06-03T08:02:59Z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260961944FF042F6A85BA8AF9F36E696</vt:lpwstr>
  </property>
  <property fmtid="{D5CDD505-2E9C-101B-9397-08002B2CF9AE}" pid="3" name="KSOProductBuildVer">
    <vt:lpwstr>2052-11.1.0.14309</vt:lpwstr>
  </property>
</Properties>
</file>