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590" r:id="rId3"/>
    <p:sldId id="557" r:id="rId5"/>
    <p:sldId id="558" r:id="rId6"/>
    <p:sldId id="559" r:id="rId7"/>
    <p:sldId id="599" r:id="rId8"/>
    <p:sldId id="659" r:id="rId9"/>
    <p:sldId id="604" r:id="rId10"/>
    <p:sldId id="660" r:id="rId11"/>
    <p:sldId id="661" r:id="rId12"/>
    <p:sldId id="601" r:id="rId13"/>
    <p:sldId id="662" r:id="rId14"/>
    <p:sldId id="663" r:id="rId15"/>
    <p:sldId id="664" r:id="rId16"/>
    <p:sldId id="666" r:id="rId17"/>
    <p:sldId id="667" r:id="rId18"/>
    <p:sldId id="668" r:id="rId19"/>
    <p:sldId id="669" r:id="rId20"/>
    <p:sldId id="609" r:id="rId21"/>
    <p:sldId id="671" r:id="rId22"/>
    <p:sldId id="670" r:id="rId23"/>
    <p:sldId id="672" r:id="rId24"/>
    <p:sldId id="673" r:id="rId25"/>
    <p:sldId id="674" r:id="rId26"/>
    <p:sldId id="267" r:id="rId27"/>
    <p:sldId id="605" r:id="rId28"/>
    <p:sldId id="606" r:id="rId29"/>
    <p:sldId id="631" r:id="rId30"/>
    <p:sldId id="607" r:id="rId31"/>
    <p:sldId id="675" r:id="rId32"/>
    <p:sldId id="676" r:id="rId33"/>
    <p:sldId id="684" r:id="rId34"/>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D4922"/>
    <a:srgbClr val="4472C4"/>
    <a:srgbClr val="3F2511"/>
    <a:srgbClr val="FFE9D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3" d="100"/>
          <a:sy n="43" d="100"/>
        </p:scale>
        <p:origin x="57" y="84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8" Type="http://schemas.openxmlformats.org/officeDocument/2006/relationships/tags" Target="tags/tag9.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8A796-6301-4275-BA8F-7C59AE3F749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2A0E5F-BFDF-4CAE-8049-4559BA9FA1D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92A0E5F-BFDF-4CAE-8049-4559BA9FA1D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bg>
      <p:bgPr>
        <a:solidFill>
          <a:srgbClr val="D69768"/>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504981" y="610995"/>
            <a:ext cx="2103461" cy="420564"/>
          </a:xfrm>
          <a:prstGeom prst="rect">
            <a:avLst/>
          </a:prstGeom>
          <a:noFill/>
        </p:spPr>
        <p:txBody>
          <a:bodyPr wrap="none" rtlCol="0">
            <a:spAutoFit/>
          </a:bodyPr>
          <a:lstStyle/>
          <a:p>
            <a:r>
              <a:rPr lang="zh-CN" altLang="en-US" sz="2135" dirty="0">
                <a:solidFill>
                  <a:schemeClr val="accent1"/>
                </a:solidFill>
              </a:rPr>
              <a:t>基础乐理记谱法</a:t>
            </a:r>
            <a:endParaRPr lang="zh-CN" altLang="en-US" sz="2135" dirty="0">
              <a:solidFill>
                <a:schemeClr val="accent1"/>
              </a:solidFill>
            </a:endParaRPr>
          </a:p>
        </p:txBody>
      </p:sp>
      <p:sp>
        <p:nvSpPr>
          <p:cNvPr id="3" name="矩形 2"/>
          <p:cNvSpPr/>
          <p:nvPr userDrawn="1"/>
        </p:nvSpPr>
        <p:spPr>
          <a:xfrm>
            <a:off x="253220" y="1041009"/>
            <a:ext cx="11692201" cy="5608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4772" y="673218"/>
            <a:ext cx="290497" cy="2897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50A24D-67C3-4809-A66A-B4EDFC6CDC4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8065D1-93CB-4C62-A864-7F63851A708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4.png"/><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9.png"/><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8.xml"/><Relationship Id="rId1" Type="http://schemas.openxmlformats.org/officeDocument/2006/relationships/tags" Target="../tags/tag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2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25.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microsoft.com/office/2007/relationships/hdphoto" Target="../media/image29.wdp"/><Relationship Id="rId2" Type="http://schemas.openxmlformats.org/officeDocument/2006/relationships/image" Target="../media/image28.png"/><Relationship Id="rId1" Type="http://schemas.openxmlformats.org/officeDocument/2006/relationships/image" Target="../media/image27.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347201" y="4419600"/>
            <a:ext cx="1705951" cy="1701800"/>
          </a:xfrm>
          <a:prstGeom prst="rect">
            <a:avLst/>
          </a:prstGeom>
        </p:spPr>
      </p:pic>
      <p:sp>
        <p:nvSpPr>
          <p:cNvPr id="6" name="矩形 5"/>
          <p:cNvSpPr/>
          <p:nvPr/>
        </p:nvSpPr>
        <p:spPr>
          <a:xfrm>
            <a:off x="0" y="1346200"/>
            <a:ext cx="12192000" cy="41656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TextBox 48"/>
          <p:cNvSpPr txBox="1"/>
          <p:nvPr/>
        </p:nvSpPr>
        <p:spPr>
          <a:xfrm>
            <a:off x="4084595" y="2947472"/>
            <a:ext cx="7213600" cy="677108"/>
          </a:xfrm>
          <a:prstGeom prst="rect">
            <a:avLst/>
          </a:prstGeom>
          <a:noFill/>
        </p:spPr>
        <p:txBody>
          <a:bodyPr wrap="square" lIns="0" tIns="0" rIns="0" bIns="0" rtlCol="0">
            <a:spAutoFit/>
          </a:bodyPr>
          <a:lstStyle/>
          <a:p>
            <a:pPr defTabSz="914400"/>
            <a:r>
              <a:rPr lang="zh-CN" altLang="en-US" sz="4400" b="1"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rPr>
              <a:t>中外舞剧鉴赏</a:t>
            </a:r>
            <a:endParaRPr lang="zh-CN" altLang="en-US" sz="4400" b="1"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endParaRPr>
          </a:p>
        </p:txBody>
      </p:sp>
      <p:sp>
        <p:nvSpPr>
          <p:cNvPr id="22" name="TextBox 48"/>
          <p:cNvSpPr txBox="1"/>
          <p:nvPr/>
        </p:nvSpPr>
        <p:spPr>
          <a:xfrm>
            <a:off x="4187568" y="1952429"/>
            <a:ext cx="4474118" cy="615553"/>
          </a:xfrm>
          <a:prstGeom prst="rect">
            <a:avLst/>
          </a:prstGeom>
          <a:noFill/>
        </p:spPr>
        <p:txBody>
          <a:bodyPr wrap="square" lIns="0" tIns="0" rIns="0" bIns="0" rtlCol="0">
            <a:spAutoFit/>
          </a:bodyPr>
          <a:lstStyle/>
          <a:p>
            <a:pPr defTabSz="914400"/>
            <a:r>
              <a:rPr lang="zh-CN" altLang="en-US" sz="4000" spc="800" dirty="0">
                <a:solidFill>
                  <a:schemeClr val="accent2">
                    <a:lumMod val="20000"/>
                    <a:lumOff val="80000"/>
                  </a:schemeClr>
                </a:solidFill>
                <a:latin typeface="微软雅黑（正文）"/>
                <a:ea typeface="微软雅黑" panose="020B0503020204020204" pitchFamily="34" charset="-122"/>
                <a:cs typeface="+mn-ea"/>
                <a:sym typeface="+mn-lt"/>
              </a:rPr>
              <a:t>第七章</a:t>
            </a:r>
            <a:endParaRPr lang="en-US" altLang="zh-CN" sz="4000" spc="800" dirty="0">
              <a:solidFill>
                <a:schemeClr val="accent2">
                  <a:lumMod val="20000"/>
                  <a:lumOff val="80000"/>
                </a:schemeClr>
              </a:solidFill>
              <a:latin typeface="微软雅黑（正文）"/>
              <a:ea typeface="微软雅黑" panose="020B0503020204020204" pitchFamily="34" charset="-122"/>
              <a:cs typeface="+mn-ea"/>
              <a:sym typeface="+mn-lt"/>
            </a:endParaRPr>
          </a:p>
        </p:txBody>
      </p:sp>
      <p:pic>
        <p:nvPicPr>
          <p:cNvPr id="4" name="图片 3"/>
          <p:cNvPicPr>
            <a:picLocks noChangeAspect="1"/>
          </p:cNvPicPr>
          <p:nvPr/>
        </p:nvPicPr>
        <p:blipFill>
          <a:blip r:embed="rId2"/>
          <a:stretch>
            <a:fillRect/>
          </a:stretch>
        </p:blipFill>
        <p:spPr>
          <a:xfrm flipH="1">
            <a:off x="893805" y="1905000"/>
            <a:ext cx="2865395" cy="2865395"/>
          </a:xfrm>
          <a:prstGeom prst="rect">
            <a:avLst/>
          </a:prstGeom>
        </p:spPr>
      </p:pic>
      <p:sp>
        <p:nvSpPr>
          <p:cNvPr id="7" name="矩形 6"/>
          <p:cNvSpPr/>
          <p:nvPr/>
        </p:nvSpPr>
        <p:spPr>
          <a:xfrm>
            <a:off x="4008120" y="3983834"/>
            <a:ext cx="5090160" cy="349776"/>
          </a:xfrm>
          <a:prstGeom prst="rect">
            <a:avLst/>
          </a:prstGeom>
        </p:spPr>
        <p:txBody>
          <a:bodyPr wrap="square">
            <a:spAutoFit/>
          </a:bodyPr>
          <a:lstStyle/>
          <a:p>
            <a:pPr>
              <a:lnSpc>
                <a:spcPct val="130000"/>
              </a:lnSpc>
            </a:pPr>
            <a:r>
              <a:rPr lang="en-US" altLang="zh-CN" sz="1400" dirty="0">
                <a:solidFill>
                  <a:schemeClr val="accent2">
                    <a:lumMod val="20000"/>
                    <a:lumOff val="80000"/>
                  </a:schemeClr>
                </a:solidFill>
                <a:latin typeface="微软雅黑" panose="020B0503020204020204" pitchFamily="34" charset="-122"/>
                <a:ea typeface="微软雅黑" panose="020B0503020204020204" pitchFamily="34" charset="-122"/>
                <a:cs typeface="Calibri" panose="020F0502020204030204" pitchFamily="34" charset="0"/>
              </a:rPr>
              <a:t>Appreciation of Chinese and foreign dance drama</a:t>
            </a:r>
            <a:endParaRPr lang="en-US" altLang="zh-CN" sz="1400" b="1" dirty="0">
              <a:solidFill>
                <a:schemeClr val="accent2">
                  <a:lumMod val="20000"/>
                  <a:lumOff val="80000"/>
                </a:schemeClr>
              </a:solidFill>
              <a:latin typeface="微软雅黑" panose="020B0503020204020204" pitchFamily="34" charset="-122"/>
              <a:ea typeface="微软雅黑" panose="020B0503020204020204" pitchFamily="34" charset="-122"/>
              <a:cs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35058" y="1193802"/>
            <a:ext cx="11114767" cy="5288388"/>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09600" y="584202"/>
            <a:ext cx="1911178" cy="40639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cxnSp>
        <p:nvCxnSpPr>
          <p:cNvPr id="5" name="直接连接符 4"/>
          <p:cNvCxnSpPr/>
          <p:nvPr/>
        </p:nvCxnSpPr>
        <p:spPr>
          <a:xfrm>
            <a:off x="6400800" y="1193805"/>
            <a:ext cx="0" cy="5288385"/>
          </a:xfrm>
          <a:prstGeom prst="line">
            <a:avLst/>
          </a:prstGeom>
          <a:ln w="28575">
            <a:solidFill>
              <a:srgbClr val="7D4922"/>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1"/>
          <a:stretch>
            <a:fillRect/>
          </a:stretch>
        </p:blipFill>
        <p:spPr>
          <a:xfrm>
            <a:off x="1140473" y="1905001"/>
            <a:ext cx="4775200" cy="4307313"/>
          </a:xfrm>
          <a:prstGeom prst="rect">
            <a:avLst/>
          </a:prstGeom>
        </p:spPr>
      </p:pic>
      <p:pic>
        <p:nvPicPr>
          <p:cNvPr id="10" name="图片 9"/>
          <p:cNvPicPr>
            <a:picLocks noChangeAspect="1"/>
          </p:cNvPicPr>
          <p:nvPr/>
        </p:nvPicPr>
        <p:blipFill>
          <a:blip r:embed="rId2"/>
          <a:stretch>
            <a:fillRect/>
          </a:stretch>
        </p:blipFill>
        <p:spPr>
          <a:xfrm>
            <a:off x="6760720" y="2209801"/>
            <a:ext cx="4730784" cy="400251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106050"/>
            <a:ext cx="10845741" cy="5376143"/>
            <a:chOff x="2438400" y="1331055"/>
            <a:chExt cx="2438400" cy="1316895"/>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8175" y="1331055"/>
              <a:ext cx="2375968" cy="1249487"/>
            </a:xfrm>
            <a:prstGeom prst="rect">
              <a:avLst/>
            </a:prstGeom>
            <a:noFill/>
            <a:ln>
              <a:noFill/>
            </a:ln>
          </p:spPr>
          <p:txBody>
            <a:bodyPr wrap="square" rtlCol="0">
              <a:spAutoFit/>
            </a:bodyPr>
            <a:lstStyle/>
            <a:p>
              <a:pPr>
                <a:lnSpc>
                  <a:spcPct val="150000"/>
                </a:lnSpc>
              </a:pP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胡桃夹子</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两幕三场梦幻舞）是俄国作曲家柴可夫斯基著名的舞剧三部曲之一，也是世界舞蹈舞台上久演不衰的舞剧精品之一。它不仅是舞蹈作品中的典范之作，其舞剧中的音乐作为独立的管弦乐曲目在音乐会舞台上也是广受欢迎的。柴可夫斯基从舞剧中选取了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6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首曲子作为</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胡桃夹子组曲</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，经常在交响音乐会上演奏。在美国圣诞节期间，每个家庭必看的两出戏就是</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胡桃夹子</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和</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圣诞颂歌</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，这已经成了圣诞节的一个传统。</a:t>
              </a:r>
              <a:endParaRPr lang="zh-CN" altLang="en-US" sz="16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胡桃夹子</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创作于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1892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年。剧本是彼季帕根据德国作家恩斯特</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霍夫曼的童话</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胡桃夹子和老鼠王</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及法国作家大仲马的法文译本改编而成的。该舞剧于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1892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年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12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月在彼得堡首演。舞剧的音乐充满了单纯而神秘的色彩，具有强烈的儿童音乐特色。</a:t>
              </a:r>
              <a:endParaRPr lang="en-US" altLang="zh-CN" sz="16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      剧情简介：这是一个发生在圣诞夜的童话故事。可爱的小女孩克拉拉得到了一个男娃娃形胡桃夹子。后来，小巧的胡桃夹子被小男孩弗里茨不小心弄坏了，克拉拉伤心地把胡桃夹子放在玩具床上精心地看护。深夜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12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点，克拉拉起身去看望受伤的胡桃夹子，突然发现胡桃夹子变成了一位英俊的王子，正指挥着她的一群玩具与老鼠大军英勇作战。在胡桃夹子遭受老鼠的袭击之际，克拉拉用拖鞋击中老鼠王，救出了胡桃夹子。为了感谢克拉拉的救命之恩，王子邀请克拉拉一起漫游“甜美王国”，在那里克拉拉受到糖果仙子的欢迎，享受了一次玩具、舞蹈和盛宴的快乐。最后，克拉拉从梦中醒来，发现是个美丽而又充满幻想的梦。</a:t>
              </a:r>
              <a:endParaRPr lang="zh-CN" altLang="en-US" sz="166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52368" cy="420814"/>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193802"/>
            <a:ext cx="10845741" cy="5288390"/>
            <a:chOff x="2438400" y="1352550"/>
            <a:chExt cx="2438400" cy="1295400"/>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652355" y="1570085"/>
              <a:ext cx="936904" cy="854628"/>
            </a:xfrm>
            <a:prstGeom prst="rect">
              <a:avLst/>
            </a:prstGeom>
            <a:noFill/>
            <a:ln>
              <a:noFill/>
            </a:ln>
          </p:spPr>
          <p:txBody>
            <a:bodyPr wrap="square" rtlCol="0">
              <a:spAutoFit/>
            </a:bodyPr>
            <a:lstStyle/>
            <a:p>
              <a:pPr>
                <a:lnSpc>
                  <a:spcPct val="150000"/>
                </a:lnSpc>
              </a:pP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胡桃夹子进行曲</a:t>
              </a: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选自舞剧第一幕第一场中孩子们登场时的音乐，具有双拍子舞曲的特点，轻快活泼的旋律生动地描绘了孩子们吹着小喇叭、昂首挺胸、</a:t>
              </a:r>
              <a:endParaRPr lang="zh-CN" altLang="en-US" sz="213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神气十足的神态，同时也表现了孩子们活泼、敏捷的特色。</a:t>
              </a:r>
              <a:endParaRPr lang="zh-CN" altLang="en-US" sz="213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68843" cy="40639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6705600" y="1327210"/>
            <a:ext cx="3860800" cy="51549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73129" y="1177324"/>
            <a:ext cx="10845741" cy="5288391"/>
            <a:chOff x="2446959" y="1348514"/>
            <a:chExt cx="2438400" cy="1295400"/>
          </a:xfrm>
        </p:grpSpPr>
        <p:sp>
          <p:nvSpPr>
            <p:cNvPr id="9" name="矩形 8"/>
            <p:cNvSpPr/>
            <p:nvPr/>
          </p:nvSpPr>
          <p:spPr>
            <a:xfrm>
              <a:off x="2446959" y="1348514"/>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69616" y="1425293"/>
              <a:ext cx="2375968" cy="1144269"/>
            </a:xfrm>
            <a:prstGeom prst="rect">
              <a:avLst/>
            </a:prstGeom>
            <a:noFill/>
            <a:ln>
              <a:noFill/>
            </a:ln>
          </p:spPr>
          <p:txBody>
            <a:bodyPr wrap="square" rtlCol="0">
              <a:spAutoFit/>
            </a:bodyPr>
            <a:lstStyle/>
            <a:p>
              <a:pPr>
                <a:lnSpc>
                  <a:spcPct val="150000"/>
                </a:lnSpc>
              </a:pP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睡美人</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（三幕芭蕾舞剧）是由柴可夫斯基作曲的另一部著名舞剧，也是俄罗斯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19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世纪末大型神幻芭蕾的顶峰之作。</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1890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年，俄国芭蕾编导大师彼季帕与作曲家柴可夫斯基合作，把这个童话故事搬上了芭蕾舞台。</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睡美人</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是芭蕾史上最优秀的一部大型芭蕾梦幻剧。它因富丽堂皇、豪华宏伟和丰富多彩而被后人称为“芭蕾艺术的百科全书”。</a:t>
              </a:r>
              <a:endParaRPr lang="en-US" altLang="zh-CN" sz="16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      剧情简介：弗洛列斯坦国王为刚出生的女儿阿芙罗拉举行盛大的洗礼庆典，邀请了四方贵宾及仙子前去参加，由于疏忽，竟忘了邀请卡拉包斯仙子。心术险恶的卡拉包斯为了报复，不请自来并狠毒地预言公主在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16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岁时将为一枚纺锤所伤而昏睡，永不醒来。国王听后大惊。在此关键时刻，善良的紫丁香仙子及时出现并解除了恶仙子卡拉包斯的诅咒，预言公主受伤需睡一百年，最终将在一位英俊王子的亲吻中苏醒，并与他结为伉俪。剧情果然按着恶仙、善仙子们的预言发展着。在公主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16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岁那年，她因触纺锤而昏睡了整整一百年。之后，一位年轻的王子以他热烈的吻唤醒了昏睡的公主，正义的力量终于战胜了邪恶的力量，宫廷上下一片欢腾。</a:t>
              </a:r>
              <a:endParaRPr lang="zh-CN" altLang="en-US" sz="16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睡美人</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全剧由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60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多个舞蹈段落与音乐段落组成，它们有着独特的用途、形式、特征及风格。许</a:t>
              </a:r>
              <a:endParaRPr lang="zh-CN" altLang="en-US" sz="16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多舞蹈段落成为世界芭蕾舞的精华。</a:t>
              </a:r>
              <a:endParaRPr lang="zh-CN" altLang="en-US" sz="166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35892" cy="40639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35058" y="1193802"/>
            <a:ext cx="11114767" cy="5288388"/>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09600" y="584202"/>
            <a:ext cx="1944130" cy="40639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cxnSp>
        <p:nvCxnSpPr>
          <p:cNvPr id="5" name="直接连接符 4"/>
          <p:cNvCxnSpPr/>
          <p:nvPr/>
        </p:nvCxnSpPr>
        <p:spPr>
          <a:xfrm>
            <a:off x="6293707" y="1193805"/>
            <a:ext cx="0" cy="5288385"/>
          </a:xfrm>
          <a:prstGeom prst="line">
            <a:avLst/>
          </a:prstGeom>
          <a:ln w="28575">
            <a:solidFill>
              <a:srgbClr val="7D4922"/>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
          <a:stretch>
            <a:fillRect/>
          </a:stretch>
        </p:blipFill>
        <p:spPr>
          <a:xfrm>
            <a:off x="1151549" y="1854166"/>
            <a:ext cx="4483133" cy="4419632"/>
          </a:xfrm>
          <a:prstGeom prst="rect">
            <a:avLst/>
          </a:prstGeom>
        </p:spPr>
      </p:pic>
      <p:pic>
        <p:nvPicPr>
          <p:cNvPr id="8" name="图片 7"/>
          <p:cNvPicPr>
            <a:picLocks noChangeAspect="1"/>
          </p:cNvPicPr>
          <p:nvPr/>
        </p:nvPicPr>
        <p:blipFill>
          <a:blip r:embed="rId2"/>
          <a:stretch>
            <a:fillRect/>
          </a:stretch>
        </p:blipFill>
        <p:spPr>
          <a:xfrm>
            <a:off x="6740037" y="2638394"/>
            <a:ext cx="4705384" cy="285117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193802"/>
            <a:ext cx="10845741" cy="5288391"/>
            <a:chOff x="2438400" y="1352550"/>
            <a:chExt cx="2438400" cy="1295400"/>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8361" y="1396907"/>
              <a:ext cx="1470651" cy="1238538"/>
            </a:xfrm>
            <a:prstGeom prst="rect">
              <a:avLst/>
            </a:prstGeom>
            <a:noFill/>
            <a:ln>
              <a:noFill/>
            </a:ln>
          </p:spPr>
          <p:txBody>
            <a:bodyPr wrap="square" rtlCol="0">
              <a:spAutoFit/>
            </a:bodyPr>
            <a:lstStyle/>
            <a:p>
              <a:pPr>
                <a:lnSpc>
                  <a:spcPct val="150000"/>
                </a:lnSpc>
              </a:pP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        芭蕾舞剧</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红色娘子军</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由中央芭蕾舞团根据梁信同名电影剧本改编，吴祖强、杜鸣心、王燕樵、施万春、戴洪威作曲，李承祥、蒋祖慧、王锡贤编导，于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1964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年演于北京。自公演以来，该剧广受各界人士好评，时至今日已经成为讴歌伟大女性的代表作。</a:t>
              </a:r>
              <a:endParaRPr lang="en-US" altLang="zh-CN" sz="16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       剧情简介：第二次国内革命战争时期，海南岛椰林寨的一个贫苦农民的女儿吴琼花，因不堪恶霸地主南霸天的残酷压迫而出逃，逃走未成，重落魔掌，被打得昏死过去。吴琼花后被红军干部洪常青和通信员小庞所救，并在他们的指引下投奔红军，成了“红色娘子军”的一名战士。在围剿南贼匪帮的战斗中，她过早开枪，打乱了战斗部署，使南霸天逃脱。在党的教育下，她提高了觉悟。在阻止白匪进犯的战斗中，洪常青英勇牺牲，吴琼花接任了红色娘子军连党代表的职务，同部队一起奋勇作战，击毙了南霸天，解放了椰林寨，踏着烈士的血迹阔步前进。</a:t>
              </a:r>
              <a:endParaRPr lang="zh-CN" altLang="en-US" sz="166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593224" y="647217"/>
            <a:ext cx="3677693" cy="345242"/>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中国舞剧音乐鉴赏</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7354099" y="1905001"/>
            <a:ext cx="3928811" cy="37591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193802"/>
            <a:ext cx="10845741" cy="5288391"/>
            <a:chOff x="2438400" y="1352550"/>
            <a:chExt cx="2438400" cy="1295400"/>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69730" y="1576533"/>
              <a:ext cx="936904" cy="748012"/>
            </a:xfrm>
            <a:prstGeom prst="rect">
              <a:avLst/>
            </a:prstGeom>
            <a:noFill/>
            <a:ln>
              <a:noFill/>
            </a:ln>
          </p:spPr>
          <p:txBody>
            <a:bodyPr wrap="square" rtlCol="0">
              <a:spAutoFit/>
            </a:bodyPr>
            <a:lstStyle/>
            <a:p>
              <a:pPr>
                <a:lnSpc>
                  <a:spcPct val="150000"/>
                </a:lnSpc>
              </a:pP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红色娘子军连歌</a:t>
              </a: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融会了五指山一带的民歌元素，音乐刚毅豪壮、嘹亮明快、坚定有力、气势恢宏，鲜明地塑造了娘子军连这个战斗集体的音乐形象，同时也是贯穿全剧的主题歌。</a:t>
              </a:r>
              <a:endParaRPr lang="zh-CN" altLang="en-US" sz="213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93557" cy="40639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6502400" y="1466797"/>
            <a:ext cx="4167248" cy="47423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193802"/>
            <a:ext cx="10845741" cy="5288391"/>
            <a:chOff x="2438400" y="1352550"/>
            <a:chExt cx="2438400" cy="1295400"/>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69730" y="1576533"/>
              <a:ext cx="936904" cy="626999"/>
            </a:xfrm>
            <a:prstGeom prst="rect">
              <a:avLst/>
            </a:prstGeom>
            <a:noFill/>
            <a:ln>
              <a:noFill/>
            </a:ln>
          </p:spPr>
          <p:txBody>
            <a:bodyPr wrap="square" rtlCol="0">
              <a:spAutoFit/>
            </a:bodyPr>
            <a:lstStyle/>
            <a:p>
              <a:pPr>
                <a:lnSpc>
                  <a:spcPct val="150000"/>
                </a:lnSpc>
              </a:pP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女战士和炊事班长的舞蹈</a:t>
              </a: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是第四场中的一个片段，采用了南海民间音乐素材，舞曲欢快、明亮，表现了娘子军战士们乐观向上、充满活力的精神面貌。</a:t>
              </a:r>
              <a:endParaRPr lang="zh-CN" altLang="en-US" sz="213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77081" cy="40639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5434549" y="1776798"/>
            <a:ext cx="5538250" cy="41223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35058" y="1193802"/>
            <a:ext cx="11114767" cy="5288388"/>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09600" y="584201"/>
            <a:ext cx="1861751" cy="4064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课 堂 互 动</a:t>
            </a:r>
            <a:endParaRPr lang="zh-CN" altLang="en-US" sz="1600" b="1" dirty="0">
              <a:latin typeface="楷体" panose="02010609060101010101" pitchFamily="49" charset="-122"/>
              <a:ea typeface="楷体" panose="02010609060101010101" pitchFamily="49" charset="-122"/>
            </a:endParaRPr>
          </a:p>
        </p:txBody>
      </p:sp>
      <p:cxnSp>
        <p:nvCxnSpPr>
          <p:cNvPr id="5" name="直接连接符 4"/>
          <p:cNvCxnSpPr/>
          <p:nvPr/>
        </p:nvCxnSpPr>
        <p:spPr>
          <a:xfrm>
            <a:off x="5181600" y="1193802"/>
            <a:ext cx="0" cy="5288385"/>
          </a:xfrm>
          <a:prstGeom prst="line">
            <a:avLst/>
          </a:prstGeom>
          <a:ln w="28575">
            <a:solidFill>
              <a:srgbClr val="7D4922"/>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914408" y="2209800"/>
            <a:ext cx="3759193" cy="2144498"/>
          </a:xfrm>
          <a:prstGeom prst="rect">
            <a:avLst/>
          </a:prstGeom>
          <a:noFill/>
        </p:spPr>
        <p:txBody>
          <a:bodyPr wrap="square" rtlCol="0">
            <a:spAutoFit/>
          </a:bodyPr>
          <a:lstStyle/>
          <a:p>
            <a:r>
              <a:rPr lang="zh-CN" altLang="en-US" sz="2665" dirty="0">
                <a:solidFill>
                  <a:srgbClr val="7D4922"/>
                </a:solidFill>
                <a:latin typeface="微软雅黑" panose="020B0503020204020204" pitchFamily="34" charset="-122"/>
                <a:ea typeface="微软雅黑" panose="020B0503020204020204" pitchFamily="34" charset="-122"/>
              </a:rPr>
              <a:t>欣赏</a:t>
            </a:r>
            <a:r>
              <a:rPr lang="en-US" altLang="zh-CN" sz="2665" dirty="0">
                <a:solidFill>
                  <a:srgbClr val="7D4922"/>
                </a:solidFill>
                <a:latin typeface="微软雅黑" panose="020B0503020204020204" pitchFamily="34" charset="-122"/>
                <a:ea typeface="微软雅黑" panose="020B0503020204020204" pitchFamily="34" charset="-122"/>
              </a:rPr>
              <a:t>《</a:t>
            </a:r>
            <a:r>
              <a:rPr lang="zh-CN" altLang="en-US" sz="2665" dirty="0">
                <a:solidFill>
                  <a:srgbClr val="7D4922"/>
                </a:solidFill>
                <a:latin typeface="微软雅黑" panose="020B0503020204020204" pitchFamily="34" charset="-122"/>
                <a:ea typeface="微软雅黑" panose="020B0503020204020204" pitchFamily="34" charset="-122"/>
              </a:rPr>
              <a:t>快乐的女战士</a:t>
            </a:r>
            <a:r>
              <a:rPr lang="en-US" altLang="zh-CN" sz="2665" dirty="0">
                <a:solidFill>
                  <a:srgbClr val="7D4922"/>
                </a:solidFill>
                <a:latin typeface="微软雅黑" panose="020B0503020204020204" pitchFamily="34" charset="-122"/>
                <a:ea typeface="微软雅黑" panose="020B0503020204020204" pitchFamily="34" charset="-122"/>
              </a:rPr>
              <a:t>》A </a:t>
            </a:r>
            <a:r>
              <a:rPr lang="zh-CN" altLang="en-US" sz="2665" dirty="0">
                <a:solidFill>
                  <a:srgbClr val="7D4922"/>
                </a:solidFill>
                <a:latin typeface="微软雅黑" panose="020B0503020204020204" pitchFamily="34" charset="-122"/>
                <a:ea typeface="微软雅黑" panose="020B0503020204020204" pitchFamily="34" charset="-122"/>
              </a:rPr>
              <a:t>段与 </a:t>
            </a:r>
            <a:r>
              <a:rPr lang="en-US" altLang="zh-CN" sz="2665" dirty="0">
                <a:solidFill>
                  <a:srgbClr val="7D4922"/>
                </a:solidFill>
                <a:latin typeface="微软雅黑" panose="020B0503020204020204" pitchFamily="34" charset="-122"/>
                <a:ea typeface="微软雅黑" panose="020B0503020204020204" pitchFamily="34" charset="-122"/>
              </a:rPr>
              <a:t>B </a:t>
            </a:r>
            <a:r>
              <a:rPr lang="zh-CN" altLang="en-US" sz="2665" dirty="0">
                <a:solidFill>
                  <a:srgbClr val="7D4922"/>
                </a:solidFill>
                <a:latin typeface="微软雅黑" panose="020B0503020204020204" pitchFamily="34" charset="-122"/>
                <a:ea typeface="微软雅黑" panose="020B0503020204020204" pitchFamily="34" charset="-122"/>
              </a:rPr>
              <a:t>段的舞蹈视频，说明两段音乐在情绪与节奏方面的不同，并试</a:t>
            </a:r>
            <a:endParaRPr lang="zh-CN" altLang="en-US" sz="2665" dirty="0">
              <a:solidFill>
                <a:srgbClr val="7D4922"/>
              </a:solidFill>
              <a:latin typeface="微软雅黑" panose="020B0503020204020204" pitchFamily="34" charset="-122"/>
              <a:ea typeface="微软雅黑" panose="020B0503020204020204" pitchFamily="34" charset="-122"/>
            </a:endParaRPr>
          </a:p>
          <a:p>
            <a:r>
              <a:rPr lang="zh-CN" altLang="en-US" sz="2665" dirty="0">
                <a:solidFill>
                  <a:srgbClr val="7D4922"/>
                </a:solidFill>
                <a:latin typeface="微软雅黑" panose="020B0503020204020204" pitchFamily="34" charset="-122"/>
                <a:ea typeface="微软雅黑" panose="020B0503020204020204" pitchFamily="34" charset="-122"/>
              </a:rPr>
              <a:t>着唱一唱。</a:t>
            </a:r>
            <a:endParaRPr lang="zh-CN" altLang="en-US" sz="2665" dirty="0">
              <a:solidFill>
                <a:srgbClr val="7D4922"/>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5943600" y="1462083"/>
            <a:ext cx="5247583" cy="1814517"/>
          </a:xfrm>
          <a:prstGeom prst="rect">
            <a:avLst/>
          </a:prstGeom>
        </p:spPr>
      </p:pic>
      <p:pic>
        <p:nvPicPr>
          <p:cNvPr id="10" name="图片 9"/>
          <p:cNvPicPr>
            <a:picLocks noChangeAspect="1"/>
          </p:cNvPicPr>
          <p:nvPr/>
        </p:nvPicPr>
        <p:blipFill>
          <a:blip r:embed="rId2"/>
          <a:stretch>
            <a:fillRect/>
          </a:stretch>
        </p:blipFill>
        <p:spPr>
          <a:xfrm>
            <a:off x="5893552" y="3657703"/>
            <a:ext cx="5347677" cy="244338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35058" y="1193802"/>
            <a:ext cx="11114767" cy="5288388"/>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09600" y="584200"/>
            <a:ext cx="1845276" cy="437291"/>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课 堂 互 动</a:t>
            </a:r>
            <a:endParaRPr lang="zh-CN" altLang="en-US" sz="1600" b="1" dirty="0">
              <a:latin typeface="楷体" panose="02010609060101010101" pitchFamily="49" charset="-122"/>
              <a:ea typeface="楷体" panose="02010609060101010101" pitchFamily="49" charset="-122"/>
            </a:endParaRPr>
          </a:p>
        </p:txBody>
      </p:sp>
      <p:cxnSp>
        <p:nvCxnSpPr>
          <p:cNvPr id="5" name="直接连接符 4"/>
          <p:cNvCxnSpPr/>
          <p:nvPr/>
        </p:nvCxnSpPr>
        <p:spPr>
          <a:xfrm>
            <a:off x="5181600" y="1193805"/>
            <a:ext cx="0" cy="5288385"/>
          </a:xfrm>
          <a:prstGeom prst="line">
            <a:avLst/>
          </a:prstGeom>
          <a:ln w="28575">
            <a:solidFill>
              <a:srgbClr val="7D4922"/>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70560" y="1820545"/>
            <a:ext cx="4412615" cy="3743960"/>
          </a:xfrm>
          <a:prstGeom prst="rect">
            <a:avLst/>
          </a:prstGeom>
          <a:noFill/>
        </p:spPr>
        <p:txBody>
          <a:bodyPr wrap="square" rtlCol="0">
            <a:spAutoFit/>
          </a:bodyPr>
          <a:lstStyle/>
          <a:p>
            <a:pPr indent="0" fontAlgn="auto">
              <a:lnSpc>
                <a:spcPct val="120000"/>
              </a:lnSpc>
            </a:pPr>
            <a:r>
              <a:rPr lang="en-US" altLang="zh-CN" sz="2200" dirty="0">
                <a:solidFill>
                  <a:srgbClr val="7D4922"/>
                </a:solidFill>
                <a:latin typeface="微软雅黑" panose="020B0503020204020204" pitchFamily="34" charset="-122"/>
                <a:ea typeface="微软雅黑" panose="020B0503020204020204" pitchFamily="34" charset="-122"/>
              </a:rPr>
              <a:t>     《</a:t>
            </a:r>
            <a:r>
              <a:rPr lang="zh-CN" altLang="en-US" sz="2200" dirty="0">
                <a:solidFill>
                  <a:srgbClr val="7D4922"/>
                </a:solidFill>
                <a:latin typeface="微软雅黑" panose="020B0503020204020204" pitchFamily="34" charset="-122"/>
                <a:ea typeface="微软雅黑" panose="020B0503020204020204" pitchFamily="34" charset="-122"/>
              </a:rPr>
              <a:t>万泉河水清又清</a:t>
            </a:r>
            <a:r>
              <a:rPr lang="en-US" altLang="zh-CN" sz="2200" dirty="0">
                <a:solidFill>
                  <a:srgbClr val="7D4922"/>
                </a:solidFill>
                <a:latin typeface="微软雅黑" panose="020B0503020204020204" pitchFamily="34" charset="-122"/>
                <a:ea typeface="微软雅黑" panose="020B0503020204020204" pitchFamily="34" charset="-122"/>
              </a:rPr>
              <a:t>》</a:t>
            </a:r>
            <a:r>
              <a:rPr lang="zh-CN" altLang="en-US" sz="2200" dirty="0">
                <a:solidFill>
                  <a:srgbClr val="7D4922"/>
                </a:solidFill>
                <a:latin typeface="微软雅黑" panose="020B0503020204020204" pitchFamily="34" charset="-122"/>
                <a:ea typeface="微软雅黑" panose="020B0503020204020204" pitchFamily="34" charset="-122"/>
              </a:rPr>
              <a:t>歌曲作为芭蕾舞剧</a:t>
            </a:r>
            <a:r>
              <a:rPr lang="en-US" altLang="zh-CN" sz="2200" dirty="0">
                <a:solidFill>
                  <a:srgbClr val="7D4922"/>
                </a:solidFill>
                <a:latin typeface="微软雅黑" panose="020B0503020204020204" pitchFamily="34" charset="-122"/>
                <a:ea typeface="微软雅黑" panose="020B0503020204020204" pitchFamily="34" charset="-122"/>
              </a:rPr>
              <a:t>《</a:t>
            </a:r>
            <a:r>
              <a:rPr lang="zh-CN" altLang="en-US" sz="2200" dirty="0">
                <a:solidFill>
                  <a:srgbClr val="7D4922"/>
                </a:solidFill>
                <a:latin typeface="微软雅黑" panose="020B0503020204020204" pitchFamily="34" charset="-122"/>
                <a:ea typeface="微软雅黑" panose="020B0503020204020204" pitchFamily="34" charset="-122"/>
              </a:rPr>
              <a:t>红色娘子军</a:t>
            </a:r>
            <a:r>
              <a:rPr lang="en-US" altLang="zh-CN" sz="2200" dirty="0">
                <a:solidFill>
                  <a:srgbClr val="7D4922"/>
                </a:solidFill>
                <a:latin typeface="微软雅黑" panose="020B0503020204020204" pitchFamily="34" charset="-122"/>
                <a:ea typeface="微软雅黑" panose="020B0503020204020204" pitchFamily="34" charset="-122"/>
              </a:rPr>
              <a:t>》</a:t>
            </a:r>
            <a:r>
              <a:rPr lang="zh-CN" altLang="en-US" sz="2200" dirty="0">
                <a:solidFill>
                  <a:srgbClr val="7D4922"/>
                </a:solidFill>
                <a:latin typeface="微软雅黑" panose="020B0503020204020204" pitchFamily="34" charset="-122"/>
                <a:ea typeface="微软雅黑" panose="020B0503020204020204" pitchFamily="34" charset="-122"/>
              </a:rPr>
              <a:t>中的一首配歌，开创了芭蕾舞剧载歌载舞的新形式，更是在揭示人物内心情感方面起到了积极的作用。</a:t>
            </a:r>
            <a:endParaRPr lang="en-US" altLang="zh-CN" sz="2200" dirty="0">
              <a:solidFill>
                <a:srgbClr val="7D4922"/>
              </a:solidFill>
              <a:latin typeface="微软雅黑" panose="020B0503020204020204" pitchFamily="34" charset="-122"/>
              <a:ea typeface="微软雅黑" panose="020B0503020204020204" pitchFamily="34" charset="-122"/>
            </a:endParaRPr>
          </a:p>
          <a:p>
            <a:pPr indent="0" fontAlgn="auto">
              <a:lnSpc>
                <a:spcPct val="120000"/>
              </a:lnSpc>
            </a:pPr>
            <a:r>
              <a:rPr lang="zh-CN" altLang="en-US" sz="2200" dirty="0">
                <a:solidFill>
                  <a:srgbClr val="7D4922"/>
                </a:solidFill>
                <a:latin typeface="微软雅黑" panose="020B0503020204020204" pitchFamily="34" charset="-122"/>
                <a:ea typeface="微软雅黑" panose="020B0503020204020204" pitchFamily="34" charset="-122"/>
              </a:rPr>
              <a:t>       此外，歌曲在音乐语言上也体现出鲜明的黎族音乐风格和特点，同时在曲体结构方面也十分方整、句法严明。</a:t>
            </a:r>
            <a:endParaRPr lang="zh-CN" altLang="en-US" sz="2200" dirty="0">
              <a:solidFill>
                <a:srgbClr val="7D4922"/>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5652175" y="1373065"/>
            <a:ext cx="5627076" cy="51032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3627" y="3252156"/>
            <a:ext cx="2540000"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微软雅黑" panose="020B0503020204020204" pitchFamily="34" charset="-122"/>
                <a:ea typeface="微软雅黑" panose="020B0503020204020204" pitchFamily="34" charset="-122"/>
                <a:cs typeface="+mn-ea"/>
                <a:sym typeface="+mn-lt"/>
              </a:rPr>
              <a:t>能力目标</a:t>
            </a:r>
            <a:endParaRPr lang="zh-CN" altLang="en-US" sz="1400" b="1" spc="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TextBox 2"/>
          <p:cNvSpPr txBox="1"/>
          <p:nvPr/>
        </p:nvSpPr>
        <p:spPr>
          <a:xfrm>
            <a:off x="812800" y="1402723"/>
            <a:ext cx="2540000" cy="307777"/>
          </a:xfrm>
          <a:prstGeom prst="rect">
            <a:avLst/>
          </a:prstGeom>
          <a:solidFill>
            <a:srgbClr val="7D4922"/>
          </a:solid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mn-ea"/>
                <a:sym typeface="+mn-lt"/>
              </a:rPr>
              <a:t>知识目标</a:t>
            </a:r>
            <a:endParaRPr lang="zh-CN" altLang="en-US" sz="1400"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9" name="文本框 8"/>
          <p:cNvSpPr txBox="1"/>
          <p:nvPr/>
        </p:nvSpPr>
        <p:spPr>
          <a:xfrm>
            <a:off x="809897" y="5101591"/>
            <a:ext cx="2540000" cy="307777"/>
          </a:xfrm>
          <a:prstGeom prst="rect">
            <a:avLst/>
          </a:prstGeom>
          <a:solidFill>
            <a:srgbClr val="7D492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微软雅黑" panose="020B0503020204020204" pitchFamily="34" charset="-122"/>
                <a:ea typeface="微软雅黑" panose="020B0503020204020204" pitchFamily="34" charset="-122"/>
                <a:cs typeface="+mn-ea"/>
                <a:sym typeface="+mn-lt"/>
              </a:rPr>
              <a:t>素养目标</a:t>
            </a:r>
            <a:endParaRPr lang="zh-CN" altLang="en-US" sz="1400" b="1" spc="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 name="TextBox 33"/>
          <p:cNvSpPr txBox="1"/>
          <p:nvPr/>
        </p:nvSpPr>
        <p:spPr>
          <a:xfrm>
            <a:off x="3607742" y="1324105"/>
            <a:ext cx="3912029" cy="1341586"/>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mn-ea"/>
                <a:cs typeface="+mn-ea"/>
                <a:sym typeface="+mn-lt"/>
              </a:rPr>
              <a:t>了解舞剧及舞剧音乐的产生与演变。</a:t>
            </a:r>
            <a:endParaRPr lang="zh-CN" altLang="en-US" sz="1865" dirty="0">
              <a:solidFill>
                <a:srgbClr val="7D4922"/>
              </a:solidFill>
              <a:latin typeface="+mn-ea"/>
              <a:cs typeface="+mn-ea"/>
              <a:sym typeface="+mn-lt"/>
            </a:endParaRPr>
          </a:p>
          <a:p>
            <a:pPr>
              <a:lnSpc>
                <a:spcPct val="150000"/>
              </a:lnSpc>
            </a:pPr>
            <a:r>
              <a:rPr lang="zh-CN" altLang="en-US" sz="1865" dirty="0">
                <a:solidFill>
                  <a:srgbClr val="7D4922"/>
                </a:solidFill>
                <a:latin typeface="+mn-ea"/>
                <a:cs typeface="+mn-ea"/>
                <a:sym typeface="+mn-lt"/>
              </a:rPr>
              <a:t>了解中西方舞剧的形成与发展。</a:t>
            </a:r>
            <a:endParaRPr lang="zh-CN" altLang="en-US" sz="1865" dirty="0">
              <a:solidFill>
                <a:srgbClr val="7D4922"/>
              </a:solidFill>
              <a:latin typeface="+mn-ea"/>
              <a:cs typeface="+mn-ea"/>
              <a:sym typeface="+mn-lt"/>
            </a:endParaRPr>
          </a:p>
          <a:p>
            <a:pPr>
              <a:lnSpc>
                <a:spcPct val="150000"/>
              </a:lnSpc>
            </a:pPr>
            <a:r>
              <a:rPr lang="zh-CN" altLang="en-US" sz="1865" dirty="0">
                <a:solidFill>
                  <a:srgbClr val="7D4922"/>
                </a:solidFill>
                <a:latin typeface="+mn-ea"/>
                <a:cs typeface="+mn-ea"/>
                <a:sym typeface="+mn-lt"/>
              </a:rPr>
              <a:t>掌握中外舞剧音乐的代表曲目。</a:t>
            </a:r>
            <a:endParaRPr lang="zh-CN" altLang="en-US" sz="1865" dirty="0">
              <a:solidFill>
                <a:srgbClr val="7D4922"/>
              </a:solidFill>
              <a:latin typeface="+mn-ea"/>
              <a:cs typeface="+mn-ea"/>
              <a:sym typeface="+mn-lt"/>
            </a:endParaRPr>
          </a:p>
        </p:txBody>
      </p:sp>
      <p:sp>
        <p:nvSpPr>
          <p:cNvPr id="2" name="矩形 1"/>
          <p:cNvSpPr/>
          <p:nvPr/>
        </p:nvSpPr>
        <p:spPr>
          <a:xfrm>
            <a:off x="584886" y="683742"/>
            <a:ext cx="1993558" cy="3048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中外舞剧鉴赏</a:t>
            </a:r>
            <a:endParaRPr lang="zh-CN" altLang="en-US" sz="1600" b="1" dirty="0">
              <a:latin typeface="楷体" panose="02010609060101010101" pitchFamily="49" charset="-122"/>
              <a:ea typeface="楷体" panose="02010609060101010101" pitchFamily="49" charset="-122"/>
            </a:endParaRPr>
          </a:p>
        </p:txBody>
      </p:sp>
      <p:sp>
        <p:nvSpPr>
          <p:cNvPr id="3" name="TextBox 33"/>
          <p:cNvSpPr txBox="1"/>
          <p:nvPr/>
        </p:nvSpPr>
        <p:spPr>
          <a:xfrm>
            <a:off x="3607741" y="3184507"/>
            <a:ext cx="3758944" cy="1341586"/>
          </a:xfrm>
          <a:prstGeom prst="rect">
            <a:avLst/>
          </a:prstGeom>
          <a:solidFill>
            <a:schemeClr val="accent2">
              <a:lumMod val="40000"/>
              <a:lumOff val="60000"/>
            </a:schemeClr>
          </a:solidFill>
          <a:ln>
            <a:noFill/>
          </a:ln>
        </p:spPr>
        <p:txBody>
          <a:bodyPr wrap="square" rtlCol="0">
            <a:spAutoFit/>
          </a:bodyPr>
          <a:lstStyle/>
          <a:p>
            <a:pPr>
              <a:lnSpc>
                <a:spcPct val="150000"/>
              </a:lnSpc>
            </a:pPr>
            <a:r>
              <a:rPr lang="zh-CN" altLang="en-US" sz="1865" dirty="0">
                <a:solidFill>
                  <a:srgbClr val="7D4922"/>
                </a:solidFill>
                <a:latin typeface="+mn-ea"/>
                <a:cs typeface="+mn-ea"/>
                <a:sym typeface="+mn-lt"/>
              </a:rPr>
              <a:t>学会鉴赏舞剧音乐，能够与剧中人物形象与性格形成对应，提高艺术审美能力。</a:t>
            </a:r>
            <a:endParaRPr lang="zh-CN" altLang="en-US" sz="1865" dirty="0">
              <a:solidFill>
                <a:srgbClr val="7D4922"/>
              </a:solidFill>
              <a:latin typeface="+mn-ea"/>
              <a:cs typeface="+mn-ea"/>
              <a:sym typeface="+mn-lt"/>
            </a:endParaRPr>
          </a:p>
        </p:txBody>
      </p:sp>
      <p:sp>
        <p:nvSpPr>
          <p:cNvPr id="6" name="TextBox 33"/>
          <p:cNvSpPr txBox="1"/>
          <p:nvPr/>
        </p:nvSpPr>
        <p:spPr>
          <a:xfrm>
            <a:off x="3352800" y="5044910"/>
            <a:ext cx="7748995" cy="910570"/>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mn-ea"/>
                <a:cs typeface="+mn-ea"/>
                <a:sym typeface="+mn-lt"/>
              </a:rPr>
              <a:t>通过对舞剧音乐的欣赏，培养学生对中西方音乐文化精髓的理解，创设文化氛围感，增强学生对舞台表现的兴趣，促进文化艺术素养的提升。</a:t>
            </a:r>
            <a:endParaRPr lang="zh-CN" altLang="en-US" sz="1865" dirty="0">
              <a:solidFill>
                <a:srgbClr val="7D4922"/>
              </a:solidFill>
              <a:latin typeface="+mn-ea"/>
              <a:cs typeface="+mn-ea"/>
              <a:sym typeface="+mn-lt"/>
            </a:endParaRPr>
          </a:p>
        </p:txBody>
      </p:sp>
      <p:pic>
        <p:nvPicPr>
          <p:cNvPr id="4" name="图片 3"/>
          <p:cNvPicPr>
            <a:picLocks noChangeAspect="1"/>
          </p:cNvPicPr>
          <p:nvPr/>
        </p:nvPicPr>
        <p:blipFill>
          <a:blip r:embed="rId1"/>
          <a:stretch>
            <a:fillRect/>
          </a:stretch>
        </p:blipFill>
        <p:spPr>
          <a:xfrm>
            <a:off x="8128001" y="1125247"/>
            <a:ext cx="2816745" cy="362153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3"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100097"/>
            <a:ext cx="10845741" cy="5475795"/>
            <a:chOff x="2438400" y="1329597"/>
            <a:chExt cx="2438400" cy="1341305"/>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55518" y="1329597"/>
              <a:ext cx="1426764" cy="1341305"/>
            </a:xfrm>
            <a:prstGeom prst="rect">
              <a:avLst/>
            </a:prstGeom>
            <a:noFill/>
            <a:ln>
              <a:noFill/>
            </a:ln>
          </p:spPr>
          <p:txBody>
            <a:bodyPr wrap="square" rtlCol="0">
              <a:spAutoFit/>
            </a:bodyPr>
            <a:lstStyle/>
            <a:p>
              <a:pPr>
                <a:lnSpc>
                  <a:spcPct val="150000"/>
                </a:lnSpc>
              </a:pPr>
              <a:r>
                <a:rPr lang="en-US" altLang="zh-CN" sz="1680" dirty="0">
                  <a:solidFill>
                    <a:srgbClr val="7D4922"/>
                  </a:solidFill>
                  <a:latin typeface="+mn-ea"/>
                  <a:cs typeface="+mn-ea"/>
                  <a:sym typeface="+mn-lt"/>
                </a:rPr>
                <a:t>       </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白毛女</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是 </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1964 </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年由上海舞蹈学院根据同名歌剧改编而来的，由著名编导胡蓉蓉、傅艾棣、程玳辉、林泱泱创作与改编，严金萱等作曲，首演于 </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1965 </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年第六届“上海之春”。</a:t>
              </a:r>
              <a:endParaRPr lang="zh-CN" altLang="en-US" sz="168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       这部芭蕾舞剧讲述了贫苦农民的女儿喜儿，被迫卖给恶霸地主黄世仁抵债，因不堪凌辱而逃入深山。她由于长年风餐露宿，头发变成了白色，不知情者称其为“白毛仙姑”（鬼）。最后她被八路军所救，并与年轻时的恋人，已是八路军战士的大春重逢、团聚。</a:t>
              </a:r>
              <a:endParaRPr lang="zh-CN" altLang="en-US" sz="168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        舞剧巧妙地运用了中国古典、民间舞的素材，以写实与浪漫相结合的方式，塑造了喜儿、大春、杨白劳等人物形象。</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白毛女</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以其深刻的思想内容、鲜明的人物形象、浓郁的民族风格、优美的传统音乐，相继公演了 </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1500 </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多场，一直深受国内广大观众的欢迎，成为中国芭蕾的奠基作之一。</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白毛女</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于</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1994 </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年荣获中华民族 </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20 </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世纪舞蹈经典作品金像奖。</a:t>
              </a:r>
              <a:endParaRPr lang="zh-CN" altLang="en-US" sz="168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2133600" cy="40639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7133590" y="1990725"/>
            <a:ext cx="4149090" cy="38588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35058" y="1193802"/>
            <a:ext cx="11114767" cy="5288388"/>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09600" y="584201"/>
            <a:ext cx="1930400" cy="4064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课 堂 互 动</a:t>
            </a:r>
            <a:endParaRPr lang="zh-CN" altLang="en-US" sz="1600" b="1" dirty="0">
              <a:latin typeface="楷体" panose="02010609060101010101" pitchFamily="49" charset="-122"/>
              <a:ea typeface="楷体" panose="02010609060101010101" pitchFamily="49" charset="-122"/>
            </a:endParaRPr>
          </a:p>
        </p:txBody>
      </p:sp>
      <p:cxnSp>
        <p:nvCxnSpPr>
          <p:cNvPr id="5" name="直接连接符 4"/>
          <p:cNvCxnSpPr/>
          <p:nvPr/>
        </p:nvCxnSpPr>
        <p:spPr>
          <a:xfrm>
            <a:off x="5380892" y="1193805"/>
            <a:ext cx="0" cy="5288385"/>
          </a:xfrm>
          <a:prstGeom prst="line">
            <a:avLst/>
          </a:prstGeom>
          <a:ln w="28575">
            <a:solidFill>
              <a:srgbClr val="7D4922"/>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635000" y="2110105"/>
            <a:ext cx="4557395" cy="3684905"/>
          </a:xfrm>
          <a:prstGeom prst="rect">
            <a:avLst/>
          </a:prstGeom>
          <a:noFill/>
        </p:spPr>
        <p:txBody>
          <a:bodyPr wrap="square" rtlCol="0">
            <a:spAutoFit/>
          </a:bodyPr>
          <a:lstStyle/>
          <a:p>
            <a:pPr indent="0" fontAlgn="auto">
              <a:lnSpc>
                <a:spcPct val="120000"/>
              </a:lnSpc>
            </a:pPr>
            <a:r>
              <a:rPr lang="en-US" altLang="zh-CN" sz="2665" dirty="0">
                <a:solidFill>
                  <a:srgbClr val="7D4922"/>
                </a:solidFill>
                <a:latin typeface="微软雅黑" panose="020B0503020204020204" pitchFamily="34" charset="-122"/>
                <a:ea typeface="微软雅黑" panose="020B0503020204020204" pitchFamily="34" charset="-122"/>
              </a:rPr>
              <a:t>    </a:t>
            </a:r>
            <a:r>
              <a:rPr lang="en-US" altLang="zh-CN" sz="2400" dirty="0">
                <a:solidFill>
                  <a:srgbClr val="7D4922"/>
                </a:solidFill>
                <a:latin typeface="微软雅黑" panose="020B0503020204020204" pitchFamily="34" charset="-122"/>
                <a:ea typeface="微软雅黑" panose="020B0503020204020204" pitchFamily="34" charset="-122"/>
              </a:rPr>
              <a:t> 《</a:t>
            </a:r>
            <a:r>
              <a:rPr lang="zh-CN" altLang="en-US" sz="2400" dirty="0">
                <a:solidFill>
                  <a:srgbClr val="7D4922"/>
                </a:solidFill>
                <a:latin typeface="微软雅黑" panose="020B0503020204020204" pitchFamily="34" charset="-122"/>
                <a:ea typeface="微软雅黑" panose="020B0503020204020204" pitchFamily="34" charset="-122"/>
              </a:rPr>
              <a:t>扎红头绳</a:t>
            </a:r>
            <a:r>
              <a:rPr lang="en-US" altLang="zh-CN" sz="2400" dirty="0">
                <a:solidFill>
                  <a:srgbClr val="7D4922"/>
                </a:solidFill>
                <a:latin typeface="微软雅黑" panose="020B0503020204020204" pitchFamily="34" charset="-122"/>
                <a:ea typeface="微软雅黑" panose="020B0503020204020204" pitchFamily="34" charset="-122"/>
              </a:rPr>
              <a:t>》</a:t>
            </a:r>
            <a:r>
              <a:rPr lang="zh-CN" altLang="en-US" sz="2400" dirty="0">
                <a:solidFill>
                  <a:srgbClr val="7D4922"/>
                </a:solidFill>
                <a:latin typeface="微软雅黑" panose="020B0503020204020204" pitchFamily="34" charset="-122"/>
                <a:ea typeface="微软雅黑" panose="020B0503020204020204" pitchFamily="34" charset="-122"/>
              </a:rPr>
              <a:t>由马可编曲，</a:t>
            </a:r>
            <a:r>
              <a:rPr lang="en-US" altLang="zh-CN" sz="2400" dirty="0">
                <a:solidFill>
                  <a:srgbClr val="7D4922"/>
                </a:solidFill>
                <a:latin typeface="微软雅黑" panose="020B0503020204020204" pitchFamily="34" charset="-122"/>
                <a:ea typeface="微软雅黑" panose="020B0503020204020204" pitchFamily="34" charset="-122"/>
              </a:rPr>
              <a:t>2/4 </a:t>
            </a:r>
            <a:r>
              <a:rPr lang="zh-CN" altLang="en-US" sz="2400" dirty="0">
                <a:solidFill>
                  <a:srgbClr val="7D4922"/>
                </a:solidFill>
                <a:latin typeface="微软雅黑" panose="020B0503020204020204" pitchFamily="34" charset="-122"/>
                <a:ea typeface="微软雅黑" panose="020B0503020204020204" pitchFamily="34" charset="-122"/>
              </a:rPr>
              <a:t>拍，</a:t>
            </a:r>
            <a:r>
              <a:rPr lang="en-US" altLang="zh-CN" sz="2400" dirty="0">
                <a:solidFill>
                  <a:srgbClr val="7D4922"/>
                </a:solidFill>
                <a:latin typeface="微软雅黑" panose="020B0503020204020204" pitchFamily="34" charset="-122"/>
                <a:ea typeface="微软雅黑" panose="020B0503020204020204" pitchFamily="34" charset="-122"/>
              </a:rPr>
              <a:t>A </a:t>
            </a:r>
            <a:r>
              <a:rPr lang="zh-CN" altLang="en-US" sz="2400" dirty="0">
                <a:solidFill>
                  <a:srgbClr val="7D4922"/>
                </a:solidFill>
                <a:latin typeface="微软雅黑" panose="020B0503020204020204" pitchFamily="34" charset="-122"/>
                <a:ea typeface="微软雅黑" panose="020B0503020204020204" pitchFamily="34" charset="-122"/>
              </a:rPr>
              <a:t>羽调式，是一首快板。旋律极富歌唱性，节奏欢快愉悦，主题旋律表现的是杨白劳为女儿扎红头绳，准备欢乐过新年的喜悦之情，也体现了杨白劳和喜儿相依为命的深厚感情，是一首家喻户晓的中国乐曲。</a:t>
            </a:r>
            <a:endParaRPr lang="zh-CN" altLang="en-US" sz="2400" dirty="0">
              <a:solidFill>
                <a:srgbClr val="7D4922"/>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096000" y="1801496"/>
            <a:ext cx="5327346" cy="43648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193801"/>
            <a:ext cx="10845741" cy="5288391"/>
            <a:chOff x="2438400" y="1352550"/>
            <a:chExt cx="2438400" cy="1295400"/>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55518" y="1376324"/>
              <a:ext cx="1808933" cy="1247852"/>
            </a:xfrm>
            <a:prstGeom prst="rect">
              <a:avLst/>
            </a:prstGeom>
            <a:noFill/>
            <a:ln>
              <a:noFill/>
            </a:ln>
          </p:spPr>
          <p:txBody>
            <a:bodyPr wrap="square" rtlCol="0">
              <a:spAutoFit/>
            </a:bodyPr>
            <a:lstStyle/>
            <a:p>
              <a:pPr>
                <a:lnSpc>
                  <a:spcPct val="150000"/>
                </a:lnSpc>
              </a:pPr>
              <a:r>
                <a:rPr lang="en-US" altLang="zh-CN" sz="1680" dirty="0">
                  <a:solidFill>
                    <a:srgbClr val="7D4922"/>
                  </a:solidFill>
                  <a:latin typeface="+mn-ea"/>
                  <a:cs typeface="+mn-ea"/>
                  <a:sym typeface="+mn-lt"/>
                </a:rPr>
                <a:t>       </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丝路花雨</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首创于 </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1979 </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年，是以举世闻名的丝绸之路和敦煌壁画为素材创作的大型民族舞剧。该剧由甘肃敦煌艺术剧院集体创作，博采各地民间歌舞之长，首次把举世闻名的敦煌壁画再现在舞台上，引起轰动，被赞誉为“活的敦煌壁画”。目前，此剧仍在国内外久演不衰，所到之处盛况空前，至今已演出了</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1800 </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多场，成为东方艺术的奇葩，并被作为 </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20 </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世纪中国舞蹈经典剧作，载入中华民族艺术史册。</a:t>
              </a:r>
              <a:endParaRPr lang="en-US" altLang="zh-CN" sz="168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       剧情简介：该剧为六场历史舞剧。在丝绸之路上，各国商旅络绎不绝。突然狂风四起，老画工神笔张带着女儿英娘救起了昏倒在沙漠的波斯商人伊努思。但在途中，英娘被强盗劫去。数年后，在敦煌市场，神笔张找到了女儿，但英娘已沦为百戏班子的歌舞伎。伊努思为英娘赎身，父女团聚。莫高窟中，神笔张按照女儿的舞姿画出了代表作</a:t>
              </a:r>
              <a:r>
                <a:rPr lang="en-US" altLang="zh-CN" sz="168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80" dirty="0">
                  <a:solidFill>
                    <a:srgbClr val="7D4922"/>
                  </a:solidFill>
                  <a:latin typeface="微软雅黑" panose="020B0503020204020204" pitchFamily="34" charset="-122"/>
                  <a:ea typeface="微软雅黑" panose="020B0503020204020204" pitchFamily="34" charset="-122"/>
                  <a:cs typeface="+mn-ea"/>
                  <a:sym typeface="+mn-lt"/>
                </a:rPr>
                <a:t>反弹琵琶伎乐天。掌管贸易的市曹企图霸占英娘，英娘跟伊努思到波斯避难。英娘与波斯人们朝夕相处，互授技艺。伊努思奉命率商队使唐，英娘也相随回到祖国。市曹唆使戏班拦劫商队。神笔张点起烽火报警救下商队，自己却献出了生命。</a:t>
              </a:r>
              <a:endParaRPr lang="zh-CN" altLang="en-US" sz="168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77081" cy="40639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8986355" y="1848883"/>
            <a:ext cx="2265227" cy="42095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35058" y="1193802"/>
            <a:ext cx="11114767" cy="5288388"/>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609600" y="584201"/>
            <a:ext cx="1944130" cy="4064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课 堂 互 动</a:t>
            </a:r>
            <a:endParaRPr lang="zh-CN" altLang="en-US" sz="1600" b="1" dirty="0">
              <a:latin typeface="楷体" panose="02010609060101010101" pitchFamily="49" charset="-122"/>
              <a:ea typeface="楷体" panose="02010609060101010101" pitchFamily="49" charset="-122"/>
            </a:endParaRPr>
          </a:p>
        </p:txBody>
      </p:sp>
      <p:cxnSp>
        <p:nvCxnSpPr>
          <p:cNvPr id="5" name="直接连接符 4"/>
          <p:cNvCxnSpPr/>
          <p:nvPr/>
        </p:nvCxnSpPr>
        <p:spPr>
          <a:xfrm>
            <a:off x="5181600" y="1193805"/>
            <a:ext cx="0" cy="5288385"/>
          </a:xfrm>
          <a:prstGeom prst="line">
            <a:avLst/>
          </a:prstGeom>
          <a:ln w="28575">
            <a:solidFill>
              <a:srgbClr val="7D4922"/>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733425" y="2209800"/>
            <a:ext cx="4375785" cy="3242310"/>
          </a:xfrm>
          <a:prstGeom prst="rect">
            <a:avLst/>
          </a:prstGeom>
          <a:noFill/>
        </p:spPr>
        <p:txBody>
          <a:bodyPr wrap="square" rtlCol="0">
            <a:spAutoFit/>
          </a:bodyPr>
          <a:lstStyle/>
          <a:p>
            <a:pPr indent="0" fontAlgn="auto">
              <a:lnSpc>
                <a:spcPct val="120000"/>
              </a:lnSpc>
            </a:pPr>
            <a:r>
              <a:rPr lang="en-US" altLang="zh-CN" sz="2665" dirty="0">
                <a:solidFill>
                  <a:srgbClr val="7D4922"/>
                </a:solidFill>
                <a:latin typeface="微软雅黑" panose="020B0503020204020204" pitchFamily="34" charset="-122"/>
                <a:ea typeface="微软雅黑" panose="020B0503020204020204" pitchFamily="34" charset="-122"/>
              </a:rPr>
              <a:t>    </a:t>
            </a:r>
            <a:r>
              <a:rPr lang="en-US" altLang="zh-CN" sz="2400" dirty="0">
                <a:solidFill>
                  <a:srgbClr val="7D4922"/>
                </a:solidFill>
                <a:latin typeface="微软雅黑" panose="020B0503020204020204" pitchFamily="34" charset="-122"/>
                <a:ea typeface="微软雅黑" panose="020B0503020204020204" pitchFamily="34" charset="-122"/>
              </a:rPr>
              <a:t> 《</a:t>
            </a:r>
            <a:r>
              <a:rPr lang="zh-CN" altLang="en-US" sz="2400" dirty="0">
                <a:solidFill>
                  <a:srgbClr val="7D4922"/>
                </a:solidFill>
                <a:latin typeface="微软雅黑" panose="020B0503020204020204" pitchFamily="34" charset="-122"/>
                <a:ea typeface="微软雅黑" panose="020B0503020204020204" pitchFamily="34" charset="-122"/>
              </a:rPr>
              <a:t>飞天仙子</a:t>
            </a:r>
            <a:r>
              <a:rPr lang="en-US" altLang="zh-CN" sz="2400" dirty="0">
                <a:solidFill>
                  <a:srgbClr val="7D4922"/>
                </a:solidFill>
                <a:latin typeface="微软雅黑" panose="020B0503020204020204" pitchFamily="34" charset="-122"/>
                <a:ea typeface="微软雅黑" panose="020B0503020204020204" pitchFamily="34" charset="-122"/>
              </a:rPr>
              <a:t>》</a:t>
            </a:r>
            <a:r>
              <a:rPr lang="zh-CN" altLang="en-US" sz="2400" dirty="0">
                <a:solidFill>
                  <a:srgbClr val="7D4922"/>
                </a:solidFill>
                <a:latin typeface="微软雅黑" panose="020B0503020204020204" pitchFamily="34" charset="-122"/>
                <a:ea typeface="微软雅黑" panose="020B0503020204020204" pitchFamily="34" charset="-122"/>
              </a:rPr>
              <a:t>是</a:t>
            </a:r>
            <a:r>
              <a:rPr lang="en-US" altLang="zh-CN" sz="2400" dirty="0">
                <a:solidFill>
                  <a:srgbClr val="7D4922"/>
                </a:solidFill>
                <a:latin typeface="微软雅黑" panose="020B0503020204020204" pitchFamily="34" charset="-122"/>
                <a:ea typeface="微软雅黑" panose="020B0503020204020204" pitchFamily="34" charset="-122"/>
              </a:rPr>
              <a:t>《</a:t>
            </a:r>
            <a:r>
              <a:rPr lang="zh-CN" altLang="en-US" sz="2400" dirty="0">
                <a:solidFill>
                  <a:srgbClr val="7D4922"/>
                </a:solidFill>
                <a:latin typeface="微软雅黑" panose="020B0503020204020204" pitchFamily="34" charset="-122"/>
                <a:ea typeface="微软雅黑" panose="020B0503020204020204" pitchFamily="34" charset="-122"/>
              </a:rPr>
              <a:t>丝路花雨</a:t>
            </a:r>
            <a:r>
              <a:rPr lang="en-US" altLang="zh-CN" sz="2400" dirty="0">
                <a:solidFill>
                  <a:srgbClr val="7D4922"/>
                </a:solidFill>
                <a:latin typeface="微软雅黑" panose="020B0503020204020204" pitchFamily="34" charset="-122"/>
                <a:ea typeface="微软雅黑" panose="020B0503020204020204" pitchFamily="34" charset="-122"/>
              </a:rPr>
              <a:t>》</a:t>
            </a:r>
            <a:r>
              <a:rPr lang="zh-CN" altLang="en-US" sz="2400" dirty="0">
                <a:solidFill>
                  <a:srgbClr val="7D4922"/>
                </a:solidFill>
                <a:latin typeface="微软雅黑" panose="020B0503020204020204" pitchFamily="34" charset="-122"/>
                <a:ea typeface="微软雅黑" panose="020B0503020204020204" pitchFamily="34" charset="-122"/>
              </a:rPr>
              <a:t>的序幕“飞天仙子舞”的音乐。配合在天际遨游的仙女向人间播撒花雨的舞台场景，以起伏流动的旋律和徐缓轻盈的节奏，塑造了敦煌壁画中“飞天”的形象。</a:t>
            </a:r>
            <a:endParaRPr lang="zh-CN" altLang="en-US" sz="2400" dirty="0">
              <a:solidFill>
                <a:srgbClr val="7D4922"/>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96586" y="1420365"/>
            <a:ext cx="4042460" cy="49496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9600" y="1"/>
            <a:ext cx="10819131" cy="6696076"/>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548389" y="61167"/>
                <a:ext cx="2227902" cy="712745"/>
              </a:xfrm>
              <a:prstGeom prst="rect">
                <a:avLst/>
              </a:prstGeom>
              <a:noFill/>
            </p:spPr>
            <p:txBody>
              <a:bodyPr wrap="square" rtlCol="0">
                <a:spAutoFit/>
              </a:bodyPr>
              <a:lstStyle/>
              <a:p>
                <a:pPr algn="ctr">
                  <a:lnSpc>
                    <a:spcPct val="150000"/>
                  </a:lnSpc>
                </a:pPr>
                <a:r>
                  <a:rPr lang="zh-CN" altLang="en-US" sz="3200" b="1" dirty="0">
                    <a:solidFill>
                      <a:srgbClr val="7D4922"/>
                    </a:solidFill>
                    <a:latin typeface="微软雅黑" panose="020B0503020204020204" pitchFamily="34" charset="-122"/>
                    <a:ea typeface="微软雅黑" panose="020B0503020204020204" pitchFamily="34" charset="-122"/>
                  </a:rPr>
                  <a:t>◇单选题</a:t>
                </a:r>
                <a:endParaRPr lang="zh-CN" altLang="en-US" sz="32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835" y="2722"/>
              <a:ext cx="12298" cy="2126"/>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舞剧</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天鹅湖</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中最受人们欢迎的舞曲是（　　）。</a:t>
              </a:r>
              <a:endPar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四小天鹅舞曲</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天鹅</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C.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糖果仙子</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圆舞曲</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835" y="5448"/>
              <a:ext cx="13055" cy="1747"/>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2. 1959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年，新中国第一部芭蕾舞剧（　　）诞生。</a:t>
              </a:r>
              <a:endPar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文成公主</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鱼美人</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C.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五朵金花</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奔月</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835" y="7640"/>
              <a:ext cx="13904" cy="1992"/>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有“芭蕾音乐之父”之称的是（　　）。</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柴可夫斯基    </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拉威尔    </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约翰</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斯特劳斯     </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德利布  </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9600" y="1"/>
            <a:ext cx="10819131" cy="6696076"/>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548389" y="61167"/>
                <a:ext cx="2227902" cy="712745"/>
              </a:xfrm>
              <a:prstGeom prst="rect">
                <a:avLst/>
              </a:prstGeom>
              <a:noFill/>
            </p:spPr>
            <p:txBody>
              <a:bodyPr wrap="square" rtlCol="0">
                <a:spAutoFit/>
              </a:bodyPr>
              <a:lstStyle/>
              <a:p>
                <a:pPr algn="ctr">
                  <a:lnSpc>
                    <a:spcPct val="150000"/>
                  </a:lnSpc>
                </a:pPr>
                <a:r>
                  <a:rPr lang="zh-CN" altLang="en-US" sz="3200" b="1" dirty="0">
                    <a:solidFill>
                      <a:srgbClr val="7D4922"/>
                    </a:solidFill>
                    <a:latin typeface="微软雅黑" panose="020B0503020204020204" pitchFamily="34" charset="-122"/>
                    <a:ea typeface="微软雅黑" panose="020B0503020204020204" pitchFamily="34" charset="-122"/>
                  </a:rPr>
                  <a:t>◇多选题</a:t>
                </a:r>
                <a:endParaRPr lang="zh-CN" altLang="en-US" sz="32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609" y="2694"/>
              <a:ext cx="14125" cy="1892"/>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舞剧音乐是作曲家为各种类型的舞蹈所写的音乐，通常包括（　　）等。</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序曲 </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各种舞曲    </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场景音乐 </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幕间曲</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609" y="5110"/>
              <a:ext cx="15205" cy="208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柴可夫斯基的舞剧音乐有（　　）。</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天鹅湖</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睡美人</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罗密欧与朱丽叶</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胡桃夹子</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2" name="矩形: 圆角 1"/>
          <p:cNvSpPr/>
          <p:nvPr>
            <p:custDataLst>
              <p:tags r:id="rId3"/>
            </p:custDataLst>
          </p:nvPr>
        </p:nvSpPr>
        <p:spPr>
          <a:xfrm>
            <a:off x="944880" y="5130433"/>
            <a:ext cx="10227212" cy="1254106"/>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以下属于中国舞剧代表作品的有（　　）。</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铜雀伎</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宝莲灯</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C.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云南映象</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奔月</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9600" y="1"/>
            <a:ext cx="10819131" cy="6696076"/>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548389" y="61167"/>
                <a:ext cx="2227902" cy="712745"/>
              </a:xfrm>
              <a:prstGeom prst="rect">
                <a:avLst/>
              </a:prstGeom>
              <a:noFill/>
            </p:spPr>
            <p:txBody>
              <a:bodyPr wrap="square" rtlCol="0">
                <a:spAutoFit/>
              </a:bodyPr>
              <a:lstStyle/>
              <a:p>
                <a:pPr algn="ctr">
                  <a:lnSpc>
                    <a:spcPct val="150000"/>
                  </a:lnSpc>
                </a:pPr>
                <a:r>
                  <a:rPr lang="zh-CN" altLang="en-US" sz="3200" b="1" dirty="0">
                    <a:solidFill>
                      <a:srgbClr val="7D4922"/>
                    </a:solidFill>
                    <a:latin typeface="微软雅黑" panose="020B0503020204020204" pitchFamily="34" charset="-122"/>
                    <a:ea typeface="微软雅黑" panose="020B0503020204020204" pitchFamily="34" charset="-122"/>
                  </a:rPr>
                  <a:t>◇判断题</a:t>
                </a:r>
                <a:endParaRPr lang="zh-CN" altLang="en-US" sz="32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658" y="3412"/>
              <a:ext cx="16126" cy="2380"/>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舞剧</a:t>
              </a: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丝路花雨</a:t>
              </a: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被赞誉为“活的敦煌壁画”。（　　）</a:t>
              </a:r>
              <a:endPar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658" y="6767"/>
              <a:ext cx="16126" cy="2380"/>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a:t>
              </a:r>
              <a:r>
                <a:rPr lang="zh-CN" altLang="en-US"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霓裳羽衣舞</a:t>
              </a:r>
              <a:r>
                <a:rPr lang="en-US" altLang="zh-CN"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是</a:t>
              </a:r>
              <a:r>
                <a:rPr lang="en-US" altLang="zh-CN"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丝路花雨</a:t>
              </a:r>
              <a:r>
                <a:rPr lang="en-US" altLang="zh-CN"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的序幕“飞天仙子舞”的音乐。（　　）</a:t>
              </a:r>
              <a:endParaRPr lang="zh-CN" altLang="en-US"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440300" y="2259893"/>
            <a:ext cx="5181600" cy="1383665"/>
          </a:xfrm>
          <a:prstGeom prst="rect">
            <a:avLst/>
          </a:prstGeom>
          <a:noFill/>
        </p:spPr>
        <p:txBody>
          <a:bodyPr wrap="square" rtlCol="0">
            <a:spAutoFit/>
          </a:bodyPr>
          <a:lstStyle/>
          <a:p>
            <a:pPr>
              <a:lnSpc>
                <a:spcPct val="150000"/>
              </a:lnSpc>
            </a:pPr>
            <a:r>
              <a:rPr lang="en-US" altLang="zh-CN" sz="2800" dirty="0">
                <a:solidFill>
                  <a:srgbClr val="7D4922"/>
                </a:solidFill>
                <a:latin typeface="微软雅黑" panose="020B0503020204020204" pitchFamily="34" charset="-122"/>
                <a:ea typeface="微软雅黑" panose="020B0503020204020204" pitchFamily="34" charset="-122"/>
                <a:cs typeface="+mn-ea"/>
                <a:sym typeface="+mn-lt"/>
              </a:rPr>
              <a:t>1. </a:t>
            </a:r>
            <a:r>
              <a:rPr lang="zh-CN" altLang="en-US" sz="2800" dirty="0">
                <a:solidFill>
                  <a:srgbClr val="7D4922"/>
                </a:solidFill>
                <a:latin typeface="微软雅黑" panose="020B0503020204020204" pitchFamily="34" charset="-122"/>
                <a:ea typeface="微软雅黑" panose="020B0503020204020204" pitchFamily="34" charset="-122"/>
                <a:cs typeface="+mn-ea"/>
                <a:sym typeface="+mn-lt"/>
              </a:rPr>
              <a:t>讨论舞剧</a:t>
            </a:r>
            <a:r>
              <a:rPr lang="en-US" altLang="zh-CN" sz="28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800" dirty="0">
                <a:solidFill>
                  <a:srgbClr val="7D4922"/>
                </a:solidFill>
                <a:latin typeface="微软雅黑" panose="020B0503020204020204" pitchFamily="34" charset="-122"/>
                <a:ea typeface="微软雅黑" panose="020B0503020204020204" pitchFamily="34" charset="-122"/>
                <a:cs typeface="+mn-ea"/>
                <a:sym typeface="+mn-lt"/>
              </a:rPr>
              <a:t>白毛女</a:t>
            </a:r>
            <a:r>
              <a:rPr lang="en-US" altLang="zh-CN" sz="28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800" dirty="0">
                <a:solidFill>
                  <a:srgbClr val="7D4922"/>
                </a:solidFill>
                <a:latin typeface="微软雅黑" panose="020B0503020204020204" pitchFamily="34" charset="-122"/>
                <a:ea typeface="微软雅黑" panose="020B0503020204020204" pitchFamily="34" charset="-122"/>
                <a:cs typeface="+mn-ea"/>
                <a:sym typeface="+mn-lt"/>
              </a:rPr>
              <a:t>的音乐和同名歌剧有何联系与变化。</a:t>
            </a:r>
            <a:endParaRPr lang="zh-CN" altLang="en-US" sz="28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1363" y="617615"/>
            <a:ext cx="1935891" cy="406400"/>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sp>
        <p:nvSpPr>
          <p:cNvPr id="7" name="Rectangle 4"/>
          <p:cNvSpPr>
            <a:spLocks noChangeArrowheads="1"/>
          </p:cNvSpPr>
          <p:nvPr/>
        </p:nvSpPr>
        <p:spPr bwMode="auto">
          <a:xfrm>
            <a:off x="6618817" y="3071524"/>
            <a:ext cx="50800" cy="508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p>
        </p:txBody>
      </p:sp>
      <p:sp>
        <p:nvSpPr>
          <p:cNvPr id="8" name="Rectangle 8"/>
          <p:cNvSpPr>
            <a:spLocks noChangeArrowheads="1"/>
          </p:cNvSpPr>
          <p:nvPr/>
        </p:nvSpPr>
        <p:spPr bwMode="auto">
          <a:xfrm>
            <a:off x="1727201" y="1686537"/>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spAutoFit/>
          </a:bodyPr>
          <a:lstStyle/>
          <a:p>
            <a:endParaRPr lang="zh-CN" altLang="en-US" sz="2400"/>
          </a:p>
        </p:txBody>
      </p:sp>
      <p:sp>
        <p:nvSpPr>
          <p:cNvPr id="9" name="Rectangle 10"/>
          <p:cNvSpPr>
            <a:spLocks noChangeArrowheads="1"/>
          </p:cNvSpPr>
          <p:nvPr/>
        </p:nvSpPr>
        <p:spPr bwMode="auto">
          <a:xfrm>
            <a:off x="1727201" y="2825304"/>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spAutoFit/>
          </a:bodyPr>
          <a:lstStyle/>
          <a:p>
            <a:endParaRPr lang="zh-CN" altLang="en-US" sz="2400"/>
          </a:p>
        </p:txBody>
      </p:sp>
      <p:pic>
        <p:nvPicPr>
          <p:cNvPr id="3" name="图片 2"/>
          <p:cNvPicPr>
            <a:picLocks noChangeAspect="1"/>
          </p:cNvPicPr>
          <p:nvPr/>
        </p:nvPicPr>
        <p:blipFill>
          <a:blip r:embed="rId1"/>
          <a:stretch>
            <a:fillRect/>
          </a:stretch>
        </p:blipFill>
        <p:spPr>
          <a:xfrm>
            <a:off x="6618817" y="1402144"/>
            <a:ext cx="4572000" cy="4572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508000" y="1295400"/>
            <a:ext cx="11277600" cy="502766"/>
          </a:xfrm>
          <a:prstGeom prst="rect">
            <a:avLst/>
          </a:prstGeom>
          <a:noFill/>
        </p:spPr>
        <p:txBody>
          <a:bodyPr wrap="square" rtlCol="0">
            <a:spAutoFit/>
          </a:bodyPr>
          <a:lstStyle/>
          <a:p>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2. </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舞剧音乐在舞剧中有哪些作用和功能？</a:t>
            </a:r>
            <a:endParaRPr lang="en-US" sz="2665" b="1"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600" y="584201"/>
            <a:ext cx="1968843" cy="4064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2844801" y="2102965"/>
            <a:ext cx="6547055" cy="41907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508000" y="1295400"/>
            <a:ext cx="11277600" cy="502766"/>
          </a:xfrm>
          <a:prstGeom prst="rect">
            <a:avLst/>
          </a:prstGeom>
          <a:noFill/>
        </p:spPr>
        <p:txBody>
          <a:bodyPr wrap="square" rtlCol="0">
            <a:spAutoFit/>
          </a:bodyPr>
          <a:lstStyle/>
          <a:p>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3. </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用思维导图表示出我国舞剧发展的历史进程。</a:t>
            </a:r>
            <a:endParaRPr lang="en-US" sz="2665" b="1"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600" y="584201"/>
            <a:ext cx="1977081" cy="4064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sp>
        <p:nvSpPr>
          <p:cNvPr id="3" name="矩形: 圆角 2"/>
          <p:cNvSpPr/>
          <p:nvPr/>
        </p:nvSpPr>
        <p:spPr>
          <a:xfrm>
            <a:off x="1137138" y="2028092"/>
            <a:ext cx="9788770" cy="4431323"/>
          </a:xfrm>
          <a:prstGeom prst="roundRect">
            <a:avLst/>
          </a:prstGeom>
          <a:ln w="57150">
            <a:solidFill>
              <a:srgbClr val="7D492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295401"/>
            <a:ext cx="11252799" cy="5186789"/>
            <a:chOff x="2438400" y="1352550"/>
            <a:chExt cx="2438543" cy="1295400"/>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38544" y="1500165"/>
              <a:ext cx="2438399" cy="994341"/>
            </a:xfrm>
            <a:prstGeom prst="rect">
              <a:avLst/>
            </a:prstGeom>
            <a:noFill/>
            <a:ln>
              <a:noFill/>
            </a:ln>
          </p:spPr>
          <p:txBody>
            <a:bodyPr wrap="square" rtlCol="0">
              <a:spAutoFit/>
            </a:bodyPr>
            <a:lstStyle/>
            <a:p>
              <a:pPr>
                <a:lnSpc>
                  <a:spcPct val="150000"/>
                </a:lnSpc>
              </a:pP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       舞剧是综合性艺术的另一种重要的舞台艺术类别。舞剧是视觉和听觉艺术的结合，是舞蹈与音乐共同组成的艺术。虽然其中缺少了歌剧艺术中的语言、歌词、诗歌等要素，舞剧中的形态语言与听觉语言使舞剧更富有想象力。学习中西方舞剧音乐，对比品味中西方文化的差异和特点，在增强对多元文化的认识和理解的基础上，追寻舞剧音乐中我国民族音乐的独特魅力和艺术价值，观看聆听舞剧音乐，发掘音乐与舞蹈的紧密联系，逐步具备艺术审美的兴趣和能力</a:t>
              </a: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欣赏区分不同类型的舞剧音乐；感受音乐与舞蹈的巧妙融合；提高艺术鉴赏能力和审美情趣；分析舞剧音乐丰富的表现形式和创作手法；激发创新思维和实践能力，培养文化自信。</a:t>
              </a:r>
              <a:endParaRPr lang="zh-CN" altLang="en-US" sz="213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1"/>
            <a:ext cx="1927654" cy="4064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引言</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328930" y="2644775"/>
            <a:ext cx="7103745" cy="1568450"/>
          </a:xfrm>
          <a:prstGeom prst="rect">
            <a:avLst/>
          </a:prstGeom>
          <a:noFill/>
        </p:spPr>
        <p:txBody>
          <a:bodyPr wrap="square" rtlCol="0">
            <a:spAutoFit/>
          </a:bodyPr>
          <a:lstStyle/>
          <a:p>
            <a:pPr>
              <a:lnSpc>
                <a:spcPct val="150000"/>
              </a:lnSpc>
            </a:pPr>
            <a:r>
              <a:rPr lang="en-US" altLang="zh-CN" sz="3200" dirty="0">
                <a:solidFill>
                  <a:srgbClr val="7D4922"/>
                </a:solidFill>
                <a:latin typeface="微软雅黑" panose="020B0503020204020204" pitchFamily="34" charset="-122"/>
                <a:ea typeface="微软雅黑" panose="020B0503020204020204" pitchFamily="34" charset="-122"/>
                <a:cs typeface="+mn-ea"/>
                <a:sym typeface="+mn-lt"/>
              </a:rPr>
              <a:t>4. </a:t>
            </a:r>
            <a:r>
              <a:rPr lang="zh-CN" altLang="en-US" sz="3200" dirty="0">
                <a:solidFill>
                  <a:srgbClr val="7D4922"/>
                </a:solidFill>
                <a:latin typeface="微软雅黑" panose="020B0503020204020204" pitchFamily="34" charset="-122"/>
                <a:ea typeface="微软雅黑" panose="020B0503020204020204" pitchFamily="34" charset="-122"/>
                <a:cs typeface="+mn-ea"/>
                <a:sym typeface="+mn-lt"/>
              </a:rPr>
              <a:t>学唱</a:t>
            </a:r>
            <a:r>
              <a:rPr lang="en-US" altLang="zh-CN" sz="3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3200" dirty="0">
                <a:solidFill>
                  <a:srgbClr val="7D4922"/>
                </a:solidFill>
                <a:latin typeface="微软雅黑" panose="020B0503020204020204" pitchFamily="34" charset="-122"/>
                <a:ea typeface="微软雅黑" panose="020B0503020204020204" pitchFamily="34" charset="-122"/>
                <a:cs typeface="+mn-ea"/>
                <a:sym typeface="+mn-lt"/>
              </a:rPr>
              <a:t>红色娘子军连歌</a:t>
            </a:r>
            <a:r>
              <a:rPr lang="en-US" altLang="zh-CN" sz="3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3200" dirty="0">
                <a:solidFill>
                  <a:srgbClr val="7D4922"/>
                </a:solidFill>
                <a:latin typeface="微软雅黑" panose="020B0503020204020204" pitchFamily="34" charset="-122"/>
                <a:ea typeface="微软雅黑" panose="020B0503020204020204" pitchFamily="34" charset="-122"/>
                <a:cs typeface="+mn-ea"/>
                <a:sym typeface="+mn-lt"/>
              </a:rPr>
              <a:t>，并结合时代主题谈一谈带给你的启示。</a:t>
            </a:r>
            <a:endParaRPr lang="zh-CN" altLang="en-US" sz="32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601" y="584201"/>
            <a:ext cx="1944130" cy="406400"/>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sp>
        <p:nvSpPr>
          <p:cNvPr id="7" name="Rectangle 4"/>
          <p:cNvSpPr>
            <a:spLocks noChangeArrowheads="1"/>
          </p:cNvSpPr>
          <p:nvPr/>
        </p:nvSpPr>
        <p:spPr bwMode="auto">
          <a:xfrm>
            <a:off x="6618817" y="3071524"/>
            <a:ext cx="50800" cy="508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p>
        </p:txBody>
      </p:sp>
      <p:sp>
        <p:nvSpPr>
          <p:cNvPr id="8" name="Rectangle 8"/>
          <p:cNvSpPr>
            <a:spLocks noChangeArrowheads="1"/>
          </p:cNvSpPr>
          <p:nvPr/>
        </p:nvSpPr>
        <p:spPr bwMode="auto">
          <a:xfrm>
            <a:off x="1727201" y="1686537"/>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spAutoFit/>
          </a:bodyPr>
          <a:lstStyle/>
          <a:p>
            <a:endParaRPr lang="zh-CN" altLang="en-US" sz="2400"/>
          </a:p>
        </p:txBody>
      </p:sp>
      <p:sp>
        <p:nvSpPr>
          <p:cNvPr id="9" name="Rectangle 10"/>
          <p:cNvSpPr>
            <a:spLocks noChangeArrowheads="1"/>
          </p:cNvSpPr>
          <p:nvPr/>
        </p:nvSpPr>
        <p:spPr bwMode="auto">
          <a:xfrm>
            <a:off x="1727201" y="2825304"/>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spAutoFit/>
          </a:bodyPr>
          <a:lstStyle/>
          <a:p>
            <a:endParaRPr lang="zh-CN" altLang="en-US" sz="2400"/>
          </a:p>
        </p:txBody>
      </p:sp>
      <p:pic>
        <p:nvPicPr>
          <p:cNvPr id="3" name="图片 2"/>
          <p:cNvPicPr>
            <a:picLocks noChangeAspect="1"/>
          </p:cNvPicPr>
          <p:nvPr/>
        </p:nvPicPr>
        <p:blipFill>
          <a:blip r:embed="rId1"/>
          <a:stretch>
            <a:fillRect/>
          </a:stretch>
        </p:blipFill>
        <p:spPr>
          <a:xfrm>
            <a:off x="7298690" y="2049780"/>
            <a:ext cx="3733800" cy="3733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08000" y="1206500"/>
            <a:ext cx="4557689" cy="454660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856774" cy="545783"/>
            </a:xfrm>
            <a:prstGeom prst="rect">
              <a:avLst/>
            </a:prstGeom>
          </p:spPr>
          <p:txBody>
            <a:bodyPr wrap="none">
              <a:spAutoFit/>
            </a:bodyPr>
            <a:lstStyle/>
            <a:p>
              <a:r>
                <a:rPr lang="zh-CN" altLang="en-US" sz="1600" dirty="0">
                  <a:solidFill>
                    <a:schemeClr val="accent1">
                      <a:lumMod val="10000"/>
                      <a:lumOff val="90000"/>
                    </a:schemeClr>
                  </a:solidFill>
                  <a:latin typeface="+mn-ea"/>
                </a:rPr>
                <a:t>CLASSICAL</a:t>
              </a:r>
              <a:endParaRPr lang="en-US" altLang="zh-CN" sz="1600" dirty="0">
                <a:solidFill>
                  <a:schemeClr val="accent1">
                    <a:lumMod val="10000"/>
                    <a:lumOff val="90000"/>
                  </a:schemeClr>
                </a:solidFill>
                <a:latin typeface="+mn-ea"/>
              </a:endParaRPr>
            </a:p>
            <a:p>
              <a:r>
                <a:rPr lang="zh-CN" altLang="en-US" sz="2535" dirty="0">
                  <a:solidFill>
                    <a:schemeClr val="accent1">
                      <a:lumMod val="10000"/>
                      <a:lumOff val="90000"/>
                    </a:schemeClr>
                  </a:solidFill>
                  <a:latin typeface="+mn-ea"/>
                </a:rPr>
                <a:t>MUSIC</a:t>
              </a:r>
              <a:endParaRPr lang="zh-CN" altLang="en-US" sz="2535" dirty="0">
                <a:solidFill>
                  <a:schemeClr val="accent1">
                    <a:lumMod val="10000"/>
                    <a:lumOff val="90000"/>
                  </a:schemeClr>
                </a:solidFill>
                <a:latin typeface="+mn-ea"/>
              </a:endParaRPr>
            </a:p>
          </p:txBody>
        </p:sp>
      </p:grpSp>
      <p:sp>
        <p:nvSpPr>
          <p:cNvPr id="6" name="矩形 5"/>
          <p:cNvSpPr/>
          <p:nvPr/>
        </p:nvSpPr>
        <p:spPr>
          <a:xfrm>
            <a:off x="2786844" y="889000"/>
            <a:ext cx="9405156" cy="51816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9550400" y="4053104"/>
            <a:ext cx="2804896" cy="2804896"/>
          </a:xfrm>
          <a:prstGeom prst="rect">
            <a:avLst/>
          </a:prstGeom>
        </p:spPr>
      </p:pic>
      <p:sp>
        <p:nvSpPr>
          <p:cNvPr id="5" name="TextBox 4"/>
          <p:cNvSpPr txBox="1"/>
          <p:nvPr/>
        </p:nvSpPr>
        <p:spPr>
          <a:xfrm>
            <a:off x="3962400" y="2027265"/>
            <a:ext cx="4433570" cy="1238885"/>
          </a:xfrm>
          <a:prstGeom prst="rect">
            <a:avLst/>
          </a:prstGeom>
          <a:noFill/>
        </p:spPr>
        <p:txBody>
          <a:bodyPr wrap="none" lIns="91374" tIns="45685" rIns="91374" bIns="45685"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7465"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7465"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4129445" y="3179949"/>
            <a:ext cx="8062553" cy="542925"/>
          </a:xfrm>
          <a:prstGeom prst="rect">
            <a:avLst/>
          </a:prstGeom>
          <a:solidFill>
            <a:schemeClr val="accent1">
              <a:lumMod val="10000"/>
              <a:lumOff val="90000"/>
            </a:schemeClr>
          </a:solidFill>
        </p:spPr>
        <p:txBody>
          <a:bodyPr wrap="square">
            <a:spAutoFit/>
          </a:bodyPr>
          <a:lstStyle/>
          <a:p>
            <a:endParaRPr lang="zh-CN" altLang="en-US" sz="2935" spc="1200" dirty="0">
              <a:solidFill>
                <a:srgbClr val="7D4922"/>
              </a:solidFill>
              <a:latin typeface="+mn-ea"/>
            </a:endParaRPr>
          </a:p>
        </p:txBody>
      </p:sp>
      <p:sp>
        <p:nvSpPr>
          <p:cNvPr id="29" name="矩形 28"/>
          <p:cNvSpPr/>
          <p:nvPr/>
        </p:nvSpPr>
        <p:spPr>
          <a:xfrm>
            <a:off x="4129492" y="4343564"/>
            <a:ext cx="3759200" cy="378460"/>
          </a:xfrm>
          <a:prstGeom prst="rect">
            <a:avLst/>
          </a:prstGeom>
        </p:spPr>
        <p:txBody>
          <a:bodyPr wrap="square">
            <a:spAutoFit/>
          </a:bodyPr>
          <a:lstStyle/>
          <a:p>
            <a:r>
              <a:rPr lang="zh-CN" altLang="en-US" sz="1865" spc="600" dirty="0">
                <a:solidFill>
                  <a:schemeClr val="accent1">
                    <a:lumMod val="10000"/>
                    <a:lumOff val="90000"/>
                  </a:schemeClr>
                </a:solidFill>
                <a:latin typeface="+mn-ea"/>
              </a:rPr>
              <a:t>演示完毕感谢您的观看</a:t>
            </a:r>
            <a:endParaRPr lang="zh-CN" altLang="en-US" sz="1865" spc="600" dirty="0">
              <a:solidFill>
                <a:schemeClr val="accent1">
                  <a:lumMod val="10000"/>
                  <a:lumOff val="9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9" grpId="0" bldLvl="0" animBg="1"/>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554990" y="1648460"/>
            <a:ext cx="7669530" cy="3975100"/>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舞剧是以舞蹈为主要表现元素，与其他艺术中的音乐、戏剧、文学、美术（布景、灯光、道具、服饰等）紧密结合的一种综合艺术形式。舞剧以表情性和动态性的舞蹈动作与造型为基本语言，舞剧中的舞蹈可分为情节舞和表演舞两类，能表现特定的人物和一定的戏剧情节。</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舞剧在西方通称为芭蕾（</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Ballet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1832 </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年，在舞剧</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仙女</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中首次运用“足尖舞”技巧，标志着芭蕾已经发展成为一种独立的艺术形式。而</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吉赛尔</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火鸟</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罗密欧与朱丽叶</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梅亚林</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等剧目的相继出现，好似颗颗璀璨明亮的星星，缀挂在芭蕾舞艺术的星空。</a:t>
            </a:r>
            <a:endParaRPr lang="en-US" altLang="zh-CN"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当今舞剧音乐主要包括芭蕾音乐、民族舞剧音乐与现代舞剧音乐。</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438332" y="1347962"/>
            <a:ext cx="7823200" cy="5181599"/>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90989" y="539195"/>
            <a:ext cx="2465249" cy="451405"/>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一、舞剧及舞剧音乐概述</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8583407" y="1498600"/>
            <a:ext cx="3170261" cy="475685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593725" y="1295400"/>
            <a:ext cx="6114415" cy="5169535"/>
          </a:xfrm>
          <a:prstGeom prst="rect">
            <a:avLst/>
          </a:prstGeom>
          <a:noFill/>
          <a:ln>
            <a:noFill/>
          </a:ln>
        </p:spPr>
        <p:txBody>
          <a:bodyPr wrap="square" rtlCol="0">
            <a:spAutoFit/>
          </a:bodyPr>
          <a:lstStyle/>
          <a:p>
            <a:pPr indent="508000" eaLnBrk="0" fontAlgn="auto">
              <a:lnSpc>
                <a:spcPct val="150000"/>
              </a:lnSpc>
              <a:extLst>
                <a:ext uri="{35155182-B16C-46BC-9424-99874614C6A1}">
                  <wpsdc:indentchars xmlns:wpsdc="http://www.wps.cn/officeDocument/2017/drawingmlCustomData" val="200" checksum="282533468"/>
                </a:ext>
              </a:extLst>
            </a:pPr>
            <a:r>
              <a:rPr lang="zh-CN" altLang="en-US" sz="2000" dirty="0">
                <a:solidFill>
                  <a:srgbClr val="7D4922"/>
                </a:solidFill>
                <a:latin typeface="微软雅黑" panose="020B0503020204020204" pitchFamily="34" charset="-122"/>
                <a:ea typeface="微软雅黑" panose="020B0503020204020204" pitchFamily="34" charset="-122"/>
              </a:rPr>
              <a:t>舞剧，即“芭蕾”，起源于文艺复兴时期的意大利，形成于 </a:t>
            </a:r>
            <a:r>
              <a:rPr lang="en-US" altLang="zh-CN" sz="2000" dirty="0">
                <a:solidFill>
                  <a:srgbClr val="7D4922"/>
                </a:solidFill>
                <a:latin typeface="微软雅黑" panose="020B0503020204020204" pitchFamily="34" charset="-122"/>
                <a:ea typeface="微软雅黑" panose="020B0503020204020204" pitchFamily="34" charset="-122"/>
              </a:rPr>
              <a:t>16 </a:t>
            </a:r>
            <a:r>
              <a:rPr lang="zh-CN" altLang="en-US" sz="2000" dirty="0">
                <a:solidFill>
                  <a:srgbClr val="7D4922"/>
                </a:solidFill>
                <a:latin typeface="微软雅黑" panose="020B0503020204020204" pitchFamily="34" charset="-122"/>
                <a:ea typeface="微软雅黑" panose="020B0503020204020204" pitchFamily="34" charset="-122"/>
              </a:rPr>
              <a:t>世纪的法国，经过几百年的演变发展，已成为世界性的舞蹈艺术。</a:t>
            </a:r>
            <a:endParaRPr lang="zh-CN" altLang="en-US" sz="2000" dirty="0">
              <a:solidFill>
                <a:srgbClr val="7D4922"/>
              </a:solidFill>
              <a:latin typeface="微软雅黑" panose="020B0503020204020204" pitchFamily="34" charset="-122"/>
              <a:ea typeface="微软雅黑" panose="020B0503020204020204" pitchFamily="34" charset="-122"/>
            </a:endParaRPr>
          </a:p>
          <a:p>
            <a:pPr indent="508000" eaLnBrk="0" fontAlgn="auto">
              <a:lnSpc>
                <a:spcPct val="150000"/>
              </a:lnSpc>
              <a:extLst>
                <a:ext uri="{35155182-B16C-46BC-9424-99874614C6A1}">
                  <wpsdc:indentchars xmlns:wpsdc="http://www.wps.cn/officeDocument/2017/drawingmlCustomData" val="200" checksum="282533468"/>
                </a:ext>
              </a:extLst>
            </a:pPr>
            <a:r>
              <a:rPr lang="zh-CN" altLang="en-US" sz="2000" dirty="0">
                <a:solidFill>
                  <a:srgbClr val="7D4922"/>
                </a:solidFill>
                <a:latin typeface="微软雅黑" panose="020B0503020204020204" pitchFamily="34" charset="-122"/>
                <a:ea typeface="微软雅黑" panose="020B0503020204020204" pitchFamily="34" charset="-122"/>
              </a:rPr>
              <a:t>早在 </a:t>
            </a:r>
            <a:r>
              <a:rPr lang="en-US" altLang="zh-CN" sz="2000" dirty="0">
                <a:solidFill>
                  <a:srgbClr val="7D4922"/>
                </a:solidFill>
                <a:latin typeface="微软雅黑" panose="020B0503020204020204" pitchFamily="34" charset="-122"/>
                <a:ea typeface="微软雅黑" panose="020B0503020204020204" pitchFamily="34" charset="-122"/>
              </a:rPr>
              <a:t>11—12 </a:t>
            </a:r>
            <a:r>
              <a:rPr lang="zh-CN" altLang="en-US" sz="2000" dirty="0">
                <a:solidFill>
                  <a:srgbClr val="7D4922"/>
                </a:solidFill>
                <a:latin typeface="微软雅黑" panose="020B0503020204020204" pitchFamily="34" charset="-122"/>
                <a:ea typeface="微软雅黑" panose="020B0503020204020204" pitchFamily="34" charset="-122"/>
              </a:rPr>
              <a:t>世纪，意大利已经产生了资本主义生产关系，早期工商业的发展给民间歌舞艺术带来了繁荣的景象。</a:t>
            </a:r>
            <a:r>
              <a:rPr lang="en-US" altLang="zh-CN" sz="2000" dirty="0">
                <a:solidFill>
                  <a:srgbClr val="7D4922"/>
                </a:solidFill>
                <a:latin typeface="微软雅黑" panose="020B0503020204020204" pitchFamily="34" charset="-122"/>
                <a:ea typeface="微软雅黑" panose="020B0503020204020204" pitchFamily="34" charset="-122"/>
              </a:rPr>
              <a:t>1489 </a:t>
            </a:r>
            <a:r>
              <a:rPr lang="zh-CN" altLang="en-US" sz="2000" dirty="0">
                <a:solidFill>
                  <a:srgbClr val="7D4922"/>
                </a:solidFill>
                <a:latin typeface="微软雅黑" panose="020B0503020204020204" pitchFamily="34" charset="-122"/>
                <a:ea typeface="微软雅黑" panose="020B0503020204020204" pitchFamily="34" charset="-122"/>
              </a:rPr>
              <a:t>年，意大利人贝尔贡泽奥</a:t>
            </a:r>
            <a:r>
              <a:rPr lang="en-US" altLang="zh-CN" sz="2000" dirty="0">
                <a:solidFill>
                  <a:srgbClr val="7D4922"/>
                </a:solidFill>
                <a:latin typeface="微软雅黑" panose="020B0503020204020204" pitchFamily="34" charset="-122"/>
                <a:ea typeface="微软雅黑" panose="020B0503020204020204" pitchFamily="34" charset="-122"/>
              </a:rPr>
              <a:t>·</a:t>
            </a:r>
            <a:r>
              <a:rPr lang="zh-CN" altLang="en-US" sz="2000" dirty="0">
                <a:solidFill>
                  <a:srgbClr val="7D4922"/>
                </a:solidFill>
                <a:latin typeface="微软雅黑" panose="020B0503020204020204" pitchFamily="34" charset="-122"/>
                <a:ea typeface="微软雅黑" panose="020B0503020204020204" pitchFamily="34" charset="-122"/>
              </a:rPr>
              <a:t>博塔为庆祝米兰公爵结婚，根据希腊神话题材编排了芭蕾舞剧</a:t>
            </a:r>
            <a:r>
              <a:rPr lang="en-US" altLang="zh-CN" sz="2000" dirty="0">
                <a:solidFill>
                  <a:srgbClr val="7D4922"/>
                </a:solidFill>
                <a:latin typeface="微软雅黑" panose="020B0503020204020204" pitchFamily="34" charset="-122"/>
                <a:ea typeface="微软雅黑" panose="020B0503020204020204" pitchFamily="34" charset="-122"/>
              </a:rPr>
              <a:t>《</a:t>
            </a:r>
            <a:r>
              <a:rPr lang="zh-CN" altLang="en-US" sz="2000" dirty="0">
                <a:solidFill>
                  <a:srgbClr val="7D4922"/>
                </a:solidFill>
                <a:latin typeface="微软雅黑" panose="020B0503020204020204" pitchFamily="34" charset="-122"/>
                <a:ea typeface="微软雅黑" panose="020B0503020204020204" pitchFamily="34" charset="-122"/>
              </a:rPr>
              <a:t>奥菲欧</a:t>
            </a:r>
            <a:r>
              <a:rPr lang="en-US" altLang="zh-CN" sz="2000" dirty="0">
                <a:solidFill>
                  <a:srgbClr val="7D4922"/>
                </a:solidFill>
                <a:latin typeface="微软雅黑" panose="020B0503020204020204" pitchFamily="34" charset="-122"/>
                <a:ea typeface="微软雅黑" panose="020B0503020204020204" pitchFamily="34" charset="-122"/>
              </a:rPr>
              <a:t>》</a:t>
            </a:r>
            <a:r>
              <a:rPr lang="zh-CN" altLang="en-US" sz="2000" dirty="0">
                <a:solidFill>
                  <a:srgbClr val="7D4922"/>
                </a:solidFill>
                <a:latin typeface="微软雅黑" panose="020B0503020204020204" pitchFamily="34" charset="-122"/>
                <a:ea typeface="微软雅黑" panose="020B0503020204020204" pitchFamily="34" charset="-122"/>
              </a:rPr>
              <a:t>，剧中每个舞蹈与歌唱的场面均被巧妙地安排在宴会席间，起烘托气氛的作用。芭蕾史学家把这种形式称为“席间芭蕾”，认为</a:t>
            </a:r>
            <a:r>
              <a:rPr lang="en-US" altLang="zh-CN" sz="2000" dirty="0">
                <a:solidFill>
                  <a:srgbClr val="7D4922"/>
                </a:solidFill>
                <a:latin typeface="微软雅黑" panose="020B0503020204020204" pitchFamily="34" charset="-122"/>
                <a:ea typeface="微软雅黑" panose="020B0503020204020204" pitchFamily="34" charset="-122"/>
              </a:rPr>
              <a:t>《</a:t>
            </a:r>
            <a:r>
              <a:rPr lang="zh-CN" altLang="en-US" sz="2000" dirty="0">
                <a:solidFill>
                  <a:srgbClr val="7D4922"/>
                </a:solidFill>
                <a:latin typeface="微软雅黑" panose="020B0503020204020204" pitchFamily="34" charset="-122"/>
                <a:ea typeface="微软雅黑" panose="020B0503020204020204" pitchFamily="34" charset="-122"/>
              </a:rPr>
              <a:t>奥菲欧</a:t>
            </a:r>
            <a:r>
              <a:rPr lang="en-US" altLang="zh-CN" sz="2000" dirty="0">
                <a:solidFill>
                  <a:srgbClr val="7D4922"/>
                </a:solidFill>
                <a:latin typeface="微软雅黑" panose="020B0503020204020204" pitchFamily="34" charset="-122"/>
                <a:ea typeface="微软雅黑" panose="020B0503020204020204" pitchFamily="34" charset="-122"/>
              </a:rPr>
              <a:t>》</a:t>
            </a:r>
            <a:r>
              <a:rPr lang="zh-CN" altLang="en-US" sz="2000" dirty="0">
                <a:solidFill>
                  <a:srgbClr val="7D4922"/>
                </a:solidFill>
                <a:latin typeface="微软雅黑" panose="020B0503020204020204" pitchFamily="34" charset="-122"/>
                <a:ea typeface="微软雅黑" panose="020B0503020204020204" pitchFamily="34" charset="-122"/>
              </a:rPr>
              <a:t>是第一部真正的宫廷芭蕾。</a:t>
            </a:r>
            <a:endParaRPr lang="zh-CN" altLang="en-US" sz="2000" dirty="0">
              <a:solidFill>
                <a:srgbClr val="7D4922"/>
              </a:solidFill>
              <a:latin typeface="微软雅黑" panose="020B0503020204020204" pitchFamily="34" charset="-122"/>
              <a:ea typeface="微软雅黑" panose="020B0503020204020204" pitchFamily="34" charset="-122"/>
            </a:endParaRPr>
          </a:p>
        </p:txBody>
      </p:sp>
      <p:sp>
        <p:nvSpPr>
          <p:cNvPr id="10" name="矩形 9"/>
          <p:cNvSpPr/>
          <p:nvPr/>
        </p:nvSpPr>
        <p:spPr>
          <a:xfrm>
            <a:off x="457835" y="1295400"/>
            <a:ext cx="6351905" cy="51816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93892" y="599757"/>
            <a:ext cx="2791859" cy="4064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二、西方舞剧的形成与发展</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6810103" y="1462405"/>
            <a:ext cx="4993612" cy="4978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927735" y="1624965"/>
            <a:ext cx="5753735" cy="4523105"/>
          </a:xfrm>
          <a:prstGeom prst="rect">
            <a:avLst/>
          </a:prstGeom>
          <a:noFill/>
          <a:ln>
            <a:noFill/>
          </a:ln>
        </p:spPr>
        <p:txBody>
          <a:bodyPr wrap="square" rtlCol="0">
            <a:spAutoFit/>
          </a:bodyPr>
          <a:lstStyle/>
          <a:p>
            <a:pPr indent="609600" eaLnBrk="0" fontAlgn="auto">
              <a:lnSpc>
                <a:spcPct val="150000"/>
              </a:lnSpc>
              <a:extLst>
                <a:ext uri="{35155182-B16C-46BC-9424-99874614C6A1}">
                  <wpsdc:indentchars xmlns:wpsdc="http://www.wps.cn/officeDocument/2017/drawingmlCustomData" val="200" checksum="4158780845"/>
                </a:ext>
              </a:extLst>
            </a:pPr>
            <a:r>
              <a:rPr lang="zh-CN" altLang="en-US" sz="2400" dirty="0">
                <a:solidFill>
                  <a:srgbClr val="7D4922"/>
                </a:solidFill>
                <a:latin typeface="微软雅黑" panose="020B0503020204020204" pitchFamily="34" charset="-122"/>
                <a:ea typeface="微软雅黑" panose="020B0503020204020204" pitchFamily="34" charset="-122"/>
              </a:rPr>
              <a:t>作为一门独特的艺术形式，中国舞剧于 </a:t>
            </a:r>
            <a:r>
              <a:rPr lang="en-US" altLang="zh-CN" sz="2400" dirty="0">
                <a:solidFill>
                  <a:srgbClr val="7D4922"/>
                </a:solidFill>
                <a:latin typeface="微软雅黑" panose="020B0503020204020204" pitchFamily="34" charset="-122"/>
                <a:ea typeface="微软雅黑" panose="020B0503020204020204" pitchFamily="34" charset="-122"/>
              </a:rPr>
              <a:t>20 </a:t>
            </a:r>
            <a:r>
              <a:rPr lang="zh-CN" altLang="en-US" sz="2400" dirty="0">
                <a:solidFill>
                  <a:srgbClr val="7D4922"/>
                </a:solidFill>
                <a:latin typeface="微软雅黑" panose="020B0503020204020204" pitchFamily="34" charset="-122"/>
                <a:ea typeface="微软雅黑" panose="020B0503020204020204" pitchFamily="34" charset="-122"/>
              </a:rPr>
              <a:t>世纪 </a:t>
            </a:r>
            <a:r>
              <a:rPr lang="en-US" altLang="zh-CN" sz="2400" dirty="0">
                <a:solidFill>
                  <a:srgbClr val="7D4922"/>
                </a:solidFill>
                <a:latin typeface="微软雅黑" panose="020B0503020204020204" pitchFamily="34" charset="-122"/>
                <a:ea typeface="微软雅黑" panose="020B0503020204020204" pitchFamily="34" charset="-122"/>
              </a:rPr>
              <a:t>30 </a:t>
            </a:r>
            <a:r>
              <a:rPr lang="zh-CN" altLang="en-US" sz="2400" dirty="0">
                <a:solidFill>
                  <a:srgbClr val="7D4922"/>
                </a:solidFill>
                <a:latin typeface="微软雅黑" panose="020B0503020204020204" pitchFamily="34" charset="-122"/>
                <a:ea typeface="微软雅黑" panose="020B0503020204020204" pitchFamily="34" charset="-122"/>
              </a:rPr>
              <a:t>年代初见端倪。舞剧艺术是舞蹈发展到一定高度后的产物，有着一定艺术要求和特性，如戏剧性基因、广博的题材容量、完整的人物塑造及综合多种形式的复合化呈现等，而 </a:t>
            </a:r>
            <a:r>
              <a:rPr lang="en-US" altLang="zh-CN" sz="2400" dirty="0">
                <a:solidFill>
                  <a:srgbClr val="7D4922"/>
                </a:solidFill>
                <a:latin typeface="微软雅黑" panose="020B0503020204020204" pitchFamily="34" charset="-122"/>
                <a:ea typeface="微软雅黑" panose="020B0503020204020204" pitchFamily="34" charset="-122"/>
              </a:rPr>
              <a:t>20 </a:t>
            </a:r>
            <a:r>
              <a:rPr lang="zh-CN" altLang="en-US" sz="2400" dirty="0">
                <a:solidFill>
                  <a:srgbClr val="7D4922"/>
                </a:solidFill>
                <a:latin typeface="微软雅黑" panose="020B0503020204020204" pitchFamily="34" charset="-122"/>
                <a:ea typeface="微软雅黑" panose="020B0503020204020204" pitchFamily="34" charset="-122"/>
              </a:rPr>
              <a:t>世纪初的中国舞蹈其自身发展还未成熟到足以产生综合性舞剧艺术的程度。</a:t>
            </a:r>
            <a:endParaRPr lang="zh-CN" altLang="zh-CN" sz="2400" dirty="0">
              <a:solidFill>
                <a:srgbClr val="7D4922"/>
              </a:solidFill>
              <a:latin typeface="微软雅黑" panose="020B0503020204020204" pitchFamily="34" charset="-122"/>
              <a:ea typeface="微软雅黑" panose="020B0503020204020204" pitchFamily="34" charset="-122"/>
            </a:endParaRPr>
          </a:p>
        </p:txBody>
      </p:sp>
      <p:sp>
        <p:nvSpPr>
          <p:cNvPr id="10" name="矩形 9"/>
          <p:cNvSpPr/>
          <p:nvPr/>
        </p:nvSpPr>
        <p:spPr>
          <a:xfrm>
            <a:off x="809897" y="1295400"/>
            <a:ext cx="5794103" cy="51816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93893" y="599757"/>
            <a:ext cx="2775384" cy="4064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三、中国舞剧的形成与发展</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rotWithShape="1">
          <a:blip r:embed="rId1"/>
          <a:srcRect r="27665" b="9535"/>
          <a:stretch>
            <a:fillRect/>
          </a:stretch>
        </p:blipFill>
        <p:spPr>
          <a:xfrm>
            <a:off x="6847841" y="1600200"/>
            <a:ext cx="4854023" cy="4521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193802"/>
            <a:ext cx="10845741" cy="5288391"/>
            <a:chOff x="2438400" y="1352550"/>
            <a:chExt cx="2438400" cy="1295400"/>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90" y="1375620"/>
              <a:ext cx="2375968" cy="1249487"/>
            </a:xfrm>
            <a:prstGeom prst="rect">
              <a:avLst/>
            </a:prstGeom>
            <a:noFill/>
            <a:ln>
              <a:noFill/>
            </a:ln>
          </p:spPr>
          <p:txBody>
            <a:bodyPr wrap="square" rtlCol="0">
              <a:spAutoFit/>
            </a:bodyPr>
            <a:lstStyle/>
            <a:p>
              <a:pPr>
                <a:lnSpc>
                  <a:spcPct val="150000"/>
                </a:lnSpc>
              </a:pP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天鹅湖</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（四幕芭蕾舞剧）由别吉切夫和盖里采尔编剧，柴可夫斯基作曲，于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1876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年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4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月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20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日完成，</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1877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年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2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月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20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日首演于莫斯科国家大剧院。</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天鹅湖</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是柴可夫斯基创作的第一部芭蕾舞剧，舞剧剧本取材于俄国民间故事</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天鹅公主</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和德国童话故事</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天鹅湖</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，剧情描写王子齐格弗里德与被魔法变成天鹅的公主奥杰塔的爱情故事。</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1895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年，由著名舞蹈编导彼季帕和伊凡诺夫编导、德里戈指挥复演的芭蕾舞剧</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天鹅湖</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获得巨大成功，并成为不朽的旷世之作。</a:t>
              </a:r>
              <a:endParaRPr lang="en-US" altLang="zh-CN" sz="16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剧情简介：被魔法变成天鹅的美丽公主奥杰塔，在湖边遇到刚成年的王子齐格弗里德，她告诉倾心于她的王子，只有忠贞的爱情才能使魔法失灵。在次日傍晚选择新娘的舞会上，乔装成武士的魔法师携外貌酷似奥杰塔的女儿奥杰丽亚出席。在奥杰丽亚的诱惑下，王子被蒙骗，误以为她就是奥杰塔，并宣称她是自己的未婚妻，致使恶魔的阴谋得逞。此时，化身为天鹅的奥杰塔及时出现，醒悟过来的王子激动地奔向湖边，请求奥杰塔的原谅，在奥杰塔和众天鹅的帮助下，王子与恶魔奋力搏斗，魔法师终被制伏。恢复了人的天鹅们，祝福着奥杰塔和王子的结合，讴歌着崇高的爱情。</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天鹅湖</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每场的音乐都出色地完成了对场景的叙述和对剧情矛盾的推动，以及对各个角色性格和内心的刻画。其中，许多音乐都是流芳百世的佳作，这里只能选择其中著名的几首加以介绍。</a:t>
              </a:r>
              <a:endParaRPr lang="zh-CN" altLang="en-US" sz="166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3599935" cy="453766"/>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西方舞剧音乐鉴赏</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193801"/>
            <a:ext cx="10845741" cy="5288390"/>
            <a:chOff x="2438400" y="1352550"/>
            <a:chExt cx="2438400" cy="1295400"/>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31997" y="1661408"/>
              <a:ext cx="1073958" cy="700883"/>
            </a:xfrm>
            <a:prstGeom prst="rect">
              <a:avLst/>
            </a:prstGeom>
            <a:noFill/>
            <a:ln>
              <a:noFill/>
            </a:ln>
          </p:spPr>
          <p:txBody>
            <a:bodyPr wrap="square" rtlCol="0">
              <a:spAutoFit/>
            </a:bodyPr>
            <a:lstStyle/>
            <a:p>
              <a:pPr>
                <a:lnSpc>
                  <a:spcPct val="150000"/>
                </a:lnSpc>
              </a:pP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拿波里舞曲</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是一首十分著名的意大利风格的塔兰泰拉风俗舞曲，整个舞曲以小号为主奏，音乐活泼，前半段平稳，后半段则节奏越来越快，气氛越来越热烈。</a:t>
              </a:r>
              <a:endParaRPr lang="zh-CN" altLang="en-US" sz="24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878227" cy="40639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6197601" y="1600201"/>
            <a:ext cx="4962087" cy="46918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193802"/>
            <a:ext cx="10845741" cy="5288391"/>
            <a:chOff x="2438400" y="1352550"/>
            <a:chExt cx="2438400" cy="1295400"/>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46" y="1416941"/>
              <a:ext cx="1032614" cy="1110742"/>
            </a:xfrm>
            <a:prstGeom prst="rect">
              <a:avLst/>
            </a:prstGeom>
            <a:noFill/>
            <a:ln>
              <a:noFill/>
            </a:ln>
          </p:spPr>
          <p:txBody>
            <a:bodyPr wrap="square" rtlCol="0">
              <a:spAutoFit/>
            </a:bodyPr>
            <a:lstStyle/>
            <a:p>
              <a:pPr>
                <a:lnSpc>
                  <a:spcPct val="150000"/>
                </a:lnSpc>
              </a:pP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四小天鹅舞曲</a:t>
              </a: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也是该舞剧中最受人们欢迎的舞曲之一。在大管活泼跳跃的音型伴奏下，音乐轻松活泼，节奏干净利落，双簧管轻盈地吹奏出舞曲的主题，充满生气。接着，小提琴演奏出切分节奏的主旋律，极具律动感。摇摆的切分节奏在结尾处再次出现，生动而风趣，栩栩如生地刻画出小天鹅天真可爱的形象。</a:t>
              </a:r>
              <a:endParaRPr lang="zh-CN" altLang="en-US" sz="213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19416" cy="40639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5688965" y="1948815"/>
            <a:ext cx="5552440" cy="39960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PP_MARK_KEY" val="ab2dc93e-8efd-48e7-8cce-a8980c406670"/>
  <p:tag name="COMMONDATA" val="eyJoZGlkIjoiNWVlNjgzMjI3MjA2NDk3ZGIyMWMzNTczOWViNWQ5N2Q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5768</Words>
  <Application>WPS 演示</Application>
  <PresentationFormat>宽屏</PresentationFormat>
  <Paragraphs>169</Paragraphs>
  <Slides>31</Slides>
  <Notes>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31</vt:i4>
      </vt:variant>
    </vt:vector>
  </HeadingPairs>
  <TitlesOfParts>
    <vt:vector size="45" baseType="lpstr">
      <vt:lpstr>Arial</vt:lpstr>
      <vt:lpstr>宋体</vt:lpstr>
      <vt:lpstr>Wingdings</vt:lpstr>
      <vt:lpstr>微软雅黑</vt:lpstr>
      <vt:lpstr>微软雅黑（正文）</vt:lpstr>
      <vt:lpstr>黑体</vt:lpstr>
      <vt:lpstr>Calibri</vt:lpstr>
      <vt:lpstr>新蒂下午茶基本版</vt:lpstr>
      <vt:lpstr>楷体</vt:lpstr>
      <vt:lpstr>等线</vt:lpstr>
      <vt:lpstr>Arial Unicode MS</vt:lpstr>
      <vt:lpstr>等线 Light</vt:lpstr>
      <vt:lpstr>汉仪菱心体简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畅 邱</dc:creator>
  <cp:lastModifiedBy>WPS_1672826785</cp:lastModifiedBy>
  <cp:revision>9</cp:revision>
  <dcterms:created xsi:type="dcterms:W3CDTF">2024-04-17T03:34:00Z</dcterms:created>
  <dcterms:modified xsi:type="dcterms:W3CDTF">2024-06-03T08:13:32Z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A3931813C3F048A488D186DEE8D6FC2A_12</vt:lpwstr>
  </property>
  <property fmtid="{D5CDD505-2E9C-101B-9397-08002B2CF9AE}" pid="3" name="KSOProductBuildVer">
    <vt:lpwstr>2052-11.1.0.14309</vt:lpwstr>
  </property>
</Properties>
</file>