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590" r:id="rId3"/>
    <p:sldId id="557" r:id="rId5"/>
    <p:sldId id="558" r:id="rId6"/>
    <p:sldId id="677" r:id="rId7"/>
    <p:sldId id="708" r:id="rId8"/>
    <p:sldId id="678" r:id="rId9"/>
    <p:sldId id="679" r:id="rId10"/>
    <p:sldId id="680" r:id="rId11"/>
    <p:sldId id="604" r:id="rId12"/>
    <p:sldId id="705" r:id="rId13"/>
    <p:sldId id="706" r:id="rId14"/>
    <p:sldId id="709" r:id="rId15"/>
    <p:sldId id="710" r:id="rId16"/>
    <p:sldId id="711" r:id="rId17"/>
    <p:sldId id="712" r:id="rId18"/>
    <p:sldId id="713" r:id="rId19"/>
    <p:sldId id="714" r:id="rId20"/>
    <p:sldId id="715" r:id="rId21"/>
    <p:sldId id="717" r:id="rId22"/>
    <p:sldId id="716" r:id="rId23"/>
    <p:sldId id="718" r:id="rId24"/>
    <p:sldId id="719" r:id="rId25"/>
    <p:sldId id="720" r:id="rId26"/>
    <p:sldId id="721" r:id="rId27"/>
    <p:sldId id="722" r:id="rId28"/>
    <p:sldId id="723" r:id="rId29"/>
    <p:sldId id="724" r:id="rId30"/>
    <p:sldId id="725" r:id="rId31"/>
    <p:sldId id="726" r:id="rId32"/>
    <p:sldId id="727" r:id="rId33"/>
    <p:sldId id="728" r:id="rId34"/>
    <p:sldId id="729" r:id="rId35"/>
    <p:sldId id="730" r:id="rId36"/>
    <p:sldId id="731" r:id="rId37"/>
    <p:sldId id="732" r:id="rId38"/>
    <p:sldId id="733" r:id="rId39"/>
    <p:sldId id="734" r:id="rId40"/>
    <p:sldId id="735" r:id="rId41"/>
    <p:sldId id="736" r:id="rId42"/>
    <p:sldId id="737" r:id="rId43"/>
    <p:sldId id="738" r:id="rId44"/>
    <p:sldId id="739" r:id="rId45"/>
    <p:sldId id="740" r:id="rId46"/>
    <p:sldId id="741" r:id="rId47"/>
    <p:sldId id="742" r:id="rId48"/>
    <p:sldId id="743" r:id="rId49"/>
    <p:sldId id="744" r:id="rId50"/>
    <p:sldId id="267" r:id="rId51"/>
    <p:sldId id="605" r:id="rId52"/>
    <p:sldId id="606" r:id="rId53"/>
    <p:sldId id="607" r:id="rId54"/>
    <p:sldId id="631" r:id="rId55"/>
    <p:sldId id="707" r:id="rId56"/>
    <p:sldId id="675" r:id="rId57"/>
    <p:sldId id="758" r:id="rId58"/>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D4922"/>
    <a:srgbClr val="FFE9D4"/>
    <a:srgbClr val="D69768"/>
    <a:srgbClr val="EFD5C3"/>
    <a:srgbClr val="3F2511"/>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462" y="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tags" Target="tags/tag16.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3.xml"/><Relationship Id="rId59" Type="http://schemas.openxmlformats.org/officeDocument/2006/relationships/presProps" Target="presProps.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8A796-6301-4275-BA8F-7C59AE3F74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2A0E5F-BFDF-4CAE-8049-4559BA9FA1D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bg>
      <p:bgPr>
        <a:solidFill>
          <a:srgbClr val="D6976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504981" y="610995"/>
            <a:ext cx="2103461" cy="420564"/>
          </a:xfrm>
          <a:prstGeom prst="rect">
            <a:avLst/>
          </a:prstGeom>
          <a:noFill/>
        </p:spPr>
        <p:txBody>
          <a:bodyPr wrap="none" rtlCol="0">
            <a:spAutoFit/>
          </a:bodyPr>
          <a:lstStyle/>
          <a:p>
            <a:r>
              <a:rPr lang="zh-CN" altLang="en-US" sz="2135" dirty="0">
                <a:solidFill>
                  <a:schemeClr val="accent1"/>
                </a:solidFill>
              </a:rPr>
              <a:t>基础乐理记谱法</a:t>
            </a:r>
            <a:endParaRPr lang="zh-CN" altLang="en-US" sz="2135" dirty="0">
              <a:solidFill>
                <a:schemeClr val="accent1"/>
              </a:solidFill>
            </a:endParaRPr>
          </a:p>
        </p:txBody>
      </p:sp>
      <p:sp>
        <p:nvSpPr>
          <p:cNvPr id="3" name="矩形 2"/>
          <p:cNvSpPr/>
          <p:nvPr userDrawn="1"/>
        </p:nvSpPr>
        <p:spPr>
          <a:xfrm>
            <a:off x="253220" y="1041009"/>
            <a:ext cx="11692201" cy="5608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74772" y="673218"/>
            <a:ext cx="290497" cy="28979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E050A24D-67C3-4809-A66A-B4EDFC6CDC4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8065D1-93CB-4C62-A864-7F63851A708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050A24D-67C3-4809-A66A-B4EDFC6CDC4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8065D1-93CB-4C62-A864-7F63851A708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7.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5.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9.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3.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5.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7.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9.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0.png"/></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1.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image" Target="../media/image42.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3.xml"/><Relationship Id="rId2" Type="http://schemas.openxmlformats.org/officeDocument/2006/relationships/image" Target="../media/image44.png"/><Relationship Id="rId1" Type="http://schemas.openxmlformats.org/officeDocument/2006/relationships/image" Target="../media/image43.png"/></Relationships>
</file>

<file path=ppt/slides/_rels/slide55.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microsoft.com/office/2007/relationships/hdphoto" Target="../media/image47.wdp"/><Relationship Id="rId2" Type="http://schemas.openxmlformats.org/officeDocument/2006/relationships/image" Target="../media/image46.png"/><Relationship Id="rId1" Type="http://schemas.openxmlformats.org/officeDocument/2006/relationships/image" Target="../media/image4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47201" y="4419600"/>
            <a:ext cx="1705951" cy="1701800"/>
          </a:xfrm>
          <a:prstGeom prst="rect">
            <a:avLst/>
          </a:prstGeom>
        </p:spPr>
      </p:pic>
      <p:sp>
        <p:nvSpPr>
          <p:cNvPr id="6" name="矩形 5"/>
          <p:cNvSpPr/>
          <p:nvPr/>
        </p:nvSpPr>
        <p:spPr>
          <a:xfrm>
            <a:off x="0" y="1295400"/>
            <a:ext cx="12192000" cy="41656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TextBox 48"/>
          <p:cNvSpPr txBox="1"/>
          <p:nvPr/>
        </p:nvSpPr>
        <p:spPr>
          <a:xfrm>
            <a:off x="4169508" y="2906307"/>
            <a:ext cx="7928708" cy="677108"/>
          </a:xfrm>
          <a:prstGeom prst="rect">
            <a:avLst/>
          </a:prstGeom>
          <a:noFill/>
        </p:spPr>
        <p:txBody>
          <a:bodyPr wrap="square" lIns="0" tIns="0" rIns="0" bIns="0" rtlCol="0">
            <a:spAutoFit/>
          </a:bodyPr>
          <a:lstStyle/>
          <a:p>
            <a:pPr defTabSz="914400"/>
            <a:r>
              <a:rPr lang="zh-CN" altLang="en-US" sz="4400" b="1"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rPr>
              <a:t>中外声乐鉴赏</a:t>
            </a:r>
            <a:endParaRPr lang="zh-CN" altLang="en-US" sz="4400" b="1"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endParaRPr>
          </a:p>
        </p:txBody>
      </p:sp>
      <p:sp>
        <p:nvSpPr>
          <p:cNvPr id="22" name="TextBox 48"/>
          <p:cNvSpPr txBox="1"/>
          <p:nvPr/>
        </p:nvSpPr>
        <p:spPr>
          <a:xfrm>
            <a:off x="4368799" y="1930904"/>
            <a:ext cx="3556000" cy="615553"/>
          </a:xfrm>
          <a:prstGeom prst="rect">
            <a:avLst/>
          </a:prstGeom>
          <a:noFill/>
        </p:spPr>
        <p:txBody>
          <a:bodyPr wrap="square" lIns="0" tIns="0" rIns="0" bIns="0" rtlCol="0">
            <a:spAutoFit/>
          </a:bodyPr>
          <a:lstStyle/>
          <a:p>
            <a:pPr defTabSz="914400"/>
            <a:r>
              <a:rPr lang="zh-CN" altLang="en-US" sz="4000" spc="800"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rPr>
              <a:t>第四章</a:t>
            </a:r>
            <a:endParaRPr lang="en-US" altLang="zh-CN" sz="4000" spc="800"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endParaRPr>
          </a:p>
        </p:txBody>
      </p:sp>
      <p:pic>
        <p:nvPicPr>
          <p:cNvPr id="4" name="图片 3"/>
          <p:cNvPicPr>
            <a:picLocks noChangeAspect="1"/>
          </p:cNvPicPr>
          <p:nvPr/>
        </p:nvPicPr>
        <p:blipFill>
          <a:blip r:embed="rId2"/>
          <a:stretch>
            <a:fillRect/>
          </a:stretch>
        </p:blipFill>
        <p:spPr>
          <a:xfrm flipH="1">
            <a:off x="893805" y="1905000"/>
            <a:ext cx="2865395" cy="2865395"/>
          </a:xfrm>
          <a:prstGeom prst="rect">
            <a:avLst/>
          </a:prstGeom>
        </p:spPr>
      </p:pic>
      <p:sp>
        <p:nvSpPr>
          <p:cNvPr id="3" name="TextBox 48"/>
          <p:cNvSpPr txBox="1"/>
          <p:nvPr/>
        </p:nvSpPr>
        <p:spPr>
          <a:xfrm>
            <a:off x="4169508" y="3818810"/>
            <a:ext cx="7928708" cy="215444"/>
          </a:xfrm>
          <a:prstGeom prst="rect">
            <a:avLst/>
          </a:prstGeom>
          <a:noFill/>
        </p:spPr>
        <p:txBody>
          <a:bodyPr wrap="square" lIns="0" tIns="0" rIns="0" bIns="0" rtlCol="0">
            <a:spAutoFit/>
          </a:bodyPr>
          <a:lstStyle/>
          <a:p>
            <a:pPr defTabSz="914400"/>
            <a:r>
              <a:rPr lang="en-US" altLang="zh-CN" sz="1400" b="1" dirty="0">
                <a:solidFill>
                  <a:schemeClr val="accent2">
                    <a:lumMod val="20000"/>
                    <a:lumOff val="80000"/>
                  </a:schemeClr>
                </a:solidFill>
                <a:latin typeface="微软雅黑" panose="020B0503020204020204" pitchFamily="34" charset="-122"/>
                <a:ea typeface="微软雅黑" panose="020B0503020204020204" pitchFamily="34" charset="-122"/>
              </a:rPr>
              <a:t>Chinese and foreign music appreciation</a:t>
            </a:r>
            <a:endParaRPr lang="zh-CN" altLang="en-US" sz="1400" b="1" dirty="0">
              <a:solidFill>
                <a:schemeClr val="accent2">
                  <a:lumMod val="20000"/>
                  <a:lumOff val="80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23588" cy="1266286"/>
            </a:xfrm>
            <a:prstGeom prst="rect">
              <a:avLst/>
            </a:prstGeom>
            <a:noFill/>
            <a:ln>
              <a:noFill/>
            </a:ln>
          </p:spPr>
          <p:txBody>
            <a:bodyPr wrap="square" rtlCol="0">
              <a:spAutoFit/>
            </a:bodyPr>
            <a:lstStyle/>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号子是一种和劳动节奏紧密结合的民歌，也称劳动号子。劳动号子的歌唱以吆喝、呐喊为主，具有沉着有力和铿锵激昂的特点，节奏鲜明且曲调反复出现，演唱形式以“一领众和”最常见。</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劳动号子的特征有：号子的歌词都是随口编唱的，曲调一般比较短小、纯朴、生动，具有协调劳动节奏、统一劳动步调、激发劳动者的干劲作用。紧张激烈的劳动号子常无实词，仅有表示劳动呼号声的虚词。</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号子一般按不同的工种，分为搬运号子、工程号子、农事号子、船渔号子和作坊号子。</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24424" cy="443751"/>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6991194" y="1659766"/>
            <a:ext cx="4837392" cy="441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521061"/>
              <a:ext cx="2323588" cy="927044"/>
            </a:xfrm>
            <a:prstGeom prst="rect">
              <a:avLst/>
            </a:prstGeom>
            <a:noFill/>
            <a:ln>
              <a:noFill/>
            </a:ln>
          </p:spPr>
          <p:txBody>
            <a:bodyPr wrap="square" rtlCol="0">
              <a:spAutoFit/>
            </a:bodyPr>
            <a:lstStyle/>
            <a:p>
              <a:pPr indent="508000" fontAlgn="auto">
                <a:lnSpc>
                  <a:spcPct val="150000"/>
                </a:lnSpc>
                <a:extLst>
                  <a:ext uri="{35155182-B16C-46BC-9424-99874614C6A1}">
                    <wpsdc:indentchars xmlns:wpsdc="http://www.wps.cn/officeDocument/2017/drawingmlCustomData" val="200" checksum="282533468"/>
                  </a:ext>
                </a:extLst>
              </a:pP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舂米号子</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是流行于安徽农村的农事号子，演唱形式为长领长应的和腔。它由一个人领唱一句，众人和唱一句，是一种句接式的演唱形式。旋律与歌词、语调结合紧密，节奏规整，重音突出，与舂米劳动的律动节奏完全吻合。歌词以劳动吆喝声作为开始和结尾，中间加入呼唤性衬词。歌曲直接明了地表达了农民愉快劳动、多打粮食、为国家做贡献的心情。</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2002118"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622919" y="1370516"/>
            <a:ext cx="3393976" cy="48541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23588" cy="1164766"/>
            </a:xfrm>
            <a:prstGeom prst="rect">
              <a:avLst/>
            </a:prstGeom>
            <a:noFill/>
            <a:ln>
              <a:noFill/>
            </a:ln>
          </p:spPr>
          <p:txBody>
            <a:bodyPr wrap="square" rtlCol="0">
              <a:spAutoFit/>
            </a:bodyPr>
            <a:lstStyle/>
            <a:p>
              <a:pPr>
                <a:lnSpc>
                  <a:spcPct val="150000"/>
                </a:lnSpc>
              </a:pP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       山歌是人们在山野里劳动（如上山砍柴、赶脚驮货、放牧、农事耕耘等）或行走时歌唱的曲子，称为“山野之歌”。山歌的音乐曲调高亢嘹亮、简洁悠长、爽朗奔放和节奏自由。在演唱形式上，有个人抒发情怀的独唱，有对唱，也有领唱与和腔唱（帮腔）。</a:t>
              </a:r>
              <a:endParaRPr lang="zh-CN" altLang="en-US" sz="17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700" dirty="0">
                  <a:solidFill>
                    <a:srgbClr val="7D4922"/>
                  </a:solidFill>
                  <a:latin typeface="微软雅黑" panose="020B0503020204020204" pitchFamily="34" charset="-122"/>
                  <a:ea typeface="微软雅黑" panose="020B0503020204020204" pitchFamily="34" charset="-122"/>
                  <a:cs typeface="+mn-ea"/>
                  <a:sym typeface="+mn-lt"/>
                </a:rPr>
                <a:t>      山歌的地域性强，可以分为高腔山歌、平腔山歌和短腔山歌三种类型。有些地区形成了富有特色的山歌歌种，如南方有江西的“兴国山歌”，云南的“弥渡山歌”，福建、广州一带的“客家山歌”；北方有陕北的“信天游”，内蒙古的“爬山调”，以及青海、宁夏、甘肃一带的“花儿”；等等。此外，草原上牧民传唱的牧歌、赞歌、宴歌，江河湖海上渔民唱的渔歌、船歌，也都应归属于山歌。</a:t>
              </a:r>
              <a:endParaRPr lang="zh-CN" altLang="en-US" sz="17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12471"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1"/>
          <a:stretch>
            <a:fillRect/>
          </a:stretch>
        </p:blipFill>
        <p:spPr>
          <a:xfrm>
            <a:off x="6931269" y="1828800"/>
            <a:ext cx="4733193" cy="41382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48" y="1455363"/>
              <a:ext cx="2343073" cy="1040125"/>
            </a:xfrm>
            <a:prstGeom prst="rect">
              <a:avLst/>
            </a:prstGeom>
            <a:noFill/>
            <a:ln>
              <a:noFill/>
            </a:ln>
          </p:spPr>
          <p:txBody>
            <a:bodyPr wrap="square" rtlCol="0">
              <a:spAutoFit/>
            </a:bodyPr>
            <a:lstStyle/>
            <a:p>
              <a:pPr>
                <a:lnSpc>
                  <a:spcPct val="150000"/>
                </a:lnSpc>
              </a:pP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小河淌水</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是云南弥渡山歌，是平腔山歌的一种。此类山歌具有旋律清新优美、静谧悠长，节奏从容舒展、自由等特点。</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小河淌水</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是一首借景抒情的情歌，曲子没有固定的节拍，某些音还可以自由延长，表达青年男女对爱情的追求、对心上人的爱慕及近乎呐喊的呼唤，曲调的抒情、委婉、深情、率真表现出浓浓的乡土风情和沁人心脾的深远意境。这首山歌的演唱形式最初是独唱，后发展为对唱等其他演唱形式。</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00518"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444140" y="1453829"/>
            <a:ext cx="3681059" cy="44915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56864" y="1434361"/>
              <a:ext cx="2381030" cy="1051479"/>
            </a:xfrm>
            <a:prstGeom prst="rect">
              <a:avLst/>
            </a:prstGeom>
            <a:noFill/>
            <a:ln>
              <a:noFill/>
            </a:ln>
          </p:spPr>
          <p:txBody>
            <a:bodyPr wrap="square" rtlCol="0">
              <a:spAutoFit/>
            </a:bodyPr>
            <a:lstStyle/>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蓝花花</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是陕北“信天游”的代表曲目之一，它以淳朴生动、犀利有力的语言，热情歌颂了一位封建时代的叛逆女性</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蓝花花。这首歌用叙事的手法，用分节歌的形式，表达了对主人公深切的同情。</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蓝花花</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是具有强烈反抗精神的优秀传统民歌，其唱词在流传中多有变异，曾经有过 </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17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个段落，是一首民间传说般的叙事长诗，但在舞台上演出时，一般是五六段唱词。该歌曲调朴实优美，形象地刻画了蓝花花坚强不屈的性格。</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2002118"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549662" y="1585132"/>
            <a:ext cx="3458307" cy="460445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10847294"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09912" y="1504068"/>
              <a:ext cx="2323588" cy="913983"/>
            </a:xfrm>
            <a:prstGeom prst="rect">
              <a:avLst/>
            </a:prstGeom>
            <a:noFill/>
            <a:ln>
              <a:noFill/>
            </a:ln>
          </p:spPr>
          <p:txBody>
            <a:bodyPr wrap="square" rtlCol="0">
              <a:spAutoFit/>
            </a:bodyPr>
            <a:lstStyle/>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小调又称“小曲”“俚曲”“时调”等，是在城镇里流行的民歌，有“里巷之曲”之称。小调往往是经过民间艺人的加工提炼而完成的，它的曲调抒情流利，内容题材相当广泛，可以渗透到社会的各个角落。多采用以独唱为主的演唱形式，并配以二胡、琵琶等乐器进行伴奏。</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小调的种类、数量繁多，流传面比较广。可分为由明清俗曲演变而来的小调、地方性小调和歌舞性小调三类。明清俗曲小调包括孟姜女调、鲜花调、绣荷包调、剪靛花调等。地方性小调在某一地域内传唱，与当地方言、民间音调有着密切联系，具有浓郁的地方色彩。歌舞性小调包括花鼓调、灯歌（或灯调）、花灯调、采茶调、秧歌调、跑旱船等。</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30400"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390093"/>
              <a:ext cx="2323588" cy="1193445"/>
            </a:xfrm>
            <a:prstGeom prst="rect">
              <a:avLst/>
            </a:prstGeom>
            <a:noFill/>
            <a:ln>
              <a:noFill/>
            </a:ln>
          </p:spPr>
          <p:txBody>
            <a:bodyPr wrap="square" rtlCol="0">
              <a:spAutoFit/>
            </a:bodyPr>
            <a:lstStyle/>
            <a:p>
              <a:pPr indent="482600" fontAlgn="auto">
                <a:lnSpc>
                  <a:spcPct val="150000"/>
                </a:lnSpc>
                <a:extLst>
                  <a:ext uri="{35155182-B16C-46BC-9424-99874614C6A1}">
                    <wpsdc:indentchars xmlns:wpsdc="http://www.wps.cn/officeDocument/2017/drawingmlCustomData" val="200" checksum="2980959856"/>
                  </a:ext>
                </a:extLst>
              </a:pP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茉莉花</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又名“鲜花调”，是清代以来在我国广大城乡十分流行的小曲。目前，它是一首流传于全国各地的民间小调，成为我国民间小调中具有代表性的优秀曲目。</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茉莉花</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有许多版本，北方的</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茉莉花</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讲的是</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西厢记</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中张生与崔莺莺的故事。但影响最大的是江浙一带的</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茉莉花</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，它是最早传到国外的一首中国民歌，意大利作曲家普契尼将</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茉莉花</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用于其著名的以中国故事为题材的歌剧</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图兰朵</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中，使该曲作为代表性的中国民间歌曲登上世界歌剧舞台。从此以后，</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茉莉花</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在全球得以广泛流传，让亿万人为之倾倒，成为中国民歌的象征。</a:t>
              </a:r>
              <a:endParaRPr lang="zh-CN" altLang="en-US" sz="19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888565"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303464" y="1396638"/>
            <a:ext cx="3708278" cy="48460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705382"/>
              <a:ext cx="2323588" cy="519985"/>
            </a:xfrm>
            <a:prstGeom prst="rect">
              <a:avLst/>
            </a:prstGeom>
            <a:noFill/>
            <a:ln>
              <a:noFill/>
            </a:ln>
          </p:spPr>
          <p:txBody>
            <a:bodyPr wrap="square" rtlCol="0">
              <a:spAutoFit/>
            </a:bodyPr>
            <a:lstStyle/>
            <a:p>
              <a:pPr>
                <a:lnSpc>
                  <a:spcPct val="150000"/>
                </a:lnSpc>
              </a:pPr>
              <a:r>
                <a:rPr lang="en-US" altLang="zh-CN" sz="2800"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沂蒙山小调</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原是一首地方小调，主要流传于山东临沂地区，现已成为一首家喻户晓、流传极广的山东经典民歌。该小调曲调豪放嘹亮，旋律优美，表现了鲁南人民憨厚朴实的性格。</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24424"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057830" y="2138537"/>
            <a:ext cx="4618354" cy="33242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6834" y="1604277"/>
              <a:ext cx="2323588" cy="802609"/>
            </a:xfrm>
            <a:prstGeom prst="rect">
              <a:avLst/>
            </a:prstGeom>
            <a:noFill/>
            <a:ln>
              <a:noFill/>
            </a:ln>
          </p:spPr>
          <p:txBody>
            <a:bodyPr wrap="square" rtlCol="0">
              <a:spAutoFit/>
            </a:bodyPr>
            <a:lstStyle/>
            <a:p>
              <a:pPr>
                <a:lnSpc>
                  <a:spcPct val="150000"/>
                </a:lnSpc>
              </a:pPr>
              <a:r>
                <a:rPr lang="en-US" altLang="zh-CN" sz="2800"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小拜年</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东北辽宁营口的小调民歌。曲调来自东北的“二人转”，属于正式节目表演前起垫场作用的“小帽”，与西方戏剧中的序曲类似。歌曲语言朴素直白，十分生活化，通过一对新婚夫妇回家探亲的场景，描述了中国传统节日春节的民风习俗。</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66259"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197589" y="1856784"/>
            <a:ext cx="4144865" cy="4086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530151"/>
              <a:ext cx="2323588" cy="893135"/>
            </a:xfrm>
            <a:prstGeom prst="rect">
              <a:avLst/>
            </a:prstGeom>
            <a:noFill/>
            <a:ln>
              <a:noFill/>
            </a:ln>
          </p:spPr>
          <p:txBody>
            <a:bodyPr wrap="square" rtlCol="0">
              <a:spAutoFit/>
            </a:bodyPr>
            <a:lstStyle/>
            <a:p>
              <a:pPr>
                <a:lnSpc>
                  <a:spcPct val="150000"/>
                </a:lnSpc>
              </a:pPr>
              <a:r>
                <a:rPr lang="zh-CN" altLang="en-US" sz="176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蒙古族民歌主要分为礼仪歌和牧歌两大类。蒙古族民歌以声音宏大雄厉、曲调高亢悠扬而闻名。其内容丰富，有描写爱情和娶亲嫁女的，有赞颂马、草原、山川、河流的，也有歌颂草原英雄人物的，等等，这些民歌反映了蒙古的风土人情。从音乐特点来讲，大致分为“长调”和“短调”两大类。</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54306"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6929796" y="1699633"/>
            <a:ext cx="4950069" cy="426741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763627" y="3252156"/>
            <a:ext cx="2540000" cy="379656"/>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865" b="1" spc="0" dirty="0">
                <a:solidFill>
                  <a:schemeClr val="bg1"/>
                </a:solidFill>
                <a:latin typeface="微软雅黑" panose="020B0503020204020204" pitchFamily="34" charset="-122"/>
                <a:ea typeface="微软雅黑" panose="020B0503020204020204" pitchFamily="34" charset="-122"/>
                <a:cs typeface="+mn-ea"/>
                <a:sym typeface="+mn-lt"/>
              </a:rPr>
              <a:t>能力目标</a:t>
            </a:r>
            <a:endParaRPr lang="zh-CN" altLang="en-US" sz="1865" b="1" spc="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8" name="TextBox 2"/>
          <p:cNvSpPr txBox="1"/>
          <p:nvPr/>
        </p:nvSpPr>
        <p:spPr>
          <a:xfrm>
            <a:off x="812800" y="1402723"/>
            <a:ext cx="2540000" cy="379656"/>
          </a:xfrm>
          <a:prstGeom prst="rect">
            <a:avLst/>
          </a:prstGeom>
          <a:solidFill>
            <a:srgbClr val="7D4922"/>
          </a:solidFill>
        </p:spPr>
        <p:txBody>
          <a:bodyPr wrap="square" rtlCol="0">
            <a:spAutoFit/>
          </a:bodyPr>
          <a:lstStyle/>
          <a:p>
            <a:pPr algn="ctr"/>
            <a:r>
              <a:rPr lang="zh-CN" altLang="en-US" sz="1865" b="1" dirty="0">
                <a:solidFill>
                  <a:schemeClr val="bg1"/>
                </a:solidFill>
                <a:latin typeface="微软雅黑" panose="020B0503020204020204" pitchFamily="34" charset="-122"/>
                <a:ea typeface="微软雅黑" panose="020B0503020204020204" pitchFamily="34" charset="-122"/>
                <a:cs typeface="+mn-ea"/>
                <a:sym typeface="+mn-lt"/>
              </a:rPr>
              <a:t>知识目标</a:t>
            </a:r>
            <a:endParaRPr lang="zh-CN" altLang="en-US" sz="1865" b="1"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 name="文本框 8"/>
          <p:cNvSpPr txBox="1"/>
          <p:nvPr/>
        </p:nvSpPr>
        <p:spPr>
          <a:xfrm>
            <a:off x="809897" y="5101591"/>
            <a:ext cx="2540000" cy="379656"/>
          </a:xfrm>
          <a:prstGeom prst="rect">
            <a:avLst/>
          </a:prstGeom>
          <a:solidFill>
            <a:srgbClr val="7D492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865" b="1" spc="0" dirty="0">
                <a:solidFill>
                  <a:schemeClr val="bg1"/>
                </a:solidFill>
                <a:latin typeface="微软雅黑" panose="020B0503020204020204" pitchFamily="34" charset="-122"/>
                <a:ea typeface="微软雅黑" panose="020B0503020204020204" pitchFamily="34" charset="-122"/>
                <a:cs typeface="+mn-ea"/>
                <a:sym typeface="+mn-lt"/>
              </a:rPr>
              <a:t>素养目标</a:t>
            </a:r>
            <a:endParaRPr lang="zh-CN" altLang="en-US" sz="1865" b="1" spc="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TextBox 33"/>
          <p:cNvSpPr txBox="1"/>
          <p:nvPr/>
        </p:nvSpPr>
        <p:spPr>
          <a:xfrm>
            <a:off x="3490509" y="1160300"/>
            <a:ext cx="5125953" cy="1753235"/>
          </a:xfrm>
          <a:prstGeom prst="rect">
            <a:avLst/>
          </a:prstGeom>
          <a:noFill/>
          <a:ln>
            <a:noFill/>
          </a:ln>
        </p:spPr>
        <p:txBody>
          <a:bodyPr wrap="square" rtlCol="0">
            <a:spAutoFit/>
          </a:bodyPr>
          <a:lstStyle/>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了解民歌的起源与基本特征。</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了解艺术歌曲与大型声乐作品的历史发展和风格特点。</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学习声乐经典作品的体裁、分类及作品特点。</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13318" y="616982"/>
            <a:ext cx="1860942" cy="3741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defTabSz="914400"/>
            <a:r>
              <a:rPr lang="zh-CN" altLang="en-US" sz="1600" b="1" dirty="0">
                <a:solidFill>
                  <a:schemeClr val="bg1"/>
                </a:solidFill>
                <a:latin typeface="楷体" panose="02010609060101010101" pitchFamily="49" charset="-122"/>
                <a:ea typeface="楷体" panose="02010609060101010101" pitchFamily="49" charset="-122"/>
                <a:cs typeface="+mn-ea"/>
                <a:sym typeface="+mn-lt"/>
              </a:rPr>
              <a:t>  中外声乐鉴赏</a:t>
            </a:r>
            <a:endParaRPr lang="zh-CN" altLang="en-US" sz="1600" b="1" dirty="0">
              <a:solidFill>
                <a:schemeClr val="bg1"/>
              </a:solidFill>
              <a:latin typeface="楷体" panose="02010609060101010101" pitchFamily="49" charset="-122"/>
              <a:ea typeface="楷体" panose="02010609060101010101" pitchFamily="49" charset="-122"/>
              <a:cs typeface="+mn-ea"/>
              <a:sym typeface="+mn-lt"/>
            </a:endParaRPr>
          </a:p>
        </p:txBody>
      </p:sp>
      <p:sp>
        <p:nvSpPr>
          <p:cNvPr id="3" name="TextBox 33"/>
          <p:cNvSpPr txBox="1"/>
          <p:nvPr/>
        </p:nvSpPr>
        <p:spPr>
          <a:xfrm>
            <a:off x="3490509" y="3134870"/>
            <a:ext cx="4821153" cy="1337945"/>
          </a:xfrm>
          <a:prstGeom prst="rect">
            <a:avLst/>
          </a:prstGeom>
          <a:solidFill>
            <a:schemeClr val="accent2">
              <a:lumMod val="40000"/>
              <a:lumOff val="60000"/>
            </a:schemeClr>
          </a:solidFill>
          <a:ln>
            <a:noFill/>
          </a:ln>
        </p:spPr>
        <p:txBody>
          <a:bodyPr wrap="square" rtlCol="0">
            <a:spAutoFit/>
          </a:bodyPr>
          <a:lstStyle/>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通过感受中外声乐作品多样的曲调特质，了解分析声乐作品背后社会环境和所表达的思想情感，记忆并能够唱出经典声乐作品主题的旋律。</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6" name="TextBox 33"/>
          <p:cNvSpPr txBox="1"/>
          <p:nvPr/>
        </p:nvSpPr>
        <p:spPr>
          <a:xfrm>
            <a:off x="3349897" y="4905969"/>
            <a:ext cx="8560709" cy="1753235"/>
          </a:xfrm>
          <a:prstGeom prst="rect">
            <a:avLst/>
          </a:prstGeom>
          <a:noFill/>
          <a:ln>
            <a:noFill/>
          </a:ln>
        </p:spPr>
        <p:txBody>
          <a:bodyPr wrap="square" rtlCol="0">
            <a:spAutoFit/>
          </a:bodyPr>
          <a:lstStyle/>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将声乐作品的鉴赏过程作为感情体验的深度与广度的体验过程，让学生欣赏和感受不同时期和不同文化背景的经典声乐作品，从而产生情感上的共鸣来提升自身音乐素养。在声乐经典作品鉴赏的过程中，体验、学习、理解多个国家与民族的优秀音乐文化，树立学生平等、尊重文化多样性的文化价值观和人文情怀。</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p:txBody>
      </p:sp>
      <p:pic>
        <p:nvPicPr>
          <p:cNvPr id="4" name="图片 3"/>
          <p:cNvPicPr>
            <a:picLocks noChangeAspect="1"/>
          </p:cNvPicPr>
          <p:nvPr/>
        </p:nvPicPr>
        <p:blipFill>
          <a:blip r:embed="rId1"/>
          <a:stretch>
            <a:fillRect/>
          </a:stretch>
        </p:blipFill>
        <p:spPr>
          <a:xfrm>
            <a:off x="8616462" y="1592551"/>
            <a:ext cx="3184311" cy="29539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3" grpId="0" bldLvl="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573806"/>
              <a:ext cx="2323588" cy="644264"/>
            </a:xfrm>
            <a:prstGeom prst="rect">
              <a:avLst/>
            </a:prstGeom>
            <a:noFill/>
            <a:ln>
              <a:noFill/>
            </a:ln>
          </p:spPr>
          <p:txBody>
            <a:bodyPr wrap="square" rtlCol="0">
              <a:spAutoFit/>
            </a:bodyPr>
            <a:lstStyle/>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1</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牧歌</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endParaRPr lang="en-US" altLang="zh-CN" sz="22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牧歌</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是长调民歌的一首代表歌曲。长调民歌是反映蒙古族游牧生活的牧歌式体裁，有较长大的篇幅，节奏自由，气息宽广，情感深沉，并有独特而细腻的颤音装饰。</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42353"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007212" y="2386697"/>
            <a:ext cx="4575188" cy="30782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523303"/>
              <a:ext cx="2323588" cy="678173"/>
            </a:xfrm>
            <a:prstGeom prst="rect">
              <a:avLst/>
            </a:prstGeom>
            <a:noFill/>
            <a:ln>
              <a:noFill/>
            </a:ln>
          </p:spPr>
          <p:txBody>
            <a:bodyPr wrap="square" rtlCol="0">
              <a:spAutoFit/>
            </a:bodyPr>
            <a:lstStyle/>
            <a:p>
              <a:pPr>
                <a:lnSpc>
                  <a:spcPct val="150000"/>
                </a:lnSpc>
              </a:pPr>
              <a:r>
                <a:rPr lang="en-US" altLang="zh-CN" sz="28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2</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森吉德玛</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森吉德玛</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是一首短调民歌，主要流行于内蒙古鄂尔多斯部落聚居的地方。短调民歌篇幅较短小，曲调紧凑，节奏整齐、鲜明，音域相对窄一些。</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882588"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6968075" y="2368785"/>
            <a:ext cx="4737584" cy="3082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515092"/>
              <a:ext cx="2323588" cy="904490"/>
            </a:xfrm>
            <a:prstGeom prst="rect">
              <a:avLst/>
            </a:prstGeom>
            <a:noFill/>
            <a:ln>
              <a:noFill/>
            </a:ln>
          </p:spPr>
          <p:txBody>
            <a:bodyPr wrap="square" rtlCol="0">
              <a:spAutoFit/>
            </a:bodyPr>
            <a:lstStyle/>
            <a:p>
              <a:pPr>
                <a:lnSpc>
                  <a:spcPct val="150000"/>
                </a:lnSpc>
              </a:pP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 新疆民歌是新疆地区各族民歌的统称。新疆各族民歌的旋律优美动听，节奏活泼鲜明，结构规整对称，情绪热烈欢快，旋律中变化音的使用丰富而有变化，色彩鲜明独特，乡土气息较浓。主要伴奏乐器有手鼓、冬不拉、热瓦甫、铁鼓等。新疆民歌歌词通俗易懂，大多结合现实生活。</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12471"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032381" y="2192893"/>
            <a:ext cx="4762500" cy="3562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03738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498611"/>
              <a:ext cx="2323588" cy="1027068"/>
            </a:xfrm>
            <a:prstGeom prst="rect">
              <a:avLst/>
            </a:prstGeom>
            <a:noFill/>
            <a:ln>
              <a:noFill/>
            </a:ln>
          </p:spPr>
          <p:txBody>
            <a:bodyPr wrap="square" rtlCol="0">
              <a:spAutoFit/>
            </a:bodyPr>
            <a:lstStyle/>
            <a:p>
              <a:pPr>
                <a:lnSpc>
                  <a:spcPct val="150000"/>
                </a:lnSpc>
              </a:pP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阿拉木汗</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是一首流传在新疆吐鲁番的维吾尔族双人歌舞曲，也是中国著名的维吾尔族民歌。这首歌舞曲，以双人边歌边舞的形式，赞美像鲜花般美丽的阿拉木汗。全曲采用一问一答的表现形式，使得歌曲的风格活跃而风趣。由于歌曲是多段词的，在上下两乐句反复演唱之后，接一段短小的副歌。旋律具有歌唱性，节奏富于舞蹈性，频繁地运用切分节奏，使乐曲轻快活泼的效果更加突出，再结合手鼓的伴奏，使人听之欲舞。</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18447"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341381" y="1724301"/>
            <a:ext cx="3830711" cy="441664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5601617"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23588" cy="1253931"/>
            </a:xfrm>
            <a:prstGeom prst="rect">
              <a:avLst/>
            </a:prstGeom>
            <a:noFill/>
            <a:ln>
              <a:noFill/>
            </a:ln>
          </p:spPr>
          <p:txBody>
            <a:bodyPr wrap="square" rtlCol="0">
              <a:spAutoFit/>
            </a:bodyPr>
            <a:lstStyle/>
            <a:p>
              <a:pPr>
                <a:lnSpc>
                  <a:spcPct val="150000"/>
                </a:lnSpc>
              </a:pP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       朝鲜是一个有着悠久历史和文化的国家。长期以来，朝鲜人民在他们美丽的国土上创作了许多丰富多彩、优美动人的民歌。朝鲜人民擅长跳舞（长鼓舞是非常普及的舞蹈），许多民歌的音调和节奏都与各种不同风格的舞蹈动作紧密结合，节奏多是三拍子、</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3/8</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3/4</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6/8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等，较为复杂。曲调风格或优美抒情，或欢快活泼，灵活多变，较多使用装饰音，使曲调产生各种不同的变化，形成特殊的民族风格。</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57411"/>
            <a:ext cx="3024094" cy="335977"/>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外国民歌</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6617289" y="2174316"/>
            <a:ext cx="4789159" cy="339332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37385" cy="5400674"/>
            <a:chOff x="2438400" y="1352550"/>
            <a:chExt cx="2438400" cy="1322904"/>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38400" y="1352550"/>
              <a:ext cx="2323588" cy="1322904"/>
            </a:xfrm>
            <a:prstGeom prst="rect">
              <a:avLst/>
            </a:prstGeom>
            <a:noFill/>
            <a:ln>
              <a:noFill/>
            </a:ln>
          </p:spPr>
          <p:txBody>
            <a:bodyPr wrap="square" rtlCol="0">
              <a:spAutoFit/>
            </a:bodyPr>
            <a:lstStyle/>
            <a:p>
              <a:pPr>
                <a:lnSpc>
                  <a:spcPct val="150000"/>
                </a:lnSpc>
              </a:pP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桔梗谣</a:t>
              </a:r>
              <a:r>
                <a:rPr lang="en-US" altLang="zh-CN" sz="23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300" dirty="0">
                  <a:solidFill>
                    <a:srgbClr val="7D4922"/>
                  </a:solidFill>
                  <a:latin typeface="微软雅黑" panose="020B0503020204020204" pitchFamily="34" charset="-122"/>
                  <a:ea typeface="微软雅黑" panose="020B0503020204020204" pitchFamily="34" charset="-122"/>
                  <a:cs typeface="+mn-ea"/>
                  <a:sym typeface="+mn-lt"/>
                </a:rPr>
                <a:t>是一首在朝鲜各地广为流传的民歌。它是一首表现朝鲜女性采集桔梗时愉快心情的民歌。桔梗的朝鲜文叫“道拉基”，传说道拉基是一个姑娘的名字。当地主抢她抵债时，她的恋人愤怒地砍死地主，结果她的恋人被关入监牢，姑娘为了爱情悲痛而死，临终前要求葬在青年砍柴必经的山路上。第二年春天，她的坟上开出一朵紫白色的小花，人们叫它“道拉基”花，并编成歌曲世代传唱，赞美少女纯真的爱情。</a:t>
              </a:r>
              <a:endParaRPr lang="zh-CN" altLang="en-US" sz="23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2"/>
            <a:ext cx="1912471" cy="44742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6890254" y="1804426"/>
            <a:ext cx="5038151" cy="44791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377354"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352550"/>
              <a:ext cx="2323588" cy="1253240"/>
            </a:xfrm>
            <a:prstGeom prst="rect">
              <a:avLst/>
            </a:prstGeom>
            <a:noFill/>
            <a:ln>
              <a:noFill/>
            </a:ln>
          </p:spPr>
          <p:txBody>
            <a:bodyPr wrap="square" rtlCol="0">
              <a:spAutoFit/>
            </a:bodyPr>
            <a:lstStyle/>
            <a:p>
              <a:pPr>
                <a:lnSpc>
                  <a:spcPct val="150000"/>
                </a:lnSpc>
              </a:pP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日本民歌具有悠久的历史和独特的民族风格，大多具有清淡、单纯、发声自然的特点。日本民歌表现的题材也比较广泛，涉及人民的爱情生活、劳动生活、风俗习惯、自然风景及社会生活的各个方面。由于日本位于亚洲大陆东边的太平洋上，许多人世世代代以渔业为生，因而渔歌和描写海的民歌比较多。生活和劳动的环境使日本民歌具有豪放的一面，但大海上的风云变幻也常常使其表现出多愁善感、细腻的一面。日本民歌的演唱方式也很独特，采用特殊的颤音、一词多音的拖腔，多以其民间的“都节调式”为调式基础，民族风格和韵味十分浓郁。</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75340"/>
            <a:ext cx="3012141" cy="335977"/>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外国民歌</a:t>
            </a:r>
            <a:endParaRPr lang="zh-CN" altLang="en-US" sz="1600" b="1" dirty="0">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478590" y="1327348"/>
            <a:ext cx="4103810" cy="50905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53212" y="1473208"/>
              <a:ext cx="2262036" cy="1034525"/>
            </a:xfrm>
            <a:prstGeom prst="rect">
              <a:avLst/>
            </a:prstGeom>
            <a:noFill/>
            <a:ln>
              <a:noFill/>
            </a:ln>
          </p:spPr>
          <p:txBody>
            <a:bodyPr wrap="square" rtlCol="0">
              <a:spAutoFit/>
            </a:bodyPr>
            <a:lstStyle/>
            <a:p>
              <a:pPr>
                <a:lnSpc>
                  <a:spcPct val="150000"/>
                </a:lnSpc>
              </a:pPr>
              <a:r>
                <a:rPr lang="en-US" altLang="zh-CN" sz="2500"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樱花</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一首经过改编的日本民歌。樱花是日本的国花，深受日本人民的喜爱，每到春季，红的、白的樱花漫山遍野，争相盛开，千姿百态，美不胜收，仿佛一片花的海洋，人们徜徉其间，心旷神怡，流连忘返。这首民歌表达了日本人民对樱花的赞美与珍爱，以及暮春三月人们外出赏花的愉悦欢快的心情。</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18430"/>
            <a:ext cx="2020047" cy="413201"/>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6980355" y="2123334"/>
            <a:ext cx="4854847" cy="3351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5601617"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14992" y="1497679"/>
              <a:ext cx="2323588" cy="1005142"/>
            </a:xfrm>
            <a:prstGeom prst="rect">
              <a:avLst/>
            </a:prstGeom>
            <a:noFill/>
            <a:ln>
              <a:noFill/>
            </a:ln>
          </p:spPr>
          <p:txBody>
            <a:bodyPr wrap="square" rtlCol="0">
              <a:spAutoFit/>
            </a:bodyPr>
            <a:lstStyle/>
            <a:p>
              <a:pPr>
                <a:lnSpc>
                  <a:spcPct val="150000"/>
                </a:lnSpc>
              </a:pP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       印度尼西亚是东南亚国家，约</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17508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个岛屿组成，是世界上最大的群岛国家，疆域横跨亚洲及大洋洲，别称“千岛之国”，岛上居住着 </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100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多个民族。众多的民族致使印度尼西亚的音乐文化绚丽多彩，其民歌的风格极为多样，题材以表现爱情、热带风光居多。歌曲旋律缓慢、悠扬，富于抒情性。</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24768"/>
            <a:ext cx="2904565" cy="38654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外国民歌</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6477000" y="2105913"/>
            <a:ext cx="5266593" cy="35110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394711"/>
              <a:ext cx="2262036" cy="1253239"/>
            </a:xfrm>
            <a:prstGeom prst="rect">
              <a:avLst/>
            </a:prstGeom>
            <a:noFill/>
            <a:ln>
              <a:noFill/>
            </a:ln>
          </p:spPr>
          <p:txBody>
            <a:bodyPr wrap="square" rtlCol="0">
              <a:spAutoFit/>
            </a:bodyPr>
            <a:lstStyle/>
            <a:p>
              <a:pPr>
                <a:lnSpc>
                  <a:spcPct val="150000"/>
                </a:lnSpc>
              </a:pP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星星索</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是一首流传甚广的印度尼西亚民歌，也是一首印度尼西亚苏门答腊中部地区巴达克人的船歌。在印度尼西亚苏门答腊中部托巴湖周围居住着巴达克人，他们以从事农业生产为主。托巴湖地区湖水清澈、风和日丽、阳光明媚，巴达克人经常在湖上泛舟唱歌。为了使众人在划桨时动作统一，他们便以“星星索”哼唱。</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星星索</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就是在这样的生活情景中产生的一首民歌。巴达克人有着悠久的音乐传统，人们在劳动或休息时都会唱歌，他们优美的歌喉和和谐的和声似乎是与生俱来的。</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27529"/>
            <a:ext cx="1966259" cy="404102"/>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452018" y="1589453"/>
            <a:ext cx="3910351" cy="4566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5059" y="1295402"/>
            <a:ext cx="11252139" cy="5186788"/>
            <a:chOff x="2438400" y="1352550"/>
            <a:chExt cx="2438400" cy="1295400"/>
          </a:xfrm>
        </p:grpSpPr>
        <p:sp>
          <p:nvSpPr>
            <p:cNvPr id="9" name="矩形 8"/>
            <p:cNvSpPr/>
            <p:nvPr/>
          </p:nvSpPr>
          <p:spPr>
            <a:xfrm>
              <a:off x="2438400" y="1352550"/>
              <a:ext cx="2438400" cy="1295400"/>
            </a:xfrm>
            <a:prstGeom prst="rect">
              <a:avLst/>
            </a:prstGeom>
            <a:noFill/>
            <a:ln w="28575">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38400" y="1366103"/>
              <a:ext cx="2438399" cy="1240284"/>
            </a:xfrm>
            <a:prstGeom prst="rect">
              <a:avLst/>
            </a:prstGeom>
            <a:noFill/>
            <a:ln>
              <a:noFill/>
            </a:ln>
          </p:spPr>
          <p:txBody>
            <a:bodyPr wrap="square" rtlCol="0">
              <a:spAutoFit/>
            </a:bodyPr>
            <a:lstStyle/>
            <a:p>
              <a:pPr>
                <a:lnSpc>
                  <a:spcPct val="150000"/>
                </a:lnSpc>
              </a:pPr>
              <a:r>
                <a:rPr lang="zh-CN" altLang="en-US" sz="2135" dirty="0">
                  <a:solidFill>
                    <a:srgbClr val="7D4922"/>
                  </a:solidFill>
                  <a:latin typeface="微软雅黑" panose="020B0503020204020204" pitchFamily="34" charset="-122"/>
                  <a:ea typeface="微软雅黑" panose="020B0503020204020204" pitchFamily="34" charset="-122"/>
                  <a:cs typeface="+mn-ea"/>
                  <a:sym typeface="+mn-lt"/>
                </a:rPr>
                <a:t>        党的二十大报告强调的“立德树人”，是音乐作品鉴赏的终极目的。歌唱是一种特殊的语言表达方式，它是以声音和语言相结合来传达思想感情、表现艺术形象的一种综合艺术形式，除无词的声乐作品外，其他各种体裁的声乐作品本身都是诗的语言与音乐的有机结合。声乐是指用人声唱出的带语言的音乐，音乐与文学相结合是声乐艺术的具体表现形式。声乐在国外专指歌唱，在我国则是歌唱、戏曲演唱和曲艺演唱的统称。因此，在研究声乐作品的历史文化背景的过程中，要了解声乐作品中蕴含的文化演变过程，加深对作品的理解和感悟；在领悟声乐艺术特点和价值的过程中，要感受声乐作品中情感的不同表达方式，提高情感感知与表达能力；在提高艺术审美情趣和艺术鉴赏能力的过程中，要高度关注声乐作品所反映的社会时代问题，弘扬我国当代社会主流价值观，利用好音乐作品中所蕴藏的社会责任属性立德树人。</a:t>
              </a:r>
              <a:endParaRPr lang="zh-CN" altLang="en-US" sz="2135"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84201"/>
            <a:ext cx="1888565"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引言</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5601617"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382815"/>
              <a:ext cx="2323588" cy="1255077"/>
            </a:xfrm>
            <a:prstGeom prst="rect">
              <a:avLst/>
            </a:prstGeom>
            <a:noFill/>
            <a:ln>
              <a:noFill/>
            </a:ln>
          </p:spPr>
          <p:txBody>
            <a:bodyPr wrap="square" rtlCol="0">
              <a:spAutoFit/>
            </a:bodyPr>
            <a:lstStyle/>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俄罗斯民歌在世界民间音乐创作中占有重要的地位。不论是题材、形式还是风格都非常广泛多样，而且表现力极为丰富。辽阔的国土和独特的地理环境、风土人情，造就了俄罗斯民族特有的豪爽、乐观，长期的战争纷乱又使他们具有强烈的尊严感，因而俄罗斯民歌体现了俄罗斯民族的精神气质。</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俄罗斯民歌气息宽广，节奏舒缓，旋律连绵不断地展开，歌曲中的一个音节往往唱一连串的音；而在活泼快速的歌曲中，结构整齐清晰，节拍单纯，旋律常常反复多次。</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51434"/>
            <a:ext cx="2814918" cy="359883"/>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外国民歌</a:t>
            </a:r>
            <a:endParaRPr lang="zh-CN" altLang="en-US" sz="1600" b="1" dirty="0">
              <a:latin typeface="楷体" panose="02010609060101010101" pitchFamily="49" charset="-122"/>
              <a:ea typeface="楷体" panose="02010609060101010101" pitchFamily="49" charset="-122"/>
            </a:endParaRPr>
          </a:p>
        </p:txBody>
      </p:sp>
      <p:pic>
        <p:nvPicPr>
          <p:cNvPr id="2050"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93877" y="1582616"/>
            <a:ext cx="4888523" cy="46892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495004"/>
              <a:ext cx="2262036" cy="927044"/>
            </a:xfrm>
            <a:prstGeom prst="rect">
              <a:avLst/>
            </a:prstGeom>
            <a:noFill/>
            <a:ln>
              <a:noFill/>
            </a:ln>
          </p:spPr>
          <p:txBody>
            <a:bodyPr wrap="square" rtlCol="0">
              <a:spAutoFit/>
            </a:bodyPr>
            <a:lstStyle/>
            <a:p>
              <a:pPr>
                <a:lnSpc>
                  <a:spcPct val="150000"/>
                </a:lnSpc>
              </a:pPr>
              <a:r>
                <a:rPr lang="zh-CN" altLang="en-US" sz="28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 俄罗斯民歌</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三套车</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是一首反映劳动人民贫困生活的民歌。与我国民间常见的</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脚夫调</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长工苦</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等民歌所表现的内容一致。歌曲描绘了旧俄时期，马车夫们为了生计，在漫长而严寒的冬季忍受着饥寒交迫、寂寞痛苦，赶着三驾马车在驿站之间来往穿行的情景。</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51435"/>
            <a:ext cx="1906494" cy="33836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181472" y="1662830"/>
            <a:ext cx="3971426" cy="44214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5601617"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95806" y="1382815"/>
              <a:ext cx="2323588" cy="1255077"/>
            </a:xfrm>
            <a:prstGeom prst="rect">
              <a:avLst/>
            </a:prstGeom>
            <a:noFill/>
            <a:ln>
              <a:noFill/>
            </a:ln>
          </p:spPr>
          <p:txBody>
            <a:bodyPr wrap="square" rtlCol="0">
              <a:spAutoFit/>
            </a:bodyPr>
            <a:lstStyle/>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意大利民歌的起源最早可以追溯到 </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14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世纪的牧歌。作曲者常采用知名作家的词来谱曲，所以歌词有很高的文学价值。意大利牧歌的内容都是以爱情为主题或描写对田园的喜爱。经过两个世纪的演变，牧歌越来越倾向于精美的表现，到 </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16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世纪后半期，牧歌在意大利的那不勒斯发展为返璞归真的乡村歌曲，用声乐来表现富有诗意的生活，这就是今日的那不勒斯民歌。</a:t>
              </a:r>
              <a:endParaRPr lang="en-US" altLang="zh-CN" sz="20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意大利民歌流畅生动，富有歌唱性和浪漫色彩，是世界音乐宝库中一颗灿烂的明珠。</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45458"/>
            <a:ext cx="2808941" cy="36585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外国民歌</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6446227" y="2165838"/>
            <a:ext cx="5244613" cy="349640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394711"/>
              <a:ext cx="2262036" cy="1251904"/>
            </a:xfrm>
            <a:prstGeom prst="rect">
              <a:avLst/>
            </a:prstGeom>
            <a:noFill/>
            <a:ln>
              <a:noFill/>
            </a:ln>
          </p:spPr>
          <p:txBody>
            <a:bodyPr wrap="square" rtlCol="0">
              <a:spAutoFit/>
            </a:bodyPr>
            <a:lstStyle/>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桑塔</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露琪亚</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一首著名的那不勒斯“船歌”。“船歌”这种声乐体裁的产生和发展与意大利水城威尼斯是分不开的。在威尼斯，随处可见一种船身狭长的小船“贡多拉”，大大小小的“贡多拉”形成一个个流动的风景，“船歌”就是在威尼斯河道纵横、舟楫往来的生活场景下孕育而生的。</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桑塔</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露琪亚</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的作者已无从考证，但更多的人早就把它看成一首来源于生活、歌唱大自然动人景色的那不勒斯民歌。</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57412"/>
            <a:ext cx="1972235" cy="37421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178723" y="2109411"/>
            <a:ext cx="4561344" cy="358800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449536"/>
              <a:ext cx="2262036" cy="1127510"/>
            </a:xfrm>
            <a:prstGeom prst="rect">
              <a:avLst/>
            </a:prstGeom>
            <a:noFill/>
            <a:ln>
              <a:noFill/>
            </a:ln>
          </p:spPr>
          <p:txBody>
            <a:bodyPr wrap="square" rtlCol="0">
              <a:spAutoFit/>
            </a:bodyPr>
            <a:lstStyle/>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红河谷</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是流传于北美洲红河一带的民歌，它带有美国北方民歌的某些风格特色，在加拿大南部也很流行，因而加拿大人认为它是一首加拿大民歌。该歌曲传入我国后，有人称为加拿大民歌，也有人称为美国民歌。</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红河谷</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的歌词描述的是一个小伙子就要离开自己的恋人和故乡而远走他乡之时，姑娘一往情深、恋恋不舍地向心上人倾诉衷肠。</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41069"/>
            <a:ext cx="1948329" cy="344337"/>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159856" y="1795632"/>
            <a:ext cx="4202513" cy="43484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95"/>
            <a:ext cx="6025515" cy="5287928"/>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74" y="1375573"/>
              <a:ext cx="2357711" cy="1266397"/>
            </a:xfrm>
            <a:prstGeom prst="rect">
              <a:avLst/>
            </a:prstGeom>
            <a:noFill/>
            <a:ln>
              <a:noFill/>
            </a:ln>
          </p:spPr>
          <p:txBody>
            <a:bodyPr wrap="square" rtlCol="0">
              <a:spAutoFit/>
            </a:bodyPr>
            <a:lstStyle/>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我国的艺术歌曲最早可以追溯到南宋文人音乐家姜夔的“自度曲”。而近代中国艺术歌曲的形成和发展源于“五四”新文化运动。以赵元任、黄自、萧友梅、青主、冼星海等为代表的作曲家，创作了很多令人难以忘怀的优秀艺术歌曲。</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我国的艺术歌曲大部分采用了我国的古诗词作为唱词，作曲家们在学习西方传统或现代作曲技法的同时，借鉴其多样化和声色彩的使用，尽可能地保留和使用我国的民间音乐语言和音调，把两者完美地结合了起来。因此，我国的艺术歌曲是具有中国特色的艺术歌曲。</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705223"/>
            <a:ext cx="3293035" cy="291237"/>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中国艺术歌曲</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6872588" y="1874533"/>
            <a:ext cx="4618864" cy="399756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430173"/>
              <a:ext cx="2262036" cy="1140154"/>
            </a:xfrm>
            <a:prstGeom prst="rect">
              <a:avLst/>
            </a:prstGeom>
            <a:noFill/>
            <a:ln>
              <a:noFill/>
            </a:ln>
          </p:spPr>
          <p:txBody>
            <a:bodyPr wrap="square" rtlCol="0">
              <a:spAutoFit/>
            </a:bodyPr>
            <a:lstStyle/>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“满江红”是宋元时期流行的词牌之一。岳飞所写的这首词，可结合这支词牌来歌唱。行曲调本来是和元代萨都剌的词</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满江红</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金陵怀古</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配在一起的。</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1925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年，杨荫浏先生将它与岳飞的</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满江红</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歌词予以配唱，词曲也十分贴切契合，取得了良好的艺术效果，后得以广泛流传。岳飞是南宋的抗金名将，后遭投降派秦桧诬陷而被杀害。</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满江红</a:t>
              </a: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描绘的是他对过去转战南北艰苦岁月的回忆，歌曲音调醇厚、节奏稳健，抒发了激愤、昂扬和壮烈的情绪。</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705223"/>
            <a:ext cx="1888565" cy="325987"/>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339183" y="1629075"/>
            <a:ext cx="3832909" cy="461729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430173"/>
              <a:ext cx="2262036" cy="1130180"/>
            </a:xfrm>
            <a:prstGeom prst="rect">
              <a:avLst/>
            </a:prstGeom>
            <a:noFill/>
            <a:ln>
              <a:noFill/>
            </a:ln>
          </p:spPr>
          <p:txBody>
            <a:bodyPr wrap="square" rtlCol="0">
              <a:spAutoFit/>
            </a:bodyPr>
            <a:lstStyle/>
            <a:p>
              <a:pPr>
                <a:lnSpc>
                  <a:spcPct val="150000"/>
                </a:lnSpc>
              </a:pPr>
              <a:r>
                <a:rPr lang="en-US" altLang="zh-CN"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红豆词</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是刘雪庵创作于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世纪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40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年代的一首艺术歌曲。</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       刘雪庵，笔名晏如、吴青、苏崖，今重庆铜梁人。他是一位多产的作曲家和词作家，在独唱、合唱、声乐、钢琴音乐、电影话剧配乐等领域均有建树。</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20</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世纪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30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年代，他创作了我国第一首钢琴小奏鸣曲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《C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大调小奏鸣曲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、第一首钢琴组曲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中国组曲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和抗日歌曲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出发</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前进曲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等。他于抗战时期创作了电影歌曲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中华儿女</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孤岛天堂</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保家乡</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等，</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1941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年为郭沫若的历史剧</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屈原</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谱写全部插曲，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1956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年根据古曲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平沙落雁</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创作了钢琴曲</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飞雁</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52351"/>
            <a:ext cx="1936376" cy="37928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302732" y="1591759"/>
            <a:ext cx="3845915" cy="444617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916616"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23588" cy="1231958"/>
            </a:xfrm>
            <a:prstGeom prst="rect">
              <a:avLst/>
            </a:prstGeom>
            <a:noFill/>
            <a:ln>
              <a:noFill/>
            </a:ln>
          </p:spPr>
          <p:txBody>
            <a:bodyPr wrap="square" rtlCol="0">
              <a:spAutoFit/>
            </a:bodyPr>
            <a:lstStyle/>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       德奥艺术歌曲是起源于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13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世纪“恋歌诗人”时代的艺术形式。德语称为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Lied</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。由哈斯勒和阿贝特始创，经过莫扎特、贝多芬发展，直到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19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世纪才掀起了以舒伯特、舒曼、勃拉姆斯、沃尔夫、马勒等为代表的艺术歌曲的高潮。舒伯特是著名的浪漫乐派作曲家，他一生创作了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600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多首歌曲，开创了艺术歌曲发展的新纪元。</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      德奥艺术歌曲中最常采用的主题是爱情、期待、大自然的美和人生中短暂易逝的幸福等。德奥艺术歌曲的主要特点之一是把诗词与音乐结合起来，构成一个完美的艺术整体。而另一个著的特征是以钢琴为主的器乐伴奏，这是德奥艺术歌曲在音乐形式上对艺术歌曲的最大贡献。钢琴的伴奏把诗中的形象变为音乐的形象，人声和钢琴共同创造出了富于情感的短小的抒情形式。</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87293"/>
            <a:ext cx="3227294" cy="309167"/>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外国艺术歌曲</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7784122" y="1606062"/>
            <a:ext cx="4006265" cy="451338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352550"/>
              <a:ext cx="2262036" cy="1251904"/>
            </a:xfrm>
            <a:prstGeom prst="rect">
              <a:avLst/>
            </a:prstGeom>
            <a:noFill/>
            <a:ln>
              <a:noFill/>
            </a:ln>
          </p:spPr>
          <p:txBody>
            <a:bodyPr wrap="square" rtlCol="0">
              <a:spAutoFit/>
            </a:bodyPr>
            <a:lstStyle/>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鳟鱼</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是舒伯特歌曲中的代表作之一，创作于 </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1817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年。歌词取材于诗人舒巴尔特的一首浪漫诗。这是一首寓意深刻、抨击现实的作品，它揭示了善良与单纯往往被邪恶与虚伪所害的残酷现实。歌曲把当时的统治者比喻为“冷酷的渔夫”，搅浑清亮的河水，企图让小鳟鱼上钩；把善良的人们比喻为快乐的小鳟鱼。作者通过对鳟鱼命运寄予的无限同情和惋惜，来表达他对当时黑暗现实的不满和对自由的向往。</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81318"/>
            <a:ext cx="1894541" cy="350313"/>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165239" y="1959758"/>
            <a:ext cx="4417161" cy="34211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984737" y="1609977"/>
            <a:ext cx="10156092" cy="4358694"/>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民歌是一种重要的歌曲体裁，它产生于劳动人民长期的社会生活和劳动实践之中，是劳动人民的集体创作。它是民族文化的精粹，集中体现了一个民族的民族精神、性格、气质、心理素质、风土人情和审美情趣等。</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世界各个民族都有着自己的民歌，对于民歌的概念，各民族也有不同的理解。</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中国民族音乐界一般认为，民歌起源于人类劳动与生活。在远古时代，人类处于原始的渔猎时期，在与大自然搏斗和集体劳动中发出的呐喊声以及劳动之余，愉快地回忆、模仿劳动情景，手舞足蹈地敲击石块、木棒所发出的欢呼声逐渐形成早期的民歌。</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淮南子</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道应训</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中有“今夫举大木者，前呼‘邪许’，后亦应之，此举重劝力之歌也”的描述，这是古代抬木劳动中的劳动号子。</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吕氏春秋</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古乐</a:t>
            </a:r>
            <a:r>
              <a:rPr lang="en-US" altLang="zh-CN" sz="1865"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记载：“昔葛天氏之乐，三人操牛尾，投足以歌八阕。”它生动地描绘了远古人民集体歌舞的情景。</a:t>
            </a:r>
            <a:endParaRPr lang="zh-CN" altLang="en-US" sz="1865"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405054"/>
            <a:ext cx="10499969" cy="4970345"/>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8" y="512240"/>
            <a:ext cx="1903494" cy="447520"/>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一、民歌</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6916616"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68299"/>
              <a:ext cx="2323588" cy="1243732"/>
            </a:xfrm>
            <a:prstGeom prst="rect">
              <a:avLst/>
            </a:prstGeom>
            <a:noFill/>
            <a:ln>
              <a:noFill/>
            </a:ln>
          </p:spPr>
          <p:txBody>
            <a:bodyPr wrap="square" rtlCol="0">
              <a:spAutoFit/>
            </a:bodyPr>
            <a:lstStyle/>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 从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18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世纪开始，艺术歌曲逐渐在俄罗斯萌芽、发展，到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世纪初，俄罗斯艺术歌曲已经成熟。作为全世界艺术歌曲的重要组成部分，俄罗斯艺术歌曲的起源与发展对丰富全世界艺术歌曲形式、推动全世界艺术歌曲的发展与进步产生了巨大的作用，为世界艺术歌曲领域贡献了一大批优秀的艺术歌曲创作者和艺术歌曲作品。</a:t>
              </a:r>
              <a:endParaRPr lang="en-US" altLang="zh-CN"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 俄罗斯艺术歌曲的特点是注重音乐心理刻画。作曲家格林卡是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19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世纪俄罗斯音乐的奠基者，被誉为“俄罗斯音乐之父”，柴可夫斯基、穆索尔斯基、拉赫玛尼诺夫等人的艺术歌曲创作，也都为俄罗斯艺术歌曲在 </a:t>
              </a:r>
              <a:r>
                <a:rPr lang="en-US" altLang="zh-CN" dirty="0">
                  <a:solidFill>
                    <a:srgbClr val="7D4922"/>
                  </a:solidFill>
                  <a:latin typeface="微软雅黑" panose="020B0503020204020204" pitchFamily="34" charset="-122"/>
                  <a:ea typeface="微软雅黑" panose="020B0503020204020204" pitchFamily="34" charset="-122"/>
                  <a:cs typeface="+mn-ea"/>
                  <a:sym typeface="+mn-lt"/>
                </a:rPr>
                <a:t>20 </a:t>
              </a:r>
              <a:r>
                <a:rPr lang="zh-CN" altLang="en-US" dirty="0">
                  <a:solidFill>
                    <a:srgbClr val="7D4922"/>
                  </a:solidFill>
                  <a:latin typeface="微软雅黑" panose="020B0503020204020204" pitchFamily="34" charset="-122"/>
                  <a:ea typeface="微软雅黑" panose="020B0503020204020204" pitchFamily="34" charset="-122"/>
                  <a:cs typeface="+mn-ea"/>
                  <a:sym typeface="+mn-lt"/>
                </a:rPr>
                <a:t>世纪取得辉煌成就奠定了坚实的基础。其中，穆索尔斯基的艺术歌曲富有强烈的民族性与艺术独创性，与俄罗斯语言的声调相合。</a:t>
              </a:r>
              <a:endParaRPr lang="zh-CN" altLang="en-US"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63387"/>
            <a:ext cx="3221318" cy="333073"/>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外国艺术歌曲</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863831" y="1985751"/>
            <a:ext cx="3929585" cy="3751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404391"/>
              <a:ext cx="2262036" cy="1191718"/>
            </a:xfrm>
            <a:prstGeom prst="rect">
              <a:avLst/>
            </a:prstGeom>
            <a:noFill/>
            <a:ln>
              <a:noFill/>
            </a:ln>
          </p:spPr>
          <p:txBody>
            <a:bodyPr wrap="square" rtlCol="0">
              <a:spAutoFit/>
            </a:bodyPr>
            <a:lstStyle/>
            <a:p>
              <a:pPr>
                <a:lnSpc>
                  <a:spcPct val="150000"/>
                </a:lnSpc>
              </a:pP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跳蚤之歌</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是俄国作曲家穆索尔斯基在 </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1879 </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年秋天创作的一首著名讽刺歌曲。穆索尔斯基，俄国近代音乐现实主义的奠基人。</a:t>
              </a:r>
              <a:endParaRPr lang="zh-CN" altLang="en-US" sz="19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跳蚤之歌</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是一首叙事与描写兼有、词曲结合紧密的歌曲。歌词出自德国大诗人歌德的诗剧</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浮士德</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，极富讽刺意味，文笔犀利。这首歌形象、生动、鲜明，把昏庸的国王、狐假虎威的跳蚤及无私无畏的人民群众的不同性格特征刻画得惟妙惟肖，具有强烈的感染力与艺术表现力。</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跳蚤之歌</a:t>
              </a:r>
              <a:r>
                <a:rPr lang="en-US" altLang="zh-CN" sz="19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900" dirty="0">
                  <a:solidFill>
                    <a:srgbClr val="7D4922"/>
                  </a:solidFill>
                  <a:latin typeface="微软雅黑" panose="020B0503020204020204" pitchFamily="34" charset="-122"/>
                  <a:ea typeface="微软雅黑" panose="020B0503020204020204" pitchFamily="34" charset="-122"/>
                  <a:cs typeface="+mn-ea"/>
                  <a:sym typeface="+mn-lt"/>
                </a:rPr>
                <a:t>是讽刺歌曲中最生动的一首，一百多年来始终是世界各国男中音和男低音的保留曲之一。</a:t>
              </a:r>
              <a:endParaRPr lang="zh-CN" altLang="en-US" sz="19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97647"/>
            <a:ext cx="1864659" cy="374219"/>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315538" y="1829702"/>
            <a:ext cx="4266862" cy="420768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10925908"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23588" cy="1199963"/>
            </a:xfrm>
            <a:prstGeom prst="rect">
              <a:avLst/>
            </a:prstGeom>
            <a:noFill/>
            <a:ln>
              <a:noFill/>
            </a:ln>
          </p:spPr>
          <p:txBody>
            <a:bodyPr wrap="square" rtlCol="0">
              <a:spAutoFit/>
            </a:bodyPr>
            <a:lstStyle/>
            <a:p>
              <a:pPr>
                <a:lnSpc>
                  <a:spcPct val="150000"/>
                </a:lnSpc>
              </a:pPr>
              <a:r>
                <a:rPr lang="en-US" altLang="zh-CN" sz="1750" dirty="0">
                  <a:solidFill>
                    <a:srgbClr val="7D4922"/>
                  </a:solidFill>
                  <a:latin typeface="+mn-ea"/>
                  <a:cs typeface="+mn-ea"/>
                  <a:sym typeface="+mn-lt"/>
                </a:rPr>
                <a:t>      </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黄河大合唱</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由光未然作词，冼星海作曲。</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黄河大合唱</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是冼星海最重要也是影响力最大的一部交响乐代表作。作品作于 </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1939 </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年，以黄河为背景，热情歌颂中华民族源远流长的光荣历史和中国人民坚强不屈的斗争精神，痛诉侵略者的残暴和人民遭受的深重灾难。它以丰富的艺术形象、壮阔的历史场景和磅礴的气势，向全中国、全世界发出了民族解放的战斗号角，从而塑造起中华民族巨人般的英雄形象。</a:t>
              </a:r>
              <a:endParaRPr lang="zh-CN" altLang="en-US" sz="175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黄河大合唱</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气势磅礴，具有鲜明的民族风格。全曲包括序曲和八个乐章，分别是：第一乐章</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黄河船夫曲</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、第二乐章</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黄河颂</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、第三乐章</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黄河之水天上来</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、第四乐章</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黄水谣</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、第五乐章</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河边对口曲</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、第六乐章</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黄河怨</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、第七乐章</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保卫黄河</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、第八乐章</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怒吼吧！黄河</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由配乐诗朗诵和乐队演奏将各乐章连成一个整体。每个乐章从内容到音乐形象又具有相对的独立性，乐章之间形成了鲜明的对比。作品以抗日和爱国两个主题为中心，从深厚的情感和感人的艺术形象一步步展开，直至宏伟的终曲，激荡的感情浪潮发展到了最高点。</a:t>
              </a:r>
              <a:endParaRPr lang="zh-CN" altLang="en-US" sz="175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       管弦乐队演奏的</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序曲</a:t>
              </a:r>
              <a:r>
                <a:rPr lang="en-US" altLang="zh-CN" sz="175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750" dirty="0">
                  <a:solidFill>
                    <a:srgbClr val="7D4922"/>
                  </a:solidFill>
                  <a:latin typeface="微软雅黑" panose="020B0503020204020204" pitchFamily="34" charset="-122"/>
                  <a:ea typeface="微软雅黑" panose="020B0503020204020204" pitchFamily="34" charset="-122"/>
                  <a:cs typeface="+mn-ea"/>
                  <a:sym typeface="+mn-lt"/>
                </a:rPr>
                <a:t>概括地对全曲进行了极富特点的描绘，色彩浓郁。音乐刻画了人民的意志和力量，象征着崇高伟大的民族精神，几个主题经过发展后交织在一起，形成了序曲的高潮。</a:t>
              </a:r>
              <a:endParaRPr lang="zh-CN" altLang="en-US" sz="175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549836" y="647793"/>
            <a:ext cx="3197412" cy="368203"/>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大型声乐作品</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575781"/>
              <a:ext cx="2262036" cy="893135"/>
            </a:xfrm>
            <a:prstGeom prst="rect">
              <a:avLst/>
            </a:prstGeom>
            <a:noFill/>
            <a:ln>
              <a:noFill/>
            </a:ln>
          </p:spPr>
          <p:txBody>
            <a:bodyPr wrap="square" rtlCol="0">
              <a:spAutoFit/>
            </a:bodyPr>
            <a:lstStyle/>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1.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第二乐章</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黄河颂</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（男声独唱）</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黄河颂</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一首以黄河象征祖国的热情颂歌，充满了博大、豪放的情怀。第一部分以平稳的节奏、宽广的气息歌唱了黄河的雄姿。第二部分以热情、奔放的旋律赞美中华民族五千多年的灿烂文化，热情、激昂地颂扬了中华民族的英雄气概。</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63388"/>
            <a:ext cx="1918447" cy="368243"/>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565767" y="1413969"/>
            <a:ext cx="3390925" cy="50101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74868"/>
            <a:ext cx="6084277"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444956"/>
              <a:ext cx="2262036" cy="1158805"/>
            </a:xfrm>
            <a:prstGeom prst="rect">
              <a:avLst/>
            </a:prstGeom>
            <a:noFill/>
            <a:ln>
              <a:noFill/>
            </a:ln>
          </p:spPr>
          <p:txBody>
            <a:bodyPr wrap="square" rtlCol="0">
              <a:spAutoFit/>
            </a:bodyPr>
            <a:lstStyle/>
            <a:p>
              <a:pPr>
                <a:lnSpc>
                  <a:spcPct val="150000"/>
                </a:lnSpc>
              </a:pPr>
              <a:r>
                <a:rPr lang="en-US" altLang="zh-CN" sz="2500" dirty="0">
                  <a:solidFill>
                    <a:srgbClr val="7D4922"/>
                  </a:solidFill>
                  <a:latin typeface="微软雅黑" panose="020B0503020204020204" pitchFamily="34" charset="-122"/>
                  <a:ea typeface="微软雅黑" panose="020B0503020204020204" pitchFamily="34" charset="-122"/>
                  <a:cs typeface="+mn-ea"/>
                  <a:sym typeface="+mn-lt"/>
                </a:rPr>
                <a:t>2. </a:t>
              </a:r>
              <a:r>
                <a:rPr lang="zh-CN" altLang="en-US" sz="2500" dirty="0">
                  <a:solidFill>
                    <a:srgbClr val="7D4922"/>
                  </a:solidFill>
                  <a:latin typeface="微软雅黑" panose="020B0503020204020204" pitchFamily="34" charset="-122"/>
                  <a:ea typeface="微软雅黑" panose="020B0503020204020204" pitchFamily="34" charset="-122"/>
                  <a:cs typeface="+mn-ea"/>
                  <a:sym typeface="+mn-lt"/>
                </a:rPr>
                <a:t>第七乐章</a:t>
              </a:r>
              <a:r>
                <a:rPr lang="en-US" altLang="zh-CN" sz="25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500" dirty="0">
                  <a:solidFill>
                    <a:srgbClr val="7D4922"/>
                  </a:solidFill>
                  <a:latin typeface="微软雅黑" panose="020B0503020204020204" pitchFamily="34" charset="-122"/>
                  <a:ea typeface="微软雅黑" panose="020B0503020204020204" pitchFamily="34" charset="-122"/>
                  <a:cs typeface="+mn-ea"/>
                  <a:sym typeface="+mn-lt"/>
                </a:rPr>
                <a:t>保卫黄河</a:t>
              </a:r>
              <a:r>
                <a:rPr lang="en-US" altLang="zh-CN" sz="25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500" dirty="0">
                  <a:solidFill>
                    <a:srgbClr val="7D4922"/>
                  </a:solidFill>
                  <a:latin typeface="微软雅黑" panose="020B0503020204020204" pitchFamily="34" charset="-122"/>
                  <a:ea typeface="微软雅黑" panose="020B0503020204020204" pitchFamily="34" charset="-122"/>
                  <a:cs typeface="+mn-ea"/>
                  <a:sym typeface="+mn-lt"/>
                </a:rPr>
                <a:t>（齐唱、轮唱）</a:t>
              </a:r>
              <a:endParaRPr lang="zh-CN" altLang="en-US" sz="25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000" dirty="0">
                  <a:solidFill>
                    <a:srgbClr val="7D4922"/>
                  </a:solidFill>
                  <a:latin typeface="微软雅黑" panose="020B0503020204020204" pitchFamily="34" charset="-122"/>
                  <a:ea typeface="微软雅黑" panose="020B0503020204020204" pitchFamily="34" charset="-122"/>
                  <a:cs typeface="+mn-ea"/>
                  <a:sym typeface="+mn-lt"/>
                </a:rPr>
                <a:t>       </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保卫黄河</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人们最熟悉的一首，以轮唱、合唱方式表演。歌曲使用了“卡农”的复调手法，采用进行曲体裁，短促有力的乐句形成一种此起彼伏、群情激昂、波澜壮阔的艺术效果。歌曲先是二部轮唱，然后是三部轮唱，穿插了“龙格龙格”的衬词，增强了音乐的气氛，使人感觉到抗日的力量在不断发展壮大和势不可挡。</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45220"/>
            <a:ext cx="1888565" cy="404102"/>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479322" y="1274868"/>
            <a:ext cx="3704493" cy="506284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193803"/>
            <a:ext cx="10879015"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30840" cy="1197953"/>
            </a:xfrm>
            <a:prstGeom prst="rect">
              <a:avLst/>
            </a:prstGeom>
            <a:noFill/>
            <a:ln>
              <a:noFill/>
            </a:ln>
          </p:spPr>
          <p:txBody>
            <a:bodyPr wrap="square" rtlCol="0">
              <a:spAutoFit/>
            </a:bodyPr>
            <a:lstStyle/>
            <a:p>
              <a:pPr>
                <a:lnSpc>
                  <a:spcPct val="150000"/>
                </a:lnSpc>
              </a:pP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        声乐套曲</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冬之旅</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是舒伯特于 </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1827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年根据缪勒的诗歌写成的由男声独唱的大型声乐作品，是舒伯特艺术歌曲的代表作。</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冬之旅</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在诗与音乐的完美结合、声乐与钢琴的相互补充、音乐优美与深度兼顾等方面都达到了顶峰，几乎没有任何一组声乐套曲能与之相比。为了表达原诗的情感，舒伯特在节奏、旋律、织体、调性方面都根据原诗的情绪进行了处理，使其在情感上产生更强的感染力。</a:t>
              </a:r>
              <a:endParaRPr lang="zh-CN" altLang="en-US" sz="21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冬之旅</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套曲表现了主人公在生活的道路上追求幸福和爱情，遭到心上人拒绝遗弃后，他一个人走在一望无际的冬日旷野，望着寒风中的风信旗和冰封的河面，听着瑟瑟的风雪声和邮车的叮铃声，看到林中的恶狗、不祥的乌鸦、路旁的菩提树时，触景生情，感慨万分。该套曲刻画出了主人公的寂寞、孤独以及他对现实不满的情绪，这也是舒伯特深刻地反映这个阶层和同时代知识分子处于封建复辟时期的内心矛盾和苦闷。</a:t>
              </a:r>
              <a:endParaRPr lang="zh-CN" altLang="en-US" sz="21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579556"/>
            <a:ext cx="3179482" cy="40479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大型声乐作品</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1" y="1274868"/>
            <a:ext cx="5861538"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594279"/>
              <a:ext cx="2262036" cy="395549"/>
            </a:xfrm>
            <a:prstGeom prst="rect">
              <a:avLst/>
            </a:prstGeom>
            <a:noFill/>
            <a:ln>
              <a:noFill/>
            </a:ln>
          </p:spPr>
          <p:txBody>
            <a:bodyPr wrap="square" rtlCol="0">
              <a:spAutoFit/>
            </a:bodyPr>
            <a:lstStyle/>
            <a:p>
              <a:pPr>
                <a:lnSpc>
                  <a:spcPct val="150000"/>
                </a:lnSpc>
              </a:pPr>
              <a:r>
                <a:rPr lang="en-US" altLang="zh-CN" sz="2200" b="1" dirty="0">
                  <a:solidFill>
                    <a:srgbClr val="7D4922"/>
                  </a:solidFill>
                  <a:latin typeface="微软雅黑" panose="020B0503020204020204" pitchFamily="34" charset="-122"/>
                  <a:ea typeface="微软雅黑" panose="020B0503020204020204" pitchFamily="34" charset="-122"/>
                  <a:cs typeface="+mn-ea"/>
                  <a:sym typeface="+mn-lt"/>
                </a:rPr>
                <a:t>     1.《</a:t>
              </a:r>
              <a:r>
                <a:rPr lang="zh-CN" altLang="en-US" sz="2200" b="1" dirty="0">
                  <a:solidFill>
                    <a:srgbClr val="7D4922"/>
                  </a:solidFill>
                  <a:latin typeface="微软雅黑" panose="020B0503020204020204" pitchFamily="34" charset="-122"/>
                  <a:ea typeface="微软雅黑" panose="020B0503020204020204" pitchFamily="34" charset="-122"/>
                  <a:cs typeface="+mn-ea"/>
                  <a:sym typeface="+mn-lt"/>
                </a:rPr>
                <a:t>晚安</a:t>
              </a:r>
              <a:r>
                <a:rPr lang="en-US" altLang="zh-CN" sz="2200" b="1" dirty="0">
                  <a:solidFill>
                    <a:srgbClr val="7D4922"/>
                  </a:solidFill>
                  <a:latin typeface="微软雅黑" panose="020B0503020204020204" pitchFamily="34" charset="-122"/>
                  <a:ea typeface="微软雅黑" panose="020B0503020204020204" pitchFamily="34" charset="-122"/>
                  <a:cs typeface="+mn-ea"/>
                  <a:sym typeface="+mn-lt"/>
                </a:rPr>
                <a:t>》</a:t>
              </a:r>
              <a:endParaRPr lang="en-US" altLang="zh-CN" sz="2200" b="1"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     声乐套曲</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冬之旅</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是以</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晚安</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开始，以</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老艺人</a:t>
              </a:r>
              <a:r>
                <a:rPr lang="en-US" altLang="zh-CN" sz="22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200" dirty="0">
                  <a:solidFill>
                    <a:srgbClr val="7D4922"/>
                  </a:solidFill>
                  <a:latin typeface="微软雅黑" panose="020B0503020204020204" pitchFamily="34" charset="-122"/>
                  <a:ea typeface="微软雅黑" panose="020B0503020204020204" pitchFamily="34" charset="-122"/>
                  <a:cs typeface="+mn-ea"/>
                  <a:sym typeface="+mn-lt"/>
                </a:rPr>
                <a:t>结束的。</a:t>
              </a:r>
              <a:endParaRPr lang="zh-CN" altLang="en-US" sz="22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0" y="663388"/>
            <a:ext cx="1906494" cy="368243"/>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7256585" y="1245902"/>
            <a:ext cx="4113838" cy="53173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1" y="1274868"/>
            <a:ext cx="5861538" cy="5288390"/>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526582" y="1594279"/>
              <a:ext cx="2262036" cy="825318"/>
            </a:xfrm>
            <a:prstGeom prst="rect">
              <a:avLst/>
            </a:prstGeom>
            <a:noFill/>
            <a:ln>
              <a:noFill/>
            </a:ln>
          </p:spPr>
          <p:txBody>
            <a:bodyPr wrap="square" rtlCol="0">
              <a:spAutoFit/>
            </a:bodyPr>
            <a:lstStyle/>
            <a:p>
              <a:pPr>
                <a:lnSpc>
                  <a:spcPct val="150000"/>
                </a:lnSpc>
              </a:pPr>
              <a:r>
                <a:rPr lang="en-US" altLang="zh-CN" sz="2200" b="1" dirty="0">
                  <a:solidFill>
                    <a:srgbClr val="7D4922"/>
                  </a:solidFill>
                  <a:latin typeface="微软雅黑" panose="020B0503020204020204" pitchFamily="34" charset="-122"/>
                  <a:ea typeface="微软雅黑" panose="020B0503020204020204" pitchFamily="34" charset="-122"/>
                  <a:cs typeface="+mn-ea"/>
                  <a:sym typeface="+mn-lt"/>
                </a:rPr>
                <a:t>        2.《</a:t>
              </a:r>
              <a:r>
                <a:rPr lang="zh-CN" altLang="en-US" sz="2200" b="1" dirty="0">
                  <a:solidFill>
                    <a:srgbClr val="7D4922"/>
                  </a:solidFill>
                  <a:latin typeface="微软雅黑" panose="020B0503020204020204" pitchFamily="34" charset="-122"/>
                  <a:ea typeface="微软雅黑" panose="020B0503020204020204" pitchFamily="34" charset="-122"/>
                  <a:cs typeface="+mn-ea"/>
                  <a:sym typeface="+mn-lt"/>
                </a:rPr>
                <a:t>菩提树</a:t>
              </a:r>
              <a:r>
                <a:rPr lang="en-US" altLang="zh-CN" sz="2200" b="1" dirty="0">
                  <a:solidFill>
                    <a:srgbClr val="7D4922"/>
                  </a:solidFill>
                  <a:latin typeface="微软雅黑" panose="020B0503020204020204" pitchFamily="34" charset="-122"/>
                  <a:ea typeface="微软雅黑" panose="020B0503020204020204" pitchFamily="34" charset="-122"/>
                  <a:cs typeface="+mn-ea"/>
                  <a:sym typeface="+mn-lt"/>
                </a:rPr>
                <a:t>》</a:t>
              </a:r>
              <a:endParaRPr lang="en-US" altLang="zh-CN" sz="2200" b="1"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菩提树</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是舒伯特声乐套曲</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冬之旅</a:t>
              </a:r>
              <a:r>
                <a:rPr lang="en-US" altLang="zh-CN" sz="24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400" dirty="0">
                  <a:solidFill>
                    <a:srgbClr val="7D4922"/>
                  </a:solidFill>
                  <a:latin typeface="微软雅黑" panose="020B0503020204020204" pitchFamily="34" charset="-122"/>
                  <a:ea typeface="微软雅黑" panose="020B0503020204020204" pitchFamily="34" charset="-122"/>
                  <a:cs typeface="+mn-ea"/>
                  <a:sym typeface="+mn-lt"/>
                </a:rPr>
                <a:t>中的第五首歌曲。由于这首歌曲的旋律优美动听，情感表达细腻，因此成为舒伯特艺术歌曲中最受欢迎的作品之一。</a:t>
              </a:r>
              <a:endParaRPr lang="zh-CN" altLang="en-US" sz="24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601" y="657412"/>
            <a:ext cx="1900518" cy="35629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endParaRPr lang="zh-CN" altLang="en-US" sz="16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7280031" y="1274868"/>
            <a:ext cx="3751384" cy="52883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9600" y="1"/>
            <a:ext cx="10819131" cy="6696076"/>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48389" y="61167"/>
                <a:ext cx="2227902" cy="712745"/>
              </a:xfrm>
              <a:prstGeom prst="rect">
                <a:avLst/>
              </a:prstGeom>
              <a:noFill/>
            </p:spPr>
            <p:txBody>
              <a:bodyPr wrap="square" rtlCol="0">
                <a:spAutoFit/>
              </a:bodyPr>
              <a:lstStyle/>
              <a:p>
                <a:pPr algn="ctr">
                  <a:lnSpc>
                    <a:spcPct val="150000"/>
                  </a:lnSpc>
                </a:pPr>
                <a:r>
                  <a:rPr lang="zh-CN" altLang="en-US" sz="3200" b="1" dirty="0">
                    <a:solidFill>
                      <a:srgbClr val="7D4922"/>
                    </a:solidFill>
                    <a:latin typeface="微软雅黑" panose="020B0503020204020204" pitchFamily="34" charset="-122"/>
                    <a:ea typeface="微软雅黑" panose="020B0503020204020204" pitchFamily="34" charset="-122"/>
                  </a:rPr>
                  <a:t>◇单选题</a:t>
                </a:r>
                <a:endParaRPr lang="zh-CN" altLang="en-US" sz="32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835" y="2710"/>
              <a:ext cx="12298" cy="1466"/>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意大利作曲家普契尼创作的歌剧</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图兰朵</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中，选用的江苏民歌是（　　）。</a:t>
              </a:r>
              <a:endPar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小河淌水</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闹元宵</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C.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花儿</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茉莉花</a:t>
              </a:r>
              <a:r>
                <a:rPr lang="en-US" altLang="zh-CN"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835" y="4465"/>
              <a:ext cx="13055" cy="1466"/>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）历史悠久，体裁多样，有“长调”与“短调”之分。</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哈萨克族民歌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藏族民歌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彝族民歌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蒙古族民歌</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835" y="6410"/>
              <a:ext cx="13904" cy="1547"/>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下列歌曲属于哈萨克族民歌的是（　　）。</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玛依拉</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B.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康定情歌</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C.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阿拉木汗</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D.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送我一枝玫瑰花</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5"/>
          <p:cNvSpPr/>
          <p:nvPr>
            <p:custDataLst>
              <p:tags r:id="rId4"/>
            </p:custDataLst>
          </p:nvPr>
        </p:nvSpPr>
        <p:spPr>
          <a:xfrm>
            <a:off x="1088390" y="5608346"/>
            <a:ext cx="10142318" cy="964110"/>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黄河大合唱</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是一首被称为“中华民族史诗性”的作品，其曲作者是（　　）。</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李叔同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聂耳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冼星海 </a:t>
            </a:r>
            <a:r>
              <a:rPr lang="en-US" altLang="zh-CN"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黄自</a:t>
            </a:r>
            <a:endParaRPr lang="zh-CN" altLang="en-US" sz="2135"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9600" y="1"/>
            <a:ext cx="10819131" cy="6696076"/>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48389" y="61167"/>
                <a:ext cx="2227902" cy="712745"/>
              </a:xfrm>
              <a:prstGeom prst="rect">
                <a:avLst/>
              </a:prstGeom>
              <a:noFill/>
            </p:spPr>
            <p:txBody>
              <a:bodyPr wrap="square" rtlCol="0">
                <a:spAutoFit/>
              </a:bodyPr>
              <a:lstStyle/>
              <a:p>
                <a:pPr algn="ctr">
                  <a:lnSpc>
                    <a:spcPct val="150000"/>
                  </a:lnSpc>
                </a:pPr>
                <a:r>
                  <a:rPr lang="zh-CN" altLang="en-US" sz="3200" b="1" dirty="0">
                    <a:solidFill>
                      <a:srgbClr val="7D4922"/>
                    </a:solidFill>
                    <a:latin typeface="微软雅黑" panose="020B0503020204020204" pitchFamily="34" charset="-122"/>
                    <a:ea typeface="微软雅黑" panose="020B0503020204020204" pitchFamily="34" charset="-122"/>
                  </a:rPr>
                  <a:t>◇多选题</a:t>
                </a:r>
                <a:endParaRPr lang="zh-CN" altLang="en-US" sz="32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609" y="2934"/>
              <a:ext cx="14125" cy="2947"/>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一般将汉族民歌划分为（　　）三种基本体裁。</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marL="457200" indent="-457200" defTabSz="914400">
                <a:lnSpc>
                  <a:spcPct val="150000"/>
                </a:lnSpc>
                <a:buAutoNum type="alphaUcPeriod"/>
                <a:defRPr/>
              </a:pP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山歌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劳动号子</a:t>
              </a:r>
              <a:endPar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小调      </a:t>
              </a:r>
              <a:r>
                <a:rPr lang="en-US" altLang="zh-CN"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花儿</a:t>
              </a:r>
              <a:endParaRPr lang="zh-CN" altLang="en-US" sz="20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09" y="6631"/>
              <a:ext cx="15205" cy="2947"/>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下列属于山歌种类的曲调有（　　）。</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marL="457200" indent="-457200" defTabSz="914400">
                <a:lnSpc>
                  <a:spcPct val="150000"/>
                </a:lnSpc>
                <a:buAutoNum type="alphaUcPeriod"/>
                <a:defRPr/>
              </a:pP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爬山调           </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鲜花调</a:t>
              </a:r>
              <a:endPar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914400">
                <a:lnSpc>
                  <a:spcPct val="150000"/>
                </a:lnSpc>
                <a:defRPr/>
              </a:pP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信天游           </a:t>
              </a:r>
              <a:r>
                <a:rPr lang="en-US" altLang="zh-CN"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D. </a:t>
              </a:r>
              <a:r>
                <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秧歌调</a:t>
              </a:r>
              <a:endParaRPr lang="zh-CN" altLang="en-US" sz="20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文本框 74"/>
          <p:cNvSpPr txBox="1"/>
          <p:nvPr>
            <p:custDataLst>
              <p:tags r:id="rId1"/>
            </p:custDataLst>
          </p:nvPr>
        </p:nvSpPr>
        <p:spPr>
          <a:xfrm>
            <a:off x="0" y="662503"/>
            <a:ext cx="6228248" cy="461665"/>
          </a:xfrm>
          <a:prstGeom prst="rect">
            <a:avLst/>
          </a:prstGeom>
          <a:solidFill>
            <a:srgbClr val="FFE9D4"/>
          </a:solidFill>
        </p:spPr>
        <p:txBody>
          <a:bodyPr wrap="square" rtlCol="0">
            <a:spAutoFit/>
          </a:bodyPr>
          <a:lstStyle/>
          <a:p>
            <a:r>
              <a:rPr lang="zh-CN" altLang="en-US" sz="2400" b="1" dirty="0">
                <a:solidFill>
                  <a:srgbClr val="7D4922"/>
                </a:solidFill>
                <a:latin typeface="微软雅黑" panose="020B0503020204020204" pitchFamily="34" charset="-122"/>
                <a:ea typeface="微软雅黑" panose="020B0503020204020204" pitchFamily="34" charset="-122"/>
                <a:cs typeface="+mn-ea"/>
                <a:sym typeface="+mn-lt"/>
              </a:rPr>
              <a:t>民歌的基本特征有：</a:t>
            </a:r>
            <a:endParaRPr lang="en-US" altLang="zh-CN" sz="2400" b="1" dirty="0">
              <a:solidFill>
                <a:srgbClr val="7D4922"/>
              </a:solidFill>
              <a:latin typeface="微软雅黑" panose="020B0503020204020204" pitchFamily="34" charset="-122"/>
              <a:ea typeface="微软雅黑" panose="020B0503020204020204" pitchFamily="34" charset="-122"/>
              <a:cs typeface="+mn-ea"/>
              <a:sym typeface="+mn-lt"/>
            </a:endParaRPr>
          </a:p>
        </p:txBody>
      </p:sp>
      <p:grpSp>
        <p:nvGrpSpPr>
          <p:cNvPr id="34" name="组合 33"/>
          <p:cNvGrpSpPr/>
          <p:nvPr/>
        </p:nvGrpSpPr>
        <p:grpSpPr>
          <a:xfrm>
            <a:off x="1388872" y="1828660"/>
            <a:ext cx="1317169" cy="1317171"/>
            <a:chOff x="1809623" y="1966737"/>
            <a:chExt cx="1317169" cy="1317170"/>
          </a:xfrm>
          <a:solidFill>
            <a:srgbClr val="FFE9D4"/>
          </a:solidFill>
        </p:grpSpPr>
        <p:sp>
          <p:nvSpPr>
            <p:cNvPr id="36" name="圆角矩形 35"/>
            <p:cNvSpPr/>
            <p:nvPr/>
          </p:nvSpPr>
          <p:spPr>
            <a:xfrm rot="2700000">
              <a:off x="1809622" y="1966737"/>
              <a:ext cx="1317170" cy="1317169"/>
            </a:xfrm>
            <a:prstGeom prst="roundRect">
              <a:avLst>
                <a:gd name="adj" fmla="val 12083"/>
              </a:avLst>
            </a:prstGeom>
            <a:grp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a:solidFill>
                  <a:srgbClr val="15B8E1"/>
                </a:solidFill>
                <a:latin typeface="黑体" panose="02010600030101010101" charset="-122"/>
                <a:ea typeface="黑体" panose="02010600030101010101" charset="-122"/>
                <a:sym typeface="黑体" panose="02010600030101010101" charset="-122"/>
              </a:endParaRPr>
            </a:p>
          </p:txBody>
        </p:sp>
        <p:sp>
          <p:nvSpPr>
            <p:cNvPr id="37" name="TextBox 28"/>
            <p:cNvSpPr txBox="1"/>
            <p:nvPr/>
          </p:nvSpPr>
          <p:spPr>
            <a:xfrm>
              <a:off x="2046478" y="2364247"/>
              <a:ext cx="829310" cy="596265"/>
            </a:xfrm>
            <a:prstGeom prst="rect">
              <a:avLst/>
            </a:prstGeom>
            <a:grp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rgbClr val="7D4922"/>
                  </a:solidFill>
                  <a:latin typeface="微软雅黑" panose="020B0503020204020204" pitchFamily="34" charset="-122"/>
                  <a:ea typeface="微软雅黑" panose="020B0503020204020204" pitchFamily="34" charset="-122"/>
                  <a:sym typeface="黑体" panose="02010600030101010101" charset="-122"/>
                </a:rPr>
                <a:t>第一</a:t>
              </a:r>
              <a:endParaRPr lang="en-US" altLang="zh-CN"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grpSp>
      <p:sp>
        <p:nvSpPr>
          <p:cNvPr id="35" name="矩形 34"/>
          <p:cNvSpPr/>
          <p:nvPr/>
        </p:nvSpPr>
        <p:spPr>
          <a:xfrm>
            <a:off x="577014" y="3766601"/>
            <a:ext cx="2649415" cy="1337945"/>
          </a:xfrm>
          <a:prstGeom prst="rect">
            <a:avLst/>
          </a:prstGeom>
          <a:solidFill>
            <a:srgbClr val="FFE9D4"/>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Arial" panose="020B0604020202020204" pitchFamily="34" charset="0"/>
              </a:rPr>
              <a:t>       民歌和人民的社会生活有着最直接、最紧密的联系。</a:t>
            </a:r>
            <a:endParaRPr lang="zh-CN" altLang="en-US" dirty="0">
              <a:solidFill>
                <a:srgbClr val="7D4922"/>
              </a:solidFill>
              <a:latin typeface="微软雅黑" panose="020B0503020204020204" pitchFamily="34" charset="-122"/>
              <a:ea typeface="微软雅黑" panose="020B0503020204020204" pitchFamily="34" charset="-122"/>
              <a:cs typeface="Arial" panose="020B0604020202020204" pitchFamily="34" charset="0"/>
              <a:sym typeface="黑体" panose="02010600030101010101" charset="-122"/>
            </a:endParaRPr>
          </a:p>
        </p:txBody>
      </p:sp>
      <p:grpSp>
        <p:nvGrpSpPr>
          <p:cNvPr id="11" name="组合 10"/>
          <p:cNvGrpSpPr/>
          <p:nvPr/>
        </p:nvGrpSpPr>
        <p:grpSpPr>
          <a:xfrm>
            <a:off x="3481445" y="1786800"/>
            <a:ext cx="2746803" cy="3687672"/>
            <a:chOff x="1066498" y="1586797"/>
            <a:chExt cx="2746803" cy="3687672"/>
          </a:xfrm>
        </p:grpSpPr>
        <p:sp>
          <p:nvSpPr>
            <p:cNvPr id="32" name="圆角矩形 31"/>
            <p:cNvSpPr/>
            <p:nvPr/>
          </p:nvSpPr>
          <p:spPr>
            <a:xfrm rot="2700000">
              <a:off x="1823820" y="1586796"/>
              <a:ext cx="1317169" cy="1317170"/>
            </a:xfrm>
            <a:prstGeom prst="roundRect">
              <a:avLst>
                <a:gd name="adj" fmla="val 12083"/>
              </a:avLst>
            </a:prstGeom>
            <a:solidFill>
              <a:srgbClr val="FFC99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dirty="0">
                <a:solidFill>
                  <a:srgbClr val="15B8E1"/>
                </a:solidFill>
                <a:latin typeface="黑体" panose="02010600030101010101" charset="-122"/>
                <a:ea typeface="黑体" panose="02010600030101010101" charset="-122"/>
                <a:sym typeface="黑体" panose="02010600030101010101" charset="-122"/>
              </a:endParaRPr>
            </a:p>
          </p:txBody>
        </p:sp>
        <p:sp>
          <p:nvSpPr>
            <p:cNvPr id="31" name="矩形 30"/>
            <p:cNvSpPr/>
            <p:nvPr/>
          </p:nvSpPr>
          <p:spPr>
            <a:xfrm>
              <a:off x="1066498" y="3521234"/>
              <a:ext cx="2746803" cy="1753235"/>
            </a:xfrm>
            <a:prstGeom prst="rect">
              <a:avLst/>
            </a:prstGeom>
            <a:solidFill>
              <a:srgbClr val="FFC992"/>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spc="33" dirty="0">
                  <a:solidFill>
                    <a:srgbClr val="7D4922"/>
                  </a:solidFill>
                  <a:latin typeface="微软雅黑" panose="020B0503020204020204" pitchFamily="34" charset="-122"/>
                  <a:ea typeface="微软雅黑" panose="020B0503020204020204" pitchFamily="34" charset="-122"/>
                  <a:cs typeface="Arial" panose="020B0604020202020204" pitchFamily="34" charset="0"/>
                </a:rPr>
                <a:t>       民歌是经过广泛的群众性的即兴编作、口头传唱而逐渐形成和发展起来的。</a:t>
              </a:r>
              <a:endParaRPr lang="zh-CN" altLang="en-US" spc="33" dirty="0">
                <a:solidFill>
                  <a:srgbClr val="7D4922"/>
                </a:solidFill>
                <a:latin typeface="微软雅黑" panose="020B0503020204020204" pitchFamily="34" charset="-122"/>
                <a:ea typeface="微软雅黑" panose="020B0503020204020204" pitchFamily="34" charset="-122"/>
                <a:cs typeface="Arial" panose="020B0604020202020204" pitchFamily="34" charset="0"/>
                <a:sym typeface="黑体" panose="02010600030101010101" charset="-122"/>
              </a:endParaRPr>
            </a:p>
          </p:txBody>
        </p:sp>
      </p:grpSp>
      <p:grpSp>
        <p:nvGrpSpPr>
          <p:cNvPr id="12" name="组合 11"/>
          <p:cNvGrpSpPr/>
          <p:nvPr/>
        </p:nvGrpSpPr>
        <p:grpSpPr>
          <a:xfrm>
            <a:off x="6494883" y="1828661"/>
            <a:ext cx="2746803" cy="3183629"/>
            <a:chOff x="1487256" y="1675550"/>
            <a:chExt cx="2746803" cy="3183629"/>
          </a:xfrm>
        </p:grpSpPr>
        <p:sp>
          <p:nvSpPr>
            <p:cNvPr id="28" name="圆角矩形 27"/>
            <p:cNvSpPr/>
            <p:nvPr/>
          </p:nvSpPr>
          <p:spPr>
            <a:xfrm rot="2700000">
              <a:off x="1911639" y="1675550"/>
              <a:ext cx="1317170" cy="1317170"/>
            </a:xfrm>
            <a:prstGeom prst="roundRect">
              <a:avLst>
                <a:gd name="adj" fmla="val 12083"/>
              </a:avLst>
            </a:prstGeom>
            <a:solidFill>
              <a:srgbClr val="FFE9D4"/>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a:solidFill>
                  <a:srgbClr val="15B8E1"/>
                </a:solidFill>
                <a:latin typeface="黑体" panose="02010600030101010101" charset="-122"/>
                <a:ea typeface="黑体" panose="02010600030101010101" charset="-122"/>
                <a:sym typeface="黑体" panose="02010600030101010101" charset="-122"/>
              </a:endParaRPr>
            </a:p>
          </p:txBody>
        </p:sp>
        <p:sp>
          <p:nvSpPr>
            <p:cNvPr id="27" name="矩形 26"/>
            <p:cNvSpPr/>
            <p:nvPr/>
          </p:nvSpPr>
          <p:spPr>
            <a:xfrm>
              <a:off x="1487256" y="3521234"/>
              <a:ext cx="2746803" cy="1337945"/>
            </a:xfrm>
            <a:prstGeom prst="rect">
              <a:avLst/>
            </a:prstGeom>
            <a:solidFill>
              <a:srgbClr val="FFE9D4"/>
            </a:solid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just">
                <a:lnSpc>
                  <a:spcPct val="150000"/>
                </a:lnSpc>
              </a:pPr>
              <a:r>
                <a:rPr lang="zh-CN" altLang="en-US" dirty="0">
                  <a:solidFill>
                    <a:srgbClr val="7D4922"/>
                  </a:solidFill>
                  <a:latin typeface="微软雅黑" panose="020B0503020204020204" pitchFamily="34" charset="-122"/>
                  <a:ea typeface="微软雅黑" panose="020B0503020204020204" pitchFamily="34" charset="-122"/>
                  <a:cs typeface="Arial" panose="020B0604020202020204" pitchFamily="34" charset="0"/>
                </a:rPr>
                <a:t>      民歌音乐形式具有简明朴实、平易近人、生动活泼的特点。</a:t>
              </a:r>
              <a:endParaRPr lang="zh-CN" altLang="en-US" dirty="0">
                <a:solidFill>
                  <a:srgbClr val="7D4922"/>
                </a:solidFill>
                <a:latin typeface="微软雅黑" panose="020B0503020204020204" pitchFamily="34" charset="-122"/>
                <a:ea typeface="微软雅黑" panose="020B0503020204020204" pitchFamily="34" charset="-122"/>
                <a:cs typeface="Arial" panose="020B0604020202020204" pitchFamily="34" charset="0"/>
                <a:sym typeface="黑体" panose="02010600030101010101" charset="-122"/>
              </a:endParaRPr>
            </a:p>
          </p:txBody>
        </p:sp>
      </p:grpSp>
      <p:sp>
        <p:nvSpPr>
          <p:cNvPr id="24" name="圆角矩形 23"/>
          <p:cNvSpPr/>
          <p:nvPr/>
        </p:nvSpPr>
        <p:spPr>
          <a:xfrm rot="2700000">
            <a:off x="9919545" y="1887219"/>
            <a:ext cx="1317169" cy="1317169"/>
          </a:xfrm>
          <a:prstGeom prst="roundRect">
            <a:avLst>
              <a:gd name="adj" fmla="val 12083"/>
            </a:avLst>
          </a:prstGeom>
          <a:solidFill>
            <a:srgbClr val="FFC99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sz="2400">
              <a:solidFill>
                <a:srgbClr val="15B8E1"/>
              </a:solidFill>
              <a:latin typeface="黑体" panose="02010600030101010101" charset="-122"/>
              <a:ea typeface="黑体" panose="02010600030101010101" charset="-122"/>
              <a:sym typeface="黑体" panose="02010600030101010101" charset="-122"/>
            </a:endParaRPr>
          </a:p>
        </p:txBody>
      </p:sp>
      <p:sp>
        <p:nvSpPr>
          <p:cNvPr id="4" name="TextBox 28"/>
          <p:cNvSpPr txBox="1"/>
          <p:nvPr>
            <p:custDataLst>
              <p:tags r:id="rId2"/>
            </p:custDataLst>
          </p:nvPr>
        </p:nvSpPr>
        <p:spPr>
          <a:xfrm>
            <a:off x="4440190" y="2247670"/>
            <a:ext cx="829311" cy="596265"/>
          </a:xfrm>
          <a:prstGeom prst="rect">
            <a:avLst/>
          </a:prstGeom>
          <a:solidFill>
            <a:srgbClr val="FFC992"/>
          </a:solid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rgbClr val="7D4922"/>
                </a:solidFill>
                <a:latin typeface="微软雅黑" panose="020B0503020204020204" pitchFamily="34" charset="-122"/>
                <a:ea typeface="微软雅黑" panose="020B0503020204020204" pitchFamily="34" charset="-122"/>
                <a:sym typeface="黑体" panose="02010600030101010101" charset="-122"/>
              </a:rPr>
              <a:t> 第二</a:t>
            </a:r>
            <a:endParaRPr lang="en-US" altLang="zh-CN"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5" name="TextBox 28"/>
          <p:cNvSpPr txBox="1"/>
          <p:nvPr>
            <p:custDataLst>
              <p:tags r:id="rId3"/>
            </p:custDataLst>
          </p:nvPr>
        </p:nvSpPr>
        <p:spPr>
          <a:xfrm>
            <a:off x="7098645" y="2327077"/>
            <a:ext cx="829311" cy="596265"/>
          </a:xfrm>
          <a:prstGeom prst="rect">
            <a:avLst/>
          </a:prstGeom>
          <a:solidFill>
            <a:srgbClr val="FFE9D4"/>
          </a:solid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rgbClr val="7D4922"/>
                </a:solidFill>
                <a:latin typeface="微软雅黑" panose="020B0503020204020204" pitchFamily="34" charset="-122"/>
                <a:ea typeface="微软雅黑" panose="020B0503020204020204" pitchFamily="34" charset="-122"/>
                <a:sym typeface="黑体" panose="02010600030101010101" charset="-122"/>
              </a:rPr>
              <a:t> 第三</a:t>
            </a:r>
            <a:endParaRPr lang="en-US" altLang="zh-CN"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6" name="TextBox 28"/>
          <p:cNvSpPr txBox="1"/>
          <p:nvPr>
            <p:custDataLst>
              <p:tags r:id="rId4"/>
            </p:custDataLst>
          </p:nvPr>
        </p:nvSpPr>
        <p:spPr>
          <a:xfrm>
            <a:off x="10173901" y="2327077"/>
            <a:ext cx="829311" cy="596265"/>
          </a:xfrm>
          <a:prstGeom prst="rect">
            <a:avLst/>
          </a:prstGeom>
          <a:solidFill>
            <a:srgbClr val="FFC992"/>
          </a:solidFill>
        </p:spPr>
        <p:txBody>
          <a:bodyPr wrap="none"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b="1" dirty="0">
                <a:solidFill>
                  <a:srgbClr val="7D4922"/>
                </a:solidFill>
                <a:latin typeface="微软雅黑" panose="020B0503020204020204" pitchFamily="34" charset="-122"/>
                <a:ea typeface="微软雅黑" panose="020B0503020204020204" pitchFamily="34" charset="-122"/>
                <a:sym typeface="黑体" panose="02010600030101010101" charset="-122"/>
              </a:rPr>
              <a:t>第四</a:t>
            </a:r>
            <a:endParaRPr lang="en-US" altLang="zh-CN" b="1" dirty="0">
              <a:solidFill>
                <a:srgbClr val="7D4922"/>
              </a:solidFill>
              <a:latin typeface="微软雅黑" panose="020B0503020204020204" pitchFamily="34" charset="-122"/>
              <a:ea typeface="微软雅黑" panose="020B0503020204020204" pitchFamily="34" charset="-122"/>
              <a:sym typeface="黑体" panose="02010600030101010101" charset="-122"/>
            </a:endParaRPr>
          </a:p>
        </p:txBody>
      </p:sp>
      <p:sp>
        <p:nvSpPr>
          <p:cNvPr id="19" name="矩形 18"/>
          <p:cNvSpPr/>
          <p:nvPr>
            <p:custDataLst>
              <p:tags r:id="rId5"/>
            </p:custDataLst>
          </p:nvPr>
        </p:nvSpPr>
        <p:spPr>
          <a:xfrm>
            <a:off x="0" y="0"/>
            <a:ext cx="12192000" cy="645537"/>
          </a:xfrm>
          <a:prstGeom prst="rect">
            <a:avLst/>
          </a:prstGeom>
          <a:solidFill>
            <a:srgbClr val="FFE9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7D4922"/>
                </a:solidFill>
                <a:latin typeface="楷体" panose="02010609060101010101" pitchFamily="49" charset="-122"/>
                <a:ea typeface="楷体" panose="02010609060101010101" pitchFamily="49" charset="-122"/>
              </a:rPr>
              <a:t>一、民歌</a:t>
            </a:r>
            <a:endParaRPr lang="zh-CN" altLang="en-US" sz="3200" b="1" dirty="0">
              <a:solidFill>
                <a:srgbClr val="7D4922"/>
              </a:solidFill>
              <a:latin typeface="楷体" panose="02010609060101010101" pitchFamily="49" charset="-122"/>
              <a:ea typeface="楷体" panose="02010609060101010101" pitchFamily="49" charset="-122"/>
            </a:endParaRPr>
          </a:p>
        </p:txBody>
      </p:sp>
      <p:sp>
        <p:nvSpPr>
          <p:cNvPr id="3" name="文本框 2"/>
          <p:cNvSpPr txBox="1"/>
          <p:nvPr/>
        </p:nvSpPr>
        <p:spPr>
          <a:xfrm>
            <a:off x="9508490" y="3721100"/>
            <a:ext cx="2512060" cy="2214880"/>
          </a:xfrm>
          <a:prstGeom prst="rect">
            <a:avLst/>
          </a:prstGeom>
          <a:solidFill>
            <a:srgbClr val="FFC992"/>
          </a:solidFill>
        </p:spPr>
        <p:txBody>
          <a:bodyPr wrap="square" rtlCol="0">
            <a:spAutoFit/>
          </a:bodyPr>
          <a:lstStyle/>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rPr>
              <a:t> </a:t>
            </a:r>
            <a:r>
              <a:rPr lang="zh-CN" altLang="en-US" dirty="0">
                <a:solidFill>
                  <a:srgbClr val="7D4922"/>
                </a:solidFill>
                <a:latin typeface="微软雅黑" panose="020B0503020204020204" pitchFamily="34" charset="-122"/>
                <a:ea typeface="微软雅黑" panose="020B0503020204020204" pitchFamily="34" charset="-122"/>
              </a:rPr>
              <a:t>      民歌的音乐语言简明洗练，音乐形象鲜明生动，易于传唱，具有鲜明的民族特征和地方色彩</a:t>
            </a:r>
            <a:r>
              <a:rPr lang="zh-CN" altLang="en-US" dirty="0">
                <a:solidFill>
                  <a:srgbClr val="7D4922"/>
                </a:solidFill>
                <a:latin typeface="微软雅黑" panose="020B0503020204020204" pitchFamily="34" charset="-122"/>
                <a:ea typeface="微软雅黑" panose="020B0503020204020204" pitchFamily="34" charset="-122"/>
              </a:rPr>
              <a:t>。</a:t>
            </a:r>
            <a:endParaRPr lang="zh-CN" altLang="en-US" dirty="0">
              <a:solidFill>
                <a:srgbClr val="7D492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09600" y="1"/>
            <a:ext cx="10819131" cy="6696076"/>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548389" y="61167"/>
                <a:ext cx="2227902" cy="712745"/>
              </a:xfrm>
              <a:prstGeom prst="rect">
                <a:avLst/>
              </a:prstGeom>
              <a:noFill/>
            </p:spPr>
            <p:txBody>
              <a:bodyPr wrap="square" rtlCol="0">
                <a:spAutoFit/>
              </a:bodyPr>
              <a:lstStyle/>
              <a:p>
                <a:pPr algn="ctr">
                  <a:lnSpc>
                    <a:spcPct val="150000"/>
                  </a:lnSpc>
                </a:pPr>
                <a:r>
                  <a:rPr lang="zh-CN" altLang="en-US" sz="3200" b="1" dirty="0">
                    <a:solidFill>
                      <a:srgbClr val="7D4922"/>
                    </a:solidFill>
                    <a:latin typeface="微软雅黑" panose="020B0503020204020204" pitchFamily="34" charset="-122"/>
                    <a:ea typeface="微软雅黑" panose="020B0503020204020204" pitchFamily="34" charset="-122"/>
                  </a:rPr>
                  <a:t>◇判断题</a:t>
                </a:r>
                <a:endParaRPr lang="zh-CN" altLang="en-US" sz="32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658" y="2758"/>
              <a:ext cx="16126" cy="1285"/>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菩提树</a:t>
              </a: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是舒伯特声乐套曲</a:t>
              </a: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冬之旅</a:t>
              </a: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中的第六首歌曲。（　　）</a:t>
              </a:r>
              <a:endPar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58" y="4733"/>
              <a:ext cx="16126" cy="1285"/>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3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a:t>
              </a:r>
              <a:r>
                <a:rPr lang="zh-CN" altLang="en-US" sz="23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歌曲</a:t>
              </a:r>
              <a:r>
                <a:rPr lang="en-US" altLang="zh-CN" sz="23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3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保卫黄河</a:t>
              </a:r>
              <a:r>
                <a:rPr lang="en-US" altLang="zh-CN" sz="23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3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使用了“卡农”的复调手法，采用进行曲体裁。（　　）</a:t>
              </a:r>
              <a:endParaRPr lang="zh-CN" altLang="en-US" sz="23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
          <p:cNvSpPr/>
          <p:nvPr>
            <p:custDataLst>
              <p:tags r:id="rId3"/>
            </p:custDataLst>
          </p:nvPr>
        </p:nvSpPr>
        <p:spPr>
          <a:xfrm>
            <a:off x="975994" y="5504492"/>
            <a:ext cx="10240011" cy="851758"/>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我的太阳</a:t>
            </a: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是由意大利作曲家普契尼创作的爱情歌曲。（　　）</a:t>
            </a:r>
            <a:endPar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4"/>
          <p:cNvSpPr/>
          <p:nvPr>
            <p:custDataLst>
              <p:tags r:id="rId4"/>
            </p:custDataLst>
          </p:nvPr>
        </p:nvSpPr>
        <p:spPr>
          <a:xfrm>
            <a:off x="975995" y="4346743"/>
            <a:ext cx="10240011" cy="851758"/>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400">
              <a:lnSpc>
                <a:spcPct val="150000"/>
              </a:lnSpc>
              <a:defRPr/>
            </a:pP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教我如何不想她</a:t>
            </a:r>
            <a:r>
              <a:rPr lang="en-US" altLang="zh-CN"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t>
            </a:r>
            <a:r>
              <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是我国最早的一首艺术歌曲。（　　）</a:t>
            </a:r>
            <a:endParaRPr lang="zh-CN" altLang="en-US" sz="2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690245" y="1125220"/>
            <a:ext cx="11277600" cy="1291590"/>
          </a:xfrm>
          <a:prstGeom prst="rect">
            <a:avLst/>
          </a:prstGeom>
          <a:noFill/>
        </p:spPr>
        <p:txBody>
          <a:bodyPr wrap="square" rtlCol="0">
            <a:spAutoFit/>
          </a:bodyPr>
          <a:lstStyle/>
          <a:p>
            <a:pPr>
              <a:lnSpc>
                <a:spcPct val="150000"/>
              </a:lnSpc>
            </a:pPr>
            <a:r>
              <a:rPr lang="en-US" altLang="zh-CN" sz="2600" dirty="0">
                <a:solidFill>
                  <a:srgbClr val="7D4922"/>
                </a:solidFill>
                <a:latin typeface="微软雅黑" panose="020B0503020204020204" pitchFamily="34" charset="-122"/>
                <a:ea typeface="微软雅黑" panose="020B0503020204020204" pitchFamily="34" charset="-122"/>
                <a:cs typeface="+mn-ea"/>
                <a:sym typeface="+mn-lt"/>
              </a:rPr>
              <a:t>1. </a:t>
            </a:r>
            <a:r>
              <a:rPr lang="zh-CN" altLang="en-US" sz="2600" dirty="0">
                <a:solidFill>
                  <a:srgbClr val="7D4922"/>
                </a:solidFill>
                <a:latin typeface="微软雅黑" panose="020B0503020204020204" pitchFamily="34" charset="-122"/>
                <a:ea typeface="微软雅黑" panose="020B0503020204020204" pitchFamily="34" charset="-122"/>
                <a:cs typeface="+mn-ea"/>
                <a:sym typeface="+mn-lt"/>
              </a:rPr>
              <a:t>哼唱下面两段旋律，说一说分别是哪个民族的民歌，</a:t>
            </a:r>
            <a:endParaRPr lang="zh-CN" altLang="en-US" sz="2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600" dirty="0">
                <a:solidFill>
                  <a:srgbClr val="7D4922"/>
                </a:solidFill>
                <a:latin typeface="微软雅黑" panose="020B0503020204020204" pitchFamily="34" charset="-122"/>
                <a:ea typeface="微软雅黑" panose="020B0503020204020204" pitchFamily="34" charset="-122"/>
                <a:cs typeface="+mn-ea"/>
                <a:sym typeface="+mn-lt"/>
              </a:rPr>
              <a:t>旋律有什么样的特点。</a:t>
            </a:r>
            <a:endParaRPr lang="en-US" sz="26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0" y="596154"/>
            <a:ext cx="2235201" cy="406400"/>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1801447" y="2302381"/>
            <a:ext cx="8772768" cy="388421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711200" y="1641927"/>
            <a:ext cx="5181600" cy="1891665"/>
          </a:xfrm>
          <a:prstGeom prst="rect">
            <a:avLst/>
          </a:prstGeom>
          <a:noFill/>
        </p:spPr>
        <p:txBody>
          <a:bodyPr wrap="square" rtlCol="0">
            <a:spAutoFit/>
          </a:bodyPr>
          <a:lstStyle/>
          <a:p>
            <a:pPr>
              <a:lnSpc>
                <a:spcPct val="150000"/>
              </a:lnSpc>
            </a:pPr>
            <a:r>
              <a:rPr lang="en-US" altLang="zh-CN" sz="2600" dirty="0">
                <a:solidFill>
                  <a:srgbClr val="7D4922"/>
                </a:solidFill>
                <a:latin typeface="微软雅黑" panose="020B0503020204020204" pitchFamily="34" charset="-122"/>
                <a:ea typeface="微软雅黑" panose="020B0503020204020204" pitchFamily="34" charset="-122"/>
                <a:cs typeface="+mn-ea"/>
                <a:sym typeface="+mn-lt"/>
              </a:rPr>
              <a:t>2. </a:t>
            </a:r>
            <a:r>
              <a:rPr lang="zh-CN" altLang="en-US" sz="2600" dirty="0">
                <a:solidFill>
                  <a:srgbClr val="7D4922"/>
                </a:solidFill>
                <a:latin typeface="微软雅黑" panose="020B0503020204020204" pitchFamily="34" charset="-122"/>
                <a:ea typeface="微软雅黑" panose="020B0503020204020204" pitchFamily="34" charset="-122"/>
                <a:cs typeface="+mn-ea"/>
                <a:sym typeface="+mn-lt"/>
              </a:rPr>
              <a:t>对比聆听</a:t>
            </a:r>
            <a:r>
              <a:rPr lang="en-US" altLang="zh-CN" sz="2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00" dirty="0">
                <a:solidFill>
                  <a:srgbClr val="7D4922"/>
                </a:solidFill>
                <a:latin typeface="微软雅黑" panose="020B0503020204020204" pitchFamily="34" charset="-122"/>
                <a:ea typeface="微软雅黑" panose="020B0503020204020204" pitchFamily="34" charset="-122"/>
                <a:cs typeface="+mn-ea"/>
                <a:sym typeface="+mn-lt"/>
              </a:rPr>
              <a:t>我的太阳</a:t>
            </a:r>
            <a:r>
              <a:rPr lang="en-US" altLang="zh-CN" sz="2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00" dirty="0">
                <a:solidFill>
                  <a:srgbClr val="7D4922"/>
                </a:solidFill>
                <a:latin typeface="微软雅黑" panose="020B0503020204020204" pitchFamily="34" charset="-122"/>
                <a:ea typeface="微软雅黑" panose="020B0503020204020204" pitchFamily="34" charset="-122"/>
                <a:cs typeface="+mn-ea"/>
                <a:sym typeface="+mn-lt"/>
              </a:rPr>
              <a:t>与</a:t>
            </a:r>
            <a:r>
              <a:rPr lang="en-US" altLang="zh-CN" sz="2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00" dirty="0">
                <a:solidFill>
                  <a:srgbClr val="7D4922"/>
                </a:solidFill>
                <a:latin typeface="微软雅黑" panose="020B0503020204020204" pitchFamily="34" charset="-122"/>
                <a:ea typeface="微软雅黑" panose="020B0503020204020204" pitchFamily="34" charset="-122"/>
                <a:cs typeface="+mn-ea"/>
                <a:sym typeface="+mn-lt"/>
              </a:rPr>
              <a:t>教我如何不想她</a:t>
            </a:r>
            <a:r>
              <a:rPr lang="en-US" altLang="zh-CN" sz="2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00" dirty="0">
                <a:solidFill>
                  <a:srgbClr val="7D4922"/>
                </a:solidFill>
                <a:latin typeface="微软雅黑" panose="020B0503020204020204" pitchFamily="34" charset="-122"/>
                <a:ea typeface="微软雅黑" panose="020B0503020204020204" pitchFamily="34" charset="-122"/>
                <a:cs typeface="+mn-ea"/>
                <a:sym typeface="+mn-lt"/>
              </a:rPr>
              <a:t>，分析中外艺术歌曲的异同？</a:t>
            </a:r>
            <a:endParaRPr lang="en-US" sz="26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1" y="603623"/>
            <a:ext cx="1954306" cy="386977"/>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sp>
        <p:nvSpPr>
          <p:cNvPr id="7" name="Rectangle 4"/>
          <p:cNvSpPr>
            <a:spLocks noChangeArrowheads="1"/>
          </p:cNvSpPr>
          <p:nvPr/>
        </p:nvSpPr>
        <p:spPr bwMode="auto">
          <a:xfrm>
            <a:off x="6618817" y="3071524"/>
            <a:ext cx="50800" cy="508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p>
        </p:txBody>
      </p:sp>
      <p:sp>
        <p:nvSpPr>
          <p:cNvPr id="8" name="Rectangle 8"/>
          <p:cNvSpPr>
            <a:spLocks noChangeArrowheads="1"/>
          </p:cNvSpPr>
          <p:nvPr/>
        </p:nvSpPr>
        <p:spPr bwMode="auto">
          <a:xfrm>
            <a:off x="1727201" y="1686537"/>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lstStyle/>
          <a:p>
            <a:endParaRPr lang="zh-CN" altLang="en-US" sz="2400"/>
          </a:p>
        </p:txBody>
      </p:sp>
      <p:sp>
        <p:nvSpPr>
          <p:cNvPr id="9" name="Rectangle 10"/>
          <p:cNvSpPr>
            <a:spLocks noChangeArrowheads="1"/>
          </p:cNvSpPr>
          <p:nvPr/>
        </p:nvSpPr>
        <p:spPr bwMode="auto">
          <a:xfrm>
            <a:off x="1727201" y="2825304"/>
            <a:ext cx="246286"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21920" tIns="60960" rIns="121920" bIns="60960" numCol="1" anchor="ctr" anchorCtr="0" compatLnSpc="1">
            <a:spAutoFit/>
          </a:bodyPr>
          <a:lstStyle/>
          <a:p>
            <a:endParaRPr lang="zh-CN" altLang="en-US" sz="2400"/>
          </a:p>
        </p:txBody>
      </p:sp>
      <p:pic>
        <p:nvPicPr>
          <p:cNvPr id="3" name="图片 2"/>
          <p:cNvPicPr>
            <a:picLocks noChangeAspect="1"/>
          </p:cNvPicPr>
          <p:nvPr/>
        </p:nvPicPr>
        <p:blipFill>
          <a:blip r:embed="rId1"/>
          <a:stretch>
            <a:fillRect/>
          </a:stretch>
        </p:blipFill>
        <p:spPr>
          <a:xfrm>
            <a:off x="6618817" y="1402144"/>
            <a:ext cx="4572000" cy="4572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08000" y="1295400"/>
            <a:ext cx="11277600" cy="502766"/>
          </a:xfrm>
          <a:prstGeom prst="rect">
            <a:avLst/>
          </a:prstGeom>
          <a:noFill/>
        </p:spPr>
        <p:txBody>
          <a:bodyPr wrap="square" rtlCol="0">
            <a:spAutoFit/>
          </a:bodyPr>
          <a:lstStyle/>
          <a:p>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3. </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列举我国汉族民歌的体裁与特点，填写在表里。</a:t>
            </a:r>
            <a:endParaRPr lang="en-US" sz="2665" b="1"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1" y="669365"/>
            <a:ext cx="1876612" cy="321236"/>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graphicFrame>
        <p:nvGraphicFramePr>
          <p:cNvPr id="3" name="表格 2"/>
          <p:cNvGraphicFramePr>
            <a:graphicFrameLocks noGrp="1"/>
          </p:cNvGraphicFramePr>
          <p:nvPr/>
        </p:nvGraphicFramePr>
        <p:xfrm>
          <a:off x="902677" y="2534918"/>
          <a:ext cx="10410091" cy="3408681"/>
        </p:xfrm>
        <a:graphic>
          <a:graphicData uri="http://schemas.openxmlformats.org/drawingml/2006/table">
            <a:tbl>
              <a:tblPr firstRow="1" bandRow="1">
                <a:tableStyleId>{21E4AEA4-8DFA-4A89-87EB-49C32662AFE0}</a:tableStyleId>
              </a:tblPr>
              <a:tblGrid>
                <a:gridCol w="3176435"/>
                <a:gridCol w="7233656"/>
              </a:tblGrid>
              <a:tr h="645480">
                <a:tc>
                  <a:txBody>
                    <a:bodyPr/>
                    <a:lstStyle/>
                    <a:p>
                      <a:pPr algn="ctr"/>
                      <a:r>
                        <a:rPr lang="zh-CN" altLang="en-US" sz="2400" b="1" dirty="0">
                          <a:latin typeface="微软雅黑" panose="020B0503020204020204" pitchFamily="34" charset="-122"/>
                          <a:ea typeface="微软雅黑" panose="020B0503020204020204" pitchFamily="34" charset="-122"/>
                        </a:rPr>
                        <a:t>汉族民歌体裁</a:t>
                      </a:r>
                      <a:endParaRPr lang="zh-CN" altLang="en-US" sz="24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400" b="1" dirty="0">
                          <a:latin typeface="微软雅黑" panose="020B0503020204020204" pitchFamily="34" charset="-122"/>
                          <a:ea typeface="微软雅黑" panose="020B0503020204020204" pitchFamily="34" charset="-122"/>
                        </a:rPr>
                        <a:t>特点</a:t>
                      </a:r>
                      <a:endParaRPr lang="zh-CN" altLang="en-US" sz="2400" b="1" dirty="0">
                        <a:latin typeface="微软雅黑" panose="020B0503020204020204" pitchFamily="34" charset="-122"/>
                        <a:ea typeface="微软雅黑" panose="020B0503020204020204" pitchFamily="34" charset="-122"/>
                      </a:endParaRPr>
                    </a:p>
                  </a:txBody>
                  <a:tcPr anchor="ctr"/>
                </a:tc>
              </a:tr>
              <a:tr h="921067">
                <a:tc>
                  <a:txBody>
                    <a:bodyPr/>
                    <a:lstStyle/>
                    <a:p>
                      <a:pPr algn="ctr"/>
                      <a:endParaRPr lang="zh-CN" altLang="en-US" sz="2400" b="1">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1" dirty="0">
                        <a:latin typeface="微软雅黑" panose="020B0503020204020204" pitchFamily="34" charset="-122"/>
                        <a:ea typeface="微软雅黑" panose="020B0503020204020204" pitchFamily="34" charset="-122"/>
                      </a:endParaRPr>
                    </a:p>
                  </a:txBody>
                  <a:tcPr anchor="ctr"/>
                </a:tc>
              </a:tr>
              <a:tr h="921067">
                <a:tc>
                  <a:txBody>
                    <a:bodyPr/>
                    <a:lstStyle/>
                    <a:p>
                      <a:pPr algn="ctr"/>
                      <a:endParaRPr lang="zh-CN" altLang="en-US" sz="2400" b="1">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1" dirty="0">
                        <a:latin typeface="微软雅黑" panose="020B0503020204020204" pitchFamily="34" charset="-122"/>
                        <a:ea typeface="微软雅黑" panose="020B0503020204020204" pitchFamily="34" charset="-122"/>
                      </a:endParaRPr>
                    </a:p>
                  </a:txBody>
                  <a:tcPr anchor="ctr"/>
                </a:tc>
              </a:tr>
              <a:tr h="921067">
                <a:tc>
                  <a:txBody>
                    <a:bodyPr/>
                    <a:lstStyle/>
                    <a:p>
                      <a:pPr algn="ctr"/>
                      <a:endParaRPr lang="zh-CN" altLang="en-US" sz="2400" b="1">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2400" b="1" dirty="0">
                        <a:latin typeface="微软雅黑" panose="020B0503020204020204" pitchFamily="34" charset="-122"/>
                        <a:ea typeface="微软雅黑" panose="020B0503020204020204" pitchFamily="34" charset="-122"/>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08000" y="1295400"/>
            <a:ext cx="11277600" cy="502766"/>
          </a:xfrm>
          <a:prstGeom prst="rect">
            <a:avLst/>
          </a:prstGeom>
          <a:noFill/>
        </p:spPr>
        <p:txBody>
          <a:bodyPr wrap="square" rtlCol="0">
            <a:spAutoFit/>
          </a:bodyPr>
          <a:lstStyle/>
          <a:p>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4. </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与同学合作排演对唱 </a:t>
            </a:r>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河边对口曲</a:t>
            </a:r>
            <a:r>
              <a:rPr lang="en-US" altLang="zh-CN" sz="2665" b="1"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2665" b="1" dirty="0">
                <a:solidFill>
                  <a:srgbClr val="7D4922"/>
                </a:solidFill>
                <a:latin typeface="微软雅黑" panose="020B0503020204020204" pitchFamily="34" charset="-122"/>
                <a:ea typeface="微软雅黑" panose="020B0503020204020204" pitchFamily="34" charset="-122"/>
                <a:cs typeface="+mn-ea"/>
                <a:sym typeface="+mn-lt"/>
              </a:rPr>
              <a:t>。</a:t>
            </a:r>
            <a:endParaRPr lang="en-US" sz="2665" b="1"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609600" y="645459"/>
            <a:ext cx="1894541" cy="345142"/>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拓展与实践</a:t>
            </a:r>
            <a:endParaRPr lang="zh-CN" altLang="en-US" sz="1600" b="1" dirty="0">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1"/>
          <a:stretch>
            <a:fillRect/>
          </a:stretch>
        </p:blipFill>
        <p:spPr>
          <a:xfrm>
            <a:off x="958349" y="2215662"/>
            <a:ext cx="5301773" cy="4226507"/>
          </a:xfrm>
          <a:prstGeom prst="rect">
            <a:avLst/>
          </a:prstGeom>
        </p:spPr>
      </p:pic>
      <p:pic>
        <p:nvPicPr>
          <p:cNvPr id="10" name="图片 9"/>
          <p:cNvPicPr>
            <a:picLocks noChangeAspect="1"/>
          </p:cNvPicPr>
          <p:nvPr/>
        </p:nvPicPr>
        <p:blipFill>
          <a:blip r:embed="rId2"/>
          <a:stretch>
            <a:fillRect/>
          </a:stretch>
        </p:blipFill>
        <p:spPr>
          <a:xfrm>
            <a:off x="6759073" y="3429000"/>
            <a:ext cx="4720613" cy="199109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08000" y="1206500"/>
            <a:ext cx="4557689" cy="454660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856774" cy="545783"/>
            </a:xfrm>
            <a:prstGeom prst="rect">
              <a:avLst/>
            </a:prstGeom>
          </p:spPr>
          <p:txBody>
            <a:bodyPr wrap="none">
              <a:spAutoFit/>
            </a:bodyPr>
            <a:lstStyle/>
            <a:p>
              <a:r>
                <a:rPr lang="zh-CN" altLang="en-US" sz="1600" dirty="0">
                  <a:solidFill>
                    <a:schemeClr val="accent1">
                      <a:lumMod val="10000"/>
                      <a:lumOff val="90000"/>
                    </a:schemeClr>
                  </a:solidFill>
                  <a:latin typeface="+mn-ea"/>
                </a:rPr>
                <a:t>CLASSICAL</a:t>
              </a:r>
              <a:endParaRPr lang="en-US" altLang="zh-CN" sz="1600" dirty="0">
                <a:solidFill>
                  <a:schemeClr val="accent1">
                    <a:lumMod val="10000"/>
                    <a:lumOff val="90000"/>
                  </a:schemeClr>
                </a:solidFill>
                <a:latin typeface="+mn-ea"/>
              </a:endParaRPr>
            </a:p>
            <a:p>
              <a:r>
                <a:rPr lang="zh-CN" altLang="en-US" sz="2535" dirty="0">
                  <a:solidFill>
                    <a:schemeClr val="accent1">
                      <a:lumMod val="10000"/>
                      <a:lumOff val="90000"/>
                    </a:schemeClr>
                  </a:solidFill>
                  <a:latin typeface="+mn-ea"/>
                </a:rPr>
                <a:t>MUSIC</a:t>
              </a:r>
              <a:endParaRPr lang="zh-CN" altLang="en-US" sz="2535" dirty="0">
                <a:solidFill>
                  <a:schemeClr val="accent1">
                    <a:lumMod val="10000"/>
                    <a:lumOff val="90000"/>
                  </a:schemeClr>
                </a:solidFill>
                <a:latin typeface="+mn-ea"/>
              </a:endParaRPr>
            </a:p>
          </p:txBody>
        </p:sp>
      </p:grpSp>
      <p:sp>
        <p:nvSpPr>
          <p:cNvPr id="6" name="矩形 5"/>
          <p:cNvSpPr/>
          <p:nvPr/>
        </p:nvSpPr>
        <p:spPr>
          <a:xfrm>
            <a:off x="2786844" y="889000"/>
            <a:ext cx="9405156" cy="51816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9550400" y="4053104"/>
            <a:ext cx="2804896" cy="2804896"/>
          </a:xfrm>
          <a:prstGeom prst="rect">
            <a:avLst/>
          </a:prstGeom>
        </p:spPr>
      </p:pic>
      <p:sp>
        <p:nvSpPr>
          <p:cNvPr id="5" name="TextBox 4"/>
          <p:cNvSpPr txBox="1"/>
          <p:nvPr/>
        </p:nvSpPr>
        <p:spPr>
          <a:xfrm>
            <a:off x="3962400" y="2027265"/>
            <a:ext cx="4433570" cy="1238885"/>
          </a:xfrm>
          <a:prstGeom prst="rect">
            <a:avLst/>
          </a:prstGeom>
          <a:noFill/>
        </p:spPr>
        <p:txBody>
          <a:bodyPr wrap="none" lIns="91374" tIns="45685" rIns="91374" bIns="45685"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7465"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7465"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4129445" y="3179949"/>
            <a:ext cx="8062553" cy="542925"/>
          </a:xfrm>
          <a:prstGeom prst="rect">
            <a:avLst/>
          </a:prstGeom>
          <a:solidFill>
            <a:schemeClr val="accent1">
              <a:lumMod val="10000"/>
              <a:lumOff val="90000"/>
            </a:schemeClr>
          </a:solidFill>
        </p:spPr>
        <p:txBody>
          <a:bodyPr wrap="square">
            <a:spAutoFit/>
          </a:bodyPr>
          <a:lstStyle/>
          <a:p>
            <a:endParaRPr lang="zh-CN" altLang="en-US" sz="2935" spc="1200" dirty="0">
              <a:solidFill>
                <a:srgbClr val="7D4922"/>
              </a:solidFill>
              <a:latin typeface="+mn-ea"/>
            </a:endParaRPr>
          </a:p>
        </p:txBody>
      </p:sp>
      <p:sp>
        <p:nvSpPr>
          <p:cNvPr id="29" name="矩形 28"/>
          <p:cNvSpPr/>
          <p:nvPr/>
        </p:nvSpPr>
        <p:spPr>
          <a:xfrm>
            <a:off x="4129492" y="4343564"/>
            <a:ext cx="3759200" cy="378460"/>
          </a:xfrm>
          <a:prstGeom prst="rect">
            <a:avLst/>
          </a:prstGeom>
        </p:spPr>
        <p:txBody>
          <a:bodyPr wrap="square">
            <a:spAutoFit/>
          </a:bodyPr>
          <a:lstStyle/>
          <a:p>
            <a:r>
              <a:rPr lang="zh-CN" altLang="en-US" sz="1865" spc="600" dirty="0">
                <a:solidFill>
                  <a:schemeClr val="accent1">
                    <a:lumMod val="10000"/>
                    <a:lumOff val="90000"/>
                  </a:schemeClr>
                </a:solidFill>
                <a:latin typeface="+mn-ea"/>
              </a:rPr>
              <a:t>演示完毕感谢您的观看</a:t>
            </a:r>
            <a:endParaRPr lang="zh-CN" altLang="en-US" sz="1865" spc="600"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P spid="2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879232" y="1359877"/>
            <a:ext cx="10499969" cy="5324984"/>
          </a:xfrm>
          <a:prstGeom prst="rect">
            <a:avLst/>
          </a:prstGeom>
          <a:noFill/>
          <a:ln>
            <a:noFill/>
          </a:ln>
        </p:spPr>
        <p:txBody>
          <a:bodyPr wrap="square" rtlCol="0">
            <a:spAutoFit/>
          </a:bodyPr>
          <a:lstStyle/>
          <a:p>
            <a:pPr>
              <a:lnSpc>
                <a:spcPct val="150000"/>
              </a:lnSpc>
            </a:pPr>
            <a:r>
              <a:rPr lang="zh-CN" altLang="en-US" sz="1865"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艺术歌曲是指 </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18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世纪末 </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19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世纪初盛行于欧洲的一种抒情歌曲。</a:t>
            </a:r>
            <a:endParaRPr lang="zh-CN" altLang="en-US" sz="21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        早在 </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12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世纪，随着游吟艺人和法国南部吟唱诗人的崛起，情歌和叙事歌得到了发展，随之在 </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14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世纪和 </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15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世纪产生了德国恋诗歌手和名歌手的歌曲。</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16</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a:t>
            </a:r>
            <a:r>
              <a:rPr lang="en-US" altLang="zh-CN" sz="2100" dirty="0">
                <a:solidFill>
                  <a:srgbClr val="7D4922"/>
                </a:solidFill>
                <a:latin typeface="微软雅黑" panose="020B0503020204020204" pitchFamily="34" charset="-122"/>
                <a:ea typeface="微软雅黑" panose="020B0503020204020204" pitchFamily="34" charset="-122"/>
                <a:cs typeface="+mn-ea"/>
                <a:sym typeface="+mn-lt"/>
              </a:rPr>
              <a:t>17 </a:t>
            </a: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世纪出现了牧歌。到了浪漫主义时期，艺术家们喜欢追求自由和解放，他们认为标题音乐和文学艺术能更明确地表现他们的意图，所以他们常常以文学、诗歌、戏剧等其他艺术形式的内容为基础，为强调表现意图而添加明确的标题。这就是艺术歌曲产生的缘由。</a:t>
            </a:r>
            <a:endParaRPr lang="zh-CN" altLang="en-US" sz="21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100" dirty="0">
                <a:solidFill>
                  <a:srgbClr val="7D4922"/>
                </a:solidFill>
                <a:latin typeface="微软雅黑" panose="020B0503020204020204" pitchFamily="34" charset="-122"/>
                <a:ea typeface="微软雅黑" panose="020B0503020204020204" pitchFamily="34" charset="-122"/>
                <a:cs typeface="+mn-ea"/>
                <a:sym typeface="+mn-lt"/>
              </a:rPr>
              <a:t>        在音乐上，艺术歌曲要求曲调必须与富有诗意的唱词有着情景交融的艺术形象，还要反映出诗人与作曲家内心深处难以言表、高雅向上的艺术境界、艺术情趣和艺术志向。一首优秀的艺术歌曲作品应该是高境界的文学诗词与完全按照诗词内容恰当运用音乐创作技法所配曲调的一种诗词与音乐的完美结合。</a:t>
            </a:r>
            <a:endParaRPr lang="zh-CN" altLang="en-US" sz="21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865" dirty="0">
                <a:solidFill>
                  <a:srgbClr val="7D4922"/>
                </a:solidFill>
                <a:latin typeface="+mn-ea"/>
                <a:cs typeface="+mn-ea"/>
                <a:sym typeface="+mn-lt"/>
              </a:rPr>
              <a:t>       </a:t>
            </a:r>
            <a:endParaRPr lang="en-US" sz="1865" dirty="0">
              <a:solidFill>
                <a:srgbClr val="7D4922"/>
              </a:solidFill>
              <a:latin typeface="+mn-ea"/>
              <a:cs typeface="+mn-ea"/>
              <a:sym typeface="+mn-lt"/>
            </a:endParaRPr>
          </a:p>
        </p:txBody>
      </p:sp>
      <p:sp>
        <p:nvSpPr>
          <p:cNvPr id="10" name="矩形 9"/>
          <p:cNvSpPr/>
          <p:nvPr/>
        </p:nvSpPr>
        <p:spPr>
          <a:xfrm>
            <a:off x="812799" y="1359877"/>
            <a:ext cx="10499969" cy="5015522"/>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8" y="512239"/>
            <a:ext cx="2316599" cy="538175"/>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二、艺术歌曲</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1002322" y="1491355"/>
            <a:ext cx="10310446" cy="4854406"/>
          </a:xfrm>
          <a:prstGeom prst="rect">
            <a:avLst/>
          </a:prstGeom>
          <a:noFill/>
          <a:ln>
            <a:noFill/>
          </a:ln>
        </p:spPr>
        <p:txBody>
          <a:bodyPr wrap="square" rtlCol="0">
            <a:spAutoFit/>
          </a:bodyPr>
          <a:lstStyle/>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大型声乐作品是指作品在结构上各自独立，在情节上有一定联系的多乐章歌曲组成的声乐套曲，包括弥撒曲、安魂曲、清唱剧、组曲、康塔塔（大合唱）、声乐协奏曲咏叹调等形式，多以交响乐伴奏。</a:t>
            </a:r>
            <a:endParaRPr lang="zh-CN" altLang="en-US" sz="1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中国最早的大型声乐样式可以上溯到先秦时期。</a:t>
            </a:r>
            <a:endParaRPr lang="zh-CN" altLang="en-US" sz="1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诗人屈原歌集</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楚辞</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中的</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九歌</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首创了声乐套曲的歌唱艺术形式，具有大型声乐作品的特点。</a:t>
            </a:r>
            <a:endParaRPr lang="zh-CN" altLang="en-US" sz="1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外国最早大型声乐作品可以追溯到古希腊时期的悲剧艺术。</a:t>
            </a:r>
            <a:endParaRPr lang="zh-CN" altLang="en-US" sz="1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        16 </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世纪末 </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17 </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世纪初，几种大型的声乐体裁形式几乎同时诞生于意大利，如歌剧、清唱剧、康塔塔等。</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17 </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世纪三四十年代，清唱剧被作为大型声乐作品演出，是音乐会上重要的演出形式之一。</a:t>
            </a:r>
            <a:endParaRPr lang="zh-CN" altLang="en-US" sz="1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到了中国近代，受西方康塔塔的影响，作为大型声乐体裁的大合唱在中国得到了继承和发展。大合唱是指大型多乐章声乐套曲，其中包括领唱、独唱、重唱、对唱、齐唱和合唱等，有时还穿插朗诵。</a:t>
            </a:r>
            <a:endParaRPr lang="zh-CN" altLang="en-US" sz="16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       冼星海是中国第一个用大合唱形式进行创作的作曲家。</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1939 </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年，冼星海创作了四部各具风格的大合唱：</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黄河大合唱</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生产大合唱</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九一八大合唱</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和</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牺盟大合唱</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等。其中，</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黄河大合唱</a:t>
            </a:r>
            <a:r>
              <a:rPr lang="en-US" altLang="zh-CN" sz="1600" dirty="0">
                <a:solidFill>
                  <a:srgbClr val="7D4922"/>
                </a:solidFill>
                <a:latin typeface="微软雅黑" panose="020B0503020204020204" pitchFamily="34" charset="-122"/>
                <a:ea typeface="微软雅黑" panose="020B0503020204020204" pitchFamily="34" charset="-122"/>
                <a:cs typeface="+mn-ea"/>
                <a:sym typeface="+mn-lt"/>
              </a:rPr>
              <a:t>》</a:t>
            </a:r>
            <a:r>
              <a:rPr lang="zh-CN" altLang="en-US" sz="1600" dirty="0">
                <a:solidFill>
                  <a:srgbClr val="7D4922"/>
                </a:solidFill>
                <a:latin typeface="微软雅黑" panose="020B0503020204020204" pitchFamily="34" charset="-122"/>
                <a:ea typeface="微软雅黑" panose="020B0503020204020204" pitchFamily="34" charset="-122"/>
                <a:cs typeface="+mn-ea"/>
                <a:sym typeface="+mn-lt"/>
              </a:rPr>
              <a:t>最著名。冼星海把中华民族英勇的斗争精神和勤劳的优秀品格这些民族音乐元素融入了大合唱这种艺术形式中，为我国大型声乐体裁的创作奠定了基础，提供了典范。</a:t>
            </a:r>
            <a:endParaRPr lang="en-US" sz="1600" dirty="0">
              <a:solidFill>
                <a:srgbClr val="7D4922"/>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812799" y="1392518"/>
            <a:ext cx="10499969" cy="4982881"/>
          </a:xfrm>
          <a:prstGeom prst="rect">
            <a:avLst/>
          </a:prstGeom>
          <a:noFill/>
          <a:ln w="3810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矩形 1"/>
          <p:cNvSpPr/>
          <p:nvPr/>
        </p:nvSpPr>
        <p:spPr>
          <a:xfrm>
            <a:off x="582718" y="512239"/>
            <a:ext cx="2076812" cy="527605"/>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三、大型声乐作品</a:t>
            </a:r>
            <a:endParaRPr lang="zh-CN" altLang="en-US" sz="1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582717" y="1192579"/>
            <a:ext cx="8537837" cy="420564"/>
          </a:xfrm>
          <a:prstGeom prst="rect">
            <a:avLst/>
          </a:prstGeom>
          <a:noFill/>
        </p:spPr>
        <p:txBody>
          <a:bodyPr wrap="square" rtlCol="0">
            <a:spAutoFit/>
          </a:bodyPr>
          <a:lstStyle/>
          <a:p>
            <a:r>
              <a:rPr lang="zh-CN" altLang="en-US" sz="2135" b="1" dirty="0">
                <a:solidFill>
                  <a:srgbClr val="3F2511"/>
                </a:solidFill>
                <a:latin typeface="微软雅黑" panose="020B0503020204020204" pitchFamily="34" charset="-122"/>
                <a:ea typeface="微软雅黑" panose="020B0503020204020204" pitchFamily="34" charset="-122"/>
                <a:cs typeface="+mn-ea"/>
                <a:sym typeface="+mn-lt"/>
              </a:rPr>
              <a:t>聆听表里的声乐作品，判断其属于哪种体裁及表演形式。</a:t>
            </a:r>
            <a:endParaRPr lang="en-US" sz="2135" b="1" dirty="0">
              <a:solidFill>
                <a:srgbClr val="3F2511"/>
              </a:solidFill>
              <a:latin typeface="微软雅黑" panose="020B0503020204020204" pitchFamily="34" charset="-122"/>
              <a:ea typeface="微软雅黑" panose="020B0503020204020204" pitchFamily="34" charset="-122"/>
              <a:cs typeface="+mn-ea"/>
              <a:sym typeface="+mn-lt"/>
            </a:endParaRPr>
          </a:p>
        </p:txBody>
      </p:sp>
      <p:sp>
        <p:nvSpPr>
          <p:cNvPr id="2" name="矩形 1"/>
          <p:cNvSpPr/>
          <p:nvPr/>
        </p:nvSpPr>
        <p:spPr>
          <a:xfrm>
            <a:off x="582718" y="512239"/>
            <a:ext cx="1969236" cy="497785"/>
          </a:xfrm>
          <a:prstGeom prst="rect">
            <a:avLst/>
          </a:prstGeom>
          <a:solidFill>
            <a:srgbClr val="7D492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课 堂 互 动</a:t>
            </a:r>
            <a:endParaRPr lang="zh-CN" altLang="en-US" sz="1600" b="1" dirty="0">
              <a:latin typeface="楷体" panose="02010609060101010101" pitchFamily="49" charset="-122"/>
              <a:ea typeface="楷体" panose="02010609060101010101" pitchFamily="49" charset="-122"/>
            </a:endParaRPr>
          </a:p>
        </p:txBody>
      </p:sp>
      <p:graphicFrame>
        <p:nvGraphicFramePr>
          <p:cNvPr id="3" name="表格 2"/>
          <p:cNvGraphicFramePr>
            <a:graphicFrameLocks noGrp="1"/>
          </p:cNvGraphicFramePr>
          <p:nvPr/>
        </p:nvGraphicFramePr>
        <p:xfrm>
          <a:off x="1101110" y="2168769"/>
          <a:ext cx="9989780" cy="4012866"/>
        </p:xfrm>
        <a:graphic>
          <a:graphicData uri="http://schemas.openxmlformats.org/drawingml/2006/table">
            <a:tbl>
              <a:tblPr firstRow="1" bandRow="1">
                <a:tableStyleId>{21E4AEA4-8DFA-4A89-87EB-49C32662AFE0}</a:tableStyleId>
              </a:tblPr>
              <a:tblGrid>
                <a:gridCol w="1055936"/>
                <a:gridCol w="2403231"/>
                <a:gridCol w="4654061"/>
                <a:gridCol w="1876552"/>
              </a:tblGrid>
              <a:tr h="668811">
                <a:tc>
                  <a:txBody>
                    <a:bodyPr/>
                    <a:lstStyle/>
                    <a:p>
                      <a:pPr algn="ctr"/>
                      <a:r>
                        <a:rPr lang="zh-CN" altLang="en-US" sz="2000" b="1" dirty="0">
                          <a:latin typeface="微软雅黑" panose="020B0503020204020204" pitchFamily="34" charset="-122"/>
                          <a:ea typeface="微软雅黑" panose="020B0503020204020204" pitchFamily="34" charset="-122"/>
                        </a:rPr>
                        <a:t>序号</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b="1" dirty="0">
                          <a:latin typeface="微软雅黑" panose="020B0503020204020204" pitchFamily="34" charset="-122"/>
                          <a:ea typeface="微软雅黑" panose="020B0503020204020204" pitchFamily="34" charset="-122"/>
                        </a:rPr>
                        <a:t>曲目</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b="1" dirty="0">
                          <a:latin typeface="微软雅黑" panose="020B0503020204020204" pitchFamily="34" charset="-122"/>
                          <a:ea typeface="微软雅黑" panose="020B0503020204020204" pitchFamily="34" charset="-122"/>
                        </a:rPr>
                        <a:t>体裁（民歌、艺术歌曲、大型声乐作品）</a:t>
                      </a:r>
                      <a:endParaRPr lang="zh-CN" altLang="en-US" sz="2000" b="1" dirty="0">
                        <a:latin typeface="微软雅黑" panose="020B0503020204020204" pitchFamily="34" charset="-122"/>
                        <a:ea typeface="微软雅黑" panose="020B0503020204020204" pitchFamily="34" charset="-122"/>
                      </a:endParaRPr>
                    </a:p>
                  </a:txBody>
                  <a:tcPr anchor="ctr"/>
                </a:tc>
                <a:tc>
                  <a:txBody>
                    <a:bodyPr/>
                    <a:lstStyle/>
                    <a:p>
                      <a:pPr algn="ctr"/>
                      <a:r>
                        <a:rPr lang="zh-CN" altLang="en-US" sz="2000" b="1" dirty="0">
                          <a:latin typeface="微软雅黑" panose="020B0503020204020204" pitchFamily="34" charset="-122"/>
                          <a:ea typeface="微软雅黑" panose="020B0503020204020204" pitchFamily="34" charset="-122"/>
                        </a:rPr>
                        <a:t>表演形式</a:t>
                      </a:r>
                      <a:endParaRPr lang="zh-CN" altLang="en-US" sz="2000" b="1" dirty="0">
                        <a:latin typeface="微软雅黑" panose="020B0503020204020204" pitchFamily="34" charset="-122"/>
                        <a:ea typeface="微软雅黑" panose="020B0503020204020204" pitchFamily="34" charset="-122"/>
                      </a:endParaRPr>
                    </a:p>
                  </a:txBody>
                  <a:tcPr anchor="ctr"/>
                </a:tc>
              </a:tr>
              <a:tr h="668811">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1</a:t>
                      </a:r>
                      <a:endParaRPr lang="en-US" altLang="zh-CN"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a:t>
                      </a:r>
                      <a:r>
                        <a:rPr lang="zh-CN" altLang="en-US" sz="2000" b="1" dirty="0">
                          <a:solidFill>
                            <a:srgbClr val="7D4922"/>
                          </a:solidFill>
                          <a:latin typeface="微软雅黑" panose="020B0503020204020204" pitchFamily="34" charset="-122"/>
                          <a:ea typeface="微软雅黑" panose="020B0503020204020204" pitchFamily="34" charset="-122"/>
                        </a:rPr>
                        <a:t>大漠之夜</a:t>
                      </a:r>
                      <a:r>
                        <a:rPr lang="en-US" altLang="zh-CN" sz="2000" b="1" dirty="0">
                          <a:solidFill>
                            <a:srgbClr val="7D4922"/>
                          </a:solidFill>
                          <a:latin typeface="微软雅黑" panose="020B0503020204020204" pitchFamily="34" charset="-122"/>
                          <a:ea typeface="微软雅黑" panose="020B0503020204020204" pitchFamily="34" charset="-122"/>
                        </a:rPr>
                        <a:t>》</a:t>
                      </a:r>
                      <a:endParaRPr lang="zh-CN" altLang="en-US"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a:p>
                  </a:txBody>
                  <a:tcPr anchor="ctr"/>
                </a:tc>
                <a:tc>
                  <a:txBody>
                    <a:bodyPr/>
                    <a:lstStyle/>
                    <a:p>
                      <a:pPr algn="ctr"/>
                      <a:endParaRPr lang="zh-CN" altLang="en-US"/>
                    </a:p>
                  </a:txBody>
                  <a:tcPr anchor="ctr"/>
                </a:tc>
              </a:tr>
              <a:tr h="668811">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2</a:t>
                      </a:r>
                      <a:endParaRPr lang="zh-CN" altLang="en-US"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a:t>
                      </a:r>
                      <a:r>
                        <a:rPr lang="zh-CN" altLang="en-US" sz="2000" b="1" dirty="0">
                          <a:solidFill>
                            <a:srgbClr val="7D4922"/>
                          </a:solidFill>
                          <a:latin typeface="微软雅黑" panose="020B0503020204020204" pitchFamily="34" charset="-122"/>
                          <a:ea typeface="微软雅黑" panose="020B0503020204020204" pitchFamily="34" charset="-122"/>
                        </a:rPr>
                        <a:t>我的太阳</a:t>
                      </a:r>
                      <a:r>
                        <a:rPr lang="en-US" altLang="zh-CN" sz="2000" b="1" dirty="0">
                          <a:solidFill>
                            <a:srgbClr val="7D4922"/>
                          </a:solidFill>
                          <a:latin typeface="微软雅黑" panose="020B0503020204020204" pitchFamily="34" charset="-122"/>
                          <a:ea typeface="微软雅黑" panose="020B0503020204020204" pitchFamily="34" charset="-122"/>
                        </a:rPr>
                        <a:t>》</a:t>
                      </a:r>
                      <a:endParaRPr lang="zh-CN" altLang="en-US"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p>
                  </a:txBody>
                  <a:tcPr anchor="ctr"/>
                </a:tc>
                <a:tc>
                  <a:txBody>
                    <a:bodyPr/>
                    <a:lstStyle/>
                    <a:p>
                      <a:pPr algn="ctr"/>
                      <a:endParaRPr lang="zh-CN" altLang="en-US"/>
                    </a:p>
                  </a:txBody>
                  <a:tcPr anchor="ctr"/>
                </a:tc>
              </a:tr>
              <a:tr h="668811">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3</a:t>
                      </a:r>
                      <a:endParaRPr lang="zh-CN" altLang="en-US"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a:t>
                      </a:r>
                      <a:r>
                        <a:rPr lang="zh-CN" altLang="en-US" sz="2000" b="1" dirty="0">
                          <a:solidFill>
                            <a:srgbClr val="7D4922"/>
                          </a:solidFill>
                          <a:latin typeface="微软雅黑" panose="020B0503020204020204" pitchFamily="34" charset="-122"/>
                          <a:ea typeface="微软雅黑" panose="020B0503020204020204" pitchFamily="34" charset="-122"/>
                        </a:rPr>
                        <a:t>在那遥远的地方</a:t>
                      </a:r>
                      <a:r>
                        <a:rPr lang="en-US" altLang="zh-CN" sz="2000" b="1" dirty="0">
                          <a:solidFill>
                            <a:srgbClr val="7D4922"/>
                          </a:solidFill>
                          <a:latin typeface="微软雅黑" panose="020B0503020204020204" pitchFamily="34" charset="-122"/>
                          <a:ea typeface="微软雅黑" panose="020B0503020204020204" pitchFamily="34" charset="-122"/>
                        </a:rPr>
                        <a:t>》</a:t>
                      </a:r>
                      <a:endParaRPr lang="zh-CN" altLang="en-US"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dirty="0"/>
                    </a:p>
                  </a:txBody>
                  <a:tcPr anchor="ctr"/>
                </a:tc>
                <a:tc>
                  <a:txBody>
                    <a:bodyPr/>
                    <a:lstStyle/>
                    <a:p>
                      <a:pPr algn="ctr"/>
                      <a:endParaRPr lang="zh-CN" altLang="en-US" dirty="0"/>
                    </a:p>
                  </a:txBody>
                  <a:tcPr anchor="ctr"/>
                </a:tc>
              </a:tr>
              <a:tr h="668811">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4</a:t>
                      </a:r>
                      <a:endParaRPr lang="zh-CN" altLang="en-US"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a:t>
                      </a:r>
                      <a:r>
                        <a:rPr lang="zh-CN" altLang="en-US" sz="2000" b="1" dirty="0">
                          <a:solidFill>
                            <a:srgbClr val="7D4922"/>
                          </a:solidFill>
                          <a:latin typeface="微软雅黑" panose="020B0503020204020204" pitchFamily="34" charset="-122"/>
                          <a:ea typeface="微软雅黑" panose="020B0503020204020204" pitchFamily="34" charset="-122"/>
                        </a:rPr>
                        <a:t>魔王</a:t>
                      </a:r>
                      <a:r>
                        <a:rPr lang="en-US" altLang="zh-CN" sz="2000" b="1" dirty="0">
                          <a:solidFill>
                            <a:srgbClr val="7D4922"/>
                          </a:solidFill>
                          <a:latin typeface="微软雅黑" panose="020B0503020204020204" pitchFamily="34" charset="-122"/>
                          <a:ea typeface="微软雅黑" panose="020B0503020204020204" pitchFamily="34" charset="-122"/>
                        </a:rPr>
                        <a:t>》</a:t>
                      </a:r>
                      <a:endParaRPr lang="zh-CN" altLang="en-US"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a:p>
                  </a:txBody>
                  <a:tcPr anchor="ctr"/>
                </a:tc>
                <a:tc>
                  <a:txBody>
                    <a:bodyPr/>
                    <a:lstStyle/>
                    <a:p>
                      <a:pPr algn="ctr"/>
                      <a:endParaRPr lang="zh-CN" altLang="en-US" dirty="0"/>
                    </a:p>
                  </a:txBody>
                  <a:tcPr anchor="ctr"/>
                </a:tc>
              </a:tr>
              <a:tr h="668811">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5</a:t>
                      </a:r>
                      <a:endParaRPr lang="zh-CN" altLang="en-US"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r>
                        <a:rPr lang="en-US" altLang="zh-CN" sz="2000" b="1" dirty="0">
                          <a:solidFill>
                            <a:srgbClr val="7D4922"/>
                          </a:solidFill>
                          <a:latin typeface="微软雅黑" panose="020B0503020204020204" pitchFamily="34" charset="-122"/>
                          <a:ea typeface="微软雅黑" panose="020B0503020204020204" pitchFamily="34" charset="-122"/>
                        </a:rPr>
                        <a:t>《</a:t>
                      </a:r>
                      <a:r>
                        <a:rPr lang="zh-CN" altLang="en-US" sz="2000" b="1" dirty="0">
                          <a:solidFill>
                            <a:srgbClr val="7D4922"/>
                          </a:solidFill>
                          <a:latin typeface="微软雅黑" panose="020B0503020204020204" pitchFamily="34" charset="-122"/>
                          <a:ea typeface="微软雅黑" panose="020B0503020204020204" pitchFamily="34" charset="-122"/>
                        </a:rPr>
                        <a:t>太阳出来喜洋洋</a:t>
                      </a:r>
                      <a:r>
                        <a:rPr lang="en-US" altLang="zh-CN" sz="2000" b="1" dirty="0">
                          <a:solidFill>
                            <a:srgbClr val="7D4922"/>
                          </a:solidFill>
                          <a:latin typeface="微软雅黑" panose="020B0503020204020204" pitchFamily="34" charset="-122"/>
                          <a:ea typeface="微软雅黑" panose="020B0503020204020204" pitchFamily="34" charset="-122"/>
                        </a:rPr>
                        <a:t>》</a:t>
                      </a:r>
                      <a:endParaRPr lang="zh-CN" altLang="en-US" sz="2000" b="1" dirty="0">
                        <a:solidFill>
                          <a:srgbClr val="7D4922"/>
                        </a:solidFill>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a:p>
                  </a:txBody>
                  <a:tcPr anchor="ctr"/>
                </a:tc>
                <a:tc>
                  <a:txBody>
                    <a:bodyPr/>
                    <a:lstStyle/>
                    <a:p>
                      <a:pPr algn="ctr"/>
                      <a:endParaRPr lang="zh-CN" altLang="en-US" dirty="0"/>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09600" y="1217249"/>
            <a:ext cx="5601617" cy="5288391"/>
            <a:chOff x="2438400" y="1352550"/>
            <a:chExt cx="2438400" cy="1295400"/>
          </a:xfrm>
        </p:grpSpPr>
        <p:sp>
          <p:nvSpPr>
            <p:cNvPr id="9" name="矩形 8"/>
            <p:cNvSpPr/>
            <p:nvPr/>
          </p:nvSpPr>
          <p:spPr>
            <a:xfrm>
              <a:off x="2438400" y="1352550"/>
              <a:ext cx="2438400" cy="1295400"/>
            </a:xfrm>
            <a:prstGeom prst="rect">
              <a:avLst/>
            </a:prstGeom>
            <a:noFill/>
            <a:ln w="57150">
              <a:solidFill>
                <a:srgbClr val="7D49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TextBox 33"/>
            <p:cNvSpPr txBox="1"/>
            <p:nvPr/>
          </p:nvSpPr>
          <p:spPr>
            <a:xfrm>
              <a:off x="2477990" y="1375620"/>
              <a:ext cx="2323588" cy="1255077"/>
            </a:xfrm>
            <a:prstGeom prst="rect">
              <a:avLst/>
            </a:prstGeom>
            <a:noFill/>
            <a:ln>
              <a:noFill/>
            </a:ln>
          </p:spPr>
          <p:txBody>
            <a:bodyPr wrap="square" rtlCol="0">
              <a:spAutoFit/>
            </a:bodyPr>
            <a:lstStyle/>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中国是个多民族的国家，民歌之多浩如烟海，根据不同需要，有多种不同的分类法。</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占中国人口绝大部分的汉族民歌，一般划分为号子、山歌、小调三种基本体裁；再按地域可大致分为西北、华北、东北、西南、江浙、闽粤台、湘鄂、江淮八个风格区。</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2000" dirty="0">
                  <a:solidFill>
                    <a:srgbClr val="7D4922"/>
                  </a:solidFill>
                  <a:latin typeface="微软雅黑" panose="020B0503020204020204" pitchFamily="34" charset="-122"/>
                  <a:ea typeface="微软雅黑" panose="020B0503020204020204" pitchFamily="34" charset="-122"/>
                  <a:cs typeface="+mn-ea"/>
                  <a:sym typeface="+mn-lt"/>
                </a:rPr>
                <a:t>       其他各民族民歌由于在历史传统、语言特点、生活风俗上所存在的不同，致使各民族民歌的风格差异很大。一些人数较多、居住地域较集中的民族，可根据其不同地区民歌的音乐特点进行划分。</a:t>
              </a:r>
              <a:endParaRPr lang="zh-CN" altLang="en-US" sz="2000" dirty="0">
                <a:solidFill>
                  <a:srgbClr val="7D4922"/>
                </a:solidFill>
                <a:latin typeface="微软雅黑" panose="020B0503020204020204" pitchFamily="34" charset="-122"/>
                <a:ea typeface="微软雅黑" panose="020B0503020204020204" pitchFamily="34" charset="-122"/>
                <a:cs typeface="+mn-ea"/>
                <a:sym typeface="+mn-lt"/>
              </a:endParaRPr>
            </a:p>
          </p:txBody>
        </p:sp>
      </p:grpSp>
      <p:sp>
        <p:nvSpPr>
          <p:cNvPr id="2" name="矩形 1"/>
          <p:cNvSpPr/>
          <p:nvPr/>
        </p:nvSpPr>
        <p:spPr>
          <a:xfrm>
            <a:off x="609598" y="584202"/>
            <a:ext cx="2761131" cy="449727"/>
          </a:xfrm>
          <a:prstGeom prst="rect">
            <a:avLst/>
          </a:prstGeom>
          <a:solidFill>
            <a:srgbClr val="3F251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pitchFamily="49" charset="-122"/>
                <a:ea typeface="楷体" panose="02010609060101010101" pitchFamily="49" charset="-122"/>
              </a:rPr>
              <a:t>鉴 赏 与 分析</a:t>
            </a:r>
            <a:r>
              <a:rPr lang="en-US" altLang="zh-CN" sz="1600" b="1" dirty="0">
                <a:latin typeface="楷体" panose="02010609060101010101" pitchFamily="49" charset="-122"/>
                <a:ea typeface="楷体" panose="02010609060101010101" pitchFamily="49" charset="-122"/>
              </a:rPr>
              <a:t>——</a:t>
            </a:r>
            <a:r>
              <a:rPr lang="zh-CN" altLang="en-US" sz="1600" b="1" dirty="0">
                <a:latin typeface="楷体" panose="02010609060101010101" pitchFamily="49" charset="-122"/>
                <a:ea typeface="楷体" panose="02010609060101010101" pitchFamily="49" charset="-122"/>
              </a:rPr>
              <a:t>中国民歌</a:t>
            </a:r>
            <a:endParaRPr lang="zh-CN" altLang="en-US" sz="16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a:stretch>
            <a:fillRect/>
          </a:stretch>
        </p:blipFill>
        <p:spPr>
          <a:xfrm>
            <a:off x="6685660" y="1788501"/>
            <a:ext cx="4896740" cy="421371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
  <p:tag name="KSO_WM_UNIT_TYPE" val="l_h_a"/>
  <p:tag name="KSO_WM_UNIT_INDEX" val="1_1_1"/>
  <p:tag name="KSO_WM_UNIT_ID" val="diagram19882022_5*l_h_a*1_1_1"/>
  <p:tag name="KSO_WM_TEMPLATE_INDEX" val="19882022"/>
  <p:tag name="KSO_WM_TAG_VERSION" val="2.0"/>
  <p:tag name="KSO_WM_DIAGRAM_GROUP_CODE" val="l1-1"/>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PP_MARK_KEY" val="5e2fd9f0-80e5-4bcc-8a20-dc32b7eb2756"/>
  <p:tag name="COMMONDATA" val="eyJoZGlkIjoiNWVlNjgzMjI3MjA2NDk3ZGIyMWMzNTczOWViNWQ5N2Q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11265</Words>
  <Application>WPS 演示</Application>
  <PresentationFormat>宽屏</PresentationFormat>
  <Paragraphs>342</Paragraphs>
  <Slides>55</Slides>
  <Notes>5</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55</vt:i4>
      </vt:variant>
    </vt:vector>
  </HeadingPairs>
  <TitlesOfParts>
    <vt:vector size="68" baseType="lpstr">
      <vt:lpstr>Arial</vt:lpstr>
      <vt:lpstr>宋体</vt:lpstr>
      <vt:lpstr>Wingdings</vt:lpstr>
      <vt:lpstr>微软雅黑</vt:lpstr>
      <vt:lpstr>新蒂下午茶基本版</vt:lpstr>
      <vt:lpstr>楷体</vt:lpstr>
      <vt:lpstr>黑体</vt:lpstr>
      <vt:lpstr>等线</vt:lpstr>
      <vt:lpstr>Arial Unicode MS</vt:lpstr>
      <vt:lpstr>等线 Light</vt:lpstr>
      <vt:lpstr>Calibri</vt:lpstr>
      <vt:lpstr>汉仪菱心体简</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畅 邱</dc:creator>
  <cp:lastModifiedBy>WPS_1672826785</cp:lastModifiedBy>
  <cp:revision>8</cp:revision>
  <dcterms:created xsi:type="dcterms:W3CDTF">2024-04-17T03:34:00Z</dcterms:created>
  <dcterms:modified xsi:type="dcterms:W3CDTF">2024-06-03T08:03:52Z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64546CD7005B48069D04E8CF82D82A7F_12</vt:lpwstr>
  </property>
  <property fmtid="{D5CDD505-2E9C-101B-9397-08002B2CF9AE}" pid="3" name="KSOProductBuildVer">
    <vt:lpwstr>2052-11.1.0.14309</vt:lpwstr>
  </property>
</Properties>
</file>