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11.svg" ContentType="image/svg+xml"/>
  <Override PartName="/ppt/media/image13.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9.svg" ContentType="image/svg+xml"/>
  <Override PartName="/ppt/media/image31.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5"/>
  </p:notesMasterIdLst>
  <p:sldIdLst>
    <p:sldId id="256" r:id="rId4"/>
    <p:sldId id="278" r:id="rId6"/>
    <p:sldId id="259" r:id="rId7"/>
    <p:sldId id="260" r:id="rId8"/>
    <p:sldId id="266" r:id="rId9"/>
    <p:sldId id="294" r:id="rId10"/>
    <p:sldId id="295" r:id="rId11"/>
    <p:sldId id="296" r:id="rId12"/>
    <p:sldId id="297" r:id="rId13"/>
    <p:sldId id="263" r:id="rId14"/>
    <p:sldId id="298" r:id="rId15"/>
    <p:sldId id="299" r:id="rId16"/>
    <p:sldId id="300" r:id="rId17"/>
    <p:sldId id="262" r:id="rId18"/>
    <p:sldId id="301" r:id="rId19"/>
    <p:sldId id="302" r:id="rId20"/>
    <p:sldId id="303" r:id="rId21"/>
    <p:sldId id="304" r:id="rId22"/>
    <p:sldId id="305" r:id="rId23"/>
    <p:sldId id="261" r:id="rId24"/>
    <p:sldId id="306" r:id="rId25"/>
    <p:sldId id="307" r:id="rId26"/>
    <p:sldId id="308" r:id="rId27"/>
    <p:sldId id="309" r:id="rId28"/>
    <p:sldId id="293" r:id="rId29"/>
    <p:sldId id="310" r:id="rId30"/>
    <p:sldId id="311" r:id="rId31"/>
    <p:sldId id="312" r:id="rId32"/>
    <p:sldId id="258" r:id="rId33"/>
  </p:sldIdLst>
  <p:sldSz cx="12192000" cy="6858000"/>
  <p:notesSz cx="6858000" cy="9144000"/>
  <p:embeddedFontLst>
    <p:embeddedFont>
      <p:font typeface="黑体" panose="02010609060101010101" charset="-122"/>
      <p:regular r:id="rId37"/>
    </p:embeddedFont>
    <p:embeddedFont>
      <p:font typeface="思源黑体 CN Medium" panose="020B0600000000000000" charset="-122"/>
      <p:regular r:id="rId38"/>
    </p:embeddedFont>
    <p:embeddedFont>
      <p:font typeface="微软雅黑" panose="020B0503020204020204" charset="-122"/>
      <p:regular r:id="rId39"/>
    </p:embeddedFont>
    <p:embeddedFont>
      <p:font typeface="Calibri" panose="020F0502020204030204" charset="0"/>
      <p:regular r:id="rId40"/>
      <p:bold r:id="rId41"/>
      <p:italic r:id="rId42"/>
      <p:boldItalic r:id="rId43"/>
    </p:embeddedFont>
  </p:embeddedFontLst>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3" userDrawn="1">
          <p15:clr>
            <a:srgbClr val="A4A3A4"/>
          </p15:clr>
        </p15:guide>
        <p15:guide id="2" pos="38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7A2A5"/>
    <a:srgbClr val="C1C8CE"/>
    <a:srgbClr val="CBB6B3"/>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3"/>
        <p:guide pos="385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tags" Target="tags/tag258.xml"/><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slide" Target="slides/slide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65">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3" y="1778439"/>
            <a:ext cx="4873575"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3"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9"/>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65"/>
            </a:lvl2pPr>
            <a:lvl3pPr marL="914400" indent="0">
              <a:buNone/>
              <a:defRPr sz="1600"/>
            </a:lvl3pPr>
            <a:lvl4pPr marL="1371600" indent="0">
              <a:buNone/>
              <a:defRPr sz="1465"/>
            </a:lvl4pPr>
            <a:lvl5pPr marL="1828800" indent="0">
              <a:buNone/>
              <a:defRPr sz="1465"/>
            </a:lvl5pPr>
            <a:lvl6pPr marL="2286000" indent="0">
              <a:buNone/>
              <a:defRPr sz="1465"/>
            </a:lvl6pPr>
            <a:lvl7pPr marL="2743200" indent="0">
              <a:buNone/>
              <a:defRPr sz="1465"/>
            </a:lvl7pPr>
            <a:lvl8pPr marL="3200400" indent="0">
              <a:buNone/>
              <a:defRPr sz="1465"/>
            </a:lvl8pPr>
            <a:lvl9pPr marL="3657600" indent="0">
              <a:buNone/>
              <a:defRPr sz="14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1" Type="http://schemas.openxmlformats.org/officeDocument/2006/relationships/theme" Target="../theme/theme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68580" tIns="34290" rIns="68580" bIns="34290" rtlCol="0" anchor="ctr"/>
          <a:lstStyle>
            <a:lvl1pPr algn="l">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68580" tIns="34290" rIns="68580" bIns="34290" rtlCol="0" anchor="ctr"/>
          <a:lstStyle>
            <a:lvl1pPr algn="ct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68580" tIns="34290" rIns="68580" bIns="34290" rtlCol="0" anchor="ctr"/>
          <a:lstStyle>
            <a:lvl1pPr algn="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9pPr>
    </p:bodyStyle>
    <p:other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5.jpeg"/><Relationship Id="rId1" Type="http://schemas.openxmlformats.org/officeDocument/2006/relationships/tags" Target="../tags/tag78.xml"/></Relationships>
</file>

<file path=ppt/slides/_rels/slide12.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1" Type="http://schemas.openxmlformats.org/officeDocument/2006/relationships/notesSlide" Target="../notesSlides/notesSlide12.xml"/><Relationship Id="rId20" Type="http://schemas.openxmlformats.org/officeDocument/2006/relationships/slideLayout" Target="../slideLayouts/slideLayout1.xml"/><Relationship Id="rId2" Type="http://schemas.openxmlformats.org/officeDocument/2006/relationships/tags" Target="../tags/tag81.xml"/><Relationship Id="rId19" Type="http://schemas.openxmlformats.org/officeDocument/2006/relationships/tags" Target="../tags/tag92.xml"/><Relationship Id="rId18" Type="http://schemas.openxmlformats.org/officeDocument/2006/relationships/image" Target="../media/image11.svg"/><Relationship Id="rId17" Type="http://schemas.openxmlformats.org/officeDocument/2006/relationships/image" Target="../media/image10.png"/><Relationship Id="rId16" Type="http://schemas.openxmlformats.org/officeDocument/2006/relationships/tags" Target="../tags/tag91.xml"/><Relationship Id="rId15" Type="http://schemas.openxmlformats.org/officeDocument/2006/relationships/image" Target="../media/image9.svg"/><Relationship Id="rId14" Type="http://schemas.openxmlformats.org/officeDocument/2006/relationships/image" Target="../media/image8.png"/><Relationship Id="rId13" Type="http://schemas.openxmlformats.org/officeDocument/2006/relationships/tags" Target="../tags/tag90.xml"/><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tags" Target="../tags/tag89.xml"/><Relationship Id="rId1" Type="http://schemas.openxmlformats.org/officeDocument/2006/relationships/tags" Target="../tags/tag80.xml"/></Relationships>
</file>

<file path=ppt/slides/_rels/slide13.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1" Type="http://schemas.openxmlformats.org/officeDocument/2006/relationships/notesSlide" Target="../notesSlides/notesSlide13.xml"/><Relationship Id="rId20" Type="http://schemas.openxmlformats.org/officeDocument/2006/relationships/slideLayout" Target="../slideLayouts/slideLayout1.xml"/><Relationship Id="rId2" Type="http://schemas.openxmlformats.org/officeDocument/2006/relationships/tags" Target="../tags/tag94.xml"/><Relationship Id="rId19" Type="http://schemas.openxmlformats.org/officeDocument/2006/relationships/tags" Target="../tags/tag109.xml"/><Relationship Id="rId18" Type="http://schemas.openxmlformats.org/officeDocument/2006/relationships/image" Target="../media/image13.svg"/><Relationship Id="rId17" Type="http://schemas.openxmlformats.org/officeDocument/2006/relationships/image" Target="../media/image12.png"/><Relationship Id="rId16" Type="http://schemas.openxmlformats.org/officeDocument/2006/relationships/tags" Target="../tags/tag108.xml"/><Relationship Id="rId15" Type="http://schemas.openxmlformats.org/officeDocument/2006/relationships/tags" Target="../tags/tag107.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tags" Target="../tags/tag9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10.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tags" Target="../tags/tag112.xml"/><Relationship Id="rId2" Type="http://schemas.openxmlformats.org/officeDocument/2006/relationships/image" Target="../media/image14.jpeg"/><Relationship Id="rId1" Type="http://schemas.openxmlformats.org/officeDocument/2006/relationships/tags" Target="../tags/tag111.xml"/></Relationships>
</file>

<file path=ppt/slides/_rels/slide16.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3" Type="http://schemas.openxmlformats.org/officeDocument/2006/relationships/notesSlide" Target="../notesSlides/notesSlide16.xml"/><Relationship Id="rId32" Type="http://schemas.openxmlformats.org/officeDocument/2006/relationships/slideLayout" Target="../slideLayouts/slideLayout1.xml"/><Relationship Id="rId31" Type="http://schemas.openxmlformats.org/officeDocument/2006/relationships/tags" Target="../tags/tag133.xml"/><Relationship Id="rId30" Type="http://schemas.openxmlformats.org/officeDocument/2006/relationships/image" Target="../media/image24.svg"/><Relationship Id="rId3" Type="http://schemas.openxmlformats.org/officeDocument/2006/relationships/tags" Target="../tags/tag115.xml"/><Relationship Id="rId29" Type="http://schemas.openxmlformats.org/officeDocument/2006/relationships/image" Target="../media/image23.png"/><Relationship Id="rId28" Type="http://schemas.openxmlformats.org/officeDocument/2006/relationships/tags" Target="../tags/tag132.xml"/><Relationship Id="rId27" Type="http://schemas.openxmlformats.org/officeDocument/2006/relationships/image" Target="../media/image22.svg"/><Relationship Id="rId26" Type="http://schemas.openxmlformats.org/officeDocument/2006/relationships/image" Target="../media/image21.png"/><Relationship Id="rId25" Type="http://schemas.openxmlformats.org/officeDocument/2006/relationships/tags" Target="../tags/tag131.xml"/><Relationship Id="rId24" Type="http://schemas.openxmlformats.org/officeDocument/2006/relationships/image" Target="../media/image20.svg"/><Relationship Id="rId23" Type="http://schemas.openxmlformats.org/officeDocument/2006/relationships/image" Target="../media/image19.png"/><Relationship Id="rId22" Type="http://schemas.openxmlformats.org/officeDocument/2006/relationships/tags" Target="../tags/tag130.xml"/><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114.xml"/><Relationship Id="rId19" Type="http://schemas.openxmlformats.org/officeDocument/2006/relationships/tags" Target="../tags/tag129.xml"/><Relationship Id="rId18" Type="http://schemas.openxmlformats.org/officeDocument/2006/relationships/image" Target="../media/image16.svg"/><Relationship Id="rId17" Type="http://schemas.openxmlformats.org/officeDocument/2006/relationships/image" Target="../media/image15.png"/><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3.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tags" Target="../tags/tag135.xml"/><Relationship Id="rId2" Type="http://schemas.openxmlformats.org/officeDocument/2006/relationships/image" Target="../media/image25.jpeg"/><Relationship Id="rId1" Type="http://schemas.openxmlformats.org/officeDocument/2006/relationships/tags" Target="../tags/tag134.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137.xml"/><Relationship Id="rId2" Type="http://schemas.openxmlformats.org/officeDocument/2006/relationships/image" Target="../media/image26.png"/><Relationship Id="rId1" Type="http://schemas.openxmlformats.org/officeDocument/2006/relationships/tags" Target="../tags/tag136.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ags" Target="../tags/tag138.xml"/><Relationship Id="rId1"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39.xml"/></Relationships>
</file>

<file path=ppt/slides/_rels/slide21.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3" Type="http://schemas.openxmlformats.org/officeDocument/2006/relationships/notesSlide" Target="../notesSlides/notesSlide21.xml"/><Relationship Id="rId22" Type="http://schemas.openxmlformats.org/officeDocument/2006/relationships/slideLayout" Target="../slideLayouts/slideLayout1.xml"/><Relationship Id="rId21" Type="http://schemas.openxmlformats.org/officeDocument/2006/relationships/tags" Target="../tags/tag160.xml"/><Relationship Id="rId20" Type="http://schemas.openxmlformats.org/officeDocument/2006/relationships/tags" Target="../tags/tag159.xml"/><Relationship Id="rId2" Type="http://schemas.openxmlformats.org/officeDocument/2006/relationships/tags" Target="../tags/tag141.xml"/><Relationship Id="rId19" Type="http://schemas.openxmlformats.org/officeDocument/2006/relationships/tags" Target="../tags/tag158.xml"/><Relationship Id="rId18" Type="http://schemas.openxmlformats.org/officeDocument/2006/relationships/tags" Target="../tags/tag157.xml"/><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22.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7" Type="http://schemas.openxmlformats.org/officeDocument/2006/relationships/notesSlide" Target="../notesSlides/notesSlide22.xml"/><Relationship Id="rId16" Type="http://schemas.openxmlformats.org/officeDocument/2006/relationships/slideLayout" Target="../slideLayouts/slideLayout1.xml"/><Relationship Id="rId15" Type="http://schemas.openxmlformats.org/officeDocument/2006/relationships/tags" Target="../tags/tag171.xml"/><Relationship Id="rId14" Type="http://schemas.openxmlformats.org/officeDocument/2006/relationships/image" Target="../media/image31.svg"/><Relationship Id="rId13" Type="http://schemas.openxmlformats.org/officeDocument/2006/relationships/image" Target="../media/image30.png"/><Relationship Id="rId12" Type="http://schemas.openxmlformats.org/officeDocument/2006/relationships/tags" Target="../tags/tag170.xml"/><Relationship Id="rId11" Type="http://schemas.openxmlformats.org/officeDocument/2006/relationships/image" Target="../media/image29.svg"/><Relationship Id="rId10" Type="http://schemas.openxmlformats.org/officeDocument/2006/relationships/image" Target="../media/image28.png"/><Relationship Id="rId1" Type="http://schemas.openxmlformats.org/officeDocument/2006/relationships/tags" Target="../tags/tag161.xml"/></Relationships>
</file>

<file path=ppt/slides/_rels/slide23.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3" Type="http://schemas.openxmlformats.org/officeDocument/2006/relationships/notesSlide" Target="../notesSlides/notesSlide23.xml"/><Relationship Id="rId22" Type="http://schemas.openxmlformats.org/officeDocument/2006/relationships/slideLayout" Target="../slideLayouts/slideLayout1.xml"/><Relationship Id="rId21" Type="http://schemas.openxmlformats.org/officeDocument/2006/relationships/tags" Target="../tags/tag192.xml"/><Relationship Id="rId20" Type="http://schemas.openxmlformats.org/officeDocument/2006/relationships/tags" Target="../tags/tag191.xml"/><Relationship Id="rId2" Type="http://schemas.openxmlformats.org/officeDocument/2006/relationships/tags" Target="../tags/tag173.xml"/><Relationship Id="rId19" Type="http://schemas.openxmlformats.org/officeDocument/2006/relationships/tags" Target="../tags/tag190.xml"/><Relationship Id="rId18" Type="http://schemas.openxmlformats.org/officeDocument/2006/relationships/tags" Target="../tags/tag189.xml"/><Relationship Id="rId17" Type="http://schemas.openxmlformats.org/officeDocument/2006/relationships/tags" Target="../tags/tag18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6" Type="http://schemas.openxmlformats.org/officeDocument/2006/relationships/notesSlide" Target="../notesSlides/notesSlide24.xml"/><Relationship Id="rId15" Type="http://schemas.openxmlformats.org/officeDocument/2006/relationships/slideLayout" Target="../slideLayouts/slideLayout1.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tags" Target="../tags/tag19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07.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tags" Target="../tags/tag209.xml"/><Relationship Id="rId2" Type="http://schemas.openxmlformats.org/officeDocument/2006/relationships/image" Target="../media/image32.jpeg"/><Relationship Id="rId1" Type="http://schemas.openxmlformats.org/officeDocument/2006/relationships/tags" Target="../tags/tag208.xml"/></Relationships>
</file>

<file path=ppt/slides/_rels/slide27.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1" Type="http://schemas.openxmlformats.org/officeDocument/2006/relationships/notesSlide" Target="../notesSlides/notesSlide27.xml"/><Relationship Id="rId30" Type="http://schemas.openxmlformats.org/officeDocument/2006/relationships/slideLayout" Target="../slideLayouts/slideLayout1.xml"/><Relationship Id="rId3" Type="http://schemas.openxmlformats.org/officeDocument/2006/relationships/tags" Target="../tags/tag212.xml"/><Relationship Id="rId29" Type="http://schemas.openxmlformats.org/officeDocument/2006/relationships/tags" Target="../tags/tag228.xml"/><Relationship Id="rId28" Type="http://schemas.openxmlformats.org/officeDocument/2006/relationships/image" Target="../media/image42.svg"/><Relationship Id="rId27" Type="http://schemas.openxmlformats.org/officeDocument/2006/relationships/image" Target="../media/image41.png"/><Relationship Id="rId26" Type="http://schemas.openxmlformats.org/officeDocument/2006/relationships/tags" Target="../tags/tag227.xml"/><Relationship Id="rId25" Type="http://schemas.openxmlformats.org/officeDocument/2006/relationships/image" Target="../media/image40.svg"/><Relationship Id="rId24" Type="http://schemas.openxmlformats.org/officeDocument/2006/relationships/image" Target="../media/image39.png"/><Relationship Id="rId23" Type="http://schemas.openxmlformats.org/officeDocument/2006/relationships/tags" Target="../tags/tag226.xml"/><Relationship Id="rId22" Type="http://schemas.openxmlformats.org/officeDocument/2006/relationships/image" Target="../media/image38.svg"/><Relationship Id="rId21" Type="http://schemas.openxmlformats.org/officeDocument/2006/relationships/image" Target="../media/image37.png"/><Relationship Id="rId20" Type="http://schemas.openxmlformats.org/officeDocument/2006/relationships/tags" Target="../tags/tag225.xml"/><Relationship Id="rId2" Type="http://schemas.openxmlformats.org/officeDocument/2006/relationships/tags" Target="../tags/tag211.xml"/><Relationship Id="rId19" Type="http://schemas.openxmlformats.org/officeDocument/2006/relationships/image" Target="../media/image36.svg"/><Relationship Id="rId18" Type="http://schemas.openxmlformats.org/officeDocument/2006/relationships/image" Target="../media/image35.png"/><Relationship Id="rId17" Type="http://schemas.openxmlformats.org/officeDocument/2006/relationships/tags" Target="../tags/tag224.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image" Target="../media/image34.svg"/><Relationship Id="rId11" Type="http://schemas.openxmlformats.org/officeDocument/2006/relationships/image" Target="../media/image33.png"/><Relationship Id="rId10" Type="http://schemas.openxmlformats.org/officeDocument/2006/relationships/tags" Target="../tags/tag219.xml"/><Relationship Id="rId1" Type="http://schemas.openxmlformats.org/officeDocument/2006/relationships/tags" Target="../tags/tag210.xml"/></Relationships>
</file>

<file path=ppt/slides/_rels/slide28.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2" Type="http://schemas.openxmlformats.org/officeDocument/2006/relationships/notesSlide" Target="../notesSlides/notesSlide28.xml"/><Relationship Id="rId41" Type="http://schemas.openxmlformats.org/officeDocument/2006/relationships/slideLayout" Target="../slideLayouts/slideLayout1.xml"/><Relationship Id="rId40" Type="http://schemas.openxmlformats.org/officeDocument/2006/relationships/tags" Target="../tags/tag256.xml"/><Relationship Id="rId4" Type="http://schemas.openxmlformats.org/officeDocument/2006/relationships/tags" Target="../tags/tag232.xml"/><Relationship Id="rId39" Type="http://schemas.openxmlformats.org/officeDocument/2006/relationships/tags" Target="../tags/tag255.xml"/><Relationship Id="rId38" Type="http://schemas.openxmlformats.org/officeDocument/2006/relationships/tags" Target="../tags/tag254.xml"/><Relationship Id="rId37" Type="http://schemas.openxmlformats.org/officeDocument/2006/relationships/tags" Target="../tags/tag253.xml"/><Relationship Id="rId36" Type="http://schemas.openxmlformats.org/officeDocument/2006/relationships/tags" Target="../tags/tag252.xml"/><Relationship Id="rId35" Type="http://schemas.openxmlformats.org/officeDocument/2006/relationships/tags" Target="../tags/tag251.xml"/><Relationship Id="rId34" Type="http://schemas.openxmlformats.org/officeDocument/2006/relationships/tags" Target="../tags/tag250.xml"/><Relationship Id="rId33" Type="http://schemas.openxmlformats.org/officeDocument/2006/relationships/tags" Target="../tags/tag249.xml"/><Relationship Id="rId32" Type="http://schemas.openxmlformats.org/officeDocument/2006/relationships/tags" Target="../tags/tag248.xml"/><Relationship Id="rId31" Type="http://schemas.openxmlformats.org/officeDocument/2006/relationships/tags" Target="../tags/tag247.xml"/><Relationship Id="rId30" Type="http://schemas.openxmlformats.org/officeDocument/2006/relationships/tags" Target="../tags/tag246.xml"/><Relationship Id="rId3" Type="http://schemas.openxmlformats.org/officeDocument/2006/relationships/tags" Target="../tags/tag231.xml"/><Relationship Id="rId29" Type="http://schemas.openxmlformats.org/officeDocument/2006/relationships/image" Target="../media/image54.svg"/><Relationship Id="rId28" Type="http://schemas.openxmlformats.org/officeDocument/2006/relationships/image" Target="../media/image53.png"/><Relationship Id="rId27" Type="http://schemas.openxmlformats.org/officeDocument/2006/relationships/tags" Target="../tags/tag245.xml"/><Relationship Id="rId26" Type="http://schemas.openxmlformats.org/officeDocument/2006/relationships/image" Target="../media/image52.svg"/><Relationship Id="rId25" Type="http://schemas.openxmlformats.org/officeDocument/2006/relationships/image" Target="../media/image51.png"/><Relationship Id="rId24" Type="http://schemas.openxmlformats.org/officeDocument/2006/relationships/tags" Target="../tags/tag244.xml"/><Relationship Id="rId23" Type="http://schemas.openxmlformats.org/officeDocument/2006/relationships/image" Target="../media/image50.svg"/><Relationship Id="rId22" Type="http://schemas.openxmlformats.org/officeDocument/2006/relationships/image" Target="../media/image49.png"/><Relationship Id="rId21" Type="http://schemas.openxmlformats.org/officeDocument/2006/relationships/tags" Target="../tags/tag243.xml"/><Relationship Id="rId20" Type="http://schemas.openxmlformats.org/officeDocument/2006/relationships/image" Target="../media/image48.svg"/><Relationship Id="rId2" Type="http://schemas.openxmlformats.org/officeDocument/2006/relationships/tags" Target="../tags/tag230.xml"/><Relationship Id="rId19" Type="http://schemas.openxmlformats.org/officeDocument/2006/relationships/image" Target="../media/image47.png"/><Relationship Id="rId18" Type="http://schemas.openxmlformats.org/officeDocument/2006/relationships/tags" Target="../tags/tag242.xml"/><Relationship Id="rId17" Type="http://schemas.openxmlformats.org/officeDocument/2006/relationships/image" Target="../media/image46.svg"/><Relationship Id="rId16" Type="http://schemas.openxmlformats.org/officeDocument/2006/relationships/image" Target="../media/image45.png"/><Relationship Id="rId15" Type="http://schemas.openxmlformats.org/officeDocument/2006/relationships/tags" Target="../tags/tag241.xml"/><Relationship Id="rId14" Type="http://schemas.openxmlformats.org/officeDocument/2006/relationships/image" Target="../media/image44.svg"/><Relationship Id="rId13" Type="http://schemas.openxmlformats.org/officeDocument/2006/relationships/image" Target="../media/image43.png"/><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257.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tags" Target="../tags/tag70.xml"/><Relationship Id="rId2" Type="http://schemas.openxmlformats.org/officeDocument/2006/relationships/image" Target="../media/image1.png"/><Relationship Id="rId1" Type="http://schemas.openxmlformats.org/officeDocument/2006/relationships/tags" Target="../tags/tag69.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tags" Target="../tags/tag7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tags" Target="../tags/tag73.xml"/><Relationship Id="rId2" Type="http://schemas.openxmlformats.org/officeDocument/2006/relationships/image" Target="../media/image3.jpeg"/><Relationship Id="rId1" Type="http://schemas.openxmlformats.org/officeDocument/2006/relationships/tags" Target="../tags/tag7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tags" Target="../tags/tag75.xml"/><Relationship Id="rId2" Type="http://schemas.openxmlformats.org/officeDocument/2006/relationships/image" Target="../media/image4.jpeg"/><Relationship Id="rId1" Type="http://schemas.openxmlformats.org/officeDocument/2006/relationships/tags" Target="../tags/tag7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7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2546033" y="2482850"/>
            <a:ext cx="7323455" cy="1168400"/>
          </a:xfrm>
          <a:prstGeom prst="rect">
            <a:avLst/>
          </a:prstGeom>
          <a:noFill/>
        </p:spPr>
        <p:txBody>
          <a:bodyPr wrap="square" rtlCol="0">
            <a:spAutoFit/>
          </a:bodyPr>
          <a:p>
            <a:pPr algn="ctr"/>
            <a:r>
              <a:rPr sz="7000">
                <a:solidFill>
                  <a:srgbClr val="87A2A5"/>
                </a:solidFill>
                <a:latin typeface="思源黑体 CN Medium" panose="020B0600000000000000" charset="-122"/>
                <a:ea typeface="思源黑体 CN Medium" panose="020B0600000000000000" charset="-122"/>
                <a:cs typeface="思源黑体 CN Medium" panose="020B0600000000000000" charset="-122"/>
              </a:rPr>
              <a:t>新时代大学美育</a:t>
            </a:r>
            <a:endParaRPr lang="zh-CN" altLang="en-US" sz="7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
        <p:nvSpPr>
          <p:cNvPr id="28" name="文本框 27"/>
          <p:cNvSpPr txBox="1"/>
          <p:nvPr/>
        </p:nvSpPr>
        <p:spPr>
          <a:xfrm>
            <a:off x="4493260" y="4504690"/>
            <a:ext cx="3206115" cy="645160"/>
          </a:xfrm>
          <a:prstGeom prst="rect">
            <a:avLst/>
          </a:prstGeom>
          <a:noFill/>
        </p:spPr>
        <p:txBody>
          <a:bodyPr wrap="square" rtlCol="0">
            <a:spAutoFit/>
          </a:bodyPr>
          <a:p>
            <a:pPr algn="ctr"/>
            <a:r>
              <a:rPr lang="zh-CN" altLang="en-US" sz="3600">
                <a:solidFill>
                  <a:srgbClr val="87A2A5"/>
                </a:solidFill>
                <a:latin typeface="思源黑体 CN Medium" panose="020B0600000000000000" charset="-122"/>
                <a:ea typeface="思源黑体 CN Medium" panose="020B0600000000000000" charset="-122"/>
              </a:rPr>
              <a:t>北京出版社</a:t>
            </a:r>
            <a:endParaRPr lang="zh-CN" altLang="en-US" sz="3600">
              <a:solidFill>
                <a:srgbClr val="87A2A5"/>
              </a:solidFill>
              <a:latin typeface="思源黑体 CN Medium" panose="020B0600000000000000" charset="-122"/>
              <a:ea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02</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技术美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一、技术美的含义</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395095"/>
            <a:ext cx="5491480" cy="466153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技术美是指人们在物质生产和产品设计过程中，运用艺术手段对客体进行加工而形成的审美形态。它不是自然的属性，有别于自然美；它依附于手工业特殊技能和大工业生产条件下机器制造的有实用价值的具体实物，也有别于一般的艺术美。这种审美形态与产品的功能相联系，体现在产品的设计、制造、销售、使用过程中，具有科学性、实用性、技术性，具有与审美性能有效结合的特征。技术美是人的建造力的体现，技术美的本质是人对建造活动的肯定，是人通过对劳动生产技术实践活动及其成果的观照，在自身建造力的对象化面前获得的惬意、欣喜、愉悦和满足。</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02" name="图片 101"/>
          <p:cNvPicPr/>
          <p:nvPr>
            <p:custDataLst>
              <p:tags r:id="rId1"/>
            </p:custDataLst>
          </p:nvPr>
        </p:nvPicPr>
        <p:blipFill>
          <a:blip r:embed="rId2"/>
          <a:stretch>
            <a:fillRect/>
          </a:stretch>
        </p:blipFill>
        <p:spPr>
          <a:xfrm>
            <a:off x="6786880" y="2072640"/>
            <a:ext cx="4055110" cy="304736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二、技术美的特征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六边形 1"/>
          <p:cNvSpPr/>
          <p:nvPr>
            <p:custDataLst>
              <p:tags r:id="rId1"/>
            </p:custDataLst>
          </p:nvPr>
        </p:nvSpPr>
        <p:spPr>
          <a:xfrm rot="5400000">
            <a:off x="4867910" y="17056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 name="六边形 3"/>
          <p:cNvSpPr/>
          <p:nvPr>
            <p:custDataLst>
              <p:tags r:id="rId2"/>
            </p:custDataLst>
          </p:nvPr>
        </p:nvSpPr>
        <p:spPr>
          <a:xfrm rot="5400000">
            <a:off x="4095115" y="30886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6" name="六边形 5"/>
          <p:cNvSpPr/>
          <p:nvPr>
            <p:custDataLst>
              <p:tags r:id="rId3"/>
            </p:custDataLst>
          </p:nvPr>
        </p:nvSpPr>
        <p:spPr>
          <a:xfrm rot="5400000">
            <a:off x="5673725" y="308864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正文"/>
          <p:cNvSpPr txBox="1"/>
          <p:nvPr>
            <p:custDataLst>
              <p:tags r:id="rId4"/>
            </p:custDataLst>
          </p:nvPr>
        </p:nvSpPr>
        <p:spPr>
          <a:xfrm>
            <a:off x="7240905" y="1888490"/>
            <a:ext cx="4124325" cy="155194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标准化，是对产品诸多因素加以统一规定，并予以实施的一项技术措施，有时也称“规格化”；多样化，是指差度大而无统一规定性。</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4" name="标题"/>
          <p:cNvSpPr txBox="1"/>
          <p:nvPr>
            <p:custDataLst>
              <p:tags r:id="rId5"/>
            </p:custDataLst>
          </p:nvPr>
        </p:nvSpPr>
        <p:spPr>
          <a:xfrm>
            <a:off x="7098030" y="1445895"/>
            <a:ext cx="3863340" cy="457835"/>
          </a:xfrm>
          <a:prstGeom prst="rect">
            <a:avLst/>
          </a:prstGeom>
          <a:noFill/>
        </p:spPr>
        <p:txBody>
          <a:bodyPr wrap="square" lIns="90170" tIns="46990" rIns="90170" bIns="0" rtlCol="0" anchor="b"/>
          <a:p>
            <a:r>
              <a:rPr lang="zh-CN" altLang="en-US" b="1" spc="300" dirty="0">
                <a:solidFill>
                  <a:srgbClr val="17D594"/>
                </a:solidFill>
                <a:latin typeface="Arial" panose="020B0604020202020204" pitchFamily="34" charset="0"/>
                <a:ea typeface="微软雅黑" panose="020B0503020204020204" charset="-122"/>
              </a:rPr>
              <a:t>（一）标准化与多样化的统一</a:t>
            </a:r>
            <a:endParaRPr lang="zh-CN" altLang="en-US" b="1" spc="300" dirty="0">
              <a:solidFill>
                <a:srgbClr val="17D594"/>
              </a:solidFill>
              <a:latin typeface="Arial" panose="020B0604020202020204" pitchFamily="34" charset="0"/>
              <a:ea typeface="微软雅黑" panose="020B0503020204020204" charset="-122"/>
            </a:endParaRPr>
          </a:p>
        </p:txBody>
      </p:sp>
      <p:sp>
        <p:nvSpPr>
          <p:cNvPr id="18" name="正文"/>
          <p:cNvSpPr txBox="1"/>
          <p:nvPr>
            <p:custDataLst>
              <p:tags r:id="rId6"/>
            </p:custDataLst>
          </p:nvPr>
        </p:nvSpPr>
        <p:spPr>
          <a:xfrm>
            <a:off x="7496175" y="3831590"/>
            <a:ext cx="3869055" cy="834390"/>
          </a:xfrm>
          <a:prstGeom prst="rect">
            <a:avLst/>
          </a:prstGeom>
          <a:noFill/>
        </p:spPr>
        <p:txBody>
          <a:bodyPr wrap="square" lIns="90170" tIns="46990" rIns="90170" bIns="46990" rtlCol="0" anchor="t" anchorCtr="0">
            <a:noAutofit/>
          </a:bodyPr>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产品所具有的标准化、模式化的特点，决定了产品生产的相对稳定性。</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9" name="标题"/>
          <p:cNvSpPr txBox="1"/>
          <p:nvPr>
            <p:custDataLst>
              <p:tags r:id="rId7"/>
            </p:custDataLst>
          </p:nvPr>
        </p:nvSpPr>
        <p:spPr>
          <a:xfrm>
            <a:off x="7409180" y="3350895"/>
            <a:ext cx="3813810" cy="457835"/>
          </a:xfrm>
          <a:prstGeom prst="rect">
            <a:avLst/>
          </a:prstGeom>
          <a:noFill/>
        </p:spPr>
        <p:txBody>
          <a:bodyPr wrap="square" lIns="90170" tIns="46990" rIns="90170" bIns="0" rtlCol="0" anchor="b"/>
          <a:p>
            <a:r>
              <a:rPr lang="zh-CN" altLang="en-US" b="1" spc="300" dirty="0">
                <a:solidFill>
                  <a:srgbClr val="FFD247">
                    <a:lumMod val="75000"/>
                  </a:srgbClr>
                </a:solidFill>
                <a:latin typeface="Arial" panose="020B0604020202020204" pitchFamily="34" charset="0"/>
                <a:ea typeface="微软雅黑" panose="020B0503020204020204" charset="-122"/>
              </a:rPr>
              <a:t>（二）稳定性与流行性的结合</a:t>
            </a:r>
            <a:endParaRPr lang="zh-CN" altLang="en-US" b="1" spc="300" dirty="0">
              <a:solidFill>
                <a:srgbClr val="FFD247">
                  <a:lumMod val="75000"/>
                </a:srgbClr>
              </a:solidFill>
              <a:latin typeface="Arial" panose="020B0604020202020204" pitchFamily="34" charset="0"/>
              <a:ea typeface="微软雅黑" panose="020B0503020204020204" charset="-122"/>
            </a:endParaRPr>
          </a:p>
        </p:txBody>
      </p:sp>
      <p:sp>
        <p:nvSpPr>
          <p:cNvPr id="20" name="正文"/>
          <p:cNvSpPr txBox="1"/>
          <p:nvPr>
            <p:custDataLst>
              <p:tags r:id="rId8"/>
            </p:custDataLst>
          </p:nvPr>
        </p:nvSpPr>
        <p:spPr>
          <a:xfrm>
            <a:off x="676910" y="3705860"/>
            <a:ext cx="3320415" cy="1118235"/>
          </a:xfrm>
          <a:prstGeom prst="rect">
            <a:avLst/>
          </a:prstGeom>
          <a:noFill/>
        </p:spPr>
        <p:txBody>
          <a:bodyPr wrap="square" lIns="90170" tIns="46990" rIns="90170" bIns="46990" rtlCol="0" anchor="t" anchorCtr="0">
            <a:noAutofit/>
          </a:bodyPr>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实现产品实用性和审美性的交融有两种途径。一是艺术性造型，二是艺术性装饰。</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21" name="标题"/>
          <p:cNvSpPr txBox="1"/>
          <p:nvPr>
            <p:custDataLst>
              <p:tags r:id="rId9"/>
            </p:custDataLst>
          </p:nvPr>
        </p:nvSpPr>
        <p:spPr>
          <a:xfrm>
            <a:off x="492760" y="2933700"/>
            <a:ext cx="3757930" cy="749300"/>
          </a:xfrm>
          <a:prstGeom prst="rect">
            <a:avLst/>
          </a:prstGeom>
          <a:noFill/>
        </p:spPr>
        <p:txBody>
          <a:bodyPr wrap="square" lIns="90170" tIns="46990" rIns="90170" bIns="0" rtlCol="0" anchor="b"/>
          <a:p>
            <a:pPr algn="l"/>
            <a:r>
              <a:rPr lang="zh-CN" altLang="en-US" b="1" spc="300" dirty="0">
                <a:solidFill>
                  <a:srgbClr val="376FFF"/>
                </a:solidFill>
                <a:latin typeface="Arial" panose="020B0604020202020204" pitchFamily="34" charset="0"/>
                <a:ea typeface="微软雅黑" panose="020B0503020204020204" charset="-122"/>
              </a:rPr>
              <a:t>（三）实用性与审美性的交融</a:t>
            </a:r>
            <a:endParaRPr lang="zh-CN" altLang="en-US" b="1" spc="300" dirty="0">
              <a:solidFill>
                <a:srgbClr val="376FFF"/>
              </a:solidFill>
              <a:latin typeface="Arial" panose="020B0604020202020204" pitchFamily="34" charset="0"/>
              <a:ea typeface="微软雅黑" panose="020B0503020204020204" charset="-122"/>
            </a:endParaRPr>
          </a:p>
        </p:txBody>
      </p:sp>
      <p:pic>
        <p:nvPicPr>
          <p:cNvPr id="10" name="图片 9"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579110" y="2260918"/>
            <a:ext cx="467995" cy="467995"/>
          </a:xfrm>
          <a:prstGeom prst="rect">
            <a:avLst/>
          </a:prstGeom>
        </p:spPr>
      </p:pic>
      <p:pic>
        <p:nvPicPr>
          <p:cNvPr id="26" name="图片 25" descr="343439383331313b343532303032303bb8f6c8cbd0c5cfa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806315" y="3643948"/>
            <a:ext cx="467995" cy="467995"/>
          </a:xfrm>
          <a:prstGeom prst="rect">
            <a:avLst/>
          </a:prstGeom>
        </p:spPr>
      </p:pic>
      <p:pic>
        <p:nvPicPr>
          <p:cNvPr id="27" name="图片 26" descr="343439383331313b343532303031393bd2b5bca8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385560" y="3683000"/>
            <a:ext cx="467995" cy="467995"/>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三、优秀案例赏析</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1"/>
            </p:custDataLst>
          </p:nvPr>
        </p:nvSpPr>
        <p:spPr>
          <a:xfrm flipH="1">
            <a:off x="652145" y="2096770"/>
            <a:ext cx="3307715" cy="3569335"/>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rPr>
              <a:t>中国古代的印刷术经历了雕版印刷和活字印刷两个阶段。雕版印刷产生于隋唐之际，人们采用优质、细密的木材制作刻板，上面刻出阳文反字，然后涂以墨汁复印纸上。这种方法优于手抄百倍，但是，雕版印刷也存在着不足：制作刻板需要耗费大量时间；存放刻板又要占据大量空间；如果一部书不再重印，这本书的刻板便不再使用。</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endParaRPr>
          </a:p>
        </p:txBody>
      </p:sp>
      <p:sp>
        <p:nvSpPr>
          <p:cNvPr id="17" name="文本框 16"/>
          <p:cNvSpPr txBox="1"/>
          <p:nvPr>
            <p:custDataLst>
              <p:tags r:id="rId2"/>
            </p:custDataLst>
          </p:nvPr>
        </p:nvSpPr>
        <p:spPr>
          <a:xfrm flipH="1">
            <a:off x="1544955" y="1472565"/>
            <a:ext cx="2578100" cy="410210"/>
          </a:xfrm>
          <a:prstGeom prst="rect">
            <a:avLst/>
          </a:prstGeom>
          <a:noFill/>
        </p:spPr>
        <p:txBody>
          <a:bodyPr wrap="square" bIns="0" rtlCol="0" anchor="ctr" anchorCtr="0"/>
          <a:p>
            <a:pPr algn="l"/>
            <a:r>
              <a:rPr lang="zh-CN" b="1" spc="300" dirty="0">
                <a:solidFill>
                  <a:srgbClr val="3DA2C2"/>
                </a:solidFill>
                <a:uFillTx/>
                <a:latin typeface="思源黑体 CN Bold" panose="020B0800000000000000" charset="-122"/>
                <a:ea typeface="思源黑体 CN Bold" panose="020B0800000000000000" charset="-122"/>
                <a:sym typeface="+mn-ea"/>
              </a:rPr>
              <a:t>（一）活字印刷术</a:t>
            </a:r>
            <a:endParaRPr lang="zh-CN" b="1" spc="300" dirty="0">
              <a:solidFill>
                <a:srgbClr val="3DA2C2"/>
              </a:solidFill>
              <a:uFillTx/>
              <a:latin typeface="思源黑体 CN Bold" panose="020B0800000000000000" charset="-122"/>
              <a:ea typeface="思源黑体 CN Bold" panose="020B0800000000000000" charset="-122"/>
              <a:sym typeface="+mn-ea"/>
            </a:endParaRPr>
          </a:p>
        </p:txBody>
      </p:sp>
      <p:sp>
        <p:nvSpPr>
          <p:cNvPr id="58" name="文本框 57"/>
          <p:cNvSpPr txBox="1"/>
          <p:nvPr>
            <p:custDataLst>
              <p:tags r:id="rId3"/>
            </p:custDataLst>
          </p:nvPr>
        </p:nvSpPr>
        <p:spPr>
          <a:xfrm flipH="1">
            <a:off x="8359140" y="2096770"/>
            <a:ext cx="3349625" cy="2450465"/>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rPr>
              <a:t>智能家居是以住宅为平台，利用综合布线技术、网络通信技术、安全防范技术、自动控制技术、音视频技术将家居生活有关的设施集成，构建高效的住宅设施与家庭日程事务的管理系统，提升家居的安全性、便利性、舒适性、艺术性，并实现环保节能的居住环境。智能家居和人工智能是第三次产业革命的重要组成，是家居发展的必由之路</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endParaRPr>
          </a:p>
        </p:txBody>
      </p:sp>
      <p:sp>
        <p:nvSpPr>
          <p:cNvPr id="59" name="文本框 58"/>
          <p:cNvSpPr txBox="1"/>
          <p:nvPr>
            <p:custDataLst>
              <p:tags r:id="rId4"/>
            </p:custDataLst>
          </p:nvPr>
        </p:nvSpPr>
        <p:spPr>
          <a:xfrm flipH="1">
            <a:off x="8372475" y="1472565"/>
            <a:ext cx="2840355" cy="410210"/>
          </a:xfrm>
          <a:prstGeom prst="rect">
            <a:avLst/>
          </a:prstGeom>
          <a:noFill/>
        </p:spPr>
        <p:txBody>
          <a:bodyPr wrap="square" bIns="0" rtlCol="0" anchor="ctr" anchorCtr="0"/>
          <a:p>
            <a:pPr algn="l"/>
            <a:r>
              <a:rPr lang="zh-CN" b="1" spc="300" dirty="0">
                <a:solidFill>
                  <a:srgbClr val="F19ED2">
                    <a:lumMod val="75000"/>
                  </a:srgbClr>
                </a:solidFill>
                <a:uFillTx/>
                <a:latin typeface="思源黑体 CN Bold" panose="020B0800000000000000" charset="-122"/>
                <a:ea typeface="思源黑体 CN Bold" panose="020B0800000000000000" charset="-122"/>
                <a:sym typeface="+mn-ea"/>
              </a:rPr>
              <a:t>（二）智能家居</a:t>
            </a:r>
            <a:endParaRPr lang="zh-CN" b="1" spc="300" dirty="0">
              <a:solidFill>
                <a:srgbClr val="F19ED2">
                  <a:lumMod val="75000"/>
                </a:srgbClr>
              </a:solidFill>
              <a:uFillTx/>
              <a:latin typeface="思源黑体 CN Bold" panose="020B0800000000000000" charset="-122"/>
              <a:ea typeface="思源黑体 CN Bold" panose="020B0800000000000000" charset="-122"/>
              <a:sym typeface="+mn-ea"/>
            </a:endParaRPr>
          </a:p>
        </p:txBody>
      </p:sp>
      <p:sp>
        <p:nvSpPr>
          <p:cNvPr id="30" name="同心圆 29"/>
          <p:cNvSpPr/>
          <p:nvPr>
            <p:custDataLst>
              <p:tags r:id="rId5"/>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1" name="同心圆 10"/>
          <p:cNvSpPr/>
          <p:nvPr>
            <p:custDataLst>
              <p:tags r:id="rId6"/>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2" name="椭圆 11"/>
          <p:cNvSpPr/>
          <p:nvPr>
            <p:custDataLst>
              <p:tags r:id="rId7"/>
            </p:custDataLst>
          </p:nvPr>
        </p:nvSpPr>
        <p:spPr>
          <a:xfrm>
            <a:off x="7324090" y="303085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5" name="椭圆 14"/>
          <p:cNvSpPr/>
          <p:nvPr>
            <p:custDataLst>
              <p:tags r:id="rId8"/>
            </p:custDataLst>
          </p:nvPr>
        </p:nvSpPr>
        <p:spPr>
          <a:xfrm flipH="1">
            <a:off x="4123055" y="303085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4" name="文本框 53"/>
          <p:cNvSpPr txBox="1"/>
          <p:nvPr>
            <p:custDataLst>
              <p:tags r:id="rId9"/>
            </p:custDataLst>
          </p:nvPr>
        </p:nvSpPr>
        <p:spPr>
          <a:xfrm>
            <a:off x="4172585"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0"/>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2" name="椭圆 21"/>
          <p:cNvSpPr/>
          <p:nvPr>
            <p:custDataLst>
              <p:tags r:id="rId11"/>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mn-ea"/>
            </a:endParaRPr>
          </a:p>
        </p:txBody>
      </p:sp>
      <p:sp>
        <p:nvSpPr>
          <p:cNvPr id="42" name="同心圆 41"/>
          <p:cNvSpPr/>
          <p:nvPr>
            <p:custDataLst>
              <p:tags r:id="rId12"/>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13"/>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14"/>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5"/>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850255" y="3183255"/>
            <a:ext cx="491490" cy="491490"/>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03</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设计美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一、设计美的含义</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906270"/>
            <a:ext cx="4857115" cy="383095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设计美是指造物设计中融入人的情感和价值观，使设计项目给人和谐的感观享受。设计作为一种艺术性的造物活动，其本质是“按照美的规律为人造物”。爱美之心，人皆有之。虽然“美”并不是设计的唯一属性和最终目的，但就设计成果而言，美的因素却成为考察其优劣程度的标准之一。一个成功的设计不仅能够使人看到智慧之美，鼓舞和激励人的精神，而且可以使人感受到设计应用的魅力。</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03" name="图片 102"/>
          <p:cNvPicPr/>
          <p:nvPr>
            <p:custDataLst>
              <p:tags r:id="rId1"/>
            </p:custDataLst>
          </p:nvPr>
        </p:nvPicPr>
        <p:blipFill>
          <a:blip r:embed="rId2"/>
          <a:stretch>
            <a:fillRect/>
          </a:stretch>
        </p:blipFill>
        <p:spPr>
          <a:xfrm>
            <a:off x="6612255" y="1525270"/>
            <a:ext cx="4048125" cy="412051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二、设计美的特征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任意多边形 1"/>
          <p:cNvSpPr/>
          <p:nvPr>
            <p:custDataLst>
              <p:tags r:id="rId1"/>
            </p:custDataLst>
          </p:nvPr>
        </p:nvSpPr>
        <p:spPr>
          <a:xfrm rot="8460000">
            <a:off x="4519295" y="1729105"/>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AF84F0"/>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4" name="六边形 3"/>
          <p:cNvSpPr/>
          <p:nvPr>
            <p:custDataLst>
              <p:tags r:id="rId2"/>
            </p:custDataLst>
          </p:nvPr>
        </p:nvSpPr>
        <p:spPr>
          <a:xfrm rot="19320000">
            <a:off x="4527550" y="2033905"/>
            <a:ext cx="1061720" cy="965835"/>
          </a:xfrm>
          <a:prstGeom prst="hexagon">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13" name="任意多边形 12"/>
          <p:cNvSpPr/>
          <p:nvPr>
            <p:custDataLst>
              <p:tags r:id="rId3"/>
            </p:custDataLst>
          </p:nvPr>
        </p:nvSpPr>
        <p:spPr>
          <a:xfrm rot="6480000" flipV="1">
            <a:off x="6360795" y="3012440"/>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DF7ED3"/>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21" name="六边形 20"/>
          <p:cNvSpPr/>
          <p:nvPr>
            <p:custDataLst>
              <p:tags r:id="rId4"/>
            </p:custDataLst>
          </p:nvPr>
        </p:nvSpPr>
        <p:spPr>
          <a:xfrm rot="21000000">
            <a:off x="7068185" y="3773805"/>
            <a:ext cx="1061720" cy="965835"/>
          </a:xfrm>
          <a:prstGeom prst="hexagon">
            <a:avLst>
              <a:gd name="adj" fmla="val 29535"/>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6" name="任意多边形 5"/>
          <p:cNvSpPr/>
          <p:nvPr>
            <p:custDataLst>
              <p:tags r:id="rId5"/>
            </p:custDataLst>
          </p:nvPr>
        </p:nvSpPr>
        <p:spPr>
          <a:xfrm rot="13020000">
            <a:off x="5944235" y="1704340"/>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F8C9B"/>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8" name="六边形 17"/>
          <p:cNvSpPr/>
          <p:nvPr>
            <p:custDataLst>
              <p:tags r:id="rId6"/>
            </p:custDataLst>
          </p:nvPr>
        </p:nvSpPr>
        <p:spPr>
          <a:xfrm rot="20160000">
            <a:off x="6459855" y="1972945"/>
            <a:ext cx="1061720" cy="965835"/>
          </a:xfrm>
          <a:prstGeom prst="hexagon">
            <a:avLst>
              <a:gd name="adj" fmla="val 32460"/>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bIns="0" rtlCol="0" anchor="ctr"/>
          <a:p>
            <a:pPr algn="ctr"/>
            <a:endParaRPr lang="zh-CN" altLang="en-US">
              <a:solidFill>
                <a:srgbClr val="FFFFFF"/>
              </a:solidFill>
            </a:endParaRPr>
          </a:p>
        </p:txBody>
      </p:sp>
      <p:sp>
        <p:nvSpPr>
          <p:cNvPr id="12" name="任意多边形 11"/>
          <p:cNvSpPr/>
          <p:nvPr>
            <p:custDataLst>
              <p:tags r:id="rId7"/>
            </p:custDataLst>
          </p:nvPr>
        </p:nvSpPr>
        <p:spPr>
          <a:xfrm rot="10740000" flipV="1">
            <a:off x="5283835" y="3825875"/>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0AF84"/>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20" name="六边形 19"/>
          <p:cNvSpPr/>
          <p:nvPr>
            <p:custDataLst>
              <p:tags r:id="rId8"/>
            </p:custDataLst>
          </p:nvPr>
        </p:nvSpPr>
        <p:spPr>
          <a:xfrm rot="3600000" flipH="1">
            <a:off x="5556250" y="4848225"/>
            <a:ext cx="1061720" cy="946785"/>
          </a:xfrm>
          <a:prstGeom prst="hexagon">
            <a:avLst>
              <a:gd name="adj" fmla="val 32460"/>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11" name="任意多边形 10"/>
          <p:cNvSpPr/>
          <p:nvPr>
            <p:custDataLst>
              <p:tags r:id="rId9"/>
            </p:custDataLst>
          </p:nvPr>
        </p:nvSpPr>
        <p:spPr>
          <a:xfrm rot="15540000" flipV="1">
            <a:off x="4112895" y="2908935"/>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881B5"/>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9" name="六边形 18"/>
          <p:cNvSpPr/>
          <p:nvPr>
            <p:custDataLst>
              <p:tags r:id="rId10"/>
            </p:custDataLst>
          </p:nvPr>
        </p:nvSpPr>
        <p:spPr>
          <a:xfrm rot="4680000" flipH="1">
            <a:off x="3986530" y="3578225"/>
            <a:ext cx="1061720" cy="965835"/>
          </a:xfrm>
          <a:prstGeom prst="hexagon">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39" name="文本框 38"/>
          <p:cNvSpPr txBox="1"/>
          <p:nvPr>
            <p:custDataLst>
              <p:tags r:id="rId11"/>
            </p:custDataLst>
          </p:nvPr>
        </p:nvSpPr>
        <p:spPr>
          <a:xfrm>
            <a:off x="2065020" y="1657350"/>
            <a:ext cx="2259330" cy="406400"/>
          </a:xfrm>
          <a:prstGeom prst="rect">
            <a:avLst/>
          </a:prstGeom>
          <a:noFill/>
        </p:spPr>
        <p:txBody>
          <a:bodyPr wrap="square" bIns="0" rtlCol="0"/>
          <a:p>
            <a:pPr algn="l"/>
            <a:r>
              <a:rPr lang="zh-CN" altLang="en-US" b="1" spc="300">
                <a:solidFill>
                  <a:srgbClr val="AF84F0"/>
                </a:solidFill>
                <a:uFillTx/>
                <a:latin typeface="思源黑体 CN Bold" panose="020B0800000000000000" charset="-122"/>
                <a:ea typeface="思源黑体 CN Bold" panose="020B0800000000000000" charset="-122"/>
              </a:rPr>
              <a:t>（一）多元性</a:t>
            </a:r>
            <a:endParaRPr lang="zh-CN" altLang="en-US" b="1" spc="300">
              <a:solidFill>
                <a:srgbClr val="AF84F0"/>
              </a:solidFill>
              <a:uFillTx/>
              <a:latin typeface="思源黑体 CN Bold" panose="020B0800000000000000" charset="-122"/>
              <a:ea typeface="思源黑体 CN Bold" panose="020B0800000000000000" charset="-122"/>
            </a:endParaRPr>
          </a:p>
        </p:txBody>
      </p:sp>
      <p:sp>
        <p:nvSpPr>
          <p:cNvPr id="40" name="文本框 39"/>
          <p:cNvSpPr txBox="1"/>
          <p:nvPr>
            <p:custDataLst>
              <p:tags r:id="rId12"/>
            </p:custDataLst>
          </p:nvPr>
        </p:nvSpPr>
        <p:spPr>
          <a:xfrm>
            <a:off x="1604645" y="3184525"/>
            <a:ext cx="1892300" cy="406400"/>
          </a:xfrm>
          <a:prstGeom prst="rect">
            <a:avLst/>
          </a:prstGeom>
          <a:noFill/>
        </p:spPr>
        <p:txBody>
          <a:bodyPr wrap="square" bIns="0" rtlCol="0"/>
          <a:p>
            <a:pPr algn="l"/>
            <a:r>
              <a:rPr lang="zh-CN" altLang="en-US" spc="300">
                <a:solidFill>
                  <a:srgbClr val="F881B5"/>
                </a:solidFill>
                <a:uFillTx/>
                <a:latin typeface="思源黑体 CN Bold" panose="020B0800000000000000" charset="-122"/>
                <a:ea typeface="思源黑体 CN Bold" panose="020B0800000000000000" charset="-122"/>
              </a:rPr>
              <a:t>（三）功利性</a:t>
            </a:r>
            <a:endParaRPr lang="zh-CN" altLang="en-US" spc="300">
              <a:solidFill>
                <a:srgbClr val="F881B5"/>
              </a:solidFill>
              <a:uFillTx/>
              <a:latin typeface="思源黑体 CN Bold" panose="020B0800000000000000" charset="-122"/>
              <a:ea typeface="思源黑体 CN Bold" panose="020B0800000000000000" charset="-122"/>
            </a:endParaRPr>
          </a:p>
        </p:txBody>
      </p:sp>
      <p:sp>
        <p:nvSpPr>
          <p:cNvPr id="42" name="文本框 41"/>
          <p:cNvSpPr txBox="1"/>
          <p:nvPr>
            <p:custDataLst>
              <p:tags r:id="rId13"/>
            </p:custDataLst>
          </p:nvPr>
        </p:nvSpPr>
        <p:spPr>
          <a:xfrm>
            <a:off x="7877175" y="1657350"/>
            <a:ext cx="2048510" cy="406400"/>
          </a:xfrm>
          <a:prstGeom prst="rect">
            <a:avLst/>
          </a:prstGeom>
          <a:noFill/>
        </p:spPr>
        <p:txBody>
          <a:bodyPr wrap="square" bIns="0" rtlCol="0"/>
          <a:p>
            <a:pPr algn="l"/>
            <a:r>
              <a:rPr lang="zh-CN" altLang="en-US" b="1" spc="300">
                <a:solidFill>
                  <a:srgbClr val="FF8C9B"/>
                </a:solidFill>
                <a:uFillTx/>
                <a:latin typeface="思源黑体 CN Bold" panose="020B0800000000000000" charset="-122"/>
                <a:ea typeface="思源黑体 CN Bold" panose="020B0800000000000000" charset="-122"/>
              </a:rPr>
              <a:t>（二）社会性</a:t>
            </a:r>
            <a:endParaRPr lang="zh-CN" altLang="en-US" b="1" spc="300">
              <a:solidFill>
                <a:srgbClr val="FF8C9B"/>
              </a:solidFill>
              <a:uFillTx/>
              <a:latin typeface="思源黑体 CN Bold" panose="020B0800000000000000" charset="-122"/>
              <a:ea typeface="思源黑体 CN Bold" panose="020B0800000000000000" charset="-122"/>
            </a:endParaRPr>
          </a:p>
        </p:txBody>
      </p:sp>
      <p:sp>
        <p:nvSpPr>
          <p:cNvPr id="44" name="文本框 43"/>
          <p:cNvSpPr txBox="1"/>
          <p:nvPr>
            <p:custDataLst>
              <p:tags r:id="rId14"/>
            </p:custDataLst>
          </p:nvPr>
        </p:nvSpPr>
        <p:spPr>
          <a:xfrm>
            <a:off x="8670925" y="3184525"/>
            <a:ext cx="2195830" cy="406400"/>
          </a:xfrm>
          <a:prstGeom prst="rect">
            <a:avLst/>
          </a:prstGeom>
          <a:noFill/>
        </p:spPr>
        <p:txBody>
          <a:bodyPr wrap="square" bIns="0" rtlCol="0"/>
          <a:p>
            <a:pPr algn="l"/>
            <a:r>
              <a:rPr lang="zh-CN" altLang="en-US" b="1" spc="300">
                <a:solidFill>
                  <a:srgbClr val="DF7ED3"/>
                </a:solidFill>
                <a:uFillTx/>
                <a:latin typeface="思源黑体 CN Bold" panose="020B0800000000000000" charset="-122"/>
                <a:ea typeface="思源黑体 CN Bold" panose="020B0800000000000000" charset="-122"/>
              </a:rPr>
              <a:t>（四）文化性</a:t>
            </a:r>
            <a:endParaRPr lang="zh-CN" altLang="en-US" b="1" spc="300">
              <a:solidFill>
                <a:srgbClr val="DF7ED3"/>
              </a:solidFill>
              <a:uFillTx/>
              <a:latin typeface="思源黑体 CN Bold" panose="020B0800000000000000" charset="-122"/>
              <a:ea typeface="思源黑体 CN Bold" panose="020B0800000000000000" charset="-122"/>
            </a:endParaRPr>
          </a:p>
        </p:txBody>
      </p:sp>
      <p:sp>
        <p:nvSpPr>
          <p:cNvPr id="46" name="文本框 45"/>
          <p:cNvSpPr txBox="1"/>
          <p:nvPr>
            <p:custDataLst>
              <p:tags r:id="rId15"/>
            </p:custDataLst>
          </p:nvPr>
        </p:nvSpPr>
        <p:spPr>
          <a:xfrm>
            <a:off x="7185025" y="5343525"/>
            <a:ext cx="2208530" cy="406400"/>
          </a:xfrm>
          <a:prstGeom prst="rect">
            <a:avLst/>
          </a:prstGeom>
          <a:noFill/>
        </p:spPr>
        <p:txBody>
          <a:bodyPr wrap="square" bIns="0" rtlCol="0"/>
          <a:p>
            <a:pPr algn="l"/>
            <a:r>
              <a:rPr lang="zh-CN" altLang="en-US" b="1" spc="300">
                <a:solidFill>
                  <a:srgbClr val="F0AF84"/>
                </a:solidFill>
                <a:uFillTx/>
                <a:latin typeface="思源黑体 CN Bold" panose="020B0800000000000000" charset="-122"/>
                <a:ea typeface="思源黑体 CN Bold" panose="020B0800000000000000" charset="-122"/>
              </a:rPr>
              <a:t>（五）形象性</a:t>
            </a:r>
            <a:endParaRPr lang="zh-CN" altLang="en-US" b="1" spc="300">
              <a:solidFill>
                <a:srgbClr val="F0AF84"/>
              </a:solidFill>
              <a:uFillTx/>
              <a:latin typeface="思源黑体 CN Bold" panose="020B0800000000000000" charset="-122"/>
              <a:ea typeface="思源黑体 CN Bold" panose="020B0800000000000000" charset="-122"/>
            </a:endParaRPr>
          </a:p>
        </p:txBody>
      </p:sp>
      <p:pic>
        <p:nvPicPr>
          <p:cNvPr id="15" name="图片 14" descr="343435383038363b343532323337393bc9cfcad0cdcbb3f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811713" y="2270125"/>
            <a:ext cx="493395" cy="493395"/>
          </a:xfrm>
          <a:prstGeom prst="rect">
            <a:avLst/>
          </a:prstGeom>
        </p:spPr>
      </p:pic>
      <p:pic>
        <p:nvPicPr>
          <p:cNvPr id="16" name="图片 15" descr="343435383038363b343532323338353bc8abc7f2bbaf"/>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7352348" y="4010025"/>
            <a:ext cx="493395" cy="493395"/>
          </a:xfrm>
          <a:prstGeom prst="rect">
            <a:avLst/>
          </a:prstGeom>
        </p:spPr>
      </p:pic>
      <p:pic>
        <p:nvPicPr>
          <p:cNvPr id="22" name="图片 21" descr="343435383038363b343532323339363bd5bdc2d4c4bfb1ea"/>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840413" y="5074920"/>
            <a:ext cx="493395" cy="493395"/>
          </a:xfrm>
          <a:prstGeom prst="rect">
            <a:avLst/>
          </a:prstGeom>
        </p:spPr>
      </p:pic>
      <p:pic>
        <p:nvPicPr>
          <p:cNvPr id="23" name="图片 22" descr="343435383038363b343532323430353bcdf8c2e7d3aacffa"/>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744018" y="2209165"/>
            <a:ext cx="493395" cy="493395"/>
          </a:xfrm>
          <a:prstGeom prst="rect">
            <a:avLst/>
          </a:prstGeom>
        </p:spPr>
      </p:pic>
      <p:pic>
        <p:nvPicPr>
          <p:cNvPr id="28" name="图片 27" descr="343435383038363b343532323430323bcdc6b9e3b7bdb0b8"/>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270693" y="3814445"/>
            <a:ext cx="493395" cy="493395"/>
          </a:xfrm>
          <a:prstGeom prst="rect">
            <a:avLst/>
          </a:prstGeom>
        </p:spPr>
      </p:pic>
    </p:spTree>
    <p:custDataLst>
      <p:tags r:id="rId3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三、设计美的理想</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906270"/>
            <a:ext cx="4857115" cy="341503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设计美的理想是指设计美所追求的目标，也就是说符合什么标准的设计才真正具有设计美。从宏观上讲，设计美的审美理想是“和谐”，设计美的和谐就是“人、自然、社会的和谐”，具体地说就是“人、机、环境”的和谐，包括人与机的和谐、机与环境的和谐、人与环境的和谐。其中“机”就是人类的设计产品，是实现各种和谐的中介。</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6285865" y="1696720"/>
            <a:ext cx="4374515" cy="383413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四、优秀案例赏析</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736725"/>
            <a:ext cx="4857115" cy="3830955"/>
          </a:xfrm>
          <a:prstGeom prst="rect">
            <a:avLst/>
          </a:prstGeom>
          <a:noFill/>
        </p:spPr>
        <p:txBody>
          <a:bodyPr wrap="square" rtlCol="0">
            <a:spAutoFit/>
          </a:bodyPr>
          <a:p>
            <a:pPr indent="0" fontAlgn="auto">
              <a:lnSpc>
                <a:spcPct val="150000"/>
              </a:lnSpc>
            </a:pPr>
            <a:r>
              <a:rPr lang="zh-CN" altLang="en-US" b="1">
                <a:latin typeface="宋体" panose="02010600030101010101" pitchFamily="2" charset="-122"/>
                <a:ea typeface="宋体" panose="02010600030101010101" pitchFamily="2" charset="-122"/>
                <a:cs typeface="宋体" panose="02010600030101010101" pitchFamily="2" charset="-122"/>
              </a:rPr>
              <a:t>（一）瑞典马尔默商业购物中心</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马尔默商业购物中心共三层，拥有 93000 平方米的营业面积，200 家左右商铺，平均每天约有 25 万名购物者到访。马尔默商业购物中心最具特色的是其琥珀色的弧形建筑外观，大气中透露着温润与暖意，内部设计秉持“自由城市”的概念，将动感、开放与好奇心作为主题，运用不同颜色将主题区进行区分，在视觉上给购物者一次色彩的狂欢。</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A$%IT6KN76DY3Z2HA0L31MG"/>
          <p:cNvPicPr>
            <a:picLocks noChangeAspect="1"/>
          </p:cNvPicPr>
          <p:nvPr>
            <p:custDataLst>
              <p:tags r:id="rId1"/>
            </p:custDataLst>
          </p:nvPr>
        </p:nvPicPr>
        <p:blipFill>
          <a:blip r:embed="rId2"/>
          <a:stretch>
            <a:fillRect/>
          </a:stretch>
        </p:blipFill>
        <p:spPr>
          <a:xfrm>
            <a:off x="5751195" y="1919605"/>
            <a:ext cx="5467350" cy="36480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四、优秀案例赏析</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736725"/>
            <a:ext cx="5561965" cy="4246245"/>
          </a:xfrm>
          <a:prstGeom prst="rect">
            <a:avLst/>
          </a:prstGeom>
          <a:noFill/>
        </p:spPr>
        <p:txBody>
          <a:bodyPr wrap="square" rtlCol="0">
            <a:spAutoFit/>
          </a:bodyPr>
          <a:p>
            <a:pPr indent="0" fontAlgn="auto">
              <a:lnSpc>
                <a:spcPct val="150000"/>
              </a:lnSpc>
            </a:pPr>
            <a:r>
              <a:rPr lang="zh-CN" altLang="en-US" b="1">
                <a:latin typeface="宋体" panose="02010600030101010101" pitchFamily="2" charset="-122"/>
                <a:ea typeface="宋体" panose="02010600030101010101" pitchFamily="2" charset="-122"/>
                <a:cs typeface="宋体" panose="02010600030101010101" pitchFamily="2" charset="-122"/>
              </a:rPr>
              <a:t>（二）潘顿椅</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潘顿椅给人最深的印象是其整体曲线的流畅与舒展，除此之外，潘顿椅被推为经典之作的原因在于它是世界上第一款采用单一材料一次性压模成型的家具。在此之前，许多设计大师（如米斯、沙里宁等）都尝试过一次性压模成型家具的研究，但最终都没有成功，直到来自丹麦的维纳尔·潘顿设计出这把优美的椅子</a:t>
            </a:r>
            <a:r>
              <a:rPr lang="zh-CN" altLang="en-US">
                <a:latin typeface="Times New Roman" panose="02020603050405020304" charset="0"/>
                <a:ea typeface="宋体" panose="02010600030101010101" pitchFamily="2" charset="-122"/>
                <a:cs typeface="Times New Roman" panose="02020603050405020304" charset="0"/>
              </a:rPr>
              <a:t>——</a:t>
            </a:r>
            <a:r>
              <a:rPr lang="zh-CN" altLang="en-US">
                <a:latin typeface="宋体" panose="02010600030101010101" pitchFamily="2" charset="-122"/>
                <a:ea typeface="宋体" panose="02010600030101010101" pitchFamily="2" charset="-122"/>
                <a:cs typeface="宋体" panose="02010600030101010101" pitchFamily="2" charset="-122"/>
              </a:rPr>
              <a:t>潘顿椅。潘顿椅自诞生之日起，就具有与众不同的意义：集新材料、新造型、新</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工艺于一身。</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u=2074922032,2624320603&amp;fm=224&amp;app=112&amp;size=w931&amp;q=75&amp;n=0&amp;f=JPEG&amp;fmt=auto&amp;maxorilen2heic=2000000.webp"/>
          <p:cNvPicPr>
            <a:picLocks noChangeAspect="1"/>
          </p:cNvPicPr>
          <p:nvPr/>
        </p:nvPicPr>
        <p:blipFill>
          <a:blip r:embed="rId1"/>
          <a:stretch>
            <a:fillRect/>
          </a:stretch>
        </p:blipFill>
        <p:spPr>
          <a:xfrm>
            <a:off x="6806565" y="1736725"/>
            <a:ext cx="3714115" cy="37141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1" name="组合 40"/>
          <p:cNvGrpSpPr/>
          <p:nvPr/>
        </p:nvGrpSpPr>
        <p:grpSpPr>
          <a:xfrm>
            <a:off x="0" y="0"/>
            <a:ext cx="12192000" cy="6857365"/>
            <a:chOff x="0" y="0"/>
            <a:chExt cx="19200" cy="10799"/>
          </a:xfrm>
        </p:grpSpPr>
        <p:grpSp>
          <p:nvGrpSpPr>
            <p:cNvPr id="31" name="组合 30"/>
            <p:cNvGrpSpPr/>
            <p:nvPr/>
          </p:nvGrpSpPr>
          <p:grpSpPr>
            <a:xfrm rot="0">
              <a:off x="0" y="1371"/>
              <a:ext cx="8324" cy="9429"/>
              <a:chOff x="-24" y="2920"/>
              <a:chExt cx="7964" cy="7881"/>
            </a:xfrm>
          </p:grpSpPr>
          <p:sp>
            <p:nvSpPr>
              <p:cNvPr id="7" name="任意多边形 6"/>
              <p:cNvSpPr/>
              <p:nvPr/>
            </p:nvSpPr>
            <p:spPr>
              <a:xfrm>
                <a:off x="-24" y="3982"/>
                <a:ext cx="3892" cy="6818"/>
              </a:xfrm>
              <a:custGeom>
                <a:avLst/>
                <a:gdLst>
                  <a:gd name="connsiteX0" fmla="*/ 0 w 4019"/>
                  <a:gd name="connsiteY0" fmla="*/ 0 h 6860"/>
                  <a:gd name="connsiteX1" fmla="*/ 2459 w 4019"/>
                  <a:gd name="connsiteY1" fmla="*/ 1920 h 6860"/>
                  <a:gd name="connsiteX2" fmla="*/ 2659 w 4019"/>
                  <a:gd name="connsiteY2" fmla="*/ 5820 h 6860"/>
                  <a:gd name="connsiteX3" fmla="*/ 4019 w 4019"/>
                  <a:gd name="connsiteY3" fmla="*/ 6860 h 6860"/>
                  <a:gd name="connsiteX4" fmla="*/ 20 w 4019"/>
                  <a:gd name="connsiteY4" fmla="*/ 6860 h 6860"/>
                  <a:gd name="connsiteX5" fmla="*/ 0 w 4019"/>
                  <a:gd name="connsiteY5" fmla="*/ 0 h 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2" h="6818">
                    <a:moveTo>
                      <a:pt x="0" y="0"/>
                    </a:moveTo>
                    <a:lnTo>
                      <a:pt x="20" y="5"/>
                    </a:lnTo>
                    <a:cubicBezTo>
                      <a:pt x="565" y="142"/>
                      <a:pt x="1648" y="361"/>
                      <a:pt x="2377" y="1898"/>
                    </a:cubicBezTo>
                    <a:cubicBezTo>
                      <a:pt x="2879" y="3198"/>
                      <a:pt x="2039" y="5098"/>
                      <a:pt x="2577" y="5798"/>
                    </a:cubicBezTo>
                    <a:cubicBezTo>
                      <a:pt x="2811" y="6186"/>
                      <a:pt x="3138" y="6479"/>
                      <a:pt x="3865" y="6807"/>
                    </a:cubicBezTo>
                    <a:lnTo>
                      <a:pt x="3892" y="6818"/>
                    </a:lnTo>
                    <a:lnTo>
                      <a:pt x="0" y="6818"/>
                    </a:lnTo>
                    <a:lnTo>
                      <a:pt x="0" y="0"/>
                    </a:ln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6" name="任意多边形 15"/>
              <p:cNvSpPr/>
              <p:nvPr/>
            </p:nvSpPr>
            <p:spPr>
              <a:xfrm>
                <a:off x="-24" y="8611"/>
                <a:ext cx="7964" cy="2189"/>
              </a:xfrm>
              <a:custGeom>
                <a:avLst/>
                <a:gdLst/>
                <a:ahLst/>
                <a:cxnLst>
                  <a:cxn ang="3">
                    <a:pos x="hc" y="t"/>
                  </a:cxn>
                  <a:cxn ang="cd2">
                    <a:pos x="l" y="vc"/>
                  </a:cxn>
                  <a:cxn ang="cd4">
                    <a:pos x="hc" y="b"/>
                  </a:cxn>
                  <a:cxn ang="0">
                    <a:pos x="r" y="vc"/>
                  </a:cxn>
                </a:cxnLst>
                <a:rect l="l" t="t" r="r" b="b"/>
                <a:pathLst>
                  <a:path w="8166" h="2189">
                    <a:moveTo>
                      <a:pt x="2859" y="0"/>
                    </a:moveTo>
                    <a:cubicBezTo>
                      <a:pt x="2923" y="0"/>
                      <a:pt x="2984" y="2"/>
                      <a:pt x="3043" y="6"/>
                    </a:cubicBezTo>
                    <a:cubicBezTo>
                      <a:pt x="4439" y="46"/>
                      <a:pt x="5099" y="1707"/>
                      <a:pt x="6203" y="1846"/>
                    </a:cubicBezTo>
                    <a:cubicBezTo>
                      <a:pt x="6699" y="1888"/>
                      <a:pt x="6779" y="1628"/>
                      <a:pt x="7263" y="1646"/>
                    </a:cubicBezTo>
                    <a:cubicBezTo>
                      <a:pt x="7803" y="1738"/>
                      <a:pt x="7890" y="1981"/>
                      <a:pt x="8140" y="2170"/>
                    </a:cubicBezTo>
                    <a:lnTo>
                      <a:pt x="8166" y="2189"/>
                    </a:lnTo>
                    <a:lnTo>
                      <a:pt x="0" y="2189"/>
                    </a:lnTo>
                    <a:lnTo>
                      <a:pt x="0" y="694"/>
                    </a:lnTo>
                    <a:lnTo>
                      <a:pt x="28" y="680"/>
                    </a:lnTo>
                    <a:cubicBezTo>
                      <a:pt x="824" y="286"/>
                      <a:pt x="2032" y="-4"/>
                      <a:pt x="2859"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7" name="任意多边形 16"/>
              <p:cNvSpPr/>
              <p:nvPr/>
            </p:nvSpPr>
            <p:spPr>
              <a:xfrm>
                <a:off x="-22" y="2920"/>
                <a:ext cx="5239" cy="7881"/>
              </a:xfrm>
              <a:custGeom>
                <a:avLst/>
                <a:gdLst>
                  <a:gd name="connsiteX0" fmla="*/ 0 w 5239"/>
                  <a:gd name="connsiteY0" fmla="*/ 0 h 8000"/>
                  <a:gd name="connsiteX1" fmla="*/ 1739 w 5239"/>
                  <a:gd name="connsiteY1" fmla="*/ 5320 h 8000"/>
                  <a:gd name="connsiteX2" fmla="*/ 5239 w 5239"/>
                  <a:gd name="connsiteY2" fmla="*/ 8000 h 8000"/>
                </a:gdLst>
                <a:ahLst/>
                <a:cxnLst>
                  <a:cxn ang="0">
                    <a:pos x="connsiteX0" y="connsiteY0"/>
                  </a:cxn>
                  <a:cxn ang="0">
                    <a:pos x="connsiteX1" y="connsiteY1"/>
                  </a:cxn>
                  <a:cxn ang="0">
                    <a:pos x="connsiteX2" y="connsiteY2"/>
                  </a:cxn>
                </a:cxnLst>
                <a:rect l="l" t="t" r="r" b="b"/>
                <a:pathLst>
                  <a:path w="5239" h="8000">
                    <a:moveTo>
                      <a:pt x="0" y="0"/>
                    </a:moveTo>
                    <a:cubicBezTo>
                      <a:pt x="1579" y="1700"/>
                      <a:pt x="799" y="3760"/>
                      <a:pt x="1739" y="5320"/>
                    </a:cubicBezTo>
                    <a:cubicBezTo>
                      <a:pt x="2459" y="6380"/>
                      <a:pt x="4319" y="6080"/>
                      <a:pt x="5239" y="80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nvGrpSpPr>
            <p:cNvPr id="30" name="组合 29"/>
            <p:cNvGrpSpPr/>
            <p:nvPr/>
          </p:nvGrpSpPr>
          <p:grpSpPr>
            <a:xfrm rot="0">
              <a:off x="14620" y="0"/>
              <a:ext cx="4580" cy="9349"/>
              <a:chOff x="11257" y="0"/>
              <a:chExt cx="4280" cy="8570"/>
            </a:xfrm>
          </p:grpSpPr>
          <p:sp>
            <p:nvSpPr>
              <p:cNvPr id="23" name="任意多边形 22"/>
              <p:cNvSpPr/>
              <p:nvPr/>
            </p:nvSpPr>
            <p:spPr>
              <a:xfrm>
                <a:off x="13896" y="3890"/>
                <a:ext cx="1641" cy="4680"/>
              </a:xfrm>
              <a:custGeom>
                <a:avLst/>
                <a:gdLst>
                  <a:gd name="connsiteX0" fmla="*/ 1641 w 1641"/>
                  <a:gd name="connsiteY0" fmla="*/ 0 h 4680"/>
                  <a:gd name="connsiteX1" fmla="*/ 1641 w 1641"/>
                  <a:gd name="connsiteY1" fmla="*/ 4680 h 4680"/>
                  <a:gd name="connsiteX2" fmla="*/ 21 w 1641"/>
                  <a:gd name="connsiteY2" fmla="*/ 3700 h 4680"/>
                  <a:gd name="connsiteX3" fmla="*/ 601 w 1641"/>
                  <a:gd name="connsiteY3" fmla="*/ 540 h 4680"/>
                  <a:gd name="connsiteX4" fmla="*/ 1641 w 1641"/>
                  <a:gd name="connsiteY4" fmla="*/ 0 h 4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 h="4680">
                    <a:moveTo>
                      <a:pt x="1641" y="0"/>
                    </a:moveTo>
                    <a:lnTo>
                      <a:pt x="1641" y="4680"/>
                    </a:lnTo>
                    <a:cubicBezTo>
                      <a:pt x="1081" y="4580"/>
                      <a:pt x="161" y="4380"/>
                      <a:pt x="21" y="3700"/>
                    </a:cubicBezTo>
                    <a:cubicBezTo>
                      <a:pt x="-99" y="2320"/>
                      <a:pt x="321" y="1200"/>
                      <a:pt x="601" y="540"/>
                    </a:cubicBezTo>
                    <a:cubicBezTo>
                      <a:pt x="921" y="40"/>
                      <a:pt x="1294" y="180"/>
                      <a:pt x="1641"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22" name="任意多边形 21"/>
              <p:cNvSpPr/>
              <p:nvPr/>
            </p:nvSpPr>
            <p:spPr>
              <a:xfrm>
                <a:off x="11257" y="10"/>
                <a:ext cx="4240" cy="7400"/>
              </a:xfrm>
              <a:custGeom>
                <a:avLst/>
                <a:gdLst>
                  <a:gd name="connsiteX0" fmla="*/ 0 w 4240"/>
                  <a:gd name="connsiteY0" fmla="*/ 0 h 7400"/>
                  <a:gd name="connsiteX1" fmla="*/ 4240 w 4240"/>
                  <a:gd name="connsiteY1" fmla="*/ 7400 h 7400"/>
                </a:gdLst>
                <a:ahLst/>
                <a:cxnLst>
                  <a:cxn ang="0">
                    <a:pos x="connsiteX0" y="connsiteY0"/>
                  </a:cxn>
                  <a:cxn ang="0">
                    <a:pos x="connsiteX1" y="connsiteY1"/>
                  </a:cxn>
                </a:cxnLst>
                <a:rect l="l" t="t" r="r" b="b"/>
                <a:pathLst>
                  <a:path w="4240" h="7400">
                    <a:moveTo>
                      <a:pt x="0" y="0"/>
                    </a:moveTo>
                    <a:cubicBezTo>
                      <a:pt x="1020" y="2880"/>
                      <a:pt x="3160" y="1300"/>
                      <a:pt x="4240" y="74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18" name="任意多边形 17"/>
              <p:cNvSpPr/>
              <p:nvPr/>
            </p:nvSpPr>
            <p:spPr>
              <a:xfrm>
                <a:off x="11617" y="0"/>
                <a:ext cx="3920" cy="5800"/>
              </a:xfrm>
              <a:custGeom>
                <a:avLst/>
                <a:gdLst>
                  <a:gd name="connsiteX0" fmla="*/ 0 w 3920"/>
                  <a:gd name="connsiteY0" fmla="*/ 0 h 5800"/>
                  <a:gd name="connsiteX1" fmla="*/ 3920 w 3920"/>
                  <a:gd name="connsiteY1" fmla="*/ 0 h 5800"/>
                  <a:gd name="connsiteX2" fmla="*/ 3920 w 3920"/>
                  <a:gd name="connsiteY2" fmla="*/ 5800 h 5800"/>
                  <a:gd name="connsiteX3" fmla="*/ 2920 w 3920"/>
                  <a:gd name="connsiteY3" fmla="*/ 2200 h 5800"/>
                  <a:gd name="connsiteX4" fmla="*/ 0 w 3920"/>
                  <a:gd name="connsiteY4" fmla="*/ 0 h 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0" h="5800">
                    <a:moveTo>
                      <a:pt x="0" y="0"/>
                    </a:moveTo>
                    <a:lnTo>
                      <a:pt x="3920" y="0"/>
                    </a:lnTo>
                    <a:lnTo>
                      <a:pt x="3920" y="5800"/>
                    </a:lnTo>
                    <a:cubicBezTo>
                      <a:pt x="3220" y="4490"/>
                      <a:pt x="3560" y="3210"/>
                      <a:pt x="2920" y="2200"/>
                    </a:cubicBezTo>
                    <a:cubicBezTo>
                      <a:pt x="1920" y="1170"/>
                      <a:pt x="420" y="1270"/>
                      <a:pt x="0"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sp>
        <p:nvSpPr>
          <p:cNvPr id="29" name="文本框 28"/>
          <p:cNvSpPr txBox="1"/>
          <p:nvPr/>
        </p:nvSpPr>
        <p:spPr>
          <a:xfrm>
            <a:off x="2583180" y="2772410"/>
            <a:ext cx="7477760" cy="1313180"/>
          </a:xfrm>
          <a:prstGeom prst="rect">
            <a:avLst/>
          </a:prstGeom>
          <a:noFill/>
        </p:spPr>
        <p:txBody>
          <a:bodyPr wrap="square" lIns="121884" tIns="60941" rIns="121884" bIns="60941" rtlCol="0">
            <a:noAutofit/>
          </a:bodyPr>
          <a:lstStyle/>
          <a:p>
            <a:pPr algn="l"/>
            <a:r>
              <a:rPr sz="6600" b="1" dirty="0" smtClean="0">
                <a:solidFill>
                  <a:srgbClr val="5B657A"/>
                </a:solidFill>
                <a:latin typeface="黑体" panose="02010609060101010101" charset="-122"/>
                <a:ea typeface="黑体" panose="02010609060101010101" charset="-122"/>
                <a:cs typeface="汉仪旗黑-55简" panose="00020600040101010101" charset="-128"/>
              </a:rPr>
              <a:t>第八章　科技之美</a:t>
            </a:r>
            <a:endParaRPr sz="6600" b="1" dirty="0" smtClean="0">
              <a:solidFill>
                <a:srgbClr val="5B657A"/>
              </a:solidFill>
              <a:latin typeface="黑体" panose="02010609060101010101" charset="-122"/>
              <a:ea typeface="黑体" panose="02010609060101010101" charset="-122"/>
              <a:cs typeface="汉仪旗黑-55简" panose="00020600040101010101" charset="-128"/>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04</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3843655" y="3223260"/>
            <a:ext cx="432181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影视艺术之美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71010" y="788035"/>
            <a:ext cx="368300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一、影视艺术的审美特征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custDataLst>
              <p:tags r:id="rId1"/>
            </p:custDataLst>
          </p:nvPr>
        </p:nvSpPr>
        <p:spPr>
          <a:xfrm>
            <a:off x="5432425" y="4517390"/>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10" name="椭圆 9"/>
          <p:cNvSpPr/>
          <p:nvPr>
            <p:custDataLst>
              <p:tags r:id="rId2"/>
            </p:custDataLst>
          </p:nvPr>
        </p:nvSpPr>
        <p:spPr>
          <a:xfrm>
            <a:off x="5432425" y="4255770"/>
            <a:ext cx="2390775" cy="511175"/>
          </a:xfrm>
          <a:prstGeom prst="ellipse">
            <a:avLst/>
          </a:prstGeom>
          <a:solidFill>
            <a:srgbClr val="F35B06">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7" name="任意多边形 16"/>
          <p:cNvSpPr/>
          <p:nvPr>
            <p:custDataLst>
              <p:tags r:id="rId3"/>
            </p:custDataLst>
          </p:nvPr>
        </p:nvSpPr>
        <p:spPr>
          <a:xfrm>
            <a:off x="4689475" y="3860165"/>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26" name="椭圆 25"/>
          <p:cNvSpPr/>
          <p:nvPr>
            <p:custDataLst>
              <p:tags r:id="rId4"/>
            </p:custDataLst>
          </p:nvPr>
        </p:nvSpPr>
        <p:spPr>
          <a:xfrm>
            <a:off x="4689475" y="3629660"/>
            <a:ext cx="2390775" cy="511175"/>
          </a:xfrm>
          <a:prstGeom prst="ellipse">
            <a:avLst/>
          </a:prstGeom>
          <a:solidFill>
            <a:srgbClr val="FFA100">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7" name="任意多边形 26"/>
          <p:cNvSpPr/>
          <p:nvPr>
            <p:custDataLst>
              <p:tags r:id="rId5"/>
            </p:custDataLst>
          </p:nvPr>
        </p:nvSpPr>
        <p:spPr>
          <a:xfrm>
            <a:off x="5248910" y="3216275"/>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35B06">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29" name="椭圆 28"/>
          <p:cNvSpPr/>
          <p:nvPr>
            <p:custDataLst>
              <p:tags r:id="rId6"/>
            </p:custDataLst>
          </p:nvPr>
        </p:nvSpPr>
        <p:spPr>
          <a:xfrm>
            <a:off x="5248910" y="2985770"/>
            <a:ext cx="2390775" cy="511175"/>
          </a:xfrm>
          <a:prstGeom prst="ellipse">
            <a:avLst/>
          </a:prstGeom>
          <a:solidFill>
            <a:srgbClr val="F35B06">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任意多边形 29"/>
          <p:cNvSpPr/>
          <p:nvPr>
            <p:custDataLst>
              <p:tags r:id="rId7"/>
            </p:custDataLst>
          </p:nvPr>
        </p:nvSpPr>
        <p:spPr>
          <a:xfrm>
            <a:off x="4501515" y="2558415"/>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31" name="椭圆 30"/>
          <p:cNvSpPr/>
          <p:nvPr>
            <p:custDataLst>
              <p:tags r:id="rId8"/>
            </p:custDataLst>
          </p:nvPr>
        </p:nvSpPr>
        <p:spPr>
          <a:xfrm>
            <a:off x="4501515" y="2327910"/>
            <a:ext cx="2390775" cy="511175"/>
          </a:xfrm>
          <a:prstGeom prst="ellipse">
            <a:avLst/>
          </a:prstGeom>
          <a:solidFill>
            <a:srgbClr val="7578EC">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文本框 34"/>
          <p:cNvSpPr txBox="1"/>
          <p:nvPr>
            <p:custDataLst>
              <p:tags r:id="rId9"/>
            </p:custDataLst>
          </p:nvPr>
        </p:nvSpPr>
        <p:spPr>
          <a:xfrm>
            <a:off x="8460105" y="4197985"/>
            <a:ext cx="3175635" cy="1216025"/>
          </a:xfrm>
          <a:prstGeom prst="rect">
            <a:avLst/>
          </a:prstGeom>
          <a:noFill/>
        </p:spPr>
        <p:txBody>
          <a:bodyPr wrap="square" rtlCol="0"/>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（1）视像时代的标志。</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（2）视像艺术的品位。</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（3）视像技术的追求。</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36" name="文本框 35"/>
          <p:cNvSpPr txBox="1"/>
          <p:nvPr>
            <p:custDataLst>
              <p:tags r:id="rId10"/>
            </p:custDataLst>
          </p:nvPr>
        </p:nvSpPr>
        <p:spPr>
          <a:xfrm>
            <a:off x="8460105" y="3799205"/>
            <a:ext cx="1693545" cy="398780"/>
          </a:xfrm>
          <a:prstGeom prst="rect">
            <a:avLst/>
          </a:prstGeom>
          <a:noFill/>
        </p:spPr>
        <p:txBody>
          <a:bodyPr wrap="square" bIns="0" rtlCol="0">
            <a:normAutofit fontScale="80000"/>
          </a:bodyPr>
          <a:p>
            <a:pPr algn="l"/>
            <a:r>
              <a:rPr lang="en-US" altLang="zh-CN" sz="2000" b="1" spc="300">
                <a:solidFill>
                  <a:srgbClr val="F35B06"/>
                </a:solidFill>
                <a:latin typeface="思源黑体 CN Heavy" panose="020B0A00000000000000" charset="-122"/>
                <a:ea typeface="思源黑体 CN Heavy" panose="020B0A00000000000000" charset="-122"/>
              </a:rPr>
              <a:t>（四）视像性</a:t>
            </a:r>
            <a:endParaRPr lang="en-US" altLang="zh-CN" sz="2000" b="1" spc="300">
              <a:solidFill>
                <a:srgbClr val="F35B06"/>
              </a:solidFill>
              <a:latin typeface="思源黑体 CN Heavy" panose="020B0A00000000000000" charset="-122"/>
              <a:ea typeface="思源黑体 CN Heavy" panose="020B0A00000000000000" charset="-122"/>
            </a:endParaRPr>
          </a:p>
        </p:txBody>
      </p:sp>
      <p:sp>
        <p:nvSpPr>
          <p:cNvPr id="33" name="文本框 32"/>
          <p:cNvSpPr txBox="1"/>
          <p:nvPr>
            <p:custDataLst>
              <p:tags r:id="rId11"/>
            </p:custDataLst>
          </p:nvPr>
        </p:nvSpPr>
        <p:spPr>
          <a:xfrm>
            <a:off x="556895" y="1679575"/>
            <a:ext cx="3713480" cy="1447800"/>
          </a:xfrm>
          <a:prstGeom prst="rect">
            <a:avLst/>
          </a:prstGeom>
          <a:noFill/>
        </p:spPr>
        <p:txBody>
          <a:bodyPr wrap="square" rtlCol="0"/>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（1）影视是各种艺术叠加的艺术。</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（2）影视是时空兼备的艺术。</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（3）影视是科技孕育出的艺术。</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（4）影视是集体创作的艺术。</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34" name="文本框 33"/>
          <p:cNvSpPr txBox="1"/>
          <p:nvPr>
            <p:custDataLst>
              <p:tags r:id="rId12"/>
            </p:custDataLst>
          </p:nvPr>
        </p:nvSpPr>
        <p:spPr>
          <a:xfrm>
            <a:off x="2165985" y="1259205"/>
            <a:ext cx="1693545" cy="398780"/>
          </a:xfrm>
          <a:prstGeom prst="rect">
            <a:avLst/>
          </a:prstGeom>
          <a:noFill/>
        </p:spPr>
        <p:txBody>
          <a:bodyPr wrap="square" bIns="0" rtlCol="0">
            <a:normAutofit fontScale="80000"/>
          </a:bodyPr>
          <a:p>
            <a:pPr algn="l"/>
            <a:r>
              <a:rPr lang="en-US" altLang="zh-CN" sz="2000" b="1" spc="300">
                <a:solidFill>
                  <a:srgbClr val="7578EC">
                    <a:lumMod val="60000"/>
                    <a:lumOff val="40000"/>
                  </a:srgbClr>
                </a:solidFill>
                <a:latin typeface="思源黑体 CN Heavy" panose="020B0A00000000000000" charset="-122"/>
                <a:ea typeface="思源黑体 CN Heavy" panose="020B0A00000000000000" charset="-122"/>
              </a:rPr>
              <a:t>（一）综合性</a:t>
            </a:r>
            <a:endParaRPr lang="en-US" altLang="zh-CN" sz="2000" b="1" spc="300">
              <a:solidFill>
                <a:srgbClr val="7578EC">
                  <a:lumMod val="60000"/>
                  <a:lumOff val="40000"/>
                </a:srgbClr>
              </a:solidFill>
              <a:latin typeface="思源黑体 CN Heavy" panose="020B0A00000000000000" charset="-122"/>
              <a:ea typeface="思源黑体 CN Heavy" panose="020B0A00000000000000" charset="-122"/>
            </a:endParaRPr>
          </a:p>
        </p:txBody>
      </p:sp>
      <p:sp>
        <p:nvSpPr>
          <p:cNvPr id="38" name="文本框 37"/>
          <p:cNvSpPr txBox="1"/>
          <p:nvPr>
            <p:custDataLst>
              <p:tags r:id="rId13"/>
            </p:custDataLst>
          </p:nvPr>
        </p:nvSpPr>
        <p:spPr>
          <a:xfrm>
            <a:off x="7823200" y="2004695"/>
            <a:ext cx="3811905" cy="1495425"/>
          </a:xfrm>
          <a:prstGeom prst="rect">
            <a:avLst/>
          </a:prstGeom>
          <a:noFill/>
        </p:spPr>
        <p:txBody>
          <a:bodyPr wrap="square" rtlCol="0"/>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（1）影视艺术的运动性来自拍摄对象的运动。</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（2）影视艺术的运动性来自摄影机或摄像机的运动。</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41" name="文本框 40"/>
          <p:cNvSpPr txBox="1"/>
          <p:nvPr>
            <p:custDataLst>
              <p:tags r:id="rId14"/>
            </p:custDataLst>
          </p:nvPr>
        </p:nvSpPr>
        <p:spPr>
          <a:xfrm>
            <a:off x="8375650" y="1624330"/>
            <a:ext cx="1693545" cy="398780"/>
          </a:xfrm>
          <a:prstGeom prst="rect">
            <a:avLst/>
          </a:prstGeom>
          <a:noFill/>
        </p:spPr>
        <p:txBody>
          <a:bodyPr wrap="square" bIns="0" rtlCol="0">
            <a:normAutofit fontScale="80000"/>
          </a:bodyPr>
          <a:p>
            <a:pPr algn="l"/>
            <a:r>
              <a:rPr lang="en-US" altLang="zh-CN" sz="2000" b="1" spc="300">
                <a:solidFill>
                  <a:srgbClr val="F35B06">
                    <a:lumMod val="60000"/>
                    <a:lumOff val="40000"/>
                  </a:srgbClr>
                </a:solidFill>
                <a:latin typeface="思源黑体 CN Heavy" panose="020B0A00000000000000" charset="-122"/>
                <a:ea typeface="思源黑体 CN Heavy" panose="020B0A00000000000000" charset="-122"/>
              </a:rPr>
              <a:t>（二）运动性</a:t>
            </a:r>
            <a:endParaRPr lang="en-US" altLang="zh-CN" sz="2000" b="1" spc="300">
              <a:solidFill>
                <a:srgbClr val="F35B06">
                  <a:lumMod val="60000"/>
                  <a:lumOff val="40000"/>
                </a:srgbClr>
              </a:solidFill>
              <a:latin typeface="思源黑体 CN Heavy" panose="020B0A00000000000000" charset="-122"/>
              <a:ea typeface="思源黑体 CN Heavy" panose="020B0A00000000000000" charset="-122"/>
            </a:endParaRPr>
          </a:p>
        </p:txBody>
      </p:sp>
      <p:sp>
        <p:nvSpPr>
          <p:cNvPr id="45" name="文本框 44"/>
          <p:cNvSpPr txBox="1"/>
          <p:nvPr>
            <p:custDataLst>
              <p:tags r:id="rId15"/>
            </p:custDataLst>
          </p:nvPr>
        </p:nvSpPr>
        <p:spPr>
          <a:xfrm>
            <a:off x="556895" y="3519805"/>
            <a:ext cx="3514090" cy="2201545"/>
          </a:xfrm>
          <a:prstGeom prst="rect">
            <a:avLst/>
          </a:prstGeom>
          <a:noFill/>
        </p:spPr>
        <p:txBody>
          <a:bodyPr wrap="square" rtlCol="0"/>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（1）影视艺术具有其他艺术望尘莫及的逼真性。</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（2）影视艺术具有最贴近生活原貌的逼真性。</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（3）影视艺术具有与虚拟性有机交融的逼真性。</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47" name="文本框 46"/>
          <p:cNvSpPr txBox="1"/>
          <p:nvPr>
            <p:custDataLst>
              <p:tags r:id="rId16"/>
            </p:custDataLst>
          </p:nvPr>
        </p:nvSpPr>
        <p:spPr>
          <a:xfrm>
            <a:off x="2038985" y="3121025"/>
            <a:ext cx="1693545" cy="398780"/>
          </a:xfrm>
          <a:prstGeom prst="rect">
            <a:avLst/>
          </a:prstGeom>
          <a:noFill/>
        </p:spPr>
        <p:txBody>
          <a:bodyPr wrap="square" bIns="0" rtlCol="0">
            <a:normAutofit fontScale="80000"/>
          </a:bodyPr>
          <a:p>
            <a:pPr algn="l"/>
            <a:r>
              <a:rPr lang="en-US" altLang="zh-CN" sz="2000" b="1" spc="300">
                <a:solidFill>
                  <a:srgbClr val="FFA100">
                    <a:lumMod val="60000"/>
                    <a:lumOff val="40000"/>
                  </a:srgbClr>
                </a:solidFill>
                <a:latin typeface="思源黑体 CN Heavy" panose="020B0A00000000000000" charset="-122"/>
                <a:ea typeface="思源黑体 CN Heavy" panose="020B0A00000000000000" charset="-122"/>
              </a:rPr>
              <a:t>（三）逼真性</a:t>
            </a:r>
            <a:endParaRPr lang="en-US" altLang="zh-CN" sz="2000" b="1" spc="300">
              <a:solidFill>
                <a:srgbClr val="FFA100">
                  <a:lumMod val="60000"/>
                  <a:lumOff val="40000"/>
                </a:srgbClr>
              </a:solidFill>
              <a:latin typeface="思源黑体 CN Heavy" panose="020B0A00000000000000" charset="-122"/>
              <a:ea typeface="思源黑体 CN Heavy" panose="020B0A00000000000000" charset="-122"/>
            </a:endParaRPr>
          </a:p>
        </p:txBody>
      </p:sp>
      <p:sp>
        <p:nvSpPr>
          <p:cNvPr id="49" name="文本框 48"/>
          <p:cNvSpPr txBox="1"/>
          <p:nvPr>
            <p:custDataLst>
              <p:tags r:id="rId17"/>
            </p:custDataLst>
          </p:nvPr>
        </p:nvSpPr>
        <p:spPr>
          <a:xfrm>
            <a:off x="6809105" y="2498090"/>
            <a:ext cx="831215" cy="904875"/>
          </a:xfrm>
          <a:prstGeom prst="rect">
            <a:avLst/>
          </a:prstGeom>
          <a:noFill/>
        </p:spPr>
        <p:txBody>
          <a:bodyPr wrap="square" bIns="0" rtlCol="0">
            <a:normAutofit lnSpcReduction="10000"/>
          </a:bodyPr>
          <a:p>
            <a:pPr algn="r"/>
            <a:r>
              <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rPr>
              <a:t>2</a:t>
            </a:r>
            <a:endPar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endParaRPr>
          </a:p>
        </p:txBody>
      </p:sp>
      <p:sp>
        <p:nvSpPr>
          <p:cNvPr id="50" name="文本框 49"/>
          <p:cNvSpPr txBox="1"/>
          <p:nvPr>
            <p:custDataLst>
              <p:tags r:id="rId18"/>
            </p:custDataLst>
          </p:nvPr>
        </p:nvSpPr>
        <p:spPr>
          <a:xfrm>
            <a:off x="4689475" y="3198495"/>
            <a:ext cx="831215" cy="904875"/>
          </a:xfrm>
          <a:prstGeom prst="rect">
            <a:avLst/>
          </a:prstGeom>
          <a:noFill/>
        </p:spPr>
        <p:txBody>
          <a:bodyPr wrap="square" bIns="0" rtlCol="0">
            <a:normAutofit lnSpcReduction="10000"/>
          </a:bodyPr>
          <a:p>
            <a:pPr algn="r"/>
            <a:r>
              <a:rPr lang="en-US" altLang="zh-CN" sz="6000" spc="300">
                <a:ln>
                  <a:solidFill>
                    <a:srgbClr val="F7B802">
                      <a:alpha val="70000"/>
                    </a:srgbClr>
                  </a:solidFill>
                </a:ln>
                <a:noFill/>
                <a:latin typeface="思源黑体 CN Heavy" panose="020B0A00000000000000" charset="-122"/>
                <a:ea typeface="思源黑体 CN Heavy" panose="020B0A00000000000000" charset="-122"/>
              </a:rPr>
              <a:t>3</a:t>
            </a:r>
            <a:endParaRPr lang="en-US" altLang="zh-CN" sz="6000" spc="300">
              <a:ln>
                <a:solidFill>
                  <a:srgbClr val="F7B802">
                    <a:alpha val="70000"/>
                  </a:srgbClr>
                </a:solidFill>
              </a:ln>
              <a:noFill/>
              <a:latin typeface="思源黑体 CN Heavy" panose="020B0A00000000000000" charset="-122"/>
              <a:ea typeface="思源黑体 CN Heavy" panose="020B0A00000000000000" charset="-122"/>
            </a:endParaRPr>
          </a:p>
        </p:txBody>
      </p:sp>
      <p:sp>
        <p:nvSpPr>
          <p:cNvPr id="51" name="文本框 50"/>
          <p:cNvSpPr txBox="1"/>
          <p:nvPr>
            <p:custDataLst>
              <p:tags r:id="rId19"/>
            </p:custDataLst>
          </p:nvPr>
        </p:nvSpPr>
        <p:spPr>
          <a:xfrm>
            <a:off x="6992620" y="3846195"/>
            <a:ext cx="831215" cy="904875"/>
          </a:xfrm>
          <a:prstGeom prst="rect">
            <a:avLst/>
          </a:prstGeom>
          <a:noFill/>
        </p:spPr>
        <p:txBody>
          <a:bodyPr wrap="square" bIns="0" rtlCol="0">
            <a:normAutofit lnSpcReduction="10000"/>
          </a:bodyPr>
          <a:p>
            <a:pPr algn="r"/>
            <a:r>
              <a:rPr lang="en-US" altLang="zh-CN" sz="6000" spc="300">
                <a:ln>
                  <a:solidFill>
                    <a:srgbClr val="F35B06">
                      <a:alpha val="35000"/>
                    </a:srgbClr>
                  </a:solidFill>
                </a:ln>
                <a:noFill/>
                <a:latin typeface="思源黑体 CN Heavy" panose="020B0A00000000000000" charset="-122"/>
                <a:ea typeface="思源黑体 CN Heavy" panose="020B0A00000000000000" charset="-122"/>
              </a:rPr>
              <a:t>4</a:t>
            </a:r>
            <a:endParaRPr lang="en-US" altLang="zh-CN" sz="6000" spc="300">
              <a:ln>
                <a:solidFill>
                  <a:srgbClr val="F35B06">
                    <a:alpha val="35000"/>
                  </a:srgbClr>
                </a:solidFill>
              </a:ln>
              <a:noFill/>
              <a:latin typeface="思源黑体 CN Heavy" panose="020B0A00000000000000" charset="-122"/>
              <a:ea typeface="思源黑体 CN Heavy" panose="020B0A00000000000000" charset="-122"/>
            </a:endParaRPr>
          </a:p>
        </p:txBody>
      </p:sp>
      <p:sp>
        <p:nvSpPr>
          <p:cNvPr id="79" name="文本框 78"/>
          <p:cNvSpPr txBox="1"/>
          <p:nvPr>
            <p:custDataLst>
              <p:tags r:id="rId20"/>
            </p:custDataLst>
          </p:nvPr>
        </p:nvSpPr>
        <p:spPr>
          <a:xfrm>
            <a:off x="5281930" y="2023110"/>
            <a:ext cx="831215" cy="904875"/>
          </a:xfrm>
          <a:prstGeom prst="rect">
            <a:avLst/>
          </a:prstGeom>
          <a:noFill/>
        </p:spPr>
        <p:txBody>
          <a:bodyPr wrap="square" bIns="0" rtlCol="0">
            <a:normAutofit/>
          </a:bodyPr>
          <a:p>
            <a:pPr algn="ctr"/>
            <a:r>
              <a:rPr lang="en-US" altLang="zh-CN" sz="5400" spc="300">
                <a:ln>
                  <a:solidFill>
                    <a:srgbClr val="7578EC">
                      <a:alpha val="50000"/>
                    </a:srgbClr>
                  </a:solidFill>
                </a:ln>
                <a:noFill/>
                <a:latin typeface="思源黑体 CN Heavy" panose="020B0A00000000000000" charset="-122"/>
                <a:ea typeface="思源黑体 CN Heavy" panose="020B0A00000000000000" charset="-122"/>
              </a:rPr>
              <a:t>1</a:t>
            </a:r>
            <a:endParaRPr lang="en-US" altLang="zh-CN" sz="5400" spc="300">
              <a:ln>
                <a:solidFill>
                  <a:srgbClr val="7578EC">
                    <a:alpha val="50000"/>
                  </a:srgbClr>
                </a:solidFill>
              </a:ln>
              <a:noFill/>
              <a:latin typeface="思源黑体 CN Heavy" panose="020B0A00000000000000" charset="-122"/>
              <a:ea typeface="思源黑体 CN Heavy" panose="020B0A00000000000000"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71010" y="788035"/>
            <a:ext cx="368300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二、影视艺术的表现手法</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808355" y="2528570"/>
            <a:ext cx="3158490" cy="398780"/>
          </a:xfrm>
          <a:prstGeom prst="rect">
            <a:avLst/>
          </a:prstGeom>
          <a:noFill/>
        </p:spPr>
        <p:txBody>
          <a:bodyPr wrap="square" bIns="0" rtlCol="0">
            <a:normAutofit/>
          </a:bodyPr>
          <a:p>
            <a:pPr algn="l"/>
            <a:r>
              <a:rPr lang="en-US" altLang="zh-CN" sz="2000" spc="300">
                <a:solidFill>
                  <a:srgbClr val="098902"/>
                </a:solidFill>
                <a:latin typeface="思源黑体 CN Heavy" panose="020B0A00000000000000" charset="-122"/>
                <a:ea typeface="思源黑体 CN Heavy" panose="020B0A00000000000000" charset="-122"/>
              </a:rPr>
              <a:t>（一）镜头</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11" name="文本框 10"/>
          <p:cNvSpPr txBox="1"/>
          <p:nvPr>
            <p:custDataLst>
              <p:tags r:id="rId2"/>
            </p:custDataLst>
          </p:nvPr>
        </p:nvSpPr>
        <p:spPr>
          <a:xfrm>
            <a:off x="605790" y="3013075"/>
            <a:ext cx="3361055" cy="177355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镜头是指摄影机或摄像机从开拍到停止所获取的连续不断的画面。由于景别、运动、角度、焦距等的变化，镜头可以变化出很多种类，产生出不同的功效。</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4" name="直接箭头连接符 3"/>
          <p:cNvCxnSpPr/>
          <p:nvPr>
            <p:custDataLst>
              <p:tags r:id="rId3"/>
            </p:custDataLst>
          </p:nvPr>
        </p:nvCxnSpPr>
        <p:spPr>
          <a:xfrm>
            <a:off x="1861185" y="294449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6" name="泪滴形 5"/>
          <p:cNvSpPr/>
          <p:nvPr>
            <p:custDataLst>
              <p:tags r:id="rId4"/>
            </p:custDataLst>
          </p:nvPr>
        </p:nvSpPr>
        <p:spPr>
          <a:xfrm flipH="1">
            <a:off x="4197350" y="236283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9" name="泪滴形 38"/>
          <p:cNvSpPr/>
          <p:nvPr>
            <p:custDataLst>
              <p:tags r:id="rId5"/>
            </p:custDataLst>
          </p:nvPr>
        </p:nvSpPr>
        <p:spPr>
          <a:xfrm>
            <a:off x="6273800" y="236283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58" name="文本框 57"/>
          <p:cNvSpPr txBox="1"/>
          <p:nvPr>
            <p:custDataLst>
              <p:tags r:id="rId6"/>
            </p:custDataLst>
          </p:nvPr>
        </p:nvSpPr>
        <p:spPr>
          <a:xfrm flipH="1">
            <a:off x="8225790" y="2528570"/>
            <a:ext cx="3158490" cy="398780"/>
          </a:xfrm>
          <a:prstGeom prst="rect">
            <a:avLst/>
          </a:prstGeom>
          <a:noFill/>
        </p:spPr>
        <p:txBody>
          <a:bodyPr wrap="square" bIns="0" rtlCol="0">
            <a:normAutofit/>
          </a:bodyPr>
          <a:p>
            <a:pPr algn="l"/>
            <a:r>
              <a:rPr lang="en-US" altLang="zh-CN" sz="2000" spc="300">
                <a:solidFill>
                  <a:srgbClr val="098902"/>
                </a:solidFill>
                <a:latin typeface="思源黑体 CN Heavy" panose="020B0A00000000000000" charset="-122"/>
                <a:ea typeface="思源黑体 CN Heavy" panose="020B0A00000000000000" charset="-122"/>
              </a:rPr>
              <a:t>（二）蒙太奇</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9" name="文本框 58"/>
          <p:cNvSpPr txBox="1"/>
          <p:nvPr>
            <p:custDataLst>
              <p:tags r:id="rId7"/>
            </p:custDataLst>
          </p:nvPr>
        </p:nvSpPr>
        <p:spPr>
          <a:xfrm flipH="1">
            <a:off x="8225790" y="3013075"/>
            <a:ext cx="3361055" cy="273812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蒙太奇原是法国建筑行业术语“montage”，意思是装配、构成，借用到电影中则是剪接、组合的意思，即依照情节的发展和观众的注意力，把一个个镜头（包括声音）合乎逻辑地联结在一起的一种技巧。</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60" name="直接箭头连接符 59"/>
          <p:cNvCxnSpPr/>
          <p:nvPr>
            <p:custDataLst>
              <p:tags r:id="rId8"/>
            </p:custDataLst>
          </p:nvPr>
        </p:nvCxnSpPr>
        <p:spPr>
          <a:xfrm flipH="1">
            <a:off x="8332470" y="294449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pic>
        <p:nvPicPr>
          <p:cNvPr id="15" name="图片 14" descr="343435383038363b343532323338393bbacfd7f7bbfad6c6"/>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637088" y="2802573"/>
            <a:ext cx="802640" cy="802640"/>
          </a:xfrm>
          <a:prstGeom prst="rect">
            <a:avLst/>
          </a:prstGeom>
          <a:effectLst>
            <a:reflection blurRad="6350" stA="52000" endA="300" endPos="35000" dir="5400000" sy="-100000" algn="bl" rotWithShape="0"/>
          </a:effectLst>
        </p:spPr>
      </p:pic>
      <p:pic>
        <p:nvPicPr>
          <p:cNvPr id="16" name="图片 15" descr="343435383038363b343532323339323bc6b7c5c6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738938" y="2827973"/>
            <a:ext cx="751840" cy="751840"/>
          </a:xfrm>
          <a:prstGeom prst="rect">
            <a:avLst/>
          </a:prstGeom>
          <a:effectLst>
            <a:reflection blurRad="6350" stA="52000" endA="300" endPos="35000" dir="5400000" sy="-100000" algn="bl" rotWithShape="0"/>
          </a:effectLst>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71010" y="788035"/>
            <a:ext cx="368300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三、影视艺术的鉴赏方法</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49" name="Freeform 16"/>
          <p:cNvSpPr/>
          <p:nvPr>
            <p:custDataLst>
              <p:tags r:id="rId1"/>
            </p:custDataLst>
          </p:nvPr>
        </p:nvSpPr>
        <p:spPr bwMode="auto">
          <a:xfrm flipH="1">
            <a:off x="6800642" y="1948823"/>
            <a:ext cx="1293617" cy="89533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33804" name="Oval 12"/>
          <p:cNvSpPr>
            <a:spLocks noChangeArrowheads="1"/>
          </p:cNvSpPr>
          <p:nvPr>
            <p:custDataLst>
              <p:tags r:id="rId2"/>
            </p:custDataLst>
          </p:nvPr>
        </p:nvSpPr>
        <p:spPr bwMode="auto">
          <a:xfrm>
            <a:off x="5710779" y="3622670"/>
            <a:ext cx="766210" cy="766210"/>
          </a:xfrm>
          <a:prstGeom prst="ellipse">
            <a:avLst/>
          </a:prstGeom>
          <a:solidFill>
            <a:srgbClr val="000000">
              <a:lumMod val="50000"/>
              <a:lumOff val="50000"/>
            </a:srgbClr>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33811" name="Freeform 19"/>
          <p:cNvSpPr/>
          <p:nvPr>
            <p:custDataLst>
              <p:tags r:id="rId3"/>
            </p:custDataLst>
          </p:nvPr>
        </p:nvSpPr>
        <p:spPr bwMode="auto">
          <a:xfrm flipV="1">
            <a:off x="3666169" y="3147332"/>
            <a:ext cx="1013852" cy="806252"/>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33805" name="Oval 13"/>
          <p:cNvSpPr>
            <a:spLocks noChangeArrowheads="1"/>
          </p:cNvSpPr>
          <p:nvPr>
            <p:custDataLst>
              <p:tags r:id="rId4"/>
            </p:custDataLst>
          </p:nvPr>
        </p:nvSpPr>
        <p:spPr bwMode="auto">
          <a:xfrm>
            <a:off x="6519321" y="4601597"/>
            <a:ext cx="1022320" cy="1022320"/>
          </a:xfrm>
          <a:prstGeom prst="ellipse">
            <a:avLst/>
          </a:prstGeom>
          <a:solidFill>
            <a:srgbClr val="CE7075"/>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33826" name="Freeform 34"/>
          <p:cNvSpPr>
            <a:spLocks noEditPoints="1"/>
          </p:cNvSpPr>
          <p:nvPr>
            <p:custDataLst>
              <p:tags r:id="rId5"/>
            </p:custDataLst>
          </p:nvPr>
        </p:nvSpPr>
        <p:spPr bwMode="auto">
          <a:xfrm>
            <a:off x="6834696" y="4921205"/>
            <a:ext cx="410621" cy="351356"/>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33827" name="Freeform 35"/>
          <p:cNvSpPr>
            <a:spLocks noEditPoints="1"/>
          </p:cNvSpPr>
          <p:nvPr>
            <p:custDataLst>
              <p:tags r:id="rId6"/>
            </p:custDataLst>
          </p:nvPr>
        </p:nvSpPr>
        <p:spPr bwMode="auto">
          <a:xfrm>
            <a:off x="6998944" y="5067603"/>
            <a:ext cx="129052" cy="12883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33828" name="Freeform 36"/>
          <p:cNvSpPr>
            <a:spLocks noEditPoints="1"/>
          </p:cNvSpPr>
          <p:nvPr>
            <p:custDataLst>
              <p:tags r:id="rId7"/>
            </p:custDataLst>
          </p:nvPr>
        </p:nvSpPr>
        <p:spPr bwMode="auto">
          <a:xfrm>
            <a:off x="5941489" y="3861846"/>
            <a:ext cx="309024" cy="287858"/>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rgbClr val="FFFFFF"/>
          </a:solidFill>
          <a:ln>
            <a:solidFill>
              <a:srgbClr val="FFFFFF"/>
            </a:solidFill>
          </a:ln>
        </p:spPr>
        <p:txBody>
          <a:bodyPr/>
          <a:lstStyle/>
          <a:p>
            <a:pPr defTabSz="1218565" fontAlgn="base">
              <a:spcBef>
                <a:spcPct val="0"/>
              </a:spcBef>
              <a:spcAft>
                <a:spcPct val="0"/>
              </a:spcAft>
            </a:pPr>
            <a:endParaRPr lang="zh-CN" altLang="en-US" sz="2400">
              <a:solidFill>
                <a:srgbClr val="000000"/>
              </a:solidFill>
            </a:endParaRPr>
          </a:p>
        </p:txBody>
      </p:sp>
      <p:sp>
        <p:nvSpPr>
          <p:cNvPr id="33807" name="Oval 15"/>
          <p:cNvSpPr>
            <a:spLocks noChangeArrowheads="1"/>
          </p:cNvSpPr>
          <p:nvPr>
            <p:custDataLst>
              <p:tags r:id="rId8"/>
            </p:custDataLst>
          </p:nvPr>
        </p:nvSpPr>
        <p:spPr bwMode="auto">
          <a:xfrm>
            <a:off x="4090079" y="3620252"/>
            <a:ext cx="1024435" cy="1024435"/>
          </a:xfrm>
          <a:prstGeom prst="ellipse">
            <a:avLst/>
          </a:prstGeom>
          <a:solidFill>
            <a:srgbClr val="7EA88C"/>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40" name="Freeform 19"/>
          <p:cNvSpPr>
            <a:spLocks noEditPoints="1"/>
          </p:cNvSpPr>
          <p:nvPr>
            <p:custDataLst>
              <p:tags r:id="rId9"/>
            </p:custDataLst>
          </p:nvPr>
        </p:nvSpPr>
        <p:spPr bwMode="auto">
          <a:xfrm>
            <a:off x="4479247" y="3994509"/>
            <a:ext cx="275731" cy="345888"/>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1" name="Freeform 20"/>
          <p:cNvSpPr/>
          <p:nvPr>
            <p:custDataLst>
              <p:tags r:id="rId10"/>
            </p:custDataLst>
          </p:nvPr>
        </p:nvSpPr>
        <p:spPr bwMode="auto">
          <a:xfrm>
            <a:off x="4535464" y="3937741"/>
            <a:ext cx="164635" cy="34325"/>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2" name="Freeform 21"/>
          <p:cNvSpPr/>
          <p:nvPr>
            <p:custDataLst>
              <p:tags r:id="rId11"/>
            </p:custDataLst>
          </p:nvPr>
        </p:nvSpPr>
        <p:spPr bwMode="auto">
          <a:xfrm>
            <a:off x="4554202" y="4076360"/>
            <a:ext cx="125819" cy="124097"/>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5" name="Oval 11"/>
          <p:cNvSpPr>
            <a:spLocks noChangeArrowheads="1"/>
          </p:cNvSpPr>
          <p:nvPr>
            <p:custDataLst>
              <p:tags r:id="rId12"/>
            </p:custDataLst>
          </p:nvPr>
        </p:nvSpPr>
        <p:spPr bwMode="auto">
          <a:xfrm>
            <a:off x="6122478" y="2165977"/>
            <a:ext cx="972000" cy="972000"/>
          </a:xfrm>
          <a:prstGeom prst="ellipse">
            <a:avLst/>
          </a:prstGeom>
          <a:solidFill>
            <a:srgbClr val="7EA88C"/>
          </a:solidFill>
          <a:ln>
            <a:noFill/>
          </a:ln>
        </p:spPr>
        <p:txBody>
          <a:bodyPr>
            <a:normAutofit/>
          </a:bodyPr>
          <a:lstStyle/>
          <a:p>
            <a:pPr defTabSz="1218565" fontAlgn="base">
              <a:spcBef>
                <a:spcPct val="0"/>
              </a:spcBef>
              <a:spcAft>
                <a:spcPct val="0"/>
              </a:spcAft>
            </a:pPr>
            <a:endParaRPr lang="zh-CN" altLang="en-US" sz="2400">
              <a:solidFill>
                <a:srgbClr val="000000"/>
              </a:solidFill>
            </a:endParaRPr>
          </a:p>
        </p:txBody>
      </p:sp>
      <p:sp>
        <p:nvSpPr>
          <p:cNvPr id="46" name="Freeform 28"/>
          <p:cNvSpPr>
            <a:spLocks noEditPoints="1"/>
          </p:cNvSpPr>
          <p:nvPr>
            <p:custDataLst>
              <p:tags r:id="rId13"/>
            </p:custDataLst>
          </p:nvPr>
        </p:nvSpPr>
        <p:spPr bwMode="auto">
          <a:xfrm>
            <a:off x="6445809" y="2481927"/>
            <a:ext cx="353455" cy="362235"/>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solidFill>
              <a:srgbClr val="FFFFFF"/>
            </a:solidFill>
          </a:ln>
        </p:spPr>
        <p:txBody>
          <a:bodyPr>
            <a:normAutofit fontScale="92500" lnSpcReduction="20000"/>
          </a:bodyPr>
          <a:lstStyle/>
          <a:p>
            <a:pPr defTabSz="1218565" fontAlgn="base">
              <a:spcBef>
                <a:spcPct val="0"/>
              </a:spcBef>
              <a:spcAft>
                <a:spcPct val="0"/>
              </a:spcAft>
            </a:pPr>
            <a:endParaRPr lang="zh-CN" altLang="en-US" sz="2400">
              <a:solidFill>
                <a:srgbClr val="000000"/>
              </a:solidFill>
            </a:endParaRPr>
          </a:p>
        </p:txBody>
      </p:sp>
      <p:sp>
        <p:nvSpPr>
          <p:cNvPr id="10" name="燕尾形 9"/>
          <p:cNvSpPr/>
          <p:nvPr>
            <p:custDataLst>
              <p:tags r:id="rId14"/>
            </p:custDataLst>
          </p:nvPr>
        </p:nvSpPr>
        <p:spPr>
          <a:xfrm rot="17671586">
            <a:off x="6330339" y="3290562"/>
            <a:ext cx="127494" cy="143452"/>
          </a:xfrm>
          <a:prstGeom prst="chevron">
            <a:avLst>
              <a:gd name="adj" fmla="val 288147"/>
            </a:avLst>
          </a:prstGeom>
          <a:solidFill>
            <a:srgbClr val="7EA88C"/>
          </a:solidFill>
          <a:ln>
            <a:solidFill>
              <a:srgbClr val="7EA88C"/>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endParaRPr>
          </a:p>
        </p:txBody>
      </p:sp>
      <p:sp>
        <p:nvSpPr>
          <p:cNvPr id="47" name="燕尾形 46"/>
          <p:cNvSpPr/>
          <p:nvPr>
            <p:custDataLst>
              <p:tags r:id="rId15"/>
            </p:custDataLst>
          </p:nvPr>
        </p:nvSpPr>
        <p:spPr>
          <a:xfrm rot="3206810">
            <a:off x="6436338" y="4497118"/>
            <a:ext cx="127494" cy="143452"/>
          </a:xfrm>
          <a:prstGeom prst="chevron">
            <a:avLst>
              <a:gd name="adj" fmla="val 288147"/>
            </a:avLst>
          </a:prstGeom>
          <a:solidFill>
            <a:srgbClr val="CE7075"/>
          </a:solidFill>
          <a:ln>
            <a:solidFill>
              <a:srgbClr val="CE7075"/>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endParaRPr>
          </a:p>
        </p:txBody>
      </p:sp>
      <p:sp>
        <p:nvSpPr>
          <p:cNvPr id="48" name="燕尾形 47"/>
          <p:cNvSpPr/>
          <p:nvPr>
            <p:custDataLst>
              <p:tags r:id="rId16"/>
            </p:custDataLst>
          </p:nvPr>
        </p:nvSpPr>
        <p:spPr>
          <a:xfrm rot="10440000">
            <a:off x="5342457" y="3986293"/>
            <a:ext cx="127494" cy="149421"/>
          </a:xfrm>
          <a:prstGeom prst="chevron">
            <a:avLst>
              <a:gd name="adj" fmla="val 288147"/>
            </a:avLst>
          </a:prstGeom>
          <a:solidFill>
            <a:srgbClr val="7EA88C"/>
          </a:solidFill>
          <a:ln>
            <a:solidFill>
              <a:srgbClr val="7EA88C"/>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endParaRPr>
          </a:p>
        </p:txBody>
      </p:sp>
      <p:sp>
        <p:nvSpPr>
          <p:cNvPr id="53" name="Freeform 16"/>
          <p:cNvSpPr/>
          <p:nvPr>
            <p:custDataLst>
              <p:tags r:id="rId17"/>
            </p:custDataLst>
          </p:nvPr>
        </p:nvSpPr>
        <p:spPr bwMode="auto">
          <a:xfrm flipH="1">
            <a:off x="7766976" y="4644687"/>
            <a:ext cx="912952" cy="766322"/>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12" name="文本框 11"/>
          <p:cNvSpPr txBox="1"/>
          <p:nvPr>
            <p:custDataLst>
              <p:tags r:id="rId18"/>
            </p:custDataLst>
          </p:nvPr>
        </p:nvSpPr>
        <p:spPr>
          <a:xfrm>
            <a:off x="729615" y="2611120"/>
            <a:ext cx="288798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cene3d>
              <a:camera prst="orthographicFront"/>
              <a:lightRig rig="threePt" dir="t"/>
            </a:scene3d>
          </a:bodyPr>
          <a:lstStyle>
            <a:defPPr>
              <a:defRPr lang="zh-CN"/>
            </a:defPPr>
            <a:lvl1pPr algn="r" defTabSz="1218565" fontAlgn="base">
              <a:spcBef>
                <a:spcPct val="0"/>
              </a:spcBef>
              <a:spcAft>
                <a:spcPct val="0"/>
              </a:spcAft>
              <a:defRPr>
                <a:solidFill>
                  <a:srgbClr val="808080"/>
                </a:solidFill>
                <a:latin typeface="+mn-ea"/>
              </a:defRPr>
            </a:lvl1pPr>
          </a:lstStyle>
          <a:p>
            <a:pPr indent="0" algn="l">
              <a:lnSpc>
                <a:spcPct val="130000"/>
              </a:lnSpc>
            </a:pPr>
            <a:r>
              <a:rPr lang="en-US" altLang="zh-CN" sz="1600" b="1">
                <a:solidFill>
                  <a:srgbClr val="00B050"/>
                </a:solidFill>
                <a:effectLst/>
                <a:latin typeface="宋体" panose="02010600030101010101" pitchFamily="2" charset="-122"/>
                <a:ea typeface="宋体" panose="02010600030101010101" pitchFamily="2" charset="-122"/>
              </a:rPr>
              <a:t>（一）鉴赏过程</a:t>
            </a:r>
            <a:endParaRPr lang="en-US" altLang="zh-CN" sz="1600" b="1">
              <a:solidFill>
                <a:srgbClr val="00B050"/>
              </a:solidFill>
              <a:effectLst/>
              <a:latin typeface="宋体" panose="02010600030101010101" pitchFamily="2" charset="-122"/>
              <a:ea typeface="宋体" panose="02010600030101010101" pitchFamily="2" charset="-122"/>
            </a:endParaRPr>
          </a:p>
          <a:p>
            <a:pPr indent="0" algn="l">
              <a:lnSpc>
                <a:spcPct val="130000"/>
              </a:lnSpc>
            </a:pPr>
            <a:r>
              <a:rPr lang="en-US" altLang="zh-CN" sz="1600">
                <a:solidFill>
                  <a:schemeClr val="tx1"/>
                </a:solidFill>
                <a:effectLst/>
                <a:latin typeface="宋体" panose="02010600030101010101" pitchFamily="2" charset="-122"/>
                <a:ea typeface="宋体" panose="02010600030101010101" pitchFamily="2" charset="-122"/>
              </a:rPr>
              <a:t>影视鉴赏是人们在观看影视作品时的精神活动，是人们观看影视作品时所产生的审美活动的全过程。这个过程包含体验、感悟、欣赏、评判四个阶段，这四个阶段是由低到高、由易到难、循序渐进的，各阶段间没有明显的界限。</a:t>
            </a:r>
            <a:endParaRPr lang="en-US" altLang="zh-CN" sz="1600" dirty="0">
              <a:solidFill>
                <a:schemeClr val="tx1"/>
              </a:solidFill>
              <a:effectLst/>
              <a:latin typeface="宋体" panose="02010600030101010101" pitchFamily="2" charset="-122"/>
              <a:ea typeface="宋体" panose="02010600030101010101" pitchFamily="2" charset="-122"/>
            </a:endParaRPr>
          </a:p>
        </p:txBody>
      </p:sp>
      <p:sp>
        <p:nvSpPr>
          <p:cNvPr id="13" name="文本框 12"/>
          <p:cNvSpPr txBox="1"/>
          <p:nvPr>
            <p:custDataLst>
              <p:tags r:id="rId19"/>
            </p:custDataLst>
          </p:nvPr>
        </p:nvSpPr>
        <p:spPr>
          <a:xfrm>
            <a:off x="8478520" y="1630045"/>
            <a:ext cx="2924810" cy="236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cene3d>
              <a:camera prst="orthographicFront"/>
              <a:lightRig rig="threePt" dir="t"/>
            </a:scene3d>
          </a:bodyPr>
          <a:lstStyle>
            <a:defPPr>
              <a:defRPr lang="zh-CN"/>
            </a:defPPr>
            <a:lvl1pPr defTabSz="1218565" fontAlgn="base">
              <a:spcBef>
                <a:spcPct val="0"/>
              </a:spcBef>
              <a:spcAft>
                <a:spcPct val="0"/>
              </a:spcAft>
              <a:defRPr>
                <a:solidFill>
                  <a:srgbClr val="808080"/>
                </a:solidFill>
                <a:latin typeface="+mn-ea"/>
              </a:defRPr>
            </a:lvl1pPr>
          </a:lstStyle>
          <a:p>
            <a:pPr indent="0">
              <a:lnSpc>
                <a:spcPct val="130000"/>
              </a:lnSpc>
            </a:pPr>
            <a:r>
              <a:rPr lang="zh-CN" altLang="en-US" sz="1600" b="1" dirty="0">
                <a:solidFill>
                  <a:srgbClr val="00B050"/>
                </a:solidFill>
                <a:effectLst/>
                <a:latin typeface="Arial" panose="020B0604020202020204" pitchFamily="34" charset="0"/>
              </a:rPr>
              <a:t>（二）鉴赏要领</a:t>
            </a:r>
            <a:endParaRPr lang="zh-CN" altLang="en-US" sz="1600" b="1" dirty="0">
              <a:solidFill>
                <a:srgbClr val="00B050"/>
              </a:solidFill>
              <a:effectLst/>
              <a:latin typeface="Arial" panose="020B0604020202020204" pitchFamily="34" charset="0"/>
            </a:endParaRPr>
          </a:p>
          <a:p>
            <a:pPr indent="0">
              <a:lnSpc>
                <a:spcPct val="130000"/>
              </a:lnSpc>
            </a:pPr>
            <a:r>
              <a:rPr lang="zh-CN" altLang="en-US" sz="1600" dirty="0">
                <a:solidFill>
                  <a:schemeClr val="tx1"/>
                </a:solidFill>
                <a:effectLst/>
                <a:latin typeface="Arial" panose="020B0604020202020204" pitchFamily="34" charset="0"/>
              </a:rPr>
              <a:t>艺术鉴赏虽有规律可循，却又是见仁见智的。影视艺术更是如此，因为欣赏对象众多层次差异巨大，同一部影视作品，众说纷纭的现象非常普遍，有时候评价甚至截然相反。</a:t>
            </a:r>
            <a:endParaRPr lang="zh-CN" altLang="en-US" sz="1600" dirty="0">
              <a:solidFill>
                <a:schemeClr val="tx1"/>
              </a:solidFill>
              <a:effectLst/>
              <a:latin typeface="Arial" panose="020B0604020202020204" pitchFamily="34" charset="0"/>
            </a:endParaRPr>
          </a:p>
        </p:txBody>
      </p:sp>
      <p:sp>
        <p:nvSpPr>
          <p:cNvPr id="14" name="文本框 13"/>
          <p:cNvSpPr txBox="1"/>
          <p:nvPr>
            <p:custDataLst>
              <p:tags r:id="rId20"/>
            </p:custDataLst>
          </p:nvPr>
        </p:nvSpPr>
        <p:spPr>
          <a:xfrm>
            <a:off x="8904628" y="4372491"/>
            <a:ext cx="2628000" cy="9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ormAutofit lnSpcReduction="20000"/>
            <a:scene3d>
              <a:camera prst="orthographicFront"/>
              <a:lightRig rig="threePt" dir="t"/>
            </a:scene3d>
          </a:bodyPr>
          <a:lstStyle>
            <a:defPPr>
              <a:defRPr lang="zh-CN"/>
            </a:defPPr>
            <a:lvl1pPr defTabSz="1218565" fontAlgn="base">
              <a:spcBef>
                <a:spcPct val="0"/>
              </a:spcBef>
              <a:spcAft>
                <a:spcPct val="0"/>
              </a:spcAft>
              <a:defRPr>
                <a:solidFill>
                  <a:srgbClr val="808080"/>
                </a:solidFill>
                <a:latin typeface="+mn-ea"/>
              </a:defRPr>
            </a:lvl1pPr>
          </a:lstStyle>
          <a:p>
            <a:pPr indent="0">
              <a:lnSpc>
                <a:spcPct val="130000"/>
              </a:lnSpc>
            </a:pPr>
            <a:r>
              <a:rPr lang="zh-CN" altLang="en-US" sz="1600" b="1" dirty="0">
                <a:solidFill>
                  <a:srgbClr val="C00000"/>
                </a:solidFill>
                <a:effectLst/>
                <a:latin typeface="Arial" panose="020B0604020202020204" pitchFamily="34" charset="0"/>
              </a:rPr>
              <a:t>（三）鉴赏方法</a:t>
            </a:r>
            <a:endParaRPr lang="zh-CN" altLang="en-US" sz="1600" b="1" dirty="0">
              <a:solidFill>
                <a:srgbClr val="C00000"/>
              </a:solidFill>
              <a:effectLst/>
              <a:latin typeface="Arial" panose="020B0604020202020204" pitchFamily="34" charset="0"/>
            </a:endParaRPr>
          </a:p>
          <a:p>
            <a:pPr indent="0">
              <a:lnSpc>
                <a:spcPct val="130000"/>
              </a:lnSpc>
            </a:pPr>
            <a:r>
              <a:rPr lang="zh-CN" altLang="en-US" sz="1600" dirty="0">
                <a:solidFill>
                  <a:schemeClr val="tx1"/>
                </a:solidFill>
                <a:effectLst/>
                <a:latin typeface="Arial" panose="020B0604020202020204" pitchFamily="34" charset="0"/>
              </a:rPr>
              <a:t>（1）内容的鉴赏。</a:t>
            </a:r>
            <a:endParaRPr lang="zh-CN" altLang="en-US" sz="1600" dirty="0">
              <a:solidFill>
                <a:schemeClr val="tx1"/>
              </a:solidFill>
              <a:effectLst/>
              <a:latin typeface="Arial" panose="020B0604020202020204" pitchFamily="34" charset="0"/>
            </a:endParaRPr>
          </a:p>
          <a:p>
            <a:pPr indent="0">
              <a:lnSpc>
                <a:spcPct val="130000"/>
              </a:lnSpc>
            </a:pPr>
            <a:r>
              <a:rPr lang="zh-CN" altLang="en-US" sz="1600" dirty="0">
                <a:solidFill>
                  <a:schemeClr val="tx1"/>
                </a:solidFill>
                <a:effectLst/>
                <a:latin typeface="Arial" panose="020B0604020202020204" pitchFamily="34" charset="0"/>
              </a:rPr>
              <a:t>（2）形式的鉴赏。</a:t>
            </a:r>
            <a:endParaRPr lang="zh-CN" altLang="en-US" sz="1600" dirty="0">
              <a:solidFill>
                <a:schemeClr val="tx1"/>
              </a:solidFill>
              <a:effectLst/>
              <a:latin typeface="Arial" panose="020B0604020202020204" pitchFamily="34" charset="0"/>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71010" y="788035"/>
            <a:ext cx="405003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四、影视作品的制作与分工</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任意多边形 1"/>
          <p:cNvSpPr/>
          <p:nvPr>
            <p:custDataLst>
              <p:tags r:id="rId1"/>
            </p:custDataLst>
          </p:nvPr>
        </p:nvSpPr>
        <p:spPr>
          <a:xfrm>
            <a:off x="6553795" y="2156742"/>
            <a:ext cx="938645" cy="1425338"/>
          </a:xfrm>
          <a:custGeom>
            <a:avLst/>
            <a:gdLst>
              <a:gd name="connsiteX0" fmla="*/ 467181 w 938645"/>
              <a:gd name="connsiteY0" fmla="*/ 0 h 1425338"/>
              <a:gd name="connsiteX1" fmla="*/ 938645 w 938645"/>
              <a:gd name="connsiteY1" fmla="*/ 471464 h 1425338"/>
              <a:gd name="connsiteX2" fmla="*/ 467181 w 938645"/>
              <a:gd name="connsiteY2" fmla="*/ 942928 h 1425338"/>
              <a:gd name="connsiteX3" fmla="*/ 434953 w 938645"/>
              <a:gd name="connsiteY3" fmla="*/ 939679 h 1425338"/>
              <a:gd name="connsiteX4" fmla="*/ 438115 w 938645"/>
              <a:gd name="connsiteY4" fmla="*/ 948465 h 1425338"/>
              <a:gd name="connsiteX5" fmla="*/ 486518 w 938645"/>
              <a:gd name="connsiteY5" fmla="*/ 1251760 h 1425338"/>
              <a:gd name="connsiteX6" fmla="*/ 506780 w 938645"/>
              <a:gd name="connsiteY6" fmla="*/ 1254386 h 1425338"/>
              <a:gd name="connsiteX7" fmla="*/ 459923 w 938645"/>
              <a:gd name="connsiteY7" fmla="*/ 1425338 h 1425338"/>
              <a:gd name="connsiteX8" fmla="*/ 425143 w 938645"/>
              <a:gd name="connsiteY8" fmla="*/ 1243807 h 1425338"/>
              <a:gd name="connsiteX9" fmla="*/ 445394 w 938645"/>
              <a:gd name="connsiteY9" fmla="*/ 1246430 h 1425338"/>
              <a:gd name="connsiteX10" fmla="*/ 398195 w 938645"/>
              <a:gd name="connsiteY10" fmla="*/ 958859 h 1425338"/>
              <a:gd name="connsiteX11" fmla="*/ 355819 w 938645"/>
              <a:gd name="connsiteY11" fmla="*/ 841973 h 1425338"/>
              <a:gd name="connsiteX12" fmla="*/ 335359 w 938645"/>
              <a:gd name="connsiteY12" fmla="*/ 796559 h 1425338"/>
              <a:gd name="connsiteX13" fmla="*/ 301240 w 938645"/>
              <a:gd name="connsiteY13" fmla="*/ 730018 h 1425338"/>
              <a:gd name="connsiteX14" fmla="*/ 248530 w 938645"/>
              <a:gd name="connsiteY14" fmla="*/ 641709 h 1425338"/>
              <a:gd name="connsiteX15" fmla="*/ 214913 w 938645"/>
              <a:gd name="connsiteY15" fmla="*/ 597870 h 1425338"/>
              <a:gd name="connsiteX16" fmla="*/ 169523 w 938645"/>
              <a:gd name="connsiteY16" fmla="*/ 550261 h 1425338"/>
              <a:gd name="connsiteX17" fmla="*/ 66848 w 938645"/>
              <a:gd name="connsiteY17" fmla="*/ 469587 h 1425338"/>
              <a:gd name="connsiteX18" fmla="*/ 0 w 938645"/>
              <a:gd name="connsiteY18" fmla="*/ 428976 h 1425338"/>
              <a:gd name="connsiteX19" fmla="*/ 5295 w 938645"/>
              <a:gd name="connsiteY19" fmla="*/ 376448 h 1425338"/>
              <a:gd name="connsiteX20" fmla="*/ 467181 w 938645"/>
              <a:gd name="connsiteY20" fmla="*/ 0 h 142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38645" h="1425338">
                <a:moveTo>
                  <a:pt x="467181" y="0"/>
                </a:moveTo>
                <a:cubicBezTo>
                  <a:pt x="727563" y="0"/>
                  <a:pt x="938645" y="211082"/>
                  <a:pt x="938645" y="471464"/>
                </a:cubicBezTo>
                <a:cubicBezTo>
                  <a:pt x="938645" y="731846"/>
                  <a:pt x="727563" y="942928"/>
                  <a:pt x="467181" y="942928"/>
                </a:cubicBezTo>
                <a:lnTo>
                  <a:pt x="434953" y="939679"/>
                </a:lnTo>
                <a:lnTo>
                  <a:pt x="438115" y="948465"/>
                </a:lnTo>
                <a:cubicBezTo>
                  <a:pt x="466523" y="1046226"/>
                  <a:pt x="482920" y="1148230"/>
                  <a:pt x="486518" y="1251760"/>
                </a:cubicBezTo>
                <a:lnTo>
                  <a:pt x="506780" y="1254386"/>
                </a:lnTo>
                <a:lnTo>
                  <a:pt x="459923" y="1425338"/>
                </a:lnTo>
                <a:lnTo>
                  <a:pt x="425143" y="1243807"/>
                </a:lnTo>
                <a:lnTo>
                  <a:pt x="445394" y="1246430"/>
                </a:lnTo>
                <a:cubicBezTo>
                  <a:pt x="441404" y="1148231"/>
                  <a:pt x="425425" y="1051535"/>
                  <a:pt x="398195" y="958859"/>
                </a:cubicBezTo>
                <a:lnTo>
                  <a:pt x="355819" y="841973"/>
                </a:lnTo>
                <a:lnTo>
                  <a:pt x="335359" y="796559"/>
                </a:lnTo>
                <a:lnTo>
                  <a:pt x="301240" y="730018"/>
                </a:lnTo>
                <a:lnTo>
                  <a:pt x="248530" y="641709"/>
                </a:lnTo>
                <a:lnTo>
                  <a:pt x="214913" y="597870"/>
                </a:lnTo>
                <a:lnTo>
                  <a:pt x="169523" y="550261"/>
                </a:lnTo>
                <a:cubicBezTo>
                  <a:pt x="137327" y="520999"/>
                  <a:pt x="103017" y="494022"/>
                  <a:pt x="66848" y="469587"/>
                </a:cubicBezTo>
                <a:lnTo>
                  <a:pt x="0" y="428976"/>
                </a:lnTo>
                <a:lnTo>
                  <a:pt x="5295" y="376448"/>
                </a:lnTo>
                <a:cubicBezTo>
                  <a:pt x="49258" y="161610"/>
                  <a:pt x="239347" y="0"/>
                  <a:pt x="467181" y="0"/>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4" name="任意多边形 3"/>
          <p:cNvSpPr/>
          <p:nvPr>
            <p:custDataLst>
              <p:tags r:id="rId2"/>
            </p:custDataLst>
          </p:nvPr>
        </p:nvSpPr>
        <p:spPr>
          <a:xfrm rot="21043866">
            <a:off x="4793413" y="2098940"/>
            <a:ext cx="1354883" cy="934838"/>
          </a:xfrm>
          <a:custGeom>
            <a:avLst/>
            <a:gdLst>
              <a:gd name="connsiteX0" fmla="*/ 547473 w 1354883"/>
              <a:gd name="connsiteY0" fmla="*/ 6227 h 934838"/>
              <a:gd name="connsiteX1" fmla="*/ 942694 w 1354883"/>
              <a:gd name="connsiteY1" fmla="*/ 452155 h 934838"/>
              <a:gd name="connsiteX2" fmla="*/ 940527 w 1354883"/>
              <a:gd name="connsiteY2" fmla="*/ 487461 h 934838"/>
              <a:gd name="connsiteX3" fmla="*/ 1035038 w 1354883"/>
              <a:gd name="connsiteY3" fmla="*/ 465778 h 934838"/>
              <a:gd name="connsiteX4" fmla="*/ 1185304 w 1354883"/>
              <a:gd name="connsiteY4" fmla="*/ 450880 h 934838"/>
              <a:gd name="connsiteX5" fmla="*/ 1187870 w 1354883"/>
              <a:gd name="connsiteY5" fmla="*/ 430618 h 934838"/>
              <a:gd name="connsiteX6" fmla="*/ 1354883 w 1354883"/>
              <a:gd name="connsiteY6" fmla="*/ 477475 h 934838"/>
              <a:gd name="connsiteX7" fmla="*/ 1177535 w 1354883"/>
              <a:gd name="connsiteY7" fmla="*/ 512255 h 934838"/>
              <a:gd name="connsiteX8" fmla="*/ 1180098 w 1354883"/>
              <a:gd name="connsiteY8" fmla="*/ 492004 h 934838"/>
              <a:gd name="connsiteX9" fmla="*/ 899153 w 1354883"/>
              <a:gd name="connsiteY9" fmla="*/ 539203 h 934838"/>
              <a:gd name="connsiteX10" fmla="*/ 784961 w 1354883"/>
              <a:gd name="connsiteY10" fmla="*/ 581579 h 934838"/>
              <a:gd name="connsiteX11" fmla="*/ 740594 w 1354883"/>
              <a:gd name="connsiteY11" fmla="*/ 602039 h 934838"/>
              <a:gd name="connsiteX12" fmla="*/ 675586 w 1354883"/>
              <a:gd name="connsiteY12" fmla="*/ 636158 h 934838"/>
              <a:gd name="connsiteX13" fmla="*/ 589311 w 1354883"/>
              <a:gd name="connsiteY13" fmla="*/ 688868 h 934838"/>
              <a:gd name="connsiteX14" fmla="*/ 588105 w 1354883"/>
              <a:gd name="connsiteY14" fmla="*/ 689815 h 934838"/>
              <a:gd name="connsiteX15" fmla="*/ 506285 w 1354883"/>
              <a:gd name="connsiteY15" fmla="*/ 766814 h 934838"/>
              <a:gd name="connsiteX16" fmla="*/ 413784 w 1354883"/>
              <a:gd name="connsiteY16" fmla="*/ 889253 h 934838"/>
              <a:gd name="connsiteX17" fmla="*/ 388128 w 1354883"/>
              <a:gd name="connsiteY17" fmla="*/ 934838 h 934838"/>
              <a:gd name="connsiteX18" fmla="*/ 303365 w 1354883"/>
              <a:gd name="connsiteY18" fmla="*/ 912086 h 934838"/>
              <a:gd name="connsiteX19" fmla="*/ 6227 w 1354883"/>
              <a:gd name="connsiteY19" fmla="*/ 395597 h 934838"/>
              <a:gd name="connsiteX20" fmla="*/ 547473 w 1354883"/>
              <a:gd name="connsiteY20" fmla="*/ 6227 h 93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4883" h="934838">
                <a:moveTo>
                  <a:pt x="547473" y="6227"/>
                </a:moveTo>
                <a:cubicBezTo>
                  <a:pt x="772332" y="42924"/>
                  <a:pt x="933909" y="233041"/>
                  <a:pt x="942694" y="452155"/>
                </a:cubicBezTo>
                <a:lnTo>
                  <a:pt x="940527" y="487461"/>
                </a:lnTo>
                <a:lnTo>
                  <a:pt x="1035038" y="465778"/>
                </a:lnTo>
                <a:cubicBezTo>
                  <a:pt x="1084533" y="457678"/>
                  <a:pt x="1134732" y="452679"/>
                  <a:pt x="1185304" y="450880"/>
                </a:cubicBezTo>
                <a:lnTo>
                  <a:pt x="1187870" y="430618"/>
                </a:lnTo>
                <a:lnTo>
                  <a:pt x="1354883" y="477475"/>
                </a:lnTo>
                <a:lnTo>
                  <a:pt x="1177535" y="512255"/>
                </a:lnTo>
                <a:lnTo>
                  <a:pt x="1180098" y="492004"/>
                </a:lnTo>
                <a:cubicBezTo>
                  <a:pt x="1084161" y="495994"/>
                  <a:pt x="989694" y="511973"/>
                  <a:pt x="899153" y="539203"/>
                </a:cubicBezTo>
                <a:lnTo>
                  <a:pt x="784961" y="581579"/>
                </a:lnTo>
                <a:lnTo>
                  <a:pt x="740594" y="602039"/>
                </a:lnTo>
                <a:lnTo>
                  <a:pt x="675586" y="636158"/>
                </a:lnTo>
                <a:lnTo>
                  <a:pt x="589311" y="688868"/>
                </a:lnTo>
                <a:lnTo>
                  <a:pt x="588105" y="689815"/>
                </a:lnTo>
                <a:lnTo>
                  <a:pt x="506285" y="766814"/>
                </a:lnTo>
                <a:cubicBezTo>
                  <a:pt x="472222" y="804733"/>
                  <a:pt x="441233" y="845659"/>
                  <a:pt x="413784" y="889253"/>
                </a:cubicBezTo>
                <a:lnTo>
                  <a:pt x="388128" y="934838"/>
                </a:lnTo>
                <a:lnTo>
                  <a:pt x="303365" y="912086"/>
                </a:lnTo>
                <a:cubicBezTo>
                  <a:pt x="98412" y="834094"/>
                  <a:pt x="-30470" y="620456"/>
                  <a:pt x="6227" y="395597"/>
                </a:cubicBezTo>
                <a:cubicBezTo>
                  <a:pt x="48166" y="138615"/>
                  <a:pt x="290491" y="-35712"/>
                  <a:pt x="547473" y="6227"/>
                </a:cubicBezTo>
                <a:close/>
              </a:path>
            </a:pathLst>
          </a:cu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6" name="任意多边形 5"/>
          <p:cNvSpPr/>
          <p:nvPr>
            <p:custDataLst>
              <p:tags r:id="rId3"/>
            </p:custDataLst>
          </p:nvPr>
        </p:nvSpPr>
        <p:spPr>
          <a:xfrm rot="13124922">
            <a:off x="5141788" y="3903088"/>
            <a:ext cx="1505460" cy="928970"/>
          </a:xfrm>
          <a:custGeom>
            <a:avLst/>
            <a:gdLst>
              <a:gd name="connsiteX0" fmla="*/ 1505460 w 1505460"/>
              <a:gd name="connsiteY0" fmla="*/ 413973 h 928970"/>
              <a:gd name="connsiteX1" fmla="*/ 1294597 w 1505460"/>
              <a:gd name="connsiteY1" fmla="*/ 453127 h 928970"/>
              <a:gd name="connsiteX2" fmla="*/ 1297644 w 1505460"/>
              <a:gd name="connsiteY2" fmla="*/ 430329 h 928970"/>
              <a:gd name="connsiteX3" fmla="*/ 963606 w 1505460"/>
              <a:gd name="connsiteY3" fmla="*/ 483464 h 928970"/>
              <a:gd name="connsiteX4" fmla="*/ 827833 w 1505460"/>
              <a:gd name="connsiteY4" fmla="*/ 531169 h 928970"/>
              <a:gd name="connsiteX5" fmla="*/ 775082 w 1505460"/>
              <a:gd name="connsiteY5" fmla="*/ 554202 h 928970"/>
              <a:gd name="connsiteX6" fmla="*/ 697789 w 1505460"/>
              <a:gd name="connsiteY6" fmla="*/ 592612 h 928970"/>
              <a:gd name="connsiteX7" fmla="*/ 595210 w 1505460"/>
              <a:gd name="connsiteY7" fmla="*/ 651951 h 928970"/>
              <a:gd name="connsiteX8" fmla="*/ 534577 w 1505460"/>
              <a:gd name="connsiteY8" fmla="*/ 697015 h 928970"/>
              <a:gd name="connsiteX9" fmla="*/ 475507 w 1505460"/>
              <a:gd name="connsiteY9" fmla="*/ 761311 h 928970"/>
              <a:gd name="connsiteX10" fmla="*/ 375863 w 1505460"/>
              <a:gd name="connsiteY10" fmla="*/ 909006 h 928970"/>
              <a:gd name="connsiteX11" fmla="*/ 366327 w 1505460"/>
              <a:gd name="connsiteY11" fmla="*/ 928970 h 928970"/>
              <a:gd name="connsiteX12" fmla="*/ 331571 w 1505460"/>
              <a:gd name="connsiteY12" fmla="*/ 921757 h 928970"/>
              <a:gd name="connsiteX13" fmla="*/ 103786 w 1505460"/>
              <a:gd name="connsiteY13" fmla="*/ 766573 h 928970"/>
              <a:gd name="connsiteX14" fmla="*/ 176388 w 1505460"/>
              <a:gd name="connsiteY14" fmla="*/ 103786 h 928970"/>
              <a:gd name="connsiteX15" fmla="*/ 839174 w 1505460"/>
              <a:gd name="connsiteY15" fmla="*/ 176388 h 928970"/>
              <a:gd name="connsiteX16" fmla="*/ 941366 w 1505460"/>
              <a:gd name="connsiteY16" fmla="*/ 432367 h 928970"/>
              <a:gd name="connsiteX17" fmla="*/ 941234 w 1505460"/>
              <a:gd name="connsiteY17" fmla="*/ 442116 h 928970"/>
              <a:gd name="connsiteX18" fmla="*/ 951533 w 1505460"/>
              <a:gd name="connsiteY18" fmla="*/ 438523 h 928970"/>
              <a:gd name="connsiteX19" fmla="*/ 1303835 w 1505460"/>
              <a:gd name="connsiteY19" fmla="*/ 384033 h 928970"/>
              <a:gd name="connsiteX20" fmla="*/ 1306885 w 1505460"/>
              <a:gd name="connsiteY20" fmla="*/ 361223 h 92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5460" h="928970">
                <a:moveTo>
                  <a:pt x="1505460" y="413973"/>
                </a:moveTo>
                <a:lnTo>
                  <a:pt x="1294597" y="453127"/>
                </a:lnTo>
                <a:lnTo>
                  <a:pt x="1297644" y="430329"/>
                </a:lnTo>
                <a:cubicBezTo>
                  <a:pt x="1183577" y="434821"/>
                  <a:pt x="1071258" y="452809"/>
                  <a:pt x="963606" y="483464"/>
                </a:cubicBezTo>
                <a:lnTo>
                  <a:pt x="827833" y="531169"/>
                </a:lnTo>
                <a:lnTo>
                  <a:pt x="775082" y="554202"/>
                </a:lnTo>
                <a:lnTo>
                  <a:pt x="697789" y="592612"/>
                </a:lnTo>
                <a:lnTo>
                  <a:pt x="595210" y="651951"/>
                </a:lnTo>
                <a:lnTo>
                  <a:pt x="534577" y="697015"/>
                </a:lnTo>
                <a:lnTo>
                  <a:pt x="475507" y="761311"/>
                </a:lnTo>
                <a:cubicBezTo>
                  <a:pt x="437044" y="807663"/>
                  <a:pt x="403798" y="857179"/>
                  <a:pt x="375863" y="909006"/>
                </a:cubicBezTo>
                <a:lnTo>
                  <a:pt x="366327" y="928970"/>
                </a:lnTo>
                <a:lnTo>
                  <a:pt x="331571" y="921757"/>
                </a:lnTo>
                <a:cubicBezTo>
                  <a:pt x="244827" y="894891"/>
                  <a:pt x="164901" y="842724"/>
                  <a:pt x="103786" y="766573"/>
                </a:cubicBezTo>
                <a:cubicBezTo>
                  <a:pt x="-59189" y="563501"/>
                  <a:pt x="-26684" y="266761"/>
                  <a:pt x="176388" y="103786"/>
                </a:cubicBezTo>
                <a:cubicBezTo>
                  <a:pt x="379459" y="-59188"/>
                  <a:pt x="676199" y="-26683"/>
                  <a:pt x="839174" y="176388"/>
                </a:cubicBezTo>
                <a:cubicBezTo>
                  <a:pt x="900289" y="252540"/>
                  <a:pt x="933916" y="341864"/>
                  <a:pt x="941366" y="432367"/>
                </a:cubicBezTo>
                <a:lnTo>
                  <a:pt x="941234" y="442116"/>
                </a:lnTo>
                <a:lnTo>
                  <a:pt x="951533" y="438523"/>
                </a:lnTo>
                <a:cubicBezTo>
                  <a:pt x="1065090" y="406543"/>
                  <a:pt x="1183576" y="388084"/>
                  <a:pt x="1303835" y="384033"/>
                </a:cubicBezTo>
                <a:lnTo>
                  <a:pt x="1306885" y="361223"/>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30" name="椭圆 29"/>
          <p:cNvSpPr/>
          <p:nvPr>
            <p:custDataLst>
              <p:tags r:id="rId4"/>
            </p:custDataLst>
          </p:nvPr>
        </p:nvSpPr>
        <p:spPr>
          <a:xfrm>
            <a:off x="5506176" y="2872958"/>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29" name="任意多边形 28"/>
          <p:cNvSpPr/>
          <p:nvPr>
            <p:custDataLst>
              <p:tags r:id="rId5"/>
            </p:custDataLst>
          </p:nvPr>
        </p:nvSpPr>
        <p:spPr bwMode="auto">
          <a:xfrm>
            <a:off x="6831610" y="2459941"/>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6"/>
            </p:custDataLst>
          </p:nvPr>
        </p:nvSpPr>
        <p:spPr bwMode="auto">
          <a:xfrm>
            <a:off x="5940930" y="4450685"/>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11" name="任意多边形 10"/>
          <p:cNvSpPr/>
          <p:nvPr>
            <p:custDataLst>
              <p:tags r:id="rId7"/>
            </p:custDataLst>
          </p:nvPr>
        </p:nvSpPr>
        <p:spPr bwMode="auto">
          <a:xfrm>
            <a:off x="5069811" y="2411815"/>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23" name="文本框 22"/>
          <p:cNvSpPr txBox="1"/>
          <p:nvPr>
            <p:custDataLst>
              <p:tags r:id="rId8"/>
            </p:custDataLst>
          </p:nvPr>
        </p:nvSpPr>
        <p:spPr>
          <a:xfrm>
            <a:off x="1457109" y="2050799"/>
            <a:ext cx="2708986" cy="40110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sz="2000" b="1" spc="300" dirty="0">
                <a:solidFill>
                  <a:srgbClr val="4276AA"/>
                </a:solidFill>
                <a:latin typeface="微软雅黑" panose="020B0503020204020204" charset="-122"/>
                <a:ea typeface="微软雅黑" panose="020B0503020204020204" charset="-122"/>
                <a:cs typeface="+mj-cs"/>
              </a:rPr>
              <a:t>（一）前期创作</a:t>
            </a:r>
            <a:endParaRPr lang="zh-CN" altLang="en-US" sz="2000" b="1" spc="300" dirty="0">
              <a:solidFill>
                <a:srgbClr val="4276AA"/>
              </a:solidFill>
              <a:latin typeface="微软雅黑" panose="020B0503020204020204" charset="-122"/>
              <a:ea typeface="微软雅黑" panose="020B0503020204020204" charset="-122"/>
              <a:cs typeface="+mj-cs"/>
            </a:endParaRPr>
          </a:p>
        </p:txBody>
      </p:sp>
      <p:sp>
        <p:nvSpPr>
          <p:cNvPr id="15" name="文本框 14"/>
          <p:cNvSpPr txBox="1"/>
          <p:nvPr>
            <p:custDataLst>
              <p:tags r:id="rId9"/>
            </p:custDataLst>
          </p:nvPr>
        </p:nvSpPr>
        <p:spPr>
          <a:xfrm>
            <a:off x="1457325" y="2482215"/>
            <a:ext cx="2708910" cy="99504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sz="1600" spc="150" dirty="0">
                <a:latin typeface="微软雅黑" panose="020B0503020204020204" charset="-122"/>
                <a:ea typeface="微软雅黑" panose="020B0503020204020204" charset="-122"/>
              </a:rPr>
              <a:t>（1）确定文学剧本。</a:t>
            </a:r>
            <a:endParaRPr lang="zh-CN" altLang="en-US" sz="1600" spc="150" dirty="0">
              <a:latin typeface="微软雅黑" panose="020B0503020204020204" charset="-122"/>
              <a:ea typeface="微软雅黑" panose="020B0503020204020204" charset="-122"/>
            </a:endParaRPr>
          </a:p>
          <a:p>
            <a:pPr algn="l">
              <a:lnSpc>
                <a:spcPct val="120000"/>
              </a:lnSpc>
            </a:pPr>
            <a:r>
              <a:rPr lang="zh-CN" altLang="en-US" sz="1600" spc="150" dirty="0">
                <a:latin typeface="微软雅黑" panose="020B0503020204020204" charset="-122"/>
                <a:ea typeface="微软雅黑" panose="020B0503020204020204" charset="-122"/>
              </a:rPr>
              <a:t>（2）写出分镜头剧本。</a:t>
            </a:r>
            <a:endParaRPr lang="zh-CN" altLang="en-US" sz="1600" spc="150" dirty="0">
              <a:latin typeface="微软雅黑" panose="020B0503020204020204" charset="-122"/>
              <a:ea typeface="微软雅黑" panose="020B0503020204020204" charset="-122"/>
            </a:endParaRPr>
          </a:p>
          <a:p>
            <a:pPr algn="l">
              <a:lnSpc>
                <a:spcPct val="120000"/>
              </a:lnSpc>
            </a:pPr>
            <a:r>
              <a:rPr lang="zh-CN" altLang="en-US" sz="1600" spc="150" dirty="0">
                <a:latin typeface="微软雅黑" panose="020B0503020204020204" charset="-122"/>
                <a:ea typeface="微软雅黑" panose="020B0503020204020204" charset="-122"/>
              </a:rPr>
              <a:t>（3）组织摄制班子。</a:t>
            </a:r>
            <a:endParaRPr lang="zh-CN" altLang="en-US" sz="1600" spc="150" dirty="0">
              <a:latin typeface="微软雅黑" panose="020B0503020204020204" charset="-122"/>
              <a:ea typeface="微软雅黑" panose="020B0503020204020204" charset="-122"/>
            </a:endParaRPr>
          </a:p>
        </p:txBody>
      </p:sp>
      <p:sp>
        <p:nvSpPr>
          <p:cNvPr id="26" name="文本框 25"/>
          <p:cNvSpPr txBox="1"/>
          <p:nvPr>
            <p:custDataLst>
              <p:tags r:id="rId10"/>
            </p:custDataLst>
          </p:nvPr>
        </p:nvSpPr>
        <p:spPr>
          <a:xfrm>
            <a:off x="1457109" y="3741882"/>
            <a:ext cx="2708986" cy="401105"/>
          </a:xfrm>
          <a:prstGeom prst="rect">
            <a:avLst/>
          </a:prstGeom>
          <a:noFill/>
        </p:spPr>
        <p:txBody>
          <a:bodyPr wrap="square" lIns="90000" tIns="46800" rIns="90000" bIns="0" anchor="b" anchorCtr="0">
            <a:normAutofit fontScale="9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sz="2000" b="1" spc="300" dirty="0">
                <a:solidFill>
                  <a:srgbClr val="40A693"/>
                </a:solidFill>
                <a:latin typeface="微软雅黑" panose="020B0503020204020204" charset="-122"/>
                <a:ea typeface="微软雅黑" panose="020B0503020204020204" charset="-122"/>
                <a:cs typeface="+mj-cs"/>
              </a:rPr>
              <a:t>（三）后期剪辑合成</a:t>
            </a:r>
            <a:endParaRPr lang="zh-CN" altLang="en-US" sz="2000" b="1" spc="300" dirty="0">
              <a:solidFill>
                <a:srgbClr val="40A693"/>
              </a:solidFill>
              <a:latin typeface="微软雅黑" panose="020B0503020204020204" charset="-122"/>
              <a:ea typeface="微软雅黑" panose="020B0503020204020204" charset="-122"/>
              <a:cs typeface="+mj-cs"/>
            </a:endParaRPr>
          </a:p>
        </p:txBody>
      </p:sp>
      <p:sp>
        <p:nvSpPr>
          <p:cNvPr id="28" name="文本框 27"/>
          <p:cNvSpPr txBox="1"/>
          <p:nvPr>
            <p:custDataLst>
              <p:tags r:id="rId11"/>
            </p:custDataLst>
          </p:nvPr>
        </p:nvSpPr>
        <p:spPr>
          <a:xfrm>
            <a:off x="1457325" y="4173855"/>
            <a:ext cx="2708910" cy="125412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sz="1600" spc="150" dirty="0">
                <a:latin typeface="微软雅黑" panose="020B0503020204020204" charset="-122"/>
                <a:ea typeface="微软雅黑" panose="020B0503020204020204" charset="-122"/>
              </a:rPr>
              <a:t>（1）剪辑。</a:t>
            </a:r>
            <a:endParaRPr lang="zh-CN" altLang="en-US" sz="1600" spc="150" dirty="0">
              <a:latin typeface="微软雅黑" panose="020B0503020204020204" charset="-122"/>
              <a:ea typeface="微软雅黑" panose="020B0503020204020204" charset="-122"/>
            </a:endParaRPr>
          </a:p>
          <a:p>
            <a:pPr algn="l">
              <a:lnSpc>
                <a:spcPct val="120000"/>
              </a:lnSpc>
            </a:pPr>
            <a:r>
              <a:rPr lang="zh-CN" altLang="en-US" sz="1600" spc="150" dirty="0">
                <a:latin typeface="微软雅黑" panose="020B0503020204020204" charset="-122"/>
                <a:ea typeface="微软雅黑" panose="020B0503020204020204" charset="-122"/>
              </a:rPr>
              <a:t>（2）特技。</a:t>
            </a:r>
            <a:endParaRPr lang="zh-CN" altLang="en-US" sz="1600" spc="150" dirty="0">
              <a:latin typeface="微软雅黑" panose="020B0503020204020204" charset="-122"/>
              <a:ea typeface="微软雅黑" panose="020B0503020204020204" charset="-122"/>
            </a:endParaRPr>
          </a:p>
          <a:p>
            <a:pPr algn="l">
              <a:lnSpc>
                <a:spcPct val="120000"/>
              </a:lnSpc>
            </a:pPr>
            <a:r>
              <a:rPr lang="zh-CN" altLang="en-US" sz="1600" spc="150" dirty="0">
                <a:latin typeface="微软雅黑" panose="020B0503020204020204" charset="-122"/>
                <a:ea typeface="微软雅黑" panose="020B0503020204020204" charset="-122"/>
              </a:rPr>
              <a:t>（3）合成。</a:t>
            </a:r>
            <a:endParaRPr lang="zh-CN" altLang="en-US" sz="1600" spc="150" dirty="0">
              <a:latin typeface="微软雅黑" panose="020B0503020204020204" charset="-122"/>
              <a:ea typeface="微软雅黑" panose="020B0503020204020204" charset="-122"/>
            </a:endParaRPr>
          </a:p>
        </p:txBody>
      </p:sp>
      <p:sp>
        <p:nvSpPr>
          <p:cNvPr id="33" name="文本框 32"/>
          <p:cNvSpPr txBox="1"/>
          <p:nvPr>
            <p:custDataLst>
              <p:tags r:id="rId12"/>
            </p:custDataLst>
          </p:nvPr>
        </p:nvSpPr>
        <p:spPr>
          <a:xfrm>
            <a:off x="8025908" y="2896340"/>
            <a:ext cx="2708986" cy="40110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2000" b="1" spc="300" dirty="0">
                <a:solidFill>
                  <a:srgbClr val="178AA1"/>
                </a:solidFill>
                <a:latin typeface="微软雅黑" panose="020B0503020204020204" charset="-122"/>
                <a:ea typeface="微软雅黑" panose="020B0503020204020204" charset="-122"/>
                <a:cs typeface="+mj-cs"/>
              </a:rPr>
              <a:t>（二）中期拍摄</a:t>
            </a:r>
            <a:endParaRPr lang="zh-CN" altLang="en-US" sz="2000" b="1" spc="300" dirty="0">
              <a:solidFill>
                <a:srgbClr val="178AA1"/>
              </a:solidFill>
              <a:latin typeface="微软雅黑" panose="020B0503020204020204" charset="-122"/>
              <a:ea typeface="微软雅黑" panose="020B0503020204020204" charset="-122"/>
              <a:cs typeface="+mj-cs"/>
            </a:endParaRPr>
          </a:p>
        </p:txBody>
      </p:sp>
      <p:sp>
        <p:nvSpPr>
          <p:cNvPr id="34" name="文本框 33"/>
          <p:cNvSpPr txBox="1"/>
          <p:nvPr>
            <p:custDataLst>
              <p:tags r:id="rId13"/>
            </p:custDataLst>
          </p:nvPr>
        </p:nvSpPr>
        <p:spPr>
          <a:xfrm>
            <a:off x="8025765" y="3328035"/>
            <a:ext cx="3444240" cy="112204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600" spc="150" dirty="0">
                <a:latin typeface="微软雅黑" panose="020B0503020204020204" charset="-122"/>
                <a:ea typeface="微软雅黑" panose="020B0503020204020204" charset="-122"/>
              </a:rPr>
              <a:t>（1）要将镜头分割归类。</a:t>
            </a:r>
            <a:endParaRPr lang="zh-CN" altLang="en-US" sz="1600" spc="150" dirty="0">
              <a:latin typeface="微软雅黑" panose="020B0503020204020204" charset="-122"/>
              <a:ea typeface="微软雅黑" panose="020B0503020204020204" charset="-122"/>
            </a:endParaRPr>
          </a:p>
          <a:p>
            <a:pPr>
              <a:lnSpc>
                <a:spcPct val="120000"/>
              </a:lnSpc>
            </a:pPr>
            <a:r>
              <a:rPr lang="zh-CN" altLang="en-US" sz="1600" spc="150" dirty="0">
                <a:latin typeface="微软雅黑" panose="020B0503020204020204" charset="-122"/>
                <a:ea typeface="微软雅黑" panose="020B0503020204020204" charset="-122"/>
              </a:rPr>
              <a:t>（2）演员的表演是关键。</a:t>
            </a:r>
            <a:endParaRPr lang="zh-CN" altLang="en-US" sz="1600" spc="150" dirty="0">
              <a:latin typeface="微软雅黑" panose="020B0503020204020204" charset="-122"/>
              <a:ea typeface="微软雅黑" panose="020B0503020204020204" charset="-122"/>
            </a:endParaRPr>
          </a:p>
          <a:p>
            <a:pPr>
              <a:lnSpc>
                <a:spcPct val="120000"/>
              </a:lnSpc>
            </a:pPr>
            <a:r>
              <a:rPr lang="zh-CN" altLang="en-US" sz="1600" spc="150" dirty="0">
                <a:latin typeface="微软雅黑" panose="020B0503020204020204" charset="-122"/>
                <a:ea typeface="微软雅黑" panose="020B0503020204020204" charset="-122"/>
              </a:rPr>
              <a:t>（3）导演是统帅一切的核心人物。</a:t>
            </a:r>
            <a:endParaRPr lang="zh-CN" altLang="en-US" sz="1600" spc="150" dirty="0">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05</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280535" y="3223260"/>
            <a:ext cx="3743325"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数字媒体之美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963670" y="784860"/>
            <a:ext cx="42640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一、数字媒体艺术的主要类型</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906270"/>
            <a:ext cx="5314315" cy="424624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数字艺术是指以数字科技的发展和全新的传媒技术为基础，将人类的理性思维和艺术感觉巧妙地融为一体的艺术。</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数字艺术包括交互媒体设计、数字影像艺术、虚拟现实设计、新媒体艺术等。交互媒体设计指以互动媒体为载体的设计，如以万维网为载体的网页设计、网络游戏设计，以手机为载体的彩信设计、WAP 设计、手机游戏设计等；数字影像艺术包括数字动画、</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DV 电影、数字影视广告和片头等；虚拟现实设计是指数字博物馆、数字商城等虚拟空间的设计。</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6441440" y="1906270"/>
            <a:ext cx="3980180" cy="347472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71010" y="788035"/>
            <a:ext cx="434657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二、数字媒体艺术的基本特征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custDataLst>
              <p:tags r:id="rId1"/>
            </p:custDataLst>
          </p:nvPr>
        </p:nvSpPr>
        <p:spPr>
          <a:xfrm rot="6120000">
            <a:off x="5415598" y="2985453"/>
            <a:ext cx="1423670" cy="1423670"/>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2" name="圆角矩形 11"/>
          <p:cNvSpPr/>
          <p:nvPr>
            <p:custDataLst>
              <p:tags r:id="rId2"/>
            </p:custDataLst>
          </p:nvPr>
        </p:nvSpPr>
        <p:spPr>
          <a:xfrm rot="2520000">
            <a:off x="5415598" y="2985453"/>
            <a:ext cx="1423670" cy="1423670"/>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3" name="圆角矩形 12"/>
          <p:cNvSpPr/>
          <p:nvPr>
            <p:custDataLst>
              <p:tags r:id="rId3"/>
            </p:custDataLst>
          </p:nvPr>
        </p:nvSpPr>
        <p:spPr>
          <a:xfrm rot="2520000">
            <a:off x="5049520" y="2619375"/>
            <a:ext cx="2155825" cy="2155825"/>
          </a:xfrm>
          <a:prstGeom prst="roundRect">
            <a:avLst/>
          </a:prstGeom>
          <a:noFill/>
          <a:ln w="57150">
            <a:solidFill>
              <a:srgbClr val="6096E6">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圆角矩形 13"/>
          <p:cNvSpPr/>
          <p:nvPr>
            <p:custDataLst>
              <p:tags r:id="rId4"/>
            </p:custDataLst>
          </p:nvPr>
        </p:nvSpPr>
        <p:spPr>
          <a:xfrm rot="2520000">
            <a:off x="4907280" y="2477135"/>
            <a:ext cx="2440305" cy="2440305"/>
          </a:xfrm>
          <a:prstGeom prst="roundRect">
            <a:avLst/>
          </a:prstGeom>
          <a:noFill/>
          <a:ln w="19050">
            <a:solidFill>
              <a:srgbClr val="6096E6">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圆角矩形 15"/>
          <p:cNvSpPr/>
          <p:nvPr>
            <p:custDataLst>
              <p:tags r:id="rId5"/>
            </p:custDataLst>
          </p:nvPr>
        </p:nvSpPr>
        <p:spPr>
          <a:xfrm rot="2520000">
            <a:off x="4439920" y="2009140"/>
            <a:ext cx="3376295" cy="3376295"/>
          </a:xfrm>
          <a:prstGeom prst="roundRect">
            <a:avLst/>
          </a:prstGeom>
          <a:noFill/>
          <a:ln w="19050">
            <a:solidFill>
              <a:srgbClr val="6096E6">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六边形 16"/>
          <p:cNvSpPr/>
          <p:nvPr>
            <p:custDataLst>
              <p:tags r:id="rId6"/>
            </p:custDataLst>
          </p:nvPr>
        </p:nvSpPr>
        <p:spPr>
          <a:xfrm rot="5400000">
            <a:off x="7896225" y="2099945"/>
            <a:ext cx="860425" cy="769620"/>
          </a:xfrm>
          <a:prstGeom prst="hexagon">
            <a:avLst/>
          </a:prstGeom>
          <a:solidFill>
            <a:srgbClr val="6096E6"/>
          </a:solidFill>
          <a:ln w="38100">
            <a:solidFill>
              <a:srgbClr val="6096E6">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六边形 17"/>
          <p:cNvSpPr/>
          <p:nvPr>
            <p:custDataLst>
              <p:tags r:id="rId7"/>
            </p:custDataLst>
          </p:nvPr>
        </p:nvSpPr>
        <p:spPr>
          <a:xfrm rot="5400000">
            <a:off x="7896225" y="4432935"/>
            <a:ext cx="860425" cy="769620"/>
          </a:xfrm>
          <a:prstGeom prst="hexagon">
            <a:avLst/>
          </a:prstGeom>
          <a:solidFill>
            <a:srgbClr val="58B6E5"/>
          </a:solidFill>
          <a:ln w="38100">
            <a:solidFill>
              <a:srgbClr val="58B6E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六边形 18"/>
          <p:cNvSpPr/>
          <p:nvPr>
            <p:custDataLst>
              <p:tags r:id="rId8"/>
            </p:custDataLst>
          </p:nvPr>
        </p:nvSpPr>
        <p:spPr>
          <a:xfrm rot="5400000">
            <a:off x="3489325" y="2099945"/>
            <a:ext cx="860425" cy="769620"/>
          </a:xfrm>
          <a:prstGeom prst="hexagon">
            <a:avLst/>
          </a:prstGeom>
          <a:solidFill>
            <a:srgbClr val="FFBA55"/>
          </a:solidFill>
          <a:ln w="38100">
            <a:solidFill>
              <a:srgbClr val="FFBA5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18870"/>
              </a:solidFill>
            </a:endParaRPr>
          </a:p>
        </p:txBody>
      </p:sp>
      <p:sp>
        <p:nvSpPr>
          <p:cNvPr id="20" name="六边形 19"/>
          <p:cNvSpPr/>
          <p:nvPr>
            <p:custDataLst>
              <p:tags r:id="rId9"/>
            </p:custDataLst>
          </p:nvPr>
        </p:nvSpPr>
        <p:spPr>
          <a:xfrm rot="5400000">
            <a:off x="3489325" y="4432935"/>
            <a:ext cx="860425" cy="769620"/>
          </a:xfrm>
          <a:prstGeom prst="hexagon">
            <a:avLst/>
          </a:prstGeom>
          <a:solidFill>
            <a:srgbClr val="56CA95"/>
          </a:solidFill>
          <a:ln w="38100">
            <a:solidFill>
              <a:srgbClr val="56CA9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1" name="图片 20" descr="343435383038363b343532323339363bd5bdc2d4c4bfb1ea"/>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702935" y="3272790"/>
            <a:ext cx="848995" cy="848995"/>
          </a:xfrm>
          <a:prstGeom prst="rect">
            <a:avLst/>
          </a:prstGeom>
          <a:effectLst>
            <a:outerShdw blurRad="38100" dist="38100" dir="5400000" algn="ctr" rotWithShape="0">
              <a:srgbClr val="6096E6">
                <a:lumMod val="50000"/>
                <a:alpha val="60000"/>
              </a:srgbClr>
            </a:outerShdw>
          </a:effectLst>
        </p:spPr>
      </p:pic>
      <p:sp>
        <p:nvSpPr>
          <p:cNvPr id="22" name="文本框 21"/>
          <p:cNvSpPr txBox="1"/>
          <p:nvPr>
            <p:custDataLst>
              <p:tags r:id="rId13"/>
            </p:custDataLst>
          </p:nvPr>
        </p:nvSpPr>
        <p:spPr>
          <a:xfrm>
            <a:off x="8811260" y="2119630"/>
            <a:ext cx="2367280" cy="1028065"/>
          </a:xfrm>
          <a:prstGeom prst="rect">
            <a:avLst/>
          </a:prstGeom>
          <a:noFill/>
        </p:spPr>
        <p:txBody>
          <a:bodyPr wrap="square" bIns="0" rtlCol="0"/>
          <a:p>
            <a:pPr algn="l"/>
            <a:r>
              <a:rPr lang="zh-CN" altLang="en-US" sz="2000" spc="300">
                <a:solidFill>
                  <a:srgbClr val="6096E6">
                    <a:lumMod val="50000"/>
                  </a:srgbClr>
                </a:solidFill>
                <a:uFillTx/>
                <a:latin typeface="思源黑体 CN Bold" panose="020B0800000000000000" charset="-122"/>
                <a:ea typeface="思源黑体 CN Bold" panose="020B0800000000000000" charset="-122"/>
              </a:rPr>
              <a:t>（二）数字媒体艺术是创作工具标准化的艺术</a:t>
            </a:r>
            <a:endParaRPr lang="zh-CN" altLang="en-US" sz="2000" spc="300">
              <a:solidFill>
                <a:srgbClr val="6096E6">
                  <a:lumMod val="50000"/>
                </a:srgbClr>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14"/>
            </p:custDataLst>
          </p:nvPr>
        </p:nvSpPr>
        <p:spPr>
          <a:xfrm>
            <a:off x="8806815" y="4452620"/>
            <a:ext cx="2126615" cy="1210945"/>
          </a:xfrm>
          <a:prstGeom prst="rect">
            <a:avLst/>
          </a:prstGeom>
          <a:noFill/>
        </p:spPr>
        <p:txBody>
          <a:bodyPr wrap="square" bIns="0" rtlCol="0"/>
          <a:p>
            <a:pPr algn="l"/>
            <a:r>
              <a:rPr lang="zh-CN" altLang="en-US" sz="2000" spc="300">
                <a:solidFill>
                  <a:srgbClr val="58B6E5">
                    <a:lumMod val="50000"/>
                  </a:srgbClr>
                </a:solidFill>
                <a:uFillTx/>
                <a:latin typeface="思源黑体 CN Bold" panose="020B0800000000000000" charset="-122"/>
                <a:ea typeface="思源黑体 CN Bold" panose="020B0800000000000000" charset="-122"/>
              </a:rPr>
              <a:t>（四）数字媒体艺术是大众化的艺术</a:t>
            </a:r>
            <a:endParaRPr lang="zh-CN" altLang="en-US" sz="2000" spc="300">
              <a:solidFill>
                <a:srgbClr val="58B6E5">
                  <a:lumMod val="50000"/>
                </a:srgbClr>
              </a:solidFill>
              <a:uFillTx/>
              <a:latin typeface="思源黑体 CN Bold" panose="020B0800000000000000" charset="-122"/>
              <a:ea typeface="思源黑体 CN Bold" panose="020B0800000000000000" charset="-122"/>
            </a:endParaRPr>
          </a:p>
        </p:txBody>
      </p:sp>
      <p:sp>
        <p:nvSpPr>
          <p:cNvPr id="36" name="文本框 35"/>
          <p:cNvSpPr txBox="1"/>
          <p:nvPr>
            <p:custDataLst>
              <p:tags r:id="rId15"/>
            </p:custDataLst>
          </p:nvPr>
        </p:nvSpPr>
        <p:spPr>
          <a:xfrm>
            <a:off x="1129665" y="4452620"/>
            <a:ext cx="2307590" cy="1418590"/>
          </a:xfrm>
          <a:prstGeom prst="rect">
            <a:avLst/>
          </a:prstGeom>
          <a:noFill/>
        </p:spPr>
        <p:txBody>
          <a:bodyPr wrap="square" bIns="0" rtlCol="0"/>
          <a:p>
            <a:pPr algn="l"/>
            <a:r>
              <a:rPr lang="zh-CN" altLang="en-US" sz="2000" spc="300">
                <a:solidFill>
                  <a:srgbClr val="56CA95">
                    <a:lumMod val="50000"/>
                  </a:srgbClr>
                </a:solidFill>
                <a:uFillTx/>
                <a:latin typeface="思源黑体 CN Bold" panose="020B0800000000000000" charset="-122"/>
                <a:ea typeface="思源黑体 CN Bold" panose="020B0800000000000000" charset="-122"/>
              </a:rPr>
              <a:t>（三）数字媒体艺术是多种艺术元素高度融合的艺术</a:t>
            </a:r>
            <a:endParaRPr lang="zh-CN" altLang="en-US" sz="2000" spc="300">
              <a:solidFill>
                <a:srgbClr val="56CA95">
                  <a:lumMod val="50000"/>
                </a:srgbClr>
              </a:solidFill>
              <a:uFillTx/>
              <a:latin typeface="思源黑体 CN Bold" panose="020B0800000000000000" charset="-122"/>
              <a:ea typeface="思源黑体 CN Bold" panose="020B0800000000000000" charset="-122"/>
            </a:endParaRPr>
          </a:p>
        </p:txBody>
      </p:sp>
      <p:sp>
        <p:nvSpPr>
          <p:cNvPr id="40" name="文本框 39"/>
          <p:cNvSpPr txBox="1"/>
          <p:nvPr>
            <p:custDataLst>
              <p:tags r:id="rId16"/>
            </p:custDataLst>
          </p:nvPr>
        </p:nvSpPr>
        <p:spPr>
          <a:xfrm>
            <a:off x="1195705" y="2119630"/>
            <a:ext cx="2242820" cy="1028065"/>
          </a:xfrm>
          <a:prstGeom prst="rect">
            <a:avLst/>
          </a:prstGeom>
          <a:noFill/>
        </p:spPr>
        <p:txBody>
          <a:bodyPr wrap="square" bIns="0" rtlCol="0"/>
          <a:p>
            <a:pPr algn="l"/>
            <a:r>
              <a:rPr lang="zh-CN" altLang="en-US" sz="2000" spc="300">
                <a:solidFill>
                  <a:srgbClr val="FFBA55">
                    <a:lumMod val="50000"/>
                  </a:srgbClr>
                </a:solidFill>
                <a:uFillTx/>
                <a:latin typeface="思源黑体 CN Bold" panose="020B0800000000000000" charset="-122"/>
                <a:ea typeface="思源黑体 CN Bold" panose="020B0800000000000000" charset="-122"/>
              </a:rPr>
              <a:t>（一）数字媒体艺术是依赖于数字技术的艺术</a:t>
            </a:r>
            <a:endParaRPr lang="zh-CN" altLang="en-US" sz="2000" spc="300">
              <a:solidFill>
                <a:srgbClr val="FFBA55">
                  <a:lumMod val="50000"/>
                </a:srgbClr>
              </a:solidFill>
              <a:uFillTx/>
              <a:latin typeface="思源黑体 CN Bold" panose="020B0800000000000000" charset="-122"/>
              <a:ea typeface="思源黑体 CN Bold" panose="020B0800000000000000" charset="-122"/>
            </a:endParaRPr>
          </a:p>
        </p:txBody>
      </p:sp>
      <p:pic>
        <p:nvPicPr>
          <p:cNvPr id="43" name="图片 42" descr="343435383038363b343532323338323bcee5c1a6c4a3d0c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075930" y="4565650"/>
            <a:ext cx="505460" cy="505460"/>
          </a:xfrm>
          <a:prstGeom prst="rect">
            <a:avLst/>
          </a:prstGeom>
          <a:effectLst>
            <a:outerShdw blurRad="38100" dist="38100" dir="5400000" algn="ctr" rotWithShape="0">
              <a:srgbClr val="58B6E5">
                <a:lumMod val="50000"/>
                <a:alpha val="60000"/>
              </a:srgbClr>
            </a:outerShdw>
          </a:effectLst>
        </p:spPr>
      </p:pic>
      <p:pic>
        <p:nvPicPr>
          <p:cNvPr id="48" name="图片 47" descr="343435383038363b343532323430323bcdc6b9e3b7bdb0b8"/>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668395" y="4565650"/>
            <a:ext cx="505460" cy="505460"/>
          </a:xfrm>
          <a:prstGeom prst="rect">
            <a:avLst/>
          </a:prstGeom>
          <a:effectLst>
            <a:outerShdw blurRad="38100" dist="38100" dir="5400000" algn="ctr" rotWithShape="0">
              <a:srgbClr val="56CA95">
                <a:lumMod val="50000"/>
                <a:alpha val="60000"/>
              </a:srgbClr>
            </a:outerShdw>
          </a:effectLst>
        </p:spPr>
      </p:pic>
      <p:pic>
        <p:nvPicPr>
          <p:cNvPr id="50" name="图片 49" descr="343435383038363b343532323338353bc8abc7f2bbaf"/>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667125" y="2232025"/>
            <a:ext cx="505460" cy="505460"/>
          </a:xfrm>
          <a:prstGeom prst="rect">
            <a:avLst/>
          </a:prstGeom>
          <a:effectLst>
            <a:outerShdw blurRad="38100" dist="38100" dir="5400000" algn="ctr" rotWithShape="0">
              <a:srgbClr val="FFBA55">
                <a:lumMod val="50000"/>
                <a:alpha val="60000"/>
              </a:srgbClr>
            </a:outerShdw>
          </a:effectLst>
        </p:spPr>
      </p:pic>
      <p:pic>
        <p:nvPicPr>
          <p:cNvPr id="52" name="图片 51" descr="343435383038363b343532323337393bc9cfcad0cdcbb3f6"/>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8078470" y="2232660"/>
            <a:ext cx="505460" cy="505460"/>
          </a:xfrm>
          <a:prstGeom prst="rect">
            <a:avLst/>
          </a:prstGeom>
          <a:effectLst>
            <a:outerShdw blurRad="38100" dist="38100" dir="5400000" algn="ctr" rotWithShape="0">
              <a:srgbClr val="6096E6">
                <a:lumMod val="50000"/>
                <a:alpha val="60000"/>
              </a:srgbClr>
            </a:outerShdw>
          </a:effectLst>
        </p:spPr>
      </p:pic>
    </p:spTree>
    <p:custDataLst>
      <p:tags r:id="rId2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71010" y="788035"/>
            <a:ext cx="434657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三、数字媒体艺术的审美特征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6" name="椭圆 5"/>
          <p:cNvSpPr/>
          <p:nvPr>
            <p:custDataLst>
              <p:tags r:id="rId1"/>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2" name="椭圆 1"/>
          <p:cNvSpPr/>
          <p:nvPr>
            <p:custDataLst>
              <p:tags r:id="rId2"/>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4" name="椭圆 3"/>
          <p:cNvSpPr/>
          <p:nvPr>
            <p:custDataLst>
              <p:tags r:id="rId3"/>
            </p:custDataLst>
          </p:nvPr>
        </p:nvSpPr>
        <p:spPr>
          <a:xfrm>
            <a:off x="4300220" y="305943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1" name="椭圆 10"/>
          <p:cNvSpPr/>
          <p:nvPr>
            <p:custDataLst>
              <p:tags r:id="rId4"/>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5" name="椭圆 14"/>
          <p:cNvSpPr/>
          <p:nvPr>
            <p:custDataLst>
              <p:tags r:id="rId5"/>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23" name="椭圆 22"/>
          <p:cNvSpPr/>
          <p:nvPr>
            <p:custDataLst>
              <p:tags r:id="rId6"/>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26" name="文本框 25"/>
          <p:cNvSpPr txBox="1"/>
          <p:nvPr>
            <p:custDataLst>
              <p:tags r:id="rId7"/>
            </p:custDataLst>
          </p:nvPr>
        </p:nvSpPr>
        <p:spPr>
          <a:xfrm>
            <a:off x="1626235" y="1436370"/>
            <a:ext cx="3023235" cy="380365"/>
          </a:xfrm>
          <a:prstGeom prst="rect">
            <a:avLst/>
          </a:prstGeom>
          <a:noFill/>
        </p:spPr>
        <p:txBody>
          <a:bodyPr wrap="square" bIns="0" rtlCol="0">
            <a:scene3d>
              <a:camera prst="orthographicFront"/>
              <a:lightRig rig="threePt" dir="t"/>
            </a:scene3d>
          </a:bodyPr>
          <a:p>
            <a:pPr algn="l"/>
            <a:r>
              <a:rPr lang="zh-CN" altLang="en-US" sz="2000" spc="300">
                <a:solidFill>
                  <a:srgbClr val="D18CE5">
                    <a:lumMod val="75000"/>
                  </a:srgbClr>
                </a:solidFill>
                <a:effectLst/>
                <a:uFillTx/>
                <a:latin typeface="思源黑体 CN Bold" panose="020B0800000000000000" charset="-122"/>
                <a:ea typeface="思源黑体 CN Bold" panose="020B0800000000000000" charset="-122"/>
              </a:rPr>
              <a:t>（一）数字媒体艺术的技术美</a:t>
            </a:r>
            <a:endParaRPr lang="zh-CN" altLang="en-US" sz="2000" spc="300">
              <a:solidFill>
                <a:srgbClr val="D18CE5">
                  <a:lumMod val="75000"/>
                </a:srgbClr>
              </a:solidFill>
              <a:effectLst/>
              <a:uFillTx/>
              <a:latin typeface="思源黑体 CN Bold" panose="020B0800000000000000" charset="-122"/>
              <a:ea typeface="思源黑体 CN Bold" panose="020B0800000000000000" charset="-122"/>
            </a:endParaRPr>
          </a:p>
        </p:txBody>
      </p:sp>
      <p:sp>
        <p:nvSpPr>
          <p:cNvPr id="28" name="文本框 27"/>
          <p:cNvSpPr txBox="1"/>
          <p:nvPr>
            <p:custDataLst>
              <p:tags r:id="rId8"/>
            </p:custDataLst>
          </p:nvPr>
        </p:nvSpPr>
        <p:spPr>
          <a:xfrm>
            <a:off x="1401445" y="3196590"/>
            <a:ext cx="2844165" cy="380365"/>
          </a:xfrm>
          <a:prstGeom prst="rect">
            <a:avLst/>
          </a:prstGeom>
          <a:noFill/>
        </p:spPr>
        <p:txBody>
          <a:bodyPr wrap="square" bIns="0" rtlCol="0">
            <a:scene3d>
              <a:camera prst="orthographicFront"/>
              <a:lightRig rig="threePt" dir="t"/>
            </a:scene3d>
          </a:bodyPr>
          <a:p>
            <a:pPr algn="l"/>
            <a:r>
              <a:rPr lang="zh-CN" altLang="en-US" sz="2000" spc="300">
                <a:solidFill>
                  <a:srgbClr val="FE909F">
                    <a:lumMod val="75000"/>
                  </a:srgbClr>
                </a:solidFill>
                <a:effectLst/>
                <a:uFillTx/>
                <a:latin typeface="思源黑体 CN Bold" panose="020B0800000000000000" charset="-122"/>
                <a:ea typeface="思源黑体 CN Bold" panose="020B0800000000000000" charset="-122"/>
              </a:rPr>
              <a:t>（三）数字媒体艺术的动态美</a:t>
            </a:r>
            <a:endParaRPr lang="zh-CN" altLang="en-US" sz="2000" spc="300">
              <a:solidFill>
                <a:srgbClr val="FE909F">
                  <a:lumMod val="75000"/>
                </a:srgbClr>
              </a:solidFill>
              <a:effectLst/>
              <a:uFillTx/>
              <a:latin typeface="思源黑体 CN Bold" panose="020B0800000000000000" charset="-122"/>
              <a:ea typeface="思源黑体 CN Bold" panose="020B0800000000000000" charset="-122"/>
            </a:endParaRPr>
          </a:p>
        </p:txBody>
      </p:sp>
      <p:sp>
        <p:nvSpPr>
          <p:cNvPr id="30" name="文本框 29"/>
          <p:cNvSpPr txBox="1"/>
          <p:nvPr>
            <p:custDataLst>
              <p:tags r:id="rId9"/>
            </p:custDataLst>
          </p:nvPr>
        </p:nvSpPr>
        <p:spPr>
          <a:xfrm>
            <a:off x="2489200" y="5078730"/>
            <a:ext cx="3053080" cy="380365"/>
          </a:xfrm>
          <a:prstGeom prst="rect">
            <a:avLst/>
          </a:prstGeom>
          <a:noFill/>
        </p:spPr>
        <p:txBody>
          <a:bodyPr wrap="square" bIns="0" rtlCol="0">
            <a:scene3d>
              <a:camera prst="orthographicFront"/>
              <a:lightRig rig="threePt" dir="t"/>
            </a:scene3d>
          </a:bodyPr>
          <a:p>
            <a:pPr algn="l"/>
            <a:r>
              <a:rPr lang="zh-CN" altLang="en-US" sz="2000" spc="300">
                <a:solidFill>
                  <a:srgbClr val="51DBFF">
                    <a:lumMod val="75000"/>
                  </a:srgbClr>
                </a:solidFill>
                <a:effectLst/>
                <a:uFillTx/>
                <a:latin typeface="思源黑体 CN Bold" panose="020B0800000000000000" charset="-122"/>
                <a:ea typeface="思源黑体 CN Bold" panose="020B0800000000000000" charset="-122"/>
              </a:rPr>
              <a:t>（四）数字媒体艺术的创造美</a:t>
            </a:r>
            <a:endParaRPr lang="zh-CN" altLang="en-US" sz="2000" spc="300">
              <a:solidFill>
                <a:srgbClr val="51DBFF">
                  <a:lumMod val="75000"/>
                </a:srgbClr>
              </a:solidFill>
              <a:effectLst/>
              <a:uFillTx/>
              <a:latin typeface="思源黑体 CN Bold" panose="020B0800000000000000" charset="-122"/>
              <a:ea typeface="思源黑体 CN Bold" panose="020B0800000000000000" charset="-122"/>
            </a:endParaRPr>
          </a:p>
        </p:txBody>
      </p:sp>
      <p:sp>
        <p:nvSpPr>
          <p:cNvPr id="33" name="文本框 32"/>
          <p:cNvSpPr txBox="1"/>
          <p:nvPr>
            <p:custDataLst>
              <p:tags r:id="rId10"/>
            </p:custDataLst>
          </p:nvPr>
        </p:nvSpPr>
        <p:spPr>
          <a:xfrm>
            <a:off x="7592695" y="1550035"/>
            <a:ext cx="3036570" cy="380365"/>
          </a:xfrm>
          <a:prstGeom prst="rect">
            <a:avLst/>
          </a:prstGeom>
          <a:noFill/>
        </p:spPr>
        <p:txBody>
          <a:bodyPr wrap="square" bIns="0" rtlCol="0">
            <a:scene3d>
              <a:camera prst="orthographicFront"/>
              <a:lightRig rig="threePt" dir="t"/>
            </a:scene3d>
          </a:bodyPr>
          <a:p>
            <a:pPr algn="l"/>
            <a:r>
              <a:rPr lang="zh-CN" altLang="en-US" sz="2000" spc="300">
                <a:solidFill>
                  <a:srgbClr val="FFC606"/>
                </a:solidFill>
                <a:effectLst/>
                <a:uFillTx/>
                <a:latin typeface="思源黑体 CN Bold" panose="020B0800000000000000" charset="-122"/>
                <a:ea typeface="思源黑体 CN Bold" panose="020B0800000000000000" charset="-122"/>
              </a:rPr>
              <a:t>（二）数字媒体艺术的视听美</a:t>
            </a:r>
            <a:endParaRPr lang="zh-CN" altLang="en-US" sz="2000" spc="300">
              <a:solidFill>
                <a:srgbClr val="FFC606"/>
              </a:solidFill>
              <a:effectLst/>
              <a:uFillTx/>
              <a:latin typeface="思源黑体 CN Bold" panose="020B0800000000000000" charset="-122"/>
              <a:ea typeface="思源黑体 CN Bold" panose="020B0800000000000000" charset="-122"/>
            </a:endParaRPr>
          </a:p>
        </p:txBody>
      </p:sp>
      <p:sp>
        <p:nvSpPr>
          <p:cNvPr id="35" name="文本框 34"/>
          <p:cNvSpPr txBox="1"/>
          <p:nvPr>
            <p:custDataLst>
              <p:tags r:id="rId11"/>
            </p:custDataLst>
          </p:nvPr>
        </p:nvSpPr>
        <p:spPr>
          <a:xfrm>
            <a:off x="6668770" y="5078730"/>
            <a:ext cx="2995295" cy="380365"/>
          </a:xfrm>
          <a:prstGeom prst="rect">
            <a:avLst/>
          </a:prstGeom>
          <a:noFill/>
        </p:spPr>
        <p:txBody>
          <a:bodyPr wrap="square" bIns="0" rtlCol="0">
            <a:scene3d>
              <a:camera prst="orthographicFront"/>
              <a:lightRig rig="threePt" dir="t"/>
            </a:scene3d>
          </a:bodyPr>
          <a:p>
            <a:pPr algn="l"/>
            <a:r>
              <a:rPr lang="zh-CN" altLang="en-US" sz="2000" spc="300">
                <a:solidFill>
                  <a:srgbClr val="FF5F81"/>
                </a:solidFill>
                <a:effectLst/>
                <a:uFillTx/>
                <a:latin typeface="思源黑体 CN Bold" panose="020B0800000000000000" charset="-122"/>
                <a:ea typeface="思源黑体 CN Bold" panose="020B0800000000000000" charset="-122"/>
              </a:rPr>
              <a:t>（五）数字媒体艺术的互动美</a:t>
            </a:r>
            <a:endParaRPr lang="zh-CN" altLang="en-US" sz="2000" spc="300">
              <a:solidFill>
                <a:srgbClr val="FF5F81"/>
              </a:solidFill>
              <a:effectLst/>
              <a:uFillTx/>
              <a:latin typeface="思源黑体 CN Bold" panose="020B0800000000000000" charset="-122"/>
              <a:ea typeface="思源黑体 CN Bold" panose="020B0800000000000000" charset="-122"/>
            </a:endParaRPr>
          </a:p>
        </p:txBody>
      </p:sp>
      <p:pic>
        <p:nvPicPr>
          <p:cNvPr id="38" name="图片 37" descr="333438343933313b333437363734333bcfc2d4d8"/>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5064125" y="4546600"/>
            <a:ext cx="288290" cy="288290"/>
          </a:xfrm>
          <a:prstGeom prst="rect">
            <a:avLst/>
          </a:prstGeom>
        </p:spPr>
      </p:pic>
      <p:pic>
        <p:nvPicPr>
          <p:cNvPr id="39" name="图片 38" descr="333438343933313b333437363734343bc1c1b5e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237480" y="2570480"/>
            <a:ext cx="1716405" cy="1716405"/>
          </a:xfrm>
          <a:prstGeom prst="rect">
            <a:avLst/>
          </a:prstGeom>
        </p:spPr>
      </p:pic>
      <p:pic>
        <p:nvPicPr>
          <p:cNvPr id="41" name="图片 40" descr="333438343933313b333437363735303bb6d4bbb0"/>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flipH="1">
            <a:off x="5182870" y="2063115"/>
            <a:ext cx="288290" cy="288290"/>
          </a:xfrm>
          <a:prstGeom prst="rect">
            <a:avLst/>
          </a:prstGeom>
        </p:spPr>
      </p:pic>
      <p:pic>
        <p:nvPicPr>
          <p:cNvPr id="42" name="图片 41" descr="333438343933313b333437363735333bcec4bcfebcd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flipH="1">
            <a:off x="6833870" y="4546600"/>
            <a:ext cx="288290" cy="288290"/>
          </a:xfrm>
          <a:prstGeom prst="rect">
            <a:avLst/>
          </a:prstGeom>
        </p:spPr>
      </p:pic>
      <p:pic>
        <p:nvPicPr>
          <p:cNvPr id="44" name="图片 43" descr="333438343933313b333437363735343bcec4b5b5"/>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flipH="1">
            <a:off x="4479925" y="3239135"/>
            <a:ext cx="288290" cy="288290"/>
          </a:xfrm>
          <a:prstGeom prst="rect">
            <a:avLst/>
          </a:prstGeom>
        </p:spPr>
      </p:pic>
      <p:pic>
        <p:nvPicPr>
          <p:cNvPr id="45" name="图片 44" descr="333438343933313b333437363735363bc8d5c0f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flipH="1">
            <a:off x="6833870" y="2063115"/>
            <a:ext cx="288290" cy="288290"/>
          </a:xfrm>
          <a:prstGeom prst="rect">
            <a:avLst/>
          </a:prstGeom>
        </p:spPr>
      </p:pic>
      <p:cxnSp>
        <p:nvCxnSpPr>
          <p:cNvPr id="46" name="直接箭头连接符 45"/>
          <p:cNvCxnSpPr/>
          <p:nvPr>
            <p:custDataLst>
              <p:tags r:id="rId30"/>
            </p:custDataLst>
          </p:nvPr>
        </p:nvCxnSpPr>
        <p:spPr>
          <a:xfrm flipH="1">
            <a:off x="2489200" y="1818640"/>
            <a:ext cx="2160270"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cxnSp>
        <p:nvCxnSpPr>
          <p:cNvPr id="47" name="直接箭头连接符 46"/>
          <p:cNvCxnSpPr/>
          <p:nvPr>
            <p:custDataLst>
              <p:tags r:id="rId31"/>
            </p:custDataLst>
          </p:nvPr>
        </p:nvCxnSpPr>
        <p:spPr>
          <a:xfrm flipH="1">
            <a:off x="208534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49" name="直接箭头连接符 48"/>
          <p:cNvCxnSpPr/>
          <p:nvPr>
            <p:custDataLst>
              <p:tags r:id="rId32"/>
            </p:custDataLst>
          </p:nvPr>
        </p:nvCxnSpPr>
        <p:spPr>
          <a:xfrm flipH="1">
            <a:off x="3382010" y="546100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51" name="直接箭头连接符 50"/>
          <p:cNvCxnSpPr/>
          <p:nvPr>
            <p:custDataLst>
              <p:tags r:id="rId33"/>
            </p:custDataLst>
          </p:nvPr>
        </p:nvCxnSpPr>
        <p:spPr>
          <a:xfrm>
            <a:off x="6668770" y="5461000"/>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53" name="直接箭头连接符 52"/>
          <p:cNvCxnSpPr/>
          <p:nvPr>
            <p:custDataLst>
              <p:tags r:id="rId34"/>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54" name="弧形 53"/>
          <p:cNvSpPr/>
          <p:nvPr>
            <p:custDataLst>
              <p:tags r:id="rId35"/>
            </p:custDataLst>
          </p:nvPr>
        </p:nvSpPr>
        <p:spPr>
          <a:xfrm>
            <a:off x="4475480" y="189865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endParaRPr>
          </a:p>
        </p:txBody>
      </p:sp>
      <p:sp>
        <p:nvSpPr>
          <p:cNvPr id="55" name="弧形 54"/>
          <p:cNvSpPr/>
          <p:nvPr>
            <p:custDataLst>
              <p:tags r:id="rId36"/>
            </p:custDataLst>
          </p:nvPr>
        </p:nvSpPr>
        <p:spPr>
          <a:xfrm>
            <a:off x="4475480" y="189865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endParaRPr>
          </a:p>
        </p:txBody>
      </p:sp>
      <p:sp>
        <p:nvSpPr>
          <p:cNvPr id="56" name="弧形 55"/>
          <p:cNvSpPr/>
          <p:nvPr>
            <p:custDataLst>
              <p:tags r:id="rId37"/>
            </p:custDataLst>
          </p:nvPr>
        </p:nvSpPr>
        <p:spPr>
          <a:xfrm flipH="1">
            <a:off x="4475480" y="189865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endParaRPr>
          </a:p>
        </p:txBody>
      </p:sp>
      <p:sp>
        <p:nvSpPr>
          <p:cNvPr id="57" name="弧形 56"/>
          <p:cNvSpPr/>
          <p:nvPr>
            <p:custDataLst>
              <p:tags r:id="rId38"/>
            </p:custDataLst>
          </p:nvPr>
        </p:nvSpPr>
        <p:spPr>
          <a:xfrm flipH="1">
            <a:off x="4475480" y="1898650"/>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endParaRPr>
          </a:p>
        </p:txBody>
      </p:sp>
      <p:sp>
        <p:nvSpPr>
          <p:cNvPr id="58" name="弧形 57"/>
          <p:cNvSpPr/>
          <p:nvPr>
            <p:custDataLst>
              <p:tags r:id="rId39"/>
            </p:custDataLst>
          </p:nvPr>
        </p:nvSpPr>
        <p:spPr>
          <a:xfrm flipH="1">
            <a:off x="4475480" y="1898650"/>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endParaRPr>
          </a:p>
        </p:txBody>
      </p:sp>
    </p:spTree>
    <p:custDataLst>
      <p:tags r:id="rId40"/>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3290888" y="2845435"/>
            <a:ext cx="5610225" cy="1322070"/>
          </a:xfrm>
          <a:prstGeom prst="rect">
            <a:avLst/>
          </a:prstGeom>
          <a:noFill/>
        </p:spPr>
        <p:txBody>
          <a:bodyPr wrap="square" rtlCol="0">
            <a:spAutoFit/>
          </a:bodyPr>
          <a:p>
            <a:pPr algn="ctr"/>
            <a:r>
              <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rPr>
              <a:t>感谢观看</a:t>
            </a:r>
            <a:endPar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5373688" y="791845"/>
            <a:ext cx="1444625" cy="829945"/>
          </a:xfrm>
          <a:prstGeom prst="rect">
            <a:avLst/>
          </a:prstGeom>
          <a:noFill/>
        </p:spPr>
        <p:txBody>
          <a:bodyPr wrap="square" rtlCol="0">
            <a:spAutoFit/>
          </a:bodyPr>
          <a:p>
            <a:r>
              <a:rPr lang="zh-CN" altLang="en-US" sz="4800">
                <a:solidFill>
                  <a:srgbClr val="87A2A5"/>
                </a:solidFill>
                <a:latin typeface="思源黑体 CN Medium" panose="020B0600000000000000" charset="-122"/>
                <a:ea typeface="思源黑体 CN Medium" panose="020B0600000000000000" charset="-122"/>
              </a:rPr>
              <a:t>目录</a:t>
            </a:r>
            <a:endParaRPr lang="zh-CN" altLang="en-US" sz="4800">
              <a:solidFill>
                <a:srgbClr val="87A2A5"/>
              </a:solidFill>
              <a:latin typeface="思源黑体 CN Medium" panose="020B0600000000000000" charset="-122"/>
              <a:ea typeface="思源黑体 CN Medium" panose="020B0600000000000000" charset="-122"/>
            </a:endParaRPr>
          </a:p>
        </p:txBody>
      </p:sp>
      <p:sp>
        <p:nvSpPr>
          <p:cNvPr id="3" name="文本框 2"/>
          <p:cNvSpPr txBox="1"/>
          <p:nvPr/>
        </p:nvSpPr>
        <p:spPr>
          <a:xfrm>
            <a:off x="5373688" y="1585595"/>
            <a:ext cx="1406525" cy="368300"/>
          </a:xfrm>
          <a:prstGeom prst="rect">
            <a:avLst/>
          </a:prstGeom>
          <a:noFill/>
        </p:spPr>
        <p:txBody>
          <a:bodyPr wrap="square" rtlCol="0">
            <a:spAutoFit/>
          </a:bodyPr>
          <a:p>
            <a:pPr algn="dist"/>
            <a:r>
              <a:rPr lang="en-US" altLang="zh-CN">
                <a:solidFill>
                  <a:srgbClr val="87A2A5"/>
                </a:solidFill>
                <a:latin typeface="思源黑体 CN Medium" panose="020B0600000000000000" charset="-122"/>
                <a:ea typeface="思源黑体 CN Medium" panose="020B0600000000000000" charset="-122"/>
              </a:rPr>
              <a:t>CONTENTS</a:t>
            </a:r>
            <a:endParaRPr lang="en-US" altLang="zh-CN">
              <a:solidFill>
                <a:srgbClr val="87A2A5"/>
              </a:solidFill>
              <a:latin typeface="思源黑体 CN Medium" panose="020B0600000000000000" charset="-122"/>
              <a:ea typeface="思源黑体 CN Medium" panose="020B0600000000000000" charset="-122"/>
            </a:endParaRPr>
          </a:p>
        </p:txBody>
      </p:sp>
      <p:sp>
        <p:nvSpPr>
          <p:cNvPr id="4" name="椭圆 3"/>
          <p:cNvSpPr/>
          <p:nvPr/>
        </p:nvSpPr>
        <p:spPr>
          <a:xfrm>
            <a:off x="1881505"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1881505"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6931660"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6931660"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979295"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01</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2" name="文本框 11"/>
          <p:cNvSpPr txBox="1"/>
          <p:nvPr/>
        </p:nvSpPr>
        <p:spPr>
          <a:xfrm>
            <a:off x="2941320" y="2672715"/>
            <a:ext cx="282511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科技美的特征</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9" name="文本框 18"/>
          <p:cNvSpPr txBox="1"/>
          <p:nvPr/>
        </p:nvSpPr>
        <p:spPr>
          <a:xfrm>
            <a:off x="7014210"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02</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0" name="文本框 19"/>
          <p:cNvSpPr txBox="1"/>
          <p:nvPr/>
        </p:nvSpPr>
        <p:spPr>
          <a:xfrm>
            <a:off x="7966710" y="2729865"/>
            <a:ext cx="2907030"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技术美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1" name="文本框 20"/>
          <p:cNvSpPr txBox="1"/>
          <p:nvPr/>
        </p:nvSpPr>
        <p:spPr>
          <a:xfrm>
            <a:off x="195072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03</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2" name="文本框 21"/>
          <p:cNvSpPr txBox="1"/>
          <p:nvPr/>
        </p:nvSpPr>
        <p:spPr>
          <a:xfrm>
            <a:off x="2912745" y="3881120"/>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设计美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3" name="文本框 22"/>
          <p:cNvSpPr txBox="1"/>
          <p:nvPr/>
        </p:nvSpPr>
        <p:spPr>
          <a:xfrm>
            <a:off x="701421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04</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36" name="文本框 35"/>
          <p:cNvSpPr txBox="1"/>
          <p:nvPr/>
        </p:nvSpPr>
        <p:spPr>
          <a:xfrm>
            <a:off x="7966710" y="3881120"/>
            <a:ext cx="276796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影视艺术之美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3" name="椭圆 12"/>
          <p:cNvSpPr/>
          <p:nvPr>
            <p:custDataLst>
              <p:tags r:id="rId1"/>
            </p:custDataLst>
          </p:nvPr>
        </p:nvSpPr>
        <p:spPr>
          <a:xfrm>
            <a:off x="1814830" y="496062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custDataLst>
              <p:tags r:id="rId2"/>
            </p:custDataLst>
          </p:nvPr>
        </p:nvSpPr>
        <p:spPr>
          <a:xfrm>
            <a:off x="1881505" y="508952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05</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5" name="文本框 14"/>
          <p:cNvSpPr txBox="1"/>
          <p:nvPr>
            <p:custDataLst>
              <p:tags r:id="rId3"/>
            </p:custDataLst>
          </p:nvPr>
        </p:nvSpPr>
        <p:spPr>
          <a:xfrm>
            <a:off x="2957830" y="5165090"/>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数字媒体之美</a:t>
            </a:r>
            <a:endParaRPr lang="zh-CN" altLang="en-US" sz="2800">
              <a:solidFill>
                <a:srgbClr val="87A2A5"/>
              </a:solidFill>
              <a:latin typeface="思源黑体 CN Medium" panose="020B0600000000000000" charset="-122"/>
              <a:ea typeface="思源黑体 CN Medium" panose="020B0600000000000000"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20" grpId="0"/>
      <p:bldP spid="22" grpId="0"/>
      <p:bldP spid="36" grpId="0"/>
      <p:bldP spid="2" grpId="1"/>
      <p:bldP spid="12" grpId="1"/>
      <p:bldP spid="20" grpId="1"/>
      <p:bldP spid="22" grpId="1"/>
      <p:bldP spid="36" grpId="1"/>
      <p:bldP spid="15" grpId="0"/>
      <p:bldP spid="15"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01</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281170" y="3223260"/>
            <a:ext cx="360172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rPr>
              <a:t>科技美的特征</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一、以效用为目的</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395095"/>
            <a:ext cx="5660390" cy="4523105"/>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cs typeface="宋体" panose="02010600030101010101" pitchFamily="2" charset="-122"/>
              </a:rPr>
              <a:t>一般来说，科学美的效用是潜在的、滞后的、非直接的，但又有着普遍性的、基础性的、规律性的意义，因而富有深广、深远的价值。科学有基础科学与应用科学之分，基础科学犹如科学的“航母”，而应用科学犹如“航母”派出的巡洋舰、驱逐舰，应用科学的发展离不开基础科学所取得的成就作支撑。现代社会生活中发挥着巨大作用的计算机科学和管理科学等，都与数学研究的成果息息相关，陈景润研究哥德巴哈猜想、霍金研究宇宙大爆炸理论等，这些都是科学研究领域的重大突破，体现了人类挑战自然所达到的智慧的最新高度。因而衡量科学美的“效用”不能用直接的、物质的尺度科学的某项发现或发明，一旦被开发，应用于现实生活，就会给人类带来巨大的福祉。</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18" name="图片 17"/>
          <p:cNvPicPr>
            <a:picLocks noChangeAspect="1"/>
          </p:cNvPicPr>
          <p:nvPr>
            <p:custDataLst>
              <p:tags r:id="rId1"/>
            </p:custDataLst>
          </p:nvPr>
        </p:nvPicPr>
        <p:blipFill>
          <a:blip r:embed="rId2"/>
          <a:stretch>
            <a:fillRect/>
          </a:stretch>
        </p:blipFill>
        <p:spPr>
          <a:xfrm>
            <a:off x="6990080" y="1493520"/>
            <a:ext cx="4179570" cy="41262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二、以简洁为标志</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395095"/>
            <a:ext cx="5928360" cy="4892675"/>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cs typeface="宋体" panose="02010600030101010101" pitchFamily="2" charset="-122"/>
              </a:rPr>
              <a:t>科技美大都体现为简洁，简洁是科技美的主要特征之一。任何科学研究（甚至包括艺术创造），都是从混乱、无序的现象中，寻找出对象运动变化的特征与规律，从而用极其简洁的理论、定律、守则、公式来概括它。结论越简洁、越简单越好，所概括的内容，包括经验、事实、现象，则越丰富、越复杂越好。例如，欧几里得用为数不多的几条公理与定义，演绎出了整个几何学体系；天地间有无数的圆，但最标准、最精密、最美的圆则是 C=2πr，这是纯数学的圆，揭示了圆的周长与半径之间本来就存在着的最简洁、最和谐、最科学的关系；爱因斯坦的质能统一定律：E=mc</a:t>
            </a:r>
            <a:r>
              <a:rPr lang="zh-CN" altLang="en-US" sz="1600" baseline="30000">
                <a:latin typeface="宋体" panose="02010600030101010101" pitchFamily="2" charset="-122"/>
                <a:ea typeface="宋体" panose="02010600030101010101" pitchFamily="2" charset="-122"/>
                <a:cs typeface="宋体" panose="02010600030101010101" pitchFamily="2" charset="-122"/>
              </a:rPr>
              <a:t>2</a:t>
            </a:r>
            <a:r>
              <a:rPr lang="zh-CN" altLang="en-US" sz="1600">
                <a:latin typeface="宋体" panose="02010600030101010101" pitchFamily="2" charset="-122"/>
                <a:ea typeface="宋体" panose="02010600030101010101" pitchFamily="2" charset="-122"/>
                <a:cs typeface="宋体" panose="02010600030101010101" pitchFamily="2" charset="-122"/>
              </a:rPr>
              <a:t>，概括了宇宙中多少丰富、复杂的内容，无疑是科学美的绝唱，更是简洁的典范。对此，爱因斯坦说得很明确：“一种理论的前提的简单性越大，它所涉及的事物的种类越多，它的应用范围越广，它给人们的印象也就越深刻。”</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千库网_爱因斯坦_元素编号13413287"/>
          <p:cNvPicPr>
            <a:picLocks noChangeAspect="1"/>
          </p:cNvPicPr>
          <p:nvPr/>
        </p:nvPicPr>
        <p:blipFill>
          <a:blip r:embed="rId1"/>
          <a:stretch>
            <a:fillRect/>
          </a:stretch>
        </p:blipFill>
        <p:spPr>
          <a:xfrm>
            <a:off x="7360920" y="1245235"/>
            <a:ext cx="3261360" cy="43211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三、以新奇为动力</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395095"/>
            <a:ext cx="5928360" cy="4523105"/>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cs typeface="宋体" panose="02010600030101010101" pitchFamily="2" charset="-122"/>
              </a:rPr>
              <a:t>科学技术活动的共同使命，便是从纷繁芜杂、瞬息万变的自然现象中努力寻找规律，做到有所发现、有所发明、有所创造为人类世界提供还未曾有过的“新”的认识和“新”的东西。所以，好“新”好“奇”是科学家的一种重要素质。华裔实验物理学家诺贝尔奖获得者朱棣文教授在接受文汇报记者采访时说：“一个优秀的物理学家要具备多种素质，但首先必须有好奇心，对于自然的好奇，对于普遍事物的好奇。据我所知的优秀物理学家，他们对于所有事物都非常好奇。他们想探知事物的规律，他们具有看到事物最为本质一面的本领。”科学源于人类与生俱来的对未知事物的好奇心。因为好奇，人们就要寻根究底，就要探索追问，就会对新奇现象、新鲜事物，特别地敏感，特别地亲合；从而产生追求、探索其奥秘的强烈愿望，这是科学发展的基础。</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1"/>
            </p:custDataLst>
          </p:nvPr>
        </p:nvPicPr>
        <p:blipFill>
          <a:blip r:embed="rId2"/>
          <a:stretch>
            <a:fillRect/>
          </a:stretch>
        </p:blipFill>
        <p:spPr>
          <a:xfrm>
            <a:off x="7005955" y="1884045"/>
            <a:ext cx="4248150" cy="339407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四、以和谐为要旨</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81050" y="1395095"/>
            <a:ext cx="4970780" cy="3784600"/>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cs typeface="宋体" panose="02010600030101010101" pitchFamily="2" charset="-122"/>
              </a:rPr>
              <a:t>科学的任务就是要从客观世界无序的运动变化之中寻找其内在的规律性。规律就是秩序；发现规律就是认识世界、掌握世界。技术的任务就是遵循科学所发现的规律，进一步掌握与完善改造世界的方法与手段，使对象世界更好地为造福人类服务。而在长期的科技实践中，科学家们发现世界是个和谐有机的整体。确实，如黑格尔所言，凡是合理的，都是现实的；凡是现实的，都是合理的。无论是自然界的内在结构还是它的外在形态，都是经过亿万年的矛盾统一运动所达到的缓慢进化的结果，即和谐有机的境地。</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101" name="图片 100"/>
          <p:cNvPicPr/>
          <p:nvPr>
            <p:custDataLst>
              <p:tags r:id="rId1"/>
            </p:custDataLst>
          </p:nvPr>
        </p:nvPicPr>
        <p:blipFill>
          <a:blip r:embed="rId2"/>
          <a:stretch>
            <a:fillRect/>
          </a:stretch>
        </p:blipFill>
        <p:spPr>
          <a:xfrm>
            <a:off x="6216015" y="1757045"/>
            <a:ext cx="4402455" cy="303403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21835" y="784860"/>
            <a:ext cx="28390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小课堂</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373505" y="1395095"/>
            <a:ext cx="9190355" cy="4246245"/>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著名科学家钱学森，我国力学事业的奠基人之一，被称为导弹之父。</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在5岁时，他已可读懂《水浒》了。他对爸爸说：“英雄如果不是天上的星星变的，那我也可以做英雄了。”爸爸说：“你也可以做英雄。但是，必须好好读书，努力学习知识，贡献社会”。</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其实在小学低年级时期，男孩子最喜欢玩用废纸折的飞镖。每次比试，总是钱学森扔得最远，投得最准。同学们不服气，捡起他折的飞镖仔细研究，原来他折叠的飞镖有棱有角，特别规正，所以投起来空气阻力很小；投扔时又会利用风向风力，难怪每回都数他投得最远最准呢！小小年纪的钱学森居然领悟了某些空气动力学的常识，这不仅使同学们，而且使老师也惊叹不已。</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20多年后，钱学森果然成了国际知名的力学和空气动力学家。</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2*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2*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5"/>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5"/>
  <p:tag name="KSO_WM_UNIT_FILL_FORE_SCHEMECOLOR_INDEX" val="5"/>
  <p:tag name="KSO_WM_UNI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6"/>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6"/>
  <p:tag name="KSO_WM_UNIT_FILL_FORE_SCHEMECOLOR_INDEX" val="5"/>
  <p:tag name="KSO_WM_UNI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7"/>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7"/>
  <p:tag name="KSO_WM_UNIT_FILL_FORE_SCHEMECOLOR_INDEX" val="5"/>
  <p:tag name="KSO_WM_UNIT_FILL_TYPE" val="1"/>
</p:tagLst>
</file>

<file path=ppt/tags/tag108.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2*q_x*1_1"/>
  <p:tag name="KSO_WM_TEMPLATE_CATEGORY" val="diagram"/>
  <p:tag name="KSO_WM_TEMPLATE_INDEX" val="20227949"/>
  <p:tag name="KSO_WM_UNIT_LAYERLEVEL" val="1_1"/>
  <p:tag name="KSO_WM_TAG_VERSION" val="1.0"/>
  <p:tag name="KSO_WM_BEAUTIFY_FLAG" val="#wm#"/>
</p:tagLst>
</file>

<file path=ppt/tags/tag10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034_3*q_h_i*1_1_2"/>
  <p:tag name="KSO_WM_TEMPLATE_CATEGORY" val="diagram"/>
  <p:tag name="KSO_WM_TEMPLATE_INDEX" val="20228034"/>
  <p:tag name="KSO_WM_UNIT_LAYERLEVEL" val="1_1_1"/>
  <p:tag name="KSO_WM_TAG_VERSION" val="1.0"/>
  <p:tag name="KSO_WM_BEAUTIFY_FLAG" val="#wm#"/>
</p:tagLst>
</file>

<file path=ppt/tags/tag11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34_3*q_h_i*1_1_1"/>
  <p:tag name="KSO_WM_TEMPLATE_CATEGORY" val="diagram"/>
  <p:tag name="KSO_WM_TEMPLATE_INDEX" val="20228034"/>
  <p:tag name="KSO_WM_UNIT_LAYERLEVEL" val="1_1_1"/>
  <p:tag name="KSO_WM_TAG_VERSION" val="1.0"/>
  <p:tag name="KSO_WM_BEAUTIFY_FLAG" val="#wm#"/>
</p:tagLst>
</file>

<file path=ppt/tags/tag11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034_3*q_h_i*1_3_2"/>
  <p:tag name="KSO_WM_TEMPLATE_CATEGORY" val="diagram"/>
  <p:tag name="KSO_WM_TEMPLATE_INDEX" val="20228034"/>
  <p:tag name="KSO_WM_UNIT_LAYERLEVEL" val="1_1_1"/>
  <p:tag name="KSO_WM_TAG_VERSION" val="1.0"/>
  <p:tag name="KSO_WM_BEAUTIFY_FLAG" val="#wm#"/>
</p:tagLst>
</file>

<file path=ppt/tags/tag11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34_3*q_h_i*1_3_1"/>
  <p:tag name="KSO_WM_TEMPLATE_CATEGORY" val="diagram"/>
  <p:tag name="KSO_WM_TEMPLATE_INDEX" val="20228034"/>
  <p:tag name="KSO_WM_UNIT_LAYERLEVEL" val="1_1_1"/>
  <p:tag name="KSO_WM_TAG_VERSION" val="1.0"/>
  <p:tag name="KSO_WM_BEAUTIFY_FLAG" val="#wm#"/>
</p:tagLst>
</file>

<file path=ppt/tags/tag117.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034_3*q_h_i*1_2_2"/>
  <p:tag name="KSO_WM_TEMPLATE_CATEGORY" val="diagram"/>
  <p:tag name="KSO_WM_TEMPLATE_INDEX" val="20228034"/>
  <p:tag name="KSO_WM_UNIT_LAYERLEVEL" val="1_1_1"/>
  <p:tag name="KSO_WM_TAG_VERSION" val="1.0"/>
  <p:tag name="KSO_WM_BEAUTIFY_FLAG" val="#wm#"/>
</p:tagLst>
</file>

<file path=ppt/tags/tag11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34_3*q_h_i*1_2_1"/>
  <p:tag name="KSO_WM_TEMPLATE_CATEGORY" val="diagram"/>
  <p:tag name="KSO_WM_TEMPLATE_INDEX" val="20228034"/>
  <p:tag name="KSO_WM_UNIT_LAYERLEVEL" val="1_1_1"/>
  <p:tag name="KSO_WM_TAG_VERSION" val="1.0"/>
  <p:tag name="KSO_WM_BEAUTIFY_FLAG" val="#wm#"/>
</p:tagLst>
</file>

<file path=ppt/tags/tag119.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8034_3*q_h_i*1_4_2"/>
  <p:tag name="KSO_WM_TEMPLATE_CATEGORY" val="diagram"/>
  <p:tag name="KSO_WM_TEMPLATE_INDEX" val="20228034"/>
  <p:tag name="KSO_WM_UNIT_LAYERLEVEL" val="1_1_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34_3*q_h_i*1_4_1"/>
  <p:tag name="KSO_WM_TEMPLATE_CATEGORY" val="diagram"/>
  <p:tag name="KSO_WM_TEMPLATE_INDEX" val="20228034"/>
  <p:tag name="KSO_WM_UNIT_LAYERLEVEL" val="1_1_1"/>
  <p:tag name="KSO_WM_TAG_VERSION" val="1.0"/>
  <p:tag name="KSO_WM_BEAUTIFY_FLAG" val="#wm#"/>
</p:tagLst>
</file>

<file path=ppt/tags/tag12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8034_3*q_h_i*1_5_2"/>
  <p:tag name="KSO_WM_TEMPLATE_CATEGORY" val="diagram"/>
  <p:tag name="KSO_WM_TEMPLATE_INDEX" val="20228034"/>
  <p:tag name="KSO_WM_UNIT_LAYERLEVEL" val="1_1_1"/>
  <p:tag name="KSO_WM_TAG_VERSION" val="1.0"/>
  <p:tag name="KSO_WM_BEAUTIFY_FLAG" val="#wm#"/>
</p:tagLst>
</file>

<file path=ppt/tags/tag12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34_3*q_h_i*1_5_1"/>
  <p:tag name="KSO_WM_TEMPLATE_CATEGORY" val="diagram"/>
  <p:tag name="KSO_WM_TEMPLATE_INDEX" val="20228034"/>
  <p:tag name="KSO_WM_UNIT_LAYERLEVEL" val="1_1_1"/>
  <p:tag name="KSO_WM_TAG_VERSION" val="1.0"/>
  <p:tag name="KSO_WM_BEAUTIFY_FLAG" val="#wm#"/>
</p:tagLst>
</file>

<file path=ppt/tags/tag123.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34_3*q_h_a*1_1_1"/>
  <p:tag name="KSO_WM_TEMPLATE_CATEGORY" val="diagram"/>
  <p:tag name="KSO_WM_TEMPLATE_INDEX" val="20228034"/>
  <p:tag name="KSO_WM_UNIT_LAYERLEVEL" val="1_1_1"/>
  <p:tag name="KSO_WM_TAG_VERSION" val="1.0"/>
  <p:tag name="KSO_WM_BEAUTIFY_FLAG" val="#wm#"/>
</p:tagLst>
</file>

<file path=ppt/tags/tag124.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34_3*q_h_a*1_5_1"/>
  <p:tag name="KSO_WM_TEMPLATE_CATEGORY" val="diagram"/>
  <p:tag name="KSO_WM_TEMPLATE_INDEX" val="20228034"/>
  <p:tag name="KSO_WM_UNIT_LAYERLEVEL" val="1_1_1"/>
  <p:tag name="KSO_WM_TAG_VERSION" val="1.0"/>
  <p:tag name="KSO_WM_BEAUTIFY_FLAG" val="#wm#"/>
</p:tagLst>
</file>

<file path=ppt/tags/tag125.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34_3*q_h_a*1_2_1"/>
  <p:tag name="KSO_WM_TEMPLATE_CATEGORY" val="diagram"/>
  <p:tag name="KSO_WM_TEMPLATE_INDEX" val="20228034"/>
  <p:tag name="KSO_WM_UNIT_LAYERLEVEL" val="1_1_1"/>
  <p:tag name="KSO_WM_TAG_VERSION" val="1.0"/>
  <p:tag name="KSO_WM_BEAUTIFY_FLAG" val="#wm#"/>
</p:tagLst>
</file>

<file path=ppt/tags/tag126.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34_3*q_h_a*1_3_1"/>
  <p:tag name="KSO_WM_TEMPLATE_CATEGORY" val="diagram"/>
  <p:tag name="KSO_WM_TEMPLATE_INDEX" val="20228034"/>
  <p:tag name="KSO_WM_UNIT_LAYERLEVEL" val="1_1_1"/>
  <p:tag name="KSO_WM_TAG_VERSION" val="1.0"/>
  <p:tag name="KSO_WM_BEAUTIFY_FLAG" val="#wm#"/>
</p:tagLst>
</file>

<file path=ppt/tags/tag12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34_3*q_h_a*1_4_1"/>
  <p:tag name="KSO_WM_TEMPLATE_CATEGORY" val="diagram"/>
  <p:tag name="KSO_WM_TEMPLATE_INDEX" val="20228034"/>
  <p:tag name="KSO_WM_UNIT_LAYERLEVEL" val="1_1_1"/>
  <p:tag name="KSO_WM_TAG_VERSION" val="1.0"/>
  <p:tag name="KSO_WM_BEAUTIFY_FLAG" val="#wm#"/>
</p:tagLst>
</file>

<file path=ppt/tags/tag128.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34_3*q_h_x*1_1_1"/>
  <p:tag name="KSO_WM_TEMPLATE_CATEGORY" val="diagram"/>
  <p:tag name="KSO_WM_TEMPLATE_INDEX" val="20228034"/>
  <p:tag name="KSO_WM_UNIT_LAYERLEVEL" val="1_1_1"/>
  <p:tag name="KSO_WM_TAG_VERSION" val="1.0"/>
  <p:tag name="KSO_WM_BEAUTIFY_FLAG" val="#wm#"/>
</p:tagLst>
</file>

<file path=ppt/tags/tag129.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34_3*q_h_x*1_3_1"/>
  <p:tag name="KSO_WM_TEMPLATE_CATEGORY" val="diagram"/>
  <p:tag name="KSO_WM_TEMPLATE_INDEX" val="20228034"/>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34_3*q_h_x*1_4_1"/>
  <p:tag name="KSO_WM_TEMPLATE_CATEGORY" val="diagram"/>
  <p:tag name="KSO_WM_TEMPLATE_INDEX" val="20228034"/>
  <p:tag name="KSO_WM_UNIT_LAYERLEVEL" val="1_1_1"/>
  <p:tag name="KSO_WM_TAG_VERSION" val="1.0"/>
  <p:tag name="KSO_WM_BEAUTIFY_FLAG" val="#wm#"/>
</p:tagLst>
</file>

<file path=ppt/tags/tag131.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34_3*q_h_x*1_2_1"/>
  <p:tag name="KSO_WM_TEMPLATE_CATEGORY" val="diagram"/>
  <p:tag name="KSO_WM_TEMPLATE_INDEX" val="20228034"/>
  <p:tag name="KSO_WM_UNIT_LAYERLEVEL" val="1_1_1"/>
  <p:tag name="KSO_WM_TAG_VERSION" val="1.0"/>
  <p:tag name="KSO_WM_BEAUTIFY_FLAG" val="#wm#"/>
</p:tagLst>
</file>

<file path=ppt/tags/tag132.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34_3*q_h_x*1_5_1"/>
  <p:tag name="KSO_WM_TEMPLATE_CATEGORY" val="diagram"/>
  <p:tag name="KSO_WM_TEMPLATE_INDEX" val="20228034"/>
  <p:tag name="KSO_WM_UNIT_LAYERLEVEL" val="1_1_1"/>
  <p:tag name="KSO_WM_TAG_VERSION" val="1.0"/>
  <p:tag name="KSO_WM_BEAUTIFY_FLAG" val="#wm#"/>
</p:tagLst>
</file>

<file path=ppt/tags/tag13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7_4*l_h_i*1_4_2"/>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77_4*l_h_i*1_4_3"/>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7_4*l_h_i*1_3_2"/>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77_4*l_h_i*1_3_3"/>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7_4*l_h_i*1_2_2"/>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77_4*l_h_i*1_2_3"/>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7_4*l_h_i*1_1_2"/>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77_4*l_h_i*1_1_3"/>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7_4*l_h_f*1_4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Lst>
</file>

<file path=ppt/tags/tag14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77_4*l_h_a*1_4_1"/>
  <p:tag name="KSO_WM_TEMPLATE_CATEGORY" val="diagram"/>
  <p:tag name="KSO_WM_TEMPLATE_INDEX" val="20227977"/>
  <p:tag name="KSO_WM_UNIT_LAYERLEVEL" val="1_1_1"/>
  <p:tag name="KSO_WM_TAG_VERSION" val="1.0"/>
  <p:tag name="KSO_WM_BEAUTIFY_FLAG" val="#wm#"/>
  <p:tag name="KSO_WM_UNIT_VALUE" val="6"/>
  <p:tag name="KSO_WM_UNIT_TEXT_FILL_FORE_SCHEMECOLOR_INDEX" val="8"/>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7_4*l_h_f*1_1_1"/>
  <p:tag name="KSO_WM_TEMPLATE_CATEGORY" val="diagram"/>
  <p:tag name="KSO_WM_TEMPLATE_INDEX" val="20227977"/>
  <p:tag name="KSO_WM_UNIT_LAYERLEVEL" val="1_1_1"/>
  <p:tag name="KSO_WM_TAG_VERSION" val="1.0"/>
  <p:tag name="KSO_WM_BEAUTIFY_FLAG" val="#wm#"/>
  <p:tag name="KSO_WM_UNIT_VALUE" val="38"/>
  <p:tag name="KSO_WM_UNIT_TEXT_FILL_FORE_SCHEMECOLOR_INDEX" val="13"/>
  <p:tag name="KSO_WM_UNIT_TEXT_FILL_TYPE" val="1"/>
</p:tagLst>
</file>

<file path=ppt/tags/tag1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7_4*l_h_a*1_1_1"/>
  <p:tag name="KSO_WM_TEMPLATE_CATEGORY" val="diagram"/>
  <p:tag name="KSO_WM_TEMPLATE_INDEX" val="20227977"/>
  <p:tag name="KSO_WM_UNIT_LAYERLEVEL" val="1_1_1"/>
  <p:tag name="KSO_WM_TAG_VERSION" val="1.0"/>
  <p:tag name="KSO_WM_BEAUTIFY_FLAG" val="#wm#"/>
  <p:tag name="KSO_WM_UNIT_TEXT_FILL_FORE_SCHEMECOLOR_INDEX" val="5"/>
  <p:tag name="KSO_WM_UNIT_TEXT_FILL_TYPE" val="1"/>
</p:tagLst>
</file>

<file path=ppt/tags/tag15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7_4*l_h_f*1_2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Lst>
</file>

<file path=ppt/tags/tag15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7_4*l_h_a*1_2_1"/>
  <p:tag name="KSO_WM_TEMPLATE_CATEGORY" val="diagram"/>
  <p:tag name="KSO_WM_TEMPLATE_INDEX" val="20227977"/>
  <p:tag name="KSO_WM_UNIT_LAYERLEVEL" val="1_1_1"/>
  <p:tag name="KSO_WM_TAG_VERSION" val="1.0"/>
  <p:tag name="KSO_WM_BEAUTIFY_FLAG" val="#wm#"/>
  <p:tag name="KSO_WM_UNIT_TEXT_FILL_FORE_SCHEMECOLOR_INDEX" val="8"/>
  <p:tag name="KSO_WM_UNIT_TEXT_FILL_TYPE" val="1"/>
</p:tagLst>
</file>

<file path=ppt/tags/tag15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7_4*l_h_f*1_3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Lst>
</file>

<file path=ppt/tags/tag1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7_4*l_h_a*1_3_1"/>
  <p:tag name="KSO_WM_TEMPLATE_CATEGORY" val="diagram"/>
  <p:tag name="KSO_WM_TEMPLATE_INDEX" val="20227977"/>
  <p:tag name="KSO_WM_UNIT_LAYERLEVEL" val="1_1_1"/>
  <p:tag name="KSO_WM_TAG_VERSION" val="1.0"/>
  <p:tag name="KSO_WM_BEAUTIFY_FLAG" val="#wm#"/>
  <p:tag name="KSO_WM_UNIT_TEXT_FILL_FORE_SCHEMECOLOR_INDEX" val="10"/>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7_4*l_h_i*1_2_1"/>
  <p:tag name="KSO_WM_TEMPLATE_CATEGORY" val="diagram"/>
  <p:tag name="KSO_WM_TEMPLATE_INDEX" val="20227977"/>
  <p:tag name="KSO_WM_UNIT_LAYERLEVEL" val="1_1_1"/>
  <p:tag name="KSO_WM_TAG_VERSION" val="1.0"/>
  <p:tag name="KSO_WM_BEAUTIFY_FLAG" val="#wm#"/>
  <p:tag name="KSO_WM_UNIT_TEXT_FORE_SCHEMECOLOR_INDEX" val="8"/>
  <p:tag name="KSO_WM_UNIT_TEXT_LINE_FILL_TYPE"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7_4*l_h_i*1_3_1"/>
  <p:tag name="KSO_WM_TEMPLATE_CATEGORY" val="diagram"/>
  <p:tag name="KSO_WM_TEMPLATE_INDEX" val="20227977"/>
  <p:tag name="KSO_WM_UNIT_LAYERLEVEL" val="1_1_1"/>
  <p:tag name="KSO_WM_TAG_VERSION" val="1.0"/>
  <p:tag name="KSO_WM_BEAUTIFY_FLAG" val="#wm#"/>
  <p:tag name="KSO_WM_UNIT_TEXT_FORE_SCHEMECOLOR_INDEX" val="6"/>
  <p:tag name="KSO_WM_UNIT_TEXT_LINE_FILL_TYPE"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77_4*l_h_i*1_4_1"/>
  <p:tag name="KSO_WM_TEMPLATE_CATEGORY" val="diagram"/>
  <p:tag name="KSO_WM_TEMPLATE_INDEX" val="20227977"/>
  <p:tag name="KSO_WM_UNIT_LAYERLEVEL" val="1_1_1"/>
  <p:tag name="KSO_WM_TAG_VERSION" val="1.0"/>
  <p:tag name="KSO_WM_BEAUTIFY_FLAG" val="#wm#"/>
  <p:tag name="KSO_WM_UNIT_TEXT_FORE_SCHEMECOLOR_INDEX" val="8"/>
  <p:tag name="KSO_WM_UNIT_TEXT_LINE_FILL_TYPE"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7_4*l_h_i*1_1_1"/>
  <p:tag name="KSO_WM_TEMPLATE_CATEGORY" val="diagram"/>
  <p:tag name="KSO_WM_TEMPLATE_INDEX" val="20227977"/>
  <p:tag name="KSO_WM_UNIT_LAYERLEVEL" val="1_1_1"/>
  <p:tag name="KSO_WM_TAG_VERSION" val="1.0"/>
  <p:tag name="KSO_WM_BEAUTIFY_FLAG" val="#wm#"/>
  <p:tag name="KSO_WM_UNIT_TEXT_FORE_SCHEMECOLOR_INDEX" val="5"/>
  <p:tag name="KSO_WM_UNIT_TEXT_LINE_FILL_TYPE"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1.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9_2*l_h_a*1_1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9_2*l_h_f*1_1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9_2*l_h_i*1_1_1"/>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9_2*l_h_i*1_1_2"/>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9_2*l_h_i*1_2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6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9_2*l_h_a*1_2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6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9_2*l_h_f*1_2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9_2*l_h_i*1_2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69.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9_2*l_h_x*1_1_1"/>
  <p:tag name="KSO_WM_TEMPLATE_CATEGORY" val="diagram"/>
  <p:tag name="KSO_WM_TEMPLATE_INDEX" val="20227979"/>
  <p:tag name="KSO_WM_UNIT_LAYERLEVEL" val="1_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9_2*l_h_x*1_2_1"/>
  <p:tag name="KSO_WM_TEMPLATE_CATEGORY" val="diagram"/>
  <p:tag name="KSO_WM_TEMPLATE_INDEX" val="20227979"/>
  <p:tag name="KSO_WM_UNIT_LAYERLEVEL" val="1_1_1"/>
  <p:tag name="KSO_WM_TAG_VERSION" val="1.0"/>
  <p:tag name="KSO_WM_BEAUTIFY_FLAG" val="#wm#"/>
</p:tagLst>
</file>

<file path=ppt/tags/tag1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2.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1"/>
  <p:tag name="KSO_WM_UNIT_ID" val="diagram20169918_1*q_h_i*1_1_1"/>
  <p:tag name="KSO_WM_UNIT_LAYERLEVEL" val="1_1_1"/>
  <p:tag name="KSO_WM_DIAGRAM_GROUP_CODE" val="q1-1"/>
  <p:tag name="KSO_WM_UNIT_LINE_FORE_SCHEMECOLOR_INDEX" val="16"/>
  <p:tag name="KSO_WM_UNIT_LINE_FILL_TYPE" val="2"/>
</p:tagLst>
</file>

<file path=ppt/tags/tag173.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i"/>
  <p:tag name="KSO_WM_UNIT_INDEX" val="1_2"/>
  <p:tag name="KSO_WM_UNIT_LAYERLEVEL" val="1_1"/>
  <p:tag name="KSO_WM_DIAGRAM_GROUP_CODE" val="q1-1"/>
  <p:tag name="KSO_WM_UNIT_ID" val="diagram20169918_1*q_i*1_2"/>
  <p:tag name="KSO_WM_UNIT_FILL_FORE_SCHEMECOLOR_INDEX" val="8"/>
  <p:tag name="KSO_WM_UNIT_FILL_TYPE" val="1"/>
</p:tagLst>
</file>

<file path=ppt/tags/tag174.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1"/>
  <p:tag name="KSO_WM_UNIT_ID" val="diagram20169918_1*q_h_i*1_3_1"/>
  <p:tag name="KSO_WM_UNIT_LAYERLEVEL" val="1_1_1"/>
  <p:tag name="KSO_WM_DIAGRAM_GROUP_CODE" val="q1-1"/>
  <p:tag name="KSO_WM_UNIT_LINE_FORE_SCHEMECOLOR_INDEX" val="16"/>
  <p:tag name="KSO_WM_UNIT_LINE_FILL_TYPE" val="2"/>
</p:tagLst>
</file>

<file path=ppt/tags/tag175.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1"/>
  <p:tag name="KSO_WM_UNIT_ID" val="diagram20169918_1*q_h_i*1_2_1"/>
  <p:tag name="KSO_WM_UNIT_LAYERLEVEL" val="1_1_1"/>
  <p:tag name="KSO_WM_DIAGRAM_GROUP_CODE" val="q1-1"/>
  <p:tag name="KSO_WM_UNIT_FILL_FORE_SCHEMECOLOR_INDEX" val="6"/>
  <p:tag name="KSO_WM_UNIT_FILL_TYPE" val="1"/>
</p:tagLst>
</file>

<file path=ppt/tags/tag176.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2"/>
  <p:tag name="KSO_WM_UNIT_ID" val="diagram20169918_1*q_h_i*1_2_2"/>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77.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3"/>
  <p:tag name="KSO_WM_UNIT_ID" val="diagram20169918_1*q_h_i*1_2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78.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i"/>
  <p:tag name="KSO_WM_UNIT_INDEX" val="1_3"/>
  <p:tag name="KSO_WM_UNIT_LAYERLEVEL" val="1_1"/>
  <p:tag name="KSO_WM_DIAGRAM_GROUP_CODE" val="q1-1"/>
  <p:tag name="KSO_WM_UNIT_ID" val="diagram20169918_1*q_i*1_3"/>
  <p:tag name="KSO_WM_UNIT_FILL_FORE_SCHEMECOLOR_INDEX" val="14"/>
  <p:tag name="KSO_WM_UNIT_FILL_TYPE" val="1"/>
  <p:tag name="KSO_WM_UNIT_LINE_FORE_SCHEMECOLOR_INDEX" val="14"/>
  <p:tag name="KSO_WM_UNIT_LINE_FILL_TYPE" val="2"/>
</p:tagLst>
</file>

<file path=ppt/tags/tag179.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2"/>
  <p:tag name="KSO_WM_UNIT_ID" val="diagram20169918_1*q_h_i*1_3_2"/>
  <p:tag name="KSO_WM_UNIT_LAYERLEVEL" val="1_1_1"/>
  <p:tag name="KSO_WM_DIAGRAM_GROUP_CODE" val="q1-1"/>
  <p:tag name="KSO_WM_UNIT_FILL_FORE_SCHEMECOLOR_INDEX" val="5"/>
  <p:tag name="KSO_WM_UNI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3"/>
  <p:tag name="KSO_WM_UNIT_ID" val="diagram20169918_1*q_h_i*1_3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81.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4"/>
  <p:tag name="KSO_WM_UNIT_ID" val="diagram20169918_1*q_h_i*1_3_4"/>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82.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5"/>
  <p:tag name="KSO_WM_UNIT_ID" val="diagram20169918_1*q_h_i*1_3_5"/>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83.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2"/>
  <p:tag name="KSO_WM_UNIT_ID" val="diagram20169918_1*q_h_i*1_1_2"/>
  <p:tag name="KSO_WM_UNIT_LAYERLEVEL" val="1_1_1"/>
  <p:tag name="KSO_WM_DIAGRAM_GROUP_CODE" val="q1-1"/>
  <p:tag name="KSO_WM_UNIT_FILL_FORE_SCHEMECOLOR_INDEX" val="5"/>
  <p:tag name="KSO_WM_UNIT_FILL_TYPE" val="1"/>
</p:tagLst>
</file>

<file path=ppt/tags/tag184.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3"/>
  <p:tag name="KSO_WM_UNIT_ID" val="diagram20169918_1*q_h_i*1_1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185.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4"/>
  <p:tag name="KSO_WM_UNIT_ID" val="diagram20169918_1*q_h_i*1_1_4"/>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186.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4"/>
  <p:tag name="KSO_WM_UNIT_ID" val="diagram20169918_1*q_h_i*1_2_4"/>
  <p:tag name="KSO_WM_UNIT_LAYERLEVEL" val="1_1_1"/>
  <p:tag name="KSO_WM_DIAGRAM_GROUP_CODE" val="q1-1"/>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187.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6"/>
  <p:tag name="KSO_WM_UNIT_ID" val="diagram20169918_1*q_h_i*1_3_6"/>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188.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5"/>
  <p:tag name="KSO_WM_UNIT_ID" val="diagram20169918_1*q_h_i*1_2_5"/>
  <p:tag name="KSO_WM_UNIT_LAYERLEVEL" val="1_1_1"/>
  <p:tag name="KSO_WM_DIAGRAM_GROUP_CODE" val="q1-1"/>
  <p:tag name="KSO_WM_UNIT_LINE_FORE_SCHEMECOLOR_INDEX" val="16"/>
  <p:tag name="KSO_WM_UNIT_LINE_FILL_TYPE" val="2"/>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40"/>
  <p:tag name="KSO_WM_DIAGRAM_GROUP_CODE" val="q1-1"/>
  <p:tag name="KSO_WM_UNIT_ID" val="diagram20169918_1*q_h_f*1_3_1"/>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40"/>
  <p:tag name="KSO_WM_DIAGRAM_GROUP_CODE" val="q1-1"/>
  <p:tag name="KSO_WM_UNIT_ID" val="diagram20169918_1*q_h_f*1_1_1"/>
  <p:tag name="KSO_WM_UNIT_TEXT_FILL_FORE_SCHEMECOLOR_INDEX" val="13"/>
  <p:tag name="KSO_WM_UNIT_TEXT_FILL_TYPE"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40"/>
  <p:tag name="KSO_WM_DIAGRAM_GROUP_CODE" val="q1-1"/>
  <p:tag name="KSO_WM_UNIT_ID" val="diagram20169918_1*q_h_f*1_2_1"/>
  <p:tag name="KSO_WM_UNIT_TEXT_FILL_FORE_SCHEMECOLOR_INDEX" val="13"/>
  <p:tag name="KSO_WM_UNIT_TEXT_FILL_TYPE" val="1"/>
</p:tagLst>
</file>

<file path=ppt/tags/tag1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1*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1*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1*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1*q_i*1_2"/>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1*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1*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1*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1*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20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86238_1*q_h_f*1_1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0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1*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2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86238_1*q_h_f*1_3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0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1*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2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86238_1*q_h_f*1_2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0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4*q_i*1_1"/>
  <p:tag name="KSO_WM_UNIT_LAYERLEVEL" val="1_1"/>
  <p:tag name="KSO_WM_UNIT_FILL_FORE_SCHEMECOLOR_INDEX" val="5"/>
  <p:tag name="KSO_WM_UNIT_FILL_TYPE" val="1"/>
  <p:tag name="KSO_WM_UNIT_TEXT_FILL_FORE_SCHEMECOLOR_INDEX" val="2"/>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4*q_i*1_2"/>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4*q_i*1_3"/>
  <p:tag name="KSO_WM_UNIT_LAYERLEVEL" val="1_1"/>
  <p:tag name="KSO_WM_UNIT_LINE_FORE_SCHEMECOLOR_INDEX" val="5"/>
  <p:tag name="KSO_WM_UNIT_LINE_FILL_TYPE" val="2"/>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4*q_i*1_4"/>
  <p:tag name="KSO_WM_UNIT_LAYERLEVEL" val="1_1"/>
  <p:tag name="KSO_WM_UNIT_LINE_FORE_SCHEMECOLOR_INDEX" val="5"/>
  <p:tag name="KSO_WM_UNIT_LINE_FILL_TYPE" val="2"/>
  <p:tag name="KSO_WM_UNIT_TEXT_FILL_FORE_SCHEMECOLOR_INDEX" val="2"/>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4*q_i*1_5"/>
  <p:tag name="KSO_WM_UNIT_LAYERLEVEL" val="1_1"/>
  <p:tag name="KSO_WM_UNIT_LINE_FORE_SCHEMECOLOR_INDEX" val="5"/>
  <p:tag name="KSO_WM_UNIT_LINE_FILL_TYPE" val="2"/>
  <p:tag name="KSO_WM_UNIT_TEXT_FILL_FORE_SCHEMECOLOR_INDEX" val="2"/>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1_1"/>
  <p:tag name="KSO_WM_UNIT_ID" val="diagram20228121_4*q_h_i*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2_1"/>
  <p:tag name="KSO_WM_UNIT_ID" val="diagram20228121_4*q_h_i*1_2_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4_1"/>
  <p:tag name="KSO_WM_UNIT_ID" val="diagram20228121_4*q_h_i*1_4_1"/>
  <p:tag name="KSO_WM_UNIT_FILL_FORE_SCHEMECOLOR_INDEX" val="8"/>
  <p:tag name="KSO_WM_UNIT_FILL_TYPE" val="1"/>
  <p:tag name="KSO_WM_UNIT_LINE_FORE_SCHEMECOLOR_INDEX" val="8"/>
  <p:tag name="KSO_WM_UNIT_LINE_FILL_TYPE" val="2"/>
  <p:tag name="KSO_WM_UNIT_TEXT_FILL_FORE_SCHEMECOLOR_INDEX" val="9"/>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3_1"/>
  <p:tag name="KSO_WM_UNIT_ID" val="diagram20228121_4*q_h_i*1_3_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4*q_x*1_1"/>
  <p:tag name="KSO_WM_UNIT_LAYERLEVEL" val="1_1"/>
  <p:tag name="KSO_WM_UNIT_SHADOW_SCHEMECOLOR_INDEX" val="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1_1"/>
  <p:tag name="KSO_WM_UNIT_ID" val="diagram20228121_4*q_h_a*1_1_1"/>
  <p:tag name="KSO_WM_UNIT_TEXT_FILL_FORE_SCHEMECOLOR_INDEX" val="5"/>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2_1"/>
  <p:tag name="KSO_WM_UNIT_ID" val="diagram20228121_4*q_h_a*1_2_1"/>
  <p:tag name="KSO_WM_UNIT_TEXT_FILL_FORE_SCHEMECOLOR_INDEX" val="6"/>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3_1"/>
  <p:tag name="KSO_WM_UNIT_ID" val="diagram20228121_4*q_h_a*1_3_1"/>
  <p:tag name="KSO_WM_UNIT_TEXT_FILL_FORE_SCHEMECOLOR_INDEX" val="7"/>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4_1"/>
  <p:tag name="KSO_WM_UNIT_ID" val="diagram20228121_4*q_h_a*1_4_1"/>
  <p:tag name="KSO_WM_UNIT_TEXT_FILL_FORE_SCHEMECOLOR_INDEX" val="8"/>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2_1"/>
  <p:tag name="KSO_WM_UNIT_ID" val="diagram20228121_4*q_h_x*1_2_1"/>
  <p:tag name="KSO_WM_UNIT_SHADOW_SCHEMECOLOR_INDEX" val="6"/>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3_1"/>
  <p:tag name="KSO_WM_UNIT_ID" val="diagram20228121_4*q_h_x*1_3_1"/>
  <p:tag name="KSO_WM_UNIT_SHADOW_SCHEMECOLOR_INDEX" val="7"/>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4_1"/>
  <p:tag name="KSO_WM_UNIT_ID" val="diagram20228121_4*q_h_x*1_4_1"/>
  <p:tag name="KSO_WM_UNIT_SHADOW_SCHEMECOLOR_INDEX" val="8"/>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1_1"/>
  <p:tag name="KSO_WM_UNIT_ID" val="diagram20228121_4*q_h_x*1_1_1"/>
  <p:tag name="KSO_WM_UNIT_SHADOW_SCHEMECOLOR_INDEX" val="5"/>
</p:tagLst>
</file>

<file path=ppt/tags/tag22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9.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231.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232.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233.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234.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235.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236.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23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238.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239.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241.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24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24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24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24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246.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247.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24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249.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251.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252.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253.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254.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255.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25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8.xml><?xml version="1.0" encoding="utf-8"?>
<p:tagLst xmlns:p="http://schemas.openxmlformats.org/presentationml/2006/main">
  <p:tag name="COMMONDATA" val="eyJoZGlkIjoiMTY3OTNhODFkZmQ1ZDY0ZDZkYjNmOWQ2ZDMxNDhmZjEifQ=="/>
  <p:tag name="KSO_WPP_MARK_KEY" val="35ffd13f-d887-4dfa-acd1-3c5f88300f5a"/>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2*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9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2*q_h_a*1_1_1"/>
  <p:tag name="KSO_WM_TEMPLATE_CATEGORY" val="diagram"/>
  <p:tag name="KSO_WM_TEMPLATE_INDEX" val="20227949"/>
  <p:tag name="KSO_WM_UNIT_LAYERLEVEL" val="1_1_1"/>
  <p:tag name="KSO_WM_TAG_VERSION" val="1.0"/>
  <p:tag name="KSO_WM_BEAUTIFY_FLAG" val="#wm#"/>
</p:tagLst>
</file>

<file path=ppt/tags/tag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2*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2*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2*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2*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ww.docer.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4368</Words>
  <Application>WPS 演示</Application>
  <PresentationFormat>宽屏</PresentationFormat>
  <Paragraphs>242</Paragraphs>
  <Slides>29</Slides>
  <Notes>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29</vt:i4>
      </vt:variant>
    </vt:vector>
  </HeadingPairs>
  <TitlesOfParts>
    <vt:vector size="45" baseType="lpstr">
      <vt:lpstr>Arial</vt:lpstr>
      <vt:lpstr>宋体</vt:lpstr>
      <vt:lpstr>Wingdings</vt:lpstr>
      <vt:lpstr>Wingdings</vt:lpstr>
      <vt:lpstr>汉仪旗黑-55简</vt:lpstr>
      <vt:lpstr>黑体</vt:lpstr>
      <vt:lpstr>思源黑体 CN Medium</vt:lpstr>
      <vt:lpstr>微软雅黑</vt:lpstr>
      <vt:lpstr>Arial Unicode MS</vt:lpstr>
      <vt:lpstr>Calibri</vt:lpstr>
      <vt:lpstr>思源黑体 CN Regular</vt:lpstr>
      <vt:lpstr>思源黑体 CN Bold</vt:lpstr>
      <vt:lpstr>Times New Roman</vt:lpstr>
      <vt:lpstr>思源黑体 CN Heavy</vt:lpstr>
      <vt:lpstr>Office 主题​​</vt:lpstr>
      <vt:lpstr>www.docer.com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云卷云舒</cp:lastModifiedBy>
  <cp:revision>160</cp:revision>
  <dcterms:created xsi:type="dcterms:W3CDTF">2019-06-19T02:08:00Z</dcterms:created>
  <dcterms:modified xsi:type="dcterms:W3CDTF">2023-08-16T08:52:05Z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68A023EE59C94A5D8C8446C1B04B20B7_11</vt:lpwstr>
  </property>
</Properties>
</file>