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media/image11.svg" ContentType="image/svg+xml"/>
  <Override PartName="/ppt/media/image14.svg" ContentType="image/svg+xml"/>
  <Override PartName="/ppt/media/image16.svg" ContentType="image/svg+xml"/>
  <Override PartName="/ppt/media/image18.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5"/>
  </p:notesMasterIdLst>
  <p:sldIdLst>
    <p:sldId id="256" r:id="rId4"/>
    <p:sldId id="278" r:id="rId6"/>
    <p:sldId id="259" r:id="rId7"/>
    <p:sldId id="260" r:id="rId8"/>
    <p:sldId id="266" r:id="rId9"/>
    <p:sldId id="293" r:id="rId10"/>
    <p:sldId id="294" r:id="rId11"/>
    <p:sldId id="295" r:id="rId12"/>
    <p:sldId id="296" r:id="rId13"/>
    <p:sldId id="297" r:id="rId14"/>
    <p:sldId id="298" r:id="rId15"/>
    <p:sldId id="263" r:id="rId16"/>
    <p:sldId id="299" r:id="rId17"/>
    <p:sldId id="300" r:id="rId18"/>
    <p:sldId id="262" r:id="rId19"/>
    <p:sldId id="301" r:id="rId20"/>
    <p:sldId id="302" r:id="rId21"/>
    <p:sldId id="261" r:id="rId22"/>
    <p:sldId id="303" r:id="rId23"/>
    <p:sldId id="304" r:id="rId24"/>
    <p:sldId id="305" r:id="rId25"/>
    <p:sldId id="307" r:id="rId26"/>
    <p:sldId id="308" r:id="rId27"/>
    <p:sldId id="306" r:id="rId28"/>
    <p:sldId id="309" r:id="rId29"/>
    <p:sldId id="310" r:id="rId30"/>
    <p:sldId id="258" r:id="rId31"/>
  </p:sldIdLst>
  <p:sldSz cx="12192000" cy="6858000"/>
  <p:notesSz cx="6858000" cy="9144000"/>
  <p:embeddedFontLst>
    <p:embeddedFont>
      <p:font typeface="黑体" panose="02010609060101010101" charset="-122"/>
      <p:regular r:id="rId35"/>
    </p:embeddedFont>
    <p:embeddedFont>
      <p:font typeface="思源黑体 CN Medium" panose="020B0600000000000000" charset="-122"/>
      <p:regular r:id="rId36"/>
    </p:embeddedFont>
    <p:embeddedFont>
      <p:font typeface="微软雅黑" panose="020B0503020204020204" charset="-122"/>
      <p:regular r:id="rId37"/>
    </p:embeddedFont>
    <p:embeddedFont>
      <p:font typeface="Calibri" panose="020F0502020204030204" charset="0"/>
      <p:regular r:id="rId38"/>
      <p:bold r:id="rId39"/>
      <p:italic r:id="rId40"/>
      <p:boldItalic r:id="rId41"/>
    </p:embeddedFont>
  </p:embeddedFontLst>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A2A5"/>
    <a:srgbClr val="FFFFFF"/>
    <a:srgbClr val="C1C8CE"/>
    <a:srgbClr val="CBB6B3"/>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2" Type="http://schemas.openxmlformats.org/officeDocument/2006/relationships/tags" Target="tags/tag202.xml"/><Relationship Id="rId41" Type="http://schemas.openxmlformats.org/officeDocument/2006/relationships/font" Target="fonts/font7.fntdata"/><Relationship Id="rId40" Type="http://schemas.openxmlformats.org/officeDocument/2006/relationships/font" Target="fonts/font6.fntdata"/><Relationship Id="rId4" Type="http://schemas.openxmlformats.org/officeDocument/2006/relationships/slide" Target="slides/slide1.xml"/><Relationship Id="rId39" Type="http://schemas.openxmlformats.org/officeDocument/2006/relationships/font" Target="fonts/font5.fntdata"/><Relationship Id="rId38" Type="http://schemas.openxmlformats.org/officeDocument/2006/relationships/font" Target="fonts/font4.fntdata"/><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65">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3" y="1778439"/>
            <a:ext cx="4873575"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65"/>
            </a:lvl4pPr>
            <a:lvl5pPr marL="1828800" indent="0">
              <a:buNone/>
              <a:defRPr sz="1865"/>
            </a:lvl5pPr>
            <a:lvl6pPr marL="2286000" indent="0">
              <a:buNone/>
              <a:defRPr sz="1865"/>
            </a:lvl6pPr>
            <a:lvl7pPr marL="2743200" indent="0">
              <a:buNone/>
              <a:defRPr sz="1865"/>
            </a:lvl7pPr>
            <a:lvl8pPr marL="3200400" indent="0">
              <a:buNone/>
              <a:defRPr sz="1865"/>
            </a:lvl8pPr>
            <a:lvl9pPr marL="3657600" indent="0">
              <a:buNone/>
              <a:defRPr sz="1865"/>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3"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9"/>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65"/>
            </a:lvl4pPr>
            <a:lvl5pPr marL="1828800" indent="0">
              <a:buNone/>
              <a:defRPr sz="1865"/>
            </a:lvl5pPr>
            <a:lvl6pPr marL="2286000" indent="0">
              <a:buNone/>
              <a:defRPr sz="1865"/>
            </a:lvl6pPr>
            <a:lvl7pPr marL="2743200" indent="0">
              <a:buNone/>
              <a:defRPr sz="1865"/>
            </a:lvl7pPr>
            <a:lvl8pPr marL="3200400" indent="0">
              <a:buNone/>
              <a:defRPr sz="1865"/>
            </a:lvl8pPr>
            <a:lvl9pPr marL="3657600" indent="0">
              <a:buNone/>
              <a:defRPr sz="1865"/>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65"/>
            </a:lvl2pPr>
            <a:lvl3pPr marL="914400" indent="0">
              <a:buNone/>
              <a:defRPr sz="1600"/>
            </a:lvl3pPr>
            <a:lvl4pPr marL="1371600" indent="0">
              <a:buNone/>
              <a:defRPr sz="1465"/>
            </a:lvl4pPr>
            <a:lvl5pPr marL="1828800" indent="0">
              <a:buNone/>
              <a:defRPr sz="1465"/>
            </a:lvl5pPr>
            <a:lvl6pPr marL="2286000" indent="0">
              <a:buNone/>
              <a:defRPr sz="1465"/>
            </a:lvl6pPr>
            <a:lvl7pPr marL="2743200" indent="0">
              <a:buNone/>
              <a:defRPr sz="1465"/>
            </a:lvl7pPr>
            <a:lvl8pPr marL="3200400" indent="0">
              <a:buNone/>
              <a:defRPr sz="1465"/>
            </a:lvl8pPr>
            <a:lvl9pPr marL="3657600" indent="0">
              <a:buNone/>
              <a:defRPr sz="14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1" Type="http://schemas.openxmlformats.org/officeDocument/2006/relationships/theme" Target="../theme/theme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68580" tIns="34290" rIns="68580" bIns="34290" rtlCol="0" anchor="ctr"/>
          <a:lstStyle>
            <a:lvl1pPr algn="l">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68580" tIns="34290" rIns="68580" bIns="34290" rtlCol="0" anchor="ctr"/>
          <a:lstStyle>
            <a:lvl1pPr algn="ctr">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68580" tIns="34290" rIns="68580" bIns="34290" rtlCol="0" anchor="ctr"/>
          <a:lstStyle>
            <a:lvl1pPr algn="r">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9pPr>
    </p:bodyStyle>
    <p:otherStyle>
      <a:defPPr>
        <a:defRPr lang="zh-CN"/>
      </a:defPPr>
      <a:lvl1pPr marL="0" algn="l" defTabSz="914400" rtl="0" eaLnBrk="1" latinLnBrk="0" hangingPunct="1">
        <a:defRPr sz="1865" kern="1200">
          <a:solidFill>
            <a:schemeClr val="tx1"/>
          </a:solidFill>
          <a:latin typeface="+mn-lt"/>
          <a:ea typeface="+mn-ea"/>
          <a:cs typeface="+mn-cs"/>
        </a:defRPr>
      </a:lvl1pPr>
      <a:lvl2pPr marL="457200" algn="l" defTabSz="914400" rtl="0" eaLnBrk="1" latinLnBrk="0" hangingPunct="1">
        <a:defRPr sz="1865" kern="1200">
          <a:solidFill>
            <a:schemeClr val="tx1"/>
          </a:solidFill>
          <a:latin typeface="+mn-lt"/>
          <a:ea typeface="+mn-ea"/>
          <a:cs typeface="+mn-cs"/>
        </a:defRPr>
      </a:lvl2pPr>
      <a:lvl3pPr marL="914400" algn="l" defTabSz="914400" rtl="0" eaLnBrk="1" latinLnBrk="0" hangingPunct="1">
        <a:defRPr sz="1865" kern="1200">
          <a:solidFill>
            <a:schemeClr val="tx1"/>
          </a:solidFill>
          <a:latin typeface="+mn-lt"/>
          <a:ea typeface="+mn-ea"/>
          <a:cs typeface="+mn-cs"/>
        </a:defRPr>
      </a:lvl3pPr>
      <a:lvl4pPr marL="1371600" algn="l" defTabSz="914400" rtl="0" eaLnBrk="1" latinLnBrk="0" hangingPunct="1">
        <a:defRPr sz="1865" kern="1200">
          <a:solidFill>
            <a:schemeClr val="tx1"/>
          </a:solidFill>
          <a:latin typeface="+mn-lt"/>
          <a:ea typeface="+mn-ea"/>
          <a:cs typeface="+mn-cs"/>
        </a:defRPr>
      </a:lvl4pPr>
      <a:lvl5pPr marL="1828800" algn="l" defTabSz="914400" rtl="0" eaLnBrk="1" latinLnBrk="0" hangingPunct="1">
        <a:defRPr sz="1865" kern="1200">
          <a:solidFill>
            <a:schemeClr val="tx1"/>
          </a:solidFill>
          <a:latin typeface="+mn-lt"/>
          <a:ea typeface="+mn-ea"/>
          <a:cs typeface="+mn-cs"/>
        </a:defRPr>
      </a:lvl5pPr>
      <a:lvl6pPr marL="2286000" algn="l" defTabSz="914400" rtl="0" eaLnBrk="1" latinLnBrk="0" hangingPunct="1">
        <a:defRPr sz="1865" kern="1200">
          <a:solidFill>
            <a:schemeClr val="tx1"/>
          </a:solidFill>
          <a:latin typeface="+mn-lt"/>
          <a:ea typeface="+mn-ea"/>
          <a:cs typeface="+mn-cs"/>
        </a:defRPr>
      </a:lvl6pPr>
      <a:lvl7pPr marL="2743200" algn="l" defTabSz="914400" rtl="0" eaLnBrk="1" latinLnBrk="0" hangingPunct="1">
        <a:defRPr sz="1865" kern="1200">
          <a:solidFill>
            <a:schemeClr val="tx1"/>
          </a:solidFill>
          <a:latin typeface="+mn-lt"/>
          <a:ea typeface="+mn-ea"/>
          <a:cs typeface="+mn-cs"/>
        </a:defRPr>
      </a:lvl7pPr>
      <a:lvl8pPr marL="3200400" algn="l" defTabSz="914400" rtl="0" eaLnBrk="1" latinLnBrk="0" hangingPunct="1">
        <a:defRPr sz="1865" kern="1200">
          <a:solidFill>
            <a:schemeClr val="tx1"/>
          </a:solidFill>
          <a:latin typeface="+mn-lt"/>
          <a:ea typeface="+mn-ea"/>
          <a:cs typeface="+mn-cs"/>
        </a:defRPr>
      </a:lvl8pPr>
      <a:lvl9pPr marL="3657600" algn="l" defTabSz="914400" rtl="0" eaLnBrk="1" latinLnBrk="0" hangingPunct="1">
        <a:defRPr sz="18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1" Type="http://schemas.openxmlformats.org/officeDocument/2006/relationships/notesSlide" Target="../notesSlides/notesSlide10.xml"/><Relationship Id="rId20" Type="http://schemas.openxmlformats.org/officeDocument/2006/relationships/slideLayout" Target="../slideLayouts/slideLayout1.xml"/><Relationship Id="rId2" Type="http://schemas.openxmlformats.org/officeDocument/2006/relationships/tags" Target="../tags/tag83.xml"/><Relationship Id="rId19" Type="http://schemas.openxmlformats.org/officeDocument/2006/relationships/tags" Target="../tags/tag94.xml"/><Relationship Id="rId18" Type="http://schemas.openxmlformats.org/officeDocument/2006/relationships/image" Target="../media/image11.svg"/><Relationship Id="rId17" Type="http://schemas.openxmlformats.org/officeDocument/2006/relationships/image" Target="../media/image10.png"/><Relationship Id="rId16" Type="http://schemas.openxmlformats.org/officeDocument/2006/relationships/tags" Target="../tags/tag93.xml"/><Relationship Id="rId15" Type="http://schemas.openxmlformats.org/officeDocument/2006/relationships/image" Target="../media/image9.svg"/><Relationship Id="rId14" Type="http://schemas.openxmlformats.org/officeDocument/2006/relationships/image" Target="../media/image8.png"/><Relationship Id="rId13" Type="http://schemas.openxmlformats.org/officeDocument/2006/relationships/tags" Target="../tags/tag92.xml"/><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tags" Target="../tags/tag91.xml"/><Relationship Id="rId1" Type="http://schemas.openxmlformats.org/officeDocument/2006/relationships/tags" Target="../tags/tag8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9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96.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tags" Target="../tags/tag98.xml"/><Relationship Id="rId2" Type="http://schemas.openxmlformats.org/officeDocument/2006/relationships/image" Target="../media/image12.jpeg"/><Relationship Id="rId1" Type="http://schemas.openxmlformats.org/officeDocument/2006/relationships/tags" Target="../tags/tag97.xml"/></Relationships>
</file>

<file path=ppt/slides/_rels/slide14.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4" Type="http://schemas.openxmlformats.org/officeDocument/2006/relationships/notesSlide" Target="../notesSlides/notesSlide14.xml"/><Relationship Id="rId23" Type="http://schemas.openxmlformats.org/officeDocument/2006/relationships/slideLayout" Target="../slideLayouts/slideLayout1.xml"/><Relationship Id="rId22" Type="http://schemas.openxmlformats.org/officeDocument/2006/relationships/tags" Target="../tags/tag114.xml"/><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100.xml"/><Relationship Id="rId19" Type="http://schemas.openxmlformats.org/officeDocument/2006/relationships/tags" Target="../tags/tag113.xml"/><Relationship Id="rId18" Type="http://schemas.openxmlformats.org/officeDocument/2006/relationships/image" Target="../media/image16.svg"/><Relationship Id="rId17" Type="http://schemas.openxmlformats.org/officeDocument/2006/relationships/image" Target="../media/image15.png"/><Relationship Id="rId16" Type="http://schemas.openxmlformats.org/officeDocument/2006/relationships/tags" Target="../tags/tag112.xml"/><Relationship Id="rId15" Type="http://schemas.openxmlformats.org/officeDocument/2006/relationships/image" Target="../media/image14.svg"/><Relationship Id="rId14" Type="http://schemas.openxmlformats.org/officeDocument/2006/relationships/image" Target="../media/image13.png"/><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15.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tags" Target="../tags/tag117.xml"/><Relationship Id="rId2" Type="http://schemas.openxmlformats.org/officeDocument/2006/relationships/image" Target="../media/image19.png"/><Relationship Id="rId1" Type="http://schemas.openxmlformats.org/officeDocument/2006/relationships/tags" Target="../tags/tag116.xml"/></Relationships>
</file>

<file path=ppt/slides/_rels/slide17.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1" Type="http://schemas.openxmlformats.org/officeDocument/2006/relationships/notesSlide" Target="../notesSlides/notesSlide17.xml"/><Relationship Id="rId20" Type="http://schemas.openxmlformats.org/officeDocument/2006/relationships/slideLayout" Target="../slideLayouts/slideLayout1.xml"/><Relationship Id="rId2" Type="http://schemas.openxmlformats.org/officeDocument/2006/relationships/tags" Target="../tags/tag119.xml"/><Relationship Id="rId19" Type="http://schemas.openxmlformats.org/officeDocument/2006/relationships/tags" Target="../tags/tag136.xml"/><Relationship Id="rId18" Type="http://schemas.openxmlformats.org/officeDocument/2006/relationships/tags" Target="../tags/tag135.xml"/><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tags" Target="../tags/tag1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37.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tags" Target="../tags/tag139.xml"/><Relationship Id="rId2" Type="http://schemas.openxmlformats.org/officeDocument/2006/relationships/image" Target="../media/image20.png"/><Relationship Id="rId1" Type="http://schemas.openxmlformats.org/officeDocument/2006/relationships/tags" Target="../tags/tag1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7" Type="http://schemas.openxmlformats.org/officeDocument/2006/relationships/notesSlide" Target="../notesSlides/notesSlide20.xml"/><Relationship Id="rId26" Type="http://schemas.openxmlformats.org/officeDocument/2006/relationships/slideLayout" Target="../slideLayouts/slideLayout1.xml"/><Relationship Id="rId25" Type="http://schemas.openxmlformats.org/officeDocument/2006/relationships/tags" Target="../tags/tag164.xml"/><Relationship Id="rId24" Type="http://schemas.openxmlformats.org/officeDocument/2006/relationships/tags" Target="../tags/tag163.xml"/><Relationship Id="rId23" Type="http://schemas.openxmlformats.org/officeDocument/2006/relationships/tags" Target="../tags/tag162.xml"/><Relationship Id="rId22" Type="http://schemas.openxmlformats.org/officeDocument/2006/relationships/tags" Target="../tags/tag161.xml"/><Relationship Id="rId21" Type="http://schemas.openxmlformats.org/officeDocument/2006/relationships/tags" Target="../tags/tag160.xml"/><Relationship Id="rId20" Type="http://schemas.openxmlformats.org/officeDocument/2006/relationships/tags" Target="../tags/tag159.xml"/><Relationship Id="rId2" Type="http://schemas.openxmlformats.org/officeDocument/2006/relationships/tags" Target="../tags/tag141.xml"/><Relationship Id="rId19" Type="http://schemas.openxmlformats.org/officeDocument/2006/relationships/tags" Target="../tags/tag158.xml"/><Relationship Id="rId18" Type="http://schemas.openxmlformats.org/officeDocument/2006/relationships/tags" Target="../tags/tag157.xml"/><Relationship Id="rId17" Type="http://schemas.openxmlformats.org/officeDocument/2006/relationships/tags" Target="../tags/tag156.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tags" Target="../tags/tag14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65.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tags" Target="../tags/tag167.xml"/><Relationship Id="rId2" Type="http://schemas.openxmlformats.org/officeDocument/2006/relationships/image" Target="../media/image21.png"/><Relationship Id="rId1" Type="http://schemas.openxmlformats.org/officeDocument/2006/relationships/tags" Target="../tags/tag166.xml"/></Relationships>
</file>

<file path=ppt/slides/_rels/slide23.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1" Type="http://schemas.openxmlformats.org/officeDocument/2006/relationships/notesSlide" Target="../notesSlides/notesSlide23.xml"/><Relationship Id="rId30" Type="http://schemas.openxmlformats.org/officeDocument/2006/relationships/slideLayout" Target="../slideLayouts/slideLayout1.xml"/><Relationship Id="rId3" Type="http://schemas.openxmlformats.org/officeDocument/2006/relationships/tags" Target="../tags/tag170.xml"/><Relationship Id="rId29" Type="http://schemas.openxmlformats.org/officeDocument/2006/relationships/tags" Target="../tags/tag188.xml"/><Relationship Id="rId28" Type="http://schemas.openxmlformats.org/officeDocument/2006/relationships/image" Target="../media/image29.svg"/><Relationship Id="rId27" Type="http://schemas.openxmlformats.org/officeDocument/2006/relationships/image" Target="../media/image28.png"/><Relationship Id="rId26" Type="http://schemas.openxmlformats.org/officeDocument/2006/relationships/tags" Target="../tags/tag187.xml"/><Relationship Id="rId25" Type="http://schemas.openxmlformats.org/officeDocument/2006/relationships/image" Target="../media/image27.svg"/><Relationship Id="rId24" Type="http://schemas.openxmlformats.org/officeDocument/2006/relationships/image" Target="../media/image26.png"/><Relationship Id="rId23" Type="http://schemas.openxmlformats.org/officeDocument/2006/relationships/tags" Target="../tags/tag186.xml"/><Relationship Id="rId22" Type="http://schemas.openxmlformats.org/officeDocument/2006/relationships/image" Target="../media/image25.svg"/><Relationship Id="rId21" Type="http://schemas.openxmlformats.org/officeDocument/2006/relationships/image" Target="../media/image24.png"/><Relationship Id="rId20" Type="http://schemas.openxmlformats.org/officeDocument/2006/relationships/tags" Target="../tags/tag185.xml"/><Relationship Id="rId2" Type="http://schemas.openxmlformats.org/officeDocument/2006/relationships/tags" Target="../tags/tag169.xml"/><Relationship Id="rId19" Type="http://schemas.openxmlformats.org/officeDocument/2006/relationships/image" Target="../media/image23.svg"/><Relationship Id="rId18" Type="http://schemas.openxmlformats.org/officeDocument/2006/relationships/image" Target="../media/image22.png"/><Relationship Id="rId17" Type="http://schemas.openxmlformats.org/officeDocument/2006/relationships/tags" Target="../tags/tag184.xml"/><Relationship Id="rId16" Type="http://schemas.openxmlformats.org/officeDocument/2006/relationships/tags" Target="../tags/tag183.xml"/><Relationship Id="rId15" Type="http://schemas.openxmlformats.org/officeDocument/2006/relationships/tags" Target="../tags/tag182.xml"/><Relationship Id="rId14" Type="http://schemas.openxmlformats.org/officeDocument/2006/relationships/tags" Target="../tags/tag181.xml"/><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tags" Target="../tags/tag16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189.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xml"/><Relationship Id="rId3" Type="http://schemas.openxmlformats.org/officeDocument/2006/relationships/tags" Target="../tags/tag191.xml"/><Relationship Id="rId2" Type="http://schemas.openxmlformats.org/officeDocument/2006/relationships/image" Target="../media/image30.png"/><Relationship Id="rId1" Type="http://schemas.openxmlformats.org/officeDocument/2006/relationships/tags" Target="../tags/tag190.xml"/></Relationships>
</file>

<file path=ppt/slides/_rels/slide26.xml.rels><?xml version="1.0" encoding="UTF-8" standalone="yes"?>
<Relationships xmlns="http://schemas.openxmlformats.org/package/2006/relationships"><Relationship Id="rId9" Type="http://schemas.openxmlformats.org/officeDocument/2006/relationships/image" Target="../media/image7.svg"/><Relationship Id="rId8" Type="http://schemas.openxmlformats.org/officeDocument/2006/relationships/image" Target="../media/image6.png"/><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5" Type="http://schemas.openxmlformats.org/officeDocument/2006/relationships/notesSlide" Target="../notesSlides/notesSlide26.xml"/><Relationship Id="rId14" Type="http://schemas.openxmlformats.org/officeDocument/2006/relationships/slideLayout" Target="../slideLayouts/slideLayout1.xml"/><Relationship Id="rId13" Type="http://schemas.openxmlformats.org/officeDocument/2006/relationships/tags" Target="../tags/tag200.xml"/><Relationship Id="rId12" Type="http://schemas.openxmlformats.org/officeDocument/2006/relationships/image" Target="../media/image9.svg"/><Relationship Id="rId11" Type="http://schemas.openxmlformats.org/officeDocument/2006/relationships/image" Target="../media/image8.png"/><Relationship Id="rId10" Type="http://schemas.openxmlformats.org/officeDocument/2006/relationships/tags" Target="../tags/tag199.xml"/><Relationship Id="rId1" Type="http://schemas.openxmlformats.org/officeDocument/2006/relationships/tags" Target="../tags/tag19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201.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tags" Target="../tags/tag73.xml"/><Relationship Id="rId2" Type="http://schemas.openxmlformats.org/officeDocument/2006/relationships/image" Target="../media/image1.jpeg"/><Relationship Id="rId1" Type="http://schemas.openxmlformats.org/officeDocument/2006/relationships/tags" Target="../tags/tag72.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tags" Target="../tags/tag75.xml"/><Relationship Id="rId2" Type="http://schemas.openxmlformats.org/officeDocument/2006/relationships/image" Target="../media/image2.jpeg"/><Relationship Id="rId1" Type="http://schemas.openxmlformats.org/officeDocument/2006/relationships/tags" Target="../tags/tag74.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tags" Target="../tags/tag77.xml"/><Relationship Id="rId2" Type="http://schemas.openxmlformats.org/officeDocument/2006/relationships/image" Target="../media/image3.jpeg"/><Relationship Id="rId1" Type="http://schemas.openxmlformats.org/officeDocument/2006/relationships/tags" Target="../tags/tag76.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tags" Target="../tags/tag79.xml"/><Relationship Id="rId2" Type="http://schemas.openxmlformats.org/officeDocument/2006/relationships/image" Target="../media/image4.jpeg"/><Relationship Id="rId1" Type="http://schemas.openxmlformats.org/officeDocument/2006/relationships/tags" Target="../tags/tag78.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tags" Target="../tags/tag81.xml"/><Relationship Id="rId2" Type="http://schemas.openxmlformats.org/officeDocument/2006/relationships/image" Target="../media/image5.png"/><Relationship Id="rId1" Type="http://schemas.openxmlformats.org/officeDocument/2006/relationships/tags" Target="../tags/tag8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2546033" y="2482850"/>
            <a:ext cx="7323455" cy="1168400"/>
          </a:xfrm>
          <a:prstGeom prst="rect">
            <a:avLst/>
          </a:prstGeom>
          <a:noFill/>
        </p:spPr>
        <p:txBody>
          <a:bodyPr wrap="square" rtlCol="0">
            <a:spAutoFit/>
          </a:bodyPr>
          <a:p>
            <a:pPr algn="ctr"/>
            <a:r>
              <a:rPr sz="7000">
                <a:solidFill>
                  <a:srgbClr val="87A2A5"/>
                </a:solidFill>
                <a:latin typeface="思源黑体 CN Medium" panose="020B0600000000000000" charset="-122"/>
                <a:ea typeface="思源黑体 CN Medium" panose="020B0600000000000000" charset="-122"/>
                <a:cs typeface="思源黑体 CN Medium" panose="020B0600000000000000" charset="-122"/>
              </a:rPr>
              <a:t>新时代大学美育</a:t>
            </a:r>
            <a:endParaRPr lang="zh-CN" altLang="en-US" sz="7000">
              <a:solidFill>
                <a:srgbClr val="87A2A5"/>
              </a:solidFill>
              <a:latin typeface="思源黑体 CN Medium" panose="020B0600000000000000" charset="-122"/>
              <a:ea typeface="思源黑体 CN Medium" panose="020B0600000000000000" charset="-122"/>
              <a:cs typeface="思源黑体 CN Medium" panose="020B0600000000000000" charset="-122"/>
            </a:endParaRPr>
          </a:p>
        </p:txBody>
      </p:sp>
      <p:sp>
        <p:nvSpPr>
          <p:cNvPr id="28" name="文本框 27"/>
          <p:cNvSpPr txBox="1"/>
          <p:nvPr/>
        </p:nvSpPr>
        <p:spPr>
          <a:xfrm>
            <a:off x="4493260" y="4504690"/>
            <a:ext cx="3206115" cy="645160"/>
          </a:xfrm>
          <a:prstGeom prst="rect">
            <a:avLst/>
          </a:prstGeom>
          <a:noFill/>
        </p:spPr>
        <p:txBody>
          <a:bodyPr wrap="square" rtlCol="0">
            <a:spAutoFit/>
          </a:bodyPr>
          <a:p>
            <a:pPr algn="ctr"/>
            <a:r>
              <a:rPr lang="zh-CN" altLang="en-US" sz="3600">
                <a:solidFill>
                  <a:srgbClr val="87A2A5"/>
                </a:solidFill>
                <a:latin typeface="思源黑体 CN Medium" panose="020B0600000000000000" charset="-122"/>
                <a:ea typeface="思源黑体 CN Medium" panose="020B0600000000000000" charset="-122"/>
              </a:rPr>
              <a:t>北京出版社</a:t>
            </a:r>
            <a:endParaRPr lang="zh-CN" altLang="en-US" sz="3600">
              <a:solidFill>
                <a:srgbClr val="87A2A5"/>
              </a:solidFill>
              <a:latin typeface="思源黑体 CN Medium" panose="020B0600000000000000" charset="-122"/>
              <a:ea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15155" y="784860"/>
            <a:ext cx="309181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六、文学作品语言美</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六边形 1"/>
          <p:cNvSpPr/>
          <p:nvPr>
            <p:custDataLst>
              <p:tags r:id="rId1"/>
            </p:custDataLst>
          </p:nvPr>
        </p:nvSpPr>
        <p:spPr>
          <a:xfrm rot="5400000">
            <a:off x="4867910" y="170561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 name="六边形 3"/>
          <p:cNvSpPr/>
          <p:nvPr>
            <p:custDataLst>
              <p:tags r:id="rId2"/>
            </p:custDataLst>
          </p:nvPr>
        </p:nvSpPr>
        <p:spPr>
          <a:xfrm rot="5400000">
            <a:off x="4095115" y="308864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6" name="六边形 5"/>
          <p:cNvSpPr/>
          <p:nvPr>
            <p:custDataLst>
              <p:tags r:id="rId3"/>
            </p:custDataLst>
          </p:nvPr>
        </p:nvSpPr>
        <p:spPr>
          <a:xfrm rot="5400000">
            <a:off x="5673725" y="3088640"/>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3" name="正文"/>
          <p:cNvSpPr txBox="1"/>
          <p:nvPr>
            <p:custDataLst>
              <p:tags r:id="rId4"/>
            </p:custDataLst>
          </p:nvPr>
        </p:nvSpPr>
        <p:spPr>
          <a:xfrm>
            <a:off x="7098030" y="2091690"/>
            <a:ext cx="3986530" cy="1259205"/>
          </a:xfrm>
          <a:prstGeom prst="rect">
            <a:avLst/>
          </a:prstGeom>
          <a:noFill/>
        </p:spPr>
        <p:txBody>
          <a:bodyPr wrap="square" lIns="90170" tIns="46990" rIns="90170" bIns="46990" rtlCol="0" anchor="t" anchorCtr="0">
            <a:noAutofit/>
          </a:bodyPr>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文学作品语言的音韵美，在句式上表现为均匀整齐，错落有致；在声韵方面表现为抑扬顿挫，富于节奏性、旋律性。</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4" name="标题"/>
          <p:cNvSpPr txBox="1"/>
          <p:nvPr>
            <p:custDataLst>
              <p:tags r:id="rId5"/>
            </p:custDataLst>
          </p:nvPr>
        </p:nvSpPr>
        <p:spPr>
          <a:xfrm>
            <a:off x="7098030" y="1610995"/>
            <a:ext cx="2451735" cy="457835"/>
          </a:xfrm>
          <a:prstGeom prst="rect">
            <a:avLst/>
          </a:prstGeom>
          <a:noFill/>
        </p:spPr>
        <p:txBody>
          <a:bodyPr wrap="square" lIns="90170" tIns="46990" rIns="90170" bIns="0" rtlCol="0" anchor="b"/>
          <a:p>
            <a:r>
              <a:rPr lang="zh-CN" altLang="en-US" sz="2000" b="1" spc="300" dirty="0">
                <a:solidFill>
                  <a:srgbClr val="17D594"/>
                </a:solidFill>
                <a:latin typeface="Arial" panose="020B0604020202020204" pitchFamily="34" charset="0"/>
                <a:ea typeface="微软雅黑" panose="020B0503020204020204" charset="-122"/>
              </a:rPr>
              <a:t>（一）音韵美</a:t>
            </a:r>
            <a:endParaRPr lang="zh-CN" altLang="en-US" sz="2000" b="1" spc="300" dirty="0">
              <a:solidFill>
                <a:srgbClr val="17D594"/>
              </a:solidFill>
              <a:latin typeface="Arial" panose="020B0604020202020204" pitchFamily="34" charset="0"/>
              <a:ea typeface="微软雅黑" panose="020B0503020204020204" charset="-122"/>
            </a:endParaRPr>
          </a:p>
        </p:txBody>
      </p:sp>
      <p:sp>
        <p:nvSpPr>
          <p:cNvPr id="18" name="正文"/>
          <p:cNvSpPr txBox="1"/>
          <p:nvPr>
            <p:custDataLst>
              <p:tags r:id="rId6"/>
            </p:custDataLst>
          </p:nvPr>
        </p:nvSpPr>
        <p:spPr>
          <a:xfrm>
            <a:off x="7763510" y="3831590"/>
            <a:ext cx="3644265" cy="148844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文学作品的语言风格类型多样，可以是豪放的，也可以是柔婉的；可以是质朴的，也可以是绚丽的；可以是庄重的，也可以是诙谐的。</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9" name="标题"/>
          <p:cNvSpPr txBox="1"/>
          <p:nvPr>
            <p:custDataLst>
              <p:tags r:id="rId7"/>
            </p:custDataLst>
          </p:nvPr>
        </p:nvSpPr>
        <p:spPr>
          <a:xfrm>
            <a:off x="7763510" y="3350895"/>
            <a:ext cx="2084070" cy="457835"/>
          </a:xfrm>
          <a:prstGeom prst="rect">
            <a:avLst/>
          </a:prstGeom>
          <a:noFill/>
        </p:spPr>
        <p:txBody>
          <a:bodyPr wrap="square" lIns="90170" tIns="46990" rIns="90170" bIns="0" rtlCol="0" anchor="b"/>
          <a:p>
            <a:r>
              <a:rPr lang="zh-CN" altLang="en-US" sz="2000" b="1" spc="300" dirty="0">
                <a:solidFill>
                  <a:srgbClr val="FFD247">
                    <a:lumMod val="75000"/>
                  </a:srgbClr>
                </a:solidFill>
                <a:latin typeface="Arial" panose="020B0604020202020204" pitchFamily="34" charset="0"/>
                <a:ea typeface="微软雅黑" panose="020B0503020204020204" charset="-122"/>
              </a:rPr>
              <a:t>（二）风格美</a:t>
            </a:r>
            <a:endParaRPr lang="zh-CN" altLang="en-US" sz="2000" b="1" spc="300" dirty="0">
              <a:solidFill>
                <a:srgbClr val="FFD247">
                  <a:lumMod val="75000"/>
                </a:srgbClr>
              </a:solidFill>
              <a:latin typeface="Arial" panose="020B0604020202020204" pitchFamily="34" charset="0"/>
              <a:ea typeface="微软雅黑" panose="020B0503020204020204" charset="-122"/>
            </a:endParaRPr>
          </a:p>
        </p:txBody>
      </p:sp>
      <p:sp>
        <p:nvSpPr>
          <p:cNvPr id="20" name="正文"/>
          <p:cNvSpPr txBox="1"/>
          <p:nvPr>
            <p:custDataLst>
              <p:tags r:id="rId8"/>
            </p:custDataLst>
          </p:nvPr>
        </p:nvSpPr>
        <p:spPr>
          <a:xfrm>
            <a:off x="676910" y="2933065"/>
            <a:ext cx="3573780" cy="315214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修辞是对语言的修饰与美化，汉语的修辞自由灵活、手法多样，给汉语增添了无穷魅力。无论是诗歌、散文还是小说，作者在抒发感情时，除了直接抒发外，大多数是通过渲染景物，借助比兴，自然的人化、物化，或通过象征、典故，以及富有形象化的修辞等进行表达。</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21" name="标题"/>
          <p:cNvSpPr txBox="1"/>
          <p:nvPr>
            <p:custDataLst>
              <p:tags r:id="rId9"/>
            </p:custDataLst>
          </p:nvPr>
        </p:nvSpPr>
        <p:spPr>
          <a:xfrm>
            <a:off x="1997075" y="2261235"/>
            <a:ext cx="2000250" cy="457835"/>
          </a:xfrm>
          <a:prstGeom prst="rect">
            <a:avLst/>
          </a:prstGeom>
          <a:noFill/>
        </p:spPr>
        <p:txBody>
          <a:bodyPr wrap="square" lIns="90170" tIns="46990" rIns="90170" bIns="0" rtlCol="0" anchor="b"/>
          <a:p>
            <a:pPr algn="l"/>
            <a:r>
              <a:rPr lang="zh-CN" altLang="en-US" sz="2000" b="1" spc="300" dirty="0">
                <a:solidFill>
                  <a:srgbClr val="376FFF"/>
                </a:solidFill>
                <a:latin typeface="Arial" panose="020B0604020202020204" pitchFamily="34" charset="0"/>
                <a:ea typeface="微软雅黑" panose="020B0503020204020204" charset="-122"/>
              </a:rPr>
              <a:t>（三）修辞美</a:t>
            </a:r>
            <a:endParaRPr lang="zh-CN" altLang="en-US" sz="2000" b="1" spc="300" dirty="0">
              <a:solidFill>
                <a:srgbClr val="376FFF"/>
              </a:solidFill>
              <a:latin typeface="Arial" panose="020B0604020202020204" pitchFamily="34" charset="0"/>
              <a:ea typeface="微软雅黑" panose="020B0503020204020204" charset="-122"/>
            </a:endParaRPr>
          </a:p>
        </p:txBody>
      </p:sp>
      <p:pic>
        <p:nvPicPr>
          <p:cNvPr id="10" name="图片 9" descr="343439383331313b343532303032333bc6f3d2b5bcf2bde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579110" y="2260918"/>
            <a:ext cx="467995" cy="467995"/>
          </a:xfrm>
          <a:prstGeom prst="rect">
            <a:avLst/>
          </a:prstGeom>
        </p:spPr>
      </p:pic>
      <p:pic>
        <p:nvPicPr>
          <p:cNvPr id="26" name="图片 25" descr="343439383331313b343532303032303bb8f6c8cbd0c5cfa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806315" y="3643948"/>
            <a:ext cx="467995" cy="467995"/>
          </a:xfrm>
          <a:prstGeom prst="rect">
            <a:avLst/>
          </a:prstGeom>
        </p:spPr>
      </p:pic>
      <p:pic>
        <p:nvPicPr>
          <p:cNvPr id="27" name="图片 26" descr="343439383331313b343532303031393bd2b5bca8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385560" y="3683000"/>
            <a:ext cx="467995" cy="467995"/>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15155" y="784860"/>
            <a:ext cx="309181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小课堂</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50900" y="1320165"/>
            <a:ext cx="9796145" cy="4808220"/>
          </a:xfrm>
          <a:prstGeom prst="rect">
            <a:avLst/>
          </a:prstGeom>
          <a:noFill/>
        </p:spPr>
        <p:txBody>
          <a:bodyPr wrap="square" rtlCol="0" anchor="t">
            <a:spAutoFit/>
          </a:bodyPr>
          <a:p>
            <a:pPr algn="ctr">
              <a:lnSpc>
                <a:spcPct val="130000"/>
              </a:lnSpc>
              <a:spcBef>
                <a:spcPts val="0"/>
              </a:spcBef>
              <a:spcAft>
                <a:spcPts val="0"/>
              </a:spcAft>
            </a:pPr>
            <a:r>
              <a:rPr lang="zh-CN" altLang="en-US" sz="2000" b="1">
                <a:solidFill>
                  <a:schemeClr val="tx1">
                    <a:lumMod val="65000"/>
                    <a:lumOff val="35000"/>
                  </a:schemeClr>
                </a:solidFill>
                <a:latin typeface="宋体" panose="02010600030101010101" pitchFamily="2" charset="-122"/>
                <a:ea typeface="宋体" panose="02010600030101010101" pitchFamily="2" charset="-122"/>
                <a:sym typeface="+mn-ea"/>
              </a:rPr>
              <a:t>古诗鉴赏的方法和技巧</a:t>
            </a:r>
            <a:endParaRPr lang="zh-CN" altLang="en-US" sz="2000" b="1">
              <a:solidFill>
                <a:schemeClr val="tx1">
                  <a:lumMod val="65000"/>
                  <a:lumOff val="35000"/>
                </a:schemeClr>
              </a:solidFill>
              <a:latin typeface="宋体" panose="02010600030101010101" pitchFamily="2" charset="-122"/>
              <a:ea typeface="宋体" panose="02010600030101010101" pitchFamily="2" charset="-122"/>
              <a:sym typeface="+mn-ea"/>
            </a:endParaRPr>
          </a:p>
          <a:p>
            <a:pPr indent="457200"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1</a:t>
            </a:r>
            <a:r>
              <a:rPr lang="en-US" altLang="zh-CN">
                <a:solidFill>
                  <a:schemeClr val="tx1">
                    <a:lumMod val="65000"/>
                    <a:lumOff val="35000"/>
                  </a:schemeClr>
                </a:solidFill>
                <a:latin typeface="宋体" panose="02010600030101010101" pitchFamily="2" charset="-122"/>
                <a:ea typeface="宋体" panose="02010600030101010101" pitchFamily="2" charset="-122"/>
                <a:sym typeface="+mn-ea"/>
              </a:rPr>
              <a:t>.</a:t>
            </a: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注重诗的结构：鉴赏古诗最重要的一点是要注重诗的结构，诗的结构包括诗歌的行数、句式、词语和韵脚等，这些都是鉴赏诗歌的重要依据。  </a:t>
            </a:r>
            <a:endParaRPr lang="zh-CN" altLang="en-US">
              <a:solidFill>
                <a:schemeClr val="tx1">
                  <a:lumMod val="65000"/>
                  <a:lumOff val="35000"/>
                </a:schemeClr>
              </a:solidFill>
              <a:latin typeface="宋体" panose="02010600030101010101" pitchFamily="2" charset="-122"/>
              <a:ea typeface="宋体" panose="02010600030101010101" pitchFamily="2" charset="-122"/>
              <a:sym typeface="+mn-ea"/>
            </a:endParaRPr>
          </a:p>
          <a:p>
            <a:pPr indent="457200"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2</a:t>
            </a:r>
            <a:r>
              <a:rPr lang="en-US" altLang="zh-CN">
                <a:solidFill>
                  <a:schemeClr val="tx1">
                    <a:lumMod val="65000"/>
                    <a:lumOff val="35000"/>
                  </a:schemeClr>
                </a:solidFill>
                <a:latin typeface="宋体" panose="02010600030101010101" pitchFamily="2" charset="-122"/>
                <a:ea typeface="宋体" panose="02010600030101010101" pitchFamily="2" charset="-122"/>
                <a:sym typeface="+mn-ea"/>
              </a:rPr>
              <a:t>.</a:t>
            </a: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注重诗歌的情感：诗歌的情感是重要的，鉴赏古诗时要注重诗歌的情感，分析诗歌中作者所表达的情感，品味其中所表达的高深内涵。</a:t>
            </a:r>
            <a:endParaRPr lang="zh-CN" altLang="en-US">
              <a:solidFill>
                <a:schemeClr val="tx1">
                  <a:lumMod val="65000"/>
                  <a:lumOff val="35000"/>
                </a:schemeClr>
              </a:solidFill>
              <a:latin typeface="宋体" panose="02010600030101010101" pitchFamily="2" charset="-122"/>
              <a:ea typeface="宋体" panose="02010600030101010101" pitchFamily="2" charset="-122"/>
              <a:sym typeface="+mn-ea"/>
            </a:endParaRPr>
          </a:p>
          <a:p>
            <a:pPr indent="457200"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3</a:t>
            </a:r>
            <a:r>
              <a:rPr lang="en-US" altLang="zh-CN">
                <a:solidFill>
                  <a:schemeClr val="tx1">
                    <a:lumMod val="65000"/>
                    <a:lumOff val="35000"/>
                  </a:schemeClr>
                </a:solidFill>
                <a:latin typeface="宋体" panose="02010600030101010101" pitchFamily="2" charset="-122"/>
                <a:ea typeface="宋体" panose="02010600030101010101" pitchFamily="2" charset="-122"/>
                <a:sym typeface="+mn-ea"/>
              </a:rPr>
              <a:t>.</a:t>
            </a: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注重内容：古诗鉴赏也要注重诗歌的内容，古诗多以传统文化和历史文化为主，要仔细理解诗歌的内容，深刻把握其中的蕴含的历史文化的内涵。</a:t>
            </a:r>
            <a:endParaRPr lang="zh-CN" altLang="en-US">
              <a:solidFill>
                <a:schemeClr val="tx1">
                  <a:lumMod val="65000"/>
                  <a:lumOff val="35000"/>
                </a:schemeClr>
              </a:solidFill>
              <a:latin typeface="宋体" panose="02010600030101010101" pitchFamily="2" charset="-122"/>
              <a:ea typeface="宋体" panose="02010600030101010101" pitchFamily="2" charset="-122"/>
              <a:sym typeface="+mn-ea"/>
            </a:endParaRPr>
          </a:p>
          <a:p>
            <a:pPr indent="457200"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4</a:t>
            </a:r>
            <a:r>
              <a:rPr lang="en-US" altLang="zh-CN">
                <a:solidFill>
                  <a:schemeClr val="tx1">
                    <a:lumMod val="65000"/>
                    <a:lumOff val="35000"/>
                  </a:schemeClr>
                </a:solidFill>
                <a:latin typeface="宋体" panose="02010600030101010101" pitchFamily="2" charset="-122"/>
                <a:ea typeface="宋体" panose="02010600030101010101" pitchFamily="2" charset="-122"/>
                <a:sym typeface="+mn-ea"/>
              </a:rPr>
              <a:t>.</a:t>
            </a: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注重形象：古诗中描绘的形象也要特别注意，古诗中经常会描绘自然、社会、宗教等形象，这些都是非常重要的内容，要仔细分析诗歌中的形象，感受其中所传达的思想意义。</a:t>
            </a:r>
            <a:endParaRPr lang="zh-CN" altLang="en-US">
              <a:solidFill>
                <a:schemeClr val="tx1">
                  <a:lumMod val="65000"/>
                  <a:lumOff val="35000"/>
                </a:schemeClr>
              </a:solidFill>
              <a:latin typeface="宋体" panose="02010600030101010101" pitchFamily="2" charset="-122"/>
              <a:ea typeface="宋体" panose="02010600030101010101" pitchFamily="2" charset="-122"/>
              <a:sym typeface="+mn-ea"/>
            </a:endParaRPr>
          </a:p>
          <a:p>
            <a:pPr indent="457200"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5</a:t>
            </a:r>
            <a:r>
              <a:rPr lang="en-US" altLang="zh-CN">
                <a:solidFill>
                  <a:schemeClr val="tx1">
                    <a:lumMod val="65000"/>
                    <a:lumOff val="35000"/>
                  </a:schemeClr>
                </a:solidFill>
                <a:latin typeface="宋体" panose="02010600030101010101" pitchFamily="2" charset="-122"/>
                <a:ea typeface="宋体" panose="02010600030101010101" pitchFamily="2" charset="-122"/>
                <a:sym typeface="+mn-ea"/>
              </a:rPr>
              <a:t>.</a:t>
            </a: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注重创造性：古诗往往具有创造性，在鉴赏古诗时要注重诗歌中蕴含的创造性，分析作者所表达的观点，感受其中所传达的创造性思想。 </a:t>
            </a:r>
            <a:endParaRPr lang="zh-CN" altLang="en-US">
              <a:solidFill>
                <a:schemeClr val="tx1">
                  <a:lumMod val="65000"/>
                  <a:lumOff val="35000"/>
                </a:schemeClr>
              </a:solidFill>
              <a:latin typeface="宋体" panose="02010600030101010101" pitchFamily="2" charset="-122"/>
              <a:ea typeface="宋体" panose="02010600030101010101" pitchFamily="2" charset="-122"/>
              <a:sym typeface="+mn-ea"/>
            </a:endParaRPr>
          </a:p>
          <a:p>
            <a:pPr indent="457200"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6</a:t>
            </a:r>
            <a:r>
              <a:rPr lang="en-US" altLang="zh-CN">
                <a:solidFill>
                  <a:schemeClr val="tx1">
                    <a:lumMod val="65000"/>
                    <a:lumOff val="35000"/>
                  </a:schemeClr>
                </a:solidFill>
                <a:latin typeface="宋体" panose="02010600030101010101" pitchFamily="2" charset="-122"/>
                <a:ea typeface="宋体" panose="02010600030101010101" pitchFamily="2" charset="-122"/>
                <a:sym typeface="+mn-ea"/>
              </a:rPr>
              <a:t>.</a:t>
            </a: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注重文体：鉴赏古诗时，要注重文体，古诗往往以诗、词、曲等文体呈现，要仔细鉴赏文体上所蕴含的思想意义，分析其中所传达的思想内涵。</a:t>
            </a:r>
            <a:endParaRPr lang="zh-CN" altLang="en-US">
              <a:solidFill>
                <a:schemeClr val="tx1">
                  <a:lumMod val="65000"/>
                  <a:lumOff val="35000"/>
                </a:schemeClr>
              </a:solidFill>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02</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篆书</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620260" y="784860"/>
            <a:ext cx="31692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一、篆书的基本含义</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104900" y="1621155"/>
            <a:ext cx="5772785" cy="4570730"/>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广义篆书指除今文字系列的隶书、楷书、行书、草书之外的所有书体，包括殷商甲骨文、两周金文、石鼓文，先秦铭旌书、盟书、帛书、简书以及秦篆和后世人所写的古文字等，都可称为篆书。狭义篆书则专指两周金文和春秋战国时期与秦国一脉相承的秦系文字以及后世人所写的秦系文字。篆书大体可分为大篆和小篆两种。小篆指秦统一之后，李斯整理使之规范化的秦系文字以及后世人按此规范所作的篆书。大篆则指除小篆之外的其他篆书书体。小篆是在秦系大篆的基础上发展起来的，许多学者研究表明，在秦统一之前小篆就已经基本发展成熟，李斯则是在此基础上作了整理工作，使篆书的书写进一步规范化。大篆产生的时间早于小篆，其产生发展经过了远古刻符到甲骨文、金文、石鼓文这一系列的发展，与之并列的还有先秦各国地域文字。其内容极为浩繁，字体亦十分繁杂，讹变纷出，体势各异，难以一概论之。</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107" name="图片 106"/>
          <p:cNvPicPr/>
          <p:nvPr>
            <p:custDataLst>
              <p:tags r:id="rId1"/>
            </p:custDataLst>
          </p:nvPr>
        </p:nvPicPr>
        <p:blipFill>
          <a:blip r:embed="rId2"/>
          <a:stretch>
            <a:fillRect/>
          </a:stretch>
        </p:blipFill>
        <p:spPr>
          <a:xfrm>
            <a:off x="7574280" y="1784350"/>
            <a:ext cx="3366135" cy="423100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86910" y="784860"/>
            <a:ext cx="31692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二、篆书的美学特征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1"/>
            </p:custDataLst>
          </p:nvPr>
        </p:nvSpPr>
        <p:spPr>
          <a:xfrm>
            <a:off x="1880730" y="2673438"/>
            <a:ext cx="2492929" cy="314749"/>
          </a:xfrm>
          <a:prstGeom prst="rect">
            <a:avLst/>
          </a:prstGeom>
          <a:noFill/>
        </p:spPr>
        <p:txBody>
          <a:bodyPr wrap="square" bIns="0" rtlCol="0">
            <a:normAutofit fontScale="80000"/>
          </a:bodyPr>
          <a:p>
            <a:pPr algn="l"/>
            <a:r>
              <a:rPr lang="en-US" altLang="zh-CN" sz="2000" spc="300">
                <a:solidFill>
                  <a:srgbClr val="098902"/>
                </a:solidFill>
                <a:latin typeface="思源黑体 CN Heavy" panose="020B0A00000000000000" charset="-122"/>
                <a:ea typeface="思源黑体 CN Heavy" panose="020B0A00000000000000" charset="-122"/>
              </a:rPr>
              <a:t>（一）圆劲婉通之美</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2" name="文本框 1"/>
          <p:cNvSpPr txBox="1"/>
          <p:nvPr>
            <p:custDataLst>
              <p:tags r:id="rId2"/>
            </p:custDataLst>
          </p:nvPr>
        </p:nvSpPr>
        <p:spPr>
          <a:xfrm>
            <a:off x="983615" y="3055620"/>
            <a:ext cx="4109720" cy="229362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ln/>
                <a:solidFill>
                  <a:schemeClr val="tx1"/>
                </a:solidFill>
                <a:effectLst/>
                <a:latin typeface="思源黑体 CN Regular" panose="020B0500000000000000" charset="-122"/>
                <a:ea typeface="思源黑体 CN Regular" panose="020B0500000000000000" charset="-122"/>
              </a:rPr>
              <a:t>“圆”，经常被用来描述和表达对事、物发生发展的美好结果和美好期盼，如工程的圆满结束、亲人相聚的合家团圆等。在书法艺术中，通常用“圆润的线条，圆浑的笔法”来赞誉作品之美。篆书即是“寓美于圆”之中的一种书体。</a:t>
            </a:r>
            <a:endParaRPr lang="zh-CN" altLang="en-US" sz="1600" spc="150">
              <a:ln/>
              <a:solidFill>
                <a:schemeClr val="tx1"/>
              </a:solidFill>
              <a:effectLst/>
              <a:latin typeface="思源黑体 CN Regular" panose="020B0500000000000000" charset="-122"/>
              <a:ea typeface="思源黑体 CN Regular" panose="020B0500000000000000" charset="-122"/>
            </a:endParaRPr>
          </a:p>
        </p:txBody>
      </p:sp>
      <p:cxnSp>
        <p:nvCxnSpPr>
          <p:cNvPr id="36" name="直接箭头连接符 35"/>
          <p:cNvCxnSpPr/>
          <p:nvPr>
            <p:custDataLst>
              <p:tags r:id="rId3"/>
            </p:custDataLst>
          </p:nvPr>
        </p:nvCxnSpPr>
        <p:spPr>
          <a:xfrm>
            <a:off x="2711707" y="3001718"/>
            <a:ext cx="1555199"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4" name="泪滴形 3"/>
          <p:cNvSpPr/>
          <p:nvPr>
            <p:custDataLst>
              <p:tags r:id="rId4"/>
            </p:custDataLst>
          </p:nvPr>
        </p:nvSpPr>
        <p:spPr>
          <a:xfrm flipH="1">
            <a:off x="4555592" y="1539240"/>
            <a:ext cx="1327658" cy="1327658"/>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9" name="泪滴形 38"/>
          <p:cNvSpPr/>
          <p:nvPr>
            <p:custDataLst>
              <p:tags r:id="rId5"/>
            </p:custDataLst>
          </p:nvPr>
        </p:nvSpPr>
        <p:spPr>
          <a:xfrm>
            <a:off x="6194491" y="1539240"/>
            <a:ext cx="1327658" cy="1327658"/>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0" name="泪滴形 29"/>
          <p:cNvSpPr/>
          <p:nvPr>
            <p:custDataLst>
              <p:tags r:id="rId6"/>
            </p:custDataLst>
          </p:nvPr>
        </p:nvSpPr>
        <p:spPr>
          <a:xfrm rot="2700000" flipH="1">
            <a:off x="5367524" y="2931050"/>
            <a:ext cx="1327658" cy="1327658"/>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49" name="文本框 48"/>
          <p:cNvSpPr txBox="1"/>
          <p:nvPr>
            <p:custDataLst>
              <p:tags r:id="rId7"/>
            </p:custDataLst>
          </p:nvPr>
        </p:nvSpPr>
        <p:spPr>
          <a:xfrm>
            <a:off x="4864327" y="4684722"/>
            <a:ext cx="2492929" cy="314749"/>
          </a:xfrm>
          <a:prstGeom prst="rect">
            <a:avLst/>
          </a:prstGeom>
          <a:noFill/>
        </p:spPr>
        <p:txBody>
          <a:bodyPr wrap="square" bIns="0" rtlCol="0">
            <a:normAutofit fontScale="80000"/>
          </a:bodyPr>
          <a:p>
            <a:pPr algn="r"/>
            <a:r>
              <a:rPr lang="en-US" altLang="zh-CN" sz="2000" spc="300">
                <a:solidFill>
                  <a:srgbClr val="098902"/>
                </a:solidFill>
                <a:latin typeface="思源黑体 CN Heavy" panose="020B0A00000000000000" charset="-122"/>
                <a:ea typeface="思源黑体 CN Heavy" panose="020B0A00000000000000" charset="-122"/>
              </a:rPr>
              <a:t>（三）参差错落之美</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50" name="文本框 49"/>
          <p:cNvSpPr txBox="1"/>
          <p:nvPr>
            <p:custDataLst>
              <p:tags r:id="rId8"/>
            </p:custDataLst>
          </p:nvPr>
        </p:nvSpPr>
        <p:spPr>
          <a:xfrm>
            <a:off x="4154170" y="5067300"/>
            <a:ext cx="3782060" cy="145986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ln/>
                <a:solidFill>
                  <a:schemeClr val="tx1"/>
                </a:solidFill>
                <a:effectLst/>
                <a:latin typeface="思源黑体 CN Regular" panose="020B0500000000000000" charset="-122"/>
                <a:ea typeface="思源黑体 CN Regular" panose="020B0500000000000000" charset="-122"/>
              </a:rPr>
              <a:t>大篆形体较小篆灵活多变，外形多样，大小错落，呈不规则状。小篆则讲究轴线对称，上紧下松，字体颀长，字形方整，大小均一，以工整舒展为美。</a:t>
            </a:r>
            <a:endParaRPr lang="zh-CN" altLang="en-US" sz="1600" spc="150">
              <a:ln/>
              <a:solidFill>
                <a:schemeClr val="tx1"/>
              </a:solidFill>
              <a:effectLst/>
              <a:latin typeface="思源黑体 CN Regular" panose="020B0500000000000000" charset="-122"/>
              <a:ea typeface="思源黑体 CN Regular" panose="020B0500000000000000" charset="-122"/>
            </a:endParaRPr>
          </a:p>
        </p:txBody>
      </p:sp>
      <p:cxnSp>
        <p:nvCxnSpPr>
          <p:cNvPr id="51" name="直接箭头连接符 50"/>
          <p:cNvCxnSpPr/>
          <p:nvPr>
            <p:custDataLst>
              <p:tags r:id="rId9"/>
            </p:custDataLst>
          </p:nvPr>
        </p:nvCxnSpPr>
        <p:spPr>
          <a:xfrm>
            <a:off x="5695303" y="5013002"/>
            <a:ext cx="1555199"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58" name="文本框 57"/>
          <p:cNvSpPr txBox="1"/>
          <p:nvPr>
            <p:custDataLst>
              <p:tags r:id="rId10"/>
            </p:custDataLst>
          </p:nvPr>
        </p:nvSpPr>
        <p:spPr>
          <a:xfrm flipH="1">
            <a:off x="7735155" y="2673438"/>
            <a:ext cx="2492929" cy="314749"/>
          </a:xfrm>
          <a:prstGeom prst="rect">
            <a:avLst/>
          </a:prstGeom>
          <a:noFill/>
        </p:spPr>
        <p:txBody>
          <a:bodyPr wrap="square" bIns="0" rtlCol="0">
            <a:normAutofit fontScale="80000"/>
          </a:bodyPr>
          <a:p>
            <a:pPr algn="l"/>
            <a:r>
              <a:rPr lang="en-US" altLang="zh-CN" sz="2000" spc="300">
                <a:solidFill>
                  <a:srgbClr val="098902"/>
                </a:solidFill>
                <a:latin typeface="思源黑体 CN Heavy" panose="020B0A00000000000000" charset="-122"/>
                <a:ea typeface="思源黑体 CN Heavy" panose="020B0A00000000000000" charset="-122"/>
              </a:rPr>
              <a:t>（二）力弇气长之美</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59" name="文本框 58"/>
          <p:cNvSpPr txBox="1"/>
          <p:nvPr>
            <p:custDataLst>
              <p:tags r:id="rId11"/>
            </p:custDataLst>
          </p:nvPr>
        </p:nvSpPr>
        <p:spPr>
          <a:xfrm flipH="1">
            <a:off x="7734935" y="3055620"/>
            <a:ext cx="4064635" cy="220980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ln/>
                <a:solidFill>
                  <a:schemeClr val="tx1"/>
                </a:solidFill>
                <a:effectLst/>
                <a:latin typeface="思源黑体 CN Regular" panose="020B0500000000000000" charset="-122"/>
                <a:ea typeface="思源黑体 CN Regular" panose="020B0500000000000000" charset="-122"/>
              </a:rPr>
              <a:t>篆书的用笔方法是笔笔中锋，匀净圆浑，藏头护尾，笔力集中，谓之“力弇”；“气长”，即气韵悠长，也就是气韵随着婉转而流畅的线条绵延往复，回环不断。因而，“力弇气长”又将篆书带入意境悠远的审美境界。如小篆的前身《石鼓文》，便是这方面的代表。</a:t>
            </a:r>
            <a:endParaRPr lang="zh-CN" altLang="en-US" sz="1600" spc="150">
              <a:ln/>
              <a:solidFill>
                <a:schemeClr val="tx1"/>
              </a:solidFill>
              <a:effectLst/>
              <a:latin typeface="思源黑体 CN Regular" panose="020B0500000000000000" charset="-122"/>
              <a:ea typeface="思源黑体 CN Regular" panose="020B0500000000000000" charset="-122"/>
            </a:endParaRPr>
          </a:p>
        </p:txBody>
      </p:sp>
      <p:cxnSp>
        <p:nvCxnSpPr>
          <p:cNvPr id="60" name="直接箭头连接符 59"/>
          <p:cNvCxnSpPr/>
          <p:nvPr>
            <p:custDataLst>
              <p:tags r:id="rId12"/>
            </p:custDataLst>
          </p:nvPr>
        </p:nvCxnSpPr>
        <p:spPr>
          <a:xfrm flipH="1">
            <a:off x="7819355" y="3001718"/>
            <a:ext cx="1555199"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pic>
        <p:nvPicPr>
          <p:cNvPr id="12" name="图片 11" descr="343435383038363b343532323338393bbacfd7f7bbfad6c6"/>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902668" y="1886316"/>
            <a:ext cx="633507" cy="633507"/>
          </a:xfrm>
          <a:prstGeom prst="rect">
            <a:avLst/>
          </a:prstGeom>
          <a:effectLst>
            <a:reflection blurRad="6350" stA="52000" endA="300" endPos="35000" dir="5400000" sy="-100000" algn="bl" rotWithShape="0"/>
          </a:effectLst>
        </p:spPr>
      </p:pic>
      <p:pic>
        <p:nvPicPr>
          <p:cNvPr id="13" name="图片 12" descr="343435383038363b343532323339323bc6b7c5c6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561614" y="1906364"/>
            <a:ext cx="593411" cy="593411"/>
          </a:xfrm>
          <a:prstGeom prst="rect">
            <a:avLst/>
          </a:prstGeom>
          <a:effectLst>
            <a:reflection blurRad="6350" stA="52000" endA="300" endPos="35000" dir="5400000" sy="-100000" algn="bl" rotWithShape="0"/>
          </a:effectLst>
        </p:spPr>
      </p:pic>
      <p:pic>
        <p:nvPicPr>
          <p:cNvPr id="15" name="图片 14" descr="343435383036303b343532343134393bcdb7c4d4b7e7b1a9"/>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735148" y="3298675"/>
            <a:ext cx="592409" cy="592409"/>
          </a:xfrm>
          <a:prstGeom prst="rect">
            <a:avLst/>
          </a:prstGeom>
          <a:effectLst>
            <a:reflection blurRad="6350" stA="52000" endA="300" endPos="35000" dir="5400000" sy="-100000" algn="bl" rotWithShape="0"/>
          </a:effectLst>
        </p:spPr>
      </p:pic>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03</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隶书</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620260" y="784860"/>
            <a:ext cx="31692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一、隶书的基本含义</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104900" y="1621155"/>
            <a:ext cx="5336540" cy="3610610"/>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隶书又称佐书、史书、八分等。孕育于战国，产生于秦，盛行两汉，尤其是汉桓帝（147 年—167 年）汉灵帝（168 年—189 年）时代，隶书达到鼎盛时期。隶书之名，首先由班固提出，他在《汉书·艺文志》中说：“是时（指秦始皇时）始造隶书矣，起于秦时官狱多事，苟趋省易，施之于徒隶也。”过去相传为程貌所创，事实上，1980 年在四川青川县城郊发掘的战国墓群中出土两件木牍，经专家考证，属战国时秦武王二年（公元前 309 年）的作品，大多数字形出现了隶书的笔势、笔顺、笔画连结方式，证明了早在秦始皇推行小篆之先，就有了隶书的萌芽，其时间早于秦统一80多年。</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custDataLst>
              <p:tags r:id="rId1"/>
            </p:custDataLst>
          </p:nvPr>
        </p:nvPicPr>
        <p:blipFill>
          <a:blip r:embed="rId2"/>
          <a:stretch>
            <a:fillRect/>
          </a:stretch>
        </p:blipFill>
        <p:spPr>
          <a:xfrm>
            <a:off x="6885305" y="1804670"/>
            <a:ext cx="3895725" cy="287655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86910" y="784860"/>
            <a:ext cx="31692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二、隶书的美学特征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6" name="任意形状 3"/>
          <p:cNvSpPr/>
          <p:nvPr>
            <p:custDataLst>
              <p:tags r:id="rId1"/>
            </p:custDataLst>
          </p:nvPr>
        </p:nvSpPr>
        <p:spPr>
          <a:xfrm>
            <a:off x="4433563" y="2641360"/>
            <a:ext cx="1044594" cy="1302596"/>
          </a:xfrm>
          <a:custGeom>
            <a:avLst/>
            <a:gdLst>
              <a:gd name="connsiteX0" fmla="*/ 946690 w 948690"/>
              <a:gd name="connsiteY0" fmla="*/ 25432 h 1183005"/>
              <a:gd name="connsiteX1" fmla="*/ 937546 w 948690"/>
              <a:gd name="connsiteY1" fmla="*/ 4286 h 1183005"/>
              <a:gd name="connsiteX2" fmla="*/ 98012 w 948690"/>
              <a:gd name="connsiteY2" fmla="*/ 1007269 h 1183005"/>
              <a:gd name="connsiteX3" fmla="*/ 92297 w 948690"/>
              <a:gd name="connsiteY3" fmla="*/ 1007269 h 1183005"/>
              <a:gd name="connsiteX4" fmla="*/ 4286 w 948690"/>
              <a:gd name="connsiteY4" fmla="*/ 1095280 h 1183005"/>
              <a:gd name="connsiteX5" fmla="*/ 92297 w 948690"/>
              <a:gd name="connsiteY5" fmla="*/ 1183291 h 1183005"/>
              <a:gd name="connsiteX6" fmla="*/ 180308 w 948690"/>
              <a:gd name="connsiteY6" fmla="*/ 1095280 h 1183005"/>
              <a:gd name="connsiteX7" fmla="*/ 120301 w 948690"/>
              <a:gd name="connsiteY7" fmla="*/ 1011841 h 1183005"/>
              <a:gd name="connsiteX8" fmla="*/ 946690 w 948690"/>
              <a:gd name="connsiteY8" fmla="*/ 25432 h 1183005"/>
              <a:gd name="connsiteX9" fmla="*/ 130016 w 948690"/>
              <a:gd name="connsiteY9" fmla="*/ 1080992 h 1183005"/>
              <a:gd name="connsiteX10" fmla="*/ 86011 w 948690"/>
              <a:gd name="connsiteY10" fmla="*/ 1139285 h 1183005"/>
              <a:gd name="connsiteX11" fmla="*/ 63151 w 948690"/>
              <a:gd name="connsiteY11" fmla="*/ 1070134 h 1183005"/>
              <a:gd name="connsiteX12" fmla="*/ 130016 w 948690"/>
              <a:gd name="connsiteY12" fmla="*/ 1080992 h 11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8690" h="1183005">
                <a:moveTo>
                  <a:pt x="946690" y="25432"/>
                </a:moveTo>
                <a:lnTo>
                  <a:pt x="937546" y="4286"/>
                </a:lnTo>
                <a:cubicBezTo>
                  <a:pt x="512921" y="184309"/>
                  <a:pt x="199739" y="559213"/>
                  <a:pt x="98012" y="1007269"/>
                </a:cubicBezTo>
                <a:cubicBezTo>
                  <a:pt x="96298" y="1007269"/>
                  <a:pt x="94012" y="1007269"/>
                  <a:pt x="92297" y="1007269"/>
                </a:cubicBezTo>
                <a:cubicBezTo>
                  <a:pt x="43720" y="1007269"/>
                  <a:pt x="4286" y="1046702"/>
                  <a:pt x="4286" y="1095280"/>
                </a:cubicBezTo>
                <a:cubicBezTo>
                  <a:pt x="4286" y="1143857"/>
                  <a:pt x="43720" y="1183291"/>
                  <a:pt x="92297" y="1183291"/>
                </a:cubicBezTo>
                <a:cubicBezTo>
                  <a:pt x="140875" y="1183291"/>
                  <a:pt x="180308" y="1143857"/>
                  <a:pt x="180308" y="1095280"/>
                </a:cubicBezTo>
                <a:cubicBezTo>
                  <a:pt x="180308" y="1056418"/>
                  <a:pt x="155162" y="1023842"/>
                  <a:pt x="120301" y="1011841"/>
                </a:cubicBezTo>
                <a:cubicBezTo>
                  <a:pt x="221456" y="571214"/>
                  <a:pt x="529495" y="202597"/>
                  <a:pt x="946690" y="25432"/>
                </a:cubicBezTo>
                <a:close/>
                <a:moveTo>
                  <a:pt x="130016" y="1080992"/>
                </a:moveTo>
                <a:lnTo>
                  <a:pt x="86011" y="1139285"/>
                </a:lnTo>
                <a:lnTo>
                  <a:pt x="63151" y="1070134"/>
                </a:lnTo>
                <a:lnTo>
                  <a:pt x="130016" y="1080992"/>
                </a:lnTo>
                <a:close/>
              </a:path>
            </a:pathLst>
          </a:custGeom>
          <a:solidFill>
            <a:srgbClr val="2196F3"/>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0" name="任意形状 4"/>
          <p:cNvSpPr/>
          <p:nvPr>
            <p:custDataLst>
              <p:tags r:id="rId2"/>
            </p:custDataLst>
          </p:nvPr>
        </p:nvSpPr>
        <p:spPr>
          <a:xfrm>
            <a:off x="5127022" y="5342830"/>
            <a:ext cx="1610939" cy="346100"/>
          </a:xfrm>
          <a:custGeom>
            <a:avLst/>
            <a:gdLst>
              <a:gd name="connsiteX0" fmla="*/ 18002 w 1463040"/>
              <a:gd name="connsiteY0" fmla="*/ 4286 h 314325"/>
              <a:gd name="connsiteX1" fmla="*/ 4286 w 1463040"/>
              <a:gd name="connsiteY1" fmla="*/ 22574 h 314325"/>
              <a:gd name="connsiteX2" fmla="*/ 1292447 w 1463040"/>
              <a:gd name="connsiteY2" fmla="*/ 248317 h 314325"/>
              <a:gd name="connsiteX3" fmla="*/ 1294733 w 1463040"/>
              <a:gd name="connsiteY3" fmla="*/ 253460 h 314325"/>
              <a:gd name="connsiteX4" fmla="*/ 1414748 w 1463040"/>
              <a:gd name="connsiteY4" fmla="*/ 285464 h 314325"/>
              <a:gd name="connsiteX5" fmla="*/ 1446752 w 1463040"/>
              <a:gd name="connsiteY5" fmla="*/ 165449 h 314325"/>
              <a:gd name="connsiteX6" fmla="*/ 1326737 w 1463040"/>
              <a:gd name="connsiteY6" fmla="*/ 133445 h 314325"/>
              <a:gd name="connsiteX7" fmla="*/ 1284446 w 1463040"/>
              <a:gd name="connsiteY7" fmla="*/ 226600 h 314325"/>
              <a:gd name="connsiteX8" fmla="*/ 18002 w 1463040"/>
              <a:gd name="connsiteY8" fmla="*/ 4286 h 314325"/>
              <a:gd name="connsiteX9" fmla="*/ 1340453 w 1463040"/>
              <a:gd name="connsiteY9" fmla="*/ 183737 h 314325"/>
              <a:gd name="connsiteX10" fmla="*/ 1413034 w 1463040"/>
              <a:gd name="connsiteY10" fmla="*/ 192310 h 314325"/>
              <a:gd name="connsiteX11" fmla="*/ 1364456 w 1463040"/>
              <a:gd name="connsiteY11" fmla="*/ 246602 h 314325"/>
              <a:gd name="connsiteX12" fmla="*/ 1340453 w 1463040"/>
              <a:gd name="connsiteY12" fmla="*/ 18373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040" h="314325">
                <a:moveTo>
                  <a:pt x="18002" y="4286"/>
                </a:moveTo>
                <a:lnTo>
                  <a:pt x="4286" y="22574"/>
                </a:lnTo>
                <a:cubicBezTo>
                  <a:pt x="372332" y="299752"/>
                  <a:pt x="853535" y="383762"/>
                  <a:pt x="1292447" y="248317"/>
                </a:cubicBezTo>
                <a:cubicBezTo>
                  <a:pt x="1293019" y="250031"/>
                  <a:pt x="1294162" y="251746"/>
                  <a:pt x="1294733" y="253460"/>
                </a:cubicBezTo>
                <a:cubicBezTo>
                  <a:pt x="1318736" y="295180"/>
                  <a:pt x="1372457" y="310039"/>
                  <a:pt x="1414748" y="285464"/>
                </a:cubicBezTo>
                <a:cubicBezTo>
                  <a:pt x="1457039" y="261461"/>
                  <a:pt x="1471327" y="207740"/>
                  <a:pt x="1446752" y="165449"/>
                </a:cubicBezTo>
                <a:cubicBezTo>
                  <a:pt x="1422749" y="123158"/>
                  <a:pt x="1369028" y="108871"/>
                  <a:pt x="1326737" y="133445"/>
                </a:cubicBezTo>
                <a:cubicBezTo>
                  <a:pt x="1293019" y="152876"/>
                  <a:pt x="1277588" y="190595"/>
                  <a:pt x="1284446" y="226600"/>
                </a:cubicBezTo>
                <a:cubicBezTo>
                  <a:pt x="852964" y="359759"/>
                  <a:pt x="380333" y="276892"/>
                  <a:pt x="18002" y="4286"/>
                </a:cubicBezTo>
                <a:close/>
                <a:moveTo>
                  <a:pt x="1340453" y="183737"/>
                </a:moveTo>
                <a:lnTo>
                  <a:pt x="1413034" y="192310"/>
                </a:lnTo>
                <a:lnTo>
                  <a:pt x="1364456" y="246602"/>
                </a:lnTo>
                <a:lnTo>
                  <a:pt x="1340453" y="183737"/>
                </a:lnTo>
                <a:close/>
              </a:path>
            </a:pathLst>
          </a:custGeom>
          <a:solidFill>
            <a:srgbClr val="009587"/>
          </a:solidFill>
          <a:ln w="9525" cap="flat">
            <a:noFill/>
            <a:prstDash val="solid"/>
            <a:miter/>
          </a:ln>
        </p:spPr>
        <p:txBody>
          <a:bodyPr rtlCol="0" anchor="ctr">
            <a:normAutofit fontScale="65000" lnSpcReduction="10000"/>
          </a:bodyPr>
          <a:p>
            <a:pPr defTabSz="457200">
              <a:lnSpc>
                <a:spcPct val="130000"/>
              </a:lnSpc>
            </a:pPr>
            <a:endParaRPr lang="zh-CN" altLang="en-US">
              <a:solidFill>
                <a:srgbClr val="222222"/>
              </a:solidFill>
            </a:endParaRPr>
          </a:p>
        </p:txBody>
      </p:sp>
      <p:sp>
        <p:nvSpPr>
          <p:cNvPr id="11" name="任意形状 5"/>
          <p:cNvSpPr/>
          <p:nvPr>
            <p:custDataLst>
              <p:tags r:id="rId3"/>
            </p:custDataLst>
          </p:nvPr>
        </p:nvSpPr>
        <p:spPr>
          <a:xfrm>
            <a:off x="6979996" y="2789003"/>
            <a:ext cx="685908" cy="1510256"/>
          </a:xfrm>
          <a:custGeom>
            <a:avLst/>
            <a:gdLst>
              <a:gd name="connsiteX0" fmla="*/ 590859 w 622935"/>
              <a:gd name="connsiteY0" fmla="*/ 1366385 h 1371600"/>
              <a:gd name="connsiteX1" fmla="*/ 613719 w 622935"/>
              <a:gd name="connsiteY1" fmla="*/ 1369242 h 1371600"/>
              <a:gd name="connsiteX2" fmla="*/ 165092 w 622935"/>
              <a:gd name="connsiteY2" fmla="*/ 140517 h 1371600"/>
              <a:gd name="connsiteX3" fmla="*/ 167949 w 622935"/>
              <a:gd name="connsiteY3" fmla="*/ 135945 h 1371600"/>
              <a:gd name="connsiteX4" fmla="*/ 135945 w 622935"/>
              <a:gd name="connsiteY4" fmla="*/ 15930 h 1371600"/>
              <a:gd name="connsiteX5" fmla="*/ 15930 w 622935"/>
              <a:gd name="connsiteY5" fmla="*/ 47934 h 1371600"/>
              <a:gd name="connsiteX6" fmla="*/ 47934 w 622935"/>
              <a:gd name="connsiteY6" fmla="*/ 167949 h 1371600"/>
              <a:gd name="connsiteX7" fmla="*/ 149661 w 622935"/>
              <a:gd name="connsiteY7" fmla="*/ 157662 h 1371600"/>
              <a:gd name="connsiteX8" fmla="*/ 590859 w 622935"/>
              <a:gd name="connsiteY8" fmla="*/ 1366385 h 1371600"/>
              <a:gd name="connsiteX9" fmla="*/ 85082 w 622935"/>
              <a:gd name="connsiteY9" fmla="*/ 131373 h 1371600"/>
              <a:gd name="connsiteX10" fmla="*/ 56507 w 622935"/>
              <a:gd name="connsiteY10" fmla="*/ 63936 h 1371600"/>
              <a:gd name="connsiteX11" fmla="*/ 127944 w 622935"/>
              <a:gd name="connsiteY11" fmla="*/ 78795 h 1371600"/>
              <a:gd name="connsiteX12" fmla="*/ 85082 w 622935"/>
              <a:gd name="connsiteY12" fmla="*/ 131373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935" h="1371600">
                <a:moveTo>
                  <a:pt x="590859" y="1366385"/>
                </a:moveTo>
                <a:lnTo>
                  <a:pt x="613719" y="1369242"/>
                </a:lnTo>
                <a:cubicBezTo>
                  <a:pt x="669726" y="911470"/>
                  <a:pt x="502277" y="453128"/>
                  <a:pt x="165092" y="140517"/>
                </a:cubicBezTo>
                <a:cubicBezTo>
                  <a:pt x="166235" y="138803"/>
                  <a:pt x="167377" y="137660"/>
                  <a:pt x="167949" y="135945"/>
                </a:cubicBezTo>
                <a:cubicBezTo>
                  <a:pt x="191952" y="94226"/>
                  <a:pt x="177665" y="40505"/>
                  <a:pt x="135945" y="15930"/>
                </a:cubicBezTo>
                <a:cubicBezTo>
                  <a:pt x="94225" y="-8073"/>
                  <a:pt x="40505" y="6215"/>
                  <a:pt x="15930" y="47934"/>
                </a:cubicBezTo>
                <a:cubicBezTo>
                  <a:pt x="-8073" y="89653"/>
                  <a:pt x="6215" y="143375"/>
                  <a:pt x="47934" y="167949"/>
                </a:cubicBezTo>
                <a:cubicBezTo>
                  <a:pt x="81652" y="187380"/>
                  <a:pt x="122229" y="182237"/>
                  <a:pt x="149661" y="157662"/>
                </a:cubicBezTo>
                <a:cubicBezTo>
                  <a:pt x="481131" y="465129"/>
                  <a:pt x="645723" y="916614"/>
                  <a:pt x="590859" y="1366385"/>
                </a:cubicBezTo>
                <a:close/>
                <a:moveTo>
                  <a:pt x="85082" y="131373"/>
                </a:moveTo>
                <a:lnTo>
                  <a:pt x="56507" y="63936"/>
                </a:lnTo>
                <a:lnTo>
                  <a:pt x="127944" y="78795"/>
                </a:lnTo>
                <a:lnTo>
                  <a:pt x="85082" y="131373"/>
                </a:lnTo>
                <a:close/>
              </a:path>
            </a:pathLst>
          </a:custGeom>
          <a:solidFill>
            <a:srgbClr val="8BC34A"/>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6" name="任意形状 6"/>
          <p:cNvSpPr/>
          <p:nvPr>
            <p:custDataLst>
              <p:tags r:id="rId4"/>
            </p:custDataLst>
          </p:nvPr>
        </p:nvSpPr>
        <p:spPr>
          <a:xfrm>
            <a:off x="5386912" y="2084453"/>
            <a:ext cx="1390694" cy="2473044"/>
          </a:xfrm>
          <a:custGeom>
            <a:avLst/>
            <a:gdLst>
              <a:gd name="connsiteX0" fmla="*/ 633508 w 1263015"/>
              <a:gd name="connsiteY0" fmla="*/ 4286 h 2245995"/>
              <a:gd name="connsiteX1" fmla="*/ 4286 w 1263015"/>
              <a:gd name="connsiteY1" fmla="*/ 633508 h 2245995"/>
              <a:gd name="connsiteX2" fmla="*/ 4286 w 1263015"/>
              <a:gd name="connsiteY2" fmla="*/ 1470755 h 2245995"/>
              <a:gd name="connsiteX3" fmla="*/ 591788 w 1263015"/>
              <a:gd name="connsiteY3" fmla="*/ 1131284 h 2245995"/>
              <a:gd name="connsiteX4" fmla="*/ 591788 w 1263015"/>
              <a:gd name="connsiteY4" fmla="*/ 633508 h 2245995"/>
              <a:gd name="connsiteX5" fmla="*/ 632936 w 1263015"/>
              <a:gd name="connsiteY5" fmla="*/ 592360 h 2245995"/>
              <a:gd name="connsiteX6" fmla="*/ 674084 w 1263015"/>
              <a:gd name="connsiteY6" fmla="*/ 633508 h 2245995"/>
              <a:gd name="connsiteX7" fmla="*/ 674084 w 1263015"/>
              <a:gd name="connsiteY7" fmla="*/ 1905667 h 2245995"/>
              <a:gd name="connsiteX8" fmla="*/ 1261586 w 1263015"/>
              <a:gd name="connsiteY8" fmla="*/ 2245138 h 2245995"/>
              <a:gd name="connsiteX9" fmla="*/ 1261586 w 1263015"/>
              <a:gd name="connsiteY9" fmla="*/ 633508 h 2245995"/>
              <a:gd name="connsiteX10" fmla="*/ 633508 w 1263015"/>
              <a:gd name="connsiteY10" fmla="*/ 4286 h 224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2245995">
                <a:moveTo>
                  <a:pt x="633508" y="4286"/>
                </a:moveTo>
                <a:cubicBezTo>
                  <a:pt x="286036" y="4286"/>
                  <a:pt x="4286" y="286036"/>
                  <a:pt x="4286" y="633508"/>
                </a:cubicBezTo>
                <a:lnTo>
                  <a:pt x="4286" y="1470755"/>
                </a:lnTo>
                <a:lnTo>
                  <a:pt x="591788" y="1131284"/>
                </a:lnTo>
                <a:lnTo>
                  <a:pt x="591788" y="633508"/>
                </a:lnTo>
                <a:cubicBezTo>
                  <a:pt x="591788" y="610648"/>
                  <a:pt x="610076" y="592360"/>
                  <a:pt x="632936" y="592360"/>
                </a:cubicBezTo>
                <a:cubicBezTo>
                  <a:pt x="655796" y="592360"/>
                  <a:pt x="674084" y="610648"/>
                  <a:pt x="674084" y="633508"/>
                </a:cubicBezTo>
                <a:lnTo>
                  <a:pt x="674084" y="1905667"/>
                </a:lnTo>
                <a:lnTo>
                  <a:pt x="1261586" y="2245138"/>
                </a:lnTo>
                <a:lnTo>
                  <a:pt x="1261586" y="633508"/>
                </a:lnTo>
                <a:cubicBezTo>
                  <a:pt x="1262729" y="286036"/>
                  <a:pt x="980980" y="4286"/>
                  <a:pt x="633508" y="4286"/>
                </a:cubicBezTo>
                <a:close/>
              </a:path>
            </a:pathLst>
          </a:custGeom>
          <a:solidFill>
            <a:srgbClr val="2196F3"/>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7" name="任意形状 7"/>
          <p:cNvSpPr/>
          <p:nvPr>
            <p:custDataLst>
              <p:tags r:id="rId5"/>
            </p:custDataLst>
          </p:nvPr>
        </p:nvSpPr>
        <p:spPr>
          <a:xfrm>
            <a:off x="4242437" y="3274157"/>
            <a:ext cx="1887820" cy="2183578"/>
          </a:xfrm>
          <a:custGeom>
            <a:avLst/>
            <a:gdLst>
              <a:gd name="connsiteX0" fmla="*/ 88711 w 1714500"/>
              <a:gd name="connsiteY0" fmla="*/ 1669637 h 1983105"/>
              <a:gd name="connsiteX1" fmla="*/ 948247 w 1714500"/>
              <a:gd name="connsiteY1" fmla="*/ 1899952 h 1983105"/>
              <a:gd name="connsiteX2" fmla="*/ 1672909 w 1714500"/>
              <a:gd name="connsiteY2" fmla="*/ 1481042 h 1983105"/>
              <a:gd name="connsiteX3" fmla="*/ 1085407 w 1714500"/>
              <a:gd name="connsiteY3" fmla="*/ 1141571 h 1983105"/>
              <a:gd name="connsiteX4" fmla="*/ 654496 w 1714500"/>
              <a:gd name="connsiteY4" fmla="*/ 1390745 h 1983105"/>
              <a:gd name="connsiteX5" fmla="*/ 597918 w 1714500"/>
              <a:gd name="connsiteY5" fmla="*/ 1375315 h 1983105"/>
              <a:gd name="connsiteX6" fmla="*/ 613348 w 1714500"/>
              <a:gd name="connsiteY6" fmla="*/ 1318736 h 1983105"/>
              <a:gd name="connsiteX7" fmla="*/ 1715201 w 1714500"/>
              <a:gd name="connsiteY7" fmla="*/ 682657 h 1983105"/>
              <a:gd name="connsiteX8" fmla="*/ 1715201 w 1714500"/>
              <a:gd name="connsiteY8" fmla="*/ 4286 h 1983105"/>
              <a:gd name="connsiteX9" fmla="*/ 319597 w 1714500"/>
              <a:gd name="connsiteY9" fmla="*/ 810101 h 1983105"/>
              <a:gd name="connsiteX10" fmla="*/ 88711 w 1714500"/>
              <a:gd name="connsiteY10" fmla="*/ 1669637 h 198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4500" h="1983105">
                <a:moveTo>
                  <a:pt x="88711" y="1669637"/>
                </a:moveTo>
                <a:cubicBezTo>
                  <a:pt x="262447" y="1970246"/>
                  <a:pt x="647067" y="2073688"/>
                  <a:pt x="948247" y="1899952"/>
                </a:cubicBezTo>
                <a:lnTo>
                  <a:pt x="1672909" y="1481042"/>
                </a:lnTo>
                <a:lnTo>
                  <a:pt x="1085407" y="1141571"/>
                </a:lnTo>
                <a:lnTo>
                  <a:pt x="654496" y="1390745"/>
                </a:lnTo>
                <a:cubicBezTo>
                  <a:pt x="634494" y="1402175"/>
                  <a:pt x="609348" y="1395317"/>
                  <a:pt x="597918" y="1375315"/>
                </a:cubicBezTo>
                <a:cubicBezTo>
                  <a:pt x="586488" y="1355312"/>
                  <a:pt x="593346" y="1330166"/>
                  <a:pt x="613348" y="1318736"/>
                </a:cubicBezTo>
                <a:lnTo>
                  <a:pt x="1715201" y="682657"/>
                </a:lnTo>
                <a:lnTo>
                  <a:pt x="1715201" y="4286"/>
                </a:lnTo>
                <a:lnTo>
                  <a:pt x="319597" y="810101"/>
                </a:lnTo>
                <a:cubicBezTo>
                  <a:pt x="17845" y="983837"/>
                  <a:pt x="-85025" y="1368457"/>
                  <a:pt x="88711" y="1669637"/>
                </a:cubicBezTo>
                <a:close/>
              </a:path>
            </a:pathLst>
          </a:custGeom>
          <a:solidFill>
            <a:srgbClr val="009587"/>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8" name="任意形状 8"/>
          <p:cNvSpPr/>
          <p:nvPr>
            <p:custDataLst>
              <p:tags r:id="rId6"/>
            </p:custDataLst>
          </p:nvPr>
        </p:nvSpPr>
        <p:spPr>
          <a:xfrm>
            <a:off x="5341604" y="3700175"/>
            <a:ext cx="2580020" cy="1761965"/>
          </a:xfrm>
          <a:custGeom>
            <a:avLst/>
            <a:gdLst>
              <a:gd name="connsiteX0" fmla="*/ 2258854 w 2343150"/>
              <a:gd name="connsiteY0" fmla="*/ 1282160 h 1600200"/>
              <a:gd name="connsiteX1" fmla="*/ 2028539 w 2343150"/>
              <a:gd name="connsiteY1" fmla="*/ 422624 h 1600200"/>
              <a:gd name="connsiteX2" fmla="*/ 1303877 w 2343150"/>
              <a:gd name="connsiteY2" fmla="*/ 4286 h 1600200"/>
              <a:gd name="connsiteX3" fmla="*/ 1303877 w 2343150"/>
              <a:gd name="connsiteY3" fmla="*/ 682657 h 1600200"/>
              <a:gd name="connsiteX4" fmla="*/ 1734788 w 2343150"/>
              <a:gd name="connsiteY4" fmla="*/ 931259 h 1600200"/>
              <a:gd name="connsiteX5" fmla="*/ 1750219 w 2343150"/>
              <a:gd name="connsiteY5" fmla="*/ 987838 h 1600200"/>
              <a:gd name="connsiteX6" fmla="*/ 1693640 w 2343150"/>
              <a:gd name="connsiteY6" fmla="*/ 1003268 h 1600200"/>
              <a:gd name="connsiteX7" fmla="*/ 591788 w 2343150"/>
              <a:gd name="connsiteY7" fmla="*/ 367760 h 1600200"/>
              <a:gd name="connsiteX8" fmla="*/ 4286 w 2343150"/>
              <a:gd name="connsiteY8" fmla="*/ 707231 h 1600200"/>
              <a:gd name="connsiteX9" fmla="*/ 1399889 w 2343150"/>
              <a:gd name="connsiteY9" fmla="*/ 1513046 h 1600200"/>
              <a:gd name="connsiteX10" fmla="*/ 2258854 w 2343150"/>
              <a:gd name="connsiteY10" fmla="*/ 128216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150" h="1600200">
                <a:moveTo>
                  <a:pt x="2258854" y="1282160"/>
                </a:moveTo>
                <a:cubicBezTo>
                  <a:pt x="2432590" y="981551"/>
                  <a:pt x="2329720" y="596360"/>
                  <a:pt x="2028539" y="422624"/>
                </a:cubicBezTo>
                <a:lnTo>
                  <a:pt x="1303877" y="4286"/>
                </a:lnTo>
                <a:lnTo>
                  <a:pt x="1303877" y="682657"/>
                </a:lnTo>
                <a:lnTo>
                  <a:pt x="1734788" y="931259"/>
                </a:lnTo>
                <a:cubicBezTo>
                  <a:pt x="1754791" y="942689"/>
                  <a:pt x="1761649" y="967835"/>
                  <a:pt x="1750219" y="987838"/>
                </a:cubicBezTo>
                <a:cubicBezTo>
                  <a:pt x="1738789" y="1007840"/>
                  <a:pt x="1713643" y="1014698"/>
                  <a:pt x="1693640" y="1003268"/>
                </a:cubicBezTo>
                <a:lnTo>
                  <a:pt x="591788" y="367760"/>
                </a:lnTo>
                <a:lnTo>
                  <a:pt x="4286" y="707231"/>
                </a:lnTo>
                <a:lnTo>
                  <a:pt x="1399889" y="1513046"/>
                </a:lnTo>
                <a:cubicBezTo>
                  <a:pt x="1700498" y="1686211"/>
                  <a:pt x="2085118" y="1583341"/>
                  <a:pt x="2258854" y="1282160"/>
                </a:cubicBezTo>
                <a:close/>
              </a:path>
            </a:pathLst>
          </a:custGeom>
          <a:solidFill>
            <a:srgbClr val="8BC34A"/>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9" name="椭圆 18"/>
          <p:cNvSpPr>
            <a:spLocks noChangeAspect="1"/>
          </p:cNvSpPr>
          <p:nvPr>
            <p:custDataLst>
              <p:tags r:id="rId7"/>
            </p:custDataLst>
          </p:nvPr>
        </p:nvSpPr>
        <p:spPr>
          <a:xfrm>
            <a:off x="5508446" y="3581896"/>
            <a:ext cx="1147168" cy="1147168"/>
          </a:xfrm>
          <a:prstGeom prst="ellipse">
            <a:avLst/>
          </a:prstGeom>
          <a:solidFill>
            <a:srgbClr val="222222">
              <a:alpha val="40000"/>
            </a:srgbClr>
          </a:solidFill>
          <a:ln w="25400"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0" name="任意形状 10"/>
          <p:cNvSpPr/>
          <p:nvPr>
            <p:custDataLst>
              <p:tags r:id="rId8"/>
            </p:custDataLst>
          </p:nvPr>
        </p:nvSpPr>
        <p:spPr>
          <a:xfrm>
            <a:off x="5582390" y="3655840"/>
            <a:ext cx="999280" cy="999280"/>
          </a:xfrm>
          <a:custGeom>
            <a:avLst/>
            <a:gdLst>
              <a:gd name="connsiteX0" fmla="*/ 280892 w 280035"/>
              <a:gd name="connsiteY0" fmla="*/ 142589 h 280035"/>
              <a:gd name="connsiteX1" fmla="*/ 142589 w 280035"/>
              <a:gd name="connsiteY1" fmla="*/ 280892 h 280035"/>
              <a:gd name="connsiteX2" fmla="*/ 4286 w 280035"/>
              <a:gd name="connsiteY2" fmla="*/ 142589 h 280035"/>
              <a:gd name="connsiteX3" fmla="*/ 142589 w 280035"/>
              <a:gd name="connsiteY3" fmla="*/ 4286 h 280035"/>
              <a:gd name="connsiteX4" fmla="*/ 280892 w 280035"/>
              <a:gd name="connsiteY4" fmla="*/ 142589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a:moveTo>
                  <a:pt x="280892" y="142589"/>
                </a:moveTo>
                <a:cubicBezTo>
                  <a:pt x="280892" y="218972"/>
                  <a:pt x="218972" y="280892"/>
                  <a:pt x="142589" y="280892"/>
                </a:cubicBezTo>
                <a:cubicBezTo>
                  <a:pt x="66207" y="280892"/>
                  <a:pt x="4286" y="218972"/>
                  <a:pt x="4286" y="142589"/>
                </a:cubicBezTo>
                <a:cubicBezTo>
                  <a:pt x="4286" y="66207"/>
                  <a:pt x="66207" y="4286"/>
                  <a:pt x="142589" y="4286"/>
                </a:cubicBezTo>
                <a:cubicBezTo>
                  <a:pt x="218972" y="4286"/>
                  <a:pt x="280892" y="66207"/>
                  <a:pt x="280892" y="142589"/>
                </a:cubicBezTo>
                <a:close/>
              </a:path>
            </a:pathLst>
          </a:custGeom>
          <a:solidFill>
            <a:srgbClr val="FFFFFF"/>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rmAutofit/>
          </a:bodyPr>
          <a:p>
            <a:pPr defTabSz="457200">
              <a:lnSpc>
                <a:spcPct val="120000"/>
              </a:lnSpc>
            </a:pPr>
            <a:endParaRPr lang="zh-CN" altLang="en-US">
              <a:solidFill>
                <a:srgbClr val="222222"/>
              </a:solidFill>
            </a:endParaRPr>
          </a:p>
        </p:txBody>
      </p:sp>
      <p:sp>
        <p:nvSpPr>
          <p:cNvPr id="21" name="文本框 20"/>
          <p:cNvSpPr txBox="1"/>
          <p:nvPr>
            <p:custDataLst>
              <p:tags r:id="rId9"/>
            </p:custDataLst>
          </p:nvPr>
        </p:nvSpPr>
        <p:spPr>
          <a:xfrm>
            <a:off x="7335560" y="1439086"/>
            <a:ext cx="2991884" cy="369332"/>
          </a:xfrm>
          <a:prstGeom prst="rect">
            <a:avLst/>
          </a:prstGeom>
          <a:noFill/>
        </p:spPr>
        <p:txBody>
          <a:bodyPr wrap="square" bIns="0" rtlCol="0" anchor="b">
            <a:normAutofit lnSpcReduction="10000"/>
          </a:bodyPr>
          <a:p>
            <a:pPr defTabSz="457200">
              <a:lnSpc>
                <a:spcPct val="120000"/>
              </a:lnSpc>
            </a:pPr>
            <a:r>
              <a:rPr kumimoji="1" lang="zh-CN" altLang="en-US" b="1" spc="300" dirty="0">
                <a:solidFill>
                  <a:srgbClr val="2196F3"/>
                </a:solidFill>
                <a:latin typeface="微软雅黑" panose="020B0503020204020204" charset="-122"/>
              </a:rPr>
              <a:t>（一）方劲古拙之美</a:t>
            </a:r>
            <a:endParaRPr kumimoji="1" lang="zh-CN" altLang="en-US" b="1" spc="300" dirty="0">
              <a:solidFill>
                <a:srgbClr val="2196F3"/>
              </a:solidFill>
              <a:latin typeface="微软雅黑" panose="020B0503020204020204" charset="-122"/>
            </a:endParaRPr>
          </a:p>
        </p:txBody>
      </p:sp>
      <p:sp>
        <p:nvSpPr>
          <p:cNvPr id="22" name="文本框 21"/>
          <p:cNvSpPr txBox="1"/>
          <p:nvPr>
            <p:custDataLst>
              <p:tags r:id="rId10"/>
            </p:custDataLst>
          </p:nvPr>
        </p:nvSpPr>
        <p:spPr>
          <a:xfrm>
            <a:off x="7335520" y="1825625"/>
            <a:ext cx="3756660" cy="1447800"/>
          </a:xfrm>
          <a:prstGeom prst="rect">
            <a:avLst/>
          </a:prstGeom>
          <a:noFill/>
        </p:spPr>
        <p:txBody>
          <a:bodyPr wrap="square" tIns="0" rtlCol="0">
            <a:noAutofit/>
          </a:bodyPr>
          <a:p>
            <a:pPr defTabSz="457200">
              <a:lnSpc>
                <a:spcPct val="120000"/>
              </a:lnSpc>
            </a:pPr>
            <a:r>
              <a:rPr kumimoji="1" lang="zh-CN" altLang="en-US" sz="1600" spc="150" dirty="0">
                <a:solidFill>
                  <a:srgbClr val="222222">
                    <a:lumMod val="75000"/>
                    <a:lumOff val="25000"/>
                  </a:srgbClr>
                </a:solidFill>
                <a:latin typeface="微软雅黑" panose="020B0503020204020204" charset="-122"/>
              </a:rPr>
              <a:t>隶书一变篆书纵圆之势而趋横方之态。“方劲古拙，斩钉截铁”（元吾丘衍《学古编·三十五举》引洪适语），便是隶书最明显的特征。</a:t>
            </a:r>
            <a:endParaRPr kumimoji="1" lang="zh-CN" altLang="en-US" sz="1600" spc="150" dirty="0">
              <a:solidFill>
                <a:srgbClr val="222222">
                  <a:lumMod val="75000"/>
                  <a:lumOff val="25000"/>
                </a:srgbClr>
              </a:solidFill>
              <a:latin typeface="微软雅黑" panose="020B0503020204020204" charset="-122"/>
            </a:endParaRPr>
          </a:p>
        </p:txBody>
      </p:sp>
      <p:sp>
        <p:nvSpPr>
          <p:cNvPr id="23" name="文本框 22"/>
          <p:cNvSpPr txBox="1"/>
          <p:nvPr>
            <p:custDataLst>
              <p:tags r:id="rId11"/>
            </p:custDataLst>
          </p:nvPr>
        </p:nvSpPr>
        <p:spPr>
          <a:xfrm>
            <a:off x="8043158" y="4514555"/>
            <a:ext cx="2991884" cy="369332"/>
          </a:xfrm>
          <a:prstGeom prst="rect">
            <a:avLst/>
          </a:prstGeom>
          <a:noFill/>
        </p:spPr>
        <p:txBody>
          <a:bodyPr wrap="square" bIns="0" rtlCol="0" anchor="b">
            <a:normAutofit lnSpcReduction="10000"/>
          </a:bodyPr>
          <a:p>
            <a:pPr defTabSz="457200">
              <a:lnSpc>
                <a:spcPct val="120000"/>
              </a:lnSpc>
            </a:pPr>
            <a:r>
              <a:rPr kumimoji="1" lang="zh-CN" altLang="en-US" b="1" spc="300" dirty="0">
                <a:solidFill>
                  <a:srgbClr val="8BC34A"/>
                </a:solidFill>
                <a:latin typeface="微软雅黑" panose="020B0503020204020204" charset="-122"/>
              </a:rPr>
              <a:t>（二）波势变化之美</a:t>
            </a:r>
            <a:endParaRPr kumimoji="1" lang="zh-CN" altLang="en-US" b="1" spc="300" dirty="0">
              <a:solidFill>
                <a:srgbClr val="8BC34A"/>
              </a:solidFill>
              <a:latin typeface="微软雅黑" panose="020B0503020204020204" charset="-122"/>
            </a:endParaRPr>
          </a:p>
        </p:txBody>
      </p:sp>
      <p:sp>
        <p:nvSpPr>
          <p:cNvPr id="26" name="文本框 25"/>
          <p:cNvSpPr txBox="1"/>
          <p:nvPr>
            <p:custDataLst>
              <p:tags r:id="rId12"/>
            </p:custDataLst>
          </p:nvPr>
        </p:nvSpPr>
        <p:spPr>
          <a:xfrm>
            <a:off x="8042910" y="4883785"/>
            <a:ext cx="3302000" cy="1061720"/>
          </a:xfrm>
          <a:prstGeom prst="rect">
            <a:avLst/>
          </a:prstGeom>
          <a:noFill/>
        </p:spPr>
        <p:txBody>
          <a:bodyPr wrap="square" tIns="0" rtlCol="0">
            <a:noAutofit/>
          </a:bodyPr>
          <a:p>
            <a:pPr defTabSz="457200">
              <a:lnSpc>
                <a:spcPct val="120000"/>
              </a:lnSpc>
            </a:pPr>
            <a:r>
              <a:rPr kumimoji="1" lang="zh-CN" altLang="en-US" sz="1600" spc="150" dirty="0">
                <a:solidFill>
                  <a:srgbClr val="222222">
                    <a:lumMod val="75000"/>
                    <a:lumOff val="25000"/>
                  </a:srgbClr>
                </a:solidFill>
                <a:latin typeface="微软雅黑" panose="020B0503020204020204" charset="-122"/>
              </a:rPr>
              <a:t>波画也就是一波三折，蚕头雁尾的笔画。这是隶书的主要特征，通常是一个字的主笔。</a:t>
            </a:r>
            <a:endParaRPr kumimoji="1" lang="zh-CN" altLang="en-US" sz="1600" spc="150" dirty="0">
              <a:solidFill>
                <a:srgbClr val="222222">
                  <a:lumMod val="75000"/>
                  <a:lumOff val="25000"/>
                </a:srgbClr>
              </a:solidFill>
              <a:latin typeface="微软雅黑" panose="020B0503020204020204" charset="-122"/>
            </a:endParaRPr>
          </a:p>
        </p:txBody>
      </p:sp>
      <p:sp>
        <p:nvSpPr>
          <p:cNvPr id="27" name="文本框 26"/>
          <p:cNvSpPr txBox="1"/>
          <p:nvPr>
            <p:custDataLst>
              <p:tags r:id="rId13"/>
            </p:custDataLst>
          </p:nvPr>
        </p:nvSpPr>
        <p:spPr>
          <a:xfrm flipH="1">
            <a:off x="1241361" y="4545775"/>
            <a:ext cx="2824111" cy="369332"/>
          </a:xfrm>
          <a:prstGeom prst="rect">
            <a:avLst/>
          </a:prstGeom>
          <a:noFill/>
        </p:spPr>
        <p:txBody>
          <a:bodyPr wrap="square" bIns="0" rtlCol="0" anchor="b">
            <a:normAutofit lnSpcReduction="10000"/>
          </a:bodyPr>
          <a:p>
            <a:pPr algn="l" defTabSz="457200">
              <a:lnSpc>
                <a:spcPct val="120000"/>
              </a:lnSpc>
            </a:pPr>
            <a:r>
              <a:rPr kumimoji="1" lang="zh-CN" altLang="en-US" b="1" spc="300" dirty="0">
                <a:solidFill>
                  <a:srgbClr val="009587"/>
                </a:solidFill>
                <a:latin typeface="微软雅黑" panose="020B0503020204020204" charset="-122"/>
              </a:rPr>
              <a:t>（三）横向律动之美</a:t>
            </a:r>
            <a:endParaRPr kumimoji="1" lang="zh-CN" altLang="en-US" b="1" spc="300" dirty="0">
              <a:solidFill>
                <a:srgbClr val="009587"/>
              </a:solidFill>
              <a:latin typeface="微软雅黑" panose="020B0503020204020204" charset="-122"/>
            </a:endParaRPr>
          </a:p>
        </p:txBody>
      </p:sp>
      <p:sp>
        <p:nvSpPr>
          <p:cNvPr id="28" name="文本框 27"/>
          <p:cNvSpPr txBox="1"/>
          <p:nvPr>
            <p:custDataLst>
              <p:tags r:id="rId14"/>
            </p:custDataLst>
          </p:nvPr>
        </p:nvSpPr>
        <p:spPr>
          <a:xfrm flipH="1">
            <a:off x="1241425" y="4933315"/>
            <a:ext cx="2823845" cy="1188085"/>
          </a:xfrm>
          <a:prstGeom prst="rect">
            <a:avLst/>
          </a:prstGeom>
          <a:noFill/>
        </p:spPr>
        <p:txBody>
          <a:bodyPr wrap="square" tIns="0" rtlCol="0">
            <a:noAutofit/>
          </a:bodyPr>
          <a:p>
            <a:pPr algn="l" defTabSz="457200">
              <a:lnSpc>
                <a:spcPct val="120000"/>
              </a:lnSpc>
            </a:pPr>
            <a:r>
              <a:rPr kumimoji="1" lang="zh-CN" altLang="en-US" sz="1600" spc="150" dirty="0">
                <a:solidFill>
                  <a:srgbClr val="222222">
                    <a:lumMod val="75000"/>
                    <a:lumOff val="25000"/>
                  </a:srgbClr>
                </a:solidFill>
                <a:latin typeface="微软雅黑" panose="020B0503020204020204" charset="-122"/>
              </a:rPr>
              <a:t>隶书结构总体呈横势，扁方形。这是因为中宫紧收，上下压缩，笔画的波磔向左右分张形成的。</a:t>
            </a:r>
            <a:endParaRPr kumimoji="1" lang="zh-CN" altLang="en-US" sz="1600" spc="150" dirty="0">
              <a:solidFill>
                <a:srgbClr val="222222">
                  <a:lumMod val="75000"/>
                  <a:lumOff val="25000"/>
                </a:srgbClr>
              </a:solidFill>
              <a:latin typeface="微软雅黑" panose="020B0503020204020204" charset="-122"/>
            </a:endParaRPr>
          </a:p>
        </p:txBody>
      </p:sp>
      <p:sp>
        <p:nvSpPr>
          <p:cNvPr id="29" name="图形 11"/>
          <p:cNvSpPr/>
          <p:nvPr>
            <p:custDataLst>
              <p:tags r:id="rId15"/>
            </p:custDataLst>
          </p:nvPr>
        </p:nvSpPr>
        <p:spPr>
          <a:xfrm>
            <a:off x="5816204" y="3889653"/>
            <a:ext cx="531641" cy="53164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rgbClr val="2196F3"/>
          </a:solidFill>
          <a:ln w="8186"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31" name="图形 22"/>
          <p:cNvSpPr/>
          <p:nvPr>
            <p:custDataLst>
              <p:tags r:id="rId16"/>
            </p:custDataLst>
          </p:nvPr>
        </p:nvSpPr>
        <p:spPr>
          <a:xfrm>
            <a:off x="7352538" y="4736416"/>
            <a:ext cx="360000" cy="36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rgbClr val="8BC34A">
              <a:lumMod val="50000"/>
            </a:srgbClr>
          </a:solidFill>
          <a:ln w="5507"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
        <p:nvSpPr>
          <p:cNvPr id="35" name="任意形状 34"/>
          <p:cNvSpPr/>
          <p:nvPr>
            <p:custDataLst>
              <p:tags r:id="rId17"/>
            </p:custDataLst>
          </p:nvPr>
        </p:nvSpPr>
        <p:spPr>
          <a:xfrm>
            <a:off x="4417489" y="4742957"/>
            <a:ext cx="315000" cy="348376"/>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rgbClr val="009587">
              <a:lumMod val="50000"/>
            </a:srgbClr>
          </a:solidFill>
          <a:ln w="5507" cap="flat">
            <a:noFill/>
            <a:prstDash val="solid"/>
            <a:miter/>
          </a:ln>
        </p:spPr>
        <p:txBody>
          <a:bodyPr rtlCol="0" anchor="ctr">
            <a:normAutofit fontScale="75000" lnSpcReduction="10000"/>
          </a:bodyPr>
          <a:p>
            <a:pPr defTabSz="457200">
              <a:lnSpc>
                <a:spcPct val="130000"/>
              </a:lnSpc>
            </a:pPr>
            <a:endParaRPr lang="zh-CN" altLang="en-US">
              <a:solidFill>
                <a:srgbClr val="222222"/>
              </a:solidFill>
            </a:endParaRPr>
          </a:p>
        </p:txBody>
      </p:sp>
      <p:sp>
        <p:nvSpPr>
          <p:cNvPr id="34" name="任意形状 33"/>
          <p:cNvSpPr/>
          <p:nvPr>
            <p:custDataLst>
              <p:tags r:id="rId18"/>
            </p:custDataLst>
          </p:nvPr>
        </p:nvSpPr>
        <p:spPr>
          <a:xfrm>
            <a:off x="5902327" y="2280592"/>
            <a:ext cx="359403" cy="360276"/>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rgbClr val="2196F3">
              <a:lumMod val="50000"/>
            </a:srgbClr>
          </a:solidFill>
          <a:ln w="5506"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04</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草书</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620260" y="784860"/>
            <a:ext cx="31692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一、草书的基本含义</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083945" y="1621155"/>
            <a:ext cx="5357495" cy="4250690"/>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“草”是草率、草稿之意，因此从广义上说，凡是写得潦草的、不规整的字，都可以称之为草书。宋张拭说：“草书不必近代有之，必自笔札以来便有之，但写得不谨，便成草书。”</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从这个意义上说，中国草书的起源可以推至甲骨文时期了，但这广义上的草书含义并不是书法学和文字学所规定的草书的准确含义。严格意义上书法学和文字学范畴内的草书是跟篆、隶、行、楷并列的一种书体，有着自己特定的内涵和外延，有完整的、不同于其他书体的字法系统和审美特征。我们所谈的草书就是指这种书体。事实上，最能代表中国书法艺术的就是草书了，草书具备作为艺术的一切素质，是书法中感情色彩最浓、艺术境界最高的书体，也是书写技巧最难的一种书体（图 7-23）。</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4" name="图片 3"/>
          <p:cNvPicPr>
            <a:picLocks noChangeAspect="1"/>
          </p:cNvPicPr>
          <p:nvPr>
            <p:custDataLst>
              <p:tags r:id="rId1"/>
            </p:custDataLst>
          </p:nvPr>
        </p:nvPicPr>
        <p:blipFill>
          <a:blip r:embed="rId2"/>
          <a:stretch>
            <a:fillRect/>
          </a:stretch>
        </p:blipFill>
        <p:spPr>
          <a:xfrm>
            <a:off x="7275195" y="1566545"/>
            <a:ext cx="2976880" cy="448818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1" name="组合 40"/>
          <p:cNvGrpSpPr/>
          <p:nvPr/>
        </p:nvGrpSpPr>
        <p:grpSpPr>
          <a:xfrm>
            <a:off x="0" y="0"/>
            <a:ext cx="12192000" cy="6857365"/>
            <a:chOff x="0" y="0"/>
            <a:chExt cx="19200" cy="10799"/>
          </a:xfrm>
        </p:grpSpPr>
        <p:grpSp>
          <p:nvGrpSpPr>
            <p:cNvPr id="31" name="组合 30"/>
            <p:cNvGrpSpPr/>
            <p:nvPr/>
          </p:nvGrpSpPr>
          <p:grpSpPr>
            <a:xfrm rot="0">
              <a:off x="0" y="1371"/>
              <a:ext cx="8324" cy="9429"/>
              <a:chOff x="-24" y="2920"/>
              <a:chExt cx="7964" cy="7881"/>
            </a:xfrm>
          </p:grpSpPr>
          <p:sp>
            <p:nvSpPr>
              <p:cNvPr id="7" name="任意多边形 6"/>
              <p:cNvSpPr/>
              <p:nvPr/>
            </p:nvSpPr>
            <p:spPr>
              <a:xfrm>
                <a:off x="-24" y="3982"/>
                <a:ext cx="3892" cy="6818"/>
              </a:xfrm>
              <a:custGeom>
                <a:avLst/>
                <a:gdLst>
                  <a:gd name="connsiteX0" fmla="*/ 0 w 4019"/>
                  <a:gd name="connsiteY0" fmla="*/ 0 h 6860"/>
                  <a:gd name="connsiteX1" fmla="*/ 2459 w 4019"/>
                  <a:gd name="connsiteY1" fmla="*/ 1920 h 6860"/>
                  <a:gd name="connsiteX2" fmla="*/ 2659 w 4019"/>
                  <a:gd name="connsiteY2" fmla="*/ 5820 h 6860"/>
                  <a:gd name="connsiteX3" fmla="*/ 4019 w 4019"/>
                  <a:gd name="connsiteY3" fmla="*/ 6860 h 6860"/>
                  <a:gd name="connsiteX4" fmla="*/ 20 w 4019"/>
                  <a:gd name="connsiteY4" fmla="*/ 6860 h 6860"/>
                  <a:gd name="connsiteX5" fmla="*/ 0 w 4019"/>
                  <a:gd name="connsiteY5" fmla="*/ 0 h 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2" h="6818">
                    <a:moveTo>
                      <a:pt x="0" y="0"/>
                    </a:moveTo>
                    <a:lnTo>
                      <a:pt x="20" y="5"/>
                    </a:lnTo>
                    <a:cubicBezTo>
                      <a:pt x="565" y="142"/>
                      <a:pt x="1648" y="361"/>
                      <a:pt x="2377" y="1898"/>
                    </a:cubicBezTo>
                    <a:cubicBezTo>
                      <a:pt x="2879" y="3198"/>
                      <a:pt x="2039" y="5098"/>
                      <a:pt x="2577" y="5798"/>
                    </a:cubicBezTo>
                    <a:cubicBezTo>
                      <a:pt x="2811" y="6186"/>
                      <a:pt x="3138" y="6479"/>
                      <a:pt x="3865" y="6807"/>
                    </a:cubicBezTo>
                    <a:lnTo>
                      <a:pt x="3892" y="6818"/>
                    </a:lnTo>
                    <a:lnTo>
                      <a:pt x="0" y="6818"/>
                    </a:lnTo>
                    <a:lnTo>
                      <a:pt x="0" y="0"/>
                    </a:ln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400"/>
              </a:p>
            </p:txBody>
          </p:sp>
          <p:sp>
            <p:nvSpPr>
              <p:cNvPr id="16" name="任意多边形 15"/>
              <p:cNvSpPr/>
              <p:nvPr/>
            </p:nvSpPr>
            <p:spPr>
              <a:xfrm>
                <a:off x="-24" y="8611"/>
                <a:ext cx="7964" cy="2189"/>
              </a:xfrm>
              <a:custGeom>
                <a:avLst/>
                <a:gdLst/>
                <a:ahLst/>
                <a:cxnLst>
                  <a:cxn ang="3">
                    <a:pos x="hc" y="t"/>
                  </a:cxn>
                  <a:cxn ang="cd2">
                    <a:pos x="l" y="vc"/>
                  </a:cxn>
                  <a:cxn ang="cd4">
                    <a:pos x="hc" y="b"/>
                  </a:cxn>
                  <a:cxn ang="0">
                    <a:pos x="r" y="vc"/>
                  </a:cxn>
                </a:cxnLst>
                <a:rect l="l" t="t" r="r" b="b"/>
                <a:pathLst>
                  <a:path w="8166" h="2189">
                    <a:moveTo>
                      <a:pt x="2859" y="0"/>
                    </a:moveTo>
                    <a:cubicBezTo>
                      <a:pt x="2923" y="0"/>
                      <a:pt x="2984" y="2"/>
                      <a:pt x="3043" y="6"/>
                    </a:cubicBezTo>
                    <a:cubicBezTo>
                      <a:pt x="4439" y="46"/>
                      <a:pt x="5099" y="1707"/>
                      <a:pt x="6203" y="1846"/>
                    </a:cubicBezTo>
                    <a:cubicBezTo>
                      <a:pt x="6699" y="1888"/>
                      <a:pt x="6779" y="1628"/>
                      <a:pt x="7263" y="1646"/>
                    </a:cubicBezTo>
                    <a:cubicBezTo>
                      <a:pt x="7803" y="1738"/>
                      <a:pt x="7890" y="1981"/>
                      <a:pt x="8140" y="2170"/>
                    </a:cubicBezTo>
                    <a:lnTo>
                      <a:pt x="8166" y="2189"/>
                    </a:lnTo>
                    <a:lnTo>
                      <a:pt x="0" y="2189"/>
                    </a:lnTo>
                    <a:lnTo>
                      <a:pt x="0" y="694"/>
                    </a:lnTo>
                    <a:lnTo>
                      <a:pt x="28" y="680"/>
                    </a:lnTo>
                    <a:cubicBezTo>
                      <a:pt x="824" y="286"/>
                      <a:pt x="2032" y="-4"/>
                      <a:pt x="2859" y="0"/>
                    </a:cubicBez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400"/>
              </a:p>
            </p:txBody>
          </p:sp>
          <p:sp>
            <p:nvSpPr>
              <p:cNvPr id="17" name="任意多边形 16"/>
              <p:cNvSpPr/>
              <p:nvPr/>
            </p:nvSpPr>
            <p:spPr>
              <a:xfrm>
                <a:off x="-22" y="2920"/>
                <a:ext cx="5239" cy="7881"/>
              </a:xfrm>
              <a:custGeom>
                <a:avLst/>
                <a:gdLst>
                  <a:gd name="connsiteX0" fmla="*/ 0 w 5239"/>
                  <a:gd name="connsiteY0" fmla="*/ 0 h 8000"/>
                  <a:gd name="connsiteX1" fmla="*/ 1739 w 5239"/>
                  <a:gd name="connsiteY1" fmla="*/ 5320 h 8000"/>
                  <a:gd name="connsiteX2" fmla="*/ 5239 w 5239"/>
                  <a:gd name="connsiteY2" fmla="*/ 8000 h 8000"/>
                </a:gdLst>
                <a:ahLst/>
                <a:cxnLst>
                  <a:cxn ang="0">
                    <a:pos x="connsiteX0" y="connsiteY0"/>
                  </a:cxn>
                  <a:cxn ang="0">
                    <a:pos x="connsiteX1" y="connsiteY1"/>
                  </a:cxn>
                  <a:cxn ang="0">
                    <a:pos x="connsiteX2" y="connsiteY2"/>
                  </a:cxn>
                </a:cxnLst>
                <a:rect l="l" t="t" r="r" b="b"/>
                <a:pathLst>
                  <a:path w="5239" h="8000">
                    <a:moveTo>
                      <a:pt x="0" y="0"/>
                    </a:moveTo>
                    <a:cubicBezTo>
                      <a:pt x="1579" y="1700"/>
                      <a:pt x="799" y="3760"/>
                      <a:pt x="1739" y="5320"/>
                    </a:cubicBezTo>
                    <a:cubicBezTo>
                      <a:pt x="2459" y="6380"/>
                      <a:pt x="4319" y="6080"/>
                      <a:pt x="5239" y="8000"/>
                    </a:cubicBezTo>
                  </a:path>
                </a:pathLst>
              </a:custGeom>
              <a:noFill/>
              <a:ln>
                <a:solidFill>
                  <a:srgbClr val="5B6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grpSp>
        <p:grpSp>
          <p:nvGrpSpPr>
            <p:cNvPr id="30" name="组合 29"/>
            <p:cNvGrpSpPr/>
            <p:nvPr/>
          </p:nvGrpSpPr>
          <p:grpSpPr>
            <a:xfrm rot="0">
              <a:off x="14620" y="0"/>
              <a:ext cx="4580" cy="9349"/>
              <a:chOff x="11257" y="0"/>
              <a:chExt cx="4280" cy="8570"/>
            </a:xfrm>
          </p:grpSpPr>
          <p:sp>
            <p:nvSpPr>
              <p:cNvPr id="23" name="任意多边形 22"/>
              <p:cNvSpPr/>
              <p:nvPr/>
            </p:nvSpPr>
            <p:spPr>
              <a:xfrm>
                <a:off x="13896" y="3890"/>
                <a:ext cx="1641" cy="4680"/>
              </a:xfrm>
              <a:custGeom>
                <a:avLst/>
                <a:gdLst>
                  <a:gd name="connsiteX0" fmla="*/ 1641 w 1641"/>
                  <a:gd name="connsiteY0" fmla="*/ 0 h 4680"/>
                  <a:gd name="connsiteX1" fmla="*/ 1641 w 1641"/>
                  <a:gd name="connsiteY1" fmla="*/ 4680 h 4680"/>
                  <a:gd name="connsiteX2" fmla="*/ 21 w 1641"/>
                  <a:gd name="connsiteY2" fmla="*/ 3700 h 4680"/>
                  <a:gd name="connsiteX3" fmla="*/ 601 w 1641"/>
                  <a:gd name="connsiteY3" fmla="*/ 540 h 4680"/>
                  <a:gd name="connsiteX4" fmla="*/ 1641 w 1641"/>
                  <a:gd name="connsiteY4" fmla="*/ 0 h 4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 h="4680">
                    <a:moveTo>
                      <a:pt x="1641" y="0"/>
                    </a:moveTo>
                    <a:lnTo>
                      <a:pt x="1641" y="4680"/>
                    </a:lnTo>
                    <a:cubicBezTo>
                      <a:pt x="1081" y="4580"/>
                      <a:pt x="161" y="4380"/>
                      <a:pt x="21" y="3700"/>
                    </a:cubicBezTo>
                    <a:cubicBezTo>
                      <a:pt x="-99" y="2320"/>
                      <a:pt x="321" y="1200"/>
                      <a:pt x="601" y="540"/>
                    </a:cubicBezTo>
                    <a:cubicBezTo>
                      <a:pt x="921" y="40"/>
                      <a:pt x="1294" y="180"/>
                      <a:pt x="1641" y="0"/>
                    </a:cubicBez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sp>
            <p:nvSpPr>
              <p:cNvPr id="22" name="任意多边形 21"/>
              <p:cNvSpPr/>
              <p:nvPr/>
            </p:nvSpPr>
            <p:spPr>
              <a:xfrm>
                <a:off x="11257" y="10"/>
                <a:ext cx="4240" cy="7400"/>
              </a:xfrm>
              <a:custGeom>
                <a:avLst/>
                <a:gdLst>
                  <a:gd name="connsiteX0" fmla="*/ 0 w 4240"/>
                  <a:gd name="connsiteY0" fmla="*/ 0 h 7400"/>
                  <a:gd name="connsiteX1" fmla="*/ 4240 w 4240"/>
                  <a:gd name="connsiteY1" fmla="*/ 7400 h 7400"/>
                </a:gdLst>
                <a:ahLst/>
                <a:cxnLst>
                  <a:cxn ang="0">
                    <a:pos x="connsiteX0" y="connsiteY0"/>
                  </a:cxn>
                  <a:cxn ang="0">
                    <a:pos x="connsiteX1" y="connsiteY1"/>
                  </a:cxn>
                </a:cxnLst>
                <a:rect l="l" t="t" r="r" b="b"/>
                <a:pathLst>
                  <a:path w="4240" h="7400">
                    <a:moveTo>
                      <a:pt x="0" y="0"/>
                    </a:moveTo>
                    <a:cubicBezTo>
                      <a:pt x="1020" y="2880"/>
                      <a:pt x="3160" y="1300"/>
                      <a:pt x="4240" y="7400"/>
                    </a:cubicBezTo>
                  </a:path>
                </a:pathLst>
              </a:custGeom>
              <a:noFill/>
              <a:ln>
                <a:solidFill>
                  <a:srgbClr val="5B6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sp>
            <p:nvSpPr>
              <p:cNvPr id="18" name="任意多边形 17"/>
              <p:cNvSpPr/>
              <p:nvPr/>
            </p:nvSpPr>
            <p:spPr>
              <a:xfrm>
                <a:off x="11617" y="0"/>
                <a:ext cx="3920" cy="5800"/>
              </a:xfrm>
              <a:custGeom>
                <a:avLst/>
                <a:gdLst>
                  <a:gd name="connsiteX0" fmla="*/ 0 w 3920"/>
                  <a:gd name="connsiteY0" fmla="*/ 0 h 5800"/>
                  <a:gd name="connsiteX1" fmla="*/ 3920 w 3920"/>
                  <a:gd name="connsiteY1" fmla="*/ 0 h 5800"/>
                  <a:gd name="connsiteX2" fmla="*/ 3920 w 3920"/>
                  <a:gd name="connsiteY2" fmla="*/ 5800 h 5800"/>
                  <a:gd name="connsiteX3" fmla="*/ 2920 w 3920"/>
                  <a:gd name="connsiteY3" fmla="*/ 2200 h 5800"/>
                  <a:gd name="connsiteX4" fmla="*/ 0 w 3920"/>
                  <a:gd name="connsiteY4" fmla="*/ 0 h 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0" h="5800">
                    <a:moveTo>
                      <a:pt x="0" y="0"/>
                    </a:moveTo>
                    <a:lnTo>
                      <a:pt x="3920" y="0"/>
                    </a:lnTo>
                    <a:lnTo>
                      <a:pt x="3920" y="5800"/>
                    </a:lnTo>
                    <a:cubicBezTo>
                      <a:pt x="3220" y="4490"/>
                      <a:pt x="3560" y="3210"/>
                      <a:pt x="2920" y="2200"/>
                    </a:cubicBezTo>
                    <a:cubicBezTo>
                      <a:pt x="1920" y="1170"/>
                      <a:pt x="420" y="1270"/>
                      <a:pt x="0"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grpSp>
      </p:grpSp>
      <p:sp>
        <p:nvSpPr>
          <p:cNvPr id="29" name="文本框 28"/>
          <p:cNvSpPr txBox="1"/>
          <p:nvPr/>
        </p:nvSpPr>
        <p:spPr>
          <a:xfrm>
            <a:off x="2583180" y="2772410"/>
            <a:ext cx="7477760" cy="1313180"/>
          </a:xfrm>
          <a:prstGeom prst="rect">
            <a:avLst/>
          </a:prstGeom>
          <a:noFill/>
        </p:spPr>
        <p:txBody>
          <a:bodyPr wrap="square" lIns="121884" tIns="60941" rIns="121884" bIns="60941" rtlCol="0">
            <a:noAutofit/>
          </a:bodyPr>
          <a:lstStyle/>
          <a:p>
            <a:pPr algn="l"/>
            <a:r>
              <a:rPr sz="6600" b="1" dirty="0" smtClean="0">
                <a:solidFill>
                  <a:srgbClr val="5B657A"/>
                </a:solidFill>
                <a:latin typeface="黑体" panose="02010609060101010101" charset="-122"/>
                <a:ea typeface="黑体" panose="02010609060101010101" charset="-122"/>
                <a:cs typeface="汉仪旗黑-55简" panose="00020600040101010101" charset="-128"/>
              </a:rPr>
              <a:t>第七章　汉语之美</a:t>
            </a:r>
            <a:endParaRPr sz="6600" b="1" dirty="0" smtClean="0">
              <a:solidFill>
                <a:srgbClr val="5B657A"/>
              </a:solidFill>
              <a:latin typeface="黑体" panose="02010609060101010101" charset="-122"/>
              <a:ea typeface="黑体" panose="02010609060101010101" charset="-122"/>
              <a:cs typeface="汉仪旗黑-55简" panose="00020600040101010101" charset="-128"/>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86910" y="784860"/>
            <a:ext cx="31692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二、草书的美学特征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椭圆 1"/>
          <p:cNvSpPr/>
          <p:nvPr>
            <p:custDataLst>
              <p:tags r:id="rId1"/>
            </p:custDataLst>
          </p:nvPr>
        </p:nvSpPr>
        <p:spPr>
          <a:xfrm>
            <a:off x="6925945" y="3855085"/>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12" name="KSO_Shape"/>
          <p:cNvSpPr/>
          <p:nvPr>
            <p:custDataLst>
              <p:tags r:id="rId2"/>
            </p:custDataLst>
          </p:nvPr>
        </p:nvSpPr>
        <p:spPr>
          <a:xfrm>
            <a:off x="7218680" y="4084955"/>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4" name="椭圆 3"/>
          <p:cNvSpPr/>
          <p:nvPr>
            <p:custDataLst>
              <p:tags r:id="rId3"/>
            </p:custDataLst>
          </p:nvPr>
        </p:nvSpPr>
        <p:spPr>
          <a:xfrm>
            <a:off x="4210685" y="3822065"/>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3" name="KSO_Shape"/>
          <p:cNvSpPr/>
          <p:nvPr>
            <p:custDataLst>
              <p:tags r:id="rId4"/>
            </p:custDataLst>
          </p:nvPr>
        </p:nvSpPr>
        <p:spPr bwMode="auto">
          <a:xfrm rot="1800000">
            <a:off x="4530725" y="3990340"/>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4" name="椭圆 13"/>
          <p:cNvSpPr/>
          <p:nvPr>
            <p:custDataLst>
              <p:tags r:id="rId5"/>
            </p:custDataLst>
          </p:nvPr>
        </p:nvSpPr>
        <p:spPr>
          <a:xfrm>
            <a:off x="5553710" y="1703070"/>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5" name="KSO_Shape"/>
          <p:cNvSpPr/>
          <p:nvPr>
            <p:custDataLst>
              <p:tags r:id="rId6"/>
            </p:custDataLst>
          </p:nvPr>
        </p:nvSpPr>
        <p:spPr bwMode="auto">
          <a:xfrm>
            <a:off x="5781040" y="1912620"/>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30" name="椭圆 29"/>
          <p:cNvSpPr/>
          <p:nvPr>
            <p:custDataLst>
              <p:tags r:id="rId7"/>
            </p:custDataLst>
          </p:nvPr>
        </p:nvSpPr>
        <p:spPr>
          <a:xfrm>
            <a:off x="5577840" y="3226435"/>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2" name="KSO_Shape"/>
          <p:cNvSpPr/>
          <p:nvPr>
            <p:custDataLst>
              <p:tags r:id="rId8"/>
            </p:custDataLst>
          </p:nvPr>
        </p:nvSpPr>
        <p:spPr bwMode="auto">
          <a:xfrm flipH="1">
            <a:off x="5904230" y="3533140"/>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33" name="直接连接符 32"/>
          <p:cNvCxnSpPr/>
          <p:nvPr>
            <p:custDataLst>
              <p:tags r:id="rId9"/>
            </p:custDataLst>
          </p:nvPr>
        </p:nvCxnSpPr>
        <p:spPr>
          <a:xfrm flipH="1">
            <a:off x="4390390" y="2237105"/>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10"/>
            </p:custDataLst>
          </p:nvPr>
        </p:nvCxnSpPr>
        <p:spPr>
          <a:xfrm flipV="1">
            <a:off x="4390390" y="1815465"/>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7" name="直接连接符 36"/>
          <p:cNvCxnSpPr/>
          <p:nvPr>
            <p:custDataLst>
              <p:tags r:id="rId11"/>
            </p:custDataLst>
          </p:nvPr>
        </p:nvCxnSpPr>
        <p:spPr>
          <a:xfrm flipH="1">
            <a:off x="3399790" y="1815465"/>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2"/>
            </p:custDataLst>
          </p:nvPr>
        </p:nvCxnSpPr>
        <p:spPr>
          <a:xfrm>
            <a:off x="4512945" y="4887595"/>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13"/>
            </p:custDataLst>
          </p:nvPr>
        </p:nvCxnSpPr>
        <p:spPr>
          <a:xfrm flipH="1">
            <a:off x="3392170" y="5257165"/>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14"/>
            </p:custDataLst>
          </p:nvPr>
        </p:nvCxnSpPr>
        <p:spPr>
          <a:xfrm rot="10800000">
            <a:off x="7395845" y="3226435"/>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4" name="直接连接符 43"/>
          <p:cNvCxnSpPr/>
          <p:nvPr>
            <p:custDataLst>
              <p:tags r:id="rId15"/>
            </p:custDataLst>
          </p:nvPr>
        </p:nvCxnSpPr>
        <p:spPr>
          <a:xfrm rot="10800000" flipH="1">
            <a:off x="7395845" y="3226435"/>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9" name="文本框 48"/>
          <p:cNvSpPr txBox="1"/>
          <p:nvPr>
            <p:custDataLst>
              <p:tags r:id="rId16"/>
            </p:custDataLst>
          </p:nvPr>
        </p:nvSpPr>
        <p:spPr>
          <a:xfrm>
            <a:off x="983615" y="2001520"/>
            <a:ext cx="3266440" cy="1819910"/>
          </a:xfrm>
          <a:prstGeom prst="rect">
            <a:avLst/>
          </a:prstGeom>
          <a:noFill/>
        </p:spPr>
        <p:txBody>
          <a:bodyPr wrap="square" tIns="0" rtlCol="0">
            <a:scene3d>
              <a:camera prst="orthographicFront"/>
              <a:lightRig rig="threePt" dir="t"/>
            </a:scene3d>
          </a:bodyPr>
          <a:p>
            <a:pPr algn="l">
              <a:lnSpc>
                <a:spcPct val="120000"/>
              </a:lnSpc>
            </a:pPr>
            <a:r>
              <a:rPr lang="zh-CN" altLang="en-US" sz="1600" spc="150">
                <a:ln/>
                <a:solidFill>
                  <a:schemeClr val="tx1"/>
                </a:solidFill>
                <a:effectLst/>
                <a:latin typeface="微软雅黑" panose="020B0503020204020204" charset="-122"/>
                <a:ea typeface="微软雅黑" panose="020B0503020204020204" charset="-122"/>
                <a:sym typeface="Arial" panose="020B0604020202020204" pitchFamily="34" charset="0"/>
              </a:rPr>
              <a:t>意境是指人们通过对客观事物的认识而形成的思想境界，它是书法艺术的灵魂，是书者思想感情的释放和学识修养的流露。各种书体中最能展现书法艺术境界的就是草书。</a:t>
            </a:r>
            <a:endParaRPr lang="zh-CN" altLang="en-US" sz="1600" spc="150">
              <a:ln/>
              <a:solidFill>
                <a:schemeClr val="tx1"/>
              </a:solidFill>
              <a:effectLst/>
              <a:latin typeface="微软雅黑" panose="020B0503020204020204" charset="-122"/>
              <a:ea typeface="微软雅黑" panose="020B0503020204020204" charset="-122"/>
              <a:sym typeface="Arial" panose="020B0604020202020204" pitchFamily="34" charset="0"/>
            </a:endParaRPr>
          </a:p>
        </p:txBody>
      </p:sp>
      <p:sp>
        <p:nvSpPr>
          <p:cNvPr id="50" name="文本框 49"/>
          <p:cNvSpPr txBox="1"/>
          <p:nvPr>
            <p:custDataLst>
              <p:tags r:id="rId17"/>
            </p:custDataLst>
          </p:nvPr>
        </p:nvSpPr>
        <p:spPr>
          <a:xfrm>
            <a:off x="983615" y="1615440"/>
            <a:ext cx="2132965" cy="363855"/>
          </a:xfrm>
          <a:prstGeom prst="rect">
            <a:avLst/>
          </a:prstGeom>
          <a:noFill/>
        </p:spPr>
        <p:txBody>
          <a:bodyPr wrap="square" bIns="0" rtlCol="0" anchor="b" anchorCtr="0"/>
          <a:p>
            <a:pPr algn="l">
              <a:lnSpc>
                <a:spcPct val="120000"/>
              </a:lnSpc>
            </a:pPr>
            <a:r>
              <a:rPr lang="zh-CN" altLang="en-US" b="1" spc="300">
                <a:solidFill>
                  <a:srgbClr val="1F74AD">
                    <a:lumMod val="75000"/>
                  </a:srgbClr>
                </a:solidFill>
                <a:latin typeface="微软雅黑" panose="020B0503020204020204" charset="-122"/>
                <a:ea typeface="微软雅黑" panose="020B0503020204020204" charset="-122"/>
                <a:cs typeface="+mj-cs"/>
                <a:sym typeface="Arial" panose="020B0604020202020204" pitchFamily="34" charset="0"/>
              </a:rPr>
              <a:t>（一）意境之美</a:t>
            </a:r>
            <a:endParaRPr lang="zh-CN" altLang="en-US" b="1" spc="300">
              <a:solidFill>
                <a:srgbClr val="1F74AD">
                  <a:lumMod val="75000"/>
                </a:srgbClr>
              </a:solidFill>
              <a:latin typeface="微软雅黑" panose="020B0503020204020204" charset="-122"/>
              <a:ea typeface="微软雅黑" panose="020B0503020204020204" charset="-122"/>
              <a:cs typeface="+mj-cs"/>
              <a:sym typeface="Arial" panose="020B0604020202020204" pitchFamily="34" charset="0"/>
            </a:endParaRPr>
          </a:p>
        </p:txBody>
      </p:sp>
      <p:sp>
        <p:nvSpPr>
          <p:cNvPr id="51" name="文本框 50"/>
          <p:cNvSpPr txBox="1"/>
          <p:nvPr>
            <p:custDataLst>
              <p:tags r:id="rId18"/>
            </p:custDataLst>
          </p:nvPr>
        </p:nvSpPr>
        <p:spPr>
          <a:xfrm>
            <a:off x="983615" y="4993640"/>
            <a:ext cx="2541905" cy="1045210"/>
          </a:xfrm>
          <a:prstGeom prst="rect">
            <a:avLst/>
          </a:prstGeom>
          <a:noFill/>
        </p:spPr>
        <p:txBody>
          <a:bodyPr wrap="square" tIns="0" rtlCol="0">
            <a:noAutofit/>
          </a:bodyPr>
          <a:p>
            <a:pPr algn="l">
              <a:lnSpc>
                <a:spcPct val="120000"/>
              </a:lnSpc>
            </a:pPr>
            <a:r>
              <a:rPr lang="zh-CN" altLang="en-US" sz="1600" spc="150">
                <a:solidFill>
                  <a:srgbClr val="000000">
                    <a:lumMod val="65000"/>
                    <a:lumOff val="35000"/>
                  </a:srgbClr>
                </a:solidFill>
                <a:latin typeface="微软雅黑" panose="020B0503020204020204" charset="-122"/>
                <a:ea typeface="微软雅黑" panose="020B0503020204020204" charset="-122"/>
                <a:sym typeface="Arial" panose="020B0604020202020204" pitchFamily="34" charset="0"/>
              </a:rPr>
              <a:t>书法是线条的艺术，而这一本质特征在草书艺术中表现得最为突出。</a:t>
            </a:r>
            <a:endParaRPr lang="zh-CN" altLang="en-US" sz="1600" spc="150">
              <a:solidFill>
                <a:srgbClr val="000000">
                  <a:lumMod val="65000"/>
                  <a:lumOff val="35000"/>
                </a:srgb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19"/>
            </p:custDataLst>
          </p:nvPr>
        </p:nvSpPr>
        <p:spPr>
          <a:xfrm>
            <a:off x="1421130" y="4607560"/>
            <a:ext cx="2103755" cy="363855"/>
          </a:xfrm>
          <a:prstGeom prst="rect">
            <a:avLst/>
          </a:prstGeom>
          <a:noFill/>
        </p:spPr>
        <p:txBody>
          <a:bodyPr wrap="square" bIns="0" rtlCol="0" anchor="b" anchorCtr="0"/>
          <a:p>
            <a:pPr algn="l">
              <a:lnSpc>
                <a:spcPct val="120000"/>
              </a:lnSpc>
            </a:pPr>
            <a:r>
              <a:rPr lang="zh-CN" altLang="en-US" b="1" spc="300">
                <a:solidFill>
                  <a:srgbClr val="3498DB">
                    <a:lumMod val="75000"/>
                  </a:srgbClr>
                </a:solidFill>
                <a:latin typeface="微软雅黑" panose="020B0503020204020204" charset="-122"/>
                <a:ea typeface="微软雅黑" panose="020B0503020204020204" charset="-122"/>
                <a:cs typeface="+mj-cs"/>
                <a:sym typeface="Arial" panose="020B0604020202020204" pitchFamily="34" charset="0"/>
              </a:rPr>
              <a:t>（三）律动之美</a:t>
            </a:r>
            <a:endParaRPr lang="zh-CN" altLang="en-US" b="1" spc="300">
              <a:solidFill>
                <a:srgbClr val="3498DB">
                  <a:lumMod val="75000"/>
                </a:srgbClr>
              </a:solidFill>
              <a:latin typeface="微软雅黑" panose="020B0503020204020204" charset="-122"/>
              <a:ea typeface="微软雅黑" panose="020B0503020204020204" charset="-122"/>
              <a:cs typeface="+mj-cs"/>
              <a:sym typeface="Arial" panose="020B0604020202020204" pitchFamily="34" charset="0"/>
            </a:endParaRPr>
          </a:p>
        </p:txBody>
      </p:sp>
      <p:sp>
        <p:nvSpPr>
          <p:cNvPr id="55" name="文本框 54"/>
          <p:cNvSpPr txBox="1"/>
          <p:nvPr>
            <p:custDataLst>
              <p:tags r:id="rId20"/>
            </p:custDataLst>
          </p:nvPr>
        </p:nvSpPr>
        <p:spPr>
          <a:xfrm>
            <a:off x="8703945" y="3303905"/>
            <a:ext cx="2787015" cy="1821180"/>
          </a:xfrm>
          <a:prstGeom prst="rect">
            <a:avLst/>
          </a:prstGeom>
          <a:noFill/>
        </p:spPr>
        <p:txBody>
          <a:bodyPr wrap="square" tIns="0" rtlCol="0">
            <a:scene3d>
              <a:camera prst="orthographicFront"/>
              <a:lightRig rig="threePt" dir="t"/>
            </a:scene3d>
          </a:bodyPr>
          <a:p>
            <a:pPr>
              <a:lnSpc>
                <a:spcPct val="120000"/>
              </a:lnSpc>
            </a:pPr>
            <a:r>
              <a:rPr lang="zh-CN" altLang="en-US" sz="1600" spc="150">
                <a:ln/>
                <a:solidFill>
                  <a:schemeClr val="tx1"/>
                </a:solidFill>
                <a:effectLst/>
                <a:latin typeface="微软雅黑" panose="020B0503020204020204" charset="-122"/>
                <a:ea typeface="微软雅黑" panose="020B0503020204020204" charset="-122"/>
                <a:sym typeface="Arial" panose="020B0604020202020204" pitchFamily="34" charset="0"/>
              </a:rPr>
              <a:t>草书的笔画连绵不绝、在一往无前的挥写中，如花乱飞、追风逐电，抒发出一泻千里的气势之美。这是精神力量的倾泻，是理想的自由境界。</a:t>
            </a:r>
            <a:endParaRPr lang="zh-CN" altLang="en-US" sz="1600" spc="150">
              <a:ln/>
              <a:solidFill>
                <a:schemeClr val="tx1"/>
              </a:solidFill>
              <a:effectLst/>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21"/>
            </p:custDataLst>
          </p:nvPr>
        </p:nvSpPr>
        <p:spPr>
          <a:xfrm>
            <a:off x="9075420" y="2917825"/>
            <a:ext cx="2132965" cy="363855"/>
          </a:xfrm>
          <a:prstGeom prst="rect">
            <a:avLst/>
          </a:prstGeom>
          <a:noFill/>
        </p:spPr>
        <p:txBody>
          <a:bodyPr wrap="square" bIns="0" rtlCol="0" anchor="b" anchorCtr="0"/>
          <a:p>
            <a:pPr>
              <a:lnSpc>
                <a:spcPct val="120000"/>
              </a:lnSpc>
            </a:pPr>
            <a:r>
              <a:rPr lang="zh-CN" altLang="en-US" b="1" spc="300">
                <a:solidFill>
                  <a:srgbClr val="69A35B">
                    <a:lumMod val="75000"/>
                  </a:srgbClr>
                </a:solidFill>
                <a:latin typeface="微软雅黑" panose="020B0503020204020204" charset="-122"/>
                <a:ea typeface="微软雅黑" panose="020B0503020204020204" charset="-122"/>
                <a:cs typeface="+mj-cs"/>
                <a:sym typeface="Arial" panose="020B0604020202020204" pitchFamily="34" charset="0"/>
              </a:rPr>
              <a:t>（二）气势之美</a:t>
            </a:r>
            <a:endParaRPr lang="zh-CN" altLang="en-US" b="1" spc="300">
              <a:solidFill>
                <a:srgbClr val="69A35B">
                  <a:lumMod val="75000"/>
                </a:srgbClr>
              </a:solidFill>
              <a:latin typeface="微软雅黑" panose="020B0503020204020204" charset="-122"/>
              <a:ea typeface="微软雅黑" panose="020B0503020204020204" charset="-122"/>
              <a:cs typeface="+mj-cs"/>
              <a:sym typeface="Arial" panose="020B0604020202020204" pitchFamily="34" charset="0"/>
            </a:endParaRPr>
          </a:p>
        </p:txBody>
      </p:sp>
      <p:sp>
        <p:nvSpPr>
          <p:cNvPr id="58" name="上箭头 57"/>
          <p:cNvSpPr/>
          <p:nvPr>
            <p:custDataLst>
              <p:tags r:id="rId22"/>
            </p:custDataLst>
          </p:nvPr>
        </p:nvSpPr>
        <p:spPr>
          <a:xfrm rot="14400000">
            <a:off x="5176857" y="3897640"/>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9" name="上箭头 58"/>
          <p:cNvSpPr/>
          <p:nvPr>
            <p:custDataLst>
              <p:tags r:id="rId23"/>
            </p:custDataLst>
          </p:nvPr>
        </p:nvSpPr>
        <p:spPr>
          <a:xfrm>
            <a:off x="5891761" y="2764899"/>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4"/>
            </p:custDataLst>
          </p:nvPr>
        </p:nvSpPr>
        <p:spPr>
          <a:xfrm rot="7200000">
            <a:off x="6606665" y="3897640"/>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05</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楷书</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620260" y="784860"/>
            <a:ext cx="31692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一、楷书的基本含义</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083945" y="1621155"/>
            <a:ext cx="5357495" cy="4250690"/>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楷书，也叫正书、真书，指具有法度、可作楷模的法书。张怀瑾《书断》云：“楷者法也，式也、模也。”相传“后汉章帝时，上谷王次仲以古书字形少波势，始作八分</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楷法，谓有楷法也。”（唐玄度《论十体书》）“在汉建初有王次仲者，始以隶书作楷法。所谓楷法者，今之正书是也，人既便之，世遂行焉。”（《宣和书谱·正书叙论》）虽然汉初王次仲被认为是楷书的创始人，但没有其书迹考证。应该说任何一种书体的产生，都是经过一个很长的历史发展变化而逐步形成的。</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楷书有两层含义：一层是指具有法度可作楷模的书法作品，即楷模之意，所谓篆楷、隶楷、草楷等；另一层是指与篆、隶、草并立的书体。楷书是从隶书演变发展而来的，始于东汉，成熟于魏晋，至唐达到鼎盛时期，并一直通行至今。</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custDataLst>
              <p:tags r:id="rId1"/>
            </p:custDataLst>
          </p:nvPr>
        </p:nvPicPr>
        <p:blipFill>
          <a:blip r:embed="rId2"/>
          <a:stretch>
            <a:fillRect/>
          </a:stretch>
        </p:blipFill>
        <p:spPr>
          <a:xfrm>
            <a:off x="7517130" y="1732280"/>
            <a:ext cx="3060065" cy="435292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86910" y="784860"/>
            <a:ext cx="31692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二、楷书的美学特征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cxnSp>
        <p:nvCxnSpPr>
          <p:cNvPr id="6" name="Straight Connector 49"/>
          <p:cNvCxnSpPr/>
          <p:nvPr>
            <p:custDataLst>
              <p:tags r:id="rId1"/>
            </p:custDataLst>
          </p:nvPr>
        </p:nvCxnSpPr>
        <p:spPr>
          <a:xfrm>
            <a:off x="4498975" y="264287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554730" y="473392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650355" y="4545330"/>
            <a:ext cx="2443480" cy="0"/>
          </a:xfrm>
          <a:prstGeom prst="line">
            <a:avLst/>
          </a:prstGeom>
          <a:noFill/>
          <a:ln w="9525" cap="flat" cmpd="sng" algn="ctr">
            <a:solidFill>
              <a:sysClr val="window" lastClr="FFFFFF">
                <a:lumMod val="65000"/>
              </a:sysClr>
            </a:solidFill>
            <a:prstDash val="solid"/>
          </a:ln>
          <a:effectLst/>
        </p:spPr>
      </p:cxnSp>
      <p:sp>
        <p:nvSpPr>
          <p:cNvPr id="10" name="Oval 4"/>
          <p:cNvSpPr>
            <a:spLocks noChangeArrowheads="1"/>
          </p:cNvSpPr>
          <p:nvPr>
            <p:custDataLst>
              <p:tags r:id="rId4"/>
            </p:custDataLst>
          </p:nvPr>
        </p:nvSpPr>
        <p:spPr bwMode="auto">
          <a:xfrm>
            <a:off x="6323330" y="368363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Oval 5"/>
          <p:cNvSpPr>
            <a:spLocks noChangeArrowheads="1"/>
          </p:cNvSpPr>
          <p:nvPr>
            <p:custDataLst>
              <p:tags r:id="rId5"/>
            </p:custDataLst>
          </p:nvPr>
        </p:nvSpPr>
        <p:spPr bwMode="auto">
          <a:xfrm>
            <a:off x="5257800" y="171831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272280" y="367855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353425" y="418274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346450" y="439102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290695" y="223964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238115" y="301498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空心弧 15"/>
          <p:cNvSpPr/>
          <p:nvPr>
            <p:custDataLst>
              <p:tags r:id="rId11"/>
            </p:custDataLst>
          </p:nvPr>
        </p:nvSpPr>
        <p:spPr>
          <a:xfrm rot="5400000">
            <a:off x="5238115" y="3028950"/>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7" name="空心弧 16"/>
          <p:cNvSpPr/>
          <p:nvPr>
            <p:custDataLst>
              <p:tags r:id="rId12"/>
            </p:custDataLst>
          </p:nvPr>
        </p:nvSpPr>
        <p:spPr>
          <a:xfrm rot="5400000">
            <a:off x="5238115" y="3028950"/>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8" name="空心弧 17"/>
          <p:cNvSpPr/>
          <p:nvPr>
            <p:custDataLst>
              <p:tags r:id="rId13"/>
            </p:custDataLst>
          </p:nvPr>
        </p:nvSpPr>
        <p:spPr>
          <a:xfrm rot="5400000">
            <a:off x="5238115" y="3028950"/>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744220" y="1826895"/>
            <a:ext cx="3281045" cy="1556385"/>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1"/>
                </a:solidFill>
                <a:uFillTx/>
                <a:sym typeface="Arial" panose="020B0604020202020204" pitchFamily="34" charset="0"/>
              </a:rPr>
              <a:t>（一）端雅庄重之美</a:t>
            </a:r>
            <a:endParaRPr lang="zh-CN" altLang="en-US" sz="1600" b="1" dirty="0">
              <a:solidFill>
                <a:schemeClr val="accent1"/>
              </a:solidFill>
              <a:uFillTx/>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sym typeface="Arial" panose="020B0604020202020204" pitchFamily="34" charset="0"/>
              </a:rPr>
              <a:t>楷书出现以后，汉字字体的演变终告结束，汉字的方块结构便从此被确定下来。楷书形体方正，笔画平整。</a:t>
            </a:r>
            <a:endParaRPr lang="zh-CN" altLang="en-US" sz="1600" dirty="0">
              <a:solidFill>
                <a:sysClr val="windowText" lastClr="000000">
                  <a:lumMod val="85000"/>
                  <a:lumOff val="15000"/>
                </a:sysClr>
              </a:solidFill>
              <a:uFillTx/>
              <a:sym typeface="Arial" panose="020B0604020202020204" pitchFamily="34" charset="0"/>
            </a:endParaRPr>
          </a:p>
        </p:txBody>
      </p:sp>
      <p:sp>
        <p:nvSpPr>
          <p:cNvPr id="35" name="文本框 34"/>
          <p:cNvSpPr txBox="1"/>
          <p:nvPr>
            <p:custDataLst>
              <p:tags r:id="rId15"/>
            </p:custDataLst>
          </p:nvPr>
        </p:nvSpPr>
        <p:spPr>
          <a:xfrm>
            <a:off x="7927340" y="1827530"/>
            <a:ext cx="3633470" cy="225996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2">
                    <a:lumMod val="75000"/>
                  </a:schemeClr>
                </a:solidFill>
                <a:uFillTx/>
                <a:sym typeface="Arial" panose="020B0604020202020204" pitchFamily="34" charset="0"/>
              </a:rPr>
              <a:t>（二）形质精严之美</a:t>
            </a:r>
            <a:endParaRPr lang="zh-CN" altLang="en-US" sz="1600" b="1" dirty="0">
              <a:solidFill>
                <a:schemeClr val="accent2">
                  <a:lumMod val="75000"/>
                </a:schemeClr>
              </a:solidFill>
              <a:uFillTx/>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sym typeface="Arial" panose="020B0604020202020204" pitchFamily="34" charset="0"/>
              </a:rPr>
              <a:t>这些笔画又根据结体的不同可采取多种变化，如点有竖点、挑点、撇点，横有长横短横，竖有悬针、垂露，撇有直撇、平撇、兰叶撇、回锋撇、竖弯撇等。</a:t>
            </a:r>
            <a:endParaRPr lang="zh-CN" altLang="en-US" sz="1600" dirty="0">
              <a:solidFill>
                <a:sysClr val="windowText" lastClr="000000">
                  <a:lumMod val="85000"/>
                  <a:lumOff val="15000"/>
                </a:sysClr>
              </a:solidFill>
              <a:uFillTx/>
              <a:sym typeface="Arial" panose="020B0604020202020204" pitchFamily="34" charset="0"/>
            </a:endParaRPr>
          </a:p>
        </p:txBody>
      </p:sp>
      <p:sp>
        <p:nvSpPr>
          <p:cNvPr id="19" name="文本框 18"/>
          <p:cNvSpPr txBox="1"/>
          <p:nvPr>
            <p:custDataLst>
              <p:tags r:id="rId16"/>
            </p:custDataLst>
          </p:nvPr>
        </p:nvSpPr>
        <p:spPr>
          <a:xfrm>
            <a:off x="749300" y="4070985"/>
            <a:ext cx="2587625" cy="191579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rgbClr val="87A2A5"/>
                </a:solidFill>
                <a:uFillTx/>
                <a:sym typeface="Arial" panose="020B0604020202020204" pitchFamily="34" charset="0"/>
              </a:rPr>
              <a:t>（三）居静治动之美</a:t>
            </a:r>
            <a:endParaRPr lang="zh-CN" altLang="en-US" sz="1600" b="1" dirty="0">
              <a:solidFill>
                <a:srgbClr val="87A2A5"/>
              </a:solidFill>
              <a:uFillTx/>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sym typeface="Arial" panose="020B0604020202020204" pitchFamily="34" charset="0"/>
              </a:rPr>
              <a:t>静与动是相对的，楷书的静态之中又蕴含着动的成分，即以外表的静止状态来反映活动着的内涵。</a:t>
            </a:r>
            <a:endParaRPr lang="zh-CN" altLang="en-US" sz="1600" dirty="0">
              <a:solidFill>
                <a:sysClr val="windowText" lastClr="000000">
                  <a:lumMod val="85000"/>
                  <a:lumOff val="15000"/>
                </a:sysClr>
              </a:solidFill>
              <a:uFillTx/>
              <a:sym typeface="Arial" panose="020B0604020202020204" pitchFamily="34" charset="0"/>
            </a:endParaRPr>
          </a:p>
        </p:txBody>
      </p:sp>
      <p:pic>
        <p:nvPicPr>
          <p:cNvPr id="20"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55335" y="3660775"/>
            <a:ext cx="571500" cy="542925"/>
          </a:xfrm>
          <a:prstGeom prst="rect">
            <a:avLst/>
          </a:prstGeom>
        </p:spPr>
      </p:pic>
      <p:pic>
        <p:nvPicPr>
          <p:cNvPr id="21"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078345" y="4445635"/>
            <a:ext cx="676275" cy="466725"/>
          </a:xfrm>
          <a:prstGeom prst="rect">
            <a:avLst/>
          </a:prstGeom>
        </p:spPr>
      </p:pic>
      <p:pic>
        <p:nvPicPr>
          <p:cNvPr id="22"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882005" y="2186940"/>
            <a:ext cx="571500" cy="590550"/>
          </a:xfrm>
          <a:prstGeom prst="rect">
            <a:avLst/>
          </a:prstGeom>
        </p:spPr>
      </p:pic>
      <p:pic>
        <p:nvPicPr>
          <p:cNvPr id="23"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695190" y="4376420"/>
            <a:ext cx="628650" cy="714375"/>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06</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行书</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620260" y="784860"/>
            <a:ext cx="31692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一、行书的基本含义</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083945" y="1621155"/>
            <a:ext cx="5357495" cy="4048125"/>
          </a:xfrm>
          <a:prstGeom prst="rect">
            <a:avLst/>
          </a:prstGeom>
          <a:noFill/>
        </p:spPr>
        <p:txBody>
          <a:bodyPr wrap="square" rtlCol="0" anchor="t">
            <a:spAutoFit/>
          </a:bodyPr>
          <a:p>
            <a:pPr>
              <a:lnSpc>
                <a:spcPct val="130000"/>
              </a:lnSpc>
              <a:spcBef>
                <a:spcPts val="0"/>
              </a:spcBef>
              <a:spcAft>
                <a:spcPts val="0"/>
              </a:spcAf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行书是介于楷书与草书之间的一种书体，比楷书略放，比草书工整易认。行书始于东汉，相传为东汉刘德升所创，唐张怀瓘《书断·行书》中说：“行书者，后汉颖川刘德升所造也。即正书之小伪，务从简易，相间流行，故谓之行书。”行书的显著特点是在字的点画之间出现了许多游丝引带，增强了笔画之间的联系。其楷法多于草法谓之“行楷”，草法多于楷法谓之“行草”。行书以其简便快捷，易书易辨，流通至今。在汉魏的一些竹木简和残纸中，我们能够看到除篆、隶、章草外，行书、今草、楷书也已经出现</a:t>
            </a:r>
            <a:r>
              <a:rPr lang="en-US" altLang="zh-CN">
                <a:solidFill>
                  <a:schemeClr val="tx1">
                    <a:lumMod val="65000"/>
                    <a:lumOff val="35000"/>
                  </a:schemeClr>
                </a:solidFill>
                <a:latin typeface="宋体" panose="02010600030101010101" pitchFamily="2" charset="-122"/>
                <a:ea typeface="宋体" panose="02010600030101010101" pitchFamily="2" charset="-122"/>
                <a:sym typeface="+mn-ea"/>
              </a:rPr>
              <a:t>,这说明东汉是多种书体共存的时代。</a:t>
            </a:r>
            <a:endParaRPr lang="en-US" altLang="zh-CN">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4" name="图片 3"/>
          <p:cNvPicPr>
            <a:picLocks noChangeAspect="1"/>
          </p:cNvPicPr>
          <p:nvPr>
            <p:custDataLst>
              <p:tags r:id="rId1"/>
            </p:custDataLst>
          </p:nvPr>
        </p:nvPicPr>
        <p:blipFill>
          <a:blip r:embed="rId2"/>
          <a:stretch>
            <a:fillRect/>
          </a:stretch>
        </p:blipFill>
        <p:spPr>
          <a:xfrm>
            <a:off x="7219315" y="1454150"/>
            <a:ext cx="3340100" cy="42151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86910" y="784860"/>
            <a:ext cx="31692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二、行书的美学特征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六边形 1"/>
          <p:cNvSpPr/>
          <p:nvPr>
            <p:custDataLst>
              <p:tags r:id="rId1"/>
            </p:custDataLst>
          </p:nvPr>
        </p:nvSpPr>
        <p:spPr>
          <a:xfrm rot="5400000">
            <a:off x="4523105" y="201168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 name="六边形 3"/>
          <p:cNvSpPr/>
          <p:nvPr>
            <p:custDataLst>
              <p:tags r:id="rId2"/>
            </p:custDataLst>
          </p:nvPr>
        </p:nvSpPr>
        <p:spPr>
          <a:xfrm rot="5400000">
            <a:off x="6101715" y="201168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3" name="正文"/>
          <p:cNvSpPr txBox="1"/>
          <p:nvPr>
            <p:custDataLst>
              <p:tags r:id="rId3"/>
            </p:custDataLst>
          </p:nvPr>
        </p:nvSpPr>
        <p:spPr>
          <a:xfrm>
            <a:off x="8162290" y="2698115"/>
            <a:ext cx="3320415" cy="308419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行书能借助楷书、草书的笔法和体势，把楷书的严谨和草书的流美融于一体，构成了其他书体无法代替的艺术效果。它的点画灵动自如，笔画之间、字与字之间常常出现牵丝相连，因而显得活泼、连贯，意态无穷。</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4" name="标题"/>
          <p:cNvSpPr txBox="1"/>
          <p:nvPr>
            <p:custDataLst>
              <p:tags r:id="rId4"/>
            </p:custDataLst>
          </p:nvPr>
        </p:nvSpPr>
        <p:spPr>
          <a:xfrm>
            <a:off x="8162290" y="2218690"/>
            <a:ext cx="2973070" cy="456565"/>
          </a:xfrm>
          <a:prstGeom prst="rect">
            <a:avLst/>
          </a:prstGeom>
          <a:noFill/>
        </p:spPr>
        <p:txBody>
          <a:bodyPr wrap="square" lIns="90170" tIns="46990" rIns="90170" bIns="0" rtlCol="0" anchor="b"/>
          <a:p>
            <a:r>
              <a:rPr lang="zh-CN" altLang="en-US" b="1" spc="300" dirty="0">
                <a:solidFill>
                  <a:srgbClr val="376FFF"/>
                </a:solidFill>
                <a:latin typeface="Arial" panose="020B0604020202020204" pitchFamily="34" charset="0"/>
                <a:ea typeface="微软雅黑" panose="020B0503020204020204" charset="-122"/>
              </a:rPr>
              <a:t>（二）仪态万方之美</a:t>
            </a:r>
            <a:endParaRPr lang="zh-CN" altLang="en-US" b="1" spc="300" dirty="0">
              <a:solidFill>
                <a:srgbClr val="376FFF"/>
              </a:solidFill>
              <a:latin typeface="Arial" panose="020B0604020202020204" pitchFamily="34" charset="0"/>
              <a:ea typeface="微软雅黑" panose="020B0503020204020204" charset="-122"/>
            </a:endParaRPr>
          </a:p>
        </p:txBody>
      </p:sp>
      <p:sp>
        <p:nvSpPr>
          <p:cNvPr id="12" name="正文"/>
          <p:cNvSpPr txBox="1"/>
          <p:nvPr>
            <p:custDataLst>
              <p:tags r:id="rId5"/>
            </p:custDataLst>
          </p:nvPr>
        </p:nvSpPr>
        <p:spPr>
          <a:xfrm>
            <a:off x="992505" y="2698115"/>
            <a:ext cx="3320415" cy="206819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在书写节奏上，行书气息流畅，意态悠然，若闲庭信步；审美特征上，行书若行云流水，润色开花，神采飞扬。在艺术表现手</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charset="-122"/>
              </a:rPr>
              <a:t>法上有它自己的独特之处。</a:t>
            </a:r>
            <a:endParaRPr lang="zh-CN" altLang="en-US" sz="1600" spc="150" dirty="0">
              <a:solidFill>
                <a:srgbClr val="000000">
                  <a:lumMod val="85000"/>
                  <a:lumOff val="15000"/>
                </a:srgbClr>
              </a:solidFill>
              <a:latin typeface="Arial" panose="020B0604020202020204" pitchFamily="34" charset="0"/>
              <a:ea typeface="微软雅黑" panose="020B0503020204020204" charset="-122"/>
            </a:endParaRPr>
          </a:p>
        </p:txBody>
      </p:sp>
      <p:sp>
        <p:nvSpPr>
          <p:cNvPr id="15" name="标题"/>
          <p:cNvSpPr txBox="1"/>
          <p:nvPr>
            <p:custDataLst>
              <p:tags r:id="rId6"/>
            </p:custDataLst>
          </p:nvPr>
        </p:nvSpPr>
        <p:spPr>
          <a:xfrm>
            <a:off x="1536700" y="2218690"/>
            <a:ext cx="2776220" cy="456565"/>
          </a:xfrm>
          <a:prstGeom prst="rect">
            <a:avLst/>
          </a:prstGeom>
          <a:noFill/>
        </p:spPr>
        <p:txBody>
          <a:bodyPr wrap="square" lIns="90170" tIns="46990" rIns="90170" bIns="0" rtlCol="0" anchor="b"/>
          <a:p>
            <a:pPr algn="l"/>
            <a:r>
              <a:rPr lang="zh-CN" altLang="en-US" b="1" spc="300" dirty="0">
                <a:solidFill>
                  <a:srgbClr val="17D594"/>
                </a:solidFill>
                <a:latin typeface="Arial" panose="020B0604020202020204" pitchFamily="34" charset="0"/>
                <a:ea typeface="微软雅黑" panose="020B0503020204020204" charset="-122"/>
              </a:rPr>
              <a:t>（一）行云流水之美</a:t>
            </a:r>
            <a:endParaRPr lang="zh-CN" altLang="en-US" b="1" spc="300" dirty="0">
              <a:solidFill>
                <a:srgbClr val="17D594"/>
              </a:solidFill>
              <a:latin typeface="Arial" panose="020B0604020202020204" pitchFamily="34" charset="0"/>
              <a:ea typeface="微软雅黑" panose="020B0503020204020204" charset="-122"/>
            </a:endParaRPr>
          </a:p>
        </p:txBody>
      </p:sp>
      <p:pic>
        <p:nvPicPr>
          <p:cNvPr id="26" name="图片 25" descr="343439383331313b343532303032333bc6f3d2b5bcf2bde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234305" y="2567305"/>
            <a:ext cx="467995" cy="467995"/>
          </a:xfrm>
          <a:prstGeom prst="rect">
            <a:avLst/>
          </a:prstGeom>
        </p:spPr>
      </p:pic>
      <p:pic>
        <p:nvPicPr>
          <p:cNvPr id="27" name="图片 26" descr="343439383331313b343532303032303bb8f6c8cbd0c5cfa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812915" y="2567305"/>
            <a:ext cx="467995" cy="467995"/>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3290888" y="2845435"/>
            <a:ext cx="5610225" cy="1322070"/>
          </a:xfrm>
          <a:prstGeom prst="rect">
            <a:avLst/>
          </a:prstGeom>
          <a:noFill/>
        </p:spPr>
        <p:txBody>
          <a:bodyPr wrap="square" rtlCol="0">
            <a:spAutoFit/>
          </a:bodyPr>
          <a:p>
            <a:pPr algn="ctr"/>
            <a:r>
              <a:rPr lang="zh-CN" altLang="en-US" sz="8000">
                <a:solidFill>
                  <a:srgbClr val="87A2A5"/>
                </a:solidFill>
                <a:latin typeface="思源黑体 CN Medium" panose="020B0600000000000000" charset="-122"/>
                <a:ea typeface="思源黑体 CN Medium" panose="020B0600000000000000" charset="-122"/>
                <a:cs typeface="思源黑体 CN Medium" panose="020B0600000000000000" charset="-122"/>
              </a:rPr>
              <a:t>感谢观看</a:t>
            </a:r>
            <a:endParaRPr lang="zh-CN" altLang="en-US" sz="8000">
              <a:solidFill>
                <a:srgbClr val="87A2A5"/>
              </a:solidFill>
              <a:latin typeface="思源黑体 CN Medium" panose="020B0600000000000000" charset="-122"/>
              <a:ea typeface="思源黑体 CN Medium" panose="020B0600000000000000" charset="-122"/>
              <a:cs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5373688" y="791845"/>
            <a:ext cx="1444625" cy="829945"/>
          </a:xfrm>
          <a:prstGeom prst="rect">
            <a:avLst/>
          </a:prstGeom>
          <a:noFill/>
        </p:spPr>
        <p:txBody>
          <a:bodyPr wrap="square" rtlCol="0">
            <a:spAutoFit/>
          </a:bodyPr>
          <a:p>
            <a:r>
              <a:rPr lang="zh-CN" altLang="en-US" sz="4800">
                <a:solidFill>
                  <a:srgbClr val="87A2A5"/>
                </a:solidFill>
                <a:latin typeface="思源黑体 CN Medium" panose="020B0600000000000000" charset="-122"/>
                <a:ea typeface="思源黑体 CN Medium" panose="020B0600000000000000" charset="-122"/>
              </a:rPr>
              <a:t>目录</a:t>
            </a:r>
            <a:endParaRPr lang="zh-CN" altLang="en-US" sz="4800">
              <a:solidFill>
                <a:srgbClr val="87A2A5"/>
              </a:solidFill>
              <a:latin typeface="思源黑体 CN Medium" panose="020B0600000000000000" charset="-122"/>
              <a:ea typeface="思源黑体 CN Medium" panose="020B0600000000000000" charset="-122"/>
            </a:endParaRPr>
          </a:p>
        </p:txBody>
      </p:sp>
      <p:sp>
        <p:nvSpPr>
          <p:cNvPr id="3" name="文本框 2"/>
          <p:cNvSpPr txBox="1"/>
          <p:nvPr/>
        </p:nvSpPr>
        <p:spPr>
          <a:xfrm>
            <a:off x="5373688" y="1585595"/>
            <a:ext cx="1406525" cy="368300"/>
          </a:xfrm>
          <a:prstGeom prst="rect">
            <a:avLst/>
          </a:prstGeom>
          <a:noFill/>
        </p:spPr>
        <p:txBody>
          <a:bodyPr wrap="square" rtlCol="0">
            <a:spAutoFit/>
          </a:bodyPr>
          <a:p>
            <a:pPr algn="dist"/>
            <a:r>
              <a:rPr lang="en-US" altLang="zh-CN">
                <a:solidFill>
                  <a:srgbClr val="87A2A5"/>
                </a:solidFill>
                <a:latin typeface="思源黑体 CN Medium" panose="020B0600000000000000" charset="-122"/>
                <a:ea typeface="思源黑体 CN Medium" panose="020B0600000000000000" charset="-122"/>
              </a:rPr>
              <a:t>CONTENTS</a:t>
            </a:r>
            <a:endParaRPr lang="en-US" altLang="zh-CN">
              <a:solidFill>
                <a:srgbClr val="87A2A5"/>
              </a:solidFill>
              <a:latin typeface="思源黑体 CN Medium" panose="020B0600000000000000" charset="-122"/>
              <a:ea typeface="思源黑体 CN Medium" panose="020B0600000000000000" charset="-122"/>
            </a:endParaRPr>
          </a:p>
        </p:txBody>
      </p:sp>
      <p:sp>
        <p:nvSpPr>
          <p:cNvPr id="4" name="椭圆 3"/>
          <p:cNvSpPr/>
          <p:nvPr/>
        </p:nvSpPr>
        <p:spPr>
          <a:xfrm>
            <a:off x="1881505"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1881505"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6931660"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6931660"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979295"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01</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12" name="文本框 11"/>
          <p:cNvSpPr txBox="1"/>
          <p:nvPr/>
        </p:nvSpPr>
        <p:spPr>
          <a:xfrm>
            <a:off x="2941320" y="2672715"/>
            <a:ext cx="326199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文字之美的特征</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19" name="文本框 18"/>
          <p:cNvSpPr txBox="1"/>
          <p:nvPr/>
        </p:nvSpPr>
        <p:spPr>
          <a:xfrm>
            <a:off x="7014210"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02</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0" name="文本框 19"/>
          <p:cNvSpPr txBox="1"/>
          <p:nvPr/>
        </p:nvSpPr>
        <p:spPr>
          <a:xfrm>
            <a:off x="7966710" y="2729865"/>
            <a:ext cx="2907030"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篆书</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1" name="文本框 20"/>
          <p:cNvSpPr txBox="1"/>
          <p:nvPr/>
        </p:nvSpPr>
        <p:spPr>
          <a:xfrm>
            <a:off x="195072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03</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2" name="文本框 21"/>
          <p:cNvSpPr txBox="1"/>
          <p:nvPr/>
        </p:nvSpPr>
        <p:spPr>
          <a:xfrm>
            <a:off x="2912745" y="3881120"/>
            <a:ext cx="241617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隶书</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3" name="文本框 22"/>
          <p:cNvSpPr txBox="1"/>
          <p:nvPr/>
        </p:nvSpPr>
        <p:spPr>
          <a:xfrm>
            <a:off x="701421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04</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36" name="文本框 35"/>
          <p:cNvSpPr txBox="1"/>
          <p:nvPr/>
        </p:nvSpPr>
        <p:spPr>
          <a:xfrm>
            <a:off x="7966710" y="3881120"/>
            <a:ext cx="276796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草书</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13" name="椭圆 12"/>
          <p:cNvSpPr/>
          <p:nvPr>
            <p:custDataLst>
              <p:tags r:id="rId1"/>
            </p:custDataLst>
          </p:nvPr>
        </p:nvSpPr>
        <p:spPr>
          <a:xfrm>
            <a:off x="6931660" y="508952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custDataLst>
              <p:tags r:id="rId2"/>
            </p:custDataLst>
          </p:nvPr>
        </p:nvSpPr>
        <p:spPr>
          <a:xfrm>
            <a:off x="1881505" y="508952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custDataLst>
              <p:tags r:id="rId3"/>
            </p:custDataLst>
          </p:nvPr>
        </p:nvSpPr>
        <p:spPr>
          <a:xfrm>
            <a:off x="7014210" y="525335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06</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16" name="文本框 15"/>
          <p:cNvSpPr txBox="1"/>
          <p:nvPr>
            <p:custDataLst>
              <p:tags r:id="rId4"/>
            </p:custDataLst>
          </p:nvPr>
        </p:nvSpPr>
        <p:spPr>
          <a:xfrm>
            <a:off x="1950720" y="525335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05</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17" name="文本框 16"/>
          <p:cNvSpPr txBox="1"/>
          <p:nvPr>
            <p:custDataLst>
              <p:tags r:id="rId5"/>
            </p:custDataLst>
          </p:nvPr>
        </p:nvSpPr>
        <p:spPr>
          <a:xfrm>
            <a:off x="8142605" y="5253355"/>
            <a:ext cx="241617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行书</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18" name="文本框 17"/>
          <p:cNvSpPr txBox="1"/>
          <p:nvPr>
            <p:custDataLst>
              <p:tags r:id="rId6"/>
            </p:custDataLst>
          </p:nvPr>
        </p:nvSpPr>
        <p:spPr>
          <a:xfrm>
            <a:off x="2957830" y="5253355"/>
            <a:ext cx="241617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楷书</a:t>
            </a:r>
            <a:endParaRPr lang="zh-CN" altLang="en-US" sz="2800">
              <a:solidFill>
                <a:srgbClr val="87A2A5"/>
              </a:solidFill>
              <a:latin typeface="思源黑体 CN Medium" panose="020B0600000000000000" charset="-122"/>
              <a:ea typeface="思源黑体 CN Medium" panose="020B0600000000000000"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20" grpId="0"/>
      <p:bldP spid="22" grpId="0"/>
      <p:bldP spid="36" grpId="0"/>
      <p:bldP spid="2" grpId="1"/>
      <p:bldP spid="12" grpId="1"/>
      <p:bldP spid="20" grpId="1"/>
      <p:bldP spid="22" grpId="1"/>
      <p:bldP spid="36" grpId="1"/>
      <p:bldP spid="17" grpId="0"/>
      <p:bldP spid="17" grpId="1"/>
      <p:bldP spid="18" grpId="0"/>
      <p:bldP spid="18"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01</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139565" y="3223260"/>
            <a:ext cx="422402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rPr>
              <a:t>文字之美的特征</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148580" y="784860"/>
            <a:ext cx="189357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一、字文化</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104900" y="1621155"/>
            <a:ext cx="5237480" cy="3930650"/>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文化的产生，是建立在人类语言的基础上的。也就是说，语言是文化产生的重要形式，是文化存在的标志符号，是人类独有的文化行为。语言与文化是伴随着人类社会的出现而出现的，没有语言，也就谈不上文化。我们知道，语言是先于文字产生的，换句话说，文化的历史要比文字的历史更加久远，人类文字一定是在形成某种文化的基础上而产生的。一般说来，人类的文化以及语言、文字，一经产生之后，便处于不断地发展和演变之中，但相对而言，文化的发展演变要快得多，而语言、文字的发展和演变则要缓慢、稳定一些。因此，文化的进一步繁荣与发展，不可避免地要对文字产生新的影响，带来新的变化。</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100" name="图片 99"/>
          <p:cNvPicPr/>
          <p:nvPr>
            <p:custDataLst>
              <p:tags r:id="rId1"/>
            </p:custDataLst>
          </p:nvPr>
        </p:nvPicPr>
        <p:blipFill>
          <a:blip r:embed="rId2"/>
          <a:stretch>
            <a:fillRect/>
          </a:stretch>
        </p:blipFill>
        <p:spPr>
          <a:xfrm>
            <a:off x="6892925" y="1656715"/>
            <a:ext cx="4007485" cy="389509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148580" y="784860"/>
            <a:ext cx="189357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二、字崇拜</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104900" y="1621155"/>
            <a:ext cx="5237480" cy="3930650"/>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汉字崇拜产生于文字的萌芽和成长期，究其来源可追溯到远古先民的图腾崇拜。原始社会，人们的认识能力及生产力水平无法正确理解和应对千变万化的宇宙自然，因而寄托于某种神秘的力量来保护自己。研究表明，图腾文化的起源与人类文明的起源是同步产生的。图腾一词来源于印第安语“totem”，意思是“它的亲属”或“它的标记”。《辞海》中对图腾的解释为“被认作为本民族的祖先、神或与本民族有亲缘关系的象征物”。在原始人眼里，图腾实际上是一个被人格化了的崇拜对象。这些象征物可谓种类繁多，飞禽走兽、花鸟虫鱼无所不包，如汉民族崇拜的“龙”，便是一个综合了兽类、</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鸟类及鱼类等特征的图腾符号。</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103" name="图片 102"/>
          <p:cNvPicPr/>
          <p:nvPr>
            <p:custDataLst>
              <p:tags r:id="rId1"/>
            </p:custDataLst>
          </p:nvPr>
        </p:nvPicPr>
        <p:blipFill>
          <a:blip r:embed="rId2"/>
          <a:srcRect l="6834" t="7546"/>
          <a:stretch>
            <a:fillRect/>
          </a:stretch>
        </p:blipFill>
        <p:spPr>
          <a:xfrm>
            <a:off x="6923405" y="1621155"/>
            <a:ext cx="3825240" cy="456247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148580" y="784860"/>
            <a:ext cx="204851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三、虚宗写意</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104900" y="1621155"/>
            <a:ext cx="5434965" cy="4250690"/>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中国画讲究留白，讲究所谓“计白当黑”。同样，中国书法也是如此，一幅书画作品，在其留白处，可以给人以丰富的想象空间。这种表现方式，运用于音乐及文学方面就是所谓的虚实和藏露，比如音乐的“此时无声胜有声”；诗歌的“妙，全在无字处”等。众所周知，“空白”理论构成了中国艺术美学的重要方面。书法的审美意味就蕴藏在无墨的空白之处。其实，所谓的黑白，并非指色彩意义而言，而是指哲学意义上的“阴阳”。所以，“空白”是中国美学的一个重要概念，它代表着中国艺术的一种审美境界。中国画不同于西方绘画，不需要明暗的色彩处理，画白昼不必分早午晚，画黑夜不必满纸漆黑一团，完全是一种意象上的表达，这种画外之画、弦外之音、言外之意构筑出中国古典艺术特有的美学精神。</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104" name="图片 103"/>
          <p:cNvPicPr/>
          <p:nvPr>
            <p:custDataLst>
              <p:tags r:id="rId1"/>
            </p:custDataLst>
          </p:nvPr>
        </p:nvPicPr>
        <p:blipFill>
          <a:blip r:embed="rId2"/>
          <a:stretch>
            <a:fillRect/>
          </a:stretch>
        </p:blipFill>
        <p:spPr>
          <a:xfrm>
            <a:off x="6713855" y="1872615"/>
            <a:ext cx="4537710" cy="331089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654550" y="784860"/>
            <a:ext cx="314960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四、文学作品形象美</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104900" y="1621155"/>
            <a:ext cx="4645660" cy="4523105"/>
          </a:xfrm>
          <a:prstGeom prst="rect">
            <a:avLst/>
          </a:prstGeom>
          <a:noFill/>
        </p:spPr>
        <p:txBody>
          <a:bodyPr wrap="square" rtlCol="0" anchor="t">
            <a:spAutoFit/>
          </a:bodyPr>
          <a:p>
            <a:pPr indent="0" fontAlgn="auto">
              <a:lnSpc>
                <a:spcPct val="150000"/>
              </a:lnSpc>
              <a:spcBef>
                <a:spcPts val="0"/>
              </a:spcBef>
              <a:spcAft>
                <a:spcPts val="0"/>
              </a:spcAft>
            </a:pPr>
            <a:r>
              <a:rPr lang="zh-CN" altLang="en-US" sz="1600" b="1">
                <a:solidFill>
                  <a:schemeClr val="tx1">
                    <a:lumMod val="65000"/>
                    <a:lumOff val="35000"/>
                  </a:schemeClr>
                </a:solidFill>
                <a:latin typeface="宋体" panose="02010600030101010101" pitchFamily="2" charset="-122"/>
                <a:ea typeface="宋体" panose="02010600030101010101" pitchFamily="2" charset="-122"/>
                <a:sym typeface="+mn-ea"/>
              </a:rPr>
              <a:t>（一）文学形象美</a:t>
            </a:r>
            <a:endParaRPr lang="zh-CN" altLang="en-US" sz="1600" b="1">
              <a:solidFill>
                <a:schemeClr val="tx1">
                  <a:lumMod val="65000"/>
                  <a:lumOff val="35000"/>
                </a:schemeClr>
              </a:solidFill>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形象美是文学作品最主要的审美特征。文学作品中的艺术形象，是根据现实生活中的各种现象加以艺术概括所创造出来的具体生活画面，一般是指人物和人物生活的环境。</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sz="1600" b="1">
                <a:solidFill>
                  <a:schemeClr val="tx1">
                    <a:lumMod val="65000"/>
                    <a:lumOff val="35000"/>
                  </a:schemeClr>
                </a:solidFill>
                <a:latin typeface="宋体" panose="02010600030101010101" pitchFamily="2" charset="-122"/>
                <a:ea typeface="宋体" panose="02010600030101010101" pitchFamily="2" charset="-122"/>
                <a:sym typeface="+mn-ea"/>
              </a:rPr>
              <a:t>（二）文学作品的欣赏方法</a:t>
            </a:r>
            <a:endParaRPr lang="zh-CN" altLang="en-US" sz="1600" b="1">
              <a:solidFill>
                <a:schemeClr val="tx1">
                  <a:lumMod val="65000"/>
                  <a:lumOff val="35000"/>
                </a:schemeClr>
              </a:solidFill>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文学作品欣赏是一种强烈的感情活动、一种深刻的理性活动、一种能动的再创造活动和一种审美活动。欣赏文学作品一般从形象感受开始，凭借理性理解作品，并借助自己的生活经验和思想感情丰富作品中的形象内涵，最终在审美创造中获得心灵上和精神上的满足。</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105" name="图片 104"/>
          <p:cNvPicPr/>
          <p:nvPr>
            <p:custDataLst>
              <p:tags r:id="rId1"/>
            </p:custDataLst>
          </p:nvPr>
        </p:nvPicPr>
        <p:blipFill>
          <a:blip r:embed="rId2"/>
          <a:stretch>
            <a:fillRect/>
          </a:stretch>
        </p:blipFill>
        <p:spPr>
          <a:xfrm>
            <a:off x="5918835" y="2085340"/>
            <a:ext cx="4984115" cy="397192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15155" y="784860"/>
            <a:ext cx="309181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五、文学作品意境美</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104900" y="2093595"/>
            <a:ext cx="5097145" cy="2968625"/>
          </a:xfrm>
          <a:prstGeom prst="rect">
            <a:avLst/>
          </a:prstGeom>
          <a:noFill/>
        </p:spPr>
        <p:txBody>
          <a:bodyPr wrap="square" rtlCol="0" anchor="t">
            <a:spAutoFit/>
          </a:bodyPr>
          <a:p>
            <a:pPr>
              <a:lnSpc>
                <a:spcPct val="130000"/>
              </a:lnSpc>
              <a:spcBef>
                <a:spcPts val="0"/>
              </a:spcBef>
              <a:spcAft>
                <a:spcPts val="0"/>
              </a:spcAf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意境是中国文学审美理想的集中体现，是在文学作品之中呈现出来的一种诗意空间，这个诗意空间是情景交融和虚实相生的，充盈着生命里韵味无穷的旋律。例如，王维的《使至塞上》：</a:t>
            </a:r>
            <a:endParaRPr lang="zh-CN" altLang="en-US">
              <a:solidFill>
                <a:schemeClr val="tx1">
                  <a:lumMod val="65000"/>
                  <a:lumOff val="35000"/>
                </a:schemeClr>
              </a:solidFill>
              <a:latin typeface="宋体" panose="02010600030101010101" pitchFamily="2" charset="-122"/>
              <a:ea typeface="宋体" panose="02010600030101010101" pitchFamily="2" charset="-122"/>
              <a:sym typeface="+mn-ea"/>
            </a:endParaRPr>
          </a:p>
          <a:p>
            <a:pPr algn="ctr">
              <a:lnSpc>
                <a:spcPct val="130000"/>
              </a:lnSpc>
              <a:spcBef>
                <a:spcPts val="0"/>
              </a:spcBef>
              <a:spcAft>
                <a:spcPts val="0"/>
              </a:spcAf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单车欲问边，属国过居延。</a:t>
            </a:r>
            <a:endParaRPr lang="zh-CN" altLang="en-US">
              <a:solidFill>
                <a:schemeClr val="tx1">
                  <a:lumMod val="65000"/>
                  <a:lumOff val="35000"/>
                </a:schemeClr>
              </a:solidFill>
              <a:latin typeface="宋体" panose="02010600030101010101" pitchFamily="2" charset="-122"/>
              <a:ea typeface="宋体" panose="02010600030101010101" pitchFamily="2" charset="-122"/>
              <a:sym typeface="+mn-ea"/>
            </a:endParaRPr>
          </a:p>
          <a:p>
            <a:pPr algn="ctr">
              <a:lnSpc>
                <a:spcPct val="130000"/>
              </a:lnSpc>
              <a:spcBef>
                <a:spcPts val="0"/>
              </a:spcBef>
              <a:spcAft>
                <a:spcPts val="0"/>
              </a:spcAf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征蓬出汉塞，归雁入胡天。</a:t>
            </a:r>
            <a:endParaRPr lang="zh-CN" altLang="en-US">
              <a:solidFill>
                <a:schemeClr val="tx1">
                  <a:lumMod val="65000"/>
                  <a:lumOff val="35000"/>
                </a:schemeClr>
              </a:solidFill>
              <a:latin typeface="宋体" panose="02010600030101010101" pitchFamily="2" charset="-122"/>
              <a:ea typeface="宋体" panose="02010600030101010101" pitchFamily="2" charset="-122"/>
              <a:sym typeface="+mn-ea"/>
            </a:endParaRPr>
          </a:p>
          <a:p>
            <a:pPr algn="ctr">
              <a:lnSpc>
                <a:spcPct val="130000"/>
              </a:lnSpc>
              <a:spcBef>
                <a:spcPts val="0"/>
              </a:spcBef>
              <a:spcAft>
                <a:spcPts val="0"/>
              </a:spcAf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大漠孤烟直，长河落日圆。</a:t>
            </a:r>
            <a:endParaRPr lang="zh-CN" altLang="en-US">
              <a:solidFill>
                <a:schemeClr val="tx1">
                  <a:lumMod val="65000"/>
                  <a:lumOff val="35000"/>
                </a:schemeClr>
              </a:solidFill>
              <a:latin typeface="宋体" panose="02010600030101010101" pitchFamily="2" charset="-122"/>
              <a:ea typeface="宋体" panose="02010600030101010101" pitchFamily="2" charset="-122"/>
              <a:sym typeface="+mn-ea"/>
            </a:endParaRPr>
          </a:p>
          <a:p>
            <a:pPr algn="ctr">
              <a:lnSpc>
                <a:spcPct val="130000"/>
              </a:lnSpc>
              <a:spcBef>
                <a:spcPts val="0"/>
              </a:spcBef>
              <a:spcAft>
                <a:spcPts val="0"/>
              </a:spcAft>
            </a:pPr>
            <a:r>
              <a:rPr lang="zh-CN" altLang="en-US">
                <a:solidFill>
                  <a:schemeClr val="tx1">
                    <a:lumMod val="65000"/>
                    <a:lumOff val="35000"/>
                  </a:schemeClr>
                </a:solidFill>
                <a:latin typeface="宋体" panose="02010600030101010101" pitchFamily="2" charset="-122"/>
                <a:ea typeface="宋体" panose="02010600030101010101" pitchFamily="2" charset="-122"/>
                <a:sym typeface="+mn-ea"/>
              </a:rPr>
              <a:t>萧关逢候骑，都护在燕然。</a:t>
            </a:r>
            <a:endParaRPr lang="zh-CN" altLang="en-US">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106" name="图片 105"/>
          <p:cNvPicPr/>
          <p:nvPr>
            <p:custDataLst>
              <p:tags r:id="rId1"/>
            </p:custDataLst>
          </p:nvPr>
        </p:nvPicPr>
        <p:blipFill>
          <a:blip r:embed="rId2"/>
          <a:stretch>
            <a:fillRect/>
          </a:stretch>
        </p:blipFill>
        <p:spPr>
          <a:xfrm>
            <a:off x="6736715" y="1845310"/>
            <a:ext cx="4463415" cy="346519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9_3*l_h_f*1_1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9_3*l_h_i*1_1_1"/>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9_3*l_h_i*1_1_2"/>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9_3*l_h_i*1_2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9_3*l_h_i*1_3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9_3*l_h_a*1_3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0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9_3*l_h_f*1_3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9_3*l_h_i*1_3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08.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9_3*l_h_a*1_2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0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9_3*l_h_f*1_2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9_3*l_h_i*1_2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11.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9_3*l_h_x*1_1_1"/>
  <p:tag name="KSO_WM_TEMPLATE_CATEGORY" val="diagram"/>
  <p:tag name="KSO_WM_TEMPLATE_INDEX" val="20227979"/>
  <p:tag name="KSO_WM_UNIT_LAYERLEVEL" val="1_1_1"/>
  <p:tag name="KSO_WM_TAG_VERSION" val="1.0"/>
  <p:tag name="KSO_WM_BEAUTIFY_FLAG" val="#wm#"/>
</p:tagLst>
</file>

<file path=ppt/tags/tag112.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9_3*l_h_x*1_2_1"/>
  <p:tag name="KSO_WM_TEMPLATE_CATEGORY" val="diagram"/>
  <p:tag name="KSO_WM_TEMPLATE_INDEX" val="20227979"/>
  <p:tag name="KSO_WM_UNIT_LAYERLEVEL" val="1_1_1"/>
  <p:tag name="KSO_WM_TAG_VERSION" val="1.0"/>
  <p:tag name="KSO_WM_BEAUTIFY_FLAG" val="#wm#"/>
</p:tagLst>
</file>

<file path=ppt/tags/tag113.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79_3*l_h_x*1_3_1"/>
  <p:tag name="KSO_WM_TEMPLATE_CATEGORY" val="diagram"/>
  <p:tag name="KSO_WM_TEMPLATE_INDEX" val="20227979"/>
  <p:tag name="KSO_WM_UNIT_LAYERLEVEL" val="1_1_1"/>
  <p:tag name="KSO_WM_TAG_VERSION" val="1.0"/>
  <p:tag name="KSO_WM_BEAUTIFY_FLAG" val="#wm#"/>
</p:tagLst>
</file>

<file path=ppt/tags/tag11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 val="15"/>
  <p:tag name="KSO_WM_UNI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VALUE" val="1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1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PRESET_TEXT" val="单击此处添加文本具体内容，简明扼要的阐述您的观点。"/>
  <p:tag name="KSO_WM_UNIT_VALUE" val="7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VALUE" val="1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3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3_1"/>
  <p:tag name="KSO_WM_UNIT_PRESET_TEXT" val="单击此处添加文本具体内容，简明扼要的阐述您的观点。"/>
  <p:tag name="KSO_WM_UNIT_VALUE" val="7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VALUE" val="1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2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PRESET_TEXT" val="单击此处添加文本具体内容，简明扼要的阐述您的观点。"/>
  <p:tag name="KSO_WM_UNIT_VALUE" val="68"/>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 val="5"/>
  <p:tag name="KSO_WM_UNI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1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41.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14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43.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14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5.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146.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47.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14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4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5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5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5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5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55.xml><?xml version="1.0" encoding="utf-8"?>
<p:tagLst xmlns:p="http://schemas.openxmlformats.org/presentationml/2006/main">
  <p:tag name="KSO_WM_TEMPLATE_CATEGORY" val="diagram"/>
  <p:tag name="KSO_WM_TEMPLATE_INDEX" val="783"/>
  <p:tag name="KSO_WM_TAG_VERSION" val="1.0"/>
  <p:tag name="KSO_WM_UNIT_TYPE" val="q_h_f"/>
  <p:tag name="KSO_WM_UNIT_INDEX" val="1_1_1"/>
  <p:tag name="KSO_WM_UNIT_ID" val="diagram783_2*q_h_f*1_1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156.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157.xml><?xml version="1.0" encoding="utf-8"?>
<p:tagLst xmlns:p="http://schemas.openxmlformats.org/presentationml/2006/main">
  <p:tag name="KSO_WM_TEMPLATE_CATEGORY" val="diagram"/>
  <p:tag name="KSO_WM_TEMPLATE_INDEX" val="783"/>
  <p:tag name="KSO_WM_TAG_VERSION" val="1.0"/>
  <p:tag name="KSO_WM_UNIT_TYPE" val="q_h_f"/>
  <p:tag name="KSO_WM_UNIT_INDEX" val="1_3_1"/>
  <p:tag name="KSO_WM_UNIT_ID" val="diagram783_2*q_h_f*1_3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158.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159.xml><?xml version="1.0" encoding="utf-8"?>
<p:tagLst xmlns:p="http://schemas.openxmlformats.org/presentationml/2006/main">
  <p:tag name="KSO_WM_TEMPLATE_CATEGORY" val="diagram"/>
  <p:tag name="KSO_WM_TEMPLATE_INDEX" val="783"/>
  <p:tag name="KSO_WM_TAG_VERSION" val="1.0"/>
  <p:tag name="KSO_WM_UNIT_TYPE" val="q_h_f"/>
  <p:tag name="KSO_WM_UNIT_INDEX" val="1_2_1"/>
  <p:tag name="KSO_WM_UNIT_ID" val="diagram783_2*q_h_f*1_2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16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6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6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8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8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8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84.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185.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186.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187.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18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2.xml><?xml version="1.0" encoding="utf-8"?>
<p:tagLst xmlns:p="http://schemas.openxmlformats.org/presentationml/2006/main">
  <p:tag name="COMMONDATA" val="eyJoZGlkIjoiN2Y3MTdjMzQ0NDBmNGFlY2ZhNjlmNjM3NzlhNjc1MjcifQ=="/>
  <p:tag name="KSO_WPP_MARK_KEY" val="35ffd13f-d887-4dfa-acd1-3c5f88300f5a"/>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9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9_3*l_h_a*1_1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ww.docer.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4669</Words>
  <Application>WPS 演示</Application>
  <PresentationFormat>宽屏</PresentationFormat>
  <Paragraphs>205</Paragraphs>
  <Slides>27</Slides>
  <Notes>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27</vt:i4>
      </vt:variant>
    </vt:vector>
  </HeadingPairs>
  <TitlesOfParts>
    <vt:vector size="41" baseType="lpstr">
      <vt:lpstr>Arial</vt:lpstr>
      <vt:lpstr>宋体</vt:lpstr>
      <vt:lpstr>Wingdings</vt:lpstr>
      <vt:lpstr>Wingdings</vt:lpstr>
      <vt:lpstr>汉仪旗黑-55简</vt:lpstr>
      <vt:lpstr>黑体</vt:lpstr>
      <vt:lpstr>思源黑体 CN Medium</vt:lpstr>
      <vt:lpstr>微软雅黑</vt:lpstr>
      <vt:lpstr>Arial Unicode MS</vt:lpstr>
      <vt:lpstr>Calibri</vt:lpstr>
      <vt:lpstr>思源黑体 CN Heavy</vt:lpstr>
      <vt:lpstr>思源黑体 CN Regular</vt:lpstr>
      <vt:lpstr>Office 主题​​</vt:lpstr>
      <vt:lpstr>www.docer.com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无谓</cp:lastModifiedBy>
  <cp:revision>159</cp:revision>
  <dcterms:created xsi:type="dcterms:W3CDTF">2019-06-19T02:08:00Z</dcterms:created>
  <dcterms:modified xsi:type="dcterms:W3CDTF">2023-08-15T14:36:27Z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68A023EE59C94A5D8C8446C1B04B20B7_11</vt:lpwstr>
  </property>
</Properties>
</file>