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svg" ContentType="image/svg+xml"/>
  <Override PartName="/ppt/media/image31.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svg" ContentType="image/svg+xml"/>
  <Override PartName="/ppt/media/image50.svg" ContentType="image/svg+xml"/>
  <Override PartName="/ppt/media/image52.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5"/>
  </p:notesMasterIdLst>
  <p:sldIdLst>
    <p:sldId id="256" r:id="rId4"/>
    <p:sldId id="278" r:id="rId6"/>
    <p:sldId id="259" r:id="rId7"/>
    <p:sldId id="260" r:id="rId8"/>
    <p:sldId id="266" r:id="rId9"/>
    <p:sldId id="293" r:id="rId10"/>
    <p:sldId id="294" r:id="rId11"/>
    <p:sldId id="295" r:id="rId12"/>
    <p:sldId id="263" r:id="rId13"/>
    <p:sldId id="296" r:id="rId14"/>
    <p:sldId id="297" r:id="rId15"/>
    <p:sldId id="262" r:id="rId16"/>
    <p:sldId id="298" r:id="rId17"/>
    <p:sldId id="299" r:id="rId18"/>
    <p:sldId id="300" r:id="rId19"/>
    <p:sldId id="261" r:id="rId20"/>
    <p:sldId id="301" r:id="rId21"/>
    <p:sldId id="302" r:id="rId22"/>
    <p:sldId id="303" r:id="rId23"/>
    <p:sldId id="258" r:id="rId24"/>
  </p:sldIdLst>
  <p:sldSz cx="12192000" cy="6858000"/>
  <p:notesSz cx="6858000" cy="9144000"/>
  <p:embeddedFontLst>
    <p:embeddedFont>
      <p:font typeface="黑体" panose="02010609060101010101" charset="-122"/>
      <p:regular r:id="rId28"/>
    </p:embeddedFont>
    <p:embeddedFont>
      <p:font typeface="思源黑体 CN Medium" panose="020B0600000000000000" charset="-122"/>
      <p:regular r:id="rId29"/>
    </p:embeddedFont>
    <p:embeddedFont>
      <p:font typeface="微软雅黑" panose="020B0503020204020204" charset="-122"/>
      <p:regular r:id="rId30"/>
    </p:embeddedFont>
    <p:embeddedFont>
      <p:font typeface="Calibri" panose="020F0502020204030204" charset="0"/>
      <p:regular r:id="rId31"/>
      <p:bold r:id="rId32"/>
      <p:italic r:id="rId33"/>
      <p:boldItalic r:id="rId34"/>
    </p:embeddedFont>
  </p:embeddedFontLst>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7A2A5"/>
    <a:srgbClr val="C1C8CE"/>
    <a:srgbClr val="CBB6B3"/>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208.xml"/><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65">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3" y="1778439"/>
            <a:ext cx="4873575"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3"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9"/>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65"/>
            </a:lvl2pPr>
            <a:lvl3pPr marL="914400" indent="0">
              <a:buNone/>
              <a:defRPr sz="1600"/>
            </a:lvl3pPr>
            <a:lvl4pPr marL="1371600" indent="0">
              <a:buNone/>
              <a:defRPr sz="1465"/>
            </a:lvl4pPr>
            <a:lvl5pPr marL="1828800" indent="0">
              <a:buNone/>
              <a:defRPr sz="1465"/>
            </a:lvl5pPr>
            <a:lvl6pPr marL="2286000" indent="0">
              <a:buNone/>
              <a:defRPr sz="1465"/>
            </a:lvl6pPr>
            <a:lvl7pPr marL="2743200" indent="0">
              <a:buNone/>
              <a:defRPr sz="1465"/>
            </a:lvl7pPr>
            <a:lvl8pPr marL="3200400" indent="0">
              <a:buNone/>
              <a:defRPr sz="1465"/>
            </a:lvl8pPr>
            <a:lvl9pPr marL="3657600" indent="0">
              <a:buNone/>
              <a:defRPr sz="14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1" Type="http://schemas.openxmlformats.org/officeDocument/2006/relationships/theme" Target="../theme/theme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68580" tIns="34290" rIns="68580" bIns="34290" rtlCol="0" anchor="ctr"/>
          <a:lstStyle>
            <a:lvl1pPr algn="l">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68580" tIns="34290" rIns="68580" bIns="34290" rtlCol="0" anchor="ctr"/>
          <a:lstStyle>
            <a:lvl1pPr algn="ct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68580" tIns="34290" rIns="68580" bIns="34290" rtlCol="0" anchor="ctr"/>
          <a:lstStyle>
            <a:lvl1pPr algn="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9pPr>
    </p:bodyStyle>
    <p:other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7" Type="http://schemas.openxmlformats.org/officeDocument/2006/relationships/notesSlide" Target="../notesSlides/notesSlide10.xml"/><Relationship Id="rId26" Type="http://schemas.openxmlformats.org/officeDocument/2006/relationships/slideLayout" Target="../slideLayouts/slideLayout1.xml"/><Relationship Id="rId25" Type="http://schemas.openxmlformats.org/officeDocument/2006/relationships/tags" Target="../tags/tag128.xml"/><Relationship Id="rId24" Type="http://schemas.openxmlformats.org/officeDocument/2006/relationships/tags" Target="../tags/tag127.xml"/><Relationship Id="rId23" Type="http://schemas.openxmlformats.org/officeDocument/2006/relationships/tags" Target="../tags/tag126.xml"/><Relationship Id="rId22" Type="http://schemas.openxmlformats.org/officeDocument/2006/relationships/tags" Target="../tags/tag125.xml"/><Relationship Id="rId21" Type="http://schemas.openxmlformats.org/officeDocument/2006/relationships/tags" Target="../tags/tag124.xml"/><Relationship Id="rId20" Type="http://schemas.openxmlformats.org/officeDocument/2006/relationships/tags" Target="../tags/tag123.xml"/><Relationship Id="rId2" Type="http://schemas.openxmlformats.org/officeDocument/2006/relationships/tags" Target="../tags/tag105.xml"/><Relationship Id="rId19" Type="http://schemas.openxmlformats.org/officeDocument/2006/relationships/tags" Target="../tags/tag122.xml"/><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tags" Target="../tags/tag119.xml"/><Relationship Id="rId15" Type="http://schemas.openxmlformats.org/officeDocument/2006/relationships/tags" Target="../tags/tag118.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4.xml"/></Relationships>
</file>

<file path=ppt/slides/_rels/slide11.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6" Type="http://schemas.openxmlformats.org/officeDocument/2006/relationships/notesSlide" Target="../notesSlides/notesSlide11.xml"/><Relationship Id="rId35" Type="http://schemas.openxmlformats.org/officeDocument/2006/relationships/slideLayout" Target="../slideLayouts/slideLayout1.xml"/><Relationship Id="rId34" Type="http://schemas.openxmlformats.org/officeDocument/2006/relationships/tags" Target="../tags/tag150.xml"/><Relationship Id="rId33" Type="http://schemas.openxmlformats.org/officeDocument/2006/relationships/image" Target="../media/image31.svg"/><Relationship Id="rId32" Type="http://schemas.openxmlformats.org/officeDocument/2006/relationships/image" Target="../media/image30.png"/><Relationship Id="rId31" Type="http://schemas.openxmlformats.org/officeDocument/2006/relationships/tags" Target="../tags/tag149.xml"/><Relationship Id="rId30" Type="http://schemas.openxmlformats.org/officeDocument/2006/relationships/image" Target="../media/image29.svg"/><Relationship Id="rId3" Type="http://schemas.openxmlformats.org/officeDocument/2006/relationships/tags" Target="../tags/tag131.xml"/><Relationship Id="rId29" Type="http://schemas.openxmlformats.org/officeDocument/2006/relationships/image" Target="../media/image28.png"/><Relationship Id="rId28" Type="http://schemas.openxmlformats.org/officeDocument/2006/relationships/tags" Target="../tags/tag148.xml"/><Relationship Id="rId27" Type="http://schemas.openxmlformats.org/officeDocument/2006/relationships/image" Target="../media/image27.svg"/><Relationship Id="rId26" Type="http://schemas.openxmlformats.org/officeDocument/2006/relationships/image" Target="../media/image26.png"/><Relationship Id="rId25" Type="http://schemas.openxmlformats.org/officeDocument/2006/relationships/tags" Target="../tags/tag147.xml"/><Relationship Id="rId24" Type="http://schemas.openxmlformats.org/officeDocument/2006/relationships/image" Target="../media/image25.svg"/><Relationship Id="rId23" Type="http://schemas.openxmlformats.org/officeDocument/2006/relationships/image" Target="../media/image24.png"/><Relationship Id="rId22" Type="http://schemas.openxmlformats.org/officeDocument/2006/relationships/tags" Target="../tags/tag146.xml"/><Relationship Id="rId21" Type="http://schemas.openxmlformats.org/officeDocument/2006/relationships/image" Target="../media/image23.svg"/><Relationship Id="rId20" Type="http://schemas.openxmlformats.org/officeDocument/2006/relationships/image" Target="../media/image22.png"/><Relationship Id="rId2" Type="http://schemas.openxmlformats.org/officeDocument/2006/relationships/tags" Target="../tags/tag130.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image" Target="../media/image21.svg"/><Relationship Id="rId13" Type="http://schemas.openxmlformats.org/officeDocument/2006/relationships/image" Target="../media/image20.png"/><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2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51.xml"/></Relationships>
</file>

<file path=ppt/slides/_rels/slide13.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2" Type="http://schemas.openxmlformats.org/officeDocument/2006/relationships/notesSlide" Target="../notesSlides/notesSlide13.xml"/><Relationship Id="rId11" Type="http://schemas.openxmlformats.org/officeDocument/2006/relationships/slideLayout" Target="../slideLayouts/slideLayout1.xml"/><Relationship Id="rId10" Type="http://schemas.openxmlformats.org/officeDocument/2006/relationships/tags" Target="../tags/tag161.xml"/><Relationship Id="rId1" Type="http://schemas.openxmlformats.org/officeDocument/2006/relationships/tags" Target="../tags/tag152.xml"/></Relationships>
</file>

<file path=ppt/slides/_rels/slide14.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1" Type="http://schemas.openxmlformats.org/officeDocument/2006/relationships/notesSlide" Target="../notesSlides/notesSlide14.xml"/><Relationship Id="rId30" Type="http://schemas.openxmlformats.org/officeDocument/2006/relationships/slideLayout" Target="../slideLayouts/slideLayout1.xml"/><Relationship Id="rId3" Type="http://schemas.openxmlformats.org/officeDocument/2006/relationships/tags" Target="../tags/tag163.xml"/><Relationship Id="rId29" Type="http://schemas.openxmlformats.org/officeDocument/2006/relationships/tags" Target="../tags/tag179.xml"/><Relationship Id="rId28" Type="http://schemas.openxmlformats.org/officeDocument/2006/relationships/tags" Target="../tags/tag178.xml"/><Relationship Id="rId27" Type="http://schemas.openxmlformats.org/officeDocument/2006/relationships/tags" Target="../tags/tag177.xml"/><Relationship Id="rId26" Type="http://schemas.openxmlformats.org/officeDocument/2006/relationships/tags" Target="../tags/tag176.xml"/><Relationship Id="rId25" Type="http://schemas.openxmlformats.org/officeDocument/2006/relationships/tags" Target="../tags/tag175.xml"/><Relationship Id="rId24" Type="http://schemas.openxmlformats.org/officeDocument/2006/relationships/image" Target="../media/image42.svg"/><Relationship Id="rId23" Type="http://schemas.openxmlformats.org/officeDocument/2006/relationships/image" Target="../media/image41.png"/><Relationship Id="rId22" Type="http://schemas.openxmlformats.org/officeDocument/2006/relationships/tags" Target="../tags/tag174.xml"/><Relationship Id="rId21" Type="http://schemas.openxmlformats.org/officeDocument/2006/relationships/image" Target="../media/image40.svg"/><Relationship Id="rId20" Type="http://schemas.openxmlformats.org/officeDocument/2006/relationships/image" Target="../media/image39.png"/><Relationship Id="rId2" Type="http://schemas.openxmlformats.org/officeDocument/2006/relationships/image" Target="../media/image32.png"/><Relationship Id="rId19" Type="http://schemas.openxmlformats.org/officeDocument/2006/relationships/tags" Target="../tags/tag173.xml"/><Relationship Id="rId18" Type="http://schemas.openxmlformats.org/officeDocument/2006/relationships/image" Target="../media/image38.svg"/><Relationship Id="rId17" Type="http://schemas.openxmlformats.org/officeDocument/2006/relationships/image" Target="../media/image37.png"/><Relationship Id="rId16" Type="http://schemas.openxmlformats.org/officeDocument/2006/relationships/tags" Target="../tags/tag172.xml"/><Relationship Id="rId15" Type="http://schemas.openxmlformats.org/officeDocument/2006/relationships/image" Target="../media/image36.svg"/><Relationship Id="rId14" Type="http://schemas.openxmlformats.org/officeDocument/2006/relationships/image" Target="../media/image35.png"/><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image" Target="../media/image34.svg"/><Relationship Id="rId1" Type="http://schemas.openxmlformats.org/officeDocument/2006/relationships/tags" Target="../tags/tag16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8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81.xml"/></Relationships>
</file>

<file path=ppt/slides/_rels/slide17.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3" Type="http://schemas.openxmlformats.org/officeDocument/2006/relationships/notesSlide" Target="../notesSlides/notesSlide17.xml"/><Relationship Id="rId32" Type="http://schemas.openxmlformats.org/officeDocument/2006/relationships/slideLayout" Target="../slideLayouts/slideLayout1.xml"/><Relationship Id="rId31" Type="http://schemas.openxmlformats.org/officeDocument/2006/relationships/tags" Target="../tags/tag202.xml"/><Relationship Id="rId30" Type="http://schemas.openxmlformats.org/officeDocument/2006/relationships/image" Target="../media/image52.svg"/><Relationship Id="rId3" Type="http://schemas.openxmlformats.org/officeDocument/2006/relationships/tags" Target="../tags/tag184.xml"/><Relationship Id="rId29" Type="http://schemas.openxmlformats.org/officeDocument/2006/relationships/image" Target="../media/image51.png"/><Relationship Id="rId28" Type="http://schemas.openxmlformats.org/officeDocument/2006/relationships/tags" Target="../tags/tag201.xml"/><Relationship Id="rId27" Type="http://schemas.openxmlformats.org/officeDocument/2006/relationships/image" Target="../media/image50.svg"/><Relationship Id="rId26" Type="http://schemas.openxmlformats.org/officeDocument/2006/relationships/image" Target="../media/image49.png"/><Relationship Id="rId25" Type="http://schemas.openxmlformats.org/officeDocument/2006/relationships/tags" Target="../tags/tag200.xml"/><Relationship Id="rId24" Type="http://schemas.openxmlformats.org/officeDocument/2006/relationships/image" Target="../media/image48.svg"/><Relationship Id="rId23" Type="http://schemas.openxmlformats.org/officeDocument/2006/relationships/image" Target="../media/image47.png"/><Relationship Id="rId22" Type="http://schemas.openxmlformats.org/officeDocument/2006/relationships/tags" Target="../tags/tag199.xml"/><Relationship Id="rId21" Type="http://schemas.openxmlformats.org/officeDocument/2006/relationships/image" Target="../media/image46.svg"/><Relationship Id="rId20" Type="http://schemas.openxmlformats.org/officeDocument/2006/relationships/image" Target="../media/image45.png"/><Relationship Id="rId2" Type="http://schemas.openxmlformats.org/officeDocument/2006/relationships/tags" Target="../tags/tag183.xml"/><Relationship Id="rId19" Type="http://schemas.openxmlformats.org/officeDocument/2006/relationships/tags" Target="../tags/tag198.xml"/><Relationship Id="rId18" Type="http://schemas.openxmlformats.org/officeDocument/2006/relationships/image" Target="../media/image44.svg"/><Relationship Id="rId17" Type="http://schemas.openxmlformats.org/officeDocument/2006/relationships/image" Target="../media/image43.png"/><Relationship Id="rId16" Type="http://schemas.openxmlformats.org/officeDocument/2006/relationships/tags" Target="../tags/tag197.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204.xml"/><Relationship Id="rId2" Type="http://schemas.openxmlformats.org/officeDocument/2006/relationships/image" Target="../media/image53.jpeg"/><Relationship Id="rId1" Type="http://schemas.openxmlformats.org/officeDocument/2006/relationships/tags" Target="../tags/tag203.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206.xml"/><Relationship Id="rId2" Type="http://schemas.openxmlformats.org/officeDocument/2006/relationships/image" Target="../media/image54.png"/><Relationship Id="rId1" Type="http://schemas.openxmlformats.org/officeDocument/2006/relationships/tags" Target="../tags/tag20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0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tags" Target="../tags/tag67.xml"/><Relationship Id="rId2" Type="http://schemas.openxmlformats.org/officeDocument/2006/relationships/image" Target="../media/image1.jpeg"/><Relationship Id="rId1" Type="http://schemas.openxmlformats.org/officeDocument/2006/relationships/tags" Target="../tags/tag66.xml"/></Relationships>
</file>

<file path=ppt/slides/_rels/slide6.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5" Type="http://schemas.openxmlformats.org/officeDocument/2006/relationships/notesSlide" Target="../notesSlides/notesSlide6.xml"/><Relationship Id="rId24" Type="http://schemas.openxmlformats.org/officeDocument/2006/relationships/slideLayout" Target="../slideLayouts/slideLayout1.xml"/><Relationship Id="rId23" Type="http://schemas.openxmlformats.org/officeDocument/2006/relationships/tags" Target="../tags/tag88.xml"/><Relationship Id="rId22" Type="http://schemas.openxmlformats.org/officeDocument/2006/relationships/image" Target="../media/image3.svg"/><Relationship Id="rId21" Type="http://schemas.openxmlformats.org/officeDocument/2006/relationships/image" Target="../media/image2.png"/><Relationship Id="rId20" Type="http://schemas.openxmlformats.org/officeDocument/2006/relationships/tags" Target="../tags/tag87.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4.xml"/><Relationship Id="rId7" Type="http://schemas.openxmlformats.org/officeDocument/2006/relationships/image" Target="../media/image5.svg"/><Relationship Id="rId6" Type="http://schemas.openxmlformats.org/officeDocument/2006/relationships/image" Target="../media/image4.png"/><Relationship Id="rId5" Type="http://schemas.openxmlformats.org/officeDocument/2006/relationships/tags" Target="../tags/tag93.xml"/><Relationship Id="rId4" Type="http://schemas.openxmlformats.org/officeDocument/2006/relationships/tags" Target="../tags/tag92.xml"/><Relationship Id="rId31" Type="http://schemas.openxmlformats.org/officeDocument/2006/relationships/notesSlide" Target="../notesSlides/notesSlide7.xml"/><Relationship Id="rId30" Type="http://schemas.openxmlformats.org/officeDocument/2006/relationships/slideLayout" Target="../slideLayouts/slideLayout1.xml"/><Relationship Id="rId3" Type="http://schemas.openxmlformats.org/officeDocument/2006/relationships/tags" Target="../tags/tag91.xml"/><Relationship Id="rId29" Type="http://schemas.openxmlformats.org/officeDocument/2006/relationships/tags" Target="../tags/tag101.xml"/><Relationship Id="rId28" Type="http://schemas.openxmlformats.org/officeDocument/2006/relationships/image" Target="../media/image19.svg"/><Relationship Id="rId27" Type="http://schemas.openxmlformats.org/officeDocument/2006/relationships/image" Target="../media/image18.png"/><Relationship Id="rId26" Type="http://schemas.openxmlformats.org/officeDocument/2006/relationships/tags" Target="../tags/tag100.xml"/><Relationship Id="rId25" Type="http://schemas.openxmlformats.org/officeDocument/2006/relationships/image" Target="../media/image17.svg"/><Relationship Id="rId24" Type="http://schemas.openxmlformats.org/officeDocument/2006/relationships/image" Target="../media/image16.png"/><Relationship Id="rId23" Type="http://schemas.openxmlformats.org/officeDocument/2006/relationships/tags" Target="../tags/tag99.xml"/><Relationship Id="rId22" Type="http://schemas.openxmlformats.org/officeDocument/2006/relationships/image" Target="../media/image15.svg"/><Relationship Id="rId21" Type="http://schemas.openxmlformats.org/officeDocument/2006/relationships/image" Target="../media/image14.png"/><Relationship Id="rId20" Type="http://schemas.openxmlformats.org/officeDocument/2006/relationships/tags" Target="../tags/tag98.xml"/><Relationship Id="rId2" Type="http://schemas.openxmlformats.org/officeDocument/2006/relationships/tags" Target="../tags/tag90.xml"/><Relationship Id="rId19" Type="http://schemas.openxmlformats.org/officeDocument/2006/relationships/image" Target="../media/image13.svg"/><Relationship Id="rId18" Type="http://schemas.openxmlformats.org/officeDocument/2006/relationships/image" Target="../media/image12.png"/><Relationship Id="rId17" Type="http://schemas.openxmlformats.org/officeDocument/2006/relationships/tags" Target="../tags/tag97.xml"/><Relationship Id="rId16" Type="http://schemas.openxmlformats.org/officeDocument/2006/relationships/image" Target="../media/image11.svg"/><Relationship Id="rId15" Type="http://schemas.openxmlformats.org/officeDocument/2006/relationships/image" Target="../media/image10.png"/><Relationship Id="rId14" Type="http://schemas.openxmlformats.org/officeDocument/2006/relationships/tags" Target="../tags/tag96.xml"/><Relationship Id="rId13" Type="http://schemas.openxmlformats.org/officeDocument/2006/relationships/image" Target="../media/image9.svg"/><Relationship Id="rId12" Type="http://schemas.openxmlformats.org/officeDocument/2006/relationships/image" Target="../media/image8.png"/><Relationship Id="rId11" Type="http://schemas.openxmlformats.org/officeDocument/2006/relationships/tags" Target="../tags/tag95.xml"/><Relationship Id="rId10" Type="http://schemas.openxmlformats.org/officeDocument/2006/relationships/image" Target="../media/image7.svg"/><Relationship Id="rId1" Type="http://schemas.openxmlformats.org/officeDocument/2006/relationships/tags" Target="../tags/tag8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0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2546033" y="2482850"/>
            <a:ext cx="7323455" cy="1168400"/>
          </a:xfrm>
          <a:prstGeom prst="rect">
            <a:avLst/>
          </a:prstGeom>
          <a:noFill/>
        </p:spPr>
        <p:txBody>
          <a:bodyPr wrap="square" rtlCol="0">
            <a:spAutoFit/>
          </a:bodyPr>
          <a:p>
            <a:pPr algn="ctr"/>
            <a:r>
              <a:rPr sz="7000">
                <a:solidFill>
                  <a:srgbClr val="87A2A5"/>
                </a:solidFill>
                <a:latin typeface="思源黑体 CN Medium" panose="020B0600000000000000" charset="-122"/>
                <a:ea typeface="思源黑体 CN Medium" panose="020B0600000000000000" charset="-122"/>
                <a:cs typeface="思源黑体 CN Medium" panose="020B0600000000000000" charset="-122"/>
              </a:rPr>
              <a:t>新时代大学美育</a:t>
            </a:r>
            <a:endParaRPr lang="zh-CN" altLang="en-US" sz="7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
        <p:nvSpPr>
          <p:cNvPr id="28" name="文本框 27"/>
          <p:cNvSpPr txBox="1"/>
          <p:nvPr/>
        </p:nvSpPr>
        <p:spPr>
          <a:xfrm>
            <a:off x="4493260" y="4504690"/>
            <a:ext cx="3206115" cy="645160"/>
          </a:xfrm>
          <a:prstGeom prst="rect">
            <a:avLst/>
          </a:prstGeom>
          <a:noFill/>
        </p:spPr>
        <p:txBody>
          <a:bodyPr wrap="square" rtlCol="0">
            <a:spAutoFit/>
          </a:bodyPr>
          <a:p>
            <a:pPr algn="ctr"/>
            <a:r>
              <a:rPr lang="zh-CN" altLang="en-US" sz="3600">
                <a:solidFill>
                  <a:srgbClr val="87A2A5"/>
                </a:solidFill>
                <a:latin typeface="思源黑体 CN Medium" panose="020B0600000000000000" charset="-122"/>
                <a:ea typeface="思源黑体 CN Medium" panose="020B0600000000000000" charset="-122"/>
              </a:rPr>
              <a:t>北京出版社</a:t>
            </a:r>
            <a:endParaRPr lang="zh-CN" altLang="en-US" sz="3600">
              <a:solidFill>
                <a:srgbClr val="87A2A5"/>
              </a:solidFill>
              <a:latin typeface="思源黑体 CN Medium" panose="020B0600000000000000" charset="-122"/>
              <a:ea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909695" y="446405"/>
            <a:ext cx="432308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一、风景美的特征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0153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custDataLst>
              <p:tags r:id="rId1"/>
            </p:custDataLst>
          </p:nvPr>
        </p:nvGrpSpPr>
        <p:grpSpPr>
          <a:xfrm>
            <a:off x="659462" y="1297877"/>
            <a:ext cx="10768965" cy="4975224"/>
            <a:chOff x="1252718" y="1019754"/>
            <a:chExt cx="9781386" cy="4518966"/>
          </a:xfrm>
        </p:grpSpPr>
        <p:sp>
          <p:nvSpPr>
            <p:cNvPr id="2" name="Oval 2"/>
            <p:cNvSpPr>
              <a:spLocks noChangeArrowheads="1"/>
            </p:cNvSpPr>
            <p:nvPr>
              <p:custDataLst>
                <p:tags r:id="rId2"/>
              </p:custDataLst>
            </p:nvPr>
          </p:nvSpPr>
          <p:spPr bwMode="auto">
            <a:xfrm>
              <a:off x="4775178" y="1664626"/>
              <a:ext cx="2644991" cy="2660288"/>
            </a:xfrm>
            <a:prstGeom prst="ellipse">
              <a:avLst/>
            </a:prstGeom>
            <a:noFill/>
            <a:ln w="53975" cmpd="dbl">
              <a:solidFill>
                <a:srgbClr val="8AB833">
                  <a:lumMod val="60000"/>
                  <a:lumOff val="40000"/>
                </a:srgbClr>
              </a:solidFill>
              <a:bevel/>
            </a:ln>
          </p:spPr>
          <p:txBody>
            <a:bodyPr anchor="ctr">
              <a:normAutofit/>
            </a:bodyPr>
            <a:p>
              <a:pPr algn="ctr"/>
              <a:endParaRPr lang="zh-CN" altLang="zh-CN" sz="8800">
                <a:solidFill>
                  <a:sysClr val="window" lastClr="FFFFFF"/>
                </a:solidFill>
                <a:sym typeface="Arial" panose="020B0604020202020204" pitchFamily="34" charset="0"/>
              </a:endParaRPr>
            </a:p>
          </p:txBody>
        </p:sp>
        <p:sp>
          <p:nvSpPr>
            <p:cNvPr id="6" name="Oval 3"/>
            <p:cNvSpPr>
              <a:spLocks noChangeArrowheads="1"/>
            </p:cNvSpPr>
            <p:nvPr>
              <p:custDataLst>
                <p:tags r:id="rId3"/>
              </p:custDataLst>
            </p:nvPr>
          </p:nvSpPr>
          <p:spPr bwMode="auto">
            <a:xfrm>
              <a:off x="4692318" y="1627666"/>
              <a:ext cx="829826" cy="834925"/>
            </a:xfrm>
            <a:prstGeom prst="ellipse">
              <a:avLst/>
            </a:prstGeom>
            <a:solidFill>
              <a:srgbClr val="549E39"/>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sp>
          <p:nvSpPr>
            <p:cNvPr id="10" name="Oval 5"/>
            <p:cNvSpPr>
              <a:spLocks noChangeArrowheads="1"/>
            </p:cNvSpPr>
            <p:nvPr>
              <p:custDataLst>
                <p:tags r:id="rId4"/>
              </p:custDataLst>
            </p:nvPr>
          </p:nvSpPr>
          <p:spPr bwMode="auto">
            <a:xfrm>
              <a:off x="4692318" y="3574119"/>
              <a:ext cx="829826" cy="836200"/>
            </a:xfrm>
            <a:prstGeom prst="ellipse">
              <a:avLst/>
            </a:prstGeom>
            <a:solidFill>
              <a:srgbClr val="549E39"/>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sp>
          <p:nvSpPr>
            <p:cNvPr id="11" name="Oval 6"/>
            <p:cNvSpPr>
              <a:spLocks noChangeArrowheads="1"/>
            </p:cNvSpPr>
            <p:nvPr>
              <p:custDataLst>
                <p:tags r:id="rId5"/>
              </p:custDataLst>
            </p:nvPr>
          </p:nvSpPr>
          <p:spPr bwMode="auto">
            <a:xfrm>
              <a:off x="6684670" y="1627666"/>
              <a:ext cx="831101" cy="834925"/>
            </a:xfrm>
            <a:prstGeom prst="ellipse">
              <a:avLst/>
            </a:prstGeom>
            <a:solidFill>
              <a:srgbClr val="DC9F0C"/>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sp>
          <p:nvSpPr>
            <p:cNvPr id="12" name="Oval 8"/>
            <p:cNvSpPr>
              <a:spLocks noChangeArrowheads="1"/>
            </p:cNvSpPr>
            <p:nvPr>
              <p:custDataLst>
                <p:tags r:id="rId6"/>
              </p:custDataLst>
            </p:nvPr>
          </p:nvSpPr>
          <p:spPr bwMode="auto">
            <a:xfrm>
              <a:off x="6684670" y="3574119"/>
              <a:ext cx="831101" cy="836200"/>
            </a:xfrm>
            <a:prstGeom prst="ellipse">
              <a:avLst/>
            </a:prstGeom>
            <a:solidFill>
              <a:srgbClr val="DC9F0C"/>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grpSp>
          <p:nvGrpSpPr>
            <p:cNvPr id="13" name="Group 29"/>
            <p:cNvGrpSpPr/>
            <p:nvPr>
              <p:custDataLst>
                <p:tags r:id="rId7"/>
              </p:custDataLst>
            </p:nvPr>
          </p:nvGrpSpPr>
          <p:grpSpPr bwMode="auto">
            <a:xfrm>
              <a:off x="4907741" y="1835436"/>
              <a:ext cx="457616" cy="388782"/>
              <a:chOff x="0" y="0"/>
              <a:chExt cx="496661" cy="421788"/>
            </a:xfrm>
          </p:grpSpPr>
          <p:sp>
            <p:nvSpPr>
              <p:cNvPr id="14" name="Freeform 12"/>
              <p:cNvSpPr>
                <a:spLocks noChangeArrowheads="1"/>
              </p:cNvSpPr>
              <p:nvPr>
                <p:custDataLst>
                  <p:tags r:id="rId8"/>
                </p:custDataLst>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sp>
            <p:nvSpPr>
              <p:cNvPr id="15" name="Rectangle 13"/>
              <p:cNvSpPr>
                <a:spLocks noChangeArrowheads="1"/>
              </p:cNvSpPr>
              <p:nvPr>
                <p:custDataLst>
                  <p:tags r:id="rId9"/>
                </p:custDataLst>
              </p:nvPr>
            </p:nvSpPr>
            <p:spPr bwMode="auto">
              <a:xfrm>
                <a:off x="247083" y="294502"/>
                <a:ext cx="2497" cy="2497"/>
              </a:xfrm>
              <a:prstGeom prst="rect">
                <a:avLst/>
              </a:prstGeom>
              <a:solidFill>
                <a:sysClr val="window" lastClr="FFFFFF"/>
              </a:solidFill>
              <a:ln w="9525">
                <a:noFill/>
                <a:bevel/>
              </a:ln>
            </p:spPr>
            <p:txBody>
              <a:bodyPr>
                <a:normAutofit fontScale="25000" lnSpcReduction="20000"/>
              </a:bodyPr>
              <a:p>
                <a:endParaRPr lang="zh-CN" altLang="zh-CN">
                  <a:sym typeface="Arial" panose="020B0604020202020204" pitchFamily="34" charset="0"/>
                </a:endParaRPr>
              </a:p>
            </p:txBody>
          </p:sp>
          <p:sp>
            <p:nvSpPr>
              <p:cNvPr id="16" name="Freeform 14"/>
              <p:cNvSpPr>
                <a:spLocks noChangeArrowheads="1"/>
              </p:cNvSpPr>
              <p:nvPr>
                <p:custDataLst>
                  <p:tags r:id="rId10"/>
                </p:custDataLst>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ysClr val="window" lastClr="FFFFFF"/>
              </a:solidFill>
              <a:ln w="9525" cmpd="sng">
                <a:noFill/>
                <a:bevel/>
              </a:ln>
            </p:spPr>
            <p:txBody>
              <a:bodyPr>
                <a:normAutofit fontScale="45000" lnSpcReduction="20000"/>
              </a:bodyPr>
              <a:p>
                <a:endParaRPr lang="zh-CN" altLang="en-US">
                  <a:sym typeface="Arial" panose="020B0604020202020204" pitchFamily="34" charset="0"/>
                </a:endParaRPr>
              </a:p>
            </p:txBody>
          </p:sp>
          <p:sp>
            <p:nvSpPr>
              <p:cNvPr id="17" name="Freeform 15"/>
              <p:cNvSpPr>
                <a:spLocks noChangeArrowheads="1"/>
              </p:cNvSpPr>
              <p:nvPr>
                <p:custDataLst>
                  <p:tags r:id="rId11"/>
                </p:custDataLst>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ysClr val="window" lastClr="FFFFFF"/>
              </a:solidFill>
              <a:ln w="9525" cmpd="sng">
                <a:noFill/>
                <a:bevel/>
              </a:ln>
            </p:spPr>
            <p:txBody>
              <a:bodyPr>
                <a:normAutofit fontScale="45000" lnSpcReduction="20000"/>
              </a:bodyPr>
              <a:p>
                <a:endParaRPr lang="zh-CN" altLang="en-US">
                  <a:sym typeface="Arial" panose="020B0604020202020204" pitchFamily="34" charset="0"/>
                </a:endParaRPr>
              </a:p>
            </p:txBody>
          </p:sp>
          <p:sp>
            <p:nvSpPr>
              <p:cNvPr id="19" name="Freeform 16"/>
              <p:cNvSpPr>
                <a:spLocks noChangeArrowheads="1"/>
              </p:cNvSpPr>
              <p:nvPr>
                <p:custDataLst>
                  <p:tags r:id="rId12"/>
                </p:custDataLst>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sp>
            <p:nvSpPr>
              <p:cNvPr id="21" name="Freeform 17"/>
              <p:cNvSpPr>
                <a:spLocks noChangeArrowheads="1"/>
              </p:cNvSpPr>
              <p:nvPr>
                <p:custDataLst>
                  <p:tags r:id="rId13"/>
                </p:custDataLst>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grpSp>
        <p:sp>
          <p:nvSpPr>
            <p:cNvPr id="22" name="Freeform 103"/>
            <p:cNvSpPr>
              <a:spLocks noEditPoints="1" noChangeArrowheads="1"/>
            </p:cNvSpPr>
            <p:nvPr>
              <p:custDataLst>
                <p:tags r:id="rId14"/>
              </p:custDataLst>
            </p:nvPr>
          </p:nvSpPr>
          <p:spPr bwMode="auto">
            <a:xfrm>
              <a:off x="4869505" y="3789548"/>
              <a:ext cx="411727" cy="405353"/>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sp>
          <p:nvSpPr>
            <p:cNvPr id="26" name="Freeform 104"/>
            <p:cNvSpPr>
              <a:spLocks noEditPoints="1" noChangeArrowheads="1"/>
            </p:cNvSpPr>
            <p:nvPr>
              <p:custDataLst>
                <p:tags r:id="rId15"/>
              </p:custDataLst>
            </p:nvPr>
          </p:nvSpPr>
          <p:spPr bwMode="auto">
            <a:xfrm>
              <a:off x="6883522" y="3765323"/>
              <a:ext cx="434671" cy="429572"/>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grpSp>
          <p:nvGrpSpPr>
            <p:cNvPr id="28" name="Group 46"/>
            <p:cNvGrpSpPr/>
            <p:nvPr>
              <p:custDataLst>
                <p:tags r:id="rId16"/>
              </p:custDataLst>
            </p:nvPr>
          </p:nvGrpSpPr>
          <p:grpSpPr bwMode="auto">
            <a:xfrm>
              <a:off x="6873325" y="1761503"/>
              <a:ext cx="444869" cy="506054"/>
              <a:chOff x="0" y="0"/>
              <a:chExt cx="361887" cy="411804"/>
            </a:xfrm>
          </p:grpSpPr>
          <p:sp>
            <p:nvSpPr>
              <p:cNvPr id="30" name="Freeform 68"/>
              <p:cNvSpPr>
                <a:spLocks noEditPoints="1" noChangeArrowheads="1"/>
              </p:cNvSpPr>
              <p:nvPr>
                <p:custDataLst>
                  <p:tags r:id="rId17"/>
                </p:custDataLst>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sp>
            <p:nvSpPr>
              <p:cNvPr id="31" name="Freeform 69"/>
              <p:cNvSpPr>
                <a:spLocks noEditPoints="1" noChangeArrowheads="1"/>
              </p:cNvSpPr>
              <p:nvPr>
                <p:custDataLst>
                  <p:tags r:id="rId18"/>
                </p:custDataLst>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sp>
            <p:nvSpPr>
              <p:cNvPr id="33" name="Freeform 70"/>
              <p:cNvSpPr>
                <a:spLocks noChangeArrowheads="1"/>
              </p:cNvSpPr>
              <p:nvPr>
                <p:custDataLst>
                  <p:tags r:id="rId19"/>
                </p:custDataLst>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sp>
            <p:nvSpPr>
              <p:cNvPr id="34" name="Freeform 71"/>
              <p:cNvSpPr>
                <a:spLocks noChangeArrowheads="1"/>
              </p:cNvSpPr>
              <p:nvPr>
                <p:custDataLst>
                  <p:tags r:id="rId20"/>
                </p:custDataLst>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grpSp>
        <p:sp>
          <p:nvSpPr>
            <p:cNvPr id="43" name="矩形 42"/>
            <p:cNvSpPr/>
            <p:nvPr>
              <p:custDataLst>
                <p:tags r:id="rId21"/>
              </p:custDataLst>
            </p:nvPr>
          </p:nvSpPr>
          <p:spPr>
            <a:xfrm>
              <a:off x="1425171" y="1019754"/>
              <a:ext cx="3259308" cy="1762022"/>
            </a:xfrm>
            <a:prstGeom prst="rect">
              <a:avLst/>
            </a:prstGeom>
          </p:spPr>
          <p:txBody>
            <a:bodyPr wrap="square"/>
            <a:p>
              <a:pPr indent="0" algn="l" fontAlgn="auto">
                <a:lnSpc>
                  <a:spcPct val="130000"/>
                </a:lnSpc>
              </a:pPr>
              <a:r>
                <a:rPr lang="da-DK" altLang="zh-CN" sz="1600" b="1">
                  <a:solidFill>
                    <a:srgbClr val="00B050"/>
                  </a:solidFill>
                  <a:latin typeface="宋体" panose="02010600030101010101" pitchFamily="2" charset="-122"/>
                  <a:ea typeface="宋体" panose="02010600030101010101" pitchFamily="2" charset="-122"/>
                  <a:sym typeface="Arial" panose="020B0604020202020204" pitchFamily="34" charset="0"/>
                </a:rPr>
                <a:t>（一）形象美</a:t>
              </a:r>
              <a:endParaRPr lang="da-DK" altLang="zh-CN" sz="1600" b="1">
                <a:solidFill>
                  <a:srgbClr val="00B050"/>
                </a:solidFill>
                <a:latin typeface="宋体" panose="02010600030101010101" pitchFamily="2" charset="-122"/>
                <a:ea typeface="宋体" panose="02010600030101010101" pitchFamily="2" charset="-122"/>
                <a:sym typeface="Arial" panose="020B0604020202020204" pitchFamily="34" charset="0"/>
              </a:endParaRPr>
            </a:p>
            <a:p>
              <a:pPr indent="0" algn="l" fontAlgn="auto">
                <a:lnSpc>
                  <a:spcPct val="130000"/>
                </a:lnSpc>
              </a:pPr>
              <a:r>
                <a:rPr lang="da-DK" altLang="zh-CN" sz="1600">
                  <a:latin typeface="宋体" panose="02010600030101010101" pitchFamily="2" charset="-122"/>
                  <a:ea typeface="宋体" panose="02010600030101010101" pitchFamily="2" charset="-122"/>
                  <a:sym typeface="Arial" panose="020B0604020202020204" pitchFamily="34" charset="0"/>
                </a:rPr>
                <a:t>自然景观最显著的特征是形象美。正是自然景观千姿百态的形象吸引着游人，使游人获得美的享受。自然景观的形象美包括雄伟、秀丽、奇特、险峻、空旷等风格。</a:t>
              </a:r>
              <a:endParaRPr lang="da-DK" altLang="zh-CN" sz="1600">
                <a:latin typeface="宋体" panose="02010600030101010101" pitchFamily="2" charset="-122"/>
                <a:ea typeface="宋体" panose="02010600030101010101" pitchFamily="2" charset="-122"/>
                <a:sym typeface="Arial" panose="020B0604020202020204" pitchFamily="34" charset="0"/>
              </a:endParaRPr>
            </a:p>
          </p:txBody>
        </p:sp>
        <p:sp>
          <p:nvSpPr>
            <p:cNvPr id="45" name="矩形 44"/>
            <p:cNvSpPr/>
            <p:nvPr>
              <p:custDataLst>
                <p:tags r:id="rId22"/>
              </p:custDataLst>
            </p:nvPr>
          </p:nvSpPr>
          <p:spPr>
            <a:xfrm>
              <a:off x="1252718" y="3137064"/>
              <a:ext cx="3483094" cy="2401656"/>
            </a:xfrm>
            <a:prstGeom prst="rect">
              <a:avLst/>
            </a:prstGeom>
          </p:spPr>
          <p:txBody>
            <a:bodyPr wrap="square"/>
            <a:p>
              <a:pPr indent="0" algn="l" fontAlgn="auto">
                <a:lnSpc>
                  <a:spcPct val="130000"/>
                </a:lnSpc>
              </a:pPr>
              <a:r>
                <a:rPr lang="da-DK" altLang="zh-CN" sz="1600" b="1">
                  <a:solidFill>
                    <a:srgbClr val="00B050"/>
                  </a:solidFill>
                  <a:latin typeface="宋体" panose="02010600030101010101" pitchFamily="2" charset="-122"/>
                  <a:ea typeface="宋体" panose="02010600030101010101" pitchFamily="2" charset="-122"/>
                  <a:sym typeface="Arial" panose="020B0604020202020204" pitchFamily="34" charset="0"/>
                </a:rPr>
                <a:t>（三）朦胧美</a:t>
              </a:r>
              <a:endParaRPr lang="da-DK" altLang="zh-CN" sz="1600" b="1">
                <a:solidFill>
                  <a:srgbClr val="00B050"/>
                </a:solidFill>
                <a:latin typeface="宋体" panose="02010600030101010101" pitchFamily="2" charset="-122"/>
                <a:ea typeface="宋体" panose="02010600030101010101" pitchFamily="2" charset="-122"/>
                <a:sym typeface="Arial" panose="020B0604020202020204" pitchFamily="34" charset="0"/>
              </a:endParaRPr>
            </a:p>
            <a:p>
              <a:pPr indent="0" algn="l" fontAlgn="auto">
                <a:lnSpc>
                  <a:spcPct val="130000"/>
                </a:lnSpc>
              </a:pPr>
              <a:r>
                <a:rPr lang="da-DK" altLang="zh-CN" sz="1600">
                  <a:latin typeface="宋体" panose="02010600030101010101" pitchFamily="2" charset="-122"/>
                  <a:ea typeface="宋体" panose="02010600030101010101" pitchFamily="2" charset="-122"/>
                  <a:sym typeface="Arial" panose="020B0604020202020204" pitchFamily="34" charset="0"/>
                </a:rPr>
                <a:t>当大海上空聚集了迷蒙的云雾时，水天一色，茫茫一片，那些在海上漂荡的游船，不知是在水上游，还是在云雾里行。当群山笼罩在飘渺的云雾下时，层层烟云掩其真面目，云雾与山峦连成一片，近山显得格外高峻神奇，远山显得格外深远莫测。</a:t>
              </a:r>
              <a:endParaRPr lang="da-DK" altLang="zh-CN" sz="1600">
                <a:latin typeface="宋体" panose="02010600030101010101" pitchFamily="2" charset="-122"/>
                <a:ea typeface="宋体" panose="02010600030101010101" pitchFamily="2" charset="-122"/>
                <a:sym typeface="Arial" panose="020B0604020202020204" pitchFamily="34" charset="0"/>
              </a:endParaRPr>
            </a:p>
          </p:txBody>
        </p:sp>
        <p:sp>
          <p:nvSpPr>
            <p:cNvPr id="35" name="矩形 34"/>
            <p:cNvSpPr/>
            <p:nvPr>
              <p:custDataLst>
                <p:tags r:id="rId23"/>
              </p:custDataLst>
            </p:nvPr>
          </p:nvSpPr>
          <p:spPr>
            <a:xfrm>
              <a:off x="7593690" y="1099924"/>
              <a:ext cx="3351014" cy="1530739"/>
            </a:xfrm>
            <a:prstGeom prst="rect">
              <a:avLst/>
            </a:prstGeom>
          </p:spPr>
          <p:txBody>
            <a:bodyPr wrap="square">
              <a:normAutofit fontScale="90000" lnSpcReduction="10000"/>
            </a:bodyPr>
            <a:p>
              <a:pPr indent="0" fontAlgn="auto">
                <a:lnSpc>
                  <a:spcPct val="130000"/>
                </a:lnSpc>
              </a:pPr>
              <a:r>
                <a:rPr lang="da-DK" altLang="zh-CN" b="1">
                  <a:solidFill>
                    <a:schemeClr val="accent4">
                      <a:lumMod val="50000"/>
                    </a:schemeClr>
                  </a:solidFill>
                  <a:latin typeface="宋体" panose="02010600030101010101" pitchFamily="2" charset="-122"/>
                  <a:ea typeface="宋体" panose="02010600030101010101" pitchFamily="2" charset="-122"/>
                  <a:sym typeface="Arial" panose="020B0604020202020204" pitchFamily="34" charset="0"/>
                </a:rPr>
                <a:t>（二）色彩美</a:t>
              </a:r>
              <a:endParaRPr lang="da-DK" altLang="zh-CN" b="1">
                <a:solidFill>
                  <a:schemeClr val="accent4">
                    <a:lumMod val="50000"/>
                  </a:schemeClr>
                </a:solidFill>
                <a:latin typeface="宋体" panose="02010600030101010101" pitchFamily="2" charset="-122"/>
                <a:ea typeface="宋体" panose="02010600030101010101" pitchFamily="2" charset="-122"/>
                <a:sym typeface="Arial" panose="020B0604020202020204" pitchFamily="34" charset="0"/>
              </a:endParaRPr>
            </a:p>
            <a:p>
              <a:pPr indent="0" fontAlgn="auto">
                <a:lnSpc>
                  <a:spcPct val="130000"/>
                </a:lnSpc>
              </a:pPr>
              <a:r>
                <a:rPr lang="da-DK" altLang="zh-CN">
                  <a:latin typeface="宋体" panose="02010600030101010101" pitchFamily="2" charset="-122"/>
                  <a:ea typeface="宋体" panose="02010600030101010101" pitchFamily="2" charset="-122"/>
                  <a:sym typeface="Arial" panose="020B0604020202020204" pitchFamily="34" charset="0"/>
                </a:rPr>
                <a:t>自然景观不仅多姿，而且多彩，如蓝天、白云、青山、绿水、碧海、金沙、霜林、</a:t>
              </a:r>
              <a:endParaRPr lang="da-DK" altLang="zh-CN">
                <a:latin typeface="宋体" panose="02010600030101010101" pitchFamily="2" charset="-122"/>
                <a:ea typeface="宋体" panose="02010600030101010101" pitchFamily="2" charset="-122"/>
                <a:sym typeface="Arial" panose="020B0604020202020204" pitchFamily="34" charset="0"/>
              </a:endParaRPr>
            </a:p>
            <a:p>
              <a:pPr indent="0" fontAlgn="auto">
                <a:lnSpc>
                  <a:spcPct val="130000"/>
                </a:lnSpc>
              </a:pPr>
              <a:r>
                <a:rPr lang="da-DK" altLang="zh-CN">
                  <a:latin typeface="宋体" panose="02010600030101010101" pitchFamily="2" charset="-122"/>
                  <a:ea typeface="宋体" panose="02010600030101010101" pitchFamily="2" charset="-122"/>
                  <a:sym typeface="Arial" panose="020B0604020202020204" pitchFamily="34" charset="0"/>
                </a:rPr>
                <a:t>雪原、朝霞、彩虹等。千变万化的色彩美是自然景观美的重要内容。</a:t>
              </a:r>
              <a:endParaRPr lang="da-DK" altLang="zh-CN">
                <a:latin typeface="宋体" panose="02010600030101010101" pitchFamily="2" charset="-122"/>
                <a:ea typeface="宋体" panose="02010600030101010101" pitchFamily="2" charset="-122"/>
                <a:sym typeface="Arial" panose="020B0604020202020204" pitchFamily="34" charset="0"/>
              </a:endParaRPr>
            </a:p>
          </p:txBody>
        </p:sp>
        <p:sp>
          <p:nvSpPr>
            <p:cNvPr id="48" name="矩形 47"/>
            <p:cNvSpPr/>
            <p:nvPr>
              <p:custDataLst>
                <p:tags r:id="rId24"/>
              </p:custDataLst>
            </p:nvPr>
          </p:nvSpPr>
          <p:spPr>
            <a:xfrm>
              <a:off x="7747688" y="3066122"/>
              <a:ext cx="3286416" cy="2420690"/>
            </a:xfrm>
            <a:prstGeom prst="rect">
              <a:avLst/>
            </a:prstGeom>
          </p:spPr>
          <p:txBody>
            <a:bodyPr wrap="square"/>
            <a:p>
              <a:pPr indent="0" fontAlgn="auto">
                <a:lnSpc>
                  <a:spcPct val="130000"/>
                </a:lnSpc>
              </a:pPr>
              <a:r>
                <a:rPr lang="da-DK" altLang="zh-CN" sz="1600" b="1">
                  <a:solidFill>
                    <a:schemeClr val="accent4">
                      <a:lumMod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（四）动态美</a:t>
              </a:r>
              <a:endParaRPr lang="da-DK" altLang="zh-CN" sz="1600" b="1">
                <a:solidFill>
                  <a:schemeClr val="accent4">
                    <a:lumMod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indent="0" fontAlgn="auto">
                <a:lnSpc>
                  <a:spcPct val="130000"/>
                </a:lnSpc>
              </a:pPr>
              <a:r>
                <a:rPr lang="da-DK" altLang="zh-CN" sz="16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自然景观中的动态美来源于流水、波涛、飞瀑、云雾的律动及树木花朵的飘动和摇曳等。“无边落木萧萧下，不尽长江滚滚来”是落叶和江河的动态美，“飞流直下三千尺，疑是银河落九天”是瀑布的动态美，“云霞明灭或可睹”是云霞的动态美。</a:t>
              </a:r>
              <a:endParaRPr lang="da-DK" altLang="zh-CN" sz="16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909695" y="446405"/>
            <a:ext cx="432308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二、风景美的欣赏</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0153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8" name="圆角矩形 17"/>
          <p:cNvSpPr/>
          <p:nvPr>
            <p:custDataLst>
              <p:tags r:id="rId1"/>
            </p:custDataLst>
          </p:nvPr>
        </p:nvSpPr>
        <p:spPr>
          <a:xfrm rot="2520000">
            <a:off x="4064095" y="2987515"/>
            <a:ext cx="2688117" cy="2688117"/>
          </a:xfrm>
          <a:prstGeom prst="roundRect">
            <a:avLst/>
          </a:prstGeom>
          <a:noFill/>
          <a:ln w="19050">
            <a:solidFill>
              <a:srgbClr val="6096E6">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圆角矩形 19"/>
          <p:cNvSpPr/>
          <p:nvPr>
            <p:custDataLst>
              <p:tags r:id="rId2"/>
            </p:custDataLst>
          </p:nvPr>
        </p:nvSpPr>
        <p:spPr>
          <a:xfrm rot="6120000">
            <a:off x="4841409" y="3764830"/>
            <a:ext cx="1133489" cy="1133489"/>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圆角矩形 22"/>
          <p:cNvSpPr/>
          <p:nvPr>
            <p:custDataLst>
              <p:tags r:id="rId3"/>
            </p:custDataLst>
          </p:nvPr>
        </p:nvSpPr>
        <p:spPr>
          <a:xfrm rot="2520000">
            <a:off x="4841409" y="3764830"/>
            <a:ext cx="1133489" cy="1133489"/>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7" name="圆角矩形 26"/>
          <p:cNvSpPr/>
          <p:nvPr>
            <p:custDataLst>
              <p:tags r:id="rId4"/>
            </p:custDataLst>
          </p:nvPr>
        </p:nvSpPr>
        <p:spPr>
          <a:xfrm rot="2520000">
            <a:off x="4549948" y="3473368"/>
            <a:ext cx="1716411" cy="1716411"/>
          </a:xfrm>
          <a:prstGeom prst="roundRect">
            <a:avLst/>
          </a:prstGeom>
          <a:noFill/>
          <a:ln w="57150">
            <a:solidFill>
              <a:srgbClr val="6096E6">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9" name="圆角矩形 28"/>
          <p:cNvSpPr/>
          <p:nvPr>
            <p:custDataLst>
              <p:tags r:id="rId5"/>
            </p:custDataLst>
          </p:nvPr>
        </p:nvSpPr>
        <p:spPr>
          <a:xfrm rot="2520000">
            <a:off x="4436700" y="3360121"/>
            <a:ext cx="1942907" cy="1942907"/>
          </a:xfrm>
          <a:prstGeom prst="roundRect">
            <a:avLst/>
          </a:prstGeom>
          <a:noFill/>
          <a:ln w="19050">
            <a:solidFill>
              <a:srgbClr val="6096E6">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2" name="六边形 31"/>
          <p:cNvSpPr/>
          <p:nvPr>
            <p:custDataLst>
              <p:tags r:id="rId6"/>
            </p:custDataLst>
          </p:nvPr>
        </p:nvSpPr>
        <p:spPr>
          <a:xfrm rot="5400000">
            <a:off x="5065630" y="1905595"/>
            <a:ext cx="685048" cy="612751"/>
          </a:xfrm>
          <a:prstGeom prst="hexagon">
            <a:avLst/>
          </a:prstGeom>
          <a:solidFill>
            <a:srgbClr val="6096E6"/>
          </a:solidFill>
          <a:ln w="38100">
            <a:solidFill>
              <a:srgbClr val="6096E6">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6" name="六边形 35"/>
          <p:cNvSpPr/>
          <p:nvPr>
            <p:custDataLst>
              <p:tags r:id="rId7"/>
            </p:custDataLst>
          </p:nvPr>
        </p:nvSpPr>
        <p:spPr>
          <a:xfrm rot="5400000">
            <a:off x="6815914" y="3059812"/>
            <a:ext cx="685048" cy="612751"/>
          </a:xfrm>
          <a:prstGeom prst="hexagon">
            <a:avLst/>
          </a:prstGeom>
          <a:solidFill>
            <a:srgbClr val="58B6E5"/>
          </a:solidFill>
          <a:ln w="38100">
            <a:solidFill>
              <a:srgbClr val="58B6E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7" name="六边形 36"/>
          <p:cNvSpPr/>
          <p:nvPr>
            <p:custDataLst>
              <p:tags r:id="rId8"/>
            </p:custDataLst>
          </p:nvPr>
        </p:nvSpPr>
        <p:spPr>
          <a:xfrm rot="5400000">
            <a:off x="6815914" y="4917277"/>
            <a:ext cx="685048" cy="612751"/>
          </a:xfrm>
          <a:prstGeom prst="hexagon">
            <a:avLst/>
          </a:prstGeom>
          <a:solidFill>
            <a:srgbClr val="56CA95"/>
          </a:solidFill>
          <a:ln w="38100">
            <a:solidFill>
              <a:srgbClr val="56CA9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8" name="六边形 37"/>
          <p:cNvSpPr/>
          <p:nvPr>
            <p:custDataLst>
              <p:tags r:id="rId9"/>
            </p:custDataLst>
          </p:nvPr>
        </p:nvSpPr>
        <p:spPr>
          <a:xfrm rot="5400000">
            <a:off x="3307256" y="3059812"/>
            <a:ext cx="685048" cy="612751"/>
          </a:xfrm>
          <a:prstGeom prst="hexagon">
            <a:avLst/>
          </a:prstGeom>
          <a:solidFill>
            <a:srgbClr val="F18870"/>
          </a:solidFill>
          <a:ln w="38100">
            <a:solidFill>
              <a:srgbClr val="F18870">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18870"/>
              </a:solidFill>
            </a:endParaRPr>
          </a:p>
        </p:txBody>
      </p:sp>
      <p:sp>
        <p:nvSpPr>
          <p:cNvPr id="39" name="六边形 38"/>
          <p:cNvSpPr/>
          <p:nvPr>
            <p:custDataLst>
              <p:tags r:id="rId10"/>
            </p:custDataLst>
          </p:nvPr>
        </p:nvSpPr>
        <p:spPr>
          <a:xfrm rot="5400000">
            <a:off x="3307256" y="4917277"/>
            <a:ext cx="685048" cy="612751"/>
          </a:xfrm>
          <a:prstGeom prst="hexagon">
            <a:avLst/>
          </a:prstGeom>
          <a:solidFill>
            <a:srgbClr val="FFBA55"/>
          </a:solidFill>
          <a:ln w="38100">
            <a:solidFill>
              <a:srgbClr val="FFBA5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0" name="文本框 39"/>
          <p:cNvSpPr txBox="1"/>
          <p:nvPr>
            <p:custDataLst>
              <p:tags r:id="rId11"/>
            </p:custDataLst>
          </p:nvPr>
        </p:nvSpPr>
        <p:spPr>
          <a:xfrm>
            <a:off x="4196080" y="1263015"/>
            <a:ext cx="2338705" cy="605790"/>
          </a:xfrm>
          <a:prstGeom prst="rect">
            <a:avLst/>
          </a:prstGeom>
          <a:noFill/>
        </p:spPr>
        <p:txBody>
          <a:bodyPr wrap="square" bIns="0" rtlCol="0"/>
          <a:p>
            <a:pPr algn="ctr"/>
            <a:r>
              <a:rPr lang="zh-CN" altLang="en-US" b="1" spc="300">
                <a:solidFill>
                  <a:srgbClr val="6096E6">
                    <a:lumMod val="50000"/>
                  </a:srgbClr>
                </a:solidFill>
                <a:uFillTx/>
                <a:latin typeface="思源黑体 CN Bold" panose="020B0800000000000000" charset="-122"/>
                <a:ea typeface="思源黑体 CN Bold" panose="020B0800000000000000" charset="-122"/>
              </a:rPr>
              <a:t>（一）善于发现</a:t>
            </a:r>
            <a:endParaRPr lang="zh-CN" altLang="en-US" b="1" spc="300">
              <a:solidFill>
                <a:srgbClr val="6096E6">
                  <a:lumMod val="50000"/>
                </a:srgbClr>
              </a:solidFill>
              <a:uFillTx/>
              <a:latin typeface="思源黑体 CN Bold" panose="020B0800000000000000" charset="-122"/>
              <a:ea typeface="思源黑体 CN Bold" panose="020B0800000000000000" charset="-122"/>
            </a:endParaRPr>
          </a:p>
        </p:txBody>
      </p:sp>
      <p:pic>
        <p:nvPicPr>
          <p:cNvPr id="42" name="图片 41" descr="343435383038363b343532323339363bd5bdc2d4c4bfb1ea"/>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070180" y="3993600"/>
            <a:ext cx="675948" cy="675948"/>
          </a:xfrm>
          <a:prstGeom prst="rect">
            <a:avLst/>
          </a:prstGeom>
          <a:effectLst>
            <a:outerShdw blurRad="38100" dist="38100" dir="5400000" algn="ctr" rotWithShape="0">
              <a:srgbClr val="6096E6">
                <a:lumMod val="50000"/>
                <a:alpha val="60000"/>
              </a:srgbClr>
            </a:outerShdw>
          </a:effectLst>
        </p:spPr>
      </p:pic>
      <p:sp>
        <p:nvSpPr>
          <p:cNvPr id="44" name="文本框 43"/>
          <p:cNvSpPr txBox="1"/>
          <p:nvPr>
            <p:custDataLst>
              <p:tags r:id="rId15"/>
            </p:custDataLst>
          </p:nvPr>
        </p:nvSpPr>
        <p:spPr>
          <a:xfrm>
            <a:off x="7544435" y="3075305"/>
            <a:ext cx="3589655" cy="725170"/>
          </a:xfrm>
          <a:prstGeom prst="rect">
            <a:avLst/>
          </a:prstGeom>
          <a:noFill/>
        </p:spPr>
        <p:txBody>
          <a:bodyPr wrap="square" bIns="0" rtlCol="0"/>
          <a:p>
            <a:pPr algn="l"/>
            <a:r>
              <a:rPr lang="zh-CN" altLang="en-US" b="1" spc="300">
                <a:solidFill>
                  <a:srgbClr val="58B6E5">
                    <a:lumMod val="50000"/>
                  </a:srgbClr>
                </a:solidFill>
                <a:uFillTx/>
                <a:latin typeface="思源黑体 CN Bold" panose="020B0800000000000000" charset="-122"/>
                <a:ea typeface="思源黑体 CN Bold" panose="020B0800000000000000" charset="-122"/>
              </a:rPr>
              <a:t>（二）善于运用想象与联想</a:t>
            </a:r>
            <a:endParaRPr lang="zh-CN" altLang="en-US" b="1" spc="300">
              <a:solidFill>
                <a:srgbClr val="58B6E5">
                  <a:lumMod val="50000"/>
                </a:srgbClr>
              </a:solidFill>
              <a:uFillTx/>
              <a:latin typeface="思源黑体 CN Bold" panose="020B0800000000000000" charset="-122"/>
              <a:ea typeface="思源黑体 CN Bold" panose="020B0800000000000000" charset="-122"/>
            </a:endParaRPr>
          </a:p>
        </p:txBody>
      </p:sp>
      <p:sp>
        <p:nvSpPr>
          <p:cNvPr id="47" name="文本框 46"/>
          <p:cNvSpPr txBox="1"/>
          <p:nvPr>
            <p:custDataLst>
              <p:tags r:id="rId16"/>
            </p:custDataLst>
          </p:nvPr>
        </p:nvSpPr>
        <p:spPr>
          <a:xfrm>
            <a:off x="7540625" y="4932680"/>
            <a:ext cx="3594100" cy="492760"/>
          </a:xfrm>
          <a:prstGeom prst="rect">
            <a:avLst/>
          </a:prstGeom>
          <a:noFill/>
        </p:spPr>
        <p:txBody>
          <a:bodyPr wrap="square" bIns="0" rtlCol="0"/>
          <a:p>
            <a:pPr algn="l"/>
            <a:r>
              <a:rPr lang="zh-CN" altLang="en-US" b="1" spc="300">
                <a:solidFill>
                  <a:srgbClr val="56CA95">
                    <a:lumMod val="50000"/>
                  </a:srgbClr>
                </a:solidFill>
                <a:uFillTx/>
                <a:latin typeface="思源黑体 CN Bold" panose="020B0800000000000000" charset="-122"/>
                <a:ea typeface="思源黑体 CN Bold" panose="020B0800000000000000" charset="-122"/>
              </a:rPr>
              <a:t>（三）加强基础知识的学习</a:t>
            </a:r>
            <a:endParaRPr lang="zh-CN" altLang="en-US" b="1" spc="300">
              <a:solidFill>
                <a:srgbClr val="56CA95">
                  <a:lumMod val="50000"/>
                </a:srgbClr>
              </a:solidFill>
              <a:uFillTx/>
              <a:latin typeface="思源黑体 CN Bold" panose="020B0800000000000000" charset="-122"/>
              <a:ea typeface="思源黑体 CN Bold" panose="020B0800000000000000" charset="-122"/>
            </a:endParaRPr>
          </a:p>
        </p:txBody>
      </p:sp>
      <p:sp>
        <p:nvSpPr>
          <p:cNvPr id="50" name="文本框 49"/>
          <p:cNvSpPr txBox="1"/>
          <p:nvPr>
            <p:custDataLst>
              <p:tags r:id="rId17"/>
            </p:custDataLst>
          </p:nvPr>
        </p:nvSpPr>
        <p:spPr>
          <a:xfrm>
            <a:off x="1052830" y="4932680"/>
            <a:ext cx="2212975" cy="302260"/>
          </a:xfrm>
          <a:prstGeom prst="rect">
            <a:avLst/>
          </a:prstGeom>
          <a:noFill/>
        </p:spPr>
        <p:txBody>
          <a:bodyPr wrap="square" bIns="0" rtlCol="0"/>
          <a:p>
            <a:pPr algn="l"/>
            <a:r>
              <a:rPr lang="zh-CN" altLang="en-US" b="1" spc="300">
                <a:solidFill>
                  <a:srgbClr val="FFBA55">
                    <a:lumMod val="50000"/>
                  </a:srgbClr>
                </a:solidFill>
                <a:uFillTx/>
                <a:latin typeface="思源黑体 CN Bold" panose="020B0800000000000000" charset="-122"/>
                <a:ea typeface="思源黑体 CN Bold" panose="020B0800000000000000" charset="-122"/>
              </a:rPr>
              <a:t>（四）多点观察</a:t>
            </a:r>
            <a:endParaRPr lang="zh-CN" altLang="en-US" b="1" spc="300">
              <a:solidFill>
                <a:srgbClr val="FFBA55">
                  <a:lumMod val="50000"/>
                </a:srgbClr>
              </a:solidFill>
              <a:uFillTx/>
              <a:latin typeface="思源黑体 CN Bold" panose="020B0800000000000000" charset="-122"/>
              <a:ea typeface="思源黑体 CN Bold" panose="020B0800000000000000" charset="-122"/>
            </a:endParaRPr>
          </a:p>
        </p:txBody>
      </p:sp>
      <p:sp>
        <p:nvSpPr>
          <p:cNvPr id="52" name="文本框 51"/>
          <p:cNvSpPr txBox="1"/>
          <p:nvPr>
            <p:custDataLst>
              <p:tags r:id="rId18"/>
            </p:custDataLst>
          </p:nvPr>
        </p:nvSpPr>
        <p:spPr>
          <a:xfrm>
            <a:off x="941705" y="3075305"/>
            <a:ext cx="2325370" cy="584835"/>
          </a:xfrm>
          <a:prstGeom prst="rect">
            <a:avLst/>
          </a:prstGeom>
          <a:noFill/>
        </p:spPr>
        <p:txBody>
          <a:bodyPr wrap="square" bIns="0" rtlCol="0"/>
          <a:p>
            <a:pPr algn="l"/>
            <a:r>
              <a:rPr lang="zh-CN" altLang="en-US" b="1" spc="300">
                <a:solidFill>
                  <a:srgbClr val="F18870">
                    <a:lumMod val="50000"/>
                  </a:srgbClr>
                </a:solidFill>
                <a:uFillTx/>
                <a:latin typeface="思源黑体 CN Bold" panose="020B0800000000000000" charset="-122"/>
                <a:ea typeface="思源黑体 CN Bold" panose="020B0800000000000000" charset="-122"/>
              </a:rPr>
              <a:t>（五）动静结合</a:t>
            </a:r>
            <a:endParaRPr lang="zh-CN" altLang="en-US" b="1" spc="300">
              <a:solidFill>
                <a:srgbClr val="F18870">
                  <a:lumMod val="50000"/>
                </a:srgbClr>
              </a:solidFill>
              <a:uFillTx/>
              <a:latin typeface="思源黑体 CN Bold" panose="020B0800000000000000" charset="-122"/>
              <a:ea typeface="思源黑体 CN Bold" panose="020B0800000000000000" charset="-122"/>
            </a:endParaRPr>
          </a:p>
        </p:txBody>
      </p:sp>
      <p:pic>
        <p:nvPicPr>
          <p:cNvPr id="54" name="图片 53" descr="343435383038363b343532323337393bc9cfcad0cdcbb3f6"/>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206684" y="2007720"/>
            <a:ext cx="402434" cy="402434"/>
          </a:xfrm>
          <a:prstGeom prst="rect">
            <a:avLst/>
          </a:prstGeom>
          <a:effectLst>
            <a:outerShdw blurRad="38100" dist="38100" dir="5400000" algn="ctr" rotWithShape="0">
              <a:srgbClr val="6096E6">
                <a:lumMod val="50000"/>
                <a:alpha val="60000"/>
              </a:srgbClr>
            </a:outerShdw>
          </a:effectLst>
        </p:spPr>
      </p:pic>
      <p:pic>
        <p:nvPicPr>
          <p:cNvPr id="55" name="图片 54" descr="343435383038363b343532323338323bcee5c1a6c4a3d0c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957474" y="3165476"/>
            <a:ext cx="402434" cy="402434"/>
          </a:xfrm>
          <a:prstGeom prst="rect">
            <a:avLst/>
          </a:prstGeom>
          <a:effectLst>
            <a:outerShdw blurRad="38100" dist="38100" dir="5400000" algn="ctr" rotWithShape="0">
              <a:srgbClr val="58B6E5">
                <a:lumMod val="50000"/>
                <a:alpha val="60000"/>
              </a:srgbClr>
            </a:outerShdw>
          </a:effectLst>
        </p:spPr>
      </p:pic>
      <p:pic>
        <p:nvPicPr>
          <p:cNvPr id="56" name="图片 55" descr="343435383038363b343532323430323bcdc6b9e3b7bdb0b8"/>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958990" y="5022942"/>
            <a:ext cx="402434" cy="402434"/>
          </a:xfrm>
          <a:prstGeom prst="rect">
            <a:avLst/>
          </a:prstGeom>
          <a:effectLst>
            <a:outerShdw blurRad="38100" dist="38100" dir="5400000" algn="ctr" rotWithShape="0">
              <a:srgbClr val="56CA95">
                <a:lumMod val="50000"/>
                <a:alpha val="60000"/>
              </a:srgbClr>
            </a:outerShdw>
          </a:effectLst>
        </p:spPr>
      </p:pic>
      <p:pic>
        <p:nvPicPr>
          <p:cNvPr id="57" name="图片 56" descr="343435383038363b343532323338353bc8abc7f2bbaf"/>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448816" y="5022942"/>
            <a:ext cx="402434" cy="402434"/>
          </a:xfrm>
          <a:prstGeom prst="rect">
            <a:avLst/>
          </a:prstGeom>
          <a:effectLst>
            <a:outerShdw blurRad="38100" dist="38100" dir="5400000" algn="ctr" rotWithShape="0">
              <a:srgbClr val="FFBA55">
                <a:lumMod val="50000"/>
                <a:alpha val="60000"/>
              </a:srgbClr>
            </a:outerShdw>
          </a:effectLst>
        </p:spPr>
      </p:pic>
      <p:pic>
        <p:nvPicPr>
          <p:cNvPr id="58" name="图片 57" descr="343435383038363b343532323430383bd3aacffab2bcbed6"/>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450332" y="3165476"/>
            <a:ext cx="402434" cy="402434"/>
          </a:xfrm>
          <a:prstGeom prst="rect">
            <a:avLst/>
          </a:prstGeom>
          <a:effectLst>
            <a:outerShdw blurRad="38100" dist="38100" dir="5400000" algn="ctr" rotWithShape="0">
              <a:srgbClr val="F18870">
                <a:lumMod val="50000"/>
                <a:alpha val="60000"/>
              </a:srgbClr>
            </a:outerShdw>
          </a:effectLst>
        </p:spPr>
      </p:pic>
    </p:spTree>
    <p:custDataLst>
      <p:tags r:id="rId3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03</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园林之美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909695" y="446405"/>
            <a:ext cx="432308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一、我国园林之美</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0153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custDataLst>
              <p:tags r:id="rId1"/>
            </p:custDataLst>
          </p:nvPr>
        </p:nvSpPr>
        <p:spPr>
          <a:xfrm>
            <a:off x="7376795" y="3785235"/>
            <a:ext cx="4109085" cy="2637790"/>
          </a:xfrm>
          <a:prstGeom prst="rect">
            <a:avLst/>
          </a:prstGeom>
          <a:noFill/>
        </p:spPr>
        <p:txBody>
          <a:bodyPr wrap="square" rtlCol="0"/>
          <a:p>
            <a:pPr indent="0" algn="l" fontAlgn="auto">
              <a:lnSpc>
                <a:spcPct val="130000"/>
              </a:lnSpc>
            </a:pPr>
            <a:r>
              <a:rPr lang="zh-CN" altLang="en-US" sz="1600" b="1" spc="150">
                <a:solidFill>
                  <a:schemeClr val="accent2">
                    <a:lumMod val="75000"/>
                  </a:schemeClr>
                </a:solidFill>
                <a:latin typeface="Arial" panose="020B0604020202020204" pitchFamily="34" charset="0"/>
                <a:ea typeface="微软雅黑" panose="020B0503020204020204" charset="-122"/>
                <a:sym typeface="Arial" panose="020B0604020202020204" pitchFamily="34" charset="0"/>
              </a:rPr>
              <a:t>（二）文化美</a:t>
            </a:r>
            <a:endParaRPr lang="zh-CN" altLang="en-US" sz="1600" b="1" spc="150">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a:p>
            <a:pPr indent="0" algn="l" fontAlgn="auto">
              <a:lnSpc>
                <a:spcPct val="13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我国的园林最早出现在殷周时代，历史非常悠久。不同历史时期，社会的经济条件、技术水平与人文环境造就了不同的园林文化。每一座园林都有自己独特的主体风格，其中不同时期或不同地域的园林还兼有时代、地域、民族以及人文的色彩。</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2"/>
            </p:custDataLst>
          </p:nvPr>
        </p:nvSpPr>
        <p:spPr>
          <a:xfrm>
            <a:off x="7376795" y="1075690"/>
            <a:ext cx="4109720" cy="2709545"/>
          </a:xfrm>
          <a:prstGeom prst="rect">
            <a:avLst/>
          </a:prstGeom>
          <a:noFill/>
        </p:spPr>
        <p:txBody>
          <a:bodyPr wrap="square" rtlCol="0"/>
          <a:p>
            <a:pPr indent="0" fontAlgn="auto">
              <a:lnSpc>
                <a:spcPct val="130000"/>
              </a:lnSpc>
            </a:pPr>
            <a:r>
              <a:rPr lang="zh-CN" altLang="en-US" sz="1600" b="1" spc="150">
                <a:solidFill>
                  <a:srgbClr val="0070C0"/>
                </a:solidFill>
                <a:latin typeface="Arial" panose="020B0604020202020204" pitchFamily="34" charset="0"/>
                <a:ea typeface="微软雅黑" panose="020B0503020204020204" charset="-122"/>
                <a:sym typeface="Arial" panose="020B0604020202020204" pitchFamily="34" charset="0"/>
              </a:rPr>
              <a:t>（一）景观美</a:t>
            </a:r>
            <a:endParaRPr lang="zh-CN" altLang="en-US" sz="1600" b="1" spc="150">
              <a:solidFill>
                <a:srgbClr val="0070C0"/>
              </a:solidFill>
              <a:latin typeface="Arial" panose="020B0604020202020204" pitchFamily="34" charset="0"/>
              <a:ea typeface="微软雅黑" panose="020B0503020204020204" charset="-122"/>
              <a:sym typeface="Arial" panose="020B0604020202020204" pitchFamily="34" charset="0"/>
            </a:endParaRPr>
          </a:p>
          <a:p>
            <a:pPr indent="0" fontAlgn="auto">
              <a:lnSpc>
                <a:spcPct val="13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崇尚自然”的情结在我国由来已久，因此我国的园林艺术也是“虽由人作，宛自天开”，在园林建造上非常注重对自然美的追求，无论是石的堆叠、水的分聚、树的排列、花的分布，都师法自然，使园林的写意性和浪漫色彩与自然本身的特征水乳交融地统一在一起。</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3"/>
            </p:custDataLst>
          </p:nvPr>
        </p:nvSpPr>
        <p:spPr>
          <a:xfrm>
            <a:off x="802640" y="2159000"/>
            <a:ext cx="3601085" cy="3321050"/>
          </a:xfrm>
          <a:prstGeom prst="rect">
            <a:avLst/>
          </a:prstGeom>
          <a:noFill/>
        </p:spPr>
        <p:txBody>
          <a:bodyPr wrap="square" rtlCol="0"/>
          <a:p>
            <a:pPr indent="0" fontAlgn="auto">
              <a:lnSpc>
                <a:spcPct val="130000"/>
              </a:lnSpc>
            </a:pPr>
            <a:r>
              <a:rPr lang="zh-CN" altLang="en-US" sz="1600" b="1" spc="150">
                <a:solidFill>
                  <a:srgbClr val="0070C0"/>
                </a:solidFill>
                <a:latin typeface="Arial" panose="020B0604020202020204" pitchFamily="34" charset="0"/>
                <a:ea typeface="微软雅黑" panose="020B0503020204020204" charset="-122"/>
                <a:sym typeface="Arial" panose="020B0604020202020204" pitchFamily="34" charset="0"/>
              </a:rPr>
              <a:t>（三）意境美</a:t>
            </a:r>
            <a:endParaRPr lang="zh-CN" altLang="en-US" sz="1600" b="1" spc="150">
              <a:solidFill>
                <a:srgbClr val="0070C0"/>
              </a:solidFill>
              <a:latin typeface="Arial" panose="020B0604020202020204" pitchFamily="34" charset="0"/>
              <a:ea typeface="微软雅黑" panose="020B0503020204020204" charset="-122"/>
              <a:sym typeface="Arial" panose="020B0604020202020204" pitchFamily="34" charset="0"/>
            </a:endParaRPr>
          </a:p>
          <a:p>
            <a:pPr indent="0" fontAlgn="auto">
              <a:lnSpc>
                <a:spcPct val="13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我国园林核心的主旨是意境美。在设计上，追求以幽静淡雅的自然风光与思想情感相结合，并运用灵活多变的置景手法，形成内在无形的主线和外在多变的景观。在布局上，巧妙地设置了层隐层现，既隔且接的空间，让观赏者沿曲折起伏的小径，在每一次驻足或是转折时都能感受到景观中所蕴含的情致。</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3" name="箭头: 上弧形 12"/>
          <p:cNvSpPr/>
          <p:nvPr>
            <p:custDataLst>
              <p:tags r:id="rId4"/>
            </p:custDataLst>
          </p:nvPr>
        </p:nvSpPr>
        <p:spPr>
          <a:xfrm rot="1800000">
            <a:off x="5433695" y="2156460"/>
            <a:ext cx="1986280" cy="772795"/>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4" name="箭头: 上弧形 13"/>
          <p:cNvSpPr/>
          <p:nvPr>
            <p:custDataLst>
              <p:tags r:id="rId5"/>
            </p:custDataLst>
          </p:nvPr>
        </p:nvSpPr>
        <p:spPr>
          <a:xfrm rot="9000000">
            <a:off x="5530215" y="3830955"/>
            <a:ext cx="1986280" cy="772795"/>
          </a:xfrm>
          <a:prstGeom prst="curvedDownArrow">
            <a:avLst>
              <a:gd name="adj1" fmla="val 50000"/>
              <a:gd name="adj2" fmla="val 50000"/>
              <a:gd name="adj3" fmla="val 2380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5" name="箭头: 上弧形 14"/>
          <p:cNvSpPr/>
          <p:nvPr>
            <p:custDataLst>
              <p:tags r:id="rId6"/>
            </p:custDataLst>
          </p:nvPr>
        </p:nvSpPr>
        <p:spPr>
          <a:xfrm rot="16200000">
            <a:off x="4008755" y="3039745"/>
            <a:ext cx="1986280" cy="772795"/>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 name="AutoShape 8"/>
          <p:cNvSpPr/>
          <p:nvPr>
            <p:custDataLst>
              <p:tags r:id="rId7"/>
            </p:custDataLst>
          </p:nvPr>
        </p:nvSpPr>
        <p:spPr bwMode="auto">
          <a:xfrm>
            <a:off x="4869815" y="3224530"/>
            <a:ext cx="406400" cy="403225"/>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 name="AutoShape 11"/>
          <p:cNvSpPr>
            <a:spLocks noChangeAspect="1"/>
          </p:cNvSpPr>
          <p:nvPr>
            <p:custDataLst>
              <p:tags r:id="rId8"/>
            </p:custDataLst>
          </p:nvPr>
        </p:nvSpPr>
        <p:spPr bwMode="auto">
          <a:xfrm>
            <a:off x="6144895" y="2464435"/>
            <a:ext cx="343535" cy="31496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 name="AutoShape 14"/>
          <p:cNvSpPr/>
          <p:nvPr>
            <p:custDataLst>
              <p:tags r:id="rId9"/>
            </p:custDataLst>
          </p:nvPr>
        </p:nvSpPr>
        <p:spPr bwMode="auto">
          <a:xfrm>
            <a:off x="6344285" y="3970655"/>
            <a:ext cx="358775" cy="358775"/>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79B6D3"/>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2200" y="784860"/>
            <a:ext cx="453263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二、中西古典园林艺术比较</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2" name="图片 1" descr="图片1"/>
          <p:cNvPicPr>
            <a:picLocks noChangeAspect="1"/>
          </p:cNvPicPr>
          <p:nvPr>
            <p:custDataLst>
              <p:tags r:id="rId1"/>
            </p:custDataLst>
          </p:nvPr>
        </p:nvPicPr>
        <p:blipFill>
          <a:blip r:embed="rId2"/>
          <a:stretch>
            <a:fillRect/>
          </a:stretch>
        </p:blipFill>
        <p:spPr>
          <a:xfrm>
            <a:off x="1816177" y="1967416"/>
            <a:ext cx="1942842" cy="4106821"/>
          </a:xfrm>
          <a:prstGeom prst="rect">
            <a:avLst/>
          </a:prstGeom>
        </p:spPr>
      </p:pic>
      <p:sp>
        <p:nvSpPr>
          <p:cNvPr id="64" name="任意多边形 63"/>
          <p:cNvSpPr/>
          <p:nvPr>
            <p:custDataLst>
              <p:tags r:id="rId3"/>
            </p:custDataLst>
          </p:nvPr>
        </p:nvSpPr>
        <p:spPr>
          <a:xfrm>
            <a:off x="607060" y="3516390"/>
            <a:ext cx="2103854" cy="129981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8F7FF0"/>
          </a:solidFill>
          <a:ln>
            <a:noFill/>
          </a:ln>
          <a:effec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endParaRPr>
          </a:p>
        </p:txBody>
      </p:sp>
      <p:sp>
        <p:nvSpPr>
          <p:cNvPr id="4" name="椭圆 3"/>
          <p:cNvSpPr/>
          <p:nvPr>
            <p:custDataLst>
              <p:tags r:id="rId4"/>
            </p:custDataLst>
          </p:nvPr>
        </p:nvSpPr>
        <p:spPr>
          <a:xfrm>
            <a:off x="1662299" y="3707974"/>
            <a:ext cx="917156" cy="917156"/>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5"/>
            </p:custDataLst>
          </p:nvPr>
        </p:nvSpPr>
        <p:spPr>
          <a:xfrm>
            <a:off x="2300741" y="5899977"/>
            <a:ext cx="577808" cy="577808"/>
          </a:xfrm>
          <a:prstGeom prst="ellipse">
            <a:avLst/>
          </a:prstGeom>
          <a:solidFill>
            <a:srgbClr val="8F7FF0">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6" name="椭圆 5"/>
          <p:cNvSpPr/>
          <p:nvPr>
            <p:custDataLst>
              <p:tags r:id="rId6"/>
            </p:custDataLst>
          </p:nvPr>
        </p:nvSpPr>
        <p:spPr>
          <a:xfrm>
            <a:off x="2300741" y="1609725"/>
            <a:ext cx="577808" cy="577808"/>
          </a:xfrm>
          <a:prstGeom prst="ellipse">
            <a:avLst/>
          </a:prstGeom>
          <a:solidFill>
            <a:srgbClr val="FDE014">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dirty="0">
              <a:solidFill>
                <a:srgbClr val="FFFFFF"/>
              </a:solidFill>
            </a:endParaRPr>
          </a:p>
        </p:txBody>
      </p:sp>
      <p:sp>
        <p:nvSpPr>
          <p:cNvPr id="80" name="任意多边形 79"/>
          <p:cNvSpPr/>
          <p:nvPr>
            <p:custDataLst>
              <p:tags r:id="rId7"/>
            </p:custDataLst>
          </p:nvPr>
        </p:nvSpPr>
        <p:spPr>
          <a:xfrm>
            <a:off x="607060" y="3478176"/>
            <a:ext cx="2181812" cy="137675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rgbClr val="8F7FF0"/>
            </a:solidFill>
            <a:prstDash val="lgDash"/>
          </a:ln>
          <a:effectLst>
            <a:outerShdw blurRad="63500" sx="102000" sy="102000" algn="ctr" rotWithShape="0">
              <a:srgbClr val="FFFFFF">
                <a:lumMod val="65000"/>
                <a:alpha val="40000"/>
              </a:srgbClr>
            </a:outerShdw>
          </a:effectLst>
          <a:extLst>
            <a:ext uri="{909E8E84-426E-40DD-AFC4-6F175D3DCCD1}">
              <a14:hiddenFill xmlns:a14="http://schemas.microsoft.com/office/drawing/2010/main">
                <a:solidFill>
                  <a:srgbClr val="6963ED"/>
                </a:solidFill>
              </a14:hiddenFill>
            </a:ext>
          </a:ex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811592" y="3856757"/>
            <a:ext cx="619080" cy="619080"/>
          </a:xfrm>
          <a:prstGeom prst="rect">
            <a:avLst/>
          </a:prstGeom>
        </p:spPr>
      </p:pic>
      <p:sp>
        <p:nvSpPr>
          <p:cNvPr id="11" name="椭圆 10"/>
          <p:cNvSpPr/>
          <p:nvPr>
            <p:custDataLst>
              <p:tags r:id="rId11"/>
            </p:custDataLst>
          </p:nvPr>
        </p:nvSpPr>
        <p:spPr>
          <a:xfrm>
            <a:off x="3268341" y="3145961"/>
            <a:ext cx="577808" cy="577808"/>
          </a:xfrm>
          <a:prstGeom prst="ellipse">
            <a:avLst/>
          </a:prstGeom>
          <a:solidFill>
            <a:srgbClr val="6963ED">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2" name="椭圆 11"/>
          <p:cNvSpPr/>
          <p:nvPr>
            <p:custDataLst>
              <p:tags r:id="rId12"/>
            </p:custDataLst>
          </p:nvPr>
        </p:nvSpPr>
        <p:spPr>
          <a:xfrm>
            <a:off x="3237260" y="4570610"/>
            <a:ext cx="577808" cy="577808"/>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69" name="图片 68" descr="31393935333132383b31393939333838353bb4b4d2e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2473982" y="1782966"/>
            <a:ext cx="231327" cy="231327"/>
          </a:xfrm>
          <a:prstGeom prst="rect">
            <a:avLst/>
          </a:prstGeom>
        </p:spPr>
      </p:pic>
      <p:pic>
        <p:nvPicPr>
          <p:cNvPr id="71" name="图片 70" descr="31393935333132383b31393939333839383bd7dcbde1bbe3b1a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473982" y="6073218"/>
            <a:ext cx="231327" cy="231327"/>
          </a:xfrm>
          <a:prstGeom prst="rect">
            <a:avLst/>
          </a:prstGeom>
        </p:spPr>
      </p:pic>
      <p:pic>
        <p:nvPicPr>
          <p:cNvPr id="72" name="图片 71" descr="31393935333132383b31393939333930323bc8d5b3ccbcc6bbae"/>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441582" y="3319202"/>
            <a:ext cx="231327" cy="231327"/>
          </a:xfrm>
          <a:prstGeom prst="rect">
            <a:avLst/>
          </a:prstGeom>
        </p:spPr>
      </p:pic>
      <p:pic>
        <p:nvPicPr>
          <p:cNvPr id="73" name="图片 72" descr="31393935333132383b31393939333930343bccd8cae2c8d5d7d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3410500" y="4743851"/>
            <a:ext cx="231327" cy="231327"/>
          </a:xfrm>
          <a:prstGeom prst="rect">
            <a:avLst/>
          </a:prstGeom>
        </p:spPr>
      </p:pic>
      <p:sp>
        <p:nvSpPr>
          <p:cNvPr id="14" name="文本框 13"/>
          <p:cNvSpPr txBox="1"/>
          <p:nvPr>
            <p:custDataLst>
              <p:tags r:id="rId25"/>
            </p:custDataLst>
          </p:nvPr>
        </p:nvSpPr>
        <p:spPr>
          <a:xfrm>
            <a:off x="3183255" y="1395095"/>
            <a:ext cx="8595360" cy="112077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b="1" spc="150">
                <a:solidFill>
                  <a:schemeClr val="accent4">
                    <a:lumMod val="75000"/>
                  </a:schemeClr>
                </a:solidFill>
                <a:effectLst/>
                <a:uFillTx/>
                <a:latin typeface="宋体" panose="02010600030101010101" pitchFamily="2" charset="-122"/>
                <a:ea typeface="宋体" panose="02010600030101010101" pitchFamily="2" charset="-122"/>
              </a:rPr>
              <a:t>在造园艺术风格上，中国古典园林以山水画、山水诗为美学原则，设计者多为画家、诗人，刻意体现诗情画意，追求生境、画境、意境，追求自然美、含蓄美、静美（如水景以溪池、滴泉为主），属于自然山水园。</a:t>
            </a:r>
            <a:endParaRPr lang="zh-CN" altLang="en-US" sz="1600" b="1" spc="150">
              <a:solidFill>
                <a:schemeClr val="accent4">
                  <a:lumMod val="75000"/>
                </a:schemeClr>
              </a:solidFill>
              <a:effectLst/>
              <a:uFillTx/>
              <a:latin typeface="宋体" panose="02010600030101010101" pitchFamily="2" charset="-122"/>
              <a:ea typeface="宋体" panose="02010600030101010101" pitchFamily="2" charset="-122"/>
            </a:endParaRPr>
          </a:p>
        </p:txBody>
      </p:sp>
      <p:sp>
        <p:nvSpPr>
          <p:cNvPr id="20" name="文本框 19"/>
          <p:cNvSpPr txBox="1"/>
          <p:nvPr>
            <p:custDataLst>
              <p:tags r:id="rId26"/>
            </p:custDataLst>
          </p:nvPr>
        </p:nvSpPr>
        <p:spPr>
          <a:xfrm>
            <a:off x="4001135" y="2889885"/>
            <a:ext cx="7552690" cy="83375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b="1" spc="150">
                <a:solidFill>
                  <a:srgbClr val="7030A0"/>
                </a:solidFill>
                <a:effectLst/>
                <a:uFillTx/>
                <a:latin typeface="宋体" panose="02010600030101010101" pitchFamily="2" charset="-122"/>
                <a:ea typeface="宋体" panose="02010600030101010101" pitchFamily="2" charset="-122"/>
              </a:rPr>
              <a:t>在园林规模上，由于功能有别，中国古典园林相对较小（如具有代表性的江南园林），西方园林规模相对较大。</a:t>
            </a:r>
            <a:endParaRPr lang="zh-CN" altLang="en-US" sz="1600" b="1" spc="150">
              <a:solidFill>
                <a:srgbClr val="7030A0"/>
              </a:solidFill>
              <a:effectLst/>
              <a:uFillTx/>
              <a:latin typeface="宋体" panose="02010600030101010101" pitchFamily="2" charset="-122"/>
              <a:ea typeface="宋体" panose="02010600030101010101" pitchFamily="2" charset="-122"/>
            </a:endParaRPr>
          </a:p>
        </p:txBody>
      </p:sp>
      <p:sp>
        <p:nvSpPr>
          <p:cNvPr id="23" name="文本框 22"/>
          <p:cNvSpPr txBox="1"/>
          <p:nvPr>
            <p:custDataLst>
              <p:tags r:id="rId27"/>
            </p:custDataLst>
          </p:nvPr>
        </p:nvSpPr>
        <p:spPr>
          <a:xfrm>
            <a:off x="4001135" y="4097655"/>
            <a:ext cx="7552055" cy="98107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b="1" spc="150">
                <a:solidFill>
                  <a:srgbClr val="92D050"/>
                </a:solidFill>
                <a:effectLst/>
                <a:uFillTx/>
                <a:latin typeface="宋体" panose="02010600030101010101" pitchFamily="2" charset="-122"/>
                <a:ea typeface="宋体" panose="02010600030101010101" pitchFamily="2" charset="-122"/>
              </a:rPr>
              <a:t>在植物处理上，中国古典园林的树木以自然形孤植、散植为主，花卉重姿态，以盆栽花坛为主；西方古典园林的树木以整形对植、列植为主，花卉重色彩，以图案花坛为主。</a:t>
            </a:r>
            <a:endParaRPr lang="zh-CN" altLang="en-US" sz="1600" b="1" spc="150">
              <a:solidFill>
                <a:srgbClr val="92D050"/>
              </a:solidFill>
              <a:effectLst/>
              <a:uFillTx/>
              <a:latin typeface="宋体" panose="02010600030101010101" pitchFamily="2" charset="-122"/>
              <a:ea typeface="宋体" panose="02010600030101010101" pitchFamily="2" charset="-122"/>
            </a:endParaRPr>
          </a:p>
        </p:txBody>
      </p:sp>
      <p:sp>
        <p:nvSpPr>
          <p:cNvPr id="16" name="文本框 15"/>
          <p:cNvSpPr txBox="1"/>
          <p:nvPr>
            <p:custDataLst>
              <p:tags r:id="rId28"/>
            </p:custDataLst>
          </p:nvPr>
        </p:nvSpPr>
        <p:spPr>
          <a:xfrm>
            <a:off x="3410585" y="5637530"/>
            <a:ext cx="7762240" cy="75120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b="1" spc="150">
                <a:solidFill>
                  <a:schemeClr val="tx2">
                    <a:lumMod val="50000"/>
                    <a:lumOff val="50000"/>
                  </a:schemeClr>
                </a:solidFill>
                <a:effectLst/>
                <a:uFillTx/>
                <a:latin typeface="宋体" panose="02010600030101010101" pitchFamily="2" charset="-122"/>
                <a:ea typeface="宋体" panose="02010600030101010101" pitchFamily="2" charset="-122"/>
              </a:rPr>
              <a:t>在景态上，中国古典园林以奥景为主，幽闭深藏；西方古典园林则以旷景为主，开敞袒露。</a:t>
            </a:r>
            <a:endParaRPr lang="zh-CN" altLang="en-US" sz="1600" b="1" spc="150">
              <a:solidFill>
                <a:schemeClr val="tx2">
                  <a:lumMod val="50000"/>
                  <a:lumOff val="50000"/>
                </a:schemeClr>
              </a:solidFill>
              <a:effectLst/>
              <a:uFillTx/>
              <a:latin typeface="宋体" panose="02010600030101010101" pitchFamily="2" charset="-122"/>
              <a:ea typeface="宋体" panose="02010600030101010101" pitchFamily="2"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91685" y="784860"/>
            <a:ext cx="300926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小贴士</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36600" y="1322070"/>
            <a:ext cx="10487660" cy="4707890"/>
          </a:xfrm>
          <a:prstGeom prst="rect">
            <a:avLst/>
          </a:prstGeom>
          <a:noFill/>
        </p:spPr>
        <p:txBody>
          <a:bodyPr wrap="square" rtlCol="0">
            <a:spAutoFit/>
          </a:bodyPr>
          <a:p>
            <a:pPr indent="0" algn="ctr"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中国古典园林</a:t>
            </a:r>
            <a:r>
              <a:rPr lang="en-US" sz="2000" b="1">
                <a:latin typeface="Times New Roman" panose="02020603050405020304" charset="0"/>
                <a:ea typeface="宋体" panose="02010600030101010101" pitchFamily="2" charset="-122"/>
                <a:cs typeface="Times New Roman" panose="02020603050405020304" charset="0"/>
              </a:rPr>
              <a:t>——</a:t>
            </a:r>
            <a:r>
              <a:rPr sz="2000" b="1">
                <a:latin typeface="宋体" panose="02010600030101010101" pitchFamily="2" charset="-122"/>
                <a:ea typeface="宋体" panose="02010600030101010101" pitchFamily="2" charset="-122"/>
                <a:cs typeface="宋体" panose="02010600030101010101" pitchFamily="2" charset="-122"/>
              </a:rPr>
              <a:t>拙政园</a:t>
            </a:r>
            <a:endParaRPr sz="2000"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说起我国古典园林，有四个最为著名，分别是北京颐和园、承德避暑山庄、苏州留园和拙政园。这四大名园中，有两个座落在苏州，足见苏州园林在中国古典园林的地位。拙政园位于苏州东北，由明故御史王献臣在卸任回乡后建成。</a:t>
            </a:r>
            <a:endParaRPr>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当时王献臣的挚友，江南四大才子之一的文徵明也参与了该园林的规划设计。文徵明还依照园景绘成拙政园图画31幅，并在每幅画卷上题咏景诗。其后又作《王氏拙政园记》，为我们今天了解和研究拙政园提供了重要的资料。</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拙政园自东向西分为三部分，东面主入口的园区以开阔的田园风光造就园林空间开朗的氛围；中间花园称为“复园”，以水为主题，池岛假山为胜景，林荫茂密，各色花木相辅相成，疏朗典雅，天然野趣，是全园精华所在；西面花园庭院错落，曲折变化，建筑精美。三处景观各具特色，体现出典型江南地区传统园林的风貌，堪称苏州园林的代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04</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生态之美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2200" y="784860"/>
            <a:ext cx="453263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一、生态环境美的特点</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custDataLst>
              <p:tags r:id="rId1"/>
            </p:custDataLst>
          </p:nvPr>
        </p:nvSpPr>
        <p:spPr>
          <a:xfrm rot="8460000">
            <a:off x="4519295" y="1729105"/>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AF84F0"/>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7" name="六边形 16"/>
          <p:cNvSpPr/>
          <p:nvPr>
            <p:custDataLst>
              <p:tags r:id="rId2"/>
            </p:custDataLst>
          </p:nvPr>
        </p:nvSpPr>
        <p:spPr>
          <a:xfrm rot="19320000">
            <a:off x="4527550" y="2033905"/>
            <a:ext cx="1061720" cy="965835"/>
          </a:xfrm>
          <a:prstGeom prst="hexagon">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15" name="任意多边形 14"/>
          <p:cNvSpPr/>
          <p:nvPr>
            <p:custDataLst>
              <p:tags r:id="rId3"/>
            </p:custDataLst>
          </p:nvPr>
        </p:nvSpPr>
        <p:spPr>
          <a:xfrm rot="6480000" flipV="1">
            <a:off x="6360795" y="3012440"/>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DF7ED3"/>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21" name="六边形 20"/>
          <p:cNvSpPr/>
          <p:nvPr>
            <p:custDataLst>
              <p:tags r:id="rId4"/>
            </p:custDataLst>
          </p:nvPr>
        </p:nvSpPr>
        <p:spPr>
          <a:xfrm rot="21000000">
            <a:off x="7068185" y="3773805"/>
            <a:ext cx="1061720" cy="965835"/>
          </a:xfrm>
          <a:prstGeom prst="hexagon">
            <a:avLst>
              <a:gd name="adj" fmla="val 29535"/>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18" name="任意多边形 17"/>
          <p:cNvSpPr/>
          <p:nvPr>
            <p:custDataLst>
              <p:tags r:id="rId5"/>
            </p:custDataLst>
          </p:nvPr>
        </p:nvSpPr>
        <p:spPr>
          <a:xfrm rot="13020000">
            <a:off x="5944235" y="1704340"/>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F8C9B"/>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9" name="六边形 18"/>
          <p:cNvSpPr/>
          <p:nvPr>
            <p:custDataLst>
              <p:tags r:id="rId6"/>
            </p:custDataLst>
          </p:nvPr>
        </p:nvSpPr>
        <p:spPr>
          <a:xfrm rot="20160000">
            <a:off x="6459855" y="1972945"/>
            <a:ext cx="1061720" cy="965835"/>
          </a:xfrm>
          <a:prstGeom prst="hexagon">
            <a:avLst>
              <a:gd name="adj" fmla="val 32460"/>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bIns="0" rtlCol="0" anchor="ctr"/>
          <a:p>
            <a:pPr algn="ctr"/>
            <a:endParaRPr lang="zh-CN" altLang="en-US">
              <a:solidFill>
                <a:srgbClr val="FFFFFF"/>
              </a:solidFill>
            </a:endParaRPr>
          </a:p>
        </p:txBody>
      </p:sp>
      <p:sp>
        <p:nvSpPr>
          <p:cNvPr id="22" name="任意多边形 21"/>
          <p:cNvSpPr/>
          <p:nvPr>
            <p:custDataLst>
              <p:tags r:id="rId7"/>
            </p:custDataLst>
          </p:nvPr>
        </p:nvSpPr>
        <p:spPr>
          <a:xfrm rot="10740000" flipV="1">
            <a:off x="5283835" y="3825875"/>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0AF84"/>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26" name="六边形 25"/>
          <p:cNvSpPr/>
          <p:nvPr>
            <p:custDataLst>
              <p:tags r:id="rId8"/>
            </p:custDataLst>
          </p:nvPr>
        </p:nvSpPr>
        <p:spPr>
          <a:xfrm rot="3600000" flipH="1">
            <a:off x="5556250" y="4848225"/>
            <a:ext cx="1061720" cy="946785"/>
          </a:xfrm>
          <a:prstGeom prst="hexagon">
            <a:avLst>
              <a:gd name="adj" fmla="val 32460"/>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27" name="任意多边形 26"/>
          <p:cNvSpPr/>
          <p:nvPr>
            <p:custDataLst>
              <p:tags r:id="rId9"/>
            </p:custDataLst>
          </p:nvPr>
        </p:nvSpPr>
        <p:spPr>
          <a:xfrm rot="15540000" flipV="1">
            <a:off x="4112895" y="2908935"/>
            <a:ext cx="1581150" cy="2197735"/>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881B5"/>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28" name="六边形 27"/>
          <p:cNvSpPr/>
          <p:nvPr>
            <p:custDataLst>
              <p:tags r:id="rId10"/>
            </p:custDataLst>
          </p:nvPr>
        </p:nvSpPr>
        <p:spPr>
          <a:xfrm rot="4680000" flipH="1">
            <a:off x="3986530" y="3578225"/>
            <a:ext cx="1061720" cy="965835"/>
          </a:xfrm>
          <a:prstGeom prst="hexagon">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39" name="文本框 38"/>
          <p:cNvSpPr txBox="1"/>
          <p:nvPr>
            <p:custDataLst>
              <p:tags r:id="rId11"/>
            </p:custDataLst>
          </p:nvPr>
        </p:nvSpPr>
        <p:spPr>
          <a:xfrm>
            <a:off x="1601470" y="1657350"/>
            <a:ext cx="2722880" cy="406400"/>
          </a:xfrm>
          <a:prstGeom prst="rect">
            <a:avLst/>
          </a:prstGeom>
          <a:noFill/>
        </p:spPr>
        <p:txBody>
          <a:bodyPr wrap="square" bIns="0" rtlCol="0"/>
          <a:p>
            <a:pPr algn="l"/>
            <a:r>
              <a:rPr lang="zh-CN" altLang="en-US" b="1" spc="300">
                <a:solidFill>
                  <a:srgbClr val="AF84F0"/>
                </a:solidFill>
                <a:uFillTx/>
                <a:latin typeface="思源黑体 CN Bold" panose="020B0800000000000000" charset="-122"/>
                <a:ea typeface="思源黑体 CN Bold" panose="020B0800000000000000" charset="-122"/>
              </a:rPr>
              <a:t>（一）生机活力美</a:t>
            </a:r>
            <a:endParaRPr lang="zh-CN" altLang="en-US" b="1" spc="300">
              <a:solidFill>
                <a:srgbClr val="AF84F0"/>
              </a:solidFill>
              <a:uFillTx/>
              <a:latin typeface="思源黑体 CN Bold" panose="020B0800000000000000" charset="-122"/>
              <a:ea typeface="思源黑体 CN Bold" panose="020B0800000000000000" charset="-122"/>
            </a:endParaRPr>
          </a:p>
        </p:txBody>
      </p:sp>
      <p:sp>
        <p:nvSpPr>
          <p:cNvPr id="40" name="文本框 39"/>
          <p:cNvSpPr txBox="1"/>
          <p:nvPr>
            <p:custDataLst>
              <p:tags r:id="rId12"/>
            </p:custDataLst>
          </p:nvPr>
        </p:nvSpPr>
        <p:spPr>
          <a:xfrm>
            <a:off x="1076325" y="3901440"/>
            <a:ext cx="2694305" cy="406400"/>
          </a:xfrm>
          <a:prstGeom prst="rect">
            <a:avLst/>
          </a:prstGeom>
          <a:noFill/>
        </p:spPr>
        <p:txBody>
          <a:bodyPr wrap="square" bIns="0" rtlCol="0"/>
          <a:p>
            <a:pPr algn="l"/>
            <a:r>
              <a:rPr lang="zh-CN" altLang="en-US" b="1" spc="300">
                <a:solidFill>
                  <a:srgbClr val="F881B5"/>
                </a:solidFill>
                <a:uFillTx/>
                <a:latin typeface="思源黑体 CN Bold" panose="020B0800000000000000" charset="-122"/>
                <a:ea typeface="思源黑体 CN Bold" panose="020B0800000000000000" charset="-122"/>
              </a:rPr>
              <a:t>（五）持续永恒美</a:t>
            </a:r>
            <a:endParaRPr lang="zh-CN" altLang="en-US" b="1" spc="300">
              <a:solidFill>
                <a:srgbClr val="F881B5"/>
              </a:solidFill>
              <a:uFillTx/>
              <a:latin typeface="思源黑体 CN Bold" panose="020B0800000000000000" charset="-122"/>
              <a:ea typeface="思源黑体 CN Bold" panose="020B0800000000000000" charset="-122"/>
            </a:endParaRPr>
          </a:p>
        </p:txBody>
      </p:sp>
      <p:sp>
        <p:nvSpPr>
          <p:cNvPr id="42" name="文本框 41"/>
          <p:cNvSpPr txBox="1"/>
          <p:nvPr>
            <p:custDataLst>
              <p:tags r:id="rId13"/>
            </p:custDataLst>
          </p:nvPr>
        </p:nvSpPr>
        <p:spPr>
          <a:xfrm>
            <a:off x="7877175" y="1657350"/>
            <a:ext cx="2654935" cy="406400"/>
          </a:xfrm>
          <a:prstGeom prst="rect">
            <a:avLst/>
          </a:prstGeom>
          <a:noFill/>
        </p:spPr>
        <p:txBody>
          <a:bodyPr wrap="square" bIns="0" rtlCol="0"/>
          <a:p>
            <a:pPr algn="l"/>
            <a:r>
              <a:rPr lang="zh-CN" altLang="en-US" b="1" spc="300">
                <a:solidFill>
                  <a:srgbClr val="FF8C9B"/>
                </a:solidFill>
                <a:uFillTx/>
                <a:latin typeface="思源黑体 CN Bold" panose="020B0800000000000000" charset="-122"/>
                <a:ea typeface="思源黑体 CN Bold" panose="020B0800000000000000" charset="-122"/>
              </a:rPr>
              <a:t>（二）整体交融美</a:t>
            </a:r>
            <a:endParaRPr lang="zh-CN" altLang="en-US" b="1" spc="300">
              <a:solidFill>
                <a:srgbClr val="FF8C9B"/>
              </a:solidFill>
              <a:uFillTx/>
              <a:latin typeface="思源黑体 CN Bold" panose="020B0800000000000000" charset="-122"/>
              <a:ea typeface="思源黑体 CN Bold" panose="020B0800000000000000" charset="-122"/>
            </a:endParaRPr>
          </a:p>
        </p:txBody>
      </p:sp>
      <p:sp>
        <p:nvSpPr>
          <p:cNvPr id="44" name="文本框 43"/>
          <p:cNvSpPr txBox="1"/>
          <p:nvPr>
            <p:custDataLst>
              <p:tags r:id="rId14"/>
            </p:custDataLst>
          </p:nvPr>
        </p:nvSpPr>
        <p:spPr>
          <a:xfrm>
            <a:off x="8705215" y="3777615"/>
            <a:ext cx="2435225" cy="629920"/>
          </a:xfrm>
          <a:prstGeom prst="rect">
            <a:avLst/>
          </a:prstGeom>
          <a:noFill/>
        </p:spPr>
        <p:txBody>
          <a:bodyPr wrap="square" bIns="0" rtlCol="0">
            <a:normAutofit fontScale="90000"/>
          </a:bodyPr>
          <a:p>
            <a:pPr algn="l"/>
            <a:r>
              <a:rPr lang="zh-CN" altLang="en-US" sz="2000" b="1" spc="300">
                <a:solidFill>
                  <a:srgbClr val="DF7ED3"/>
                </a:solidFill>
                <a:uFillTx/>
                <a:latin typeface="思源黑体 CN Bold" panose="020B0800000000000000" charset="-122"/>
                <a:ea typeface="思源黑体 CN Bold" panose="020B0800000000000000" charset="-122"/>
              </a:rPr>
              <a:t>（三）平衡和谐美</a:t>
            </a:r>
            <a:endParaRPr lang="zh-CN" altLang="en-US" sz="2000" b="1" spc="300">
              <a:solidFill>
                <a:srgbClr val="DF7ED3"/>
              </a:solidFill>
              <a:uFillTx/>
              <a:latin typeface="思源黑体 CN Bold" panose="020B0800000000000000" charset="-122"/>
              <a:ea typeface="思源黑体 CN Bold" panose="020B0800000000000000" charset="-122"/>
            </a:endParaRPr>
          </a:p>
        </p:txBody>
      </p:sp>
      <p:sp>
        <p:nvSpPr>
          <p:cNvPr id="46" name="文本框 45"/>
          <p:cNvSpPr txBox="1"/>
          <p:nvPr>
            <p:custDataLst>
              <p:tags r:id="rId15"/>
            </p:custDataLst>
          </p:nvPr>
        </p:nvSpPr>
        <p:spPr>
          <a:xfrm>
            <a:off x="7048500" y="5427980"/>
            <a:ext cx="2886710" cy="406400"/>
          </a:xfrm>
          <a:prstGeom prst="rect">
            <a:avLst/>
          </a:prstGeom>
          <a:noFill/>
        </p:spPr>
        <p:txBody>
          <a:bodyPr wrap="square" bIns="0" rtlCol="0"/>
          <a:p>
            <a:pPr algn="l"/>
            <a:r>
              <a:rPr lang="zh-CN" altLang="en-US" spc="300">
                <a:solidFill>
                  <a:srgbClr val="F0AF84"/>
                </a:solidFill>
                <a:uFillTx/>
                <a:latin typeface="思源黑体 CN Bold" panose="020B0800000000000000" charset="-122"/>
                <a:ea typeface="思源黑体 CN Bold" panose="020B0800000000000000" charset="-122"/>
              </a:rPr>
              <a:t>（四）多样创造美</a:t>
            </a:r>
            <a:endParaRPr lang="zh-CN" altLang="en-US" spc="300">
              <a:solidFill>
                <a:srgbClr val="F0AF84"/>
              </a:solidFill>
              <a:uFillTx/>
              <a:latin typeface="思源黑体 CN Bold" panose="020B0800000000000000" charset="-122"/>
              <a:ea typeface="思源黑体 CN Bold" panose="020B0800000000000000" charset="-122"/>
            </a:endParaRPr>
          </a:p>
        </p:txBody>
      </p:sp>
      <p:pic>
        <p:nvPicPr>
          <p:cNvPr id="31" name="图片 30" descr="343435383038363b343532323337393bc9cfcad0cdcbb3f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811713" y="2270125"/>
            <a:ext cx="493395" cy="493395"/>
          </a:xfrm>
          <a:prstGeom prst="rect">
            <a:avLst/>
          </a:prstGeom>
        </p:spPr>
      </p:pic>
      <p:pic>
        <p:nvPicPr>
          <p:cNvPr id="32" name="图片 31" descr="343435383038363b343532323338353bc8abc7f2bbaf"/>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7352348" y="4010025"/>
            <a:ext cx="493395" cy="493395"/>
          </a:xfrm>
          <a:prstGeom prst="rect">
            <a:avLst/>
          </a:prstGeom>
        </p:spPr>
      </p:pic>
      <p:pic>
        <p:nvPicPr>
          <p:cNvPr id="33" name="图片 32" descr="343435383038363b343532323339363bd5bdc2d4c4bfb1ea"/>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840413" y="5074920"/>
            <a:ext cx="493395" cy="493395"/>
          </a:xfrm>
          <a:prstGeom prst="rect">
            <a:avLst/>
          </a:prstGeom>
        </p:spPr>
      </p:pic>
      <p:pic>
        <p:nvPicPr>
          <p:cNvPr id="34" name="图片 33" descr="343435383038363b343532323430353bcdf8c2e7d3aacffa"/>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744018" y="2209165"/>
            <a:ext cx="493395" cy="493395"/>
          </a:xfrm>
          <a:prstGeom prst="rect">
            <a:avLst/>
          </a:prstGeom>
        </p:spPr>
      </p:pic>
      <p:pic>
        <p:nvPicPr>
          <p:cNvPr id="35" name="图片 34" descr="343435383038363b343532323430323bcdc6b9e3b7bdb0b8"/>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270693" y="3814445"/>
            <a:ext cx="493395" cy="493395"/>
          </a:xfrm>
          <a:prstGeom prst="rect">
            <a:avLst/>
          </a:prstGeom>
        </p:spPr>
      </p:pic>
    </p:spTree>
    <p:custDataLst>
      <p:tags r:id="rId3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984625" y="784860"/>
            <a:ext cx="371475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二、人类追求的理想境界</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71220" y="1963420"/>
            <a:ext cx="6082665" cy="299974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“诗意的栖息”追求的是精神的快感、生活的诗意化，它超越了物质主义，不把物质需要看作唯一，因为“诗意”不是物质满足就能得到的。</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诗意的栖息”是对生态环境的审美观照，是审美的高级境界，是人类生存的高级理想，也是生态环境美育要倡导的生活目标。只有在审美过程中体会到良好生态环境的美妙滋味，才能够唤起我们保护生态环境的理性思考。</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01" name="图片 100"/>
          <p:cNvPicPr/>
          <p:nvPr>
            <p:custDataLst>
              <p:tags r:id="rId1"/>
            </p:custDataLst>
          </p:nvPr>
        </p:nvPicPr>
        <p:blipFill>
          <a:blip r:embed="rId2"/>
          <a:stretch>
            <a:fillRect/>
          </a:stretch>
        </p:blipFill>
        <p:spPr>
          <a:xfrm>
            <a:off x="7232015" y="1963420"/>
            <a:ext cx="4191000" cy="339598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984625" y="784860"/>
            <a:ext cx="371475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三、生态环境的维护</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102" name="图片 101"/>
          <p:cNvPicPr/>
          <p:nvPr>
            <p:custDataLst>
              <p:tags r:id="rId1"/>
            </p:custDataLst>
          </p:nvPr>
        </p:nvPicPr>
        <p:blipFill>
          <a:blip r:embed="rId2"/>
          <a:stretch>
            <a:fillRect/>
          </a:stretch>
        </p:blipFill>
        <p:spPr>
          <a:xfrm>
            <a:off x="7160260" y="1501140"/>
            <a:ext cx="4352925" cy="4253230"/>
          </a:xfrm>
          <a:prstGeom prst="rect">
            <a:avLst/>
          </a:prstGeom>
          <a:noFill/>
          <a:ln w="9525">
            <a:noFill/>
          </a:ln>
        </p:spPr>
      </p:pic>
      <p:sp>
        <p:nvSpPr>
          <p:cNvPr id="2" name="矩形 1"/>
          <p:cNvSpPr/>
          <p:nvPr/>
        </p:nvSpPr>
        <p:spPr>
          <a:xfrm>
            <a:off x="1101725" y="1880235"/>
            <a:ext cx="5591175" cy="3184525"/>
          </a:xfrm>
          <a:prstGeom prst="rect">
            <a:avLst/>
          </a:prstGeom>
          <a:solidFill>
            <a:srgbClr val="87A2A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245235" y="2229485"/>
            <a:ext cx="5195570" cy="2399665"/>
          </a:xfrm>
          <a:prstGeom prst="rect">
            <a:avLst/>
          </a:prstGeom>
          <a:noFill/>
        </p:spPr>
        <p:txBody>
          <a:bodyPr wrap="square" rtlCol="0">
            <a:spAutoFit/>
          </a:bodyPr>
          <a:p>
            <a:pPr indent="0" fontAlgn="auto">
              <a:lnSpc>
                <a:spcPct val="150000"/>
              </a:lnSpc>
            </a:pPr>
            <a:r>
              <a:rPr lang="zh-CN" altLang="en-US" sz="2000" b="1">
                <a:latin typeface="宋体" panose="02010600030101010101" pitchFamily="2" charset="-122"/>
                <a:ea typeface="宋体" panose="02010600030101010101" pitchFamily="2" charset="-122"/>
                <a:cs typeface="宋体" panose="02010600030101010101" pitchFamily="2" charset="-122"/>
              </a:rPr>
              <a:t>保护生态环境就是保护我们人类自身，善待我们的生存环境就是善待我们自己。为了我们自己，为了全人类，为了我们的子孙，让我们携起手来，齐心协力地共同保护和建设我们唯一的家园</a:t>
            </a:r>
            <a:r>
              <a:rPr lang="zh-CN" altLang="en-US" sz="2000" b="1">
                <a:latin typeface="Times New Roman" panose="02020603050405020304" charset="0"/>
                <a:ea typeface="宋体" panose="02010600030101010101" pitchFamily="2" charset="-122"/>
                <a:cs typeface="Times New Roman" panose="02020603050405020304" charset="0"/>
              </a:rPr>
              <a:t>——</a:t>
            </a:r>
            <a:r>
              <a:rPr lang="zh-CN" altLang="en-US" sz="2000" b="1">
                <a:latin typeface="宋体" panose="02010600030101010101" pitchFamily="2" charset="-122"/>
                <a:ea typeface="宋体" panose="02010600030101010101" pitchFamily="2" charset="-122"/>
                <a:cs typeface="宋体" panose="02010600030101010101" pitchFamily="2" charset="-122"/>
              </a:rPr>
              <a:t>地球。</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1" name="组合 40"/>
          <p:cNvGrpSpPr/>
          <p:nvPr/>
        </p:nvGrpSpPr>
        <p:grpSpPr>
          <a:xfrm>
            <a:off x="0" y="0"/>
            <a:ext cx="12192000" cy="6857365"/>
            <a:chOff x="0" y="0"/>
            <a:chExt cx="19200" cy="10799"/>
          </a:xfrm>
        </p:grpSpPr>
        <p:grpSp>
          <p:nvGrpSpPr>
            <p:cNvPr id="31" name="组合 30"/>
            <p:cNvGrpSpPr/>
            <p:nvPr/>
          </p:nvGrpSpPr>
          <p:grpSpPr>
            <a:xfrm rot="0">
              <a:off x="0" y="1371"/>
              <a:ext cx="8324" cy="9429"/>
              <a:chOff x="-24" y="2920"/>
              <a:chExt cx="7964" cy="7881"/>
            </a:xfrm>
          </p:grpSpPr>
          <p:sp>
            <p:nvSpPr>
              <p:cNvPr id="7" name="任意多边形 6"/>
              <p:cNvSpPr/>
              <p:nvPr/>
            </p:nvSpPr>
            <p:spPr>
              <a:xfrm>
                <a:off x="-24" y="3982"/>
                <a:ext cx="3892" cy="6818"/>
              </a:xfrm>
              <a:custGeom>
                <a:avLst/>
                <a:gdLst>
                  <a:gd name="connsiteX0" fmla="*/ 0 w 4019"/>
                  <a:gd name="connsiteY0" fmla="*/ 0 h 6860"/>
                  <a:gd name="connsiteX1" fmla="*/ 2459 w 4019"/>
                  <a:gd name="connsiteY1" fmla="*/ 1920 h 6860"/>
                  <a:gd name="connsiteX2" fmla="*/ 2659 w 4019"/>
                  <a:gd name="connsiteY2" fmla="*/ 5820 h 6860"/>
                  <a:gd name="connsiteX3" fmla="*/ 4019 w 4019"/>
                  <a:gd name="connsiteY3" fmla="*/ 6860 h 6860"/>
                  <a:gd name="connsiteX4" fmla="*/ 20 w 4019"/>
                  <a:gd name="connsiteY4" fmla="*/ 6860 h 6860"/>
                  <a:gd name="connsiteX5" fmla="*/ 0 w 4019"/>
                  <a:gd name="connsiteY5" fmla="*/ 0 h 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2" h="6818">
                    <a:moveTo>
                      <a:pt x="0" y="0"/>
                    </a:moveTo>
                    <a:lnTo>
                      <a:pt x="20" y="5"/>
                    </a:lnTo>
                    <a:cubicBezTo>
                      <a:pt x="565" y="142"/>
                      <a:pt x="1648" y="361"/>
                      <a:pt x="2377" y="1898"/>
                    </a:cubicBezTo>
                    <a:cubicBezTo>
                      <a:pt x="2879" y="3198"/>
                      <a:pt x="2039" y="5098"/>
                      <a:pt x="2577" y="5798"/>
                    </a:cubicBezTo>
                    <a:cubicBezTo>
                      <a:pt x="2811" y="6186"/>
                      <a:pt x="3138" y="6479"/>
                      <a:pt x="3865" y="6807"/>
                    </a:cubicBezTo>
                    <a:lnTo>
                      <a:pt x="3892" y="6818"/>
                    </a:lnTo>
                    <a:lnTo>
                      <a:pt x="0" y="6818"/>
                    </a:lnTo>
                    <a:lnTo>
                      <a:pt x="0" y="0"/>
                    </a:ln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6" name="任意多边形 15"/>
              <p:cNvSpPr/>
              <p:nvPr/>
            </p:nvSpPr>
            <p:spPr>
              <a:xfrm>
                <a:off x="-24" y="8611"/>
                <a:ext cx="7964" cy="2189"/>
              </a:xfrm>
              <a:custGeom>
                <a:avLst/>
                <a:gdLst/>
                <a:ahLst/>
                <a:cxnLst>
                  <a:cxn ang="3">
                    <a:pos x="hc" y="t"/>
                  </a:cxn>
                  <a:cxn ang="cd2">
                    <a:pos x="l" y="vc"/>
                  </a:cxn>
                  <a:cxn ang="cd4">
                    <a:pos x="hc" y="b"/>
                  </a:cxn>
                  <a:cxn ang="0">
                    <a:pos x="r" y="vc"/>
                  </a:cxn>
                </a:cxnLst>
                <a:rect l="l" t="t" r="r" b="b"/>
                <a:pathLst>
                  <a:path w="8166" h="2189">
                    <a:moveTo>
                      <a:pt x="2859" y="0"/>
                    </a:moveTo>
                    <a:cubicBezTo>
                      <a:pt x="2923" y="0"/>
                      <a:pt x="2984" y="2"/>
                      <a:pt x="3043" y="6"/>
                    </a:cubicBezTo>
                    <a:cubicBezTo>
                      <a:pt x="4439" y="46"/>
                      <a:pt x="5099" y="1707"/>
                      <a:pt x="6203" y="1846"/>
                    </a:cubicBezTo>
                    <a:cubicBezTo>
                      <a:pt x="6699" y="1888"/>
                      <a:pt x="6779" y="1628"/>
                      <a:pt x="7263" y="1646"/>
                    </a:cubicBezTo>
                    <a:cubicBezTo>
                      <a:pt x="7803" y="1738"/>
                      <a:pt x="7890" y="1981"/>
                      <a:pt x="8140" y="2170"/>
                    </a:cubicBezTo>
                    <a:lnTo>
                      <a:pt x="8166" y="2189"/>
                    </a:lnTo>
                    <a:lnTo>
                      <a:pt x="0" y="2189"/>
                    </a:lnTo>
                    <a:lnTo>
                      <a:pt x="0" y="694"/>
                    </a:lnTo>
                    <a:lnTo>
                      <a:pt x="28" y="680"/>
                    </a:lnTo>
                    <a:cubicBezTo>
                      <a:pt x="824" y="286"/>
                      <a:pt x="2032" y="-4"/>
                      <a:pt x="2859"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7" name="任意多边形 16"/>
              <p:cNvSpPr/>
              <p:nvPr/>
            </p:nvSpPr>
            <p:spPr>
              <a:xfrm>
                <a:off x="-22" y="2920"/>
                <a:ext cx="5239" cy="7881"/>
              </a:xfrm>
              <a:custGeom>
                <a:avLst/>
                <a:gdLst>
                  <a:gd name="connsiteX0" fmla="*/ 0 w 5239"/>
                  <a:gd name="connsiteY0" fmla="*/ 0 h 8000"/>
                  <a:gd name="connsiteX1" fmla="*/ 1739 w 5239"/>
                  <a:gd name="connsiteY1" fmla="*/ 5320 h 8000"/>
                  <a:gd name="connsiteX2" fmla="*/ 5239 w 5239"/>
                  <a:gd name="connsiteY2" fmla="*/ 8000 h 8000"/>
                </a:gdLst>
                <a:ahLst/>
                <a:cxnLst>
                  <a:cxn ang="0">
                    <a:pos x="connsiteX0" y="connsiteY0"/>
                  </a:cxn>
                  <a:cxn ang="0">
                    <a:pos x="connsiteX1" y="connsiteY1"/>
                  </a:cxn>
                  <a:cxn ang="0">
                    <a:pos x="connsiteX2" y="connsiteY2"/>
                  </a:cxn>
                </a:cxnLst>
                <a:rect l="l" t="t" r="r" b="b"/>
                <a:pathLst>
                  <a:path w="5239" h="8000">
                    <a:moveTo>
                      <a:pt x="0" y="0"/>
                    </a:moveTo>
                    <a:cubicBezTo>
                      <a:pt x="1579" y="1700"/>
                      <a:pt x="799" y="3760"/>
                      <a:pt x="1739" y="5320"/>
                    </a:cubicBezTo>
                    <a:cubicBezTo>
                      <a:pt x="2459" y="6380"/>
                      <a:pt x="4319" y="6080"/>
                      <a:pt x="5239" y="80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nvGrpSpPr>
            <p:cNvPr id="30" name="组合 29"/>
            <p:cNvGrpSpPr/>
            <p:nvPr/>
          </p:nvGrpSpPr>
          <p:grpSpPr>
            <a:xfrm rot="0">
              <a:off x="14620" y="0"/>
              <a:ext cx="4580" cy="9349"/>
              <a:chOff x="11257" y="0"/>
              <a:chExt cx="4280" cy="8570"/>
            </a:xfrm>
          </p:grpSpPr>
          <p:sp>
            <p:nvSpPr>
              <p:cNvPr id="23" name="任意多边形 22"/>
              <p:cNvSpPr/>
              <p:nvPr/>
            </p:nvSpPr>
            <p:spPr>
              <a:xfrm>
                <a:off x="13896" y="3890"/>
                <a:ext cx="1641" cy="4680"/>
              </a:xfrm>
              <a:custGeom>
                <a:avLst/>
                <a:gdLst>
                  <a:gd name="connsiteX0" fmla="*/ 1641 w 1641"/>
                  <a:gd name="connsiteY0" fmla="*/ 0 h 4680"/>
                  <a:gd name="connsiteX1" fmla="*/ 1641 w 1641"/>
                  <a:gd name="connsiteY1" fmla="*/ 4680 h 4680"/>
                  <a:gd name="connsiteX2" fmla="*/ 21 w 1641"/>
                  <a:gd name="connsiteY2" fmla="*/ 3700 h 4680"/>
                  <a:gd name="connsiteX3" fmla="*/ 601 w 1641"/>
                  <a:gd name="connsiteY3" fmla="*/ 540 h 4680"/>
                  <a:gd name="connsiteX4" fmla="*/ 1641 w 1641"/>
                  <a:gd name="connsiteY4" fmla="*/ 0 h 4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 h="4680">
                    <a:moveTo>
                      <a:pt x="1641" y="0"/>
                    </a:moveTo>
                    <a:lnTo>
                      <a:pt x="1641" y="4680"/>
                    </a:lnTo>
                    <a:cubicBezTo>
                      <a:pt x="1081" y="4580"/>
                      <a:pt x="161" y="4380"/>
                      <a:pt x="21" y="3700"/>
                    </a:cubicBezTo>
                    <a:cubicBezTo>
                      <a:pt x="-99" y="2320"/>
                      <a:pt x="321" y="1200"/>
                      <a:pt x="601" y="540"/>
                    </a:cubicBezTo>
                    <a:cubicBezTo>
                      <a:pt x="921" y="40"/>
                      <a:pt x="1294" y="180"/>
                      <a:pt x="1641"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22" name="任意多边形 21"/>
              <p:cNvSpPr/>
              <p:nvPr/>
            </p:nvSpPr>
            <p:spPr>
              <a:xfrm>
                <a:off x="11257" y="10"/>
                <a:ext cx="4240" cy="7400"/>
              </a:xfrm>
              <a:custGeom>
                <a:avLst/>
                <a:gdLst>
                  <a:gd name="connsiteX0" fmla="*/ 0 w 4240"/>
                  <a:gd name="connsiteY0" fmla="*/ 0 h 7400"/>
                  <a:gd name="connsiteX1" fmla="*/ 4240 w 4240"/>
                  <a:gd name="connsiteY1" fmla="*/ 7400 h 7400"/>
                </a:gdLst>
                <a:ahLst/>
                <a:cxnLst>
                  <a:cxn ang="0">
                    <a:pos x="connsiteX0" y="connsiteY0"/>
                  </a:cxn>
                  <a:cxn ang="0">
                    <a:pos x="connsiteX1" y="connsiteY1"/>
                  </a:cxn>
                </a:cxnLst>
                <a:rect l="l" t="t" r="r" b="b"/>
                <a:pathLst>
                  <a:path w="4240" h="7400">
                    <a:moveTo>
                      <a:pt x="0" y="0"/>
                    </a:moveTo>
                    <a:cubicBezTo>
                      <a:pt x="1020" y="2880"/>
                      <a:pt x="3160" y="1300"/>
                      <a:pt x="4240" y="74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18" name="任意多边形 17"/>
              <p:cNvSpPr/>
              <p:nvPr/>
            </p:nvSpPr>
            <p:spPr>
              <a:xfrm>
                <a:off x="11617" y="0"/>
                <a:ext cx="3920" cy="5800"/>
              </a:xfrm>
              <a:custGeom>
                <a:avLst/>
                <a:gdLst>
                  <a:gd name="connsiteX0" fmla="*/ 0 w 3920"/>
                  <a:gd name="connsiteY0" fmla="*/ 0 h 5800"/>
                  <a:gd name="connsiteX1" fmla="*/ 3920 w 3920"/>
                  <a:gd name="connsiteY1" fmla="*/ 0 h 5800"/>
                  <a:gd name="connsiteX2" fmla="*/ 3920 w 3920"/>
                  <a:gd name="connsiteY2" fmla="*/ 5800 h 5800"/>
                  <a:gd name="connsiteX3" fmla="*/ 2920 w 3920"/>
                  <a:gd name="connsiteY3" fmla="*/ 2200 h 5800"/>
                  <a:gd name="connsiteX4" fmla="*/ 0 w 3920"/>
                  <a:gd name="connsiteY4" fmla="*/ 0 h 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0" h="5800">
                    <a:moveTo>
                      <a:pt x="0" y="0"/>
                    </a:moveTo>
                    <a:lnTo>
                      <a:pt x="3920" y="0"/>
                    </a:lnTo>
                    <a:lnTo>
                      <a:pt x="3920" y="5800"/>
                    </a:lnTo>
                    <a:cubicBezTo>
                      <a:pt x="3220" y="4490"/>
                      <a:pt x="3560" y="3210"/>
                      <a:pt x="2920" y="2200"/>
                    </a:cubicBezTo>
                    <a:cubicBezTo>
                      <a:pt x="1920" y="1170"/>
                      <a:pt x="420" y="1270"/>
                      <a:pt x="0"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sp>
        <p:nvSpPr>
          <p:cNvPr id="29" name="文本框 28"/>
          <p:cNvSpPr txBox="1"/>
          <p:nvPr/>
        </p:nvSpPr>
        <p:spPr>
          <a:xfrm>
            <a:off x="2583180" y="2772410"/>
            <a:ext cx="7477760" cy="1313180"/>
          </a:xfrm>
          <a:prstGeom prst="rect">
            <a:avLst/>
          </a:prstGeom>
          <a:noFill/>
        </p:spPr>
        <p:txBody>
          <a:bodyPr wrap="square" lIns="121884" tIns="60941" rIns="121884" bIns="60941" rtlCol="0">
            <a:noAutofit/>
          </a:bodyPr>
          <a:lstStyle/>
          <a:p>
            <a:pPr algn="l"/>
            <a:r>
              <a:rPr sz="6600" b="1" dirty="0" smtClean="0">
                <a:solidFill>
                  <a:srgbClr val="5B657A"/>
                </a:solidFill>
                <a:latin typeface="黑体" panose="02010609060101010101" charset="-122"/>
                <a:ea typeface="黑体" panose="02010609060101010101" charset="-122"/>
                <a:cs typeface="汉仪旗黑-55简" panose="00020600040101010101" charset="-128"/>
              </a:rPr>
              <a:t>第五章　自然之美</a:t>
            </a:r>
            <a:endParaRPr sz="6600" b="1" dirty="0" smtClean="0">
              <a:solidFill>
                <a:srgbClr val="5B657A"/>
              </a:solidFill>
              <a:latin typeface="黑体" panose="02010609060101010101" charset="-122"/>
              <a:ea typeface="黑体" panose="02010609060101010101" charset="-122"/>
              <a:cs typeface="汉仪旗黑-55简" panose="00020600040101010101" charset="-128"/>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3290888" y="2845435"/>
            <a:ext cx="5610225" cy="1322070"/>
          </a:xfrm>
          <a:prstGeom prst="rect">
            <a:avLst/>
          </a:prstGeom>
          <a:noFill/>
        </p:spPr>
        <p:txBody>
          <a:bodyPr wrap="square" rtlCol="0">
            <a:spAutoFit/>
          </a:bodyPr>
          <a:p>
            <a:pPr algn="ctr"/>
            <a:r>
              <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rPr>
              <a:t>感谢观看</a:t>
            </a:r>
            <a:endPar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5373688" y="791845"/>
            <a:ext cx="1444625" cy="829945"/>
          </a:xfrm>
          <a:prstGeom prst="rect">
            <a:avLst/>
          </a:prstGeom>
          <a:noFill/>
        </p:spPr>
        <p:txBody>
          <a:bodyPr wrap="square" rtlCol="0">
            <a:spAutoFit/>
          </a:bodyPr>
          <a:p>
            <a:r>
              <a:rPr lang="zh-CN" altLang="en-US" sz="4800">
                <a:solidFill>
                  <a:srgbClr val="87A2A5"/>
                </a:solidFill>
                <a:latin typeface="思源黑体 CN Medium" panose="020B0600000000000000" charset="-122"/>
                <a:ea typeface="思源黑体 CN Medium" panose="020B0600000000000000" charset="-122"/>
              </a:rPr>
              <a:t>目录</a:t>
            </a:r>
            <a:endParaRPr lang="zh-CN" altLang="en-US" sz="4800">
              <a:solidFill>
                <a:srgbClr val="87A2A5"/>
              </a:solidFill>
              <a:latin typeface="思源黑体 CN Medium" panose="020B0600000000000000" charset="-122"/>
              <a:ea typeface="思源黑体 CN Medium" panose="020B0600000000000000" charset="-122"/>
            </a:endParaRPr>
          </a:p>
        </p:txBody>
      </p:sp>
      <p:sp>
        <p:nvSpPr>
          <p:cNvPr id="3" name="文本框 2"/>
          <p:cNvSpPr txBox="1"/>
          <p:nvPr/>
        </p:nvSpPr>
        <p:spPr>
          <a:xfrm>
            <a:off x="5373688" y="1585595"/>
            <a:ext cx="1406525" cy="368300"/>
          </a:xfrm>
          <a:prstGeom prst="rect">
            <a:avLst/>
          </a:prstGeom>
          <a:noFill/>
        </p:spPr>
        <p:txBody>
          <a:bodyPr wrap="square" rtlCol="0">
            <a:spAutoFit/>
          </a:bodyPr>
          <a:p>
            <a:pPr algn="dist"/>
            <a:r>
              <a:rPr lang="en-US" altLang="zh-CN">
                <a:solidFill>
                  <a:srgbClr val="87A2A5"/>
                </a:solidFill>
                <a:latin typeface="思源黑体 CN Medium" panose="020B0600000000000000" charset="-122"/>
                <a:ea typeface="思源黑体 CN Medium" panose="020B0600000000000000" charset="-122"/>
              </a:rPr>
              <a:t>CONTENTS</a:t>
            </a:r>
            <a:endParaRPr lang="en-US" altLang="zh-CN">
              <a:solidFill>
                <a:srgbClr val="87A2A5"/>
              </a:solidFill>
              <a:latin typeface="思源黑体 CN Medium" panose="020B0600000000000000" charset="-122"/>
              <a:ea typeface="思源黑体 CN Medium" panose="020B0600000000000000" charset="-122"/>
            </a:endParaRPr>
          </a:p>
        </p:txBody>
      </p:sp>
      <p:sp>
        <p:nvSpPr>
          <p:cNvPr id="4" name="椭圆 3"/>
          <p:cNvSpPr/>
          <p:nvPr/>
        </p:nvSpPr>
        <p:spPr>
          <a:xfrm>
            <a:off x="1881505"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1881505"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6931660"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6931660"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979295"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01</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2" name="文本框 11"/>
          <p:cNvSpPr txBox="1"/>
          <p:nvPr/>
        </p:nvSpPr>
        <p:spPr>
          <a:xfrm>
            <a:off x="2941320" y="2672715"/>
            <a:ext cx="257111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自然美的特征</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9" name="文本框 18"/>
          <p:cNvSpPr txBox="1"/>
          <p:nvPr/>
        </p:nvSpPr>
        <p:spPr>
          <a:xfrm>
            <a:off x="7014210"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02</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0" name="文本框 19"/>
          <p:cNvSpPr txBox="1"/>
          <p:nvPr/>
        </p:nvSpPr>
        <p:spPr>
          <a:xfrm>
            <a:off x="7966710" y="2729865"/>
            <a:ext cx="2907030"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风景之美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1" name="文本框 20"/>
          <p:cNvSpPr txBox="1"/>
          <p:nvPr/>
        </p:nvSpPr>
        <p:spPr>
          <a:xfrm>
            <a:off x="195072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03</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2" name="文本框 21"/>
          <p:cNvSpPr txBox="1"/>
          <p:nvPr/>
        </p:nvSpPr>
        <p:spPr>
          <a:xfrm>
            <a:off x="2912745" y="3881120"/>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园林之美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3" name="文本框 22"/>
          <p:cNvSpPr txBox="1"/>
          <p:nvPr/>
        </p:nvSpPr>
        <p:spPr>
          <a:xfrm>
            <a:off x="701421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04</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36" name="文本框 35"/>
          <p:cNvSpPr txBox="1"/>
          <p:nvPr/>
        </p:nvSpPr>
        <p:spPr>
          <a:xfrm>
            <a:off x="7966710" y="3881120"/>
            <a:ext cx="276796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生态之美</a:t>
            </a:r>
            <a:endParaRPr lang="zh-CN" altLang="en-US" sz="2800">
              <a:solidFill>
                <a:srgbClr val="87A2A5"/>
              </a:solidFill>
              <a:latin typeface="思源黑体 CN Medium" panose="020B0600000000000000" charset="-122"/>
              <a:ea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20" grpId="0"/>
      <p:bldP spid="22" grpId="0"/>
      <p:bldP spid="36" grpId="0"/>
      <p:bldP spid="2" grpId="1"/>
      <p:bldP spid="12" grpId="1"/>
      <p:bldP spid="20" grpId="1"/>
      <p:bldP spid="22" grpId="1"/>
      <p:bldP spid="36"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01</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279900" y="3223260"/>
            <a:ext cx="3730625"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rPr>
              <a:t>自然美的特征</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351655" y="784860"/>
            <a:ext cx="300926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一、自然美的本质</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36600" y="1929765"/>
            <a:ext cx="5224145" cy="299974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美作为人类社会的一种特有的现象，是人的本质力量在对象世界的感性显现，自然美也不例外，只不过这里所说的“对象世界”是指自然界，确切地说，是指同人处于对象性关系中的自然界。这样一种自然界，是“人化的自然界”。客观自然界的事物，只有当它和人处于一定的关系之中，并体现了人的本质力量时，它才是美的。</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1"/>
            </p:custDataLst>
          </p:nvPr>
        </p:nvPicPr>
        <p:blipFill>
          <a:blip r:embed="rId2"/>
          <a:srcRect r="870" b="7337"/>
          <a:stretch>
            <a:fillRect/>
          </a:stretch>
        </p:blipFill>
        <p:spPr>
          <a:xfrm>
            <a:off x="6203950" y="1771015"/>
            <a:ext cx="5180965" cy="372554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449445" y="446405"/>
            <a:ext cx="300926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二、自然美的特征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0153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flipH="1">
            <a:off x="676910" y="1665605"/>
            <a:ext cx="3349625" cy="2407920"/>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思源黑体 CN Regular" panose="020B0500000000000000" charset="-122"/>
                <a:sym typeface="+mn-ea"/>
              </a:rPr>
              <a:t>自然美在于自然同人类的关系，在于自然的社会化与人化，这就决定了自然美具有不同于其他形态的美的变易性。自然美的变易性，从自然原因来说，是由自然物本身的内部运动或自然物之间的相对运动所造成的。</a:t>
            </a:r>
            <a:endParaRPr lang="zh-CN" altLang="en-US" sz="1600" spc="150">
              <a:solidFill>
                <a:schemeClr val="tx1"/>
              </a:solidFill>
              <a:effectLst/>
              <a:uFillTx/>
              <a:latin typeface="宋体" panose="02010600030101010101" pitchFamily="2" charset="-122"/>
              <a:ea typeface="宋体" panose="02010600030101010101" pitchFamily="2" charset="-122"/>
              <a:cs typeface="思源黑体 CN Regular" panose="020B0500000000000000" charset="-122"/>
              <a:sym typeface="+mn-ea"/>
            </a:endParaRPr>
          </a:p>
        </p:txBody>
      </p:sp>
      <p:sp>
        <p:nvSpPr>
          <p:cNvPr id="11" name="文本框 10"/>
          <p:cNvSpPr txBox="1"/>
          <p:nvPr>
            <p:custDataLst>
              <p:tags r:id="rId2"/>
            </p:custDataLst>
          </p:nvPr>
        </p:nvSpPr>
        <p:spPr>
          <a:xfrm flipH="1">
            <a:off x="1770380" y="1254760"/>
            <a:ext cx="2256155" cy="410210"/>
          </a:xfrm>
          <a:prstGeom prst="rect">
            <a:avLst/>
          </a:prstGeom>
          <a:noFill/>
        </p:spPr>
        <p:txBody>
          <a:bodyPr wrap="square" bIns="0" rtlCol="0" anchor="ctr" anchorCtr="0"/>
          <a:p>
            <a:pPr algn="l"/>
            <a:r>
              <a:rPr lang="zh-CN" b="1" spc="300" dirty="0">
                <a:solidFill>
                  <a:srgbClr val="58BBDB">
                    <a:lumMod val="75000"/>
                  </a:srgbClr>
                </a:solidFill>
                <a:uFillTx/>
                <a:latin typeface="思源黑体 CN Bold" panose="020B0800000000000000" charset="-122"/>
                <a:ea typeface="思源黑体 CN Bold" panose="020B0800000000000000" charset="-122"/>
                <a:sym typeface="+mn-ea"/>
              </a:rPr>
              <a:t>（一）变易性</a:t>
            </a:r>
            <a:endParaRPr lang="zh-CN" b="1" spc="300" dirty="0">
              <a:solidFill>
                <a:srgbClr val="58BBDB">
                  <a:lumMod val="75000"/>
                </a:srgbClr>
              </a:solidFill>
              <a:uFillTx/>
              <a:latin typeface="思源黑体 CN Bold" panose="020B0800000000000000" charset="-122"/>
              <a:ea typeface="思源黑体 CN Bold" panose="020B0800000000000000" charset="-122"/>
              <a:sym typeface="+mn-ea"/>
            </a:endParaRPr>
          </a:p>
        </p:txBody>
      </p:sp>
      <p:sp>
        <p:nvSpPr>
          <p:cNvPr id="21" name="文本框 20"/>
          <p:cNvSpPr txBox="1"/>
          <p:nvPr>
            <p:custDataLst>
              <p:tags r:id="rId3"/>
            </p:custDataLst>
          </p:nvPr>
        </p:nvSpPr>
        <p:spPr>
          <a:xfrm flipH="1">
            <a:off x="676910" y="4698365"/>
            <a:ext cx="4004945" cy="1599565"/>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思源黑体 CN Regular" panose="020B0500000000000000" charset="-122"/>
                <a:sym typeface="+mn-ea"/>
              </a:rPr>
              <a:t>自然物的属性是多方面的，自然物与人的社会活动的联系也是广泛而复杂的，因此，自然物的美在一定条件下，在与人类社会生活的特定联系中，会得到不同侧面的显示。</a:t>
            </a:r>
            <a:endParaRPr lang="zh-CN" altLang="en-US" sz="1600" spc="150">
              <a:solidFill>
                <a:schemeClr val="tx1"/>
              </a:solidFill>
              <a:effectLst/>
              <a:uFillTx/>
              <a:latin typeface="宋体" panose="02010600030101010101" pitchFamily="2" charset="-122"/>
              <a:ea typeface="宋体" panose="02010600030101010101" pitchFamily="2" charset="-122"/>
              <a:cs typeface="思源黑体 CN Regular" panose="020B0500000000000000" charset="-122"/>
              <a:sym typeface="+mn-ea"/>
            </a:endParaRPr>
          </a:p>
        </p:txBody>
      </p:sp>
      <p:sp>
        <p:nvSpPr>
          <p:cNvPr id="31" name="文本框 30"/>
          <p:cNvSpPr txBox="1"/>
          <p:nvPr>
            <p:custDataLst>
              <p:tags r:id="rId4"/>
            </p:custDataLst>
          </p:nvPr>
        </p:nvSpPr>
        <p:spPr>
          <a:xfrm flipH="1">
            <a:off x="2042795" y="4277995"/>
            <a:ext cx="1866265" cy="410210"/>
          </a:xfrm>
          <a:prstGeom prst="rect">
            <a:avLst/>
          </a:prstGeom>
          <a:noFill/>
        </p:spPr>
        <p:txBody>
          <a:bodyPr wrap="square" bIns="0" rtlCol="0" anchor="ctr" anchorCtr="0"/>
          <a:p>
            <a:pPr algn="l"/>
            <a:r>
              <a:rPr lang="zh-CN" b="1" spc="300" dirty="0">
                <a:solidFill>
                  <a:srgbClr val="F19ED2">
                    <a:lumMod val="75000"/>
                  </a:srgbClr>
                </a:solidFill>
                <a:uFillTx/>
                <a:latin typeface="思源黑体 CN Bold" panose="020B0800000000000000" charset="-122"/>
                <a:ea typeface="思源黑体 CN Bold" panose="020B0800000000000000" charset="-122"/>
                <a:sym typeface="+mn-ea"/>
              </a:rPr>
              <a:t>（二）多面性</a:t>
            </a:r>
            <a:endParaRPr lang="zh-CN" b="1" spc="300" dirty="0">
              <a:solidFill>
                <a:srgbClr val="F19ED2">
                  <a:lumMod val="75000"/>
                </a:srgbClr>
              </a:solidFill>
              <a:uFillTx/>
              <a:latin typeface="思源黑体 CN Bold" panose="020B0800000000000000" charset="-122"/>
              <a:ea typeface="思源黑体 CN Bold" panose="020B0800000000000000" charset="-122"/>
              <a:sym typeface="+mn-ea"/>
            </a:endParaRPr>
          </a:p>
        </p:txBody>
      </p:sp>
      <p:sp>
        <p:nvSpPr>
          <p:cNvPr id="58" name="文本框 57"/>
          <p:cNvSpPr txBox="1"/>
          <p:nvPr>
            <p:custDataLst>
              <p:tags r:id="rId5"/>
            </p:custDataLst>
          </p:nvPr>
        </p:nvSpPr>
        <p:spPr>
          <a:xfrm flipH="1">
            <a:off x="8232140" y="3173095"/>
            <a:ext cx="3349625" cy="2151380"/>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思源黑体 CN Regular" panose="020B0500000000000000" charset="-122"/>
                <a:sym typeface="+mn-ea"/>
              </a:rPr>
              <a:t>自然美的一个相当突出的特点，就是形式美占有突出的地位。在社会美中，内容要比形式更占分量；在艺术美中，要求内容与形式的高度统一；而在自然美中，则偏重于形式。</a:t>
            </a:r>
            <a:endParaRPr lang="zh-CN" altLang="en-US" sz="1600" spc="150">
              <a:solidFill>
                <a:schemeClr val="tx1"/>
              </a:solidFill>
              <a:effectLst/>
              <a:uFillTx/>
              <a:latin typeface="宋体" panose="02010600030101010101" pitchFamily="2" charset="-122"/>
              <a:ea typeface="宋体" panose="02010600030101010101" pitchFamily="2" charset="-122"/>
              <a:cs typeface="思源黑体 CN Regular" panose="020B0500000000000000" charset="-122"/>
              <a:sym typeface="+mn-ea"/>
            </a:endParaRPr>
          </a:p>
        </p:txBody>
      </p:sp>
      <p:sp>
        <p:nvSpPr>
          <p:cNvPr id="59" name="文本框 58"/>
          <p:cNvSpPr txBox="1"/>
          <p:nvPr>
            <p:custDataLst>
              <p:tags r:id="rId6"/>
            </p:custDataLst>
          </p:nvPr>
        </p:nvSpPr>
        <p:spPr>
          <a:xfrm flipH="1">
            <a:off x="8232140" y="2752725"/>
            <a:ext cx="2446020" cy="410210"/>
          </a:xfrm>
          <a:prstGeom prst="rect">
            <a:avLst/>
          </a:prstGeom>
          <a:noFill/>
        </p:spPr>
        <p:txBody>
          <a:bodyPr wrap="square" bIns="0" rtlCol="0" anchor="ctr" anchorCtr="0"/>
          <a:p>
            <a:pPr algn="l"/>
            <a:r>
              <a:rPr lang="zh-CN" b="1" spc="300" dirty="0">
                <a:solidFill>
                  <a:srgbClr val="FAF4A0">
                    <a:lumMod val="50000"/>
                  </a:srgbClr>
                </a:solidFill>
                <a:uFillTx/>
                <a:latin typeface="思源黑体 CN Bold" panose="020B0800000000000000" charset="-122"/>
                <a:ea typeface="思源黑体 CN Bold" panose="020B0800000000000000" charset="-122"/>
                <a:sym typeface="+mn-ea"/>
              </a:rPr>
              <a:t>（三）形式性</a:t>
            </a:r>
            <a:endParaRPr lang="zh-CN" b="1" spc="300" dirty="0">
              <a:solidFill>
                <a:srgbClr val="FAF4A0">
                  <a:lumMod val="50000"/>
                </a:srgbClr>
              </a:solidFill>
              <a:uFillTx/>
              <a:latin typeface="思源黑体 CN Bold" panose="020B0800000000000000" charset="-122"/>
              <a:ea typeface="思源黑体 CN Bold" panose="020B0800000000000000" charset="-122"/>
              <a:sym typeface="+mn-ea"/>
            </a:endParaRPr>
          </a:p>
        </p:txBody>
      </p:sp>
      <p:sp>
        <p:nvSpPr>
          <p:cNvPr id="30" name="同心圆 29"/>
          <p:cNvSpPr/>
          <p:nvPr>
            <p:custDataLst>
              <p:tags r:id="rId7"/>
            </p:custDataLst>
          </p:nvPr>
        </p:nvSpPr>
        <p:spPr>
          <a:xfrm flipH="1">
            <a:off x="3909060" y="1430020"/>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6" name="同心圆 5"/>
          <p:cNvSpPr/>
          <p:nvPr>
            <p:custDataLst>
              <p:tags r:id="rId8"/>
            </p:custDataLst>
          </p:nvPr>
        </p:nvSpPr>
        <p:spPr>
          <a:xfrm rot="5400000" flipH="1">
            <a:off x="4254500" y="1775460"/>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0" name="椭圆 9"/>
          <p:cNvSpPr/>
          <p:nvPr>
            <p:custDataLst>
              <p:tags r:id="rId9"/>
            </p:custDataLst>
          </p:nvPr>
        </p:nvSpPr>
        <p:spPr>
          <a:xfrm>
            <a:off x="7098665" y="2988310"/>
            <a:ext cx="717550" cy="717550"/>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8EF79"/>
              </a:solidFill>
              <a:cs typeface="思源黑体 CN Regular" panose="020B0500000000000000" charset="-122"/>
            </a:endParaRPr>
          </a:p>
        </p:txBody>
      </p:sp>
      <p:sp>
        <p:nvSpPr>
          <p:cNvPr id="4" name="椭圆 3"/>
          <p:cNvSpPr/>
          <p:nvPr>
            <p:custDataLst>
              <p:tags r:id="rId10"/>
            </p:custDataLst>
          </p:nvPr>
        </p:nvSpPr>
        <p:spPr>
          <a:xfrm flipH="1">
            <a:off x="4410075" y="175958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1"/>
            </p:custDataLst>
          </p:nvPr>
        </p:nvSpPr>
        <p:spPr>
          <a:xfrm>
            <a:off x="4459605" y="193421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2"/>
            </p:custDataLst>
          </p:nvPr>
        </p:nvSpPr>
        <p:spPr>
          <a:xfrm flipH="1">
            <a:off x="4410075" y="425513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lumMod val="75000"/>
                </a:srgbClr>
              </a:solidFill>
              <a:cs typeface="思源黑体 CN Regular" panose="020B0500000000000000" charset="-122"/>
            </a:endParaRPr>
          </a:p>
        </p:txBody>
      </p:sp>
      <p:sp>
        <p:nvSpPr>
          <p:cNvPr id="53" name="文本框 52"/>
          <p:cNvSpPr txBox="1"/>
          <p:nvPr>
            <p:custDataLst>
              <p:tags r:id="rId13"/>
            </p:custDataLst>
          </p:nvPr>
        </p:nvSpPr>
        <p:spPr>
          <a:xfrm>
            <a:off x="4459605" y="442976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4"/>
            </p:custDataLst>
          </p:nvPr>
        </p:nvSpPr>
        <p:spPr>
          <a:xfrm>
            <a:off x="7148195" y="316293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2" name="椭圆 11"/>
          <p:cNvSpPr/>
          <p:nvPr>
            <p:custDataLst>
              <p:tags r:id="rId15"/>
            </p:custDataLst>
          </p:nvPr>
        </p:nvSpPr>
        <p:spPr>
          <a:xfrm>
            <a:off x="5184140" y="2699703"/>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mn-ea"/>
            </a:endParaRPr>
          </a:p>
        </p:txBody>
      </p:sp>
      <p:sp>
        <p:nvSpPr>
          <p:cNvPr id="42" name="同心圆 41"/>
          <p:cNvSpPr/>
          <p:nvPr>
            <p:custDataLst>
              <p:tags r:id="rId16"/>
            </p:custDataLst>
          </p:nvPr>
        </p:nvSpPr>
        <p:spPr>
          <a:xfrm flipH="1">
            <a:off x="4681220" y="2202180"/>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17"/>
            </p:custDataLst>
          </p:nvPr>
        </p:nvGrpSpPr>
        <p:grpSpPr>
          <a:xfrm rot="0">
            <a:off x="4965700" y="2487930"/>
            <a:ext cx="1781810" cy="1779905"/>
            <a:chOff x="11317288" y="-5686262"/>
            <a:chExt cx="4924404" cy="4919848"/>
          </a:xfrm>
          <a:solidFill>
            <a:srgbClr val="58BBDB"/>
          </a:solidFill>
        </p:grpSpPr>
        <p:sp>
          <p:nvSpPr>
            <p:cNvPr id="57" name="Freeform 6"/>
            <p:cNvSpPr>
              <a:spLocks noEditPoints="1"/>
            </p:cNvSpPr>
            <p:nvPr>
              <p:custDataLst>
                <p:tags r:id="rId18"/>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9"/>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624830" y="3140710"/>
            <a:ext cx="491490" cy="491490"/>
          </a:xfrm>
          <a:prstGeom prst="rect">
            <a:avLst/>
          </a:prstGeom>
        </p:spPr>
      </p:pic>
    </p:spTree>
    <p:custDataLst>
      <p:tags r:id="rId2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909695" y="446405"/>
            <a:ext cx="4323080"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三、自然美陶冶人性的功能</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0153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1"/>
            </p:custDataLst>
          </p:nvPr>
        </p:nvSpPr>
        <p:spPr>
          <a:xfrm>
            <a:off x="8245475" y="2160905"/>
            <a:ext cx="2557780" cy="829945"/>
          </a:xfrm>
          <a:prstGeom prst="rect">
            <a:avLst/>
          </a:prstGeom>
          <a:noFill/>
        </p:spPr>
        <p:txBody>
          <a:bodyPr wrap="square" rtlCol="0">
            <a:spAutoFit/>
          </a:bodyPr>
          <a:p>
            <a:r>
              <a:rPr lang="zh-CN" altLang="en-US" sz="2400">
                <a:solidFill>
                  <a:srgbClr val="F99043"/>
                </a:solidFill>
                <a:latin typeface="思源黑体 CN Bold" panose="020B0800000000000000" charset="-122"/>
                <a:ea typeface="思源黑体 CN Bold" panose="020B0800000000000000" charset="-122"/>
              </a:rPr>
              <a:t>（二）陶冶性情，</a:t>
            </a:r>
            <a:endParaRPr lang="zh-CN" altLang="en-US" sz="2400">
              <a:solidFill>
                <a:srgbClr val="F99043"/>
              </a:solidFill>
              <a:latin typeface="思源黑体 CN Bold" panose="020B0800000000000000" charset="-122"/>
              <a:ea typeface="思源黑体 CN Bold" panose="020B0800000000000000" charset="-122"/>
            </a:endParaRPr>
          </a:p>
          <a:p>
            <a:r>
              <a:rPr lang="zh-CN" altLang="en-US" sz="2400">
                <a:solidFill>
                  <a:srgbClr val="F99043"/>
                </a:solidFill>
                <a:latin typeface="思源黑体 CN Bold" panose="020B0800000000000000" charset="-122"/>
                <a:ea typeface="思源黑体 CN Bold" panose="020B0800000000000000" charset="-122"/>
              </a:rPr>
              <a:t>提高境界</a:t>
            </a:r>
            <a:endParaRPr lang="zh-CN" altLang="en-US" sz="2400">
              <a:solidFill>
                <a:srgbClr val="F99043"/>
              </a:solidFill>
              <a:latin typeface="思源黑体 CN Bold" panose="020B0800000000000000" charset="-122"/>
              <a:ea typeface="思源黑体 CN Bold" panose="020B0800000000000000" charset="-122"/>
            </a:endParaRPr>
          </a:p>
        </p:txBody>
      </p:sp>
      <p:sp>
        <p:nvSpPr>
          <p:cNvPr id="20" name="文本框 19"/>
          <p:cNvSpPr txBox="1"/>
          <p:nvPr>
            <p:custDataLst>
              <p:tags r:id="rId2"/>
            </p:custDataLst>
          </p:nvPr>
        </p:nvSpPr>
        <p:spPr>
          <a:xfrm>
            <a:off x="8245475" y="3815715"/>
            <a:ext cx="2609215" cy="829945"/>
          </a:xfrm>
          <a:prstGeom prst="rect">
            <a:avLst/>
          </a:prstGeom>
          <a:noFill/>
        </p:spPr>
        <p:txBody>
          <a:bodyPr wrap="square" rtlCol="0">
            <a:spAutoFit/>
          </a:bodyPr>
          <a:p>
            <a:r>
              <a:rPr lang="zh-CN" altLang="en-US" sz="2400">
                <a:solidFill>
                  <a:srgbClr val="FCD10A"/>
                </a:solidFill>
                <a:latin typeface="思源黑体 CN Bold" panose="020B0800000000000000" charset="-122"/>
                <a:ea typeface="思源黑体 CN Bold" panose="020B0800000000000000" charset="-122"/>
              </a:rPr>
              <a:t>（四）和合天人，</a:t>
            </a:r>
            <a:endParaRPr lang="zh-CN" altLang="en-US" sz="2400">
              <a:solidFill>
                <a:srgbClr val="FCD10A"/>
              </a:solidFill>
              <a:latin typeface="思源黑体 CN Bold" panose="020B0800000000000000" charset="-122"/>
              <a:ea typeface="思源黑体 CN Bold" panose="020B0800000000000000" charset="-122"/>
            </a:endParaRPr>
          </a:p>
          <a:p>
            <a:r>
              <a:rPr lang="zh-CN" altLang="en-US" sz="2400">
                <a:solidFill>
                  <a:srgbClr val="FCD10A"/>
                </a:solidFill>
                <a:latin typeface="思源黑体 CN Bold" panose="020B0800000000000000" charset="-122"/>
                <a:ea typeface="思源黑体 CN Bold" panose="020B0800000000000000" charset="-122"/>
              </a:rPr>
              <a:t>通融群己</a:t>
            </a:r>
            <a:endParaRPr lang="zh-CN" altLang="en-US" sz="2400">
              <a:solidFill>
                <a:srgbClr val="FCD10A"/>
              </a:solidFill>
              <a:latin typeface="思源黑体 CN Bold" panose="020B0800000000000000" charset="-122"/>
              <a:ea typeface="思源黑体 CN Bold" panose="020B0800000000000000" charset="-122"/>
            </a:endParaRPr>
          </a:p>
        </p:txBody>
      </p:sp>
      <p:sp>
        <p:nvSpPr>
          <p:cNvPr id="23" name="文本框 22"/>
          <p:cNvSpPr txBox="1"/>
          <p:nvPr>
            <p:custDataLst>
              <p:tags r:id="rId3"/>
            </p:custDataLst>
          </p:nvPr>
        </p:nvSpPr>
        <p:spPr>
          <a:xfrm>
            <a:off x="1568450" y="2105025"/>
            <a:ext cx="2565400" cy="829945"/>
          </a:xfrm>
          <a:prstGeom prst="rect">
            <a:avLst/>
          </a:prstGeom>
          <a:noFill/>
        </p:spPr>
        <p:txBody>
          <a:bodyPr wrap="square" rtlCol="0">
            <a:spAutoFit/>
          </a:bodyPr>
          <a:p>
            <a:pPr algn="l"/>
            <a:r>
              <a:rPr lang="zh-CN" altLang="en-US" sz="2400">
                <a:solidFill>
                  <a:srgbClr val="F25252"/>
                </a:solidFill>
                <a:latin typeface="思源黑体 CN Bold" panose="020B0800000000000000" charset="-122"/>
                <a:ea typeface="思源黑体 CN Bold" panose="020B0800000000000000" charset="-122"/>
              </a:rPr>
              <a:t>（一）愉悦身心，</a:t>
            </a:r>
            <a:endParaRPr lang="zh-CN" altLang="en-US" sz="2400">
              <a:solidFill>
                <a:srgbClr val="F25252"/>
              </a:solidFill>
              <a:latin typeface="思源黑体 CN Bold" panose="020B0800000000000000" charset="-122"/>
              <a:ea typeface="思源黑体 CN Bold" panose="020B0800000000000000" charset="-122"/>
            </a:endParaRPr>
          </a:p>
          <a:p>
            <a:pPr algn="l"/>
            <a:r>
              <a:rPr lang="zh-CN" altLang="en-US" sz="2400">
                <a:solidFill>
                  <a:srgbClr val="F25252"/>
                </a:solidFill>
                <a:latin typeface="思源黑体 CN Bold" panose="020B0800000000000000" charset="-122"/>
                <a:ea typeface="思源黑体 CN Bold" panose="020B0800000000000000" charset="-122"/>
              </a:rPr>
              <a:t>丰富生活</a:t>
            </a:r>
            <a:endParaRPr lang="zh-CN" altLang="en-US" sz="2400">
              <a:solidFill>
                <a:srgbClr val="F25252"/>
              </a:solidFill>
              <a:latin typeface="思源黑体 CN Bold" panose="020B0800000000000000" charset="-122"/>
              <a:ea typeface="思源黑体 CN Bold" panose="020B0800000000000000" charset="-122"/>
            </a:endParaRPr>
          </a:p>
        </p:txBody>
      </p:sp>
      <p:sp>
        <p:nvSpPr>
          <p:cNvPr id="27" name="文本框 26"/>
          <p:cNvSpPr txBox="1"/>
          <p:nvPr>
            <p:custDataLst>
              <p:tags r:id="rId4"/>
            </p:custDataLst>
          </p:nvPr>
        </p:nvSpPr>
        <p:spPr>
          <a:xfrm>
            <a:off x="1493520" y="3815715"/>
            <a:ext cx="2522220" cy="829945"/>
          </a:xfrm>
          <a:prstGeom prst="rect">
            <a:avLst/>
          </a:prstGeom>
          <a:noFill/>
        </p:spPr>
        <p:txBody>
          <a:bodyPr wrap="square" rtlCol="0">
            <a:spAutoFit/>
          </a:bodyPr>
          <a:p>
            <a:pPr algn="l"/>
            <a:r>
              <a:rPr lang="zh-CN" altLang="en-US" sz="2400">
                <a:solidFill>
                  <a:srgbClr val="5EB95E"/>
                </a:solidFill>
                <a:latin typeface="思源黑体 CN Bold" panose="020B0800000000000000" charset="-122"/>
                <a:ea typeface="思源黑体 CN Bold" panose="020B0800000000000000" charset="-122"/>
              </a:rPr>
              <a:t>（三）启迪智慧，</a:t>
            </a:r>
            <a:endParaRPr lang="zh-CN" altLang="en-US" sz="2400">
              <a:solidFill>
                <a:srgbClr val="5EB95E"/>
              </a:solidFill>
              <a:latin typeface="思源黑体 CN Bold" panose="020B0800000000000000" charset="-122"/>
              <a:ea typeface="思源黑体 CN Bold" panose="020B0800000000000000" charset="-122"/>
            </a:endParaRPr>
          </a:p>
          <a:p>
            <a:pPr algn="l"/>
            <a:r>
              <a:rPr lang="zh-CN" altLang="en-US" sz="2400">
                <a:solidFill>
                  <a:srgbClr val="5EB95E"/>
                </a:solidFill>
                <a:latin typeface="思源黑体 CN Bold" panose="020B0800000000000000" charset="-122"/>
                <a:ea typeface="思源黑体 CN Bold" panose="020B0800000000000000" charset="-122"/>
              </a:rPr>
              <a:t>激发创造</a:t>
            </a:r>
            <a:endParaRPr lang="zh-CN" altLang="en-US" sz="2400">
              <a:solidFill>
                <a:srgbClr val="5EB95E"/>
              </a:solidFill>
              <a:latin typeface="思源黑体 CN Bold" panose="020B0800000000000000" charset="-122"/>
              <a:ea typeface="思源黑体 CN Bold" panose="020B0800000000000000" charset="-122"/>
            </a:endParaRPr>
          </a:p>
        </p:txBody>
      </p:sp>
      <p:pic>
        <p:nvPicPr>
          <p:cNvPr id="46" name="图片 45" descr="ewfre"/>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16200000">
            <a:off x="4586605" y="3415665"/>
            <a:ext cx="1693545" cy="1616075"/>
          </a:xfrm>
          <a:prstGeom prst="rect">
            <a:avLst/>
          </a:prstGeom>
        </p:spPr>
      </p:pic>
      <p:pic>
        <p:nvPicPr>
          <p:cNvPr id="47" name="图片 46" descr="ewfre"/>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10800000">
            <a:off x="6316345" y="3461385"/>
            <a:ext cx="1692910" cy="1616075"/>
          </a:xfrm>
          <a:prstGeom prst="rect">
            <a:avLst/>
          </a:prstGeom>
        </p:spPr>
      </p:pic>
      <p:pic>
        <p:nvPicPr>
          <p:cNvPr id="49" name="图片 48" descr="ewfre"/>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5400000">
            <a:off x="6358890" y="1757680"/>
            <a:ext cx="1693545" cy="1616075"/>
          </a:xfrm>
          <a:prstGeom prst="rect">
            <a:avLst/>
          </a:prstGeom>
        </p:spPr>
      </p:pic>
      <p:pic>
        <p:nvPicPr>
          <p:cNvPr id="50" name="图片 49" descr="ewfr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0800000" flipV="1">
            <a:off x="4634230" y="1719580"/>
            <a:ext cx="1692910" cy="1616075"/>
          </a:xfrm>
          <a:prstGeom prst="rect">
            <a:avLst/>
          </a:prstGeom>
        </p:spPr>
      </p:pic>
      <p:pic>
        <p:nvPicPr>
          <p:cNvPr id="51" name="图片 50" descr="32313538333630393b32313538333731323bd4dacfdfbdccd3f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199380" y="2245995"/>
            <a:ext cx="563245" cy="563245"/>
          </a:xfrm>
          <a:prstGeom prst="rect">
            <a:avLst/>
          </a:prstGeom>
        </p:spPr>
      </p:pic>
      <p:pic>
        <p:nvPicPr>
          <p:cNvPr id="29" name="图片 28" descr="32313538333630393b32313538333732363bd4b6b3ccb4f0d2c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943090" y="2303145"/>
            <a:ext cx="525145" cy="525145"/>
          </a:xfrm>
          <a:prstGeom prst="rect">
            <a:avLst/>
          </a:prstGeom>
        </p:spPr>
      </p:pic>
      <p:pic>
        <p:nvPicPr>
          <p:cNvPr id="32" name="图片 31" descr="333438303937363b333438313037303bb6a8cebbb2fac6b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901815" y="4008120"/>
            <a:ext cx="522605" cy="522605"/>
          </a:xfrm>
          <a:prstGeom prst="rect">
            <a:avLst/>
          </a:prstGeom>
        </p:spPr>
      </p:pic>
      <p:pic>
        <p:nvPicPr>
          <p:cNvPr id="54" name="图片 53" descr="333438303937363b333438313039323bcfeec4bfbcc6bbae"/>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252720" y="4050665"/>
            <a:ext cx="412115" cy="412115"/>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591685" y="784860"/>
            <a:ext cx="300926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小贴士</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36600" y="1322070"/>
            <a:ext cx="10487660" cy="4707890"/>
          </a:xfrm>
          <a:prstGeom prst="rect">
            <a:avLst/>
          </a:prstGeom>
          <a:noFill/>
        </p:spPr>
        <p:txBody>
          <a:bodyPr wrap="square" rtlCol="0">
            <a:spAutoFit/>
          </a:bodyPr>
          <a:p>
            <a:pPr indent="0" algn="ctr" fontAlgn="auto">
              <a:lnSpc>
                <a:spcPct val="150000"/>
              </a:lnSpc>
            </a:pPr>
            <a:r>
              <a:rPr lang="zh-CN" altLang="en-US" sz="2000" b="1">
                <a:latin typeface="宋体" panose="02010600030101010101" pitchFamily="2" charset="-122"/>
                <a:ea typeface="宋体" panose="02010600030101010101" pitchFamily="2" charset="-122"/>
                <a:cs typeface="宋体" panose="02010600030101010101" pitchFamily="2" charset="-122"/>
              </a:rPr>
              <a:t>风景照拍摄技巧</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　　1</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选择好主题调准构图。如主题是拍山的风景，就要拍出山的特点，拍出山的层次感，选取构图的画面，让色彩文理牢牢抓住你的眼球，这样很容易拍出好的景色。</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　　2</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充分利用应时应景效应，如在雾气的天气里可以利用好当时的天气，拍出气势比较磅礴的山、海、瀑布等，衬托出景色的宏伟气势。</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　　3</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选择好角度，拍摄出风景延伸感，同时还要注意利用好光线，融入人物可对比出建筑物的真正大小，让人有亲临其境的感觉，拍出的照片更加生动。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　　4</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构图要干净，注意发现细节的拍照，用自己的视觉捕捉景色中的灵动物，如海上的海鸥、旷野中的热气球，对比天空画面有无限远和浩大的感觉。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　　5</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利用好倒影，增强画面的美感，消除画面简单和单调的效应，利用好天然的对称性，提升照片的深度感，同时要选好水平构图，使其倒影不倾斜。</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02</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风景之美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2*q_h_x*1_4_1"/>
  <p:tag name="KSO_WM_TEMPLATE_CATEGORY" val="diagram"/>
  <p:tag name="KSO_WM_TEMPLATE_INDEX" val="20228029"/>
  <p:tag name="KSO_WM_UNIT_LAYERLEVEL" val="1_1_1"/>
  <p:tag name="KSO_WM_TAG_VERSION" val="1.0"/>
  <p:tag name="KSO_WM_BEAUTIFY_FLAG" val="#wm#"/>
</p:tagLst>
</file>

<file path=ppt/tags/tag10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3"/>
  <p:tag name="KSO_WM_UNIT_TYPE" val="i"/>
  <p:tag name="KSO_WM_UNIT_INDEX" val="1"/>
  <p:tag name="KSO_WM_UNIT_ID" val="diagram160173_3*i*1"/>
  <p:tag name="KSO_WM_TEMPLATE_CATEGORY" val="diagram"/>
  <p:tag name="KSO_WM_TEMPLATE_INDEX" val="160173"/>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160173_3*q_i*1_1"/>
  <p:tag name="KSO_WM_TEMPLATE_CATEGORY" val="diagram"/>
  <p:tag name="KSO_WM_TEMPLATE_INDEX" val="160173"/>
  <p:tag name="KSO_WM_UNIT_LAYERLEVEL" val="1_1"/>
  <p:tag name="KSO_WM_TAG_VERSION" val="1.0"/>
  <p:tag name="KSO_WM_BEAUTIFY_FLAG" val="#wm#"/>
  <p:tag name="KSO_WM_UNIT_LINE_FORE_SCHEMECOLOR_INDEX" val="7"/>
  <p:tag name="KSO_WM_UNIT_LINE_FILL_TYPE" val="2"/>
  <p:tag name="KSO_WM_UNIT_TEXT_FILL_FORE_SCHEMECOLOR_INDEX" val="14"/>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0"/>
  <p:tag name="KSO_WM_UNIT_ID" val="diagram160173_3*q_i*1_10"/>
  <p:tag name="KSO_WM_TEMPLATE_CATEGORY" val="diagram"/>
  <p:tag name="KSO_WM_TEMPLATE_INDEX" val="160173"/>
  <p:tag name="KSO_WM_UNIT_LAYERLEVEL" val="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1"/>
  <p:tag name="KSO_WM_UNIT_ID" val="diagram160173_3*q_i*1_11"/>
  <p:tag name="KSO_WM_TEMPLATE_CATEGORY" val="diagram"/>
  <p:tag name="KSO_WM_TEMPLATE_INDEX" val="160173"/>
  <p:tag name="KSO_WM_UNIT_LAYERLEVEL" val="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2"/>
  <p:tag name="KSO_WM_UNIT_ID" val="diagram160173_3*q_i*1_12"/>
  <p:tag name="KSO_WM_TEMPLATE_CATEGORY" val="diagram"/>
  <p:tag name="KSO_WM_TEMPLATE_INDEX" val="160173"/>
  <p:tag name="KSO_WM_UNIT_LAYERLEVEL" val="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3"/>
  <p:tag name="KSO_WM_UNIT_ID" val="diagram160173_3*q_i*1_13"/>
  <p:tag name="KSO_WM_TEMPLATE_CATEGORY" val="diagram"/>
  <p:tag name="KSO_WM_TEMPLATE_INDEX" val="160173"/>
  <p:tag name="KSO_WM_UNIT_LAYERLEVEL" val="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TAG_VERSION" val="1.0"/>
  <p:tag name="KSO_WM_BEAUTIFY_FLAG" val="#wm#"/>
  <p:tag name="KSO_WM_UNIT_TYPE" val="i"/>
  <p:tag name="KSO_WM_UNIT_ID" val="258*i*5"/>
  <p:tag name="KSO_WM_TEMPLATE_CATEGORY" val="diagram"/>
  <p:tag name="KSO_WM_TEMPLATE_INDEX" val="160173"/>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4"/>
  <p:tag name="KSO_WM_UNIT_ID" val="diagram160173_3*q_i*1_14"/>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5"/>
  <p:tag name="KSO_WM_UNIT_ID" val="diagram160173_3*q_i*1_15"/>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6"/>
  <p:tag name="KSO_WM_UNIT_ID" val="diagram160173_3*q_i*1_16"/>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7"/>
  <p:tag name="KSO_WM_UNIT_ID" val="diagram160173_3*q_i*1_17"/>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160173_3*q_i*1_2"/>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160173_3*q_i*1_3"/>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160173_3*q_i*1_4"/>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160173_3*q_i*1_5"/>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TAG_VERSION" val="1.0"/>
  <p:tag name="KSO_WM_BEAUTIFY_FLAG" val="#wm#"/>
  <p:tag name="KSO_WM_UNIT_TYPE" val="i"/>
  <p:tag name="KSO_WM_UNIT_ID" val="258*i*20"/>
  <p:tag name="KSO_WM_TEMPLATE_CATEGORY" val="diagram"/>
  <p:tag name="KSO_WM_TEMPLATE_INDEX" val="173"/>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160173_3*q_i*1_6"/>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160173_3*q_i*1_7"/>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
  <p:tag name="KSO_WM_UNIT_ID" val="diagram160173_3*q_i*1_8"/>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9"/>
  <p:tag name="KSO_WM_UNIT_ID" val="diagram160173_3*q_i*1_9"/>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160173_3*q_h_f*1_1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125.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160173_3*q_h_f*1_3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126.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160173_3*q_h_f*1_2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127.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160173_3*q_h_f*1_4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12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5*q_i*1_1"/>
  <p:tag name="KSO_WM_UNIT_LAYERLEVEL" val="1_1"/>
  <p:tag name="KSO_WM_UNIT_LINE_FORE_SCHEMECOLOR_INDEX" val="5"/>
  <p:tag name="KSO_WM_UNIT_LINE_FILL_TYPE" val="2"/>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5*q_i*1_2"/>
  <p:tag name="KSO_WM_UNIT_LAYERLEVEL" val="1_1"/>
  <p:tag name="KSO_WM_UNIT_FILL_FORE_SCHEMECOLOR_INDEX" val="5"/>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5*q_i*1_3"/>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5*q_i*1_4"/>
  <p:tag name="KSO_WM_UNIT_LAYERLEVEL" val="1_1"/>
  <p:tag name="KSO_WM_UNIT_LINE_FORE_SCHEMECOLOR_INDEX" val="5"/>
  <p:tag name="KSO_WM_UNIT_LINE_FILL_TYPE" val="2"/>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5*q_i*1_5"/>
  <p:tag name="KSO_WM_UNIT_LAYERLEVEL" val="1_1"/>
  <p:tag name="KSO_WM_UNIT_LINE_FORE_SCHEMECOLOR_INDEX" val="5"/>
  <p:tag name="KSO_WM_UNIT_LINE_FILL_TYPE" val="2"/>
  <p:tag name="KSO_WM_UNIT_TEXT_FILL_FORE_SCHEMECOLOR_INDEX" val="2"/>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1_1"/>
  <p:tag name="KSO_WM_UNIT_ID" val="diagram20228121_5*q_h_i*1_1_1"/>
  <p:tag name="KSO_WM_UNIT_LAYERLEVEL" val="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2_1"/>
  <p:tag name="KSO_WM_UNIT_ID" val="diagram20228121_5*q_h_i*1_2_1"/>
  <p:tag name="KSO_WM_UNIT_LAYERLEVEL" val="1_1_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3_1"/>
  <p:tag name="KSO_WM_UNIT_ID" val="diagram20228121_5*q_h_i*1_3_1"/>
  <p:tag name="KSO_WM_UNIT_LAYERLEVEL" val="1_1_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5_1"/>
  <p:tag name="KSO_WM_UNIT_ID" val="diagram20228121_5*q_h_i*1_5_1"/>
  <p:tag name="KSO_WM_UNIT_LAYERLEVEL" val="1_1_1"/>
  <p:tag name="KSO_WM_UNIT_FILL_FORE_SCHEMECOLOR_INDEX" val="9"/>
  <p:tag name="KSO_WM_UNIT_FILL_TYPE" val="1"/>
  <p:tag name="KSO_WM_UNIT_LINE_FORE_SCHEMECOLOR_INDEX" val="9"/>
  <p:tag name="KSO_WM_UNIT_LINE_FILL_TYPE" val="2"/>
  <p:tag name="KSO_WM_UNIT_TEXT_FILL_FORE_SCHEMECOLOR_INDEX" val="9"/>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4_1"/>
  <p:tag name="KSO_WM_UNIT_ID" val="diagram20228121_5*q_h_i*1_4_1"/>
  <p:tag name="KSO_WM_UNIT_LAYERLEVEL" val="1_1_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1_1"/>
  <p:tag name="KSO_WM_UNIT_ID" val="diagram20228121_5*q_h_a*1_1_1"/>
  <p:tag name="KSO_WM_UNIT_LAYERLEVEL" val="1_1_1"/>
  <p:tag name="KSO_WM_UNIT_TEXT_FILL_FORE_SCHEMECOLOR_INDEX" val="5"/>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5*q_x*1_1"/>
  <p:tag name="KSO_WM_UNIT_LAYERLEVEL" val="1_1"/>
  <p:tag name="KSO_WM_UNIT_SHADOW_SCHEMECOLOR_INDEX" val="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2_1"/>
  <p:tag name="KSO_WM_UNIT_ID" val="diagram20228121_5*q_h_a*1_2_1"/>
  <p:tag name="KSO_WM_UNIT_LAYERLEVEL" val="1_1_1"/>
  <p:tag name="KSO_WM_UNIT_TEXT_FILL_FORE_SCHEMECOLOR_INDEX" val="6"/>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3_1"/>
  <p:tag name="KSO_WM_UNIT_ID" val="diagram20228121_5*q_h_a*1_3_1"/>
  <p:tag name="KSO_WM_UNIT_LAYERLEVEL" val="1_1_1"/>
  <p:tag name="KSO_WM_UNIT_TEXT_FILL_FORE_SCHEMECOLOR_INDEX" val="7"/>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4_1"/>
  <p:tag name="KSO_WM_UNIT_ID" val="diagram20228121_5*q_h_a*1_4_1"/>
  <p:tag name="KSO_WM_UNIT_LAYERLEVEL" val="1_1_1"/>
  <p:tag name="KSO_WM_UNIT_TEXT_FILL_FORE_SCHEMECOLOR_INDEX" val="8"/>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5_1"/>
  <p:tag name="KSO_WM_UNIT_ID" val="diagram20228121_5*q_h_a*1_5_1"/>
  <p:tag name="KSO_WM_UNIT_LAYERLEVEL" val="1_1_1"/>
  <p:tag name="KSO_WM_UNIT_TEXT_FILL_FORE_SCHEMECOLOR_INDEX" val="9"/>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1_1"/>
  <p:tag name="KSO_WM_UNIT_ID" val="diagram20228121_5*q_h_x*1_1_1"/>
  <p:tag name="KSO_WM_UNIT_LAYERLEVEL" val="1_1_1"/>
  <p:tag name="KSO_WM_UNIT_SHADOW_SCHEMECOLOR_INDEX" val="5"/>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2_1"/>
  <p:tag name="KSO_WM_UNIT_ID" val="diagram20228121_5*q_h_x*1_2_1"/>
  <p:tag name="KSO_WM_UNIT_LAYERLEVEL" val="1_1_1"/>
  <p:tag name="KSO_WM_UNIT_SHADOW_SCHEMECOLOR_INDEX" val="6"/>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3_1"/>
  <p:tag name="KSO_WM_UNIT_ID" val="diagram20228121_5*q_h_x*1_3_1"/>
  <p:tag name="KSO_WM_UNIT_LAYERLEVEL" val="1_1_1"/>
  <p:tag name="KSO_WM_UNIT_SHADOW_SCHEMECOLOR_INDEX" val="7"/>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4_1"/>
  <p:tag name="KSO_WM_UNIT_ID" val="diagram20228121_5*q_h_x*1_4_1"/>
  <p:tag name="KSO_WM_UNIT_LAYERLEVEL" val="1_1_1"/>
  <p:tag name="KSO_WM_UNIT_SHADOW_SCHEMECOLOR_INDEX" val="8"/>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5_1"/>
  <p:tag name="KSO_WM_UNIT_ID" val="diagram20228121_5*q_h_x*1_5_1"/>
  <p:tag name="KSO_WM_UNIT_LAYERLEVEL" val="1_1_1"/>
  <p:tag name="KSO_WM_UNIT_SHADOW_SCHEMECOLOR_INDEX" val="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2.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2*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3.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2*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4.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74755_2*q_h_f*1_3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2*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2*q_h_i*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2*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8.xml><?xml version="1.0" encoding="utf-8"?>
<p:tagLst xmlns:p="http://schemas.openxmlformats.org/presentationml/2006/main">
  <p:tag name="KSO_WM_UNIT_VALUE" val="112*113"/>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2*q_h_x*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9.xml><?xml version="1.0" encoding="utf-8"?>
<p:tagLst xmlns:p="http://schemas.openxmlformats.org/presentationml/2006/main">
  <p:tag name="KSO_WM_UNIT_VALUE" val="87*9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2*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74755_2*q_h_x*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64_4*l_i*1_1"/>
  <p:tag name="KSO_WM_TEMPLATE_CATEGORY" val="diagram"/>
  <p:tag name="KSO_WM_TEMPLATE_INDEX" val="20227964"/>
  <p:tag name="KSO_WM_UNIT_LAYERLEVEL" val="1_1"/>
  <p:tag name="KSO_WM_TAG_VERSION" val="1.0"/>
  <p:tag name="KSO_WM_BEAUTIFY_FLAG" val="#wm#"/>
</p:tagLst>
</file>

<file path=ppt/tags/tag16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4*l_i*1_2"/>
  <p:tag name="KSO_WM_TEMPLATE_CATEGORY" val="diagram"/>
  <p:tag name="KSO_WM_TEMPLATE_INDEX" val="20227964"/>
  <p:tag name="KSO_WM_UNIT_LAYERLEVEL" val="1_1"/>
  <p:tag name="KSO_WM_TAG_VERSION" val="1.0"/>
  <p:tag name="KSO_WM_BEAUTIFY_FLAG" val="#wm#"/>
</p:tagLst>
</file>

<file path=ppt/tags/tag164.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64_4*l_i*1_3"/>
  <p:tag name="KSO_WM_TEMPLATE_CATEGORY" val="diagram"/>
  <p:tag name="KSO_WM_TEMPLATE_INDEX" val="20227964"/>
  <p:tag name="KSO_WM_UNIT_LAYERLEVEL" val="1_1"/>
  <p:tag name="KSO_WM_TAG_VERSION" val="1.0"/>
  <p:tag name="KSO_WM_BEAUTIFY_FLAG" val="#wm#"/>
</p:tagLst>
</file>

<file path=ppt/tags/tag165.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64_4*l_h_i*1_4_1"/>
  <p:tag name="KSO_WM_TEMPLATE_CATEGORY" val="diagram"/>
  <p:tag name="KSO_WM_TEMPLATE_INDEX" val="20227964"/>
  <p:tag name="KSO_WM_UNIT_LAYERLEVEL" val="1_1_1"/>
  <p:tag name="KSO_WM_TAG_VERSION" val="1.0"/>
  <p:tag name="KSO_WM_BEAUTIFY_FLAG" val="#wm#"/>
</p:tagLst>
</file>

<file path=ppt/tags/tag166.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4*l_h_i*1_1_1"/>
  <p:tag name="KSO_WM_TEMPLATE_CATEGORY" val="diagram"/>
  <p:tag name="KSO_WM_TEMPLATE_INDEX" val="20227964"/>
  <p:tag name="KSO_WM_UNIT_LAYERLEVEL" val="1_1_1"/>
  <p:tag name="KSO_WM_TAG_VERSION" val="1.0"/>
  <p:tag name="KSO_WM_BEAUTIFY_FLAG" val="#wm#"/>
</p:tagLst>
</file>

<file path=ppt/tags/tag167.xml><?xml version="1.0" encoding="utf-8"?>
<p:tagLst xmlns:p="http://schemas.openxmlformats.org/presentationml/2006/main">
  <p:tag name="KSO_WM_UNIT_LINE_FORE_SCHEMECOLOR_INDEX_BRIGHTNESS" val="0"/>
  <p:tag name="KSO_WM_UNIT_LINE_FORE_SCHEMECOLOR_INDEX" val="6"/>
  <p:tag name="KSO_WM_UNIT_LINE_FILL_TYPE" val="2"/>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4*l_i*1_4"/>
  <p:tag name="KSO_WM_TEMPLATE_CATEGORY" val="diagram"/>
  <p:tag name="KSO_WM_TEMPLATE_INDEX" val="20227964"/>
  <p:tag name="KSO_WM_UNIT_LAYERLEVEL" val="1_1"/>
  <p:tag name="KSO_WM_TAG_VERSION" val="1.0"/>
  <p:tag name="KSO_WM_BEAUTIFY_FLAG" val="#wm#"/>
</p:tagLst>
</file>

<file path=ppt/tags/tag168.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4*l_x*1_1"/>
  <p:tag name="KSO_WM_TEMPLATE_CATEGORY" val="diagram"/>
  <p:tag name="KSO_WM_TEMPLATE_INDEX" val="20227964"/>
  <p:tag name="KSO_WM_UNIT_LAYERLEVEL" val="1_1"/>
  <p:tag name="KSO_WM_TAG_VERSION" val="1.0"/>
  <p:tag name="KSO_WM_BEAUTIFY_FLAG" val="#wm#"/>
</p:tagLst>
</file>

<file path=ppt/tags/tag169.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4*l_h_i*1_2_1"/>
  <p:tag name="KSO_WM_TEMPLATE_CATEGORY" val="diagram"/>
  <p:tag name="KSO_WM_TEMPLATE_INDEX" val="20227964"/>
  <p:tag name="KSO_WM_UNIT_LAYERLEVEL" val="1_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6"/>
  <p:tag name="KSO_WM_UNIT_FILL_FORE_SCHEMECOLOR_INDEX" val="8"/>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4*l_h_i*1_3_1"/>
  <p:tag name="KSO_WM_TEMPLATE_CATEGORY" val="diagram"/>
  <p:tag name="KSO_WM_TEMPLATE_INDEX" val="20227964"/>
  <p:tag name="KSO_WM_UNIT_LAYERLEVEL" val="1_1_1"/>
  <p:tag name="KSO_WM_TAG_VERSION" val="1.0"/>
  <p:tag name="KSO_WM_BEAUTIFY_FLAG" val="#wm#"/>
</p:tagLst>
</file>

<file path=ppt/tags/tag17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4*l_h_x*1_1_1"/>
  <p:tag name="KSO_WM_TEMPLATE_CATEGORY" val="diagram"/>
  <p:tag name="KSO_WM_TEMPLATE_INDEX" val="20227964"/>
  <p:tag name="KSO_WM_UNIT_LAYERLEVEL" val="1_1_1"/>
  <p:tag name="KSO_WM_TAG_VERSION" val="1.0"/>
  <p:tag name="KSO_WM_BEAUTIFY_FLAG" val="#wm#"/>
</p:tagLst>
</file>

<file path=ppt/tags/tag17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64_4*l_h_x*1_4_1"/>
  <p:tag name="KSO_WM_TEMPLATE_CATEGORY" val="diagram"/>
  <p:tag name="KSO_WM_TEMPLATE_INDEX" val="20227964"/>
  <p:tag name="KSO_WM_UNIT_LAYERLEVEL" val="1_1_1"/>
  <p:tag name="KSO_WM_TAG_VERSION" val="1.0"/>
  <p:tag name="KSO_WM_BEAUTIFY_FLAG" val="#wm#"/>
</p:tagLst>
</file>

<file path=ppt/tags/tag17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4*l_h_x*1_2_1"/>
  <p:tag name="KSO_WM_TEMPLATE_CATEGORY" val="diagram"/>
  <p:tag name="KSO_WM_TEMPLATE_INDEX" val="20227964"/>
  <p:tag name="KSO_WM_UNIT_LAYERLEVEL" val="1_1_1"/>
  <p:tag name="KSO_WM_TAG_VERSION" val="1.0"/>
  <p:tag name="KSO_WM_BEAUTIFY_FLAG" val="#wm#"/>
</p:tagLst>
</file>

<file path=ppt/tags/tag17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4*l_h_x*1_3_1"/>
  <p:tag name="KSO_WM_TEMPLATE_CATEGORY" val="diagram"/>
  <p:tag name="KSO_WM_TEMPLATE_INDEX" val="20227964"/>
  <p:tag name="KSO_WM_UNIT_LAYERLEVEL" val="1_1_1"/>
  <p:tag name="KSO_WM_TAG_VERSION" val="1.0"/>
  <p:tag name="KSO_WM_BEAUTIFY_FLAG" val="#wm#"/>
</p:tagLst>
</file>

<file path=ppt/tags/tag17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4*l_h_f*1_1_1"/>
  <p:tag name="KSO_WM_TEMPLATE_CATEGORY" val="diagram"/>
  <p:tag name="KSO_WM_TEMPLATE_INDEX" val="20227964"/>
  <p:tag name="KSO_WM_UNIT_LAYERLEVEL" val="1_1_1"/>
  <p:tag name="KSO_WM_TAG_VERSION" val="1.0"/>
  <p:tag name="KSO_WM_BEAUTIFY_FLAG" val="#wm#"/>
</p:tagLst>
</file>

<file path=ppt/tags/tag17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4*l_h_f*1_2_1"/>
  <p:tag name="KSO_WM_TEMPLATE_CATEGORY" val="diagram"/>
  <p:tag name="KSO_WM_TEMPLATE_INDEX" val="20227964"/>
  <p:tag name="KSO_WM_UNIT_LAYERLEVEL" val="1_1_1"/>
  <p:tag name="KSO_WM_TAG_VERSION" val="1.0"/>
  <p:tag name="KSO_WM_BEAUTIFY_FLAG" val="#wm#"/>
</p:tagLst>
</file>

<file path=ppt/tags/tag17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4*l_h_f*1_3_1"/>
  <p:tag name="KSO_WM_TEMPLATE_CATEGORY" val="diagram"/>
  <p:tag name="KSO_WM_TEMPLATE_INDEX" val="20227964"/>
  <p:tag name="KSO_WM_UNIT_LAYERLEVEL" val="1_1_1"/>
  <p:tag name="KSO_WM_TAG_VERSION" val="1.0"/>
  <p:tag name="KSO_WM_BEAUTIFY_FLAG" val="#wm#"/>
</p:tagLst>
</file>

<file path=ppt/tags/tag17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64_4*l_h_f*1_4_1"/>
  <p:tag name="KSO_WM_TEMPLATE_CATEGORY" val="diagram"/>
  <p:tag name="KSO_WM_TEMPLATE_INDEX" val="20227964"/>
  <p:tag name="KSO_WM_UNIT_LAYERLEVEL" val="1_1_1"/>
  <p:tag name="KSO_WM_TAG_VERSION" val="1.0"/>
  <p:tag name="KSO_WM_BEAUTIFY_FLAG" val="#wm#"/>
</p:tagLst>
</file>

<file path=ppt/tags/tag1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034_3*q_h_i*1_1_2"/>
  <p:tag name="KSO_WM_TEMPLATE_CATEGORY" val="diagram"/>
  <p:tag name="KSO_WM_TEMPLATE_INDEX" val="20228034"/>
  <p:tag name="KSO_WM_UNIT_LAYERLEVEL" val="1_1_1"/>
  <p:tag name="KSO_WM_TAG_VERSION" val="1.0"/>
  <p:tag name="KSO_WM_BEAUTIFY_FLAG" val="#wm#"/>
</p:tagLst>
</file>

<file path=ppt/tags/tag18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34_3*q_h_i*1_1_1"/>
  <p:tag name="KSO_WM_TEMPLATE_CATEGORY" val="diagram"/>
  <p:tag name="KSO_WM_TEMPLATE_INDEX" val="20228034"/>
  <p:tag name="KSO_WM_UNIT_LAYERLEVEL" val="1_1_1"/>
  <p:tag name="KSO_WM_TAG_VERSION" val="1.0"/>
  <p:tag name="KSO_WM_BEAUTIFY_FLAG" val="#wm#"/>
</p:tagLst>
</file>

<file path=ppt/tags/tag18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034_3*q_h_i*1_3_2"/>
  <p:tag name="KSO_WM_TEMPLATE_CATEGORY" val="diagram"/>
  <p:tag name="KSO_WM_TEMPLATE_INDEX" val="20228034"/>
  <p:tag name="KSO_WM_UNIT_LAYERLEVEL" val="1_1_1"/>
  <p:tag name="KSO_WM_TAG_VERSION" val="1.0"/>
  <p:tag name="KSO_WM_BEAUTIFY_FLAG" val="#wm#"/>
</p:tagLst>
</file>

<file path=ppt/tags/tag18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34_3*q_h_i*1_3_1"/>
  <p:tag name="KSO_WM_TEMPLATE_CATEGORY" val="diagram"/>
  <p:tag name="KSO_WM_TEMPLATE_INDEX" val="20228034"/>
  <p:tag name="KSO_WM_UNIT_LAYERLEVEL" val="1_1_1"/>
  <p:tag name="KSO_WM_TAG_VERSION" val="1.0"/>
  <p:tag name="KSO_WM_BEAUTIFY_FLAG" val="#wm#"/>
</p:tagLst>
</file>

<file path=ppt/tags/tag18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034_3*q_h_i*1_2_2"/>
  <p:tag name="KSO_WM_TEMPLATE_CATEGORY" val="diagram"/>
  <p:tag name="KSO_WM_TEMPLATE_INDEX" val="20228034"/>
  <p:tag name="KSO_WM_UNIT_LAYERLEVEL" val="1_1_1"/>
  <p:tag name="KSO_WM_TAG_VERSION" val="1.0"/>
  <p:tag name="KSO_WM_BEAUTIFY_FLAG" val="#wm#"/>
</p:tagLst>
</file>

<file path=ppt/tags/tag18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34_3*q_h_i*1_2_1"/>
  <p:tag name="KSO_WM_TEMPLATE_CATEGORY" val="diagram"/>
  <p:tag name="KSO_WM_TEMPLATE_INDEX" val="20228034"/>
  <p:tag name="KSO_WM_UNIT_LAYERLEVEL" val="1_1_1"/>
  <p:tag name="KSO_WM_TAG_VERSION" val="1.0"/>
  <p:tag name="KSO_WM_BEAUTIFY_FLAG" val="#wm#"/>
</p:tagLst>
</file>

<file path=ppt/tags/tag188.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8034_3*q_h_i*1_4_2"/>
  <p:tag name="KSO_WM_TEMPLATE_CATEGORY" val="diagram"/>
  <p:tag name="KSO_WM_TEMPLATE_INDEX" val="20228034"/>
  <p:tag name="KSO_WM_UNIT_LAYERLEVEL" val="1_1_1"/>
  <p:tag name="KSO_WM_TAG_VERSION" val="1.0"/>
  <p:tag name="KSO_WM_BEAUTIFY_FLAG" val="#wm#"/>
</p:tagLst>
</file>

<file path=ppt/tags/tag18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34_3*q_h_i*1_4_1"/>
  <p:tag name="KSO_WM_TEMPLATE_CATEGORY" val="diagram"/>
  <p:tag name="KSO_WM_TEMPLATE_INDEX" val="20228034"/>
  <p:tag name="KSO_WM_UNIT_LAYERLEVEL" val="1_1_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8034_3*q_h_i*1_5_2"/>
  <p:tag name="KSO_WM_TEMPLATE_CATEGORY" val="diagram"/>
  <p:tag name="KSO_WM_TEMPLATE_INDEX" val="20228034"/>
  <p:tag name="KSO_WM_UNIT_LAYERLEVEL" val="1_1_1"/>
  <p:tag name="KSO_WM_TAG_VERSION" val="1.0"/>
  <p:tag name="KSO_WM_BEAUTIFY_FLAG" val="#wm#"/>
</p:tagLst>
</file>

<file path=ppt/tags/tag19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34_3*q_h_i*1_5_1"/>
  <p:tag name="KSO_WM_TEMPLATE_CATEGORY" val="diagram"/>
  <p:tag name="KSO_WM_TEMPLATE_INDEX" val="20228034"/>
  <p:tag name="KSO_WM_UNIT_LAYERLEVEL" val="1_1_1"/>
  <p:tag name="KSO_WM_TAG_VERSION" val="1.0"/>
  <p:tag name="KSO_WM_BEAUTIFY_FLAG" val="#wm#"/>
</p:tagLst>
</file>

<file path=ppt/tags/tag192.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34_3*q_h_a*1_1_1"/>
  <p:tag name="KSO_WM_TEMPLATE_CATEGORY" val="diagram"/>
  <p:tag name="KSO_WM_TEMPLATE_INDEX" val="20228034"/>
  <p:tag name="KSO_WM_UNIT_LAYERLEVEL" val="1_1_1"/>
  <p:tag name="KSO_WM_TAG_VERSION" val="1.0"/>
  <p:tag name="KSO_WM_BEAUTIFY_FLAG" val="#wm#"/>
</p:tagLst>
</file>

<file path=ppt/tags/tag193.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34_3*q_h_a*1_5_1"/>
  <p:tag name="KSO_WM_TEMPLATE_CATEGORY" val="diagram"/>
  <p:tag name="KSO_WM_TEMPLATE_INDEX" val="20228034"/>
  <p:tag name="KSO_WM_UNIT_LAYERLEVEL" val="1_1_1"/>
  <p:tag name="KSO_WM_TAG_VERSION" val="1.0"/>
  <p:tag name="KSO_WM_BEAUTIFY_FLAG" val="#wm#"/>
</p:tagLst>
</file>

<file path=ppt/tags/tag194.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34_3*q_h_a*1_2_1"/>
  <p:tag name="KSO_WM_TEMPLATE_CATEGORY" val="diagram"/>
  <p:tag name="KSO_WM_TEMPLATE_INDEX" val="20228034"/>
  <p:tag name="KSO_WM_UNIT_LAYERLEVEL" val="1_1_1"/>
  <p:tag name="KSO_WM_TAG_VERSION" val="1.0"/>
  <p:tag name="KSO_WM_BEAUTIFY_FLAG" val="#wm#"/>
</p:tagLst>
</file>

<file path=ppt/tags/tag195.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34_3*q_h_a*1_3_1"/>
  <p:tag name="KSO_WM_TEMPLATE_CATEGORY" val="diagram"/>
  <p:tag name="KSO_WM_TEMPLATE_INDEX" val="20228034"/>
  <p:tag name="KSO_WM_UNIT_LAYERLEVEL" val="1_1_1"/>
  <p:tag name="KSO_WM_TAG_VERSION" val="1.0"/>
  <p:tag name="KSO_WM_BEAUTIFY_FLAG" val="#wm#"/>
</p:tagLst>
</file>

<file path=ppt/tags/tag196.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34_3*q_h_a*1_4_1"/>
  <p:tag name="KSO_WM_TEMPLATE_CATEGORY" val="diagram"/>
  <p:tag name="KSO_WM_TEMPLATE_INDEX" val="20228034"/>
  <p:tag name="KSO_WM_UNIT_LAYERLEVEL" val="1_1_1"/>
  <p:tag name="KSO_WM_TAG_VERSION" val="1.0"/>
  <p:tag name="KSO_WM_BEAUTIFY_FLAG" val="#wm#"/>
</p:tagLst>
</file>

<file path=ppt/tags/tag197.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34_3*q_h_x*1_1_1"/>
  <p:tag name="KSO_WM_TEMPLATE_CATEGORY" val="diagram"/>
  <p:tag name="KSO_WM_TEMPLATE_INDEX" val="20228034"/>
  <p:tag name="KSO_WM_UNIT_LAYERLEVEL" val="1_1_1"/>
  <p:tag name="KSO_WM_TAG_VERSION" val="1.0"/>
  <p:tag name="KSO_WM_BEAUTIFY_FLAG" val="#wm#"/>
</p:tagLst>
</file>

<file path=ppt/tags/tag198.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34_3*q_h_x*1_3_1"/>
  <p:tag name="KSO_WM_TEMPLATE_CATEGORY" val="diagram"/>
  <p:tag name="KSO_WM_TEMPLATE_INDEX" val="20228034"/>
  <p:tag name="KSO_WM_UNIT_LAYERLEVEL" val="1_1_1"/>
  <p:tag name="KSO_WM_TAG_VERSION" val="1.0"/>
  <p:tag name="KSO_WM_BEAUTIFY_FLAG" val="#wm#"/>
</p:tagLst>
</file>

<file path=ppt/tags/tag199.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34_3*q_h_x*1_4_1"/>
  <p:tag name="KSO_WM_TEMPLATE_CATEGORY" val="diagram"/>
  <p:tag name="KSO_WM_TEMPLATE_INDEX" val="20228034"/>
  <p:tag name="KSO_WM_UNIT_LAYERLEVEL" val="1_1_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34_3*q_h_x*1_2_1"/>
  <p:tag name="KSO_WM_TEMPLATE_CATEGORY" val="diagram"/>
  <p:tag name="KSO_WM_TEMPLATE_INDEX" val="20228034"/>
  <p:tag name="KSO_WM_UNIT_LAYERLEVEL" val="1_1_1"/>
  <p:tag name="KSO_WM_TAG_VERSION" val="1.0"/>
  <p:tag name="KSO_WM_BEAUTIFY_FLAG" val="#wm#"/>
</p:tagLst>
</file>

<file path=ppt/tags/tag201.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34_3*q_h_x*1_5_1"/>
  <p:tag name="KSO_WM_TEMPLATE_CATEGORY" val="diagram"/>
  <p:tag name="KSO_WM_TEMPLATE_INDEX" val="20228034"/>
  <p:tag name="KSO_WM_UNIT_LAYERLEVEL" val="1_1_1"/>
  <p:tag name="KSO_WM_TAG_VERSION" val="1.0"/>
  <p:tag name="KSO_WM_BEAUTIFY_FLAG" val="#wm#"/>
</p:tagLst>
</file>

<file path=ppt/tags/tag20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8.xml><?xml version="1.0" encoding="utf-8"?>
<p:tagLst xmlns:p="http://schemas.openxmlformats.org/presentationml/2006/main">
  <p:tag name="COMMONDATA" val="eyJoZGlkIjoiMTY3OTNhODFkZmQ1ZDY0ZDZkYjNmOWQ2ZDMxNDhmZjEifQ=="/>
  <p:tag name="KSO_WPP_MARK_KEY" val="35ffd13f-d887-4dfa-acd1-3c5f88300f5a"/>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3*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7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7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87.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8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2*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2*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9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2*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9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2*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2*q_h_i*1_4_1"/>
  <p:tag name="KSO_WM_TEMPLATE_CATEGORY" val="diagram"/>
  <p:tag name="KSO_WM_TEMPLATE_INDEX" val="20228029"/>
  <p:tag name="KSO_WM_UNIT_LAYERLEVEL" val="1_1_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2*q_h_i*1_3_1"/>
  <p:tag name="KSO_WM_TEMPLATE_CATEGORY" val="diagram"/>
  <p:tag name="KSO_WM_TEMPLATE_INDEX" val="20228029"/>
  <p:tag name="KSO_WM_UNIT_LAYERLEVEL" val="1_1_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2*q_h_i*1_2_1"/>
  <p:tag name="KSO_WM_TEMPLATE_CATEGORY" val="diagram"/>
  <p:tag name="KSO_WM_TEMPLATE_INDEX" val="20228029"/>
  <p:tag name="KSO_WM_UNIT_LAYERLEVEL" val="1_1_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2*q_h_i*1_1_1"/>
  <p:tag name="KSO_WM_TEMPLATE_CATEGORY" val="diagram"/>
  <p:tag name="KSO_WM_TEMPLATE_INDEX" val="20228029"/>
  <p:tag name="KSO_WM_UNIT_LAYERLEVEL" val="1_1_1"/>
  <p:tag name="KSO_WM_TAG_VERSION" val="1.0"/>
  <p:tag name="KSO_WM_BEAUTIFY_FLAG" val="#wm#"/>
</p:tagLst>
</file>

<file path=ppt/tags/tag97.xml><?xml version="1.0" encoding="utf-8"?>
<p:tagLst xmlns:p="http://schemas.openxmlformats.org/presentationml/2006/main">
  <p:tag name="KSO_WM_UNIT_VALUE" val="156*156"/>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2*q_h_x*1_1_1"/>
  <p:tag name="KSO_WM_TEMPLATE_CATEGORY" val="diagram"/>
  <p:tag name="KSO_WM_TEMPLATE_INDEX" val="20228029"/>
  <p:tag name="KSO_WM_UNIT_LAYERLEVEL" val="1_1_1"/>
  <p:tag name="KSO_WM_TAG_VERSION" val="1.0"/>
  <p:tag name="KSO_WM_BEAUTIFY_FLAG" val="#wm#"/>
</p:tagLst>
</file>

<file path=ppt/tags/tag98.xml><?xml version="1.0" encoding="utf-8"?>
<p:tagLst xmlns:p="http://schemas.openxmlformats.org/presentationml/2006/main">
  <p:tag name="KSO_WM_UNIT_VALUE" val="146*14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2*q_h_x*1_2_1"/>
  <p:tag name="KSO_WM_TEMPLATE_CATEGORY" val="diagram"/>
  <p:tag name="KSO_WM_TEMPLATE_INDEX" val="20228029"/>
  <p:tag name="KSO_WM_UNIT_LAYERLEVEL" val="1_1_1"/>
  <p:tag name="KSO_WM_TAG_VERSION" val="1.0"/>
  <p:tag name="KSO_WM_BEAUTIFY_FLAG" val="#wm#"/>
</p:tagLst>
</file>

<file path=ppt/tags/tag99.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2*q_h_x*1_3_1"/>
  <p:tag name="KSO_WM_TEMPLATE_CATEGORY" val="diagram"/>
  <p:tag name="KSO_WM_TEMPLATE_INDEX" val="20228029"/>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ww.docer.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2736</Words>
  <Application>WPS 演示</Application>
  <PresentationFormat>宽屏</PresentationFormat>
  <Paragraphs>167</Paragraphs>
  <Slides>20</Slides>
  <Notes>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20</vt:i4>
      </vt:variant>
    </vt:vector>
  </HeadingPairs>
  <TitlesOfParts>
    <vt:vector size="35" baseType="lpstr">
      <vt:lpstr>Arial</vt:lpstr>
      <vt:lpstr>宋体</vt:lpstr>
      <vt:lpstr>Wingdings</vt:lpstr>
      <vt:lpstr>Wingdings</vt:lpstr>
      <vt:lpstr>汉仪旗黑-55简</vt:lpstr>
      <vt:lpstr>黑体</vt:lpstr>
      <vt:lpstr>思源黑体 CN Medium</vt:lpstr>
      <vt:lpstr>思源黑体 CN Regular</vt:lpstr>
      <vt:lpstr>思源黑体 CN Bold</vt:lpstr>
      <vt:lpstr>微软雅黑</vt:lpstr>
      <vt:lpstr>Arial Unicode MS</vt:lpstr>
      <vt:lpstr>Calibri</vt:lpstr>
      <vt:lpstr>Times New Roman</vt:lpstr>
      <vt:lpstr>Office 主题​​</vt:lpstr>
      <vt:lpstr>www.docer.com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云卷云舒</cp:lastModifiedBy>
  <cp:revision>160</cp:revision>
  <dcterms:created xsi:type="dcterms:W3CDTF">2019-06-19T02:08:00Z</dcterms:created>
  <dcterms:modified xsi:type="dcterms:W3CDTF">2023-08-16T07:20:10Z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68A023EE59C94A5D8C8446C1B04B20B7_11</vt:lpwstr>
  </property>
</Properties>
</file>