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78" r:id="rId6"/>
    <p:sldId id="259" r:id="rId7"/>
    <p:sldId id="260" r:id="rId8"/>
    <p:sldId id="264" r:id="rId9"/>
    <p:sldId id="263" r:id="rId10"/>
    <p:sldId id="293" r:id="rId11"/>
    <p:sldId id="266" r:id="rId12"/>
    <p:sldId id="262" r:id="rId13"/>
    <p:sldId id="294" r:id="rId14"/>
    <p:sldId id="300" r:id="rId15"/>
    <p:sldId id="261" r:id="rId16"/>
    <p:sldId id="295" r:id="rId17"/>
    <p:sldId id="258" r:id="rId18"/>
  </p:sldIdLst>
  <p:sldSz cx="12192000" cy="6858000"/>
  <p:notesSz cx="6858000" cy="9144000"/>
  <p:embeddedFontLst>
    <p:embeddedFont>
      <p:font typeface="黑体" panose="02010609060101010101" charset="-122"/>
      <p:regular r:id="rId22"/>
    </p:embeddedFont>
    <p:embeddedFont>
      <p:font typeface="思源黑体 CN Medium" panose="020B0600000000000000" charset="-122"/>
      <p:regular r:id="rId23"/>
    </p:embeddedFont>
    <p:embeddedFont>
      <p:font typeface="微软雅黑" panose="020B050302020402020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A2A5"/>
    <a:srgbClr val="CBB6B3"/>
    <a:srgbClr val="FFFFFF"/>
    <a:srgbClr val="C1C8CE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87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3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65"/>
            </a:lvl4pPr>
            <a:lvl5pPr marL="1828800" indent="0">
              <a:buNone/>
              <a:defRPr sz="1865"/>
            </a:lvl5pPr>
            <a:lvl6pPr marL="2286000" indent="0">
              <a:buNone/>
              <a:defRPr sz="1865"/>
            </a:lvl6pPr>
            <a:lvl7pPr marL="2743200" indent="0">
              <a:buNone/>
              <a:defRPr sz="1865"/>
            </a:lvl7pPr>
            <a:lvl8pPr marL="3200400" indent="0">
              <a:buNone/>
              <a:defRPr sz="1865"/>
            </a:lvl8pPr>
            <a:lvl9pPr marL="3657600" indent="0">
              <a:buNone/>
              <a:defRPr sz="18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3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65"/>
            </a:lvl4pPr>
            <a:lvl5pPr marL="1828800" indent="0">
              <a:buNone/>
              <a:defRPr sz="1865"/>
            </a:lvl5pPr>
            <a:lvl6pPr marL="2286000" indent="0">
              <a:buNone/>
              <a:defRPr sz="1865"/>
            </a:lvl6pPr>
            <a:lvl7pPr marL="2743200" indent="0">
              <a:buNone/>
              <a:defRPr sz="1865"/>
            </a:lvl7pPr>
            <a:lvl8pPr marL="3200400" indent="0">
              <a:buNone/>
              <a:defRPr sz="1865"/>
            </a:lvl8pPr>
            <a:lvl9pPr marL="3657600" indent="0">
              <a:buNone/>
              <a:defRPr sz="18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65"/>
            </a:lvl2pPr>
            <a:lvl3pPr marL="914400" indent="0">
              <a:buNone/>
              <a:defRPr sz="1600"/>
            </a:lvl3pPr>
            <a:lvl4pPr marL="1371600" indent="0">
              <a:buNone/>
              <a:defRPr sz="1465"/>
            </a:lvl4pPr>
            <a:lvl5pPr marL="1828800" indent="0">
              <a:buNone/>
              <a:defRPr sz="1465"/>
            </a:lvl5pPr>
            <a:lvl6pPr marL="2286000" indent="0">
              <a:buNone/>
              <a:defRPr sz="1465"/>
            </a:lvl6pPr>
            <a:lvl7pPr marL="2743200" indent="0">
              <a:buNone/>
              <a:defRPr sz="1465"/>
            </a:lvl7pPr>
            <a:lvl8pPr marL="3200400" indent="0">
              <a:buNone/>
              <a:defRPr sz="1465"/>
            </a:lvl8pPr>
            <a:lvl9pPr marL="3657600" indent="0">
              <a:buNone/>
              <a:defRPr sz="14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6.jpeg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8.jpeg"/><Relationship Id="rId1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68.xml"/><Relationship Id="rId6" Type="http://schemas.openxmlformats.org/officeDocument/2006/relationships/image" Target="../media/image4.jpeg"/><Relationship Id="rId5" Type="http://schemas.openxmlformats.org/officeDocument/2006/relationships/tags" Target="../tags/tag67.xml"/><Relationship Id="rId4" Type="http://schemas.openxmlformats.org/officeDocument/2006/relationships/image" Target="../media/image3.jpeg"/><Relationship Id="rId3" Type="http://schemas.openxmlformats.org/officeDocument/2006/relationships/tags" Target="../tags/tag66.xml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image" Target="../media/image5.jpeg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46033" y="2482850"/>
            <a:ext cx="732345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7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新时代大学美育</a:t>
            </a:r>
            <a:endParaRPr lang="zh-CN" altLang="en-US" sz="7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93260" y="4504690"/>
            <a:ext cx="320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北京出版社</a:t>
            </a:r>
            <a:endParaRPr lang="zh-CN" altLang="en-US" sz="36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87095" y="2747645"/>
            <a:ext cx="5977255" cy="3288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87A2A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舒适、高效、优美的生产环境，是“按照美的规律”进行生产劳动的一个不可缺少的条件，它直接影响劳动者的注意力、创造热情和身心健康，有利于提高劳动者的生产效率和产品质量。例如，合理的照明、宜人的色彩、良好的通风、适宜的温度和湿度、井然有序的厂房和机器，以及清静、整洁、无噪声干扰和绿化良好的环境等，无疑给劳动者提供了自由而有序的条件。</a:t>
            </a:r>
            <a:endParaRPr lang="zh-CN" altLang="en-US" b="1">
              <a:solidFill>
                <a:srgbClr val="87A2A5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rgbClr val="87A2A5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64350" y="1375410"/>
            <a:ext cx="4287520" cy="32461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32815" y="1276350"/>
            <a:ext cx="5839460" cy="1470996"/>
            <a:chOff x="1881284" y="2359025"/>
            <a:chExt cx="4074261" cy="1069975"/>
          </a:xfrm>
        </p:grpSpPr>
        <p:sp>
          <p:nvSpPr>
            <p:cNvPr id="32" name="矩形 31"/>
            <p:cNvSpPr/>
            <p:nvPr>
              <p:custDataLst>
                <p:tags r:id="rId3"/>
              </p:custDataLst>
            </p:nvPr>
          </p:nvSpPr>
          <p:spPr>
            <a:xfrm>
              <a:off x="1881284" y="2359025"/>
              <a:ext cx="4074261" cy="1069975"/>
            </a:xfrm>
            <a:prstGeom prst="rect">
              <a:avLst/>
            </a:prstGeom>
            <a:solidFill>
              <a:srgbClr val="FDFDFD"/>
            </a:solidFill>
            <a:ln>
              <a:gradFill flip="none" rotWithShape="1">
                <a:gsLst>
                  <a:gs pos="0">
                    <a:srgbClr val="CD9C3F"/>
                  </a:gs>
                  <a:gs pos="74000">
                    <a:srgbClr val="D5A848"/>
                  </a:gs>
                  <a:gs pos="38000">
                    <a:srgbClr val="FDE998"/>
                  </a:gs>
                  <a:gs pos="100000">
                    <a:srgbClr val="FDE998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4"/>
              </p:custDataLst>
            </p:nvPr>
          </p:nvSpPr>
          <p:spPr>
            <a:xfrm>
              <a:off x="2088294" y="2393315"/>
              <a:ext cx="3687445" cy="1032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劳动环境是构成劳动美的重要因素，主要包括生产场地、室内装饰、服务设施、环境卫生、工作节奏等。通常，我们把劳动环境划分为不能忍受的、不舒适的、舒适的和最舒适的四种类型。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 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1" name="cloud-data_7274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4993744" y="2393025"/>
              <a:ext cx="890345" cy="923865"/>
            </a:xfrm>
            <a:custGeom>
              <a:avLst/>
              <a:gdLst>
                <a:gd name="connsiteX0" fmla="*/ 533304 w 585797"/>
                <a:gd name="connsiteY0" fmla="*/ 452325 h 607851"/>
                <a:gd name="connsiteX1" fmla="*/ 568750 w 585797"/>
                <a:gd name="connsiteY1" fmla="*/ 460265 h 607851"/>
                <a:gd name="connsiteX2" fmla="*/ 585772 w 585797"/>
                <a:gd name="connsiteY2" fmla="*/ 480255 h 607851"/>
                <a:gd name="connsiteX3" fmla="*/ 571088 w 585797"/>
                <a:gd name="connsiteY3" fmla="*/ 502112 h 607851"/>
                <a:gd name="connsiteX4" fmla="*/ 273212 w 585797"/>
                <a:gd name="connsiteY4" fmla="*/ 604395 h 607851"/>
                <a:gd name="connsiteX5" fmla="*/ 252917 w 585797"/>
                <a:gd name="connsiteY5" fmla="*/ 607851 h 607851"/>
                <a:gd name="connsiteX6" fmla="*/ 236924 w 585797"/>
                <a:gd name="connsiteY6" fmla="*/ 605703 h 607851"/>
                <a:gd name="connsiteX7" fmla="*/ 16205 w 585797"/>
                <a:gd name="connsiteY7" fmla="*/ 547322 h 607851"/>
                <a:gd name="connsiteX8" fmla="*/ 25 w 585797"/>
                <a:gd name="connsiteY8" fmla="*/ 527239 h 607851"/>
                <a:gd name="connsiteX9" fmla="*/ 14428 w 585797"/>
                <a:gd name="connsiteY9" fmla="*/ 505755 h 607851"/>
                <a:gd name="connsiteX10" fmla="*/ 50716 w 585797"/>
                <a:gd name="connsiteY10" fmla="*/ 492678 h 607851"/>
                <a:gd name="connsiteX11" fmla="*/ 226449 w 585797"/>
                <a:gd name="connsiteY11" fmla="*/ 539196 h 607851"/>
                <a:gd name="connsiteX12" fmla="*/ 252917 w 585797"/>
                <a:gd name="connsiteY12" fmla="*/ 542652 h 607851"/>
                <a:gd name="connsiteX13" fmla="*/ 286492 w 585797"/>
                <a:gd name="connsiteY13" fmla="*/ 537047 h 607851"/>
                <a:gd name="connsiteX14" fmla="*/ 533215 w 585797"/>
                <a:gd name="connsiteY14" fmla="*/ 346476 h 607851"/>
                <a:gd name="connsiteX15" fmla="*/ 568751 w 585797"/>
                <a:gd name="connsiteY15" fmla="*/ 354414 h 607851"/>
                <a:gd name="connsiteX16" fmla="*/ 585772 w 585797"/>
                <a:gd name="connsiteY16" fmla="*/ 374490 h 607851"/>
                <a:gd name="connsiteX17" fmla="*/ 571089 w 585797"/>
                <a:gd name="connsiteY17" fmla="*/ 396248 h 607851"/>
                <a:gd name="connsiteX18" fmla="*/ 273237 w 585797"/>
                <a:gd name="connsiteY18" fmla="*/ 498500 h 607851"/>
                <a:gd name="connsiteX19" fmla="*/ 252944 w 585797"/>
                <a:gd name="connsiteY19" fmla="*/ 501861 h 607851"/>
                <a:gd name="connsiteX20" fmla="*/ 236952 w 585797"/>
                <a:gd name="connsiteY20" fmla="*/ 499807 h 607851"/>
                <a:gd name="connsiteX21" fmla="*/ 16251 w 585797"/>
                <a:gd name="connsiteY21" fmla="*/ 441444 h 607851"/>
                <a:gd name="connsiteX22" fmla="*/ 73 w 585797"/>
                <a:gd name="connsiteY22" fmla="*/ 421367 h 607851"/>
                <a:gd name="connsiteX23" fmla="*/ 14474 w 585797"/>
                <a:gd name="connsiteY23" fmla="*/ 399983 h 607851"/>
                <a:gd name="connsiteX24" fmla="*/ 50759 w 585797"/>
                <a:gd name="connsiteY24" fmla="*/ 386910 h 607851"/>
                <a:gd name="connsiteX25" fmla="*/ 226478 w 585797"/>
                <a:gd name="connsiteY25" fmla="*/ 433413 h 607851"/>
                <a:gd name="connsiteX26" fmla="*/ 252944 w 585797"/>
                <a:gd name="connsiteY26" fmla="*/ 436775 h 607851"/>
                <a:gd name="connsiteX27" fmla="*/ 286517 w 585797"/>
                <a:gd name="connsiteY27" fmla="*/ 431172 h 607851"/>
                <a:gd name="connsiteX28" fmla="*/ 463638 w 585797"/>
                <a:gd name="connsiteY28" fmla="*/ 224963 h 607851"/>
                <a:gd name="connsiteX29" fmla="*/ 568751 w 585797"/>
                <a:gd name="connsiteY29" fmla="*/ 248492 h 607851"/>
                <a:gd name="connsiteX30" fmla="*/ 585772 w 585797"/>
                <a:gd name="connsiteY30" fmla="*/ 268566 h 607851"/>
                <a:gd name="connsiteX31" fmla="*/ 571089 w 585797"/>
                <a:gd name="connsiteY31" fmla="*/ 290321 h 607851"/>
                <a:gd name="connsiteX32" fmla="*/ 273237 w 585797"/>
                <a:gd name="connsiteY32" fmla="*/ 392560 h 607851"/>
                <a:gd name="connsiteX33" fmla="*/ 252944 w 585797"/>
                <a:gd name="connsiteY33" fmla="*/ 396014 h 607851"/>
                <a:gd name="connsiteX34" fmla="*/ 236952 w 585797"/>
                <a:gd name="connsiteY34" fmla="*/ 393960 h 607851"/>
                <a:gd name="connsiteX35" fmla="*/ 16251 w 585797"/>
                <a:gd name="connsiteY35" fmla="*/ 335511 h 607851"/>
                <a:gd name="connsiteX36" fmla="*/ 73 w 585797"/>
                <a:gd name="connsiteY36" fmla="*/ 315437 h 607851"/>
                <a:gd name="connsiteX37" fmla="*/ 14474 w 585797"/>
                <a:gd name="connsiteY37" fmla="*/ 294056 h 607851"/>
                <a:gd name="connsiteX38" fmla="*/ 138011 w 585797"/>
                <a:gd name="connsiteY38" fmla="*/ 249613 h 607851"/>
                <a:gd name="connsiteX39" fmla="*/ 180094 w 585797"/>
                <a:gd name="connsiteY39" fmla="*/ 263618 h 607851"/>
                <a:gd name="connsiteX40" fmla="*/ 181497 w 585797"/>
                <a:gd name="connsiteY40" fmla="*/ 263711 h 607851"/>
                <a:gd name="connsiteX41" fmla="*/ 182806 w 585797"/>
                <a:gd name="connsiteY41" fmla="*/ 263711 h 607851"/>
                <a:gd name="connsiteX42" fmla="*/ 378444 w 585797"/>
                <a:gd name="connsiteY42" fmla="*/ 263711 h 607851"/>
                <a:gd name="connsiteX43" fmla="*/ 463638 w 585797"/>
                <a:gd name="connsiteY43" fmla="*/ 224963 h 607851"/>
                <a:gd name="connsiteX44" fmla="*/ 282669 w 585797"/>
                <a:gd name="connsiteY44" fmla="*/ 0 h 607851"/>
                <a:gd name="connsiteX45" fmla="*/ 376661 w 585797"/>
                <a:gd name="connsiteY45" fmla="*/ 77792 h 607851"/>
                <a:gd name="connsiteX46" fmla="*/ 378438 w 585797"/>
                <a:gd name="connsiteY46" fmla="*/ 77699 h 607851"/>
                <a:gd name="connsiteX47" fmla="*/ 451106 w 585797"/>
                <a:gd name="connsiteY47" fmla="*/ 150354 h 607851"/>
                <a:gd name="connsiteX48" fmla="*/ 378438 w 585797"/>
                <a:gd name="connsiteY48" fmla="*/ 222916 h 607851"/>
                <a:gd name="connsiteX49" fmla="*/ 182785 w 585797"/>
                <a:gd name="connsiteY49" fmla="*/ 222916 h 607851"/>
                <a:gd name="connsiteX50" fmla="*/ 134620 w 585797"/>
                <a:gd name="connsiteY50" fmla="*/ 170806 h 607851"/>
                <a:gd name="connsiteX51" fmla="*/ 186900 w 585797"/>
                <a:gd name="connsiteY51" fmla="*/ 118602 h 607851"/>
                <a:gd name="connsiteX52" fmla="*/ 189893 w 585797"/>
                <a:gd name="connsiteY52" fmla="*/ 118976 h 607851"/>
                <a:gd name="connsiteX53" fmla="*/ 186900 w 585797"/>
                <a:gd name="connsiteY53" fmla="*/ 95629 h 607851"/>
                <a:gd name="connsiteX54" fmla="*/ 282669 w 585797"/>
                <a:gd name="connsiteY5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85797" h="607851">
                  <a:moveTo>
                    <a:pt x="533304" y="452325"/>
                  </a:moveTo>
                  <a:lnTo>
                    <a:pt x="568750" y="460265"/>
                  </a:lnTo>
                  <a:cubicBezTo>
                    <a:pt x="578290" y="462413"/>
                    <a:pt x="585210" y="470540"/>
                    <a:pt x="585772" y="480255"/>
                  </a:cubicBezTo>
                  <a:cubicBezTo>
                    <a:pt x="586239" y="489969"/>
                    <a:pt x="580254" y="498936"/>
                    <a:pt x="571088" y="502112"/>
                  </a:cubicBezTo>
                  <a:lnTo>
                    <a:pt x="273212" y="604395"/>
                  </a:lnTo>
                  <a:cubicBezTo>
                    <a:pt x="266665" y="606730"/>
                    <a:pt x="259838" y="607851"/>
                    <a:pt x="252917" y="607851"/>
                  </a:cubicBezTo>
                  <a:cubicBezTo>
                    <a:pt x="247586" y="607851"/>
                    <a:pt x="242162" y="607104"/>
                    <a:pt x="236924" y="605703"/>
                  </a:cubicBezTo>
                  <a:lnTo>
                    <a:pt x="16205" y="547322"/>
                  </a:lnTo>
                  <a:cubicBezTo>
                    <a:pt x="6946" y="544894"/>
                    <a:pt x="399" y="536674"/>
                    <a:pt x="25" y="527239"/>
                  </a:cubicBezTo>
                  <a:cubicBezTo>
                    <a:pt x="-442" y="517712"/>
                    <a:pt x="5450" y="509025"/>
                    <a:pt x="14428" y="505755"/>
                  </a:cubicBezTo>
                  <a:lnTo>
                    <a:pt x="50716" y="492678"/>
                  </a:lnTo>
                  <a:lnTo>
                    <a:pt x="226449" y="539196"/>
                  </a:lnTo>
                  <a:cubicBezTo>
                    <a:pt x="235147" y="541531"/>
                    <a:pt x="244032" y="542652"/>
                    <a:pt x="252917" y="542652"/>
                  </a:cubicBezTo>
                  <a:cubicBezTo>
                    <a:pt x="264420" y="542652"/>
                    <a:pt x="275643" y="540784"/>
                    <a:pt x="286492" y="537047"/>
                  </a:cubicBezTo>
                  <a:close/>
                  <a:moveTo>
                    <a:pt x="533215" y="346476"/>
                  </a:moveTo>
                  <a:lnTo>
                    <a:pt x="568751" y="354414"/>
                  </a:lnTo>
                  <a:cubicBezTo>
                    <a:pt x="578290" y="356561"/>
                    <a:pt x="585211" y="364779"/>
                    <a:pt x="585772" y="374490"/>
                  </a:cubicBezTo>
                  <a:cubicBezTo>
                    <a:pt x="586239" y="384202"/>
                    <a:pt x="580254" y="393073"/>
                    <a:pt x="571089" y="396248"/>
                  </a:cubicBezTo>
                  <a:lnTo>
                    <a:pt x="273237" y="498500"/>
                  </a:lnTo>
                  <a:cubicBezTo>
                    <a:pt x="266691" y="500741"/>
                    <a:pt x="259864" y="501861"/>
                    <a:pt x="252944" y="501861"/>
                  </a:cubicBezTo>
                  <a:cubicBezTo>
                    <a:pt x="247613" y="501861"/>
                    <a:pt x="242189" y="501208"/>
                    <a:pt x="236952" y="499807"/>
                  </a:cubicBezTo>
                  <a:lnTo>
                    <a:pt x="16251" y="441444"/>
                  </a:lnTo>
                  <a:cubicBezTo>
                    <a:pt x="7087" y="439016"/>
                    <a:pt x="447" y="430892"/>
                    <a:pt x="73" y="421367"/>
                  </a:cubicBezTo>
                  <a:cubicBezTo>
                    <a:pt x="-301" y="411843"/>
                    <a:pt x="5497" y="403158"/>
                    <a:pt x="14474" y="399983"/>
                  </a:cubicBezTo>
                  <a:lnTo>
                    <a:pt x="50759" y="386910"/>
                  </a:lnTo>
                  <a:lnTo>
                    <a:pt x="226478" y="433413"/>
                  </a:lnTo>
                  <a:cubicBezTo>
                    <a:pt x="235176" y="435655"/>
                    <a:pt x="244060" y="436775"/>
                    <a:pt x="252944" y="436775"/>
                  </a:cubicBezTo>
                  <a:cubicBezTo>
                    <a:pt x="264446" y="436775"/>
                    <a:pt x="275762" y="434907"/>
                    <a:pt x="286517" y="431172"/>
                  </a:cubicBezTo>
                  <a:close/>
                  <a:moveTo>
                    <a:pt x="463638" y="224963"/>
                  </a:moveTo>
                  <a:lnTo>
                    <a:pt x="568751" y="248492"/>
                  </a:lnTo>
                  <a:cubicBezTo>
                    <a:pt x="578290" y="250640"/>
                    <a:pt x="585211" y="258856"/>
                    <a:pt x="585772" y="268566"/>
                  </a:cubicBezTo>
                  <a:cubicBezTo>
                    <a:pt x="586239" y="278277"/>
                    <a:pt x="580254" y="287147"/>
                    <a:pt x="571089" y="290321"/>
                  </a:cubicBezTo>
                  <a:lnTo>
                    <a:pt x="273237" y="392560"/>
                  </a:lnTo>
                  <a:cubicBezTo>
                    <a:pt x="266691" y="394894"/>
                    <a:pt x="259864" y="396014"/>
                    <a:pt x="252944" y="396014"/>
                  </a:cubicBezTo>
                  <a:cubicBezTo>
                    <a:pt x="247613" y="396014"/>
                    <a:pt x="242189" y="395267"/>
                    <a:pt x="236952" y="393960"/>
                  </a:cubicBezTo>
                  <a:lnTo>
                    <a:pt x="16251" y="335511"/>
                  </a:lnTo>
                  <a:cubicBezTo>
                    <a:pt x="7087" y="333084"/>
                    <a:pt x="447" y="324961"/>
                    <a:pt x="73" y="315437"/>
                  </a:cubicBezTo>
                  <a:cubicBezTo>
                    <a:pt x="-301" y="305914"/>
                    <a:pt x="5497" y="297230"/>
                    <a:pt x="14474" y="294056"/>
                  </a:cubicBezTo>
                  <a:lnTo>
                    <a:pt x="138011" y="249613"/>
                  </a:lnTo>
                  <a:cubicBezTo>
                    <a:pt x="150449" y="257362"/>
                    <a:pt x="164570" y="262591"/>
                    <a:pt x="180094" y="263618"/>
                  </a:cubicBezTo>
                  <a:lnTo>
                    <a:pt x="181497" y="263711"/>
                  </a:lnTo>
                  <a:lnTo>
                    <a:pt x="182806" y="263711"/>
                  </a:lnTo>
                  <a:lnTo>
                    <a:pt x="378444" y="263711"/>
                  </a:lnTo>
                  <a:cubicBezTo>
                    <a:pt x="412391" y="263711"/>
                    <a:pt x="442784" y="248679"/>
                    <a:pt x="463638" y="224963"/>
                  </a:cubicBezTo>
                  <a:close/>
                  <a:moveTo>
                    <a:pt x="282669" y="0"/>
                  </a:moveTo>
                  <a:cubicBezTo>
                    <a:pt x="329431" y="0"/>
                    <a:pt x="368337" y="33526"/>
                    <a:pt x="376661" y="77792"/>
                  </a:cubicBezTo>
                  <a:cubicBezTo>
                    <a:pt x="377222" y="77792"/>
                    <a:pt x="377877" y="77699"/>
                    <a:pt x="378438" y="77699"/>
                  </a:cubicBezTo>
                  <a:cubicBezTo>
                    <a:pt x="418560" y="77699"/>
                    <a:pt x="451106" y="110198"/>
                    <a:pt x="451106" y="150354"/>
                  </a:cubicBezTo>
                  <a:cubicBezTo>
                    <a:pt x="451106" y="190417"/>
                    <a:pt x="418560" y="222916"/>
                    <a:pt x="378438" y="222916"/>
                  </a:cubicBezTo>
                  <a:lnTo>
                    <a:pt x="182785" y="222916"/>
                  </a:lnTo>
                  <a:cubicBezTo>
                    <a:pt x="155570" y="221142"/>
                    <a:pt x="134620" y="198449"/>
                    <a:pt x="134620" y="170806"/>
                  </a:cubicBezTo>
                  <a:cubicBezTo>
                    <a:pt x="134620" y="141949"/>
                    <a:pt x="158095" y="118602"/>
                    <a:pt x="186900" y="118602"/>
                  </a:cubicBezTo>
                  <a:cubicBezTo>
                    <a:pt x="187929" y="118602"/>
                    <a:pt x="188864" y="118883"/>
                    <a:pt x="189893" y="118976"/>
                  </a:cubicBezTo>
                  <a:cubicBezTo>
                    <a:pt x="188023" y="111505"/>
                    <a:pt x="186900" y="103660"/>
                    <a:pt x="186900" y="95629"/>
                  </a:cubicBezTo>
                  <a:cubicBezTo>
                    <a:pt x="186900" y="42772"/>
                    <a:pt x="229734" y="0"/>
                    <a:pt x="282669" y="0"/>
                  </a:cubicBez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/>
            <a:p>
              <a:endParaRPr lang="zh-CN" altLang="en-US" sz="200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1402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08965" y="2167255"/>
            <a:ext cx="5977255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千库网_游戏冷暖对抗炫酷大气海报背景_背景编号6156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784860"/>
            <a:ext cx="8806180" cy="34753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2275" y="4570095"/>
            <a:ext cx="835533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BB6B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色彩对劳动者的情绪和情感影响极大。实验表明，明快的色彩能使人精神活跃，而阴暗的色彩则使人变得迟钝；冷色调宜用于酷热的劳动场所，以使工作环境显得“凉爽”，而暖色调宜用于寒冷潮湿的环境，以使劳动者感觉“温暖”。因此，色调的变化如果适应劳动者的情感需要，就可转化为一种动力，使劳动呈现为一种轻松自由的形式。</a:t>
            </a:r>
            <a:endParaRPr lang="zh-CN" altLang="en-US" b="1">
              <a:solidFill>
                <a:srgbClr val="CBB6B3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04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14545" y="3223260"/>
            <a:ext cx="32315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劳动产品美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85800" y="2419985"/>
            <a:ext cx="5840730" cy="329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般来说，结构合理、功能完善、造型优美、装潢考究、使用方便的产品，大体都能符合人的身心活动的节奏和韵律，在外观上也可表现出与人的生活方式相协调的韵律和形式。实际上，物质产品的审美价值，常常蕴含于功能的完善之中。功能美的本性应是“物为人服务”，体现出物质与人的精神的协调和自由。如一套裁剪合体、款式入时大方的服装，穿在身上能与人体活动的韵律和谐统一，从而表现出服装产品的功能及外观之美。所以，产品美大都要求实用与审美的统一。近现代功能主义者设计的产品，只求产品的功能而不问外观，致使产品大多显得呆板和缺乏情感。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94805" y="1320800"/>
            <a:ext cx="4516755" cy="35960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87070" y="737870"/>
            <a:ext cx="5839460" cy="1576705"/>
            <a:chOff x="1881284" y="2359025"/>
            <a:chExt cx="4074261" cy="1146866"/>
          </a:xfrm>
        </p:grpSpPr>
        <p:sp>
          <p:nvSpPr>
            <p:cNvPr id="32" name="矩形 31"/>
            <p:cNvSpPr/>
            <p:nvPr>
              <p:custDataLst>
                <p:tags r:id="rId3"/>
              </p:custDataLst>
            </p:nvPr>
          </p:nvSpPr>
          <p:spPr>
            <a:xfrm>
              <a:off x="1881284" y="2359025"/>
              <a:ext cx="4074261" cy="1069975"/>
            </a:xfrm>
            <a:prstGeom prst="rect">
              <a:avLst/>
            </a:prstGeom>
            <a:solidFill>
              <a:srgbClr val="FDFDFD"/>
            </a:solidFill>
            <a:ln>
              <a:gradFill flip="none" rotWithShape="1">
                <a:gsLst>
                  <a:gs pos="0">
                    <a:srgbClr val="CD9C3F"/>
                  </a:gs>
                  <a:gs pos="74000">
                    <a:srgbClr val="D5A848"/>
                  </a:gs>
                  <a:gs pos="38000">
                    <a:srgbClr val="FDE998"/>
                  </a:gs>
                  <a:gs pos="100000">
                    <a:srgbClr val="FDE998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4"/>
              </p:custDataLst>
            </p:nvPr>
          </p:nvSpPr>
          <p:spPr>
            <a:xfrm>
              <a:off x="2088187" y="2393205"/>
              <a:ext cx="3795584" cy="1112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>
                  <a:solidFill>
                    <a:srgbClr val="87A2A5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劳动产品美</a:t>
              </a: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指劳动所创造的物化产品的审美价值形式，由产品体现出的人的创造智慧及其本身的功能、形式等显示的美。</a:t>
              </a: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1" name="cloud-data_7274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4993744" y="2393025"/>
              <a:ext cx="890345" cy="923865"/>
            </a:xfrm>
            <a:custGeom>
              <a:avLst/>
              <a:gdLst>
                <a:gd name="connsiteX0" fmla="*/ 533304 w 585797"/>
                <a:gd name="connsiteY0" fmla="*/ 452325 h 607851"/>
                <a:gd name="connsiteX1" fmla="*/ 568750 w 585797"/>
                <a:gd name="connsiteY1" fmla="*/ 460265 h 607851"/>
                <a:gd name="connsiteX2" fmla="*/ 585772 w 585797"/>
                <a:gd name="connsiteY2" fmla="*/ 480255 h 607851"/>
                <a:gd name="connsiteX3" fmla="*/ 571088 w 585797"/>
                <a:gd name="connsiteY3" fmla="*/ 502112 h 607851"/>
                <a:gd name="connsiteX4" fmla="*/ 273212 w 585797"/>
                <a:gd name="connsiteY4" fmla="*/ 604395 h 607851"/>
                <a:gd name="connsiteX5" fmla="*/ 252917 w 585797"/>
                <a:gd name="connsiteY5" fmla="*/ 607851 h 607851"/>
                <a:gd name="connsiteX6" fmla="*/ 236924 w 585797"/>
                <a:gd name="connsiteY6" fmla="*/ 605703 h 607851"/>
                <a:gd name="connsiteX7" fmla="*/ 16205 w 585797"/>
                <a:gd name="connsiteY7" fmla="*/ 547322 h 607851"/>
                <a:gd name="connsiteX8" fmla="*/ 25 w 585797"/>
                <a:gd name="connsiteY8" fmla="*/ 527239 h 607851"/>
                <a:gd name="connsiteX9" fmla="*/ 14428 w 585797"/>
                <a:gd name="connsiteY9" fmla="*/ 505755 h 607851"/>
                <a:gd name="connsiteX10" fmla="*/ 50716 w 585797"/>
                <a:gd name="connsiteY10" fmla="*/ 492678 h 607851"/>
                <a:gd name="connsiteX11" fmla="*/ 226449 w 585797"/>
                <a:gd name="connsiteY11" fmla="*/ 539196 h 607851"/>
                <a:gd name="connsiteX12" fmla="*/ 252917 w 585797"/>
                <a:gd name="connsiteY12" fmla="*/ 542652 h 607851"/>
                <a:gd name="connsiteX13" fmla="*/ 286492 w 585797"/>
                <a:gd name="connsiteY13" fmla="*/ 537047 h 607851"/>
                <a:gd name="connsiteX14" fmla="*/ 533215 w 585797"/>
                <a:gd name="connsiteY14" fmla="*/ 346476 h 607851"/>
                <a:gd name="connsiteX15" fmla="*/ 568751 w 585797"/>
                <a:gd name="connsiteY15" fmla="*/ 354414 h 607851"/>
                <a:gd name="connsiteX16" fmla="*/ 585772 w 585797"/>
                <a:gd name="connsiteY16" fmla="*/ 374490 h 607851"/>
                <a:gd name="connsiteX17" fmla="*/ 571089 w 585797"/>
                <a:gd name="connsiteY17" fmla="*/ 396248 h 607851"/>
                <a:gd name="connsiteX18" fmla="*/ 273237 w 585797"/>
                <a:gd name="connsiteY18" fmla="*/ 498500 h 607851"/>
                <a:gd name="connsiteX19" fmla="*/ 252944 w 585797"/>
                <a:gd name="connsiteY19" fmla="*/ 501861 h 607851"/>
                <a:gd name="connsiteX20" fmla="*/ 236952 w 585797"/>
                <a:gd name="connsiteY20" fmla="*/ 499807 h 607851"/>
                <a:gd name="connsiteX21" fmla="*/ 16251 w 585797"/>
                <a:gd name="connsiteY21" fmla="*/ 441444 h 607851"/>
                <a:gd name="connsiteX22" fmla="*/ 73 w 585797"/>
                <a:gd name="connsiteY22" fmla="*/ 421367 h 607851"/>
                <a:gd name="connsiteX23" fmla="*/ 14474 w 585797"/>
                <a:gd name="connsiteY23" fmla="*/ 399983 h 607851"/>
                <a:gd name="connsiteX24" fmla="*/ 50759 w 585797"/>
                <a:gd name="connsiteY24" fmla="*/ 386910 h 607851"/>
                <a:gd name="connsiteX25" fmla="*/ 226478 w 585797"/>
                <a:gd name="connsiteY25" fmla="*/ 433413 h 607851"/>
                <a:gd name="connsiteX26" fmla="*/ 252944 w 585797"/>
                <a:gd name="connsiteY26" fmla="*/ 436775 h 607851"/>
                <a:gd name="connsiteX27" fmla="*/ 286517 w 585797"/>
                <a:gd name="connsiteY27" fmla="*/ 431172 h 607851"/>
                <a:gd name="connsiteX28" fmla="*/ 463638 w 585797"/>
                <a:gd name="connsiteY28" fmla="*/ 224963 h 607851"/>
                <a:gd name="connsiteX29" fmla="*/ 568751 w 585797"/>
                <a:gd name="connsiteY29" fmla="*/ 248492 h 607851"/>
                <a:gd name="connsiteX30" fmla="*/ 585772 w 585797"/>
                <a:gd name="connsiteY30" fmla="*/ 268566 h 607851"/>
                <a:gd name="connsiteX31" fmla="*/ 571089 w 585797"/>
                <a:gd name="connsiteY31" fmla="*/ 290321 h 607851"/>
                <a:gd name="connsiteX32" fmla="*/ 273237 w 585797"/>
                <a:gd name="connsiteY32" fmla="*/ 392560 h 607851"/>
                <a:gd name="connsiteX33" fmla="*/ 252944 w 585797"/>
                <a:gd name="connsiteY33" fmla="*/ 396014 h 607851"/>
                <a:gd name="connsiteX34" fmla="*/ 236952 w 585797"/>
                <a:gd name="connsiteY34" fmla="*/ 393960 h 607851"/>
                <a:gd name="connsiteX35" fmla="*/ 16251 w 585797"/>
                <a:gd name="connsiteY35" fmla="*/ 335511 h 607851"/>
                <a:gd name="connsiteX36" fmla="*/ 73 w 585797"/>
                <a:gd name="connsiteY36" fmla="*/ 315437 h 607851"/>
                <a:gd name="connsiteX37" fmla="*/ 14474 w 585797"/>
                <a:gd name="connsiteY37" fmla="*/ 294056 h 607851"/>
                <a:gd name="connsiteX38" fmla="*/ 138011 w 585797"/>
                <a:gd name="connsiteY38" fmla="*/ 249613 h 607851"/>
                <a:gd name="connsiteX39" fmla="*/ 180094 w 585797"/>
                <a:gd name="connsiteY39" fmla="*/ 263618 h 607851"/>
                <a:gd name="connsiteX40" fmla="*/ 181497 w 585797"/>
                <a:gd name="connsiteY40" fmla="*/ 263711 h 607851"/>
                <a:gd name="connsiteX41" fmla="*/ 182806 w 585797"/>
                <a:gd name="connsiteY41" fmla="*/ 263711 h 607851"/>
                <a:gd name="connsiteX42" fmla="*/ 378444 w 585797"/>
                <a:gd name="connsiteY42" fmla="*/ 263711 h 607851"/>
                <a:gd name="connsiteX43" fmla="*/ 463638 w 585797"/>
                <a:gd name="connsiteY43" fmla="*/ 224963 h 607851"/>
                <a:gd name="connsiteX44" fmla="*/ 282669 w 585797"/>
                <a:gd name="connsiteY44" fmla="*/ 0 h 607851"/>
                <a:gd name="connsiteX45" fmla="*/ 376661 w 585797"/>
                <a:gd name="connsiteY45" fmla="*/ 77792 h 607851"/>
                <a:gd name="connsiteX46" fmla="*/ 378438 w 585797"/>
                <a:gd name="connsiteY46" fmla="*/ 77699 h 607851"/>
                <a:gd name="connsiteX47" fmla="*/ 451106 w 585797"/>
                <a:gd name="connsiteY47" fmla="*/ 150354 h 607851"/>
                <a:gd name="connsiteX48" fmla="*/ 378438 w 585797"/>
                <a:gd name="connsiteY48" fmla="*/ 222916 h 607851"/>
                <a:gd name="connsiteX49" fmla="*/ 182785 w 585797"/>
                <a:gd name="connsiteY49" fmla="*/ 222916 h 607851"/>
                <a:gd name="connsiteX50" fmla="*/ 134620 w 585797"/>
                <a:gd name="connsiteY50" fmla="*/ 170806 h 607851"/>
                <a:gd name="connsiteX51" fmla="*/ 186900 w 585797"/>
                <a:gd name="connsiteY51" fmla="*/ 118602 h 607851"/>
                <a:gd name="connsiteX52" fmla="*/ 189893 w 585797"/>
                <a:gd name="connsiteY52" fmla="*/ 118976 h 607851"/>
                <a:gd name="connsiteX53" fmla="*/ 186900 w 585797"/>
                <a:gd name="connsiteY53" fmla="*/ 95629 h 607851"/>
                <a:gd name="connsiteX54" fmla="*/ 282669 w 585797"/>
                <a:gd name="connsiteY5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85797" h="607851">
                  <a:moveTo>
                    <a:pt x="533304" y="452325"/>
                  </a:moveTo>
                  <a:lnTo>
                    <a:pt x="568750" y="460265"/>
                  </a:lnTo>
                  <a:cubicBezTo>
                    <a:pt x="578290" y="462413"/>
                    <a:pt x="585210" y="470540"/>
                    <a:pt x="585772" y="480255"/>
                  </a:cubicBezTo>
                  <a:cubicBezTo>
                    <a:pt x="586239" y="489969"/>
                    <a:pt x="580254" y="498936"/>
                    <a:pt x="571088" y="502112"/>
                  </a:cubicBezTo>
                  <a:lnTo>
                    <a:pt x="273212" y="604395"/>
                  </a:lnTo>
                  <a:cubicBezTo>
                    <a:pt x="266665" y="606730"/>
                    <a:pt x="259838" y="607851"/>
                    <a:pt x="252917" y="607851"/>
                  </a:cubicBezTo>
                  <a:cubicBezTo>
                    <a:pt x="247586" y="607851"/>
                    <a:pt x="242162" y="607104"/>
                    <a:pt x="236924" y="605703"/>
                  </a:cubicBezTo>
                  <a:lnTo>
                    <a:pt x="16205" y="547322"/>
                  </a:lnTo>
                  <a:cubicBezTo>
                    <a:pt x="6946" y="544894"/>
                    <a:pt x="399" y="536674"/>
                    <a:pt x="25" y="527239"/>
                  </a:cubicBezTo>
                  <a:cubicBezTo>
                    <a:pt x="-442" y="517712"/>
                    <a:pt x="5450" y="509025"/>
                    <a:pt x="14428" y="505755"/>
                  </a:cubicBezTo>
                  <a:lnTo>
                    <a:pt x="50716" y="492678"/>
                  </a:lnTo>
                  <a:lnTo>
                    <a:pt x="226449" y="539196"/>
                  </a:lnTo>
                  <a:cubicBezTo>
                    <a:pt x="235147" y="541531"/>
                    <a:pt x="244032" y="542652"/>
                    <a:pt x="252917" y="542652"/>
                  </a:cubicBezTo>
                  <a:cubicBezTo>
                    <a:pt x="264420" y="542652"/>
                    <a:pt x="275643" y="540784"/>
                    <a:pt x="286492" y="537047"/>
                  </a:cubicBezTo>
                  <a:close/>
                  <a:moveTo>
                    <a:pt x="533215" y="346476"/>
                  </a:moveTo>
                  <a:lnTo>
                    <a:pt x="568751" y="354414"/>
                  </a:lnTo>
                  <a:cubicBezTo>
                    <a:pt x="578290" y="356561"/>
                    <a:pt x="585211" y="364779"/>
                    <a:pt x="585772" y="374490"/>
                  </a:cubicBezTo>
                  <a:cubicBezTo>
                    <a:pt x="586239" y="384202"/>
                    <a:pt x="580254" y="393073"/>
                    <a:pt x="571089" y="396248"/>
                  </a:cubicBezTo>
                  <a:lnTo>
                    <a:pt x="273237" y="498500"/>
                  </a:lnTo>
                  <a:cubicBezTo>
                    <a:pt x="266691" y="500741"/>
                    <a:pt x="259864" y="501861"/>
                    <a:pt x="252944" y="501861"/>
                  </a:cubicBezTo>
                  <a:cubicBezTo>
                    <a:pt x="247613" y="501861"/>
                    <a:pt x="242189" y="501208"/>
                    <a:pt x="236952" y="499807"/>
                  </a:cubicBezTo>
                  <a:lnTo>
                    <a:pt x="16251" y="441444"/>
                  </a:lnTo>
                  <a:cubicBezTo>
                    <a:pt x="7087" y="439016"/>
                    <a:pt x="447" y="430892"/>
                    <a:pt x="73" y="421367"/>
                  </a:cubicBezTo>
                  <a:cubicBezTo>
                    <a:pt x="-301" y="411843"/>
                    <a:pt x="5497" y="403158"/>
                    <a:pt x="14474" y="399983"/>
                  </a:cubicBezTo>
                  <a:lnTo>
                    <a:pt x="50759" y="386910"/>
                  </a:lnTo>
                  <a:lnTo>
                    <a:pt x="226478" y="433413"/>
                  </a:lnTo>
                  <a:cubicBezTo>
                    <a:pt x="235176" y="435655"/>
                    <a:pt x="244060" y="436775"/>
                    <a:pt x="252944" y="436775"/>
                  </a:cubicBezTo>
                  <a:cubicBezTo>
                    <a:pt x="264446" y="436775"/>
                    <a:pt x="275762" y="434907"/>
                    <a:pt x="286517" y="431172"/>
                  </a:cubicBezTo>
                  <a:close/>
                  <a:moveTo>
                    <a:pt x="463638" y="224963"/>
                  </a:moveTo>
                  <a:lnTo>
                    <a:pt x="568751" y="248492"/>
                  </a:lnTo>
                  <a:cubicBezTo>
                    <a:pt x="578290" y="250640"/>
                    <a:pt x="585211" y="258856"/>
                    <a:pt x="585772" y="268566"/>
                  </a:cubicBezTo>
                  <a:cubicBezTo>
                    <a:pt x="586239" y="278277"/>
                    <a:pt x="580254" y="287147"/>
                    <a:pt x="571089" y="290321"/>
                  </a:cubicBezTo>
                  <a:lnTo>
                    <a:pt x="273237" y="392560"/>
                  </a:lnTo>
                  <a:cubicBezTo>
                    <a:pt x="266691" y="394894"/>
                    <a:pt x="259864" y="396014"/>
                    <a:pt x="252944" y="396014"/>
                  </a:cubicBezTo>
                  <a:cubicBezTo>
                    <a:pt x="247613" y="396014"/>
                    <a:pt x="242189" y="395267"/>
                    <a:pt x="236952" y="393960"/>
                  </a:cubicBezTo>
                  <a:lnTo>
                    <a:pt x="16251" y="335511"/>
                  </a:lnTo>
                  <a:cubicBezTo>
                    <a:pt x="7087" y="333084"/>
                    <a:pt x="447" y="324961"/>
                    <a:pt x="73" y="315437"/>
                  </a:cubicBezTo>
                  <a:cubicBezTo>
                    <a:pt x="-301" y="305914"/>
                    <a:pt x="5497" y="297230"/>
                    <a:pt x="14474" y="294056"/>
                  </a:cubicBezTo>
                  <a:lnTo>
                    <a:pt x="138011" y="249613"/>
                  </a:lnTo>
                  <a:cubicBezTo>
                    <a:pt x="150449" y="257362"/>
                    <a:pt x="164570" y="262591"/>
                    <a:pt x="180094" y="263618"/>
                  </a:cubicBezTo>
                  <a:lnTo>
                    <a:pt x="181497" y="263711"/>
                  </a:lnTo>
                  <a:lnTo>
                    <a:pt x="182806" y="263711"/>
                  </a:lnTo>
                  <a:lnTo>
                    <a:pt x="378444" y="263711"/>
                  </a:lnTo>
                  <a:cubicBezTo>
                    <a:pt x="412391" y="263711"/>
                    <a:pt x="442784" y="248679"/>
                    <a:pt x="463638" y="224963"/>
                  </a:cubicBezTo>
                  <a:close/>
                  <a:moveTo>
                    <a:pt x="282669" y="0"/>
                  </a:moveTo>
                  <a:cubicBezTo>
                    <a:pt x="329431" y="0"/>
                    <a:pt x="368337" y="33526"/>
                    <a:pt x="376661" y="77792"/>
                  </a:cubicBezTo>
                  <a:cubicBezTo>
                    <a:pt x="377222" y="77792"/>
                    <a:pt x="377877" y="77699"/>
                    <a:pt x="378438" y="77699"/>
                  </a:cubicBezTo>
                  <a:cubicBezTo>
                    <a:pt x="418560" y="77699"/>
                    <a:pt x="451106" y="110198"/>
                    <a:pt x="451106" y="150354"/>
                  </a:cubicBezTo>
                  <a:cubicBezTo>
                    <a:pt x="451106" y="190417"/>
                    <a:pt x="418560" y="222916"/>
                    <a:pt x="378438" y="222916"/>
                  </a:cubicBezTo>
                  <a:lnTo>
                    <a:pt x="182785" y="222916"/>
                  </a:lnTo>
                  <a:cubicBezTo>
                    <a:pt x="155570" y="221142"/>
                    <a:pt x="134620" y="198449"/>
                    <a:pt x="134620" y="170806"/>
                  </a:cubicBezTo>
                  <a:cubicBezTo>
                    <a:pt x="134620" y="141949"/>
                    <a:pt x="158095" y="118602"/>
                    <a:pt x="186900" y="118602"/>
                  </a:cubicBezTo>
                  <a:cubicBezTo>
                    <a:pt x="187929" y="118602"/>
                    <a:pt x="188864" y="118883"/>
                    <a:pt x="189893" y="118976"/>
                  </a:cubicBezTo>
                  <a:cubicBezTo>
                    <a:pt x="188023" y="111505"/>
                    <a:pt x="186900" y="103660"/>
                    <a:pt x="186900" y="95629"/>
                  </a:cubicBezTo>
                  <a:cubicBezTo>
                    <a:pt x="186900" y="42772"/>
                    <a:pt x="229734" y="0"/>
                    <a:pt x="282669" y="0"/>
                  </a:cubicBez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/>
            <a:p>
              <a:endParaRPr lang="zh-CN" altLang="en-US" sz="200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290888" y="2845435"/>
            <a:ext cx="5610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感谢观看</a:t>
            </a:r>
            <a:endParaRPr lang="zh-CN" altLang="en-US" sz="8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0"/>
            <a:ext cx="12192000" cy="6857365"/>
            <a:chOff x="0" y="0"/>
            <a:chExt cx="19200" cy="10799"/>
          </a:xfrm>
        </p:grpSpPr>
        <p:grpSp>
          <p:nvGrpSpPr>
            <p:cNvPr id="31" name="组合 30"/>
            <p:cNvGrpSpPr/>
            <p:nvPr/>
          </p:nvGrpSpPr>
          <p:grpSpPr>
            <a:xfrm rot="0">
              <a:off x="0" y="1371"/>
              <a:ext cx="8324" cy="9429"/>
              <a:chOff x="-24" y="2920"/>
              <a:chExt cx="7964" cy="7881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-24" y="3982"/>
                <a:ext cx="3892" cy="6818"/>
              </a:xfrm>
              <a:custGeom>
                <a:avLst/>
                <a:gdLst>
                  <a:gd name="connsiteX0" fmla="*/ 0 w 4019"/>
                  <a:gd name="connsiteY0" fmla="*/ 0 h 6860"/>
                  <a:gd name="connsiteX1" fmla="*/ 2459 w 4019"/>
                  <a:gd name="connsiteY1" fmla="*/ 1920 h 6860"/>
                  <a:gd name="connsiteX2" fmla="*/ 2659 w 4019"/>
                  <a:gd name="connsiteY2" fmla="*/ 5820 h 6860"/>
                  <a:gd name="connsiteX3" fmla="*/ 4019 w 4019"/>
                  <a:gd name="connsiteY3" fmla="*/ 6860 h 6860"/>
                  <a:gd name="connsiteX4" fmla="*/ 20 w 4019"/>
                  <a:gd name="connsiteY4" fmla="*/ 6860 h 6860"/>
                  <a:gd name="connsiteX5" fmla="*/ 0 w 4019"/>
                  <a:gd name="connsiteY5" fmla="*/ 0 h 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2" h="6818">
                    <a:moveTo>
                      <a:pt x="0" y="0"/>
                    </a:moveTo>
                    <a:lnTo>
                      <a:pt x="20" y="5"/>
                    </a:lnTo>
                    <a:cubicBezTo>
                      <a:pt x="565" y="142"/>
                      <a:pt x="1648" y="361"/>
                      <a:pt x="2377" y="1898"/>
                    </a:cubicBezTo>
                    <a:cubicBezTo>
                      <a:pt x="2879" y="3198"/>
                      <a:pt x="2039" y="5098"/>
                      <a:pt x="2577" y="5798"/>
                    </a:cubicBezTo>
                    <a:cubicBezTo>
                      <a:pt x="2811" y="6186"/>
                      <a:pt x="3138" y="6479"/>
                      <a:pt x="3865" y="6807"/>
                    </a:cubicBezTo>
                    <a:lnTo>
                      <a:pt x="3892" y="6818"/>
                    </a:lnTo>
                    <a:lnTo>
                      <a:pt x="0" y="68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B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14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4" y="8611"/>
                <a:ext cx="7964" cy="2189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166" h="2189">
                    <a:moveTo>
                      <a:pt x="2859" y="0"/>
                    </a:moveTo>
                    <a:cubicBezTo>
                      <a:pt x="2923" y="0"/>
                      <a:pt x="2984" y="2"/>
                      <a:pt x="3043" y="6"/>
                    </a:cubicBezTo>
                    <a:cubicBezTo>
                      <a:pt x="4439" y="46"/>
                      <a:pt x="5099" y="1707"/>
                      <a:pt x="6203" y="1846"/>
                    </a:cubicBezTo>
                    <a:cubicBezTo>
                      <a:pt x="6699" y="1888"/>
                      <a:pt x="6779" y="1628"/>
                      <a:pt x="7263" y="1646"/>
                    </a:cubicBezTo>
                    <a:cubicBezTo>
                      <a:pt x="7803" y="1738"/>
                      <a:pt x="7890" y="1981"/>
                      <a:pt x="8140" y="2170"/>
                    </a:cubicBezTo>
                    <a:lnTo>
                      <a:pt x="8166" y="2189"/>
                    </a:lnTo>
                    <a:lnTo>
                      <a:pt x="0" y="2189"/>
                    </a:lnTo>
                    <a:lnTo>
                      <a:pt x="0" y="694"/>
                    </a:lnTo>
                    <a:lnTo>
                      <a:pt x="28" y="680"/>
                    </a:lnTo>
                    <a:cubicBezTo>
                      <a:pt x="824" y="286"/>
                      <a:pt x="2032" y="-4"/>
                      <a:pt x="2859" y="0"/>
                    </a:cubicBezTo>
                    <a:close/>
                  </a:path>
                </a:pathLst>
              </a:custGeom>
              <a:solidFill>
                <a:srgbClr val="87A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140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-22" y="2920"/>
                <a:ext cx="5239" cy="7881"/>
              </a:xfrm>
              <a:custGeom>
                <a:avLst/>
                <a:gdLst>
                  <a:gd name="connsiteX0" fmla="*/ 0 w 5239"/>
                  <a:gd name="connsiteY0" fmla="*/ 0 h 8000"/>
                  <a:gd name="connsiteX1" fmla="*/ 1739 w 5239"/>
                  <a:gd name="connsiteY1" fmla="*/ 5320 h 8000"/>
                  <a:gd name="connsiteX2" fmla="*/ 5239 w 5239"/>
                  <a:gd name="connsiteY2" fmla="*/ 8000 h 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9" h="8000">
                    <a:moveTo>
                      <a:pt x="0" y="0"/>
                    </a:moveTo>
                    <a:cubicBezTo>
                      <a:pt x="1579" y="1700"/>
                      <a:pt x="799" y="3760"/>
                      <a:pt x="1739" y="5320"/>
                    </a:cubicBezTo>
                    <a:cubicBezTo>
                      <a:pt x="2459" y="6380"/>
                      <a:pt x="4319" y="6080"/>
                      <a:pt x="5239" y="8000"/>
                    </a:cubicBezTo>
                  </a:path>
                </a:pathLst>
              </a:custGeom>
              <a:noFill/>
              <a:ln>
                <a:solidFill>
                  <a:srgbClr val="5B65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0">
              <a:off x="14620" y="0"/>
              <a:ext cx="4580" cy="9349"/>
              <a:chOff x="11257" y="0"/>
              <a:chExt cx="4280" cy="8570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13896" y="3890"/>
                <a:ext cx="1641" cy="4680"/>
              </a:xfrm>
              <a:custGeom>
                <a:avLst/>
                <a:gdLst>
                  <a:gd name="connsiteX0" fmla="*/ 1641 w 1641"/>
                  <a:gd name="connsiteY0" fmla="*/ 0 h 4680"/>
                  <a:gd name="connsiteX1" fmla="*/ 1641 w 1641"/>
                  <a:gd name="connsiteY1" fmla="*/ 4680 h 4680"/>
                  <a:gd name="connsiteX2" fmla="*/ 21 w 1641"/>
                  <a:gd name="connsiteY2" fmla="*/ 3700 h 4680"/>
                  <a:gd name="connsiteX3" fmla="*/ 601 w 1641"/>
                  <a:gd name="connsiteY3" fmla="*/ 540 h 4680"/>
                  <a:gd name="connsiteX4" fmla="*/ 1641 w 1641"/>
                  <a:gd name="connsiteY4" fmla="*/ 0 h 4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1" h="4680">
                    <a:moveTo>
                      <a:pt x="1641" y="0"/>
                    </a:moveTo>
                    <a:lnTo>
                      <a:pt x="1641" y="4680"/>
                    </a:lnTo>
                    <a:cubicBezTo>
                      <a:pt x="1081" y="4580"/>
                      <a:pt x="161" y="4380"/>
                      <a:pt x="21" y="3700"/>
                    </a:cubicBezTo>
                    <a:cubicBezTo>
                      <a:pt x="-99" y="2320"/>
                      <a:pt x="321" y="1200"/>
                      <a:pt x="601" y="540"/>
                    </a:cubicBezTo>
                    <a:cubicBezTo>
                      <a:pt x="921" y="40"/>
                      <a:pt x="1294" y="180"/>
                      <a:pt x="1641" y="0"/>
                    </a:cubicBezTo>
                    <a:close/>
                  </a:path>
                </a:pathLst>
              </a:custGeom>
              <a:solidFill>
                <a:srgbClr val="87A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1257" y="10"/>
                <a:ext cx="4240" cy="7400"/>
              </a:xfrm>
              <a:custGeom>
                <a:avLst/>
                <a:gdLst>
                  <a:gd name="connsiteX0" fmla="*/ 0 w 4240"/>
                  <a:gd name="connsiteY0" fmla="*/ 0 h 7400"/>
                  <a:gd name="connsiteX1" fmla="*/ 4240 w 4240"/>
                  <a:gd name="connsiteY1" fmla="*/ 7400 h 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0" h="7400">
                    <a:moveTo>
                      <a:pt x="0" y="0"/>
                    </a:moveTo>
                    <a:cubicBezTo>
                      <a:pt x="1020" y="2880"/>
                      <a:pt x="3160" y="1300"/>
                      <a:pt x="4240" y="7400"/>
                    </a:cubicBezTo>
                  </a:path>
                </a:pathLst>
              </a:custGeom>
              <a:noFill/>
              <a:ln>
                <a:solidFill>
                  <a:srgbClr val="5B65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617" y="0"/>
                <a:ext cx="3920" cy="5800"/>
              </a:xfrm>
              <a:custGeom>
                <a:avLst/>
                <a:gdLst>
                  <a:gd name="connsiteX0" fmla="*/ 0 w 3920"/>
                  <a:gd name="connsiteY0" fmla="*/ 0 h 5800"/>
                  <a:gd name="connsiteX1" fmla="*/ 3920 w 3920"/>
                  <a:gd name="connsiteY1" fmla="*/ 0 h 5800"/>
                  <a:gd name="connsiteX2" fmla="*/ 3920 w 3920"/>
                  <a:gd name="connsiteY2" fmla="*/ 5800 h 5800"/>
                  <a:gd name="connsiteX3" fmla="*/ 2920 w 3920"/>
                  <a:gd name="connsiteY3" fmla="*/ 2200 h 5800"/>
                  <a:gd name="connsiteX4" fmla="*/ 0 w 3920"/>
                  <a:gd name="connsiteY4" fmla="*/ 0 h 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" h="5800">
                    <a:moveTo>
                      <a:pt x="0" y="0"/>
                    </a:moveTo>
                    <a:lnTo>
                      <a:pt x="3920" y="0"/>
                    </a:lnTo>
                    <a:lnTo>
                      <a:pt x="3920" y="5800"/>
                    </a:lnTo>
                    <a:cubicBezTo>
                      <a:pt x="3220" y="4490"/>
                      <a:pt x="3560" y="3210"/>
                      <a:pt x="2920" y="2200"/>
                    </a:cubicBezTo>
                    <a:cubicBezTo>
                      <a:pt x="1920" y="1170"/>
                      <a:pt x="420" y="1270"/>
                      <a:pt x="0" y="0"/>
                    </a:cubicBezTo>
                    <a:close/>
                  </a:path>
                </a:pathLst>
              </a:custGeom>
              <a:solidFill>
                <a:srgbClr val="CBB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2583180" y="2772410"/>
            <a:ext cx="7477760" cy="131318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noAutofit/>
          </a:bodyPr>
          <a:lstStyle/>
          <a:p>
            <a:pPr algn="l"/>
            <a:r>
              <a:rPr sz="6600" b="1" dirty="0" smtClean="0">
                <a:solidFill>
                  <a:srgbClr val="5B657A"/>
                </a:solidFill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第三章　劳动之美</a:t>
            </a:r>
            <a:endParaRPr sz="6600" b="1" dirty="0" smtClean="0">
              <a:solidFill>
                <a:srgbClr val="5B657A"/>
              </a:solidFill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3688" y="791845"/>
            <a:ext cx="144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目录</a:t>
            </a:r>
            <a:endParaRPr lang="zh-CN" altLang="en-US" sz="4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3688" y="1585595"/>
            <a:ext cx="1406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CONTENTS</a:t>
            </a:r>
            <a:endParaRPr lang="en-US" altLang="zh-CN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81505" y="254381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81505" y="3752215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931660" y="254381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31660" y="3752215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79295" y="26727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01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2672715"/>
            <a:ext cx="3021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劳动美的特征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14210" y="26727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02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66710" y="27298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劳动过程美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50720" y="3881120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03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12745" y="3881120"/>
            <a:ext cx="241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劳动环境美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14210" y="3881120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04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66710" y="3881120"/>
            <a:ext cx="2767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劳动产品美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0" grpId="0"/>
      <p:bldP spid="22" grpId="0"/>
      <p:bldP spid="36" grpId="0"/>
      <p:bldP spid="2" grpId="1"/>
      <p:bldP spid="12" grpId="1"/>
      <p:bldP spid="20" grpId="1"/>
      <p:bldP spid="22" grpId="1"/>
      <p:bldP spid="3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01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595" y="3223260"/>
            <a:ext cx="3757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劳动美的特征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0960" y="924560"/>
            <a:ext cx="9645650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动主要指的还是生产劳动，即社会性的人根据自身的本质力量对自然进行加工改造。自然是物质食粮和精神食粮的来源，是人进行生产劳动的基础。而社会性的人对自然的加工创造，使得自然日益丰富多样，就形成了“人化的自然”，地球上就出现了房屋、道路、桥梁、乡村和城市。这些事物印上了人活动的痕迹，人的本质力量在改造自然的过程中“对象化”了。可是，人类的生产劳动不同于动物的活动。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4" name="图片 33" descr="templates\docerresourceshop\icons\\32303038313138363b32303039303531323bc9f9d2f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74895" y="2963545"/>
            <a:ext cx="349885" cy="349885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1331595" y="2896235"/>
            <a:ext cx="27889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4702175" y="4119245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45870" y="2896235"/>
            <a:ext cx="4530090" cy="3133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5"/>
            </p:custDataLst>
          </p:nvPr>
        </p:nvPicPr>
        <p:blipFill>
          <a:blip r:embed="rId6"/>
          <a:srcRect l="878" t="5516"/>
          <a:stretch>
            <a:fillRect/>
          </a:stretch>
        </p:blipFill>
        <p:spPr>
          <a:xfrm>
            <a:off x="6471285" y="2896235"/>
            <a:ext cx="4505325" cy="31330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02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25595" y="3223260"/>
            <a:ext cx="36309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劳动过程美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50595" y="1664335"/>
            <a:ext cx="5977255" cy="4250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动过程之所以具有审美性，首先是因为劳动成为一种自由的形式，是一种合乎规律性的本质力量。因而劳动体现着美的规律，必然激发劳动者的积极性和创造性，并逐渐使劳动者把劳动过程本身当作人生的一种需要和一种乐趣。在私有制条件下，对劳动者来说，劳动成了“外在的东西”，劳动者不仅躯体受到损伤，精神也受到摧残，所以私有制下的“异化劳动”，其社会本质是不美的。只有劳动者以主人翁姿态所进行的创造性的劳动，生产劳动美才能得到充分体现。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另外，劳动过程美的外在形式表现为劳动场面的美，而劳动场面的美源于内部组织的协调和节奏的科学性，是协调和节奏之美。管理者如何使劳动过程中的众多因素协调一致，呈现出和谐之美、韵律之美，需要通过各种协调机制，处理好劳动过程中的多种关系，从而促进人与人之间的亲和感，以更好地促进生产发展。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14235" y="1664335"/>
            <a:ext cx="4003040" cy="3528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1162050" y="656590"/>
            <a:ext cx="9866630" cy="883285"/>
          </a:xfrm>
          <a:prstGeom prst="roundRect">
            <a:avLst/>
          </a:prstGeom>
          <a:solidFill>
            <a:srgbClr val="CBB6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32865" y="781050"/>
            <a:ext cx="9695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劳动过程是指劳动者通过个体或群体的组织形式，影响劳动对象而使之成为符合人需要的产品的过程。劳动过程的美与劳动者的行为动机、行为方式、场面形态及对象变化等密切相关。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b="1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81625" y="784860"/>
            <a:ext cx="1428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小故事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165225" y="1698625"/>
            <a:ext cx="100895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毛泽东学打草鞋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收起义后，毛泽东带着队伍上了井冈山。由于国民党反动派的封锁，井冈山生活十分困难。应对困难，毛泽东向红军指战员发出号召：没有粮，我们种；没有菜，我们栽；没有布，我们织；没有鞋，我们自己动手编!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天，毛泽东望见半山坡的一间小茅屋前坐着一位白发老汉。走近一看，老人正在打草鞋。毛泽东高兴地走上前去，笑着说：“老人家，我拜你为师来啦!”毛泽东坐在一旁仔细地向老人学习打草鞋，每个步骤、每个动作都默默地记在心里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不一会儿，一只草鞋打好了。毛泽东学会了打草鞋，又一招一式地教给战士们，给大家树立了一个勤劳俭朴的好榜样。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少不勤劳，老必艰辛；少能服老，老必安逸。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03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14545" y="3223260"/>
            <a:ext cx="31413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劳动环境美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COMMONDATA" val="eyJoZGlkIjoiMTY3OTNhODFkZmQ1ZDY0ZDZkYjNmOWQ2ZDMxNDhmZjEifQ=="/>
  <p:tag name="KSO_WPP_MARK_KEY" val="35ffd13f-d887-4dfa-acd1-3c5f88300f5a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docer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汉仪旗黑-55简"/>
        <a:ea typeface="汉仪旗黑-55简"/>
        <a:cs typeface=""/>
      </a:majorFont>
      <a:minorFont>
        <a:latin typeface="汉仪旗黑-55简"/>
        <a:ea typeface="汉仪旗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1719</Words>
  <Application>WPS 演示</Application>
  <PresentationFormat>宽屏</PresentationFormat>
  <Paragraphs>74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汉仪旗黑-55简</vt:lpstr>
      <vt:lpstr>黑体</vt:lpstr>
      <vt:lpstr>思源黑体 CN Medium</vt:lpstr>
      <vt:lpstr>微软雅黑</vt:lpstr>
      <vt:lpstr>Arial Unicode MS</vt:lpstr>
      <vt:lpstr>Calibri</vt:lpstr>
      <vt:lpstr>字魂105号-简雅黑</vt:lpstr>
      <vt:lpstr>等线</vt:lpstr>
      <vt:lpstr>字魂58号-创中黑</vt:lpstr>
      <vt:lpstr>Office 主题​​</vt:lpstr>
      <vt:lpstr>www.docer.com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云卷云舒</cp:lastModifiedBy>
  <cp:revision>160</cp:revision>
  <dcterms:created xsi:type="dcterms:W3CDTF">2019-06-19T02:08:00Z</dcterms:created>
  <dcterms:modified xsi:type="dcterms:W3CDTF">2023-08-16T06:06:22Z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68A023EE59C94A5D8C8446C1B04B20B7_11</vt:lpwstr>
  </property>
</Properties>
</file>