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78" r:id="rId6"/>
    <p:sldId id="259" r:id="rId7"/>
    <p:sldId id="260" r:id="rId8"/>
    <p:sldId id="266" r:id="rId9"/>
    <p:sldId id="293" r:id="rId10"/>
    <p:sldId id="294" r:id="rId11"/>
    <p:sldId id="295" r:id="rId12"/>
    <p:sldId id="263" r:id="rId13"/>
    <p:sldId id="292" r:id="rId14"/>
    <p:sldId id="296" r:id="rId15"/>
    <p:sldId id="265" r:id="rId16"/>
    <p:sldId id="297" r:id="rId17"/>
    <p:sldId id="299" r:id="rId18"/>
    <p:sldId id="262" r:id="rId19"/>
    <p:sldId id="300" r:id="rId20"/>
    <p:sldId id="301" r:id="rId21"/>
    <p:sldId id="258" r:id="rId22"/>
  </p:sldIdLst>
  <p:sldSz cx="12192000" cy="6858000"/>
  <p:notesSz cx="6858000" cy="9144000"/>
  <p:embeddedFontLst>
    <p:embeddedFont>
      <p:font typeface="黑体" panose="02010609060101010101" charset="-122"/>
      <p:regular r:id="rId26"/>
    </p:embeddedFont>
    <p:embeddedFont>
      <p:font typeface="思源黑体 CN Medium" panose="020B0600000000000000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A2A5"/>
    <a:srgbClr val="FFFFFF"/>
    <a:srgbClr val="C1C8CE"/>
    <a:srgbClr val="CBB6B3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74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3" y="1778439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3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65"/>
            </a:lvl4pPr>
            <a:lvl5pPr marL="1828800" indent="0">
              <a:buNone/>
              <a:defRPr sz="1865"/>
            </a:lvl5pPr>
            <a:lvl6pPr marL="2286000" indent="0">
              <a:buNone/>
              <a:defRPr sz="1865"/>
            </a:lvl6pPr>
            <a:lvl7pPr marL="2743200" indent="0">
              <a:buNone/>
              <a:defRPr sz="1865"/>
            </a:lvl7pPr>
            <a:lvl8pPr marL="3200400" indent="0">
              <a:buNone/>
              <a:defRPr sz="1865"/>
            </a:lvl8pPr>
            <a:lvl9pPr marL="3657600" indent="0">
              <a:buNone/>
              <a:defRPr sz="18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65"/>
            </a:lvl2pPr>
            <a:lvl3pPr marL="914400" indent="0">
              <a:buNone/>
              <a:defRPr sz="1600"/>
            </a:lvl3pPr>
            <a:lvl4pPr marL="1371600" indent="0">
              <a:buNone/>
              <a:defRPr sz="1465"/>
            </a:lvl4pPr>
            <a:lvl5pPr marL="1828800" indent="0">
              <a:buNone/>
              <a:defRPr sz="1465"/>
            </a:lvl5pPr>
            <a:lvl6pPr marL="2286000" indent="0">
              <a:buNone/>
              <a:defRPr sz="1465"/>
            </a:lvl6pPr>
            <a:lvl7pPr marL="2743200" indent="0">
              <a:buNone/>
              <a:defRPr sz="1465"/>
            </a:lvl7pPr>
            <a:lvl8pPr marL="3200400" indent="0">
              <a:buNone/>
              <a:defRPr sz="1465"/>
            </a:lvl8pPr>
            <a:lvl9pPr marL="3657600" indent="0">
              <a:buNone/>
              <a:defRPr sz="14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  <a:cs typeface="汉仪旗黑-55简" panose="00020600040101010101" charset="-128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汉仪旗黑-55简" panose="00020600040101010101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75.xml"/><Relationship Id="rId6" Type="http://schemas.openxmlformats.org/officeDocument/2006/relationships/image" Target="../media/image8.jpeg"/><Relationship Id="rId5" Type="http://schemas.openxmlformats.org/officeDocument/2006/relationships/tags" Target="../tags/tag74.xml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3" Type="http://schemas.openxmlformats.org/officeDocument/2006/relationships/notesSlide" Target="../notesSlides/notesSlide11.xml"/><Relationship Id="rId42" Type="http://schemas.openxmlformats.org/officeDocument/2006/relationships/slideLayout" Target="../slideLayouts/slideLayout1.xml"/><Relationship Id="rId41" Type="http://schemas.openxmlformats.org/officeDocument/2006/relationships/tags" Target="../tags/tag108.xml"/><Relationship Id="rId40" Type="http://schemas.openxmlformats.org/officeDocument/2006/relationships/tags" Target="../tags/tag107.xml"/><Relationship Id="rId4" Type="http://schemas.openxmlformats.org/officeDocument/2006/relationships/tags" Target="../tags/tag79.xml"/><Relationship Id="rId39" Type="http://schemas.openxmlformats.org/officeDocument/2006/relationships/tags" Target="../tags/tag106.xml"/><Relationship Id="rId38" Type="http://schemas.openxmlformats.org/officeDocument/2006/relationships/tags" Target="../tags/tag105.xml"/><Relationship Id="rId37" Type="http://schemas.openxmlformats.org/officeDocument/2006/relationships/tags" Target="../tags/tag104.xml"/><Relationship Id="rId36" Type="http://schemas.openxmlformats.org/officeDocument/2006/relationships/image" Target="../media/image16.svg"/><Relationship Id="rId35" Type="http://schemas.openxmlformats.org/officeDocument/2006/relationships/image" Target="../media/image15.png"/><Relationship Id="rId34" Type="http://schemas.openxmlformats.org/officeDocument/2006/relationships/tags" Target="../tags/tag103.xml"/><Relationship Id="rId33" Type="http://schemas.openxmlformats.org/officeDocument/2006/relationships/tags" Target="../tags/tag102.xml"/><Relationship Id="rId32" Type="http://schemas.openxmlformats.org/officeDocument/2006/relationships/tags" Target="../tags/tag101.xml"/><Relationship Id="rId31" Type="http://schemas.openxmlformats.org/officeDocument/2006/relationships/tags" Target="../tags/tag100.xml"/><Relationship Id="rId30" Type="http://schemas.openxmlformats.org/officeDocument/2006/relationships/tags" Target="../tags/tag99.xml"/><Relationship Id="rId3" Type="http://schemas.openxmlformats.org/officeDocument/2006/relationships/tags" Target="../tags/tag78.xml"/><Relationship Id="rId29" Type="http://schemas.openxmlformats.org/officeDocument/2006/relationships/tags" Target="../tags/tag98.xml"/><Relationship Id="rId28" Type="http://schemas.openxmlformats.org/officeDocument/2006/relationships/tags" Target="../tags/tag97.xml"/><Relationship Id="rId27" Type="http://schemas.openxmlformats.org/officeDocument/2006/relationships/tags" Target="../tags/tag96.xml"/><Relationship Id="rId26" Type="http://schemas.openxmlformats.org/officeDocument/2006/relationships/image" Target="../media/image14.svg"/><Relationship Id="rId25" Type="http://schemas.openxmlformats.org/officeDocument/2006/relationships/image" Target="../media/image13.png"/><Relationship Id="rId24" Type="http://schemas.openxmlformats.org/officeDocument/2006/relationships/tags" Target="../tags/tag95.xml"/><Relationship Id="rId23" Type="http://schemas.openxmlformats.org/officeDocument/2006/relationships/tags" Target="../tags/tag94.xml"/><Relationship Id="rId22" Type="http://schemas.openxmlformats.org/officeDocument/2006/relationships/tags" Target="../tags/tag93.xml"/><Relationship Id="rId21" Type="http://schemas.openxmlformats.org/officeDocument/2006/relationships/tags" Target="../tags/tag92.xml"/><Relationship Id="rId20" Type="http://schemas.openxmlformats.org/officeDocument/2006/relationships/tags" Target="../tags/tag91.xml"/><Relationship Id="rId2" Type="http://schemas.openxmlformats.org/officeDocument/2006/relationships/tags" Target="../tags/tag77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image" Target="../media/image12.svg"/><Relationship Id="rId15" Type="http://schemas.openxmlformats.org/officeDocument/2006/relationships/image" Target="../media/image11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0.xml"/><Relationship Id="rId2" Type="http://schemas.openxmlformats.org/officeDocument/2006/relationships/image" Target="../media/image17.jpeg"/><Relationship Id="rId1" Type="http://schemas.openxmlformats.org/officeDocument/2006/relationships/tags" Target="../tags/tag10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9" Type="http://schemas.openxmlformats.org/officeDocument/2006/relationships/notesSlide" Target="../notesSlides/notesSlide14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36.xml"/><Relationship Id="rId26" Type="http://schemas.openxmlformats.org/officeDocument/2006/relationships/image" Target="../media/image19.svg"/><Relationship Id="rId25" Type="http://schemas.openxmlformats.org/officeDocument/2006/relationships/image" Target="../media/image18.png"/><Relationship Id="rId24" Type="http://schemas.openxmlformats.org/officeDocument/2006/relationships/tags" Target="../tags/tag135.xml"/><Relationship Id="rId23" Type="http://schemas.openxmlformats.org/officeDocument/2006/relationships/tags" Target="../tags/tag134.xml"/><Relationship Id="rId22" Type="http://schemas.openxmlformats.org/officeDocument/2006/relationships/tags" Target="../tags/tag133.xml"/><Relationship Id="rId21" Type="http://schemas.openxmlformats.org/officeDocument/2006/relationships/tags" Target="../tags/tag132.xml"/><Relationship Id="rId20" Type="http://schemas.openxmlformats.org/officeDocument/2006/relationships/tags" Target="../tags/tag131.xml"/><Relationship Id="rId2" Type="http://schemas.openxmlformats.org/officeDocument/2006/relationships/tags" Target="../tags/tag113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9.xml"/><Relationship Id="rId2" Type="http://schemas.openxmlformats.org/officeDocument/2006/relationships/image" Target="../media/image20.jpeg"/><Relationship Id="rId1" Type="http://schemas.openxmlformats.org/officeDocument/2006/relationships/tags" Target="../tags/tag13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7" Type="http://schemas.openxmlformats.org/officeDocument/2006/relationships/notesSlide" Target="../notesSlides/notesSlide17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172.xml"/><Relationship Id="rId44" Type="http://schemas.openxmlformats.org/officeDocument/2006/relationships/image" Target="../media/image32.svg"/><Relationship Id="rId43" Type="http://schemas.openxmlformats.org/officeDocument/2006/relationships/image" Target="../media/image31.png"/><Relationship Id="rId42" Type="http://schemas.openxmlformats.org/officeDocument/2006/relationships/tags" Target="../tags/tag171.xml"/><Relationship Id="rId41" Type="http://schemas.openxmlformats.org/officeDocument/2006/relationships/image" Target="../media/image30.svg"/><Relationship Id="rId40" Type="http://schemas.openxmlformats.org/officeDocument/2006/relationships/image" Target="../media/image29.png"/><Relationship Id="rId4" Type="http://schemas.openxmlformats.org/officeDocument/2006/relationships/tags" Target="../tags/tag143.xml"/><Relationship Id="rId39" Type="http://schemas.openxmlformats.org/officeDocument/2006/relationships/tags" Target="../tags/tag170.xml"/><Relationship Id="rId38" Type="http://schemas.openxmlformats.org/officeDocument/2006/relationships/image" Target="../media/image28.svg"/><Relationship Id="rId37" Type="http://schemas.openxmlformats.org/officeDocument/2006/relationships/image" Target="../media/image27.png"/><Relationship Id="rId36" Type="http://schemas.openxmlformats.org/officeDocument/2006/relationships/tags" Target="../tags/tag169.xml"/><Relationship Id="rId35" Type="http://schemas.openxmlformats.org/officeDocument/2006/relationships/image" Target="../media/image26.svg"/><Relationship Id="rId34" Type="http://schemas.openxmlformats.org/officeDocument/2006/relationships/image" Target="../media/image25.png"/><Relationship Id="rId33" Type="http://schemas.openxmlformats.org/officeDocument/2006/relationships/tags" Target="../tags/tag168.xml"/><Relationship Id="rId32" Type="http://schemas.openxmlformats.org/officeDocument/2006/relationships/image" Target="../media/image24.svg"/><Relationship Id="rId31" Type="http://schemas.openxmlformats.org/officeDocument/2006/relationships/image" Target="../media/image23.png"/><Relationship Id="rId30" Type="http://schemas.openxmlformats.org/officeDocument/2006/relationships/tags" Target="../tags/tag167.xml"/><Relationship Id="rId3" Type="http://schemas.openxmlformats.org/officeDocument/2006/relationships/tags" Target="../tags/tag142.xml"/><Relationship Id="rId29" Type="http://schemas.openxmlformats.org/officeDocument/2006/relationships/image" Target="../media/image22.svg"/><Relationship Id="rId28" Type="http://schemas.openxmlformats.org/officeDocument/2006/relationships/image" Target="../media/image21.png"/><Relationship Id="rId27" Type="http://schemas.openxmlformats.org/officeDocument/2006/relationships/tags" Target="../tags/tag166.xml"/><Relationship Id="rId26" Type="http://schemas.openxmlformats.org/officeDocument/2006/relationships/tags" Target="../tags/tag165.xml"/><Relationship Id="rId25" Type="http://schemas.openxmlformats.org/officeDocument/2006/relationships/tags" Target="../tags/tag164.xml"/><Relationship Id="rId24" Type="http://schemas.openxmlformats.org/officeDocument/2006/relationships/tags" Target="../tags/tag163.xml"/><Relationship Id="rId23" Type="http://schemas.openxmlformats.org/officeDocument/2006/relationships/tags" Target="../tags/tag162.xml"/><Relationship Id="rId22" Type="http://schemas.openxmlformats.org/officeDocument/2006/relationships/tags" Target="../tags/tag161.xml"/><Relationship Id="rId21" Type="http://schemas.openxmlformats.org/officeDocument/2006/relationships/tags" Target="../tags/tag160.xml"/><Relationship Id="rId20" Type="http://schemas.openxmlformats.org/officeDocument/2006/relationships/tags" Target="../tags/tag159.xml"/><Relationship Id="rId2" Type="http://schemas.openxmlformats.org/officeDocument/2006/relationships/tags" Target="../tags/tag141.xml"/><Relationship Id="rId19" Type="http://schemas.openxmlformats.org/officeDocument/2006/relationships/tags" Target="../tags/tag158.xml"/><Relationship Id="rId18" Type="http://schemas.openxmlformats.org/officeDocument/2006/relationships/tags" Target="../tags/tag157.xml"/><Relationship Id="rId17" Type="http://schemas.openxmlformats.org/officeDocument/2006/relationships/tags" Target="../tags/tag156.xml"/><Relationship Id="rId16" Type="http://schemas.openxmlformats.org/officeDocument/2006/relationships/tags" Target="../tags/tag155.xml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1.jpe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2.jpeg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image" Target="../media/image3.jpeg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46033" y="2482850"/>
            <a:ext cx="732345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7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新时代大学美育</a:t>
            </a:r>
            <a:endParaRPr lang="zh-CN" altLang="en-US" sz="7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93260" y="4504690"/>
            <a:ext cx="3206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北京出版社</a:t>
            </a:r>
            <a:endParaRPr lang="zh-CN" altLang="en-US" sz="36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0685" y="784860"/>
            <a:ext cx="3841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一、服饰的发展史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89305" y="1737995"/>
            <a:ext cx="4462145" cy="2177415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6260" y="4197985"/>
            <a:ext cx="843915" cy="843915"/>
          </a:xfrm>
          <a:prstGeom prst="ellipse">
            <a:avLst/>
          </a:pr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683885" y="4197985"/>
            <a:ext cx="843915" cy="843915"/>
          </a:xfrm>
          <a:prstGeom prst="ellipse">
            <a:avLst/>
          </a:pr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1031875" y="215201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9635" y="2260600"/>
            <a:ext cx="426148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夏商周三代的服饰可以用“效天祀地”来形容，商代至西周服饰风格凝重有序、礼法至上、等级分明，受生产水平所限，式样和色彩单调，比较程式化。</a:t>
            </a:r>
            <a:endParaRPr lang="zh-CN" altLang="en-US" sz="16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31570" y="1753235"/>
            <a:ext cx="3359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（一）先秦时期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1950" y="4096385"/>
            <a:ext cx="3754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（二）秦汉至魏晋南北朝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4475" y="4556760"/>
            <a:ext cx="400494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秦汉时期，沿用了先秦时代的深衣。桑蚕纺织业的发展，使此时衣袍装饰更为华丽考究。魏晋从服装款式上进一步明确了男女装的区别。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24345" y="4096385"/>
            <a:ext cx="2430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（三）隋唐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2895" y="4556760"/>
            <a:ext cx="4676140" cy="1691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隋唐在服饰制度上实行双轨制，在隆重场合着汉人传统服饰，平时所着世俗服饰则具有很多外来元素。世俗服饰是隋唐服饰最为精彩的部分，其款式、色彩、图案等都呈现出前所未有的朝气蓬勃的崭新局面，构成了中国古代服饰的第三次变革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4" name="图片 13" descr="templates\docerresourceshop\icons\\32303038313138363b32303039303532303bcbd1cbf7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4700" y="4416425"/>
            <a:ext cx="407035" cy="407035"/>
          </a:xfrm>
          <a:prstGeom prst="rect">
            <a:avLst/>
          </a:prstGeom>
        </p:spPr>
      </p:pic>
      <p:pic>
        <p:nvPicPr>
          <p:cNvPr id="16" name="图片 15" descr="templates\docerresourceshop\icons\\32303038313138363b32303039303532343bb1eac7a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2325" y="4416425"/>
            <a:ext cx="407035" cy="407035"/>
          </a:xfrm>
          <a:prstGeom prst="rect">
            <a:avLst/>
          </a:prstGeom>
        </p:spPr>
      </p:pic>
      <p:pic>
        <p:nvPicPr>
          <p:cNvPr id="105" name="图片 104"/>
          <p:cNvPicPr/>
          <p:nvPr>
            <p:custDataLst>
              <p:tags r:id="rId5"/>
            </p:custDataLst>
          </p:nvPr>
        </p:nvPicPr>
        <p:blipFill>
          <a:blip r:embed="rId6"/>
          <a:srcRect r="6969" b="16780"/>
          <a:stretch>
            <a:fillRect/>
          </a:stretch>
        </p:blipFill>
        <p:spPr>
          <a:xfrm>
            <a:off x="6351905" y="1607185"/>
            <a:ext cx="4249420" cy="2308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5" grpId="0"/>
      <p:bldP spid="15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3270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0685" y="784860"/>
            <a:ext cx="3841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一、服饰的发展史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椭圆 153"/>
          <p:cNvSpPr/>
          <p:nvPr>
            <p:custDataLst>
              <p:tags r:id="rId1"/>
            </p:custDataLst>
          </p:nvPr>
        </p:nvSpPr>
        <p:spPr>
          <a:xfrm>
            <a:off x="6259830" y="1887855"/>
            <a:ext cx="658495" cy="658495"/>
          </a:xfrm>
          <a:prstGeom prst="ellipse">
            <a:avLst/>
          </a:prstGeom>
          <a:solidFill>
            <a:srgbClr val="56CA95">
              <a:alpha val="18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5" name="椭圆 154"/>
          <p:cNvSpPr/>
          <p:nvPr>
            <p:custDataLst>
              <p:tags r:id="rId2"/>
            </p:custDataLst>
          </p:nvPr>
        </p:nvSpPr>
        <p:spPr>
          <a:xfrm>
            <a:off x="6308725" y="1936750"/>
            <a:ext cx="560705" cy="560705"/>
          </a:xfrm>
          <a:prstGeom prst="ellipse">
            <a:avLst/>
          </a:prstGeom>
          <a:solidFill>
            <a:srgbClr val="56CA95">
              <a:alpha val="46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6" name="椭圆 155"/>
          <p:cNvSpPr/>
          <p:nvPr>
            <p:custDataLst>
              <p:tags r:id="rId3"/>
            </p:custDataLst>
          </p:nvPr>
        </p:nvSpPr>
        <p:spPr>
          <a:xfrm>
            <a:off x="6360795" y="1988820"/>
            <a:ext cx="456565" cy="456565"/>
          </a:xfrm>
          <a:prstGeom prst="ellipse">
            <a:avLst/>
          </a:prstGeom>
          <a:solidFill>
            <a:srgbClr val="56CA9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7" name="图片 156" descr="32313538333935363b32313538333933383bcae9bcd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5250" y="2072640"/>
            <a:ext cx="288290" cy="288290"/>
          </a:xfrm>
          <a:prstGeom prst="rect">
            <a:avLst/>
          </a:prstGeom>
        </p:spPr>
      </p:pic>
      <p:sp>
        <p:nvSpPr>
          <p:cNvPr id="172" name="圆角矩形 171"/>
          <p:cNvSpPr/>
          <p:nvPr>
            <p:custDataLst>
              <p:tags r:id="rId7"/>
            </p:custDataLst>
          </p:nvPr>
        </p:nvSpPr>
        <p:spPr>
          <a:xfrm>
            <a:off x="7158355" y="1511300"/>
            <a:ext cx="4221480" cy="1915160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9000">
                  <a:srgbClr val="6096E6">
                    <a:lumMod val="5000"/>
                    <a:lumOff val="95000"/>
                  </a:srgbClr>
                </a:gs>
                <a:gs pos="0">
                  <a:srgbClr val="56CA95">
                    <a:lumMod val="40000"/>
                    <a:lumOff val="60000"/>
                  </a:srgbClr>
                </a:gs>
                <a:gs pos="100000">
                  <a:srgbClr val="56CA95">
                    <a:lumMod val="40000"/>
                    <a:lumOff val="60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>
            <p:custDataLst>
              <p:tags r:id="rId8"/>
            </p:custDataLst>
          </p:nvPr>
        </p:nvSpPr>
        <p:spPr>
          <a:xfrm>
            <a:off x="7326630" y="1670050"/>
            <a:ext cx="233680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r>
              <a:rPr lang="zh-CN" altLang="en-US" sz="2000" b="1" spc="300">
                <a:solidFill>
                  <a:srgbClr val="56CA9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（五）辽金元</a:t>
            </a:r>
            <a:endParaRPr lang="zh-CN" altLang="en-US" sz="2000" b="1" spc="300">
              <a:solidFill>
                <a:srgbClr val="56CA9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4" name="文本框 173"/>
          <p:cNvSpPr txBox="1"/>
          <p:nvPr>
            <p:custDataLst>
              <p:tags r:id="rId9"/>
            </p:custDataLst>
          </p:nvPr>
        </p:nvSpPr>
        <p:spPr>
          <a:xfrm>
            <a:off x="7326630" y="2070100"/>
            <a:ext cx="4053205" cy="1363345"/>
          </a:xfrm>
          <a:prstGeom prst="rect">
            <a:avLst/>
          </a:prstGeom>
          <a:noFill/>
        </p:spPr>
        <p:txBody>
          <a:bodyPr wrap="square" rtlCol="0"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辽金元服饰没有宋代繁荣，但各有千秋，富有自己的特色。辽时以辽制辽，以汉制汉，并在汉族冠服制度的基础上创立自己的官服制度，有南班、北班之分。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" name="燕尾形 183"/>
          <p:cNvSpPr/>
          <p:nvPr>
            <p:custDataLst>
              <p:tags r:id="rId10"/>
            </p:custDataLst>
          </p:nvPr>
        </p:nvSpPr>
        <p:spPr>
          <a:xfrm>
            <a:off x="7158355" y="1402080"/>
            <a:ext cx="1149985" cy="210820"/>
          </a:xfrm>
          <a:prstGeom prst="chevron">
            <a:avLst/>
          </a:prstGeom>
          <a:gradFill rotWithShape="0">
            <a:gsLst>
              <a:gs pos="0">
                <a:srgbClr val="56CA95">
                  <a:lumMod val="20000"/>
                  <a:lumOff val="80000"/>
                </a:srgbClr>
              </a:gs>
              <a:gs pos="100000">
                <a:srgbClr val="56CA95"/>
              </a:gs>
            </a:gsLst>
            <a:lin ang="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0" name="椭圆 149"/>
          <p:cNvSpPr/>
          <p:nvPr>
            <p:custDataLst>
              <p:tags r:id="rId11"/>
            </p:custDataLst>
          </p:nvPr>
        </p:nvSpPr>
        <p:spPr>
          <a:xfrm>
            <a:off x="699770" y="4112895"/>
            <a:ext cx="658495" cy="658495"/>
          </a:xfrm>
          <a:prstGeom prst="ellipse">
            <a:avLst/>
          </a:prstGeom>
          <a:solidFill>
            <a:srgbClr val="58B6E5">
              <a:alpha val="18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1" name="椭圆 150"/>
          <p:cNvSpPr/>
          <p:nvPr>
            <p:custDataLst>
              <p:tags r:id="rId12"/>
            </p:custDataLst>
          </p:nvPr>
        </p:nvSpPr>
        <p:spPr>
          <a:xfrm>
            <a:off x="748665" y="4161790"/>
            <a:ext cx="560705" cy="560705"/>
          </a:xfrm>
          <a:prstGeom prst="ellipse">
            <a:avLst/>
          </a:prstGeom>
          <a:solidFill>
            <a:srgbClr val="58B6E5">
              <a:alpha val="46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2" name="椭圆 151"/>
          <p:cNvSpPr/>
          <p:nvPr>
            <p:custDataLst>
              <p:tags r:id="rId13"/>
            </p:custDataLst>
          </p:nvPr>
        </p:nvSpPr>
        <p:spPr>
          <a:xfrm>
            <a:off x="800735" y="4213225"/>
            <a:ext cx="456565" cy="456565"/>
          </a:xfrm>
          <a:prstGeom prst="ellipse">
            <a:avLst/>
          </a:prstGeom>
          <a:solidFill>
            <a:srgbClr val="58B6E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3" name="图片 152" descr="32313538333935363b32313538333935333bbfceb1e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85190" y="4297680"/>
            <a:ext cx="288290" cy="288290"/>
          </a:xfrm>
          <a:prstGeom prst="rect">
            <a:avLst/>
          </a:prstGeom>
        </p:spPr>
      </p:pic>
      <p:sp>
        <p:nvSpPr>
          <p:cNvPr id="169" name="圆角矩形 168"/>
          <p:cNvSpPr/>
          <p:nvPr>
            <p:custDataLst>
              <p:tags r:id="rId17"/>
            </p:custDataLst>
          </p:nvPr>
        </p:nvSpPr>
        <p:spPr>
          <a:xfrm>
            <a:off x="1598930" y="3736340"/>
            <a:ext cx="4221480" cy="2009775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9000">
                  <a:srgbClr val="6096E6">
                    <a:lumMod val="5000"/>
                    <a:lumOff val="95000"/>
                  </a:srgbClr>
                </a:gs>
                <a:gs pos="0">
                  <a:srgbClr val="58B6E5">
                    <a:lumMod val="40000"/>
                    <a:lumOff val="60000"/>
                  </a:srgbClr>
                </a:gs>
                <a:gs pos="100000">
                  <a:srgbClr val="58B6E5">
                    <a:lumMod val="40000"/>
                    <a:lumOff val="60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0" name="文本框 169"/>
          <p:cNvSpPr txBox="1"/>
          <p:nvPr>
            <p:custDataLst>
              <p:tags r:id="rId18"/>
            </p:custDataLst>
          </p:nvPr>
        </p:nvSpPr>
        <p:spPr>
          <a:xfrm>
            <a:off x="1767205" y="389509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r>
              <a:rPr lang="zh-CN" altLang="en-US" sz="2000" b="1" spc="300">
                <a:solidFill>
                  <a:srgbClr val="58B6E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（六）明代</a:t>
            </a:r>
            <a:endParaRPr lang="zh-CN" altLang="en-US" sz="2000" b="1" spc="300">
              <a:solidFill>
                <a:srgbClr val="58B6E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1" name="文本框 170"/>
          <p:cNvSpPr txBox="1"/>
          <p:nvPr>
            <p:custDataLst>
              <p:tags r:id="rId19"/>
            </p:custDataLst>
          </p:nvPr>
        </p:nvSpPr>
        <p:spPr>
          <a:xfrm>
            <a:off x="1767205" y="4295140"/>
            <a:ext cx="4053205" cy="1451610"/>
          </a:xfrm>
          <a:prstGeom prst="rect">
            <a:avLst/>
          </a:prstGeom>
          <a:noFill/>
        </p:spPr>
        <p:txBody>
          <a:bodyPr wrap="square" rtlCol="0"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明代统治者恢复汉装，上取周汉，下承唐宋，并采纳了元代某些华丽便捷的款式，希望在各方面重现盛世辉煌。与唐服不同，明装上衣拉长，缩短露裙长度。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5" name="燕尾形 184"/>
          <p:cNvSpPr/>
          <p:nvPr>
            <p:custDataLst>
              <p:tags r:id="rId20"/>
            </p:custDataLst>
          </p:nvPr>
        </p:nvSpPr>
        <p:spPr>
          <a:xfrm>
            <a:off x="1598930" y="3627120"/>
            <a:ext cx="1149985" cy="210820"/>
          </a:xfrm>
          <a:prstGeom prst="chevron">
            <a:avLst/>
          </a:prstGeom>
          <a:gradFill rotWithShape="0">
            <a:gsLst>
              <a:gs pos="0">
                <a:srgbClr val="58B6E5">
                  <a:lumMod val="20000"/>
                  <a:lumOff val="80000"/>
                </a:srgbClr>
              </a:gs>
              <a:gs pos="100000">
                <a:srgbClr val="58B6E5"/>
              </a:gs>
            </a:gsLst>
            <a:lin ang="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2" name="椭圆 141"/>
          <p:cNvSpPr/>
          <p:nvPr>
            <p:custDataLst>
              <p:tags r:id="rId21"/>
            </p:custDataLst>
          </p:nvPr>
        </p:nvSpPr>
        <p:spPr>
          <a:xfrm>
            <a:off x="700405" y="1887855"/>
            <a:ext cx="658495" cy="658495"/>
          </a:xfrm>
          <a:prstGeom prst="ellipse">
            <a:avLst/>
          </a:prstGeom>
          <a:solidFill>
            <a:srgbClr val="6096E6">
              <a:alpha val="18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3" name="椭圆 142"/>
          <p:cNvSpPr/>
          <p:nvPr>
            <p:custDataLst>
              <p:tags r:id="rId22"/>
            </p:custDataLst>
          </p:nvPr>
        </p:nvSpPr>
        <p:spPr>
          <a:xfrm>
            <a:off x="749300" y="1936750"/>
            <a:ext cx="560705" cy="560705"/>
          </a:xfrm>
          <a:prstGeom prst="ellipse">
            <a:avLst/>
          </a:prstGeom>
          <a:solidFill>
            <a:srgbClr val="6096E6">
              <a:alpha val="46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4" name="椭圆 143"/>
          <p:cNvSpPr/>
          <p:nvPr>
            <p:custDataLst>
              <p:tags r:id="rId23"/>
            </p:custDataLst>
          </p:nvPr>
        </p:nvSpPr>
        <p:spPr>
          <a:xfrm>
            <a:off x="801370" y="1988820"/>
            <a:ext cx="456565" cy="456565"/>
          </a:xfrm>
          <a:prstGeom prst="ellipse">
            <a:avLst/>
          </a:prstGeom>
          <a:solidFill>
            <a:srgbClr val="6096E6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5" name="图片 144" descr="32313538333935363b32313538333933373bcae9bcae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68045" y="2056130"/>
            <a:ext cx="323850" cy="323850"/>
          </a:xfrm>
          <a:prstGeom prst="rect">
            <a:avLst/>
          </a:prstGeom>
        </p:spPr>
      </p:pic>
      <p:sp>
        <p:nvSpPr>
          <p:cNvPr id="166" name="圆角矩形 165"/>
          <p:cNvSpPr/>
          <p:nvPr>
            <p:custDataLst>
              <p:tags r:id="rId27"/>
            </p:custDataLst>
          </p:nvPr>
        </p:nvSpPr>
        <p:spPr>
          <a:xfrm>
            <a:off x="1598930" y="1511300"/>
            <a:ext cx="4221480" cy="1945640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9000">
                  <a:srgbClr val="6096E6">
                    <a:lumMod val="5000"/>
                    <a:lumOff val="95000"/>
                  </a:srgbClr>
                </a:gs>
                <a:gs pos="0">
                  <a:srgbClr val="6096E6">
                    <a:lumMod val="40000"/>
                    <a:lumOff val="60000"/>
                  </a:srgbClr>
                </a:gs>
                <a:gs pos="100000">
                  <a:srgbClr val="6096E6">
                    <a:lumMod val="40000"/>
                    <a:lumOff val="60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7" name="文本框 166"/>
          <p:cNvSpPr txBox="1"/>
          <p:nvPr>
            <p:custDataLst>
              <p:tags r:id="rId28"/>
            </p:custDataLst>
          </p:nvPr>
        </p:nvSpPr>
        <p:spPr>
          <a:xfrm>
            <a:off x="1767205" y="167005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r>
              <a:rPr lang="zh-CN" altLang="en-US" sz="2000" b="1" spc="300">
                <a:solidFill>
                  <a:srgbClr val="6096E6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（四）宋代</a:t>
            </a:r>
            <a:endParaRPr lang="zh-CN" altLang="en-US" sz="2000" b="1" spc="300">
              <a:solidFill>
                <a:srgbClr val="6096E6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8" name="文本框 167"/>
          <p:cNvSpPr txBox="1"/>
          <p:nvPr>
            <p:custDataLst>
              <p:tags r:id="rId29"/>
            </p:custDataLst>
          </p:nvPr>
        </p:nvSpPr>
        <p:spPr>
          <a:xfrm>
            <a:off x="1767205" y="2070100"/>
            <a:ext cx="4053205" cy="1356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宋代的丝、麻、毛等纺织技术发达，为宋代服饰的发展提供了物质基础。其服饰注重朴素实用、修身适体，显出内敛风雅的气质。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6" name="燕尾形 185"/>
          <p:cNvSpPr/>
          <p:nvPr>
            <p:custDataLst>
              <p:tags r:id="rId30"/>
            </p:custDataLst>
          </p:nvPr>
        </p:nvSpPr>
        <p:spPr>
          <a:xfrm>
            <a:off x="1598930" y="1402080"/>
            <a:ext cx="1149985" cy="210820"/>
          </a:xfrm>
          <a:prstGeom prst="chevron">
            <a:avLst/>
          </a:prstGeom>
          <a:gradFill rotWithShape="0">
            <a:gsLst>
              <a:gs pos="0">
                <a:srgbClr val="6096E6">
                  <a:lumMod val="20000"/>
                  <a:lumOff val="80000"/>
                </a:srgbClr>
              </a:gs>
              <a:gs pos="100000">
                <a:srgbClr val="6096E6"/>
              </a:gs>
            </a:gsLst>
            <a:lin ang="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6" name="椭圆 145"/>
          <p:cNvSpPr/>
          <p:nvPr>
            <p:custDataLst>
              <p:tags r:id="rId31"/>
            </p:custDataLst>
          </p:nvPr>
        </p:nvSpPr>
        <p:spPr>
          <a:xfrm>
            <a:off x="6148070" y="4146550"/>
            <a:ext cx="658495" cy="658495"/>
          </a:xfrm>
          <a:prstGeom prst="ellipse">
            <a:avLst/>
          </a:prstGeom>
          <a:solidFill>
            <a:srgbClr val="FFBA55">
              <a:alpha val="18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7" name="椭圆 146"/>
          <p:cNvSpPr/>
          <p:nvPr>
            <p:custDataLst>
              <p:tags r:id="rId32"/>
            </p:custDataLst>
          </p:nvPr>
        </p:nvSpPr>
        <p:spPr>
          <a:xfrm>
            <a:off x="6196965" y="4161790"/>
            <a:ext cx="560705" cy="560705"/>
          </a:xfrm>
          <a:prstGeom prst="ellipse">
            <a:avLst/>
          </a:prstGeom>
          <a:solidFill>
            <a:srgbClr val="FFBA55">
              <a:alpha val="46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8" name="椭圆 147"/>
          <p:cNvSpPr/>
          <p:nvPr>
            <p:custDataLst>
              <p:tags r:id="rId33"/>
            </p:custDataLst>
          </p:nvPr>
        </p:nvSpPr>
        <p:spPr>
          <a:xfrm>
            <a:off x="6249035" y="4213860"/>
            <a:ext cx="456565" cy="456565"/>
          </a:xfrm>
          <a:prstGeom prst="ellipse">
            <a:avLst/>
          </a:prstGeom>
          <a:solidFill>
            <a:srgbClr val="FFBA55"/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9" name="图片 148" descr="32313538333935363b32313538333935343bbadab0e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333490" y="4280535"/>
            <a:ext cx="288290" cy="288290"/>
          </a:xfrm>
          <a:prstGeom prst="rect">
            <a:avLst/>
          </a:prstGeom>
        </p:spPr>
      </p:pic>
      <p:sp>
        <p:nvSpPr>
          <p:cNvPr id="175" name="圆角矩形 174"/>
          <p:cNvSpPr/>
          <p:nvPr>
            <p:custDataLst>
              <p:tags r:id="rId37"/>
            </p:custDataLst>
          </p:nvPr>
        </p:nvSpPr>
        <p:spPr>
          <a:xfrm>
            <a:off x="7270750" y="3736340"/>
            <a:ext cx="4221480" cy="2301875"/>
          </a:xfrm>
          <a:prstGeom prst="roundRect">
            <a:avLst/>
          </a:prstGeom>
          <a:solidFill>
            <a:srgbClr val="FFFFFF"/>
          </a:solidFill>
          <a:ln>
            <a:gradFill>
              <a:gsLst>
                <a:gs pos="59000">
                  <a:srgbClr val="6096E6">
                    <a:lumMod val="5000"/>
                    <a:lumOff val="95000"/>
                  </a:srgbClr>
                </a:gs>
                <a:gs pos="0">
                  <a:srgbClr val="FFBA55">
                    <a:lumMod val="40000"/>
                    <a:lumOff val="60000"/>
                  </a:srgbClr>
                </a:gs>
                <a:gs pos="100000">
                  <a:srgbClr val="FFBA55">
                    <a:lumMod val="40000"/>
                    <a:lumOff val="60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6" name="文本框 175"/>
          <p:cNvSpPr txBox="1"/>
          <p:nvPr>
            <p:custDataLst>
              <p:tags r:id="rId38"/>
            </p:custDataLst>
          </p:nvPr>
        </p:nvSpPr>
        <p:spPr>
          <a:xfrm>
            <a:off x="7439025" y="389509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r>
              <a:rPr lang="zh-CN" altLang="en-US" sz="2000" b="1" spc="300">
                <a:solidFill>
                  <a:srgbClr val="FFBA5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（七）清朝</a:t>
            </a:r>
            <a:endParaRPr lang="zh-CN" altLang="en-US" sz="2000" b="1" spc="300">
              <a:solidFill>
                <a:srgbClr val="FFBA55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7" name="文本框 176"/>
          <p:cNvSpPr txBox="1"/>
          <p:nvPr>
            <p:custDataLst>
              <p:tags r:id="rId39"/>
            </p:custDataLst>
          </p:nvPr>
        </p:nvSpPr>
        <p:spPr>
          <a:xfrm>
            <a:off x="7439025" y="4295140"/>
            <a:ext cx="4053205" cy="1743075"/>
          </a:xfrm>
          <a:prstGeom prst="rect">
            <a:avLst/>
          </a:prstGeom>
          <a:noFill/>
        </p:spPr>
        <p:txBody>
          <a:bodyPr wrap="square" rtlCol="0"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清政府令汉人剃发易服，改变了之前的汉人服饰。但“十从十不从”又使汉人的女性、儿童服饰与婚丧典礼仪式都继承了明代旧俗。满族服饰则多为窄袖修身，更偏于实用。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7" name="燕尾形 186"/>
          <p:cNvSpPr/>
          <p:nvPr>
            <p:custDataLst>
              <p:tags r:id="rId40"/>
            </p:custDataLst>
          </p:nvPr>
        </p:nvSpPr>
        <p:spPr>
          <a:xfrm>
            <a:off x="7270750" y="3627120"/>
            <a:ext cx="1149985" cy="210820"/>
          </a:xfrm>
          <a:prstGeom prst="chevron">
            <a:avLst/>
          </a:prstGeom>
          <a:gradFill rotWithShape="0">
            <a:gsLst>
              <a:gs pos="0">
                <a:srgbClr val="FFBA55">
                  <a:lumMod val="20000"/>
                  <a:lumOff val="80000"/>
                </a:srgbClr>
              </a:gs>
              <a:gs pos="100000">
                <a:srgbClr val="FFBA55"/>
              </a:gs>
            </a:gsLst>
            <a:lin ang="0" scaled="0"/>
          </a:gra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62145" y="730250"/>
            <a:ext cx="3268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二、美丽的民族服饰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821555" y="1684020"/>
            <a:ext cx="3212465" cy="185547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84515" y="3869690"/>
            <a:ext cx="3212465" cy="226377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84515" y="1684020"/>
            <a:ext cx="3212465" cy="185547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67275" y="3869690"/>
            <a:ext cx="3212465" cy="22783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916429" y="2196093"/>
            <a:ext cx="3078814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维吾尔族是一个能歌善舞的民族，其服饰式样宽松、洒脱，色彩对比强烈。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509" y="1771836"/>
            <a:ext cx="2711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（一）维吾尔族服饰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16429" y="4431665"/>
            <a:ext cx="3078814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藏族服饰的基本结构是长袖、宽腰、大襟长袍。这种服装结构宽敞舒适，既防寒保暖又便于起居、旅行。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74590" y="4032885"/>
            <a:ext cx="2546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（三）藏族服饰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94573" y="2183393"/>
            <a:ext cx="3078814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西双版纳傣族自治州和德宏傣族景颇族自治州是傣族主要的居住区。傣族服饰淡雅美观，既讲究实用，又有很强的装饰意味。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94370" y="1771650"/>
            <a:ext cx="27158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（二）傣族服饰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94370" y="4476750"/>
            <a:ext cx="2952750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白族主要聚居在云南省大理白族自治州，白族服饰基本构件一致，款式略呈异彩。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94370" y="4032885"/>
            <a:ext cx="2517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（四）白族服饰</a:t>
            </a:r>
            <a:endParaRPr lang="zh-CN" altLang="en-US" sz="2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rcRect l="544" t="7546"/>
          <a:stretch>
            <a:fillRect/>
          </a:stretch>
        </p:blipFill>
        <p:spPr>
          <a:xfrm>
            <a:off x="781050" y="1570990"/>
            <a:ext cx="3836035" cy="45624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2" grpId="0"/>
      <p:bldP spid="22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1745" y="78486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小贴士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410" y="1348105"/>
            <a:ext cx="1066038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民族服饰的作用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1.文化交流：民族服饰可以作为一种文化交流的方式，不同民族的服饰也展现了他们的文化特色。在不同的场合下，穿戴民族服饰能够更好地展现自己所处的文化环境，让人们更好地了解和认识不同的民族文化。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维护文化传统：民族服饰的传承需要多种方式来支持。例如，制作民族服饰的技艺、材料和设计等多个方面都需要得到支持和保护。通过维护和传承民族服饰，能够真正的触及文化的根源，让文化的传统不会被遗忘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培养民族自豪感：穿着民族服饰，能够让人们体现出自己对民族的自豪感。当代社会强调多样化、包容和开放，而民族服饰正是多样性和文化的体现。穿着民族服饰，能够让人们理解和尊重不同民族之间的差异，同时增强自己的民族认同感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3270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0685" y="784860"/>
            <a:ext cx="3841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三、服饰的美学特征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 flipH="1">
            <a:off x="902335" y="1708150"/>
            <a:ext cx="3349625" cy="1970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称体就是要求服饰的质料、色泽、款式、造型与人的身材、肤色乃至气质状态相协调。人体总有某方面的欠缺，服饰称体能扬其所长，避其所短，使美者益美，“丑”者变美。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 flipH="1">
            <a:off x="2136775" y="1297305"/>
            <a:ext cx="211518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（一）着装称体</a:t>
            </a:r>
            <a:endParaRPr lang="zh-CN" b="1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 flipH="1">
            <a:off x="902335" y="4740910"/>
            <a:ext cx="3578860" cy="179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入时就是追求与自然的协调和谐。季有春夏秋冬，时有早中晚，天有阴晴雨，服饰美要顺应自然变化的法则，与自然节气时令的变化协调统一，与大自然保持和谐。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 flipH="1">
            <a:off x="1968500" y="4320540"/>
            <a:ext cx="228346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E447AA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（二）衣着入时</a:t>
            </a:r>
            <a:endParaRPr lang="zh-CN" b="1" spc="300" dirty="0">
              <a:solidFill>
                <a:srgbClr val="E447AA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 flipH="1">
            <a:off x="8148955" y="1707515"/>
            <a:ext cx="3349625" cy="1722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适性就是追求服饰与人的个性、情趣的协调和谐。服饰可以传达出穿戴者的社会地位、角色、职业、文化修养和人格气质。服饰与人格存在某种一致性。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7" name="文本框 46"/>
          <p:cNvSpPr txBox="1"/>
          <p:nvPr>
            <p:custDataLst>
              <p:tags r:id="rId6"/>
            </p:custDataLst>
          </p:nvPr>
        </p:nvSpPr>
        <p:spPr>
          <a:xfrm flipH="1">
            <a:off x="8158480" y="1297305"/>
            <a:ext cx="211455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DDEAF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（四）适性实惠</a:t>
            </a:r>
            <a:endParaRPr lang="zh-CN" b="1" spc="300" dirty="0">
              <a:solidFill>
                <a:srgbClr val="DDEAF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61" name="文本框 60"/>
          <p:cNvSpPr txBox="1"/>
          <p:nvPr>
            <p:custDataLst>
              <p:tags r:id="rId7"/>
            </p:custDataLst>
          </p:nvPr>
        </p:nvSpPr>
        <p:spPr>
          <a:xfrm flipH="1">
            <a:off x="8158480" y="4740910"/>
            <a:ext cx="3620135" cy="1791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+mn-ea"/>
              </a:rPr>
              <a:t>从俗就是追求服饰与社会生活环境、民情习俗的协调和谐。比如，世界上大多数民族的男性都穿长裤，而苏格兰、阿拉伯的男子，还有希腊皇家卫队队员都穿裙子。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8"/>
            </p:custDataLst>
          </p:nvPr>
        </p:nvSpPr>
        <p:spPr>
          <a:xfrm flipH="1">
            <a:off x="8158480" y="4320540"/>
            <a:ext cx="244284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（三）穿着从俗</a:t>
            </a:r>
            <a:endParaRPr lang="zh-CN" b="1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30" name="同心圆 29"/>
          <p:cNvSpPr/>
          <p:nvPr>
            <p:custDataLst>
              <p:tags r:id="rId9"/>
            </p:custDataLst>
          </p:nvPr>
        </p:nvSpPr>
        <p:spPr>
          <a:xfrm flipH="1">
            <a:off x="4134485" y="1472565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10"/>
            </p:custDataLst>
          </p:nvPr>
        </p:nvSpPr>
        <p:spPr>
          <a:xfrm rot="5400000" flipH="1">
            <a:off x="4479925" y="1818005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4" name="椭圆 3"/>
          <p:cNvSpPr/>
          <p:nvPr>
            <p:custDataLst>
              <p:tags r:id="rId11"/>
            </p:custDataLst>
          </p:nvPr>
        </p:nvSpPr>
        <p:spPr>
          <a:xfrm>
            <a:off x="7106920" y="2051685"/>
            <a:ext cx="717550" cy="717550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12"/>
            </p:custDataLst>
          </p:nvPr>
        </p:nvSpPr>
        <p:spPr>
          <a:xfrm>
            <a:off x="7140575" y="3904615"/>
            <a:ext cx="717550" cy="717550"/>
          </a:xfrm>
          <a:prstGeom prst="ellipse">
            <a:avLst/>
          </a:prstGeom>
          <a:solidFill>
            <a:srgbClr val="FAF4A0">
              <a:lumMod val="90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 flipH="1">
            <a:off x="4431665" y="2051685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4"/>
            </p:custDataLst>
          </p:nvPr>
        </p:nvSpPr>
        <p:spPr>
          <a:xfrm>
            <a:off x="4481195" y="221107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5"/>
            </p:custDataLst>
          </p:nvPr>
        </p:nvSpPr>
        <p:spPr>
          <a:xfrm>
            <a:off x="7156450" y="221107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04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6"/>
            </p:custDataLst>
          </p:nvPr>
        </p:nvSpPr>
        <p:spPr>
          <a:xfrm>
            <a:off x="7190105" y="406400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7"/>
            </p:custDataLst>
          </p:nvPr>
        </p:nvSpPr>
        <p:spPr>
          <a:xfrm flipH="1">
            <a:off x="4318000" y="3904615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/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8"/>
            </p:custDataLst>
          </p:nvPr>
        </p:nvSpPr>
        <p:spPr>
          <a:xfrm>
            <a:off x="4367530" y="406400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3" name="椭圆 12"/>
          <p:cNvSpPr/>
          <p:nvPr>
            <p:custDataLst>
              <p:tags r:id="rId19"/>
            </p:custDataLst>
          </p:nvPr>
        </p:nvSpPr>
        <p:spPr>
          <a:xfrm>
            <a:off x="5409565" y="2742248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+mn-ea"/>
            </a:endParaRPr>
          </a:p>
        </p:txBody>
      </p:sp>
      <p:sp>
        <p:nvSpPr>
          <p:cNvPr id="42" name="同心圆 41"/>
          <p:cNvSpPr/>
          <p:nvPr>
            <p:custDataLst>
              <p:tags r:id="rId20"/>
            </p:custDataLst>
          </p:nvPr>
        </p:nvSpPr>
        <p:spPr>
          <a:xfrm flipH="1">
            <a:off x="4906645" y="2244725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21"/>
            </p:custDataLst>
          </p:nvPr>
        </p:nvGrpSpPr>
        <p:grpSpPr>
          <a:xfrm rot="0">
            <a:off x="5191125" y="2530475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850255" y="3183255"/>
            <a:ext cx="491490" cy="491490"/>
          </a:xfrm>
          <a:prstGeom prst="rect">
            <a:avLst/>
          </a:prstGeom>
        </p:spPr>
      </p:pic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03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饮食美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31715" y="784860"/>
            <a:ext cx="271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一、饮食美的含义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8530" y="3383915"/>
            <a:ext cx="5502910" cy="2561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饮食美要求饮食器具与食物的美相协调，器具的造型、色彩、线条，都应具有审美价值，成为可以观赏的艺术品，令人产生美感。饮食美也包括饮食环境的美，饮食的环境要有舒适、优雅的氛围。餐厅的布置，餐桌的摆排，桌布、餐巾的搭配，灯光的使用，以至乐曲的选择等，都应精心设计，以加强饮食美的魅力，使饮食者享受到生活乐趣和美感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7" name="图片 10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18605" y="1848485"/>
            <a:ext cx="4727575" cy="3528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1107440" y="1386840"/>
            <a:ext cx="4932680" cy="1974850"/>
          </a:xfrm>
          <a:prstGeom prst="roundRect">
            <a:avLst/>
          </a:prstGeom>
          <a:solidFill>
            <a:srgbClr val="87A2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8415" y="1682115"/>
            <a:ext cx="4751070" cy="1485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饮食美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指食物、食器及饮食活动中各种美学因素或相辅相成，或相反相成所呈现出来的美，既有食品、食器之美，也有饮食活动中的技巧、礼仪、环境之美。</a:t>
            </a:r>
            <a:endParaRPr lang="zh-CN" altLang="en-US" sz="2000">
              <a:solidFill>
                <a:srgbClr val="B8B495"/>
              </a:solidFill>
              <a:latin typeface="汉仪傲娇体简" panose="02010509060101010101" charset="-122"/>
              <a:ea typeface="汉仪傲娇体简" panose="02010509060101010101" charset="-122"/>
              <a:cs typeface="汉仪傲娇体简" panose="02010509060101010101" charset="-122"/>
            </a:endParaRPr>
          </a:p>
          <a:p>
            <a:endParaRPr lang="zh-CN" altLang="en-US" sz="20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3270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0685" y="333375"/>
            <a:ext cx="3841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二、饮食的美学特征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793750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9"/>
          <p:cNvCxnSpPr/>
          <p:nvPr>
            <p:custDataLst>
              <p:tags r:id="rId1"/>
            </p:custDataLst>
          </p:nvPr>
        </p:nvCxnSpPr>
        <p:spPr>
          <a:xfrm>
            <a:off x="3662426" y="3336735"/>
            <a:ext cx="82022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16" name="Straight Connector 52"/>
          <p:cNvCxnSpPr/>
          <p:nvPr>
            <p:custDataLst>
              <p:tags r:id="rId2"/>
            </p:custDataLst>
          </p:nvPr>
        </p:nvCxnSpPr>
        <p:spPr>
          <a:xfrm>
            <a:off x="3662426" y="4660922"/>
            <a:ext cx="1104849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3"/>
            </p:custDataLst>
          </p:nvPr>
        </p:nvCxnSpPr>
        <p:spPr>
          <a:xfrm>
            <a:off x="6411797" y="2147212"/>
            <a:ext cx="724834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5" name="Straight Connector 41"/>
          <p:cNvCxnSpPr/>
          <p:nvPr>
            <p:custDataLst>
              <p:tags r:id="rId4"/>
            </p:custDataLst>
          </p:nvPr>
        </p:nvCxnSpPr>
        <p:spPr>
          <a:xfrm>
            <a:off x="7568165" y="3336735"/>
            <a:ext cx="82022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17" name="Straight Connector 51"/>
          <p:cNvCxnSpPr/>
          <p:nvPr>
            <p:custDataLst>
              <p:tags r:id="rId5"/>
            </p:custDataLst>
          </p:nvPr>
        </p:nvCxnSpPr>
        <p:spPr>
          <a:xfrm>
            <a:off x="7423300" y="4660922"/>
            <a:ext cx="1150247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18" name="Oval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70480" y="2594048"/>
            <a:ext cx="1462420" cy="1484864"/>
          </a:xfrm>
          <a:prstGeom prst="ellipse">
            <a:avLst/>
          </a:prstGeom>
          <a:solidFill>
            <a:srgbClr val="60A9C3"/>
          </a:solidFill>
          <a:ln w="762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Oval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13579" y="1952358"/>
            <a:ext cx="1462420" cy="1484864"/>
          </a:xfrm>
          <a:prstGeom prst="ellipse">
            <a:avLst/>
          </a:prstGeom>
          <a:solidFill>
            <a:srgbClr val="519BDF"/>
          </a:solidFill>
          <a:ln w="762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381139" y="2594048"/>
            <a:ext cx="1462420" cy="1484864"/>
          </a:xfrm>
          <a:prstGeom prst="ellipse">
            <a:avLst/>
          </a:prstGeom>
          <a:solidFill>
            <a:srgbClr val="8CD16D"/>
          </a:solidFill>
          <a:ln w="76200">
            <a:solidFill>
              <a:srgbClr val="8CD16D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Oval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45044" y="3813667"/>
            <a:ext cx="1462420" cy="1484864"/>
          </a:xfrm>
          <a:prstGeom prst="ellipse">
            <a:avLst/>
          </a:prstGeom>
          <a:solidFill>
            <a:srgbClr val="6FB6A6"/>
          </a:solidFill>
          <a:ln w="762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Oval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10656" y="3813667"/>
            <a:ext cx="1462420" cy="1484864"/>
          </a:xfrm>
          <a:prstGeom prst="ellipse">
            <a:avLst/>
          </a:prstGeom>
          <a:solidFill>
            <a:srgbClr val="7DC48A"/>
          </a:solidFill>
          <a:ln w="76200">
            <a:solidFill>
              <a:srgbClr val="7DC48A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Oval 5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78275" y="3036294"/>
            <a:ext cx="577419" cy="586090"/>
          </a:xfrm>
          <a:prstGeom prst="ellipse">
            <a:avLst/>
          </a:prstGeom>
          <a:solidFill>
            <a:srgbClr val="60A9C3"/>
          </a:solidFill>
          <a:ln w="381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5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Oval 6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78275" y="4385985"/>
            <a:ext cx="577419" cy="586090"/>
          </a:xfrm>
          <a:prstGeom prst="ellipse">
            <a:avLst/>
          </a:prstGeom>
          <a:solidFill>
            <a:srgbClr val="6FB6A6"/>
          </a:solidFill>
          <a:ln w="381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5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046346" y="1855952"/>
            <a:ext cx="577419" cy="586090"/>
          </a:xfrm>
          <a:prstGeom prst="ellipse">
            <a:avLst/>
          </a:prstGeom>
          <a:solidFill>
            <a:srgbClr val="519BDF"/>
          </a:solidFill>
          <a:ln w="381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5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495117" y="4385985"/>
            <a:ext cx="577419" cy="586090"/>
          </a:xfrm>
          <a:prstGeom prst="ellipse">
            <a:avLst/>
          </a:prstGeom>
          <a:solidFill>
            <a:srgbClr val="7DC48A"/>
          </a:solidFill>
          <a:ln w="38100">
            <a:solidFill>
              <a:srgbClr val="7DC48A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5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95117" y="3013340"/>
            <a:ext cx="577419" cy="586090"/>
          </a:xfrm>
          <a:prstGeom prst="ellipse">
            <a:avLst/>
          </a:prstGeom>
          <a:solidFill>
            <a:srgbClr val="8CD16D"/>
          </a:solidFill>
          <a:ln w="38100">
            <a:solidFill>
              <a:srgbClr val="8CD16D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5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Oval 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94683" y="3011300"/>
            <a:ext cx="1451199" cy="1473642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7" name="空心弧 106"/>
          <p:cNvSpPr/>
          <p:nvPr>
            <p:custDataLst>
              <p:tags r:id="rId17"/>
            </p:custDataLst>
          </p:nvPr>
        </p:nvSpPr>
        <p:spPr>
          <a:xfrm rot="5400000">
            <a:off x="5394173" y="3019461"/>
            <a:ext cx="1451199" cy="1451199"/>
          </a:xfrm>
          <a:prstGeom prst="blockArc">
            <a:avLst>
              <a:gd name="adj1" fmla="val 21536926"/>
              <a:gd name="adj2" fmla="val 4563580"/>
              <a:gd name="adj3" fmla="val 9876"/>
            </a:avLst>
          </a:prstGeom>
          <a:solidFill>
            <a:srgbClr val="7DC48A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" name="空心弧 111"/>
          <p:cNvSpPr/>
          <p:nvPr>
            <p:custDataLst>
              <p:tags r:id="rId18"/>
            </p:custDataLst>
          </p:nvPr>
        </p:nvSpPr>
        <p:spPr>
          <a:xfrm rot="5400000">
            <a:off x="5394173" y="3019461"/>
            <a:ext cx="1451199" cy="1451199"/>
          </a:xfrm>
          <a:prstGeom prst="blockArc">
            <a:avLst>
              <a:gd name="adj1" fmla="val 8718108"/>
              <a:gd name="adj2" fmla="val 13669574"/>
              <a:gd name="adj3" fmla="val 9895"/>
            </a:avLst>
          </a:prstGeom>
          <a:solidFill>
            <a:srgbClr val="519BDF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3" name="空心弧 112"/>
          <p:cNvSpPr/>
          <p:nvPr>
            <p:custDataLst>
              <p:tags r:id="rId19"/>
            </p:custDataLst>
          </p:nvPr>
        </p:nvSpPr>
        <p:spPr>
          <a:xfrm rot="5400000">
            <a:off x="5394173" y="3019461"/>
            <a:ext cx="1451199" cy="1451199"/>
          </a:xfrm>
          <a:prstGeom prst="blockArc">
            <a:avLst>
              <a:gd name="adj1" fmla="val 4533040"/>
              <a:gd name="adj2" fmla="val 8761354"/>
              <a:gd name="adj3" fmla="val 9748"/>
            </a:avLst>
          </a:prstGeom>
          <a:solidFill>
            <a:srgbClr val="8CD16D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4" name="空心弧 113"/>
          <p:cNvSpPr/>
          <p:nvPr>
            <p:custDataLst>
              <p:tags r:id="rId20"/>
            </p:custDataLst>
          </p:nvPr>
        </p:nvSpPr>
        <p:spPr>
          <a:xfrm rot="5400000">
            <a:off x="5394173" y="3019461"/>
            <a:ext cx="1451199" cy="1451199"/>
          </a:xfrm>
          <a:prstGeom prst="blockArc">
            <a:avLst>
              <a:gd name="adj1" fmla="val 17590353"/>
              <a:gd name="adj2" fmla="val 21540837"/>
              <a:gd name="adj3" fmla="val 9879"/>
            </a:avLst>
          </a:prstGeom>
          <a:solidFill>
            <a:srgbClr val="6FB6A6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4" name="空心弧 123"/>
          <p:cNvSpPr/>
          <p:nvPr>
            <p:custDataLst>
              <p:tags r:id="rId21"/>
            </p:custDataLst>
          </p:nvPr>
        </p:nvSpPr>
        <p:spPr>
          <a:xfrm rot="5400000">
            <a:off x="5394173" y="3019461"/>
            <a:ext cx="1451199" cy="1451199"/>
          </a:xfrm>
          <a:prstGeom prst="blockArc">
            <a:avLst>
              <a:gd name="adj1" fmla="val 13643770"/>
              <a:gd name="adj2" fmla="val 17591825"/>
              <a:gd name="adj3" fmla="val 9956"/>
            </a:avLst>
          </a:prstGeom>
          <a:solidFill>
            <a:srgbClr val="60A9C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55955" y="1952625"/>
            <a:ext cx="2713355" cy="118046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spc="150" dirty="0">
                <a:solidFill>
                  <a:srgbClr val="92D05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（五）食仪美</a:t>
            </a:r>
            <a:endParaRPr lang="zh-CN" altLang="en-US" sz="1600" b="1" spc="150" dirty="0">
              <a:solidFill>
                <a:srgbClr val="92D05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食仪美指饮食活动中节奏、风度、礼仪的美。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673100" y="3160395"/>
            <a:ext cx="3070225" cy="352234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00B05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（四）食境美</a:t>
            </a:r>
            <a:endParaRPr lang="zh-CN" altLang="en-US" sz="1600" b="1" dirty="0">
              <a:solidFill>
                <a:srgbClr val="00B05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舒适、整洁、美观、优雅的饮食环境，不但与美食相呼应还能使人更好地享受饮食之美，而且其格局、格调、档次、装饰能够充分显示出食者的地位、修养，折射出时代和民族特色。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24"/>
            </p:custDataLst>
          </p:nvPr>
        </p:nvSpPr>
        <p:spPr>
          <a:xfrm>
            <a:off x="8678545" y="2780665"/>
            <a:ext cx="2964180" cy="188531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0070C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（二）食器美</a:t>
            </a:r>
            <a:endParaRPr lang="zh-CN" altLang="en-US" sz="1600" b="1" dirty="0">
              <a:solidFill>
                <a:srgbClr val="0070C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食器是用来盛茶酒、装饭菜的器皿和配套的餐具，主要包括碗、碟、盘、杯、勺、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盆以及筷子等。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5"/>
            </p:custDataLst>
          </p:nvPr>
        </p:nvSpPr>
        <p:spPr>
          <a:xfrm>
            <a:off x="8636635" y="4707255"/>
            <a:ext cx="2588260" cy="160274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87A2A5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（三）烹饪美</a:t>
            </a:r>
            <a:endParaRPr lang="zh-CN" altLang="en-US" sz="1600" b="1" dirty="0">
              <a:solidFill>
                <a:srgbClr val="87A2A5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中国烹饪技艺种类之多、之细、之严、之精在世界上独树一帜。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26"/>
            </p:custDataLst>
          </p:nvPr>
        </p:nvSpPr>
        <p:spPr>
          <a:xfrm>
            <a:off x="7806690" y="897255"/>
            <a:ext cx="3592195" cy="175831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（一）食品美</a:t>
            </a:r>
            <a:endParaRPr lang="zh-CN" altLang="en-US" sz="1600" b="1" dirty="0">
              <a:solidFill>
                <a:schemeClr val="accent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“食品美表现在色、香、味、形、质等俱佳。这意味着，一件美的食品，色要悦目，香要纯和，味要适口，形要和谐，质要上乘。”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6" name="图形 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141679" y="4303861"/>
            <a:ext cx="504986" cy="573848"/>
          </a:xfrm>
          <a:prstGeom prst="rect">
            <a:avLst/>
          </a:prstGeom>
        </p:spPr>
      </p:pic>
      <p:pic>
        <p:nvPicPr>
          <p:cNvPr id="27" name="图形 2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703567" y="4292129"/>
            <a:ext cx="290750" cy="527940"/>
          </a:xfrm>
          <a:prstGeom prst="rect">
            <a:avLst/>
          </a:prstGeom>
        </p:spPr>
      </p:pic>
      <p:pic>
        <p:nvPicPr>
          <p:cNvPr id="28" name="图形 3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976464" y="3141882"/>
            <a:ext cx="367263" cy="390217"/>
          </a:xfrm>
          <a:prstGeom prst="rect">
            <a:avLst/>
          </a:prstGeom>
        </p:spPr>
      </p:pic>
      <p:pic>
        <p:nvPicPr>
          <p:cNvPr id="29" name="图形 4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5848150" y="2403275"/>
            <a:ext cx="543243" cy="374914"/>
          </a:xfrm>
          <a:prstGeom prst="rect">
            <a:avLst/>
          </a:prstGeom>
        </p:spPr>
      </p:pic>
      <p:pic>
        <p:nvPicPr>
          <p:cNvPr id="32" name="图形 5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788189" y="3099545"/>
            <a:ext cx="459079" cy="474381"/>
          </a:xfrm>
          <a:prstGeom prst="rect">
            <a:avLst/>
          </a:prstGeom>
        </p:spPr>
      </p:pic>
      <p:pic>
        <p:nvPicPr>
          <p:cNvPr id="34" name="图形 6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5890488" y="3530058"/>
            <a:ext cx="459079" cy="436125"/>
          </a:xfrm>
          <a:prstGeom prst="rect">
            <a:avLst/>
          </a:prstGeom>
        </p:spPr>
      </p:pic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290888" y="2845435"/>
            <a:ext cx="5610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感谢观看</a:t>
            </a:r>
            <a:endParaRPr lang="zh-CN" altLang="en-US" sz="80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0"/>
            <a:ext cx="12192000" cy="6857365"/>
            <a:chOff x="0" y="0"/>
            <a:chExt cx="19200" cy="10799"/>
          </a:xfrm>
        </p:grpSpPr>
        <p:grpSp>
          <p:nvGrpSpPr>
            <p:cNvPr id="31" name="组合 30"/>
            <p:cNvGrpSpPr/>
            <p:nvPr/>
          </p:nvGrpSpPr>
          <p:grpSpPr>
            <a:xfrm rot="0">
              <a:off x="0" y="1371"/>
              <a:ext cx="8324" cy="9429"/>
              <a:chOff x="-24" y="2920"/>
              <a:chExt cx="7964" cy="7881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-24" y="3982"/>
                <a:ext cx="3892" cy="6818"/>
              </a:xfrm>
              <a:custGeom>
                <a:avLst/>
                <a:gdLst>
                  <a:gd name="connsiteX0" fmla="*/ 0 w 4019"/>
                  <a:gd name="connsiteY0" fmla="*/ 0 h 6860"/>
                  <a:gd name="connsiteX1" fmla="*/ 2459 w 4019"/>
                  <a:gd name="connsiteY1" fmla="*/ 1920 h 6860"/>
                  <a:gd name="connsiteX2" fmla="*/ 2659 w 4019"/>
                  <a:gd name="connsiteY2" fmla="*/ 5820 h 6860"/>
                  <a:gd name="connsiteX3" fmla="*/ 4019 w 4019"/>
                  <a:gd name="connsiteY3" fmla="*/ 6860 h 6860"/>
                  <a:gd name="connsiteX4" fmla="*/ 20 w 4019"/>
                  <a:gd name="connsiteY4" fmla="*/ 6860 h 6860"/>
                  <a:gd name="connsiteX5" fmla="*/ 0 w 4019"/>
                  <a:gd name="connsiteY5" fmla="*/ 0 h 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2" h="6818">
                    <a:moveTo>
                      <a:pt x="0" y="0"/>
                    </a:moveTo>
                    <a:lnTo>
                      <a:pt x="20" y="5"/>
                    </a:lnTo>
                    <a:cubicBezTo>
                      <a:pt x="565" y="142"/>
                      <a:pt x="1648" y="361"/>
                      <a:pt x="2377" y="1898"/>
                    </a:cubicBezTo>
                    <a:cubicBezTo>
                      <a:pt x="2879" y="3198"/>
                      <a:pt x="2039" y="5098"/>
                      <a:pt x="2577" y="5798"/>
                    </a:cubicBezTo>
                    <a:cubicBezTo>
                      <a:pt x="2811" y="6186"/>
                      <a:pt x="3138" y="6479"/>
                      <a:pt x="3865" y="6807"/>
                    </a:cubicBezTo>
                    <a:lnTo>
                      <a:pt x="3892" y="6818"/>
                    </a:lnTo>
                    <a:lnTo>
                      <a:pt x="0" y="68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4" y="8611"/>
                <a:ext cx="7964" cy="2189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166" h="2189">
                    <a:moveTo>
                      <a:pt x="2859" y="0"/>
                    </a:moveTo>
                    <a:cubicBezTo>
                      <a:pt x="2923" y="0"/>
                      <a:pt x="2984" y="2"/>
                      <a:pt x="3043" y="6"/>
                    </a:cubicBezTo>
                    <a:cubicBezTo>
                      <a:pt x="4439" y="46"/>
                      <a:pt x="5099" y="1707"/>
                      <a:pt x="6203" y="1846"/>
                    </a:cubicBezTo>
                    <a:cubicBezTo>
                      <a:pt x="6699" y="1888"/>
                      <a:pt x="6779" y="1628"/>
                      <a:pt x="7263" y="1646"/>
                    </a:cubicBezTo>
                    <a:cubicBezTo>
                      <a:pt x="7803" y="1738"/>
                      <a:pt x="7890" y="1981"/>
                      <a:pt x="8140" y="2170"/>
                    </a:cubicBezTo>
                    <a:lnTo>
                      <a:pt x="8166" y="2189"/>
                    </a:lnTo>
                    <a:lnTo>
                      <a:pt x="0" y="2189"/>
                    </a:lnTo>
                    <a:lnTo>
                      <a:pt x="0" y="694"/>
                    </a:lnTo>
                    <a:lnTo>
                      <a:pt x="28" y="680"/>
                    </a:lnTo>
                    <a:cubicBezTo>
                      <a:pt x="824" y="286"/>
                      <a:pt x="2032" y="-4"/>
                      <a:pt x="2859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140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-22" y="2920"/>
                <a:ext cx="5239" cy="7881"/>
              </a:xfrm>
              <a:custGeom>
                <a:avLst/>
                <a:gdLst>
                  <a:gd name="connsiteX0" fmla="*/ 0 w 5239"/>
                  <a:gd name="connsiteY0" fmla="*/ 0 h 8000"/>
                  <a:gd name="connsiteX1" fmla="*/ 1739 w 5239"/>
                  <a:gd name="connsiteY1" fmla="*/ 5320 h 8000"/>
                  <a:gd name="connsiteX2" fmla="*/ 5239 w 5239"/>
                  <a:gd name="connsiteY2" fmla="*/ 8000 h 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9" h="8000">
                    <a:moveTo>
                      <a:pt x="0" y="0"/>
                    </a:moveTo>
                    <a:cubicBezTo>
                      <a:pt x="1579" y="1700"/>
                      <a:pt x="799" y="3760"/>
                      <a:pt x="1739" y="5320"/>
                    </a:cubicBezTo>
                    <a:cubicBezTo>
                      <a:pt x="2459" y="6380"/>
                      <a:pt x="4319" y="6080"/>
                      <a:pt x="5239" y="80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0">
              <a:off x="14620" y="0"/>
              <a:ext cx="4580" cy="9349"/>
              <a:chOff x="11257" y="0"/>
              <a:chExt cx="4280" cy="8570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13896" y="3890"/>
                <a:ext cx="1641" cy="4680"/>
              </a:xfrm>
              <a:custGeom>
                <a:avLst/>
                <a:gdLst>
                  <a:gd name="connsiteX0" fmla="*/ 1641 w 1641"/>
                  <a:gd name="connsiteY0" fmla="*/ 0 h 4680"/>
                  <a:gd name="connsiteX1" fmla="*/ 1641 w 1641"/>
                  <a:gd name="connsiteY1" fmla="*/ 4680 h 4680"/>
                  <a:gd name="connsiteX2" fmla="*/ 21 w 1641"/>
                  <a:gd name="connsiteY2" fmla="*/ 3700 h 4680"/>
                  <a:gd name="connsiteX3" fmla="*/ 601 w 1641"/>
                  <a:gd name="connsiteY3" fmla="*/ 540 h 4680"/>
                  <a:gd name="connsiteX4" fmla="*/ 1641 w 1641"/>
                  <a:gd name="connsiteY4" fmla="*/ 0 h 4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1" h="4680">
                    <a:moveTo>
                      <a:pt x="1641" y="0"/>
                    </a:moveTo>
                    <a:lnTo>
                      <a:pt x="1641" y="4680"/>
                    </a:lnTo>
                    <a:cubicBezTo>
                      <a:pt x="1081" y="4580"/>
                      <a:pt x="161" y="4380"/>
                      <a:pt x="21" y="3700"/>
                    </a:cubicBezTo>
                    <a:cubicBezTo>
                      <a:pt x="-99" y="2320"/>
                      <a:pt x="321" y="1200"/>
                      <a:pt x="601" y="540"/>
                    </a:cubicBezTo>
                    <a:cubicBezTo>
                      <a:pt x="921" y="40"/>
                      <a:pt x="1294" y="180"/>
                      <a:pt x="1641" y="0"/>
                    </a:cubicBezTo>
                    <a:close/>
                  </a:path>
                </a:pathLst>
              </a:custGeom>
              <a:solidFill>
                <a:srgbClr val="87A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1257" y="10"/>
                <a:ext cx="4240" cy="7400"/>
              </a:xfrm>
              <a:custGeom>
                <a:avLst/>
                <a:gdLst>
                  <a:gd name="connsiteX0" fmla="*/ 0 w 4240"/>
                  <a:gd name="connsiteY0" fmla="*/ 0 h 7400"/>
                  <a:gd name="connsiteX1" fmla="*/ 4240 w 4240"/>
                  <a:gd name="connsiteY1" fmla="*/ 7400 h 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40" h="7400">
                    <a:moveTo>
                      <a:pt x="0" y="0"/>
                    </a:moveTo>
                    <a:cubicBezTo>
                      <a:pt x="1020" y="2880"/>
                      <a:pt x="3160" y="1300"/>
                      <a:pt x="4240" y="7400"/>
                    </a:cubicBezTo>
                  </a:path>
                </a:pathLst>
              </a:custGeom>
              <a:noFill/>
              <a:ln>
                <a:solidFill>
                  <a:srgbClr val="5B65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617" y="0"/>
                <a:ext cx="3920" cy="5800"/>
              </a:xfrm>
              <a:custGeom>
                <a:avLst/>
                <a:gdLst>
                  <a:gd name="connsiteX0" fmla="*/ 0 w 3920"/>
                  <a:gd name="connsiteY0" fmla="*/ 0 h 5800"/>
                  <a:gd name="connsiteX1" fmla="*/ 3920 w 3920"/>
                  <a:gd name="connsiteY1" fmla="*/ 0 h 5800"/>
                  <a:gd name="connsiteX2" fmla="*/ 3920 w 3920"/>
                  <a:gd name="connsiteY2" fmla="*/ 5800 h 5800"/>
                  <a:gd name="connsiteX3" fmla="*/ 2920 w 3920"/>
                  <a:gd name="connsiteY3" fmla="*/ 2200 h 5800"/>
                  <a:gd name="connsiteX4" fmla="*/ 0 w 3920"/>
                  <a:gd name="connsiteY4" fmla="*/ 0 h 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" h="5800">
                    <a:moveTo>
                      <a:pt x="0" y="0"/>
                    </a:moveTo>
                    <a:lnTo>
                      <a:pt x="3920" y="0"/>
                    </a:lnTo>
                    <a:lnTo>
                      <a:pt x="3920" y="5800"/>
                    </a:lnTo>
                    <a:cubicBezTo>
                      <a:pt x="3220" y="4490"/>
                      <a:pt x="3560" y="3210"/>
                      <a:pt x="2920" y="2200"/>
                    </a:cubicBezTo>
                    <a:cubicBezTo>
                      <a:pt x="1920" y="1170"/>
                      <a:pt x="420" y="1270"/>
                      <a:pt x="0" y="0"/>
                    </a:cubicBezTo>
                    <a:close/>
                  </a:path>
                </a:pathLst>
              </a:custGeom>
              <a:solidFill>
                <a:srgbClr val="CBB6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/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2583180" y="2772410"/>
            <a:ext cx="7477760" cy="131318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noAutofit/>
          </a:bodyPr>
          <a:lstStyle/>
          <a:p>
            <a:pPr algn="l"/>
            <a:r>
              <a:rPr sz="6600" b="1" dirty="0" smtClean="0">
                <a:solidFill>
                  <a:srgbClr val="5B657A"/>
                </a:solidFill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第二章　生活美学</a:t>
            </a:r>
            <a:endParaRPr sz="6600" b="1" dirty="0" smtClean="0">
              <a:solidFill>
                <a:srgbClr val="5B657A"/>
              </a:solidFill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3688" y="791845"/>
            <a:ext cx="144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目录</a:t>
            </a:r>
            <a:endParaRPr lang="zh-CN" altLang="en-US" sz="4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3688" y="1585595"/>
            <a:ext cx="1406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CONTENTS</a:t>
            </a:r>
            <a:endParaRPr lang="en-US" altLang="zh-CN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81505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81505" y="3752215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931660" y="2543810"/>
            <a:ext cx="779780" cy="779780"/>
          </a:xfrm>
          <a:prstGeom prst="ellipse">
            <a:avLst/>
          </a:prstGeom>
          <a:noFill/>
          <a:ln>
            <a:solidFill>
              <a:srgbClr val="87A2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79295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01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2672715"/>
            <a:ext cx="3154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生活美学的特征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4210" y="2672715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02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6710" y="27298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服饰美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50720" y="3881120"/>
            <a:ext cx="61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03</a:t>
            </a:r>
            <a:endParaRPr lang="en-US" altLang="zh-CN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12745" y="3881120"/>
            <a:ext cx="241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饮食美</a:t>
            </a:r>
            <a:endParaRPr lang="zh-CN" altLang="en-US" sz="28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0" grpId="0"/>
      <p:bldP spid="22" grpId="0"/>
      <p:bldP spid="2" grpId="1"/>
      <p:bldP spid="12" grpId="1"/>
      <p:bldP spid="20" grpId="1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01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56685" y="3223260"/>
            <a:ext cx="42221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生活美学的特征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1745" y="78486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一、实践性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410" y="1531620"/>
            <a:ext cx="5502910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活美不是理念的假设与逻辑的推演，而是审美实践的结晶。审美主体不是停留在理论思辩上，而是在具体的实践活动中，将主体的审美目的与审美理想在具体的生活对象上体现出来。它是现实的、可操作的，是看得见、摸得着、能够变成现实并直接享受的。如居室美，建筑师能够概括出居室美的几条抽象的标准，但房主在装修自己的住房时，却要按照自身财力的大小和实用的需要，具体构建属于他的审美要求。又如爱情美，社会学家可以概括出几条，如“志趣相投”“门当户对”“郎才女貌”等，但在实际的爱情生活中，情况又千变万化，作为爱情主体的男女双方，又往往会有特殊的要求，不能同时满足这种特殊要求很可能就会使爱情消失。由此可见，实践性、可操作性是生活美的第一个特征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5580" y="1866265"/>
            <a:ext cx="4633595" cy="32619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1745" y="78486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二、趋向性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410" y="1531620"/>
            <a:ext cx="550291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趋向性是指生活美有“趋新”与“趋同”两个相反的倾向。“趋新”就是追求时髦、追赶潮流。生活美是最普遍的、最大众化的美。人们对生活美的追求，总是以“新”为导向为目标的。“喜新厌旧”是人们的一种审美倾向，只有“新”，才能引人瞩目，受到关注。所以求新求异是生活美的一个重要原则。就服装颜色来说，今年流行黑色，明年就可能流行灰色，后年就会流行白色或蓝色或其他颜色。各国的服装设计师们处心积虑地设计与往常不同的“奇装异服”，通过时装模特的精彩表演，引起观众的青睐，尤其是吸引那些“追新族”的年轻朋友们。这里“求新求奇”，既有审美的心理原因也与市场促销有关。所有的广告、包装，都是促销新产品的手段，是商场的一种战略战术。但“趋新”，内含有审美的规律性，所以具有不可抗拒的力量；即使暂时能抗拒，而持久却不行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10375" y="2052955"/>
            <a:ext cx="4510405" cy="35420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1745" y="78486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三、自由性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410" y="1531620"/>
            <a:ext cx="5355590" cy="4250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衣、食、住、行，是生活美体现最为集中的四个领域。中华民族既有勤劳勇敢的传统又有享受人生的习俗，所以衣、食、住、行都很讲究。当今世界有“吃在中国”之说。讲究饮食美，在我国有悠久的历史。孔子就说：“食不厌精，脍不厌细”，还对饮食美提出了色、香、味、形诸美的具体要求。中国的烹饪是一门精湛的艺术，被誉为“可食的工艺品”。中国人除了讲究饮食本身，还讲究餐具美，所谓“美食美器”，要求饮食器具具备审美价值，成为可观赏的工艺品。只要到我国的博物馆走一趟，那些精美的饮食器具就足以令你心悦诚服。饮食还讲究环境美，餐厅的布置，桌椅的安排，灯光的明暗，以及乐曲的选择等，都为人们的饮食创造优雅、舒适的氛围。所以现代白领青年吃饭讲究环境，有所谓“吃情调”之说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41440" y="1732915"/>
            <a:ext cx="4674235" cy="35280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47980" y="250825"/>
            <a:ext cx="11495405" cy="635571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13703" y="326708"/>
            <a:ext cx="11364595" cy="620458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1745" y="784860"/>
            <a:ext cx="173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小贴士</a:t>
            </a:r>
            <a:endParaRPr lang="zh-CN" altLang="en-US" sz="2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0878" y="1320165"/>
            <a:ext cx="690245" cy="0"/>
          </a:xfrm>
          <a:prstGeom prst="line">
            <a:avLst/>
          </a:prstGeom>
          <a:ln w="15875"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273810" y="2925445"/>
            <a:ext cx="39776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216025" y="2971800"/>
            <a:ext cx="406082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</a:t>
            </a:r>
            <a:endParaRPr lang="zh-CN" altLang="en-US" sz="12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73810" y="2480310"/>
            <a:ext cx="107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小标题</a:t>
            </a:r>
            <a:endParaRPr lang="zh-CN" altLang="en-US" sz="20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410" y="1531620"/>
            <a:ext cx="1066038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一朵鲜花的欣赏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在美丽的春天,我走在花园中,看到了一朵娇艳欲滴的鲜花。它有着迷人的芳香,粉色的花朵在阳光下显得格外鲜艳。我不禁走近花朵,仔细欣赏。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当我凝视着这朵花时,我感到了一股深深的平静和满足感。它的美丽让我忘却了周围的喧嚣和烦恼,让我感到宁静和舒适。我轻轻地摘下了一朵鲜花,把它放在我的口袋里,每天都会拿出来看一会儿,享受着这份美好。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随着时间的推移,我逐渐学会了欣赏不同的花,每一种花都有它独特的美丽之处。我开始理解到,美学不仅仅是关于建筑、音乐和绘画,更是关于我们日常生活中的一切。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一朵鲜花,虽然微小却拥有着无穷的魅力。它可以让我们感受到自然的美好和生命的力量,让我们感受到内心的平静和满足。当我们学会欣赏生活中的美,我们才能够真正感受到生活的意义和价值。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2" grpId="0"/>
      <p:bldP spid="4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635"/>
            <a:ext cx="8502015" cy="35382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389" h="5572">
                <a:moveTo>
                  <a:pt x="12476" y="0"/>
                </a:moveTo>
                <a:cubicBezTo>
                  <a:pt x="13042" y="592"/>
                  <a:pt x="13389" y="1394"/>
                  <a:pt x="13389" y="2277"/>
                </a:cubicBezTo>
                <a:cubicBezTo>
                  <a:pt x="13389" y="4097"/>
                  <a:pt x="11914" y="5572"/>
                  <a:pt x="10094" y="5572"/>
                </a:cubicBezTo>
                <a:lnTo>
                  <a:pt x="929" y="5572"/>
                </a:lnTo>
                <a:cubicBezTo>
                  <a:pt x="606" y="5572"/>
                  <a:pt x="294" y="5526"/>
                  <a:pt x="0" y="5439"/>
                </a:cubicBezTo>
                <a:lnTo>
                  <a:pt x="0" y="0"/>
                </a:lnTo>
                <a:close/>
              </a:path>
            </a:pathLst>
          </a:cu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4407535"/>
            <a:ext cx="4916170" cy="24517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2" h="3861">
                <a:moveTo>
                  <a:pt x="0" y="55"/>
                </a:moveTo>
                <a:cubicBezTo>
                  <a:pt x="106" y="19"/>
                  <a:pt x="220" y="0"/>
                  <a:pt x="338" y="0"/>
                </a:cubicBezTo>
                <a:lnTo>
                  <a:pt x="6684" y="0"/>
                </a:lnTo>
                <a:cubicBezTo>
                  <a:pt x="7268" y="0"/>
                  <a:pt x="7742" y="474"/>
                  <a:pt x="7742" y="1058"/>
                </a:cubicBezTo>
                <a:lnTo>
                  <a:pt x="7742" y="3861"/>
                </a:lnTo>
                <a:lnTo>
                  <a:pt x="0" y="3861"/>
                </a:lnTo>
                <a:lnTo>
                  <a:pt x="0" y="55"/>
                </a:lnTo>
                <a:close/>
              </a:path>
            </a:pathLst>
          </a:custGeom>
          <a:solidFill>
            <a:srgbClr val="C1C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382125" y="784860"/>
            <a:ext cx="2827020" cy="60744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2" h="9566">
                <a:moveTo>
                  <a:pt x="3812" y="0"/>
                </a:moveTo>
                <a:cubicBezTo>
                  <a:pt x="4030" y="0"/>
                  <a:pt x="4244" y="18"/>
                  <a:pt x="4452" y="53"/>
                </a:cubicBezTo>
                <a:lnTo>
                  <a:pt x="4452" y="9566"/>
                </a:lnTo>
                <a:lnTo>
                  <a:pt x="0" y="9566"/>
                </a:lnTo>
                <a:lnTo>
                  <a:pt x="0" y="3812"/>
                </a:lnTo>
                <a:cubicBezTo>
                  <a:pt x="0" y="1707"/>
                  <a:pt x="1707" y="0"/>
                  <a:pt x="3812" y="0"/>
                </a:cubicBezTo>
                <a:close/>
              </a:path>
            </a:pathLst>
          </a:custGeom>
          <a:solidFill>
            <a:srgbClr val="CBB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975043" y="538163"/>
            <a:ext cx="10240645" cy="5781675"/>
          </a:xfrm>
          <a:prstGeom prst="roundRect">
            <a:avLst>
              <a:gd name="adj" fmla="val 123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051243" y="632778"/>
            <a:ext cx="10089515" cy="5592445"/>
          </a:xfrm>
          <a:prstGeom prst="roundRect">
            <a:avLst>
              <a:gd name="adj" fmla="val 1230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254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14545" y="2270760"/>
            <a:ext cx="2962910" cy="623570"/>
            <a:chOff x="7267" y="3576"/>
            <a:chExt cx="4666" cy="982"/>
          </a:xfrm>
        </p:grpSpPr>
        <p:sp>
          <p:nvSpPr>
            <p:cNvPr id="16" name="任意多边形 15"/>
            <p:cNvSpPr/>
            <p:nvPr/>
          </p:nvSpPr>
          <p:spPr>
            <a:xfrm>
              <a:off x="11209" y="3856"/>
              <a:ext cx="725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5" h="702">
                  <a:moveTo>
                    <a:pt x="0" y="0"/>
                  </a:moveTo>
                  <a:lnTo>
                    <a:pt x="725" y="0"/>
                  </a:lnTo>
                  <a:lnTo>
                    <a:pt x="503" y="336"/>
                  </a:lnTo>
                  <a:lnTo>
                    <a:pt x="725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7267" y="3856"/>
              <a:ext cx="724" cy="702"/>
            </a:xfrm>
            <a:custGeom>
              <a:avLst/>
              <a:gdLst>
                <a:gd name="connsiteX0" fmla="*/ 0 w 1602"/>
                <a:gd name="connsiteY0" fmla="*/ 0 h 702"/>
                <a:gd name="connsiteX1" fmla="*/ 1602 w 1602"/>
                <a:gd name="connsiteY1" fmla="*/ 0 h 702"/>
                <a:gd name="connsiteX2" fmla="*/ 1380 w 1602"/>
                <a:gd name="connsiteY2" fmla="*/ 336 h 702"/>
                <a:gd name="connsiteX3" fmla="*/ 1602 w 1602"/>
                <a:gd name="connsiteY3" fmla="*/ 702 h 702"/>
                <a:gd name="connsiteX4" fmla="*/ 0 w 1602"/>
                <a:gd name="connsiteY4" fmla="*/ 702 h 702"/>
                <a:gd name="connsiteX5" fmla="*/ 0 w 1602"/>
                <a:gd name="connsiteY5" fmla="*/ 0 h 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" h="702">
                  <a:moveTo>
                    <a:pt x="0" y="0"/>
                  </a:moveTo>
                  <a:lnTo>
                    <a:pt x="724" y="0"/>
                  </a:lnTo>
                  <a:lnTo>
                    <a:pt x="502" y="336"/>
                  </a:lnTo>
                  <a:lnTo>
                    <a:pt x="724" y="702"/>
                  </a:lnTo>
                  <a:lnTo>
                    <a:pt x="0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151" y="3576"/>
              <a:ext cx="2898" cy="846"/>
            </a:xfrm>
            <a:prstGeom prst="rect">
              <a:avLst/>
            </a:prstGeom>
            <a:solidFill>
              <a:srgbClr val="87A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61293" y="228600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PART  02</a:t>
            </a:r>
            <a:endParaRPr lang="en-US" altLang="zh-CN" sz="280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020" y="3223260"/>
            <a:ext cx="2473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87A2A5"/>
                </a:solidFill>
                <a:latin typeface="思源黑体 CN Medium" panose="020B0600000000000000" charset="-122"/>
                <a:ea typeface="思源黑体 CN Medium" panose="020B0600000000000000" charset="-122"/>
                <a:sym typeface="+mn-ea"/>
              </a:rPr>
              <a:t>服饰美</a:t>
            </a:r>
            <a:endParaRPr lang="zh-CN" altLang="en-US" sz="4400">
              <a:solidFill>
                <a:srgbClr val="87A2A5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4505" y="5326380"/>
            <a:ext cx="1064260" cy="124460"/>
          </a:xfrm>
          <a:prstGeom prst="rect">
            <a:avLst/>
          </a:prstGeom>
          <a:solidFill>
            <a:srgbClr val="87A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22520" y="5427345"/>
            <a:ext cx="2346960" cy="0"/>
          </a:xfrm>
          <a:prstGeom prst="line">
            <a:avLst/>
          </a:prstGeom>
          <a:ln>
            <a:solidFill>
              <a:srgbClr val="87A2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58_4*l_h_i*1_4_3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8058_4*l_h_i*1_4_4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28058_4*l_h_i*1_4_5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058_4*l_h_x*1_4_1"/>
  <p:tag name="KSO_WM_TEMPLATE_CATEGORY" val="diagram"/>
  <p:tag name="KSO_WM_TEMPLATE_INDEX" val="20228058"/>
  <p:tag name="KSO_WM_UNIT_LAYERLEVEL" val="1_1_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58_4*l_h_i*1_4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58_4*l_h_a*1_4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0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58_4*l_h_f*1_4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58_4*l_h_i*1_4_2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4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4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1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4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4*q_h_a*1_2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27949_4*q_h_f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4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1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4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4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4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4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4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4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4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4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4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35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4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69785_3*q_h_i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69785_3*q_h_i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3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3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3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3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3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69785_3*q_h_i*1_5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3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785_3*q_h_i*1_4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3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3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3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3"/>
  <p:tag name="KSO_WM_UNIT_ID" val="diagram20169785_3*q_h_i*1_4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4"/>
  <p:tag name="KSO_WM_UNIT_TEXT_FILL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3"/>
  <p:tag name="KSO_WM_UNIT_ID" val="diagram20169785_3*q_h_i*1_5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4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3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3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3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3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9785_3*q_i*1_5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169785_3*q_i*1_6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169785_3*q_h_f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785_3*q_h_f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3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3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3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785_3*q_h_x*1_4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VALUE" val="182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3*q_h_x*1_3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VALUE" val="135*12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3*q_h_x*1_2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3*q_h_x*1_1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169785_3*q_h_x*1_5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3*q_x*1_1"/>
  <p:tag name="KSO_WM_TEMPLATE_CATEGORY" val="diagram"/>
  <p:tag name="KSO_WM_TEMPLATE_INDEX" val="20169785"/>
  <p:tag name="KSO_WM_UNIT_LAYERLEVEL" val="1_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4.xml><?xml version="1.0" encoding="utf-8"?>
<p:tagLst xmlns:p="http://schemas.openxmlformats.org/presentationml/2006/main">
  <p:tag name="COMMONDATA" val="eyJoZGlkIjoiMTY3OTNhODFkZmQ1ZDY0ZDZkYjNmOWQ2ZDMxNDhmZjEifQ=="/>
  <p:tag name="KSO_WPP_MARK_KEY" val="35ffd13f-d887-4dfa-acd1-3c5f88300f5a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58_4*l_h_i*1_3_3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58_4*l_h_i*1_3_4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8058_4*l_h_i*1_3_5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058_4*l_h_x*1_3_1"/>
  <p:tag name="KSO_WM_TEMPLATE_CATEGORY" val="diagram"/>
  <p:tag name="KSO_WM_TEMPLATE_INDEX" val="20228058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58_4*l_h_i*1_3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58_4*l_h_a*1_3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8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58_4*l_h_f*1_3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58_4*l_h_i*1_3_2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58_4*l_h_i*1_2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58_4*l_h_i*1_2_2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58_4*l_h_i*1_2_3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58_4*l_h_x*1_2_1"/>
  <p:tag name="KSO_WM_TEMPLATE_CATEGORY" val="diagram"/>
  <p:tag name="KSO_WM_TEMPLATE_INDEX" val="20228058"/>
  <p:tag name="KSO_WM_UNIT_LAYERLEVEL" val="1_1_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58_4*l_h_i*1_2_4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58_4*l_h_a*1_2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58_4*l_h_f*1_2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8058_4*l_h_i*1_2_5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58_4*l_h_i*1_1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58_4*l_h_i*1_1_2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58_4*l_h_i*1_1_3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VALUE" val="90*9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58_4*l_h_x*1_1_1"/>
  <p:tag name="KSO_WM_TEMPLATE_CATEGORY" val="diagram"/>
  <p:tag name="KSO_WM_TEMPLATE_INDEX" val="20228058"/>
  <p:tag name="KSO_WM_UNIT_LAYERLEVEL" val="1_1_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58_4*l_h_i*1_1_4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58_4*l_h_a*1_1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9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58_4*l_h_f*1_1_1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8058_4*l_h_i*1_1_5"/>
  <p:tag name="KSO_WM_TEMPLATE_CATEGORY" val="diagram"/>
  <p:tag name="KSO_WM_TEMPLATE_INDEX" val="2022805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docer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汉仪旗黑-55简"/>
        <a:ea typeface="汉仪旗黑-55简"/>
        <a:cs typeface=""/>
      </a:majorFont>
      <a:minorFont>
        <a:latin typeface="汉仪旗黑-55简"/>
        <a:ea typeface="汉仪旗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3897</Words>
  <Application>WPS 演示</Application>
  <PresentationFormat>宽屏</PresentationFormat>
  <Paragraphs>198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汉仪旗黑-55简</vt:lpstr>
      <vt:lpstr>黑体</vt:lpstr>
      <vt:lpstr>思源黑体 CN Medium</vt:lpstr>
      <vt:lpstr>思源黑体 CN Bold</vt:lpstr>
      <vt:lpstr>思源黑体 CN Regular</vt:lpstr>
      <vt:lpstr>微软雅黑</vt:lpstr>
      <vt:lpstr>Arial Unicode MS</vt:lpstr>
      <vt:lpstr>Calibri</vt:lpstr>
      <vt:lpstr>汉仪傲娇体简</vt:lpstr>
      <vt:lpstr>Office 主题​​</vt:lpstr>
      <vt:lpstr>www.docer.com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云卷云舒</cp:lastModifiedBy>
  <cp:revision>162</cp:revision>
  <dcterms:created xsi:type="dcterms:W3CDTF">2019-06-19T02:08:00Z</dcterms:created>
  <dcterms:modified xsi:type="dcterms:W3CDTF">2023-08-16T03:19:26Z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68A023EE59C94A5D8C8446C1B04B20B7_11</vt:lpwstr>
  </property>
</Properties>
</file>