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11.svg" ContentType="image/svg+xml"/>
  <Override PartName="/ppt/media/image13.svg" ContentType="image/svg+xml"/>
  <Override PartName="/ppt/media/image18.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9.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5"/>
  </p:notesMasterIdLst>
  <p:sldIdLst>
    <p:sldId id="256" r:id="rId4"/>
    <p:sldId id="278" r:id="rId6"/>
    <p:sldId id="259" r:id="rId7"/>
    <p:sldId id="260" r:id="rId8"/>
    <p:sldId id="266" r:id="rId9"/>
    <p:sldId id="294" r:id="rId10"/>
    <p:sldId id="295" r:id="rId11"/>
    <p:sldId id="296" r:id="rId12"/>
    <p:sldId id="263" r:id="rId13"/>
    <p:sldId id="268" r:id="rId14"/>
    <p:sldId id="293" r:id="rId15"/>
    <p:sldId id="299" r:id="rId16"/>
    <p:sldId id="300" r:id="rId17"/>
    <p:sldId id="301" r:id="rId18"/>
    <p:sldId id="262" r:id="rId19"/>
    <p:sldId id="302" r:id="rId20"/>
    <p:sldId id="298" r:id="rId21"/>
    <p:sldId id="303" r:id="rId22"/>
    <p:sldId id="261" r:id="rId23"/>
    <p:sldId id="304" r:id="rId24"/>
    <p:sldId id="305" r:id="rId25"/>
    <p:sldId id="306" r:id="rId26"/>
    <p:sldId id="258" r:id="rId27"/>
  </p:sldIdLst>
  <p:sldSz cx="12192000" cy="6858000"/>
  <p:notesSz cx="6858000" cy="9144000"/>
  <p:embeddedFontLst>
    <p:embeddedFont>
      <p:font typeface="黑体" panose="02010609060101010101" charset="-122"/>
      <p:regular r:id="rId31"/>
    </p:embeddedFont>
    <p:embeddedFont>
      <p:font typeface="思源黑体 CN Medium" panose="020B0600000000000000" charset="-122"/>
      <p:regular r:id="rId32"/>
    </p:embeddedFont>
    <p:embeddedFont>
      <p:font typeface="微软雅黑" panose="020B0503020204020204" charset="-122"/>
      <p:regular r:id="rId33"/>
    </p:embeddedFont>
    <p:embeddedFont>
      <p:font typeface="Calibri" panose="020F0502020204030204" charset="0"/>
      <p:regular r:id="rId34"/>
      <p:bold r:id="rId35"/>
      <p:italic r:id="rId36"/>
      <p:boldItalic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A2A5"/>
    <a:srgbClr val="FFFFFF"/>
    <a:srgbClr val="C1C8CE"/>
    <a:srgbClr val="CBB6B3"/>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tags" Target="tags/tag127.xml"/><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65">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3" y="1778439"/>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3"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65"/>
            </a:lvl4pPr>
            <a:lvl5pPr marL="1828800" indent="0">
              <a:buNone/>
              <a:defRPr sz="1865"/>
            </a:lvl5pPr>
            <a:lvl6pPr marL="2286000" indent="0">
              <a:buNone/>
              <a:defRPr sz="1865"/>
            </a:lvl6pPr>
            <a:lvl7pPr marL="2743200" indent="0">
              <a:buNone/>
              <a:defRPr sz="1865"/>
            </a:lvl7pPr>
            <a:lvl8pPr marL="3200400" indent="0">
              <a:buNone/>
              <a:defRPr sz="1865"/>
            </a:lvl8pPr>
            <a:lvl9pPr marL="3657600" indent="0">
              <a:buNone/>
              <a:defRPr sz="186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65"/>
            </a:lvl2pPr>
            <a:lvl3pPr marL="914400" indent="0">
              <a:buNone/>
              <a:defRPr sz="1600"/>
            </a:lvl3pPr>
            <a:lvl4pPr marL="1371600" indent="0">
              <a:buNone/>
              <a:defRPr sz="1465"/>
            </a:lvl4pPr>
            <a:lvl5pPr marL="1828800" indent="0">
              <a:buNone/>
              <a:defRPr sz="1465"/>
            </a:lvl5pPr>
            <a:lvl6pPr marL="2286000" indent="0">
              <a:buNone/>
              <a:defRPr sz="1465"/>
            </a:lvl6pPr>
            <a:lvl7pPr marL="2743200" indent="0">
              <a:buNone/>
              <a:defRPr sz="1465"/>
            </a:lvl7pPr>
            <a:lvl8pPr marL="3200400" indent="0">
              <a:buNone/>
              <a:defRPr sz="1465"/>
            </a:lvl8pPr>
            <a:lvl9pPr marL="3657600" indent="0">
              <a:buNone/>
              <a:defRPr sz="14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media/image14.jpeg"/><Relationship Id="rId7" Type="http://schemas.openxmlformats.org/officeDocument/2006/relationships/tags" Target="../tags/tag75.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3" Type="http://schemas.openxmlformats.org/officeDocument/2006/relationships/image" Target="../media/image10.png"/><Relationship Id="rId2" Type="http://schemas.openxmlformats.org/officeDocument/2006/relationships/image" Target="../media/image9.svg"/><Relationship Id="rId11" Type="http://schemas.openxmlformats.org/officeDocument/2006/relationships/notesSlide" Target="../notesSlides/notesSlide10.xml"/><Relationship Id="rId10" Type="http://schemas.openxmlformats.org/officeDocument/2006/relationships/slideLayout" Target="../slideLayouts/slideLayout1.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78.xml"/><Relationship Id="rId2" Type="http://schemas.openxmlformats.org/officeDocument/2006/relationships/image" Target="../media/image15.jpeg"/><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16.jpeg"/><Relationship Id="rId1" Type="http://schemas.openxmlformats.org/officeDocument/2006/relationships/tags" Target="../tags/tag79.xml"/></Relationships>
</file>

<file path=ppt/slides/_rels/slide13.xml.rels><?xml version="1.0" encoding="UTF-8" standalone="yes"?>
<Relationships xmlns="http://schemas.openxmlformats.org/package/2006/relationships"><Relationship Id="rId9" Type="http://schemas.openxmlformats.org/officeDocument/2006/relationships/image" Target="../media/image22.svg"/><Relationship Id="rId8" Type="http://schemas.openxmlformats.org/officeDocument/2006/relationships/image" Target="../media/image21.png"/><Relationship Id="rId7" Type="http://schemas.openxmlformats.org/officeDocument/2006/relationships/tags" Target="../tags/tag83.xml"/><Relationship Id="rId6" Type="http://schemas.openxmlformats.org/officeDocument/2006/relationships/image" Target="../media/image20.svg"/><Relationship Id="rId5" Type="http://schemas.openxmlformats.org/officeDocument/2006/relationships/image" Target="../media/image19.png"/><Relationship Id="rId45" Type="http://schemas.openxmlformats.org/officeDocument/2006/relationships/notesSlide" Target="../notesSlides/notesSlide13.xml"/><Relationship Id="rId44" Type="http://schemas.openxmlformats.org/officeDocument/2006/relationships/slideLayout" Target="../slideLayouts/slideLayout1.xml"/><Relationship Id="rId43" Type="http://schemas.openxmlformats.org/officeDocument/2006/relationships/tags" Target="../tags/tag99.xml"/><Relationship Id="rId42" Type="http://schemas.openxmlformats.org/officeDocument/2006/relationships/image" Target="../media/image40.svg"/><Relationship Id="rId41" Type="http://schemas.openxmlformats.org/officeDocument/2006/relationships/image" Target="../media/image39.png"/><Relationship Id="rId40" Type="http://schemas.openxmlformats.org/officeDocument/2006/relationships/tags" Target="../tags/tag98.xml"/><Relationship Id="rId4" Type="http://schemas.openxmlformats.org/officeDocument/2006/relationships/tags" Target="../tags/tag82.xml"/><Relationship Id="rId39" Type="http://schemas.openxmlformats.org/officeDocument/2006/relationships/image" Target="../media/image38.svg"/><Relationship Id="rId38" Type="http://schemas.openxmlformats.org/officeDocument/2006/relationships/image" Target="../media/image37.png"/><Relationship Id="rId37" Type="http://schemas.openxmlformats.org/officeDocument/2006/relationships/tags" Target="../tags/tag97.xml"/><Relationship Id="rId36" Type="http://schemas.openxmlformats.org/officeDocument/2006/relationships/image" Target="../media/image36.svg"/><Relationship Id="rId35" Type="http://schemas.openxmlformats.org/officeDocument/2006/relationships/image" Target="../media/image35.png"/><Relationship Id="rId34" Type="http://schemas.openxmlformats.org/officeDocument/2006/relationships/tags" Target="../tags/tag96.xml"/><Relationship Id="rId33" Type="http://schemas.openxmlformats.org/officeDocument/2006/relationships/image" Target="../media/image34.svg"/><Relationship Id="rId32" Type="http://schemas.openxmlformats.org/officeDocument/2006/relationships/image" Target="../media/image33.png"/><Relationship Id="rId31" Type="http://schemas.openxmlformats.org/officeDocument/2006/relationships/tags" Target="../tags/tag95.xml"/><Relationship Id="rId30" Type="http://schemas.openxmlformats.org/officeDocument/2006/relationships/image" Target="../media/image32.svg"/><Relationship Id="rId3" Type="http://schemas.openxmlformats.org/officeDocument/2006/relationships/image" Target="../media/image18.svg"/><Relationship Id="rId29" Type="http://schemas.openxmlformats.org/officeDocument/2006/relationships/image" Target="../media/image31.png"/><Relationship Id="rId28" Type="http://schemas.openxmlformats.org/officeDocument/2006/relationships/tags" Target="../tags/tag94.xml"/><Relationship Id="rId27" Type="http://schemas.openxmlformats.org/officeDocument/2006/relationships/image" Target="../media/image30.svg"/><Relationship Id="rId26" Type="http://schemas.openxmlformats.org/officeDocument/2006/relationships/image" Target="../media/image29.png"/><Relationship Id="rId25" Type="http://schemas.openxmlformats.org/officeDocument/2006/relationships/tags" Target="../tags/tag93.xml"/><Relationship Id="rId24" Type="http://schemas.openxmlformats.org/officeDocument/2006/relationships/tags" Target="../tags/tag92.xml"/><Relationship Id="rId23" Type="http://schemas.openxmlformats.org/officeDocument/2006/relationships/tags" Target="../tags/tag9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image" Target="../media/image17.png"/><Relationship Id="rId19" Type="http://schemas.openxmlformats.org/officeDocument/2006/relationships/tags" Target="../tags/tag87.xml"/><Relationship Id="rId18" Type="http://schemas.openxmlformats.org/officeDocument/2006/relationships/image" Target="../media/image28.svg"/><Relationship Id="rId17" Type="http://schemas.openxmlformats.org/officeDocument/2006/relationships/image" Target="../media/image27.png"/><Relationship Id="rId16" Type="http://schemas.openxmlformats.org/officeDocument/2006/relationships/tags" Target="../tags/tag86.xml"/><Relationship Id="rId15" Type="http://schemas.openxmlformats.org/officeDocument/2006/relationships/image" Target="../media/image26.svg"/><Relationship Id="rId14" Type="http://schemas.openxmlformats.org/officeDocument/2006/relationships/image" Target="../media/image25.png"/><Relationship Id="rId13" Type="http://schemas.openxmlformats.org/officeDocument/2006/relationships/tags" Target="../tags/tag85.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84.xml"/><Relationship Id="rId1" Type="http://schemas.openxmlformats.org/officeDocument/2006/relationships/tags" Target="../tags/tag81.xml"/></Relationships>
</file>

<file path=ppt/slides/_rels/slide1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1" Type="http://schemas.openxmlformats.org/officeDocument/2006/relationships/notesSlide" Target="../notesSlides/notesSlide14.xml"/><Relationship Id="rId20" Type="http://schemas.openxmlformats.org/officeDocument/2006/relationships/slideLayout" Target="../slideLayouts/slideLayout1.xml"/><Relationship Id="rId2" Type="http://schemas.openxmlformats.org/officeDocument/2006/relationships/tags" Target="../tags/tag101.xml"/><Relationship Id="rId19" Type="http://schemas.openxmlformats.org/officeDocument/2006/relationships/tags" Target="../tags/tag112.xml"/><Relationship Id="rId18" Type="http://schemas.openxmlformats.org/officeDocument/2006/relationships/image" Target="../media/image46.svg"/><Relationship Id="rId17" Type="http://schemas.openxmlformats.org/officeDocument/2006/relationships/image" Target="../media/image45.png"/><Relationship Id="rId16" Type="http://schemas.openxmlformats.org/officeDocument/2006/relationships/tags" Target="../tags/tag111.xml"/><Relationship Id="rId15" Type="http://schemas.openxmlformats.org/officeDocument/2006/relationships/image" Target="../media/image44.svg"/><Relationship Id="rId14" Type="http://schemas.openxmlformats.org/officeDocument/2006/relationships/image" Target="../media/image43.png"/><Relationship Id="rId13" Type="http://schemas.openxmlformats.org/officeDocument/2006/relationships/tags" Target="../tags/tag110.xml"/><Relationship Id="rId12" Type="http://schemas.openxmlformats.org/officeDocument/2006/relationships/image" Target="../media/image42.svg"/><Relationship Id="rId11" Type="http://schemas.openxmlformats.org/officeDocument/2006/relationships/image" Target="../media/image41.png"/><Relationship Id="rId10" Type="http://schemas.openxmlformats.org/officeDocument/2006/relationships/tags" Target="../tags/tag109.xml"/><Relationship Id="rId1" Type="http://schemas.openxmlformats.org/officeDocument/2006/relationships/tags" Target="../tags/tag10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1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115.xml"/><Relationship Id="rId3" Type="http://schemas.openxmlformats.org/officeDocument/2006/relationships/image" Target="../media/image47.jpeg"/><Relationship Id="rId2" Type="http://schemas.openxmlformats.org/officeDocument/2006/relationships/tags" Target="../tags/tag114.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117.xml"/><Relationship Id="rId5" Type="http://schemas.openxmlformats.org/officeDocument/2006/relationships/image" Target="../media/image50.jpeg"/><Relationship Id="rId4" Type="http://schemas.openxmlformats.org/officeDocument/2006/relationships/tags" Target="../tags/tag116.xml"/><Relationship Id="rId3" Type="http://schemas.openxmlformats.org/officeDocument/2006/relationships/image" Target="../media/image1.png"/><Relationship Id="rId2" Type="http://schemas.openxmlformats.org/officeDocument/2006/relationships/image" Target="../media/image49.svg"/><Relationship Id="rId1" Type="http://schemas.openxmlformats.org/officeDocument/2006/relationships/image" Target="../media/image4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118.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121.xml"/><Relationship Id="rId3" Type="http://schemas.openxmlformats.org/officeDocument/2006/relationships/image" Target="../media/image51.jpeg"/><Relationship Id="rId2" Type="http://schemas.openxmlformats.org/officeDocument/2006/relationships/tags" Target="../tags/tag12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123.xml"/><Relationship Id="rId3" Type="http://schemas.openxmlformats.org/officeDocument/2006/relationships/image" Target="../media/image52.jpeg"/><Relationship Id="rId2" Type="http://schemas.openxmlformats.org/officeDocument/2006/relationships/tags" Target="../tags/tag12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125.xml"/><Relationship Id="rId3" Type="http://schemas.openxmlformats.org/officeDocument/2006/relationships/image" Target="../media/image53.png"/><Relationship Id="rId2" Type="http://schemas.openxmlformats.org/officeDocument/2006/relationships/tags" Target="../tags/tag124.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image" Target="../media/image3.jpeg"/><Relationship Id="rId3" Type="http://schemas.openxmlformats.org/officeDocument/2006/relationships/tags" Target="../tags/tag66.xml"/><Relationship Id="rId2" Type="http://schemas.openxmlformats.org/officeDocument/2006/relationships/image" Target="../media/image2.sv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tags" Target="../tags/tag69.xml"/><Relationship Id="rId4" Type="http://schemas.openxmlformats.org/officeDocument/2006/relationships/image" Target="../media/image4.jpeg"/><Relationship Id="rId3" Type="http://schemas.openxmlformats.org/officeDocument/2006/relationships/tags" Target="../tags/tag68.xml"/><Relationship Id="rId2" Type="http://schemas.openxmlformats.org/officeDocument/2006/relationships/image" Target="../media/image2.sv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72.xml"/><Relationship Id="rId7" Type="http://schemas.openxmlformats.org/officeDocument/2006/relationships/image" Target="../media/image7.svg"/><Relationship Id="rId6" Type="http://schemas.openxmlformats.org/officeDocument/2006/relationships/image" Target="../media/image6.png"/><Relationship Id="rId5" Type="http://schemas.openxmlformats.org/officeDocument/2006/relationships/tags" Target="../tags/tag71.xml"/><Relationship Id="rId4" Type="http://schemas.openxmlformats.org/officeDocument/2006/relationships/image" Target="../media/image5.jpeg"/><Relationship Id="rId3" Type="http://schemas.openxmlformats.org/officeDocument/2006/relationships/tags" Target="../tags/tag70.xml"/><Relationship Id="rId2" Type="http://schemas.openxmlformats.org/officeDocument/2006/relationships/image" Target="../media/image2.svg"/><Relationship Id="rId10" Type="http://schemas.openxmlformats.org/officeDocument/2006/relationships/notesSlide" Target="../notesSlides/notesSlide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2.sv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2546033" y="2482850"/>
            <a:ext cx="7323455" cy="1168400"/>
          </a:xfrm>
          <a:prstGeom prst="rect">
            <a:avLst/>
          </a:prstGeom>
          <a:noFill/>
        </p:spPr>
        <p:txBody>
          <a:bodyPr wrap="square" rtlCol="0">
            <a:spAutoFit/>
          </a:bodyPr>
          <a:p>
            <a:pPr algn="ctr"/>
            <a:r>
              <a:rPr sz="7000">
                <a:solidFill>
                  <a:srgbClr val="87A2A5"/>
                </a:solidFill>
                <a:latin typeface="思源黑体 CN Medium" panose="020B0600000000000000" charset="-122"/>
                <a:ea typeface="思源黑体 CN Medium" panose="020B0600000000000000" charset="-122"/>
                <a:cs typeface="思源黑体 CN Medium" panose="020B0600000000000000" charset="-122"/>
              </a:rPr>
              <a:t>新时代大学美育</a:t>
            </a:r>
            <a:endParaRPr lang="zh-CN" altLang="en-US" sz="7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
        <p:nvSpPr>
          <p:cNvPr id="28" name="文本框 27"/>
          <p:cNvSpPr txBox="1"/>
          <p:nvPr/>
        </p:nvSpPr>
        <p:spPr>
          <a:xfrm>
            <a:off x="4493260" y="4504690"/>
            <a:ext cx="3206115" cy="645160"/>
          </a:xfrm>
          <a:prstGeom prst="rect">
            <a:avLst/>
          </a:prstGeom>
          <a:noFill/>
        </p:spPr>
        <p:txBody>
          <a:bodyPr wrap="square" rtlCol="0">
            <a:spAutoFit/>
          </a:bodyPr>
          <a:p>
            <a:pPr algn="ctr"/>
            <a:r>
              <a:rPr lang="zh-CN" altLang="en-US" sz="3600">
                <a:solidFill>
                  <a:srgbClr val="87A2A5"/>
                </a:solidFill>
                <a:latin typeface="思源黑体 CN Medium" panose="020B0600000000000000" charset="-122"/>
                <a:ea typeface="思源黑体 CN Medium" panose="020B0600000000000000" charset="-122"/>
              </a:rPr>
              <a:t>北京出版社</a:t>
            </a:r>
            <a:endParaRPr lang="zh-CN" altLang="en-US" sz="36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754245" y="784860"/>
            <a:ext cx="234505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sym typeface="+mn-ea"/>
              </a:rPr>
              <a:t>一、美的特征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565265" y="1864995"/>
            <a:ext cx="669925" cy="669925"/>
          </a:xfrm>
          <a:prstGeom prst="ellipse">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565265" y="3357245"/>
            <a:ext cx="669925" cy="669925"/>
          </a:xfrm>
          <a:prstGeom prst="ellipse">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6565265" y="4678680"/>
            <a:ext cx="669925" cy="669925"/>
          </a:xfrm>
          <a:prstGeom prst="ellipse">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7395845" y="1320165"/>
            <a:ext cx="3980180" cy="1691005"/>
          </a:xfrm>
          <a:prstGeom prst="rect">
            <a:avLst/>
          </a:prstGeom>
          <a:noFill/>
        </p:spPr>
        <p:txBody>
          <a:bodyPr wrap="square" rtlCol="0" anchor="t">
            <a:spAutoFit/>
          </a:bodyPr>
          <a:p>
            <a:pPr>
              <a:lnSpc>
                <a:spcPct val="130000"/>
              </a:lnSpc>
              <a:spcBef>
                <a:spcPts val="0"/>
              </a:spcBef>
              <a:spcAft>
                <a:spcPts val="0"/>
              </a:spcAft>
            </a:pPr>
            <a:r>
              <a:rPr lang="zh-CN" altLang="en-US" sz="1600" b="1">
                <a:solidFill>
                  <a:srgbClr val="87A2A5"/>
                </a:solidFill>
                <a:latin typeface="宋体" panose="02010600030101010101" pitchFamily="2" charset="-122"/>
                <a:ea typeface="宋体" panose="02010600030101010101" pitchFamily="2" charset="-122"/>
                <a:cs typeface="宋体" panose="02010600030101010101" pitchFamily="2" charset="-122"/>
                <a:sym typeface="+mn-ea"/>
              </a:rPr>
              <a:t>（一）形象性</a:t>
            </a:r>
            <a:endParaRPr lang="zh-CN" altLang="en-US" sz="1600" b="1">
              <a:solidFill>
                <a:srgbClr val="87A2A5"/>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一切审美对象必须是个别的、具体的、形象的。德国哲学家黑格尔（G.W.F. Hegel）</a:t>
            </a:r>
            <a:endParaRPr lang="zh-CN" altLang="en-US" sz="160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在《美学》一书中说：“美只能在形象中见出，因为只有形象才是外在的显现。”</a:t>
            </a:r>
            <a:endParaRPr lang="zh-CN" altLang="en-US" sz="160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p:cNvSpPr txBox="1"/>
          <p:nvPr/>
        </p:nvSpPr>
        <p:spPr>
          <a:xfrm>
            <a:off x="7395845" y="3183890"/>
            <a:ext cx="3980180" cy="1370965"/>
          </a:xfrm>
          <a:prstGeom prst="rect">
            <a:avLst/>
          </a:prstGeom>
          <a:noFill/>
        </p:spPr>
        <p:txBody>
          <a:bodyPr wrap="square" rtlCol="0" anchor="t">
            <a:spAutoFit/>
          </a:bodyPr>
          <a:p>
            <a:pPr>
              <a:lnSpc>
                <a:spcPct val="130000"/>
              </a:lnSpc>
              <a:spcBef>
                <a:spcPts val="0"/>
              </a:spcBef>
              <a:spcAft>
                <a:spcPts val="0"/>
              </a:spcAft>
            </a:pPr>
            <a:r>
              <a:rPr lang="zh-CN" altLang="en-US" sz="1600" b="1">
                <a:solidFill>
                  <a:srgbClr val="87A2A5"/>
                </a:solidFill>
                <a:latin typeface="宋体" panose="02010600030101010101" pitchFamily="2" charset="-122"/>
                <a:ea typeface="宋体" panose="02010600030101010101" pitchFamily="2" charset="-122"/>
                <a:sym typeface="+mn-ea"/>
              </a:rPr>
              <a:t>（二）感染性</a:t>
            </a:r>
            <a:endParaRPr lang="zh-CN" altLang="en-US" sz="1600" b="1">
              <a:solidFill>
                <a:srgbClr val="87A2A5"/>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美具有形象性，但并不是一切形象都是美的，只有那些具有感染性、能愉悦人们情感的形象才能成为审美对象。</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20" name="文本框 19"/>
          <p:cNvSpPr txBox="1"/>
          <p:nvPr/>
        </p:nvSpPr>
        <p:spPr>
          <a:xfrm>
            <a:off x="7395845" y="4728210"/>
            <a:ext cx="4191635" cy="1691005"/>
          </a:xfrm>
          <a:prstGeom prst="rect">
            <a:avLst/>
          </a:prstGeom>
          <a:noFill/>
        </p:spPr>
        <p:txBody>
          <a:bodyPr wrap="square" rtlCol="0" anchor="t">
            <a:spAutoFit/>
          </a:bodyPr>
          <a:p>
            <a:pPr>
              <a:lnSpc>
                <a:spcPct val="130000"/>
              </a:lnSpc>
              <a:spcBef>
                <a:spcPts val="0"/>
              </a:spcBef>
              <a:spcAft>
                <a:spcPts val="0"/>
              </a:spcAft>
            </a:pPr>
            <a:r>
              <a:rPr lang="zh-CN" altLang="en-US" sz="1600" b="1">
                <a:solidFill>
                  <a:srgbClr val="87A2A5"/>
                </a:solidFill>
                <a:latin typeface="宋体" panose="02010600030101010101" pitchFamily="2" charset="-122"/>
                <a:ea typeface="宋体" panose="02010600030101010101" pitchFamily="2" charset="-122"/>
                <a:sym typeface="+mn-ea"/>
              </a:rPr>
              <a:t>（三）创造性</a:t>
            </a:r>
            <a:endParaRPr lang="zh-CN" altLang="en-US" sz="1600" b="1">
              <a:solidFill>
                <a:srgbClr val="87A2A5"/>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人们不仅能够欣赏美，而且可以创造美，从而使整个世界更有色彩，更有魅力，更有生机。人类创造出的优秀艺术作品或新的形象能起到吸引人、感染人、启迪人的作用。</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21" name="图片 20" descr="templates\docerresourceshop\icons\\32303038313138363b32303039303532393bd6bdd5c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01790" y="2007870"/>
            <a:ext cx="397510" cy="397510"/>
          </a:xfrm>
          <a:prstGeom prst="rect">
            <a:avLst/>
          </a:prstGeom>
        </p:spPr>
      </p:pic>
      <p:pic>
        <p:nvPicPr>
          <p:cNvPr id="22" name="图片 21" descr="templates\docerresourceshop\icons\\32303038313138363b32303039303532363bd5d5cfe0bbfa"/>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00520" y="3475990"/>
            <a:ext cx="397510" cy="397510"/>
          </a:xfrm>
          <a:prstGeom prst="rect">
            <a:avLst/>
          </a:prstGeom>
        </p:spPr>
      </p:pic>
      <p:pic>
        <p:nvPicPr>
          <p:cNvPr id="23" name="图片 22" descr="templates\docerresourceshop\icons\\32303038313138363b32303039303531383bb1a8d6bd"/>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01790" y="4815205"/>
            <a:ext cx="397510" cy="397510"/>
          </a:xfrm>
          <a:prstGeom prst="rect">
            <a:avLst/>
          </a:prstGeom>
        </p:spPr>
      </p:pic>
      <p:pic>
        <p:nvPicPr>
          <p:cNvPr id="103" name="图片 102"/>
          <p:cNvPicPr/>
          <p:nvPr>
            <p:custDataLst>
              <p:tags r:id="rId7"/>
            </p:custDataLst>
          </p:nvPr>
        </p:nvPicPr>
        <p:blipFill>
          <a:blip r:embed="rId8"/>
          <a:stretch>
            <a:fillRect/>
          </a:stretch>
        </p:blipFill>
        <p:spPr>
          <a:xfrm>
            <a:off x="1398905" y="1445895"/>
            <a:ext cx="4051935" cy="447484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8" grpId="0"/>
      <p:bldP spid="18" grpId="1"/>
      <p:bldP spid="19" grpId="0"/>
      <p:bldP spid="19" grpId="1"/>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二、美的表现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5365" y="1512570"/>
            <a:ext cx="4462145" cy="323469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nvCxnSpPr>
        <p:spPr>
          <a:xfrm>
            <a:off x="1273810" y="2191385"/>
            <a:ext cx="397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273810" y="2322195"/>
            <a:ext cx="4060825" cy="201104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生命是一个过程，每个人的起点和终点是相同的，但每个人经历的过程是不一样的。人</a:t>
            </a:r>
            <a:endParaRPr lang="zh-CN" altLang="en-US" sz="1600">
              <a:solidFill>
                <a:schemeClr val="bg1"/>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们所追求的人生之美就体现在每个人的生命过程之中。终点之美属于优胜者，起点之美</a:t>
            </a:r>
            <a:endParaRPr lang="zh-CN" altLang="en-US" sz="1600">
              <a:solidFill>
                <a:schemeClr val="bg1"/>
              </a:solidFill>
              <a:latin typeface="宋体" panose="02010600030101010101" pitchFamily="2" charset="-122"/>
              <a:ea typeface="宋体" panose="02010600030101010101" pitchFamily="2" charset="-122"/>
              <a:sym typeface="+mn-ea"/>
            </a:endParaRPr>
          </a:p>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属于每个人，自觉地进入起点并调动起自己的美，就是人生的优胜。</a:t>
            </a:r>
            <a:endParaRPr lang="zh-CN" altLang="en-US" sz="1600">
              <a:solidFill>
                <a:schemeClr val="bg1"/>
              </a:solidFill>
              <a:latin typeface="宋体" panose="02010600030101010101" pitchFamily="2" charset="-122"/>
              <a:ea typeface="宋体" panose="02010600030101010101" pitchFamily="2" charset="-122"/>
              <a:sym typeface="+mn-ea"/>
            </a:endParaRPr>
          </a:p>
        </p:txBody>
      </p:sp>
      <p:sp>
        <p:nvSpPr>
          <p:cNvPr id="45" name="文本框 44"/>
          <p:cNvSpPr txBox="1"/>
          <p:nvPr/>
        </p:nvSpPr>
        <p:spPr>
          <a:xfrm>
            <a:off x="1273810" y="1661795"/>
            <a:ext cx="2724785" cy="398780"/>
          </a:xfrm>
          <a:prstGeom prst="rect">
            <a:avLst/>
          </a:prstGeom>
          <a:noFill/>
        </p:spPr>
        <p:txBody>
          <a:bodyPr wrap="square" rtlCol="0">
            <a:spAutoFit/>
          </a:bodyPr>
          <a:p>
            <a:r>
              <a:rPr lang="zh-CN" altLang="en-US" sz="2000" b="1">
                <a:solidFill>
                  <a:schemeClr val="bg1"/>
                </a:solidFill>
                <a:latin typeface="宋体" panose="02010600030101010101" pitchFamily="2" charset="-122"/>
                <a:ea typeface="宋体" panose="02010600030101010101" pitchFamily="2" charset="-122"/>
              </a:rPr>
              <a:t>（一）过程之美</a:t>
            </a:r>
            <a:endParaRPr lang="zh-CN" altLang="en-US" sz="2000" b="1">
              <a:solidFill>
                <a:schemeClr val="bg1"/>
              </a:solidFill>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rcRect r="2482" b="11450"/>
          <a:stretch>
            <a:fillRect/>
          </a:stretch>
        </p:blipFill>
        <p:spPr>
          <a:xfrm>
            <a:off x="6319520" y="1512570"/>
            <a:ext cx="4427220" cy="321056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二、美的表现</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73150" y="1882140"/>
            <a:ext cx="4462145" cy="323469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nvCxnSpPr>
        <p:spPr>
          <a:xfrm>
            <a:off x="1273810" y="2501265"/>
            <a:ext cx="397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190625" y="2717165"/>
            <a:ext cx="4060825" cy="201104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月有阴晴圆缺，日有东升西落，星有永恒与陨落……很多无法弥补的缺憾伴随着每个人的人生历程。世上没有十全十美的事，正因为有不完美，人们才会不断地进行弥补、完善；正是因为有这些缺憾，才更能显示出生命的真谛。</a:t>
            </a:r>
            <a:endParaRPr lang="zh-CN" altLang="en-US" sz="1600">
              <a:solidFill>
                <a:schemeClr val="bg1"/>
              </a:solidFill>
              <a:latin typeface="宋体" panose="02010600030101010101" pitchFamily="2" charset="-122"/>
              <a:ea typeface="宋体" panose="02010600030101010101" pitchFamily="2" charset="-122"/>
              <a:sym typeface="+mn-ea"/>
            </a:endParaRPr>
          </a:p>
        </p:txBody>
      </p:sp>
      <p:sp>
        <p:nvSpPr>
          <p:cNvPr id="45" name="文本框 44"/>
          <p:cNvSpPr txBox="1"/>
          <p:nvPr/>
        </p:nvSpPr>
        <p:spPr>
          <a:xfrm>
            <a:off x="1386840" y="2060575"/>
            <a:ext cx="2724785" cy="398780"/>
          </a:xfrm>
          <a:prstGeom prst="rect">
            <a:avLst/>
          </a:prstGeom>
          <a:noFill/>
        </p:spPr>
        <p:txBody>
          <a:bodyPr wrap="square" rtlCol="0">
            <a:spAutoFit/>
          </a:bodyPr>
          <a:p>
            <a:r>
              <a:rPr lang="zh-CN" altLang="en-US" sz="2000" b="1">
                <a:solidFill>
                  <a:schemeClr val="bg1"/>
                </a:solidFill>
                <a:latin typeface="宋体" panose="02010600030101010101" pitchFamily="2" charset="-122"/>
                <a:ea typeface="宋体" panose="02010600030101010101" pitchFamily="2" charset="-122"/>
              </a:rPr>
              <a:t>（二）缺憾之美</a:t>
            </a:r>
            <a:endParaRPr lang="zh-CN" altLang="en-US" sz="2000" b="1">
              <a:solidFill>
                <a:schemeClr val="bg1"/>
              </a:solidFill>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6539865" y="1742440"/>
            <a:ext cx="4671695" cy="337439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452495" y="768985"/>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三、美的分类</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4" name="图片 3" descr="fref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485640" y="2004695"/>
            <a:ext cx="1687195" cy="1638300"/>
          </a:xfrm>
          <a:prstGeom prst="rect">
            <a:avLst/>
          </a:prstGeom>
        </p:spPr>
      </p:pic>
      <p:pic>
        <p:nvPicPr>
          <p:cNvPr id="6" name="图片 5" descr="fref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3600000">
            <a:off x="5852160" y="2005330"/>
            <a:ext cx="1687195" cy="1638300"/>
          </a:xfrm>
          <a:prstGeom prst="rect">
            <a:avLst/>
          </a:prstGeom>
        </p:spPr>
      </p:pic>
      <p:pic>
        <p:nvPicPr>
          <p:cNvPr id="10" name="图片 9" descr="frefr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7260000">
            <a:off x="6612890" y="3180080"/>
            <a:ext cx="1687195" cy="1638300"/>
          </a:xfrm>
          <a:prstGeom prst="rect">
            <a:avLst/>
          </a:prstGeom>
        </p:spPr>
      </p:pic>
      <p:pic>
        <p:nvPicPr>
          <p:cNvPr id="11" name="图片 10" descr="frefrg"/>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0">
            <a:off x="3847814" y="3175635"/>
            <a:ext cx="1687195" cy="1638300"/>
          </a:xfrm>
          <a:prstGeom prst="rect">
            <a:avLst/>
          </a:prstGeom>
        </p:spPr>
      </p:pic>
      <p:pic>
        <p:nvPicPr>
          <p:cNvPr id="12" name="图片 11" descr="frefrg"/>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4520000">
            <a:off x="4528820" y="4388485"/>
            <a:ext cx="1687195" cy="1638300"/>
          </a:xfrm>
          <a:prstGeom prst="rect">
            <a:avLst/>
          </a:prstGeom>
        </p:spPr>
      </p:pic>
      <p:pic>
        <p:nvPicPr>
          <p:cNvPr id="13" name="图片 12" descr="frefrg"/>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5872147" y="4388485"/>
            <a:ext cx="1687195" cy="1638300"/>
          </a:xfrm>
          <a:prstGeom prst="rect">
            <a:avLst/>
          </a:prstGeom>
        </p:spPr>
      </p:pic>
      <p:sp>
        <p:nvSpPr>
          <p:cNvPr id="17" name="文本框 16"/>
          <p:cNvSpPr txBox="1"/>
          <p:nvPr>
            <p:custDataLst>
              <p:tags r:id="rId19"/>
            </p:custDataLst>
          </p:nvPr>
        </p:nvSpPr>
        <p:spPr>
          <a:xfrm>
            <a:off x="7978140" y="2157095"/>
            <a:ext cx="1554480" cy="368300"/>
          </a:xfrm>
          <a:prstGeom prst="rect">
            <a:avLst/>
          </a:prstGeom>
          <a:noFill/>
        </p:spPr>
        <p:txBody>
          <a:bodyPr wrap="none" rtlCol="0">
            <a:spAutoFit/>
          </a:bodyPr>
          <a:p>
            <a:pPr algn="l"/>
            <a:r>
              <a:rPr lang="zh-CN" altLang="en-US">
                <a:solidFill>
                  <a:srgbClr val="F99043"/>
                </a:solidFill>
                <a:latin typeface="思源黑体 CN Bold" panose="020B0800000000000000" charset="-122"/>
                <a:ea typeface="思源黑体 CN Bold" panose="020B0800000000000000" charset="-122"/>
              </a:rPr>
              <a:t>（六）影视美</a:t>
            </a:r>
            <a:endParaRPr lang="zh-CN" altLang="en-US">
              <a:solidFill>
                <a:srgbClr val="F99043"/>
              </a:solidFill>
              <a:latin typeface="思源黑体 CN Bold" panose="020B0800000000000000" charset="-122"/>
              <a:ea typeface="思源黑体 CN Bold" panose="020B0800000000000000" charset="-122"/>
            </a:endParaRPr>
          </a:p>
        </p:txBody>
      </p:sp>
      <p:sp>
        <p:nvSpPr>
          <p:cNvPr id="19" name="文本框 18"/>
          <p:cNvSpPr txBox="1"/>
          <p:nvPr>
            <p:custDataLst>
              <p:tags r:id="rId20"/>
            </p:custDataLst>
          </p:nvPr>
        </p:nvSpPr>
        <p:spPr>
          <a:xfrm>
            <a:off x="8551545" y="3492500"/>
            <a:ext cx="1554480" cy="368300"/>
          </a:xfrm>
          <a:prstGeom prst="rect">
            <a:avLst/>
          </a:prstGeom>
          <a:noFill/>
        </p:spPr>
        <p:txBody>
          <a:bodyPr wrap="none" rtlCol="0">
            <a:spAutoFit/>
          </a:bodyPr>
          <a:p>
            <a:pPr algn="l"/>
            <a:r>
              <a:rPr lang="zh-CN" altLang="en-US">
                <a:solidFill>
                  <a:srgbClr val="FCD10A"/>
                </a:solidFill>
                <a:latin typeface="思源黑体 CN Bold" panose="020B0800000000000000" charset="-122"/>
                <a:ea typeface="思源黑体 CN Bold" panose="020B0800000000000000" charset="-122"/>
              </a:rPr>
              <a:t>（五）生活美</a:t>
            </a:r>
            <a:endParaRPr lang="zh-CN" altLang="en-US">
              <a:solidFill>
                <a:srgbClr val="FCD10A"/>
              </a:solidFill>
              <a:latin typeface="思源黑体 CN Bold" panose="020B0800000000000000" charset="-122"/>
              <a:ea typeface="思源黑体 CN Bold" panose="020B0800000000000000" charset="-122"/>
            </a:endParaRPr>
          </a:p>
        </p:txBody>
      </p:sp>
      <p:sp>
        <p:nvSpPr>
          <p:cNvPr id="21" name="文本框 20"/>
          <p:cNvSpPr txBox="1"/>
          <p:nvPr>
            <p:custDataLst>
              <p:tags r:id="rId21"/>
            </p:custDataLst>
          </p:nvPr>
        </p:nvSpPr>
        <p:spPr>
          <a:xfrm>
            <a:off x="7967980" y="4860925"/>
            <a:ext cx="1554480" cy="368300"/>
          </a:xfrm>
          <a:prstGeom prst="rect">
            <a:avLst/>
          </a:prstGeom>
          <a:noFill/>
        </p:spPr>
        <p:txBody>
          <a:bodyPr wrap="none" rtlCol="0">
            <a:spAutoFit/>
          </a:bodyPr>
          <a:p>
            <a:pPr algn="l"/>
            <a:r>
              <a:rPr lang="zh-CN" altLang="en-US">
                <a:solidFill>
                  <a:srgbClr val="5EB95E"/>
                </a:solidFill>
                <a:latin typeface="思源黑体 CN Bold" panose="020B0800000000000000" charset="-122"/>
                <a:ea typeface="思源黑体 CN Bold" panose="020B0800000000000000" charset="-122"/>
              </a:rPr>
              <a:t>（四）自然美</a:t>
            </a:r>
            <a:endParaRPr lang="zh-CN" altLang="en-US">
              <a:solidFill>
                <a:srgbClr val="5EB95E"/>
              </a:solidFill>
              <a:latin typeface="思源黑体 CN Bold" panose="020B0800000000000000" charset="-122"/>
              <a:ea typeface="思源黑体 CN Bold" panose="020B0800000000000000" charset="-122"/>
            </a:endParaRPr>
          </a:p>
        </p:txBody>
      </p:sp>
      <p:sp>
        <p:nvSpPr>
          <p:cNvPr id="23" name="文本框 22"/>
          <p:cNvSpPr txBox="1"/>
          <p:nvPr>
            <p:custDataLst>
              <p:tags r:id="rId22"/>
            </p:custDataLst>
          </p:nvPr>
        </p:nvSpPr>
        <p:spPr>
          <a:xfrm>
            <a:off x="2757805" y="2124710"/>
            <a:ext cx="1554480" cy="368300"/>
          </a:xfrm>
          <a:prstGeom prst="rect">
            <a:avLst/>
          </a:prstGeom>
          <a:noFill/>
        </p:spPr>
        <p:txBody>
          <a:bodyPr wrap="none" rtlCol="0">
            <a:spAutoFit/>
          </a:bodyPr>
          <a:p>
            <a:pPr algn="l"/>
            <a:r>
              <a:rPr lang="zh-CN" altLang="en-US">
                <a:solidFill>
                  <a:srgbClr val="F25252"/>
                </a:solidFill>
                <a:latin typeface="思源黑体 CN Bold" panose="020B0800000000000000" charset="-122"/>
                <a:ea typeface="思源黑体 CN Bold" panose="020B0800000000000000" charset="-122"/>
              </a:rPr>
              <a:t>（一）艺术美</a:t>
            </a:r>
            <a:endParaRPr lang="zh-CN" altLang="en-US">
              <a:solidFill>
                <a:srgbClr val="F25252"/>
              </a:solidFill>
              <a:latin typeface="思源黑体 CN Bold" panose="020B0800000000000000" charset="-122"/>
              <a:ea typeface="思源黑体 CN Bold" panose="020B0800000000000000" charset="-122"/>
            </a:endParaRPr>
          </a:p>
        </p:txBody>
      </p:sp>
      <p:sp>
        <p:nvSpPr>
          <p:cNvPr id="27" name="文本框 26"/>
          <p:cNvSpPr txBox="1"/>
          <p:nvPr>
            <p:custDataLst>
              <p:tags r:id="rId23"/>
            </p:custDataLst>
          </p:nvPr>
        </p:nvSpPr>
        <p:spPr>
          <a:xfrm>
            <a:off x="2049780" y="3564890"/>
            <a:ext cx="1554480" cy="368300"/>
          </a:xfrm>
          <a:prstGeom prst="rect">
            <a:avLst/>
          </a:prstGeom>
          <a:noFill/>
        </p:spPr>
        <p:txBody>
          <a:bodyPr wrap="none" rtlCol="0">
            <a:spAutoFit/>
          </a:bodyPr>
          <a:p>
            <a:pPr algn="l"/>
            <a:r>
              <a:rPr lang="zh-CN" altLang="en-US">
                <a:solidFill>
                  <a:srgbClr val="A367D1"/>
                </a:solidFill>
                <a:latin typeface="思源黑体 CN Bold" panose="020B0800000000000000" charset="-122"/>
                <a:ea typeface="思源黑体 CN Bold" panose="020B0800000000000000" charset="-122"/>
              </a:rPr>
              <a:t>（二）书法美</a:t>
            </a:r>
            <a:endParaRPr lang="zh-CN" altLang="en-US">
              <a:solidFill>
                <a:srgbClr val="A367D1"/>
              </a:solidFill>
              <a:latin typeface="思源黑体 CN Bold" panose="020B0800000000000000" charset="-122"/>
              <a:ea typeface="思源黑体 CN Bold" panose="020B0800000000000000" charset="-122"/>
            </a:endParaRPr>
          </a:p>
        </p:txBody>
      </p:sp>
      <p:sp>
        <p:nvSpPr>
          <p:cNvPr id="29" name="文本框 28"/>
          <p:cNvSpPr txBox="1"/>
          <p:nvPr>
            <p:custDataLst>
              <p:tags r:id="rId24"/>
            </p:custDataLst>
          </p:nvPr>
        </p:nvSpPr>
        <p:spPr>
          <a:xfrm>
            <a:off x="2746375" y="4891405"/>
            <a:ext cx="1554480" cy="368300"/>
          </a:xfrm>
          <a:prstGeom prst="rect">
            <a:avLst/>
          </a:prstGeom>
          <a:noFill/>
        </p:spPr>
        <p:txBody>
          <a:bodyPr wrap="none" rtlCol="0">
            <a:spAutoFit/>
          </a:bodyPr>
          <a:p>
            <a:pPr algn="l"/>
            <a:r>
              <a:rPr lang="zh-CN" altLang="en-US">
                <a:solidFill>
                  <a:srgbClr val="1F8DD6"/>
                </a:solidFill>
                <a:latin typeface="思源黑体 CN Bold" panose="020B0800000000000000" charset="-122"/>
                <a:ea typeface="思源黑体 CN Bold" panose="020B0800000000000000" charset="-122"/>
              </a:rPr>
              <a:t>（三）文学美</a:t>
            </a:r>
            <a:endParaRPr lang="zh-CN" altLang="en-US">
              <a:solidFill>
                <a:srgbClr val="1F8DD6"/>
              </a:solidFill>
              <a:latin typeface="思源黑体 CN Bold" panose="020B0800000000000000" charset="-122"/>
              <a:ea typeface="思源黑体 CN Bold" panose="020B0800000000000000" charset="-122"/>
            </a:endParaRPr>
          </a:p>
        </p:txBody>
      </p:sp>
      <p:pic>
        <p:nvPicPr>
          <p:cNvPr id="32" name="图片 31"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14825" y="3596640"/>
            <a:ext cx="443230" cy="443230"/>
          </a:xfrm>
          <a:prstGeom prst="rect">
            <a:avLst/>
          </a:prstGeom>
        </p:spPr>
      </p:pic>
      <p:pic>
        <p:nvPicPr>
          <p:cNvPr id="33" name="图片 32"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090176" y="2392680"/>
            <a:ext cx="521970" cy="521970"/>
          </a:xfrm>
          <a:prstGeom prst="rect">
            <a:avLst/>
          </a:prstGeom>
        </p:spPr>
      </p:pic>
      <p:pic>
        <p:nvPicPr>
          <p:cNvPr id="34" name="图片 33"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617986" y="2580640"/>
            <a:ext cx="487680" cy="487680"/>
          </a:xfrm>
          <a:prstGeom prst="rect">
            <a:avLst/>
          </a:prstGeom>
        </p:spPr>
      </p:pic>
      <p:pic>
        <p:nvPicPr>
          <p:cNvPr id="35" name="图片 34"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028914" y="5017135"/>
            <a:ext cx="381000" cy="381000"/>
          </a:xfrm>
          <a:prstGeom prst="rect">
            <a:avLst/>
          </a:prstGeom>
        </p:spPr>
      </p:pic>
      <p:pic>
        <p:nvPicPr>
          <p:cNvPr id="31" name="图片 30"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582759" y="5173345"/>
            <a:ext cx="410210" cy="410210"/>
          </a:xfrm>
          <a:prstGeom prst="rect">
            <a:avLst/>
          </a:prstGeom>
        </p:spPr>
      </p:pic>
      <p:pic>
        <p:nvPicPr>
          <p:cNvPr id="37" name="图片 36"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7251081" y="3933190"/>
            <a:ext cx="485140" cy="485140"/>
          </a:xfrm>
          <a:prstGeom prst="rect">
            <a:avLst/>
          </a:prstGeom>
        </p:spPr>
      </p:pic>
    </p:spTree>
    <p:custDataLst>
      <p:tags r:id="rId4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452495" y="768985"/>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四、美育的特征</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六边形 1"/>
          <p:cNvSpPr/>
          <p:nvPr>
            <p:custDataLst>
              <p:tags r:id="rId1"/>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4" name="六边形 13"/>
          <p:cNvSpPr/>
          <p:nvPr>
            <p:custDataLst>
              <p:tags r:id="rId2"/>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5" name="六边形 14"/>
          <p:cNvSpPr/>
          <p:nvPr>
            <p:custDataLst>
              <p:tags r:id="rId3"/>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6" name="正文"/>
          <p:cNvSpPr txBox="1"/>
          <p:nvPr>
            <p:custDataLst>
              <p:tags r:id="rId4"/>
            </p:custDataLst>
          </p:nvPr>
        </p:nvSpPr>
        <p:spPr>
          <a:xfrm>
            <a:off x="7409180" y="2091690"/>
            <a:ext cx="4067810" cy="190627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rPr>
              <a:t>情感性是美育的首要特性。所谓情感性不仅是指美育主要是以情感为中介，通过诉诸人的情感领域来进行的，而且也是指美育具有激发情感、以情动人、陶情养性的重要作用。</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endParaRPr>
          </a:p>
        </p:txBody>
      </p:sp>
      <p:sp>
        <p:nvSpPr>
          <p:cNvPr id="18" name="标题"/>
          <p:cNvSpPr txBox="1"/>
          <p:nvPr>
            <p:custDataLst>
              <p:tags r:id="rId5"/>
            </p:custDataLst>
          </p:nvPr>
        </p:nvSpPr>
        <p:spPr>
          <a:xfrm>
            <a:off x="7535545" y="1610995"/>
            <a:ext cx="2141220" cy="359410"/>
          </a:xfrm>
          <a:prstGeom prst="rect">
            <a:avLst/>
          </a:prstGeom>
          <a:noFill/>
        </p:spPr>
        <p:txBody>
          <a:bodyPr wrap="square" lIns="90170" tIns="46990" rIns="90170" bIns="0" rtlCol="0" anchor="b"/>
          <a:p>
            <a:r>
              <a:rPr lang="zh-CN" altLang="en-US" b="1" spc="300" dirty="0">
                <a:solidFill>
                  <a:srgbClr val="17D594"/>
                </a:solidFill>
                <a:latin typeface="Arial" panose="020B0604020202020204" pitchFamily="34" charset="0"/>
                <a:ea typeface="微软雅黑" panose="020B0503020204020204" charset="-122"/>
              </a:rPr>
              <a:t>（一）情感性</a:t>
            </a:r>
            <a:endParaRPr lang="zh-CN" altLang="en-US" b="1" spc="300" dirty="0">
              <a:solidFill>
                <a:srgbClr val="17D594"/>
              </a:solidFill>
              <a:latin typeface="Arial" panose="020B0604020202020204" pitchFamily="34" charset="0"/>
              <a:ea typeface="微软雅黑" panose="020B0503020204020204" charset="-122"/>
            </a:endParaRPr>
          </a:p>
        </p:txBody>
      </p:sp>
      <p:sp>
        <p:nvSpPr>
          <p:cNvPr id="20" name="正文"/>
          <p:cNvSpPr txBox="1"/>
          <p:nvPr>
            <p:custDataLst>
              <p:tags r:id="rId6"/>
            </p:custDataLst>
          </p:nvPr>
        </p:nvSpPr>
        <p:spPr>
          <a:xfrm>
            <a:off x="5579110" y="4695825"/>
            <a:ext cx="5711825" cy="151130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rPr>
              <a:t>美育的效用与意义，突出地表现在它能培养人们对生命的热爱、崇高感和同情心，这是培养高尚品德的最深厚土壤。而美育区别于其他教育形式的一个重要特点，即施教者必须积极引导受教者参与并投入审美活动中。</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endParaRPr>
          </a:p>
        </p:txBody>
      </p:sp>
      <p:sp>
        <p:nvSpPr>
          <p:cNvPr id="22" name="标题"/>
          <p:cNvSpPr txBox="1"/>
          <p:nvPr>
            <p:custDataLst>
              <p:tags r:id="rId7"/>
            </p:custDataLst>
          </p:nvPr>
        </p:nvSpPr>
        <p:spPr>
          <a:xfrm>
            <a:off x="7211060" y="4407535"/>
            <a:ext cx="2070735" cy="288290"/>
          </a:xfrm>
          <a:prstGeom prst="rect">
            <a:avLst/>
          </a:prstGeom>
          <a:noFill/>
        </p:spPr>
        <p:txBody>
          <a:bodyPr wrap="square" lIns="90170" tIns="46990" rIns="90170" bIns="0" rtlCol="0" anchor="b"/>
          <a:p>
            <a:r>
              <a:rPr lang="zh-CN" altLang="en-US" b="1" spc="300" dirty="0">
                <a:solidFill>
                  <a:srgbClr val="FFD247">
                    <a:lumMod val="75000"/>
                  </a:srgbClr>
                </a:solidFill>
                <a:latin typeface="Arial" panose="020B0604020202020204" pitchFamily="34" charset="0"/>
                <a:ea typeface="微软雅黑" panose="020B0503020204020204" charset="-122"/>
              </a:rPr>
              <a:t>（二）审美性</a:t>
            </a:r>
            <a:endParaRPr lang="zh-CN" altLang="en-US" b="1" spc="300" dirty="0">
              <a:solidFill>
                <a:srgbClr val="FFD247">
                  <a:lumMod val="75000"/>
                </a:srgbClr>
              </a:solidFill>
              <a:latin typeface="Arial" panose="020B0604020202020204" pitchFamily="34" charset="0"/>
              <a:ea typeface="微软雅黑" panose="020B0503020204020204" charset="-122"/>
            </a:endParaRPr>
          </a:p>
        </p:txBody>
      </p:sp>
      <p:sp>
        <p:nvSpPr>
          <p:cNvPr id="26" name="正文"/>
          <p:cNvSpPr txBox="1"/>
          <p:nvPr>
            <p:custDataLst>
              <p:tags r:id="rId8"/>
            </p:custDataLst>
          </p:nvPr>
        </p:nvSpPr>
        <p:spPr>
          <a:xfrm>
            <a:off x="676910" y="3705860"/>
            <a:ext cx="3320415" cy="199072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rPr>
              <a:t>美育的全面性主要表现在两个方面。一方面，德、智、体等教育方式可借助美育的手段方法来增进教学效果；另一方面，美育又是其他各种教育方式发展的基础。</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endParaRPr>
          </a:p>
        </p:txBody>
      </p:sp>
      <p:sp>
        <p:nvSpPr>
          <p:cNvPr id="28" name="标题"/>
          <p:cNvSpPr txBox="1"/>
          <p:nvPr>
            <p:custDataLst>
              <p:tags r:id="rId9"/>
            </p:custDataLst>
          </p:nvPr>
        </p:nvSpPr>
        <p:spPr>
          <a:xfrm>
            <a:off x="2025015" y="3225165"/>
            <a:ext cx="1972310" cy="457835"/>
          </a:xfrm>
          <a:prstGeom prst="rect">
            <a:avLst/>
          </a:prstGeom>
          <a:noFill/>
        </p:spPr>
        <p:txBody>
          <a:bodyPr wrap="square" lIns="90170" tIns="46990" rIns="90170" bIns="0" rtlCol="0" anchor="b"/>
          <a:p>
            <a:pPr algn="l"/>
            <a:r>
              <a:rPr lang="zh-CN" altLang="en-US" b="1" spc="300" dirty="0">
                <a:solidFill>
                  <a:srgbClr val="376FFF"/>
                </a:solidFill>
                <a:latin typeface="Arial" panose="020B0604020202020204" pitchFamily="34" charset="0"/>
                <a:ea typeface="微软雅黑" panose="020B0503020204020204" charset="-122"/>
              </a:rPr>
              <a:t>（三）全面性</a:t>
            </a:r>
            <a:endParaRPr lang="zh-CN" altLang="en-US" b="1" spc="300" dirty="0">
              <a:solidFill>
                <a:srgbClr val="376FFF"/>
              </a:solidFill>
              <a:latin typeface="Arial" panose="020B0604020202020204" pitchFamily="34" charset="0"/>
              <a:ea typeface="微软雅黑" panose="020B0503020204020204" charset="-122"/>
            </a:endParaRPr>
          </a:p>
        </p:txBody>
      </p:sp>
      <p:pic>
        <p:nvPicPr>
          <p:cNvPr id="30" name="图片 29"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579110" y="2260918"/>
            <a:ext cx="467995" cy="467995"/>
          </a:xfrm>
          <a:prstGeom prst="rect">
            <a:avLst/>
          </a:prstGeom>
        </p:spPr>
      </p:pic>
      <p:pic>
        <p:nvPicPr>
          <p:cNvPr id="36" name="图片 35"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806315" y="3643948"/>
            <a:ext cx="467995" cy="467995"/>
          </a:xfrm>
          <a:prstGeom prst="rect">
            <a:avLst/>
          </a:prstGeom>
        </p:spPr>
      </p:pic>
      <p:pic>
        <p:nvPicPr>
          <p:cNvPr id="38" name="图片 37"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385560" y="3683000"/>
            <a:ext cx="467995" cy="467995"/>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03</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182110" y="3223260"/>
            <a:ext cx="3997325"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美育及其作用</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一、美育的含义</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stretch>
            <a:fillRect/>
          </a:stretch>
        </p:blipFill>
        <p:spPr>
          <a:xfrm>
            <a:off x="6734810" y="5036820"/>
            <a:ext cx="407035" cy="407035"/>
          </a:xfrm>
          <a:prstGeom prst="rect">
            <a:avLst/>
          </a:prstGeom>
        </p:spPr>
      </p:pic>
      <p:sp>
        <p:nvSpPr>
          <p:cNvPr id="4" name="文本框 3"/>
          <p:cNvSpPr txBox="1"/>
          <p:nvPr/>
        </p:nvSpPr>
        <p:spPr>
          <a:xfrm>
            <a:off x="572770" y="1395095"/>
            <a:ext cx="5981065" cy="4661535"/>
          </a:xfrm>
          <a:prstGeom prst="rect">
            <a:avLst/>
          </a:prstGeom>
          <a:noFill/>
        </p:spPr>
        <p:txBody>
          <a:bodyPr wrap="square" rtlCol="0">
            <a:spAutoFit/>
          </a:bodyPr>
          <a:p>
            <a:pPr indent="0" fontAlgn="auto">
              <a:lnSpc>
                <a:spcPct val="150000"/>
              </a:lnSpc>
            </a:pPr>
            <a:r>
              <a:rPr lang="zh-CN" altLang="en-US"/>
              <a:t>美育是指通过寓教于乐、潜移默化的形式，培养学生认识美、爱好美和创造美的能力的教育，是全面发展教育不可缺少的组成部分。从狭义上讲，美育是指艺术教育，是通过鉴赏文学艺术作品来感染、熏陶学生，从而提高学生的审美能力的教育。从广义上讲，美育除了艺术美外，还包括书法美、文学美、自然美、生活美、影视美等，兼具美的教育、情感教育、人格教育、感化教育、艺术教育等综合教育功能。美育具有计划性、渐进性、科学性和集中性等特点。学校应根据培养人才的要求，按照教育规律，有目的、有计划地组织美育活动，引导学生进行学习，接受训练，从而保证培养人才的规格。</a:t>
            </a:r>
            <a:endParaRPr lang="zh-CN" altLang="en-US"/>
          </a:p>
        </p:txBody>
      </p:sp>
      <p:pic>
        <p:nvPicPr>
          <p:cNvPr id="106" name="图片 105"/>
          <p:cNvPicPr/>
          <p:nvPr>
            <p:custDataLst>
              <p:tags r:id="rId2"/>
            </p:custDataLst>
          </p:nvPr>
        </p:nvPicPr>
        <p:blipFill>
          <a:blip r:embed="rId3"/>
          <a:stretch>
            <a:fillRect/>
          </a:stretch>
        </p:blipFill>
        <p:spPr>
          <a:xfrm>
            <a:off x="6638290" y="1925955"/>
            <a:ext cx="4742180" cy="35179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二、美育的作用</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5365" y="1892300"/>
            <a:ext cx="4462145" cy="252857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1388745" y="4818380"/>
            <a:ext cx="843915" cy="843915"/>
          </a:xfrm>
          <a:prstGeom prst="ellipse">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516370" y="4818380"/>
            <a:ext cx="843915" cy="843915"/>
          </a:xfrm>
          <a:prstGeom prst="ellipse">
            <a:avLst/>
          </a:pr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nvCxnSpPr>
        <p:spPr>
          <a:xfrm>
            <a:off x="1299210" y="2433955"/>
            <a:ext cx="397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216025" y="2575560"/>
            <a:ext cx="4060825" cy="169100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审美观即从审美的角度对世界和人生的看法，其核心是审美理想和审美标准。人的审美观不是天生的，也不是一成不变的，而是建立在一定社会实践基础之上，并随实践的发展而发展。</a:t>
            </a:r>
            <a:endParaRPr lang="zh-CN" altLang="en-US" sz="1600">
              <a:solidFill>
                <a:schemeClr val="bg1"/>
              </a:solidFill>
              <a:latin typeface="宋体" panose="02010600030101010101" pitchFamily="2" charset="-122"/>
              <a:ea typeface="宋体" panose="02010600030101010101" pitchFamily="2" charset="-122"/>
              <a:sym typeface="+mn-ea"/>
            </a:endParaRPr>
          </a:p>
        </p:txBody>
      </p:sp>
      <p:sp>
        <p:nvSpPr>
          <p:cNvPr id="45" name="文本框 44"/>
          <p:cNvSpPr txBox="1"/>
          <p:nvPr/>
        </p:nvSpPr>
        <p:spPr>
          <a:xfrm>
            <a:off x="1273810" y="2035175"/>
            <a:ext cx="3783330" cy="398780"/>
          </a:xfrm>
          <a:prstGeom prst="rect">
            <a:avLst/>
          </a:prstGeom>
          <a:noFill/>
        </p:spPr>
        <p:txBody>
          <a:bodyPr wrap="square" rtlCol="0">
            <a:spAutoFit/>
          </a:bodyPr>
          <a:p>
            <a:r>
              <a:rPr lang="zh-CN" altLang="en-US" sz="2000">
                <a:solidFill>
                  <a:schemeClr val="bg1"/>
                </a:solidFill>
                <a:latin typeface="思源黑体 CN Medium" panose="020B0600000000000000" charset="-122"/>
                <a:ea typeface="思源黑体 CN Medium" panose="020B0600000000000000" charset="-122"/>
              </a:rPr>
              <a:t>（一）树立正确的审美观</a:t>
            </a:r>
            <a:endParaRPr lang="zh-CN" altLang="en-US" sz="2000">
              <a:solidFill>
                <a:schemeClr val="bg1"/>
              </a:solidFill>
              <a:latin typeface="思源黑体 CN Medium" panose="020B0600000000000000" charset="-122"/>
              <a:ea typeface="思源黑体 CN Medium" panose="020B0600000000000000" charset="-122"/>
            </a:endParaRPr>
          </a:p>
        </p:txBody>
      </p:sp>
      <p:sp>
        <p:nvSpPr>
          <p:cNvPr id="15" name="文本框 14"/>
          <p:cNvSpPr txBox="1"/>
          <p:nvPr/>
        </p:nvSpPr>
        <p:spPr>
          <a:xfrm>
            <a:off x="2464435" y="4716780"/>
            <a:ext cx="3587750" cy="460375"/>
          </a:xfrm>
          <a:prstGeom prst="rect">
            <a:avLst/>
          </a:prstGeom>
          <a:noFill/>
        </p:spPr>
        <p:txBody>
          <a:bodyPr wrap="square" rtlCol="0">
            <a:spAutoFit/>
          </a:bodyPr>
          <a:p>
            <a:r>
              <a:rPr lang="zh-CN" altLang="en-US" sz="2400">
                <a:solidFill>
                  <a:srgbClr val="87A2A5"/>
                </a:solidFill>
                <a:latin typeface="思源黑体 CN Medium" panose="020B0600000000000000" charset="-122"/>
                <a:ea typeface="思源黑体 CN Medium" panose="020B0600000000000000" charset="-122"/>
              </a:rPr>
              <a:t>（二）提高审美能力</a:t>
            </a:r>
            <a:endParaRPr lang="zh-CN" altLang="en-US" sz="2400">
              <a:solidFill>
                <a:srgbClr val="87A2A5"/>
              </a:solidFill>
              <a:latin typeface="思源黑体 CN Medium" panose="020B0600000000000000" charset="-122"/>
              <a:ea typeface="思源黑体 CN Medium" panose="020B0600000000000000" charset="-122"/>
            </a:endParaRPr>
          </a:p>
        </p:txBody>
      </p:sp>
      <p:sp>
        <p:nvSpPr>
          <p:cNvPr id="11" name="文本框 10"/>
          <p:cNvSpPr txBox="1"/>
          <p:nvPr/>
        </p:nvSpPr>
        <p:spPr>
          <a:xfrm>
            <a:off x="2346960" y="5177155"/>
            <a:ext cx="3623945" cy="73088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审美能力包括对美敏锐的感知力、丰富的想象力和透彻的鉴赏力。</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7485380" y="4563110"/>
            <a:ext cx="3771265" cy="460375"/>
          </a:xfrm>
          <a:prstGeom prst="rect">
            <a:avLst/>
          </a:prstGeom>
          <a:noFill/>
        </p:spPr>
        <p:txBody>
          <a:bodyPr wrap="square" rtlCol="0">
            <a:spAutoFit/>
          </a:bodyPr>
          <a:p>
            <a:r>
              <a:rPr lang="zh-CN" altLang="en-US" sz="2400">
                <a:solidFill>
                  <a:srgbClr val="87A2A5"/>
                </a:solidFill>
                <a:latin typeface="思源黑体 CN Medium" panose="020B0600000000000000" charset="-122"/>
                <a:ea typeface="思源黑体 CN Medium" panose="020B0600000000000000" charset="-122"/>
              </a:rPr>
              <a:t>（三）培养创造美的能力</a:t>
            </a:r>
            <a:endParaRPr lang="zh-CN" altLang="en-US" sz="2400">
              <a:solidFill>
                <a:srgbClr val="87A2A5"/>
              </a:solidFill>
              <a:latin typeface="思源黑体 CN Medium" panose="020B0600000000000000" charset="-122"/>
              <a:ea typeface="思源黑体 CN Medium" panose="020B0600000000000000" charset="-122"/>
            </a:endParaRPr>
          </a:p>
        </p:txBody>
      </p:sp>
      <p:sp>
        <p:nvSpPr>
          <p:cNvPr id="13" name="文本框 12"/>
          <p:cNvSpPr txBox="1"/>
          <p:nvPr/>
        </p:nvSpPr>
        <p:spPr>
          <a:xfrm>
            <a:off x="7485380" y="4947920"/>
            <a:ext cx="3942080" cy="1370965"/>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一个美的欣赏者不一定能成为美的创造者，但是一个美的创造者一定能成为美的欣赏者。创造美的能力是指人们按照美的规律创造美的事物和美化自身的能力。</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pic>
        <p:nvPicPr>
          <p:cNvPr id="14" name="图片 13" descr="templates\docerresourceshop\icons\\32303038313138363b32303039303532303bcbd1cbf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607185" y="5036820"/>
            <a:ext cx="407035" cy="407035"/>
          </a:xfrm>
          <a:prstGeom prst="rect">
            <a:avLst/>
          </a:prstGeom>
        </p:spPr>
      </p:pic>
      <p:pic>
        <p:nvPicPr>
          <p:cNvPr id="16" name="图片 15" descr="templates\docerresourceshop\icons\\32303038313138363b32303039303532343bb1eac7a9"/>
          <p:cNvPicPr>
            <a:picLocks noChangeAspect="1"/>
          </p:cNvPicPr>
          <p:nvPr/>
        </p:nvPicPr>
        <p:blipFill>
          <a:blip r:embed="rId3"/>
          <a:stretch>
            <a:fillRect/>
          </a:stretch>
        </p:blipFill>
        <p:spPr>
          <a:xfrm>
            <a:off x="6734810" y="5036820"/>
            <a:ext cx="407035" cy="407035"/>
          </a:xfrm>
          <a:prstGeom prst="rect">
            <a:avLst/>
          </a:prstGeom>
        </p:spPr>
      </p:pic>
      <p:pic>
        <p:nvPicPr>
          <p:cNvPr id="107" name="图片 106"/>
          <p:cNvPicPr/>
          <p:nvPr>
            <p:custDataLst>
              <p:tags r:id="rId4"/>
            </p:custDataLst>
          </p:nvPr>
        </p:nvPicPr>
        <p:blipFill>
          <a:blip r:embed="rId5"/>
          <a:stretch>
            <a:fillRect/>
          </a:stretch>
        </p:blipFill>
        <p:spPr>
          <a:xfrm>
            <a:off x="6734810" y="1647825"/>
            <a:ext cx="4154805" cy="2761615"/>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P spid="15" grpId="0"/>
      <p:bldP spid="15" grpId="1"/>
      <p:bldP spid="11" grpId="0"/>
      <p:bldP spid="11" grpId="1"/>
      <p:bldP spid="12" grpId="0"/>
      <p:bldP spid="12" grpId="1"/>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名人故事</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stretch>
            <a:fillRect/>
          </a:stretch>
        </p:blipFill>
        <p:spPr>
          <a:xfrm>
            <a:off x="6734810" y="5036820"/>
            <a:ext cx="407035" cy="407035"/>
          </a:xfrm>
          <a:prstGeom prst="rect">
            <a:avLst/>
          </a:prstGeom>
        </p:spPr>
      </p:pic>
      <p:sp>
        <p:nvSpPr>
          <p:cNvPr id="4" name="文本框 3"/>
          <p:cNvSpPr txBox="1"/>
          <p:nvPr/>
        </p:nvSpPr>
        <p:spPr>
          <a:xfrm>
            <a:off x="1293495" y="1722120"/>
            <a:ext cx="9816465" cy="3415030"/>
          </a:xfrm>
          <a:prstGeom prst="rect">
            <a:avLst/>
          </a:prstGeom>
          <a:noFill/>
        </p:spPr>
        <p:txBody>
          <a:bodyPr wrap="square" rtlCol="0">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文艺复兴时期的伟大画家达·芬奇是一位多才多艺的天才，不仅是一位杰出的画家，还是一位出色的雕塑家、建筑师和科学家。他的作品《蒙娜丽莎》和《最后的晚餐》等成为世界艺术史上的经典之作，对后世的艺术发展产生了深远的影响。达·芬奇的美育意义在于他通过自己的创作和研究工作，展示了艺术与科学的结合，启发了人们对艺术和美的追求。</a:t>
            </a:r>
            <a:endParaRPr lang="zh-CN" altLang="en-US">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现代艺术家奥古斯特·罗丹。作为法国雕塑家，罗丹以其具有强烈动感和情感的作品而闻名。他的代表作《思想者》、《吻》和《灵感女神》等深刻表达了人类内心的复杂情感和思想。罗丹尤其注重人体的表达和形态的变化，他的作品通过塑造人体形象，抓住了人类情感和精神层面的内涵。罗丹的美育意义在于他通过自己的艺术语言，启发人们对人体美和情感表达的探索。</a:t>
            </a:r>
            <a:endParaRPr lang="zh-CN" altLang="en-US">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04</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3843655" y="3223260"/>
            <a:ext cx="4801235"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审美艺术的欣赏</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1" name="组合 40"/>
          <p:cNvGrpSpPr/>
          <p:nvPr/>
        </p:nvGrpSpPr>
        <p:grpSpPr>
          <a:xfrm>
            <a:off x="0" y="0"/>
            <a:ext cx="12192000" cy="6857365"/>
            <a:chOff x="0" y="0"/>
            <a:chExt cx="19200" cy="10799"/>
          </a:xfrm>
        </p:grpSpPr>
        <p:grpSp>
          <p:nvGrpSpPr>
            <p:cNvPr id="31" name="组合 30"/>
            <p:cNvGrpSpPr/>
            <p:nvPr/>
          </p:nvGrpSpPr>
          <p:grpSpPr>
            <a:xfrm rot="0">
              <a:off x="0" y="1371"/>
              <a:ext cx="8324" cy="9429"/>
              <a:chOff x="-24" y="2920"/>
              <a:chExt cx="7964" cy="7881"/>
            </a:xfrm>
          </p:grpSpPr>
          <p:sp>
            <p:nvSpPr>
              <p:cNvPr id="7" name="任意多边形 6"/>
              <p:cNvSpPr/>
              <p:nvPr/>
            </p:nvSpPr>
            <p:spPr>
              <a:xfrm>
                <a:off x="-24" y="3982"/>
                <a:ext cx="3892" cy="6818"/>
              </a:xfrm>
              <a:custGeom>
                <a:avLst/>
                <a:gdLst>
                  <a:gd name="connsiteX0" fmla="*/ 0 w 4019"/>
                  <a:gd name="connsiteY0" fmla="*/ 0 h 6860"/>
                  <a:gd name="connsiteX1" fmla="*/ 2459 w 4019"/>
                  <a:gd name="connsiteY1" fmla="*/ 1920 h 6860"/>
                  <a:gd name="connsiteX2" fmla="*/ 2659 w 4019"/>
                  <a:gd name="connsiteY2" fmla="*/ 5820 h 6860"/>
                  <a:gd name="connsiteX3" fmla="*/ 4019 w 4019"/>
                  <a:gd name="connsiteY3" fmla="*/ 6860 h 6860"/>
                  <a:gd name="connsiteX4" fmla="*/ 20 w 4019"/>
                  <a:gd name="connsiteY4" fmla="*/ 6860 h 6860"/>
                  <a:gd name="connsiteX5" fmla="*/ 0 w 4019"/>
                  <a:gd name="connsiteY5" fmla="*/ 0 h 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2" h="6818">
                    <a:moveTo>
                      <a:pt x="0" y="0"/>
                    </a:moveTo>
                    <a:lnTo>
                      <a:pt x="20" y="5"/>
                    </a:lnTo>
                    <a:cubicBezTo>
                      <a:pt x="565" y="142"/>
                      <a:pt x="1648" y="361"/>
                      <a:pt x="2377" y="1898"/>
                    </a:cubicBezTo>
                    <a:cubicBezTo>
                      <a:pt x="2879" y="3198"/>
                      <a:pt x="2039" y="5098"/>
                      <a:pt x="2577" y="5798"/>
                    </a:cubicBezTo>
                    <a:cubicBezTo>
                      <a:pt x="2811" y="6186"/>
                      <a:pt x="3138" y="6479"/>
                      <a:pt x="3865" y="6807"/>
                    </a:cubicBezTo>
                    <a:lnTo>
                      <a:pt x="3892" y="6818"/>
                    </a:lnTo>
                    <a:lnTo>
                      <a:pt x="0" y="6818"/>
                    </a:lnTo>
                    <a:lnTo>
                      <a:pt x="0" y="0"/>
                    </a:ln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6" name="任意多边形 15"/>
              <p:cNvSpPr/>
              <p:nvPr/>
            </p:nvSpPr>
            <p:spPr>
              <a:xfrm>
                <a:off x="-24" y="8611"/>
                <a:ext cx="7964" cy="2189"/>
              </a:xfrm>
              <a:custGeom>
                <a:avLst/>
                <a:gdLst/>
                <a:ahLst/>
                <a:cxnLst>
                  <a:cxn ang="3">
                    <a:pos x="hc" y="t"/>
                  </a:cxn>
                  <a:cxn ang="cd2">
                    <a:pos x="l" y="vc"/>
                  </a:cxn>
                  <a:cxn ang="cd4">
                    <a:pos x="hc" y="b"/>
                  </a:cxn>
                  <a:cxn ang="0">
                    <a:pos x="r" y="vc"/>
                  </a:cxn>
                </a:cxnLst>
                <a:rect l="l" t="t" r="r" b="b"/>
                <a:pathLst>
                  <a:path w="8166" h="2189">
                    <a:moveTo>
                      <a:pt x="2859" y="0"/>
                    </a:moveTo>
                    <a:cubicBezTo>
                      <a:pt x="2923" y="0"/>
                      <a:pt x="2984" y="2"/>
                      <a:pt x="3043" y="6"/>
                    </a:cubicBezTo>
                    <a:cubicBezTo>
                      <a:pt x="4439" y="46"/>
                      <a:pt x="5099" y="1707"/>
                      <a:pt x="6203" y="1846"/>
                    </a:cubicBezTo>
                    <a:cubicBezTo>
                      <a:pt x="6699" y="1888"/>
                      <a:pt x="6779" y="1628"/>
                      <a:pt x="7263" y="1646"/>
                    </a:cubicBezTo>
                    <a:cubicBezTo>
                      <a:pt x="7803" y="1738"/>
                      <a:pt x="7890" y="1981"/>
                      <a:pt x="8140" y="2170"/>
                    </a:cubicBezTo>
                    <a:lnTo>
                      <a:pt x="8166" y="2189"/>
                    </a:lnTo>
                    <a:lnTo>
                      <a:pt x="0" y="2189"/>
                    </a:lnTo>
                    <a:lnTo>
                      <a:pt x="0" y="694"/>
                    </a:lnTo>
                    <a:lnTo>
                      <a:pt x="28" y="680"/>
                    </a:lnTo>
                    <a:cubicBezTo>
                      <a:pt x="824" y="286"/>
                      <a:pt x="2032" y="-4"/>
                      <a:pt x="2859"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400"/>
              </a:p>
            </p:txBody>
          </p:sp>
          <p:sp>
            <p:nvSpPr>
              <p:cNvPr id="17" name="任意多边形 16"/>
              <p:cNvSpPr/>
              <p:nvPr/>
            </p:nvSpPr>
            <p:spPr>
              <a:xfrm>
                <a:off x="-22" y="2920"/>
                <a:ext cx="5239" cy="7881"/>
              </a:xfrm>
              <a:custGeom>
                <a:avLst/>
                <a:gdLst>
                  <a:gd name="connsiteX0" fmla="*/ 0 w 5239"/>
                  <a:gd name="connsiteY0" fmla="*/ 0 h 8000"/>
                  <a:gd name="connsiteX1" fmla="*/ 1739 w 5239"/>
                  <a:gd name="connsiteY1" fmla="*/ 5320 h 8000"/>
                  <a:gd name="connsiteX2" fmla="*/ 5239 w 5239"/>
                  <a:gd name="connsiteY2" fmla="*/ 8000 h 8000"/>
                </a:gdLst>
                <a:ahLst/>
                <a:cxnLst>
                  <a:cxn ang="0">
                    <a:pos x="connsiteX0" y="connsiteY0"/>
                  </a:cxn>
                  <a:cxn ang="0">
                    <a:pos x="connsiteX1" y="connsiteY1"/>
                  </a:cxn>
                  <a:cxn ang="0">
                    <a:pos x="connsiteX2" y="connsiteY2"/>
                  </a:cxn>
                </a:cxnLst>
                <a:rect l="l" t="t" r="r" b="b"/>
                <a:pathLst>
                  <a:path w="5239" h="8000">
                    <a:moveTo>
                      <a:pt x="0" y="0"/>
                    </a:moveTo>
                    <a:cubicBezTo>
                      <a:pt x="1579" y="1700"/>
                      <a:pt x="799" y="3760"/>
                      <a:pt x="1739" y="5320"/>
                    </a:cubicBezTo>
                    <a:cubicBezTo>
                      <a:pt x="2459" y="6380"/>
                      <a:pt x="4319" y="6080"/>
                      <a:pt x="5239" y="80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nvGrpSpPr>
            <p:cNvPr id="30" name="组合 29"/>
            <p:cNvGrpSpPr/>
            <p:nvPr/>
          </p:nvGrpSpPr>
          <p:grpSpPr>
            <a:xfrm rot="0">
              <a:off x="14620" y="0"/>
              <a:ext cx="4580" cy="9349"/>
              <a:chOff x="11257" y="0"/>
              <a:chExt cx="4280" cy="8570"/>
            </a:xfrm>
          </p:grpSpPr>
          <p:sp>
            <p:nvSpPr>
              <p:cNvPr id="23" name="任意多边形 22"/>
              <p:cNvSpPr/>
              <p:nvPr/>
            </p:nvSpPr>
            <p:spPr>
              <a:xfrm>
                <a:off x="13896" y="3890"/>
                <a:ext cx="1641" cy="4680"/>
              </a:xfrm>
              <a:custGeom>
                <a:avLst/>
                <a:gdLst>
                  <a:gd name="connsiteX0" fmla="*/ 1641 w 1641"/>
                  <a:gd name="connsiteY0" fmla="*/ 0 h 4680"/>
                  <a:gd name="connsiteX1" fmla="*/ 1641 w 1641"/>
                  <a:gd name="connsiteY1" fmla="*/ 4680 h 4680"/>
                  <a:gd name="connsiteX2" fmla="*/ 21 w 1641"/>
                  <a:gd name="connsiteY2" fmla="*/ 3700 h 4680"/>
                  <a:gd name="connsiteX3" fmla="*/ 601 w 1641"/>
                  <a:gd name="connsiteY3" fmla="*/ 540 h 4680"/>
                  <a:gd name="connsiteX4" fmla="*/ 1641 w 1641"/>
                  <a:gd name="connsiteY4" fmla="*/ 0 h 4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 h="4680">
                    <a:moveTo>
                      <a:pt x="1641" y="0"/>
                    </a:moveTo>
                    <a:lnTo>
                      <a:pt x="1641" y="4680"/>
                    </a:lnTo>
                    <a:cubicBezTo>
                      <a:pt x="1081" y="4580"/>
                      <a:pt x="161" y="4380"/>
                      <a:pt x="21" y="3700"/>
                    </a:cubicBezTo>
                    <a:cubicBezTo>
                      <a:pt x="-99" y="2320"/>
                      <a:pt x="321" y="1200"/>
                      <a:pt x="601" y="540"/>
                    </a:cubicBezTo>
                    <a:cubicBezTo>
                      <a:pt x="921" y="40"/>
                      <a:pt x="1294" y="180"/>
                      <a:pt x="1641" y="0"/>
                    </a:cubicBez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22" name="任意多边形 21"/>
              <p:cNvSpPr/>
              <p:nvPr/>
            </p:nvSpPr>
            <p:spPr>
              <a:xfrm>
                <a:off x="11257" y="10"/>
                <a:ext cx="4240" cy="7400"/>
              </a:xfrm>
              <a:custGeom>
                <a:avLst/>
                <a:gdLst>
                  <a:gd name="connsiteX0" fmla="*/ 0 w 4240"/>
                  <a:gd name="connsiteY0" fmla="*/ 0 h 7400"/>
                  <a:gd name="connsiteX1" fmla="*/ 4240 w 4240"/>
                  <a:gd name="connsiteY1" fmla="*/ 7400 h 7400"/>
                </a:gdLst>
                <a:ahLst/>
                <a:cxnLst>
                  <a:cxn ang="0">
                    <a:pos x="connsiteX0" y="connsiteY0"/>
                  </a:cxn>
                  <a:cxn ang="0">
                    <a:pos x="connsiteX1" y="connsiteY1"/>
                  </a:cxn>
                </a:cxnLst>
                <a:rect l="l" t="t" r="r" b="b"/>
                <a:pathLst>
                  <a:path w="4240" h="7400">
                    <a:moveTo>
                      <a:pt x="0" y="0"/>
                    </a:moveTo>
                    <a:cubicBezTo>
                      <a:pt x="1020" y="2880"/>
                      <a:pt x="3160" y="1300"/>
                      <a:pt x="4240" y="7400"/>
                    </a:cubicBezTo>
                  </a:path>
                </a:pathLst>
              </a:custGeom>
              <a:noFill/>
              <a:ln>
                <a:solidFill>
                  <a:srgbClr val="5B6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sp>
            <p:nvSpPr>
              <p:cNvPr id="18" name="任意多边形 17"/>
              <p:cNvSpPr/>
              <p:nvPr/>
            </p:nvSpPr>
            <p:spPr>
              <a:xfrm>
                <a:off x="11617" y="0"/>
                <a:ext cx="3920" cy="5800"/>
              </a:xfrm>
              <a:custGeom>
                <a:avLst/>
                <a:gdLst>
                  <a:gd name="connsiteX0" fmla="*/ 0 w 3920"/>
                  <a:gd name="connsiteY0" fmla="*/ 0 h 5800"/>
                  <a:gd name="connsiteX1" fmla="*/ 3920 w 3920"/>
                  <a:gd name="connsiteY1" fmla="*/ 0 h 5800"/>
                  <a:gd name="connsiteX2" fmla="*/ 3920 w 3920"/>
                  <a:gd name="connsiteY2" fmla="*/ 5800 h 5800"/>
                  <a:gd name="connsiteX3" fmla="*/ 2920 w 3920"/>
                  <a:gd name="connsiteY3" fmla="*/ 2200 h 5800"/>
                  <a:gd name="connsiteX4" fmla="*/ 0 w 3920"/>
                  <a:gd name="connsiteY4" fmla="*/ 0 h 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0" h="5800">
                    <a:moveTo>
                      <a:pt x="0" y="0"/>
                    </a:moveTo>
                    <a:lnTo>
                      <a:pt x="3920" y="0"/>
                    </a:lnTo>
                    <a:lnTo>
                      <a:pt x="3920" y="5800"/>
                    </a:lnTo>
                    <a:cubicBezTo>
                      <a:pt x="3220" y="4490"/>
                      <a:pt x="3560" y="3210"/>
                      <a:pt x="2920" y="2200"/>
                    </a:cubicBezTo>
                    <a:cubicBezTo>
                      <a:pt x="1920" y="1170"/>
                      <a:pt x="420" y="1270"/>
                      <a:pt x="0"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p>
            </p:txBody>
          </p:sp>
        </p:grpSp>
      </p:grpSp>
      <p:sp>
        <p:nvSpPr>
          <p:cNvPr id="29" name="文本框 28"/>
          <p:cNvSpPr txBox="1"/>
          <p:nvPr/>
        </p:nvSpPr>
        <p:spPr>
          <a:xfrm>
            <a:off x="2583180" y="2772410"/>
            <a:ext cx="7477760" cy="1313180"/>
          </a:xfrm>
          <a:prstGeom prst="rect">
            <a:avLst/>
          </a:prstGeom>
          <a:noFill/>
        </p:spPr>
        <p:txBody>
          <a:bodyPr wrap="square" lIns="121884" tIns="60941" rIns="121884" bIns="60941" rtlCol="0">
            <a:noAutofit/>
          </a:bodyPr>
          <a:lstStyle/>
          <a:p>
            <a:pPr algn="l"/>
            <a:r>
              <a:rPr sz="6600" b="1" dirty="0" smtClean="0">
                <a:solidFill>
                  <a:srgbClr val="5B657A"/>
                </a:solidFill>
                <a:latin typeface="黑体" panose="02010609060101010101" charset="-122"/>
                <a:ea typeface="黑体" panose="02010609060101010101" charset="-122"/>
                <a:cs typeface="汉仪旗黑-55简" panose="00020600040101010101" charset="-128"/>
              </a:rPr>
              <a:t>第一章　美与美育</a:t>
            </a:r>
            <a:endParaRPr sz="6600" b="1" dirty="0" smtClean="0">
              <a:solidFill>
                <a:srgbClr val="5B657A"/>
              </a:solidFill>
              <a:latin typeface="黑体" panose="02010609060101010101" charset="-122"/>
              <a:ea typeface="黑体" panose="02010609060101010101" charset="-122"/>
              <a:cs typeface="汉仪旗黑-55简"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一、直觉感物</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5365" y="1560195"/>
            <a:ext cx="4829175" cy="438531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216025" y="1748155"/>
            <a:ext cx="4286250" cy="393065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直觉感物是审美活动的初级阶段。从被感知的对象来看，直觉感知到的美主要是事物的形、色、声、味等个性属性，所把握的是事物的外部形象。从审美主体来看，直觉感物阶段所收获的美感是感官上的愉悦与兴奋。英国美学家夏夫兹博里说：“我们一睁开眼睛去看一个形象或一张开耳朵去听声音，我们马上见出美，认出秀雅与和谐。”大自然不乏青山绕抱、碧水之幽的绝美。在这里，人们看到的是适宜视觉感受的自然色彩，呼吸到的是富含负离子的清新空气，嗅到的是四处弥漫的花香，听到的是站在枝头的“乐师”们悦耳的歌声。</a:t>
            </a:r>
            <a:endParaRPr lang="zh-CN" altLang="en-US" sz="1600">
              <a:solidFill>
                <a:schemeClr val="bg1"/>
              </a:solidFill>
              <a:latin typeface="宋体" panose="02010600030101010101" pitchFamily="2" charset="-122"/>
              <a:ea typeface="宋体" panose="02010600030101010101" pitchFamily="2" charset="-122"/>
              <a:sym typeface="+mn-ea"/>
            </a:endParaRPr>
          </a:p>
        </p:txBody>
      </p:sp>
      <p:pic>
        <p:nvPicPr>
          <p:cNvPr id="16" name="图片 15" descr="templates\docerresourceshop\icons\\32303038313138363b32303039303532343bb1eac7a9"/>
          <p:cNvPicPr>
            <a:picLocks noChangeAspect="1"/>
          </p:cNvPicPr>
          <p:nvPr/>
        </p:nvPicPr>
        <p:blipFill>
          <a:blip r:embed="rId1"/>
          <a:stretch>
            <a:fillRect/>
          </a:stretch>
        </p:blipFill>
        <p:spPr>
          <a:xfrm>
            <a:off x="6734810" y="5036820"/>
            <a:ext cx="407035" cy="407035"/>
          </a:xfrm>
          <a:prstGeom prst="rect">
            <a:avLst/>
          </a:prstGeom>
        </p:spPr>
      </p:pic>
      <p:pic>
        <p:nvPicPr>
          <p:cNvPr id="108" name="图片 107"/>
          <p:cNvPicPr/>
          <p:nvPr>
            <p:custDataLst>
              <p:tags r:id="rId2"/>
            </p:custDataLst>
          </p:nvPr>
        </p:nvPicPr>
        <p:blipFill>
          <a:blip r:embed="rId3"/>
          <a:stretch>
            <a:fillRect/>
          </a:stretch>
        </p:blipFill>
        <p:spPr>
          <a:xfrm>
            <a:off x="6441440" y="1969135"/>
            <a:ext cx="4741545" cy="36010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二、情感体验</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5365" y="1560195"/>
            <a:ext cx="4829175" cy="438531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162050" y="1748155"/>
            <a:ext cx="4535170" cy="3930650"/>
          </a:xfrm>
          <a:prstGeom prst="rect">
            <a:avLst/>
          </a:prstGeom>
          <a:noFill/>
        </p:spPr>
        <p:txBody>
          <a:bodyPr wrap="square" rtlCol="0" anchor="t">
            <a:spAutoFit/>
          </a:bodyPr>
          <a:p>
            <a:pPr>
              <a:lnSpc>
                <a:spcPct val="130000"/>
              </a:lnSpc>
              <a:spcBef>
                <a:spcPts val="0"/>
              </a:spcBef>
              <a:spcAft>
                <a:spcPts val="0"/>
              </a:spcAft>
            </a:pPr>
            <a:r>
              <a:rPr lang="zh-CN" altLang="en-US" sz="1600">
                <a:solidFill>
                  <a:schemeClr val="bg1"/>
                </a:solidFill>
                <a:latin typeface="宋体" panose="02010600030101010101" pitchFamily="2" charset="-122"/>
                <a:ea typeface="宋体" panose="02010600030101010101" pitchFamily="2" charset="-122"/>
                <a:sym typeface="+mn-ea"/>
              </a:rPr>
              <a:t>情感体验是审美主体对所感知的事物心有所感，意有所动，是审美活动在心意层面上的展开，是审美主体对事物生命的深刻把握，是精神愉悦的一种体验。人们能够从自然、艺术欣赏活动中获得情感体验。在欣赏自然景观的过程中，情感体验表现得较为突出。两岸青山对峙，绿树滴翠。抬头奇峰遮天，脚下清流潺潺；雨中山色迷蒙，云雾开合，这样的诗情画意往往令人豁然开朗，喜不自胜。观赏的人会惊讶于自然的神奇，会忘却俗世的烦扰，会生出一种超然脱俗的情怀，这对长期处于生活重压下的人们而言，是一种精神上的慰藉和人之本性的自然回归。</a:t>
            </a:r>
            <a:endParaRPr lang="zh-CN" altLang="en-US" sz="1600">
              <a:solidFill>
                <a:schemeClr val="bg1"/>
              </a:solidFill>
              <a:latin typeface="宋体" panose="02010600030101010101" pitchFamily="2" charset="-122"/>
              <a:ea typeface="宋体" panose="02010600030101010101" pitchFamily="2" charset="-122"/>
              <a:sym typeface="+mn-ea"/>
            </a:endParaRPr>
          </a:p>
        </p:txBody>
      </p:sp>
      <p:pic>
        <p:nvPicPr>
          <p:cNvPr id="16" name="图片 15" descr="templates\docerresourceshop\icons\\32303038313138363b32303039303532343bb1eac7a9"/>
          <p:cNvPicPr>
            <a:picLocks noChangeAspect="1"/>
          </p:cNvPicPr>
          <p:nvPr/>
        </p:nvPicPr>
        <p:blipFill>
          <a:blip r:embed="rId1"/>
          <a:stretch>
            <a:fillRect/>
          </a:stretch>
        </p:blipFill>
        <p:spPr>
          <a:xfrm>
            <a:off x="6734810" y="5036820"/>
            <a:ext cx="407035" cy="407035"/>
          </a:xfrm>
          <a:prstGeom prst="rect">
            <a:avLst/>
          </a:prstGeom>
        </p:spPr>
      </p:pic>
      <p:pic>
        <p:nvPicPr>
          <p:cNvPr id="109" name="图片 108"/>
          <p:cNvPicPr/>
          <p:nvPr>
            <p:custDataLst>
              <p:tags r:id="rId2"/>
            </p:custDataLst>
          </p:nvPr>
        </p:nvPicPr>
        <p:blipFill>
          <a:blip r:embed="rId3"/>
          <a:stretch>
            <a:fillRect/>
          </a:stretch>
        </p:blipFill>
        <p:spPr>
          <a:xfrm>
            <a:off x="6309360" y="1854200"/>
            <a:ext cx="4998085" cy="38246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三、精神感受</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stretch>
            <a:fillRect/>
          </a:stretch>
        </p:blipFill>
        <p:spPr>
          <a:xfrm>
            <a:off x="6734810" y="5036820"/>
            <a:ext cx="407035" cy="407035"/>
          </a:xfrm>
          <a:prstGeom prst="rect">
            <a:avLst/>
          </a:prstGeom>
        </p:spPr>
      </p:pic>
      <p:sp>
        <p:nvSpPr>
          <p:cNvPr id="4" name="文本框 3"/>
          <p:cNvSpPr txBox="1"/>
          <p:nvPr/>
        </p:nvSpPr>
        <p:spPr>
          <a:xfrm>
            <a:off x="572770" y="1395095"/>
            <a:ext cx="6277610" cy="4661535"/>
          </a:xfrm>
          <a:prstGeom prst="rect">
            <a:avLst/>
          </a:prstGeom>
          <a:noFill/>
        </p:spPr>
        <p:txBody>
          <a:bodyPr wrap="square" rtlCol="0">
            <a:spAutoFit/>
          </a:bodyPr>
          <a:p>
            <a:pPr indent="0" fontAlgn="auto">
              <a:lnSpc>
                <a:spcPct val="150000"/>
              </a:lnSpc>
            </a:pPr>
            <a:r>
              <a:rPr lang="zh-CN" altLang="en-US"/>
              <a:t>审美活动既不是客观事物的死板教条，也不是人们单纯的主观思想活动，而是客观与主观之间的有效互动，是一个双向的过程。精神是指审美主体的精神意志，精神感受是通过审美主体精神意志的通畅和提升而获得的一种自由的体验，是审美主体从“小我”进入“大我”，从有限达到无限的精神境界，是审美主体与审美对象高度和谐统一的阶段。审美活动达到精神感受的层面时，审美主体零散的、感性的体验将上升为个人信念或信仰，甚至是民族的信仰。这时，客观的审美对象就具有了主观的生命情调。一片风景就是一个心灵的世界，当身心与自然融为一体时，便能从中收获美感，人的精神意志也就有了质的提升。</a:t>
            </a:r>
            <a:endParaRPr lang="zh-CN" altLang="en-US"/>
          </a:p>
        </p:txBody>
      </p:sp>
      <p:pic>
        <p:nvPicPr>
          <p:cNvPr id="110" name="图片 109"/>
          <p:cNvPicPr/>
          <p:nvPr>
            <p:custDataLst>
              <p:tags r:id="rId2"/>
            </p:custDataLst>
          </p:nvPr>
        </p:nvPicPr>
        <p:blipFill>
          <a:blip r:embed="rId3"/>
          <a:stretch>
            <a:fillRect/>
          </a:stretch>
        </p:blipFill>
        <p:spPr>
          <a:xfrm>
            <a:off x="7005955" y="1877695"/>
            <a:ext cx="4311015" cy="33115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290888" y="2845435"/>
            <a:ext cx="5610225" cy="1322070"/>
          </a:xfrm>
          <a:prstGeom prst="rect">
            <a:avLst/>
          </a:prstGeom>
          <a:noFill/>
        </p:spPr>
        <p:txBody>
          <a:bodyPr wrap="square" rtlCol="0">
            <a:spAutoFit/>
          </a:bodyPr>
          <a:p>
            <a:pPr algn="ctr"/>
            <a:r>
              <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rPr>
              <a:t>感谢观看</a:t>
            </a:r>
            <a:endParaRPr lang="zh-CN" altLang="en-US" sz="8000">
              <a:solidFill>
                <a:srgbClr val="87A2A5"/>
              </a:solidFill>
              <a:latin typeface="思源黑体 CN Medium" panose="020B0600000000000000" charset="-122"/>
              <a:ea typeface="思源黑体 CN Medium" panose="020B0600000000000000" charset="-122"/>
              <a:cs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373688" y="791845"/>
            <a:ext cx="1444625" cy="829945"/>
          </a:xfrm>
          <a:prstGeom prst="rect">
            <a:avLst/>
          </a:prstGeom>
          <a:noFill/>
        </p:spPr>
        <p:txBody>
          <a:bodyPr wrap="square" rtlCol="0">
            <a:spAutoFit/>
          </a:bodyPr>
          <a:p>
            <a:r>
              <a:rPr lang="zh-CN" altLang="en-US" sz="4800">
                <a:solidFill>
                  <a:srgbClr val="87A2A5"/>
                </a:solidFill>
                <a:latin typeface="思源黑体 CN Medium" panose="020B0600000000000000" charset="-122"/>
                <a:ea typeface="思源黑体 CN Medium" panose="020B0600000000000000" charset="-122"/>
              </a:rPr>
              <a:t>目录</a:t>
            </a:r>
            <a:endParaRPr lang="zh-CN" altLang="en-US" sz="4800">
              <a:solidFill>
                <a:srgbClr val="87A2A5"/>
              </a:solidFill>
              <a:latin typeface="思源黑体 CN Medium" panose="020B0600000000000000" charset="-122"/>
              <a:ea typeface="思源黑体 CN Medium" panose="020B0600000000000000" charset="-122"/>
            </a:endParaRPr>
          </a:p>
        </p:txBody>
      </p:sp>
      <p:sp>
        <p:nvSpPr>
          <p:cNvPr id="3" name="文本框 2"/>
          <p:cNvSpPr txBox="1"/>
          <p:nvPr/>
        </p:nvSpPr>
        <p:spPr>
          <a:xfrm>
            <a:off x="5373688" y="1585595"/>
            <a:ext cx="1406525" cy="368300"/>
          </a:xfrm>
          <a:prstGeom prst="rect">
            <a:avLst/>
          </a:prstGeom>
          <a:noFill/>
        </p:spPr>
        <p:txBody>
          <a:bodyPr wrap="square" rtlCol="0">
            <a:spAutoFit/>
          </a:bodyPr>
          <a:p>
            <a:pPr algn="dist"/>
            <a:r>
              <a:rPr lang="en-US" altLang="zh-CN">
                <a:solidFill>
                  <a:srgbClr val="87A2A5"/>
                </a:solidFill>
                <a:latin typeface="思源黑体 CN Medium" panose="020B0600000000000000" charset="-122"/>
                <a:ea typeface="思源黑体 CN Medium" panose="020B0600000000000000" charset="-122"/>
              </a:rPr>
              <a:t>CONTENTS</a:t>
            </a:r>
            <a:endParaRPr lang="en-US" altLang="zh-CN">
              <a:solidFill>
                <a:srgbClr val="87A2A5"/>
              </a:solidFill>
              <a:latin typeface="思源黑体 CN Medium" panose="020B0600000000000000" charset="-122"/>
              <a:ea typeface="思源黑体 CN Medium" panose="020B0600000000000000" charset="-122"/>
            </a:endParaRPr>
          </a:p>
        </p:txBody>
      </p:sp>
      <p:sp>
        <p:nvSpPr>
          <p:cNvPr id="4" name="椭圆 3"/>
          <p:cNvSpPr/>
          <p:nvPr/>
        </p:nvSpPr>
        <p:spPr>
          <a:xfrm>
            <a:off x="1881505"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881505"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931660" y="2543810"/>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931660" y="3752215"/>
            <a:ext cx="779780" cy="779780"/>
          </a:xfrm>
          <a:prstGeom prst="ellipse">
            <a:avLst/>
          </a:prstGeom>
          <a:noFill/>
          <a:ln>
            <a:solidFill>
              <a:srgbClr val="87A2A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979295"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01</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12" name="文本框 11"/>
          <p:cNvSpPr txBox="1"/>
          <p:nvPr/>
        </p:nvSpPr>
        <p:spPr>
          <a:xfrm>
            <a:off x="2941320" y="2672715"/>
            <a:ext cx="163957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什么是美</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19" name="文本框 18"/>
          <p:cNvSpPr txBox="1"/>
          <p:nvPr/>
        </p:nvSpPr>
        <p:spPr>
          <a:xfrm>
            <a:off x="7014210" y="2672715"/>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02</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0" name="文本框 19"/>
          <p:cNvSpPr txBox="1"/>
          <p:nvPr/>
        </p:nvSpPr>
        <p:spPr>
          <a:xfrm>
            <a:off x="7966710" y="2729865"/>
            <a:ext cx="2907030"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美与美育的特征</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1" name="文本框 20"/>
          <p:cNvSpPr txBox="1"/>
          <p:nvPr/>
        </p:nvSpPr>
        <p:spPr>
          <a:xfrm>
            <a:off x="195072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03</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22" name="文本框 21"/>
          <p:cNvSpPr txBox="1"/>
          <p:nvPr/>
        </p:nvSpPr>
        <p:spPr>
          <a:xfrm>
            <a:off x="2912745" y="3881120"/>
            <a:ext cx="241617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美育及其作用</a:t>
            </a:r>
            <a:endParaRPr lang="zh-CN" altLang="en-US" sz="2800">
              <a:solidFill>
                <a:srgbClr val="87A2A5"/>
              </a:solidFill>
              <a:latin typeface="思源黑体 CN Medium" panose="020B0600000000000000" charset="-122"/>
              <a:ea typeface="思源黑体 CN Medium" panose="020B0600000000000000" charset="-122"/>
            </a:endParaRPr>
          </a:p>
        </p:txBody>
      </p:sp>
      <p:sp>
        <p:nvSpPr>
          <p:cNvPr id="23" name="文本框 22"/>
          <p:cNvSpPr txBox="1"/>
          <p:nvPr/>
        </p:nvSpPr>
        <p:spPr>
          <a:xfrm>
            <a:off x="7014210" y="3881120"/>
            <a:ext cx="615315" cy="521970"/>
          </a:xfrm>
          <a:prstGeom prst="rect">
            <a:avLst/>
          </a:prstGeom>
          <a:noFill/>
        </p:spPr>
        <p:txBody>
          <a:bodyPr wrap="square" rtlCol="0">
            <a:spAutoFit/>
          </a:bodyPr>
          <a:p>
            <a:r>
              <a:rPr lang="en-US" altLang="zh-CN" sz="2800">
                <a:solidFill>
                  <a:srgbClr val="87A2A5"/>
                </a:solidFill>
                <a:latin typeface="思源黑体 CN Medium" panose="020B0600000000000000" charset="-122"/>
                <a:ea typeface="思源黑体 CN Medium" panose="020B0600000000000000" charset="-122"/>
              </a:rPr>
              <a:t>04</a:t>
            </a:r>
            <a:endParaRPr lang="en-US" altLang="zh-CN" sz="2800">
              <a:solidFill>
                <a:srgbClr val="87A2A5"/>
              </a:solidFill>
              <a:latin typeface="思源黑体 CN Medium" panose="020B0600000000000000" charset="-122"/>
              <a:ea typeface="思源黑体 CN Medium" panose="020B0600000000000000" charset="-122"/>
            </a:endParaRPr>
          </a:p>
        </p:txBody>
      </p:sp>
      <p:sp>
        <p:nvSpPr>
          <p:cNvPr id="36" name="文本框 35"/>
          <p:cNvSpPr txBox="1"/>
          <p:nvPr/>
        </p:nvSpPr>
        <p:spPr>
          <a:xfrm>
            <a:off x="7966710" y="3881120"/>
            <a:ext cx="2767965" cy="521970"/>
          </a:xfrm>
          <a:prstGeom prst="rect">
            <a:avLst/>
          </a:prstGeom>
          <a:noFill/>
        </p:spPr>
        <p:txBody>
          <a:bodyPr wrap="square" rtlCol="0">
            <a:spAutoFit/>
          </a:bodyPr>
          <a:p>
            <a:r>
              <a:rPr lang="zh-CN" altLang="en-US" sz="2800">
                <a:solidFill>
                  <a:srgbClr val="87A2A5"/>
                </a:solidFill>
                <a:latin typeface="思源黑体 CN Medium" panose="020B0600000000000000" charset="-122"/>
                <a:ea typeface="思源黑体 CN Medium" panose="020B0600000000000000" charset="-122"/>
              </a:rPr>
              <a:t>审美艺术的欣赏</a:t>
            </a:r>
            <a:endParaRPr lang="zh-CN" altLang="en-US" sz="2800">
              <a:solidFill>
                <a:srgbClr val="87A2A5"/>
              </a:solidFill>
              <a:latin typeface="思源黑体 CN Medium" panose="020B0600000000000000" charset="-122"/>
              <a:ea typeface="思源黑体 CN Medium" panose="020B06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0" grpId="0"/>
      <p:bldP spid="22" grpId="0"/>
      <p:bldP spid="36" grpId="0"/>
      <p:bldP spid="2" grpId="1"/>
      <p:bldP spid="12" grpId="1"/>
      <p:bldP spid="20" grpId="1"/>
      <p:bldP spid="22" grpId="1"/>
      <p:bldP spid="3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01</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859020" y="3223260"/>
            <a:ext cx="2473960" cy="768350"/>
          </a:xfrm>
          <a:prstGeom prst="rect">
            <a:avLst/>
          </a:prstGeom>
          <a:noFill/>
        </p:spPr>
        <p:txBody>
          <a:bodyPr wrap="square" rtlCol="0">
            <a:spAutoFit/>
          </a:bodyPr>
          <a:p>
            <a:r>
              <a:rPr lang="zh-CN" altLang="en-US" sz="4400">
                <a:solidFill>
                  <a:srgbClr val="87A2A5"/>
                </a:solidFill>
                <a:latin typeface="思源黑体 CN Medium" panose="020B0600000000000000" charset="-122"/>
                <a:ea typeface="思源黑体 CN Medium" panose="020B0600000000000000" charset="-122"/>
              </a:rPr>
              <a:t>什么是美</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一、被感知的存在是美的前提</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5365" y="1560195"/>
            <a:ext cx="5080635" cy="438531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216025" y="1947545"/>
            <a:ext cx="4535805" cy="3290570"/>
          </a:xfrm>
          <a:prstGeom prst="rect">
            <a:avLst/>
          </a:prstGeom>
          <a:noFill/>
        </p:spPr>
        <p:txBody>
          <a:bodyPr wrap="square" rtlCol="0" anchor="t">
            <a:spAutoFit/>
          </a:bodyPr>
          <a:p>
            <a:pPr>
              <a:lnSpc>
                <a:spcPct val="130000"/>
              </a:lnSpc>
              <a:spcBef>
                <a:spcPts val="0"/>
              </a:spcBef>
              <a:spcAft>
                <a:spcPts val="0"/>
              </a:spcAft>
            </a:pPr>
            <a:r>
              <a:rPr lang="zh-CN" altLang="en-US" sz="1600" b="1">
                <a:solidFill>
                  <a:schemeClr val="bg1"/>
                </a:solidFill>
                <a:latin typeface="宋体" panose="02010600030101010101" pitchFamily="2" charset="-122"/>
                <a:ea typeface="宋体" panose="02010600030101010101" pitchFamily="2" charset="-122"/>
                <a:sym typeface="+mn-ea"/>
              </a:rPr>
              <a:t>在美学研究中，“美”有三层含义：第一层是指具体的审美对象，即“美的东西”；第二层是指众多审美对象所具有的特征，主要是形式和形象上表现出来的审美属性；第三层是指美的本质和美的规律。从最基本的词义学上分析，无论是汉语还是拉丁语、英语、法语、意大利语中的美，都是指对人们生活有意义、有价值的事物属性。从审美对象看，美是事物通过其外在形象表现出来的某些客观属性，是能够使人产生积极情感体验并促使精神发生积极变化的事物属性。</a:t>
            </a:r>
            <a:endParaRPr lang="zh-CN" altLang="en-US" sz="1600" b="1">
              <a:solidFill>
                <a:schemeClr val="bg1"/>
              </a:solidFill>
              <a:latin typeface="宋体" panose="02010600030101010101" pitchFamily="2" charset="-122"/>
              <a:ea typeface="宋体" panose="02010600030101010101" pitchFamily="2" charset="-122"/>
              <a:sym typeface="+mn-ea"/>
            </a:endParaRPr>
          </a:p>
        </p:txBody>
      </p:sp>
      <p:pic>
        <p:nvPicPr>
          <p:cNvPr id="16" name="图片 15" descr="templates\docerresourceshop\icons\\32303038313138363b32303039303532343bb1eac7a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34810" y="5036820"/>
            <a:ext cx="407035" cy="407035"/>
          </a:xfrm>
          <a:prstGeom prst="rect">
            <a:avLst/>
          </a:prstGeom>
        </p:spPr>
      </p:pic>
      <p:pic>
        <p:nvPicPr>
          <p:cNvPr id="100" name="图片 99"/>
          <p:cNvPicPr/>
          <p:nvPr>
            <p:custDataLst>
              <p:tags r:id="rId3"/>
            </p:custDataLst>
          </p:nvPr>
        </p:nvPicPr>
        <p:blipFill>
          <a:blip r:embed="rId4"/>
          <a:stretch>
            <a:fillRect/>
          </a:stretch>
        </p:blipFill>
        <p:spPr>
          <a:xfrm>
            <a:off x="6636385" y="1748155"/>
            <a:ext cx="4449445" cy="381000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2" grpId="0"/>
      <p:bldP spid="4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二、感官体验是感知美的手段</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34810" y="5036820"/>
            <a:ext cx="407035" cy="407035"/>
          </a:xfrm>
          <a:prstGeom prst="rect">
            <a:avLst/>
          </a:prstGeom>
        </p:spPr>
      </p:pic>
      <p:sp>
        <p:nvSpPr>
          <p:cNvPr id="4" name="文本框 3"/>
          <p:cNvSpPr txBox="1"/>
          <p:nvPr/>
        </p:nvSpPr>
        <p:spPr>
          <a:xfrm>
            <a:off x="911225" y="1727200"/>
            <a:ext cx="5233035" cy="3830955"/>
          </a:xfrm>
          <a:prstGeom prst="rect">
            <a:avLst/>
          </a:prstGeom>
          <a:noFill/>
        </p:spPr>
        <p:txBody>
          <a:bodyPr wrap="square" rtlCol="0">
            <a:spAutoFit/>
          </a:bodyPr>
          <a:p>
            <a:pPr indent="0" fontAlgn="auto">
              <a:lnSpc>
                <a:spcPct val="150000"/>
              </a:lnSpc>
            </a:pPr>
            <a:r>
              <a:rPr lang="zh-CN" altLang="en-US" b="1"/>
              <a:t>在一定意义上讲，美是人们对某种事物的感觉，这种感觉是人们的视觉、听觉、味觉、触觉及身心对某一事物的愉悦感受，包括事物在结构上的和谐和新奇、色彩上的绚丽多姿、音乐旋律的美妙动听、大自然的鬼斧神工等。鲜花娇艳欲滴，香气怡人，人们通过视觉和嗅觉来感知它；音乐抑扬顿挫，旋律动人，节奏轻快，人们通过听觉来感知它；绿野之巅的雪峰，银装素裹，洁白无瑕，人们通过视觉、身心来感知它</a:t>
            </a:r>
            <a:r>
              <a:rPr lang="en-US" altLang="zh-CN" b="1"/>
              <a:t>……</a:t>
            </a:r>
            <a:endParaRPr lang="en-US" altLang="zh-CN" b="1"/>
          </a:p>
        </p:txBody>
      </p:sp>
      <p:pic>
        <p:nvPicPr>
          <p:cNvPr id="101" name="图片 100"/>
          <p:cNvPicPr/>
          <p:nvPr>
            <p:custDataLst>
              <p:tags r:id="rId3"/>
            </p:custDataLst>
          </p:nvPr>
        </p:nvPicPr>
        <p:blipFill>
          <a:blip r:embed="rId4"/>
          <a:stretch>
            <a:fillRect/>
          </a:stretch>
        </p:blipFill>
        <p:spPr>
          <a:xfrm>
            <a:off x="6441440" y="1727200"/>
            <a:ext cx="4537075" cy="348615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三、美是人类社会的产物</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34810" y="5036820"/>
            <a:ext cx="407035" cy="407035"/>
          </a:xfrm>
          <a:prstGeom prst="rect">
            <a:avLst/>
          </a:prstGeom>
        </p:spPr>
      </p:pic>
      <p:pic>
        <p:nvPicPr>
          <p:cNvPr id="102" name="图片 101"/>
          <p:cNvPicPr/>
          <p:nvPr>
            <p:custDataLst>
              <p:tags r:id="rId3"/>
            </p:custDataLst>
          </p:nvPr>
        </p:nvPicPr>
        <p:blipFill>
          <a:blip r:embed="rId4"/>
          <a:stretch>
            <a:fillRect/>
          </a:stretch>
        </p:blipFill>
        <p:spPr>
          <a:xfrm>
            <a:off x="7005955" y="1691005"/>
            <a:ext cx="4275455" cy="4067175"/>
          </a:xfrm>
          <a:prstGeom prst="rect">
            <a:avLst/>
          </a:prstGeom>
          <a:noFill/>
          <a:ln w="9525">
            <a:noFill/>
          </a:ln>
        </p:spPr>
      </p:pic>
      <p:pic>
        <p:nvPicPr>
          <p:cNvPr id="6" name="图片 5" descr="粉色简约气泡"/>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76225" y="577850"/>
            <a:ext cx="6865620" cy="6280785"/>
          </a:xfrm>
          <a:prstGeom prst="rect">
            <a:avLst/>
          </a:prstGeom>
        </p:spPr>
      </p:pic>
      <p:sp>
        <p:nvSpPr>
          <p:cNvPr id="11" name="文本框 10"/>
          <p:cNvSpPr txBox="1"/>
          <p:nvPr/>
        </p:nvSpPr>
        <p:spPr>
          <a:xfrm>
            <a:off x="1303655" y="1987550"/>
            <a:ext cx="4830445" cy="3048635"/>
          </a:xfrm>
          <a:prstGeom prst="rect">
            <a:avLst/>
          </a:prstGeom>
          <a:noFill/>
        </p:spPr>
        <p:txBody>
          <a:bodyPr wrap="square" rtlCol="0">
            <a:noAutofit/>
          </a:bodyPr>
          <a:p>
            <a:pPr indent="0" fontAlgn="auto">
              <a:lnSpc>
                <a:spcPct val="150000"/>
              </a:lnSpc>
            </a:pPr>
            <a:r>
              <a:rPr lang="zh-CN" altLang="en-US" b="1">
                <a:sym typeface="+mn-ea"/>
              </a:rPr>
              <a:t>美是相对于人类而言的一种价值属性，美离不开人，离不开人类社会。美以事物的自然属性作为物质基础；但美之所以为美，关键在于这些自然属性同人类社会生活的联系。</a:t>
            </a:r>
            <a:endParaRPr lang="zh-CN" altLang="en-US" b="1"/>
          </a:p>
          <a:p>
            <a:pPr indent="0" fontAlgn="auto">
              <a:lnSpc>
                <a:spcPct val="150000"/>
              </a:lnSpc>
            </a:pPr>
            <a:r>
              <a:rPr lang="zh-CN" altLang="en-US" b="1">
                <a:sym typeface="+mn-ea"/>
              </a:rPr>
              <a:t>美是一种社会现象，是社会历史发展的产物，必然受到人们社会生活的制约。只有随着人类社会不断发展，美才能不断丰富和发展起来。</a:t>
            </a:r>
            <a:endParaRPr lang="zh-CN" altLang="en-US" b="1"/>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347980" y="250825"/>
            <a:ext cx="11495405" cy="635571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413703" y="326708"/>
            <a:ext cx="11364595" cy="620458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631565" y="784860"/>
            <a:ext cx="5140325" cy="460375"/>
          </a:xfrm>
          <a:prstGeom prst="rect">
            <a:avLst/>
          </a:prstGeom>
          <a:noFill/>
        </p:spPr>
        <p:txBody>
          <a:bodyPr wrap="square" rtlCol="0">
            <a:spAutoFit/>
          </a:bodyPr>
          <a:p>
            <a:pPr algn="ctr"/>
            <a:r>
              <a:rPr lang="zh-CN" altLang="en-US" sz="2400">
                <a:solidFill>
                  <a:srgbClr val="87A2A5"/>
                </a:solidFill>
                <a:latin typeface="思源黑体 CN Medium" panose="020B0600000000000000" charset="-122"/>
                <a:ea typeface="思源黑体 CN Medium" panose="020B0600000000000000" charset="-122"/>
              </a:rPr>
              <a:t>小贴士</a:t>
            </a:r>
            <a:endParaRPr lang="zh-CN" altLang="en-US" sz="2400">
              <a:solidFill>
                <a:srgbClr val="87A2A5"/>
              </a:solidFill>
              <a:latin typeface="思源黑体 CN Medium" panose="020B0600000000000000" charset="-122"/>
              <a:ea typeface="思源黑体 CN Medium" panose="020B0600000000000000" charset="-122"/>
            </a:endParaRPr>
          </a:p>
        </p:txBody>
      </p:sp>
      <p:cxnSp>
        <p:nvCxnSpPr>
          <p:cNvPr id="5" name="直接连接符 4"/>
          <p:cNvCxnSpPr/>
          <p:nvPr/>
        </p:nvCxnSpPr>
        <p:spPr>
          <a:xfrm>
            <a:off x="5750878" y="1320165"/>
            <a:ext cx="690245" cy="0"/>
          </a:xfrm>
          <a:prstGeom prst="line">
            <a:avLst/>
          </a:prstGeom>
          <a:ln w="15875">
            <a:solidFill>
              <a:srgbClr val="87A2A5"/>
            </a:solidFill>
          </a:ln>
        </p:spPr>
        <p:style>
          <a:lnRef idx="1">
            <a:schemeClr val="accent1"/>
          </a:lnRef>
          <a:fillRef idx="0">
            <a:schemeClr val="accent1"/>
          </a:fillRef>
          <a:effectRef idx="0">
            <a:schemeClr val="accent1"/>
          </a:effectRef>
          <a:fontRef idx="minor">
            <a:schemeClr val="tx1"/>
          </a:fontRef>
        </p:style>
      </p:cxnSp>
      <p:pic>
        <p:nvPicPr>
          <p:cNvPr id="16" name="图片 15" descr="templates\docerresourceshop\icons\\32303038313138363b32303039303532343bb1eac7a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734810" y="5036820"/>
            <a:ext cx="407035" cy="407035"/>
          </a:xfrm>
          <a:prstGeom prst="rect">
            <a:avLst/>
          </a:prstGeom>
        </p:spPr>
      </p:pic>
      <p:sp>
        <p:nvSpPr>
          <p:cNvPr id="4" name="文本框 3"/>
          <p:cNvSpPr txBox="1"/>
          <p:nvPr/>
        </p:nvSpPr>
        <p:spPr>
          <a:xfrm>
            <a:off x="572770" y="1395095"/>
            <a:ext cx="10634980" cy="4661535"/>
          </a:xfrm>
          <a:prstGeom prst="rect">
            <a:avLst/>
          </a:prstGeom>
          <a:noFill/>
        </p:spPr>
        <p:txBody>
          <a:bodyPr wrap="square" rtlCol="0">
            <a:spAutoFit/>
          </a:bodyPr>
          <a:p>
            <a:pPr indent="0" algn="ctr" fontAlgn="auto">
              <a:lnSpc>
                <a:spcPct val="150000"/>
              </a:lnSpc>
            </a:pPr>
            <a:r>
              <a:rPr lang="zh-CN" altLang="en-US" b="1">
                <a:latin typeface="宋体" panose="02010600030101010101" pitchFamily="2" charset="-122"/>
                <a:ea typeface="宋体" panose="02010600030101010101" pitchFamily="2" charset="-122"/>
              </a:rPr>
              <a:t>感觉美好是一种能力</a:t>
            </a:r>
            <a:endParaRPr lang="zh-CN" altLang="en-US" b="1">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我们说感觉美好是一种能力，不是说你遇到美好的事情感觉美好，这样的感觉美好任何人都会，说它是能力，就是你在逆境时依然能够感觉美好，这才是一种能力。</a:t>
            </a:r>
            <a:endParaRPr lang="zh-CN" altLang="en-US">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说它是一种能力，是因为，人常常会被不好的感觉左右，大到事业的坎坷，健康的不幸，财富的失去，爱情的背叛；小到堵车、迟到、被人责备。生活中充满了不愉快、不得志和不顺利，这些都会影响你的感觉，可如果你被这些感觉牵着走，就会离美好的感觉越来越远。</a:t>
            </a:r>
            <a:endParaRPr lang="zh-CN" altLang="en-US">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感觉美好是一种能力，虽不与生俱来，却可以通过训练获得。</a:t>
            </a:r>
            <a:endParaRPr lang="zh-CN" altLang="en-US">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精神健康是一种以心理和精神健康为中心的医学新概念。近日，发表在Journal of Alzheimer's Disease杂志的一项新研究发现，简单的12分钟冥想练习就可以提高认知能力，减缓记忆力减退并改善情绪和睡眠。长期的冥想练习使大脑血流量和灰质体积增加，这可能会减慢脑部衰老。</a:t>
            </a:r>
            <a:endParaRPr lang="zh-CN" altLang="en-US">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冥想是一种意识的训练，冥想能够让你静下来，而冥想最重要的好处是能够提升你感觉美好的能力。</a:t>
            </a:r>
            <a:endParaRPr lang="zh-CN" altLang="en-US">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任意多边形 6"/>
          <p:cNvSpPr/>
          <p:nvPr/>
        </p:nvSpPr>
        <p:spPr>
          <a:xfrm>
            <a:off x="0" y="635"/>
            <a:ext cx="8502015" cy="3538220"/>
          </a:xfrm>
          <a:custGeom>
            <a:avLst/>
            <a:gdLst/>
            <a:ahLst/>
            <a:cxnLst>
              <a:cxn ang="3">
                <a:pos x="hc" y="t"/>
              </a:cxn>
              <a:cxn ang="cd2">
                <a:pos x="l" y="vc"/>
              </a:cxn>
              <a:cxn ang="cd4">
                <a:pos x="hc" y="b"/>
              </a:cxn>
              <a:cxn ang="0">
                <a:pos x="r" y="vc"/>
              </a:cxn>
            </a:cxnLst>
            <a:rect l="l" t="t" r="r" b="b"/>
            <a:pathLst>
              <a:path w="13389" h="5572">
                <a:moveTo>
                  <a:pt x="12476" y="0"/>
                </a:moveTo>
                <a:cubicBezTo>
                  <a:pt x="13042" y="592"/>
                  <a:pt x="13389" y="1394"/>
                  <a:pt x="13389" y="2277"/>
                </a:cubicBezTo>
                <a:cubicBezTo>
                  <a:pt x="13389" y="4097"/>
                  <a:pt x="11914" y="5572"/>
                  <a:pt x="10094" y="5572"/>
                </a:cubicBezTo>
                <a:lnTo>
                  <a:pt x="929" y="5572"/>
                </a:lnTo>
                <a:cubicBezTo>
                  <a:pt x="606" y="5572"/>
                  <a:pt x="294" y="5526"/>
                  <a:pt x="0" y="5439"/>
                </a:cubicBez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4407535"/>
            <a:ext cx="4916170" cy="2451735"/>
          </a:xfrm>
          <a:custGeom>
            <a:avLst/>
            <a:gdLst/>
            <a:ahLst/>
            <a:cxnLst>
              <a:cxn ang="3">
                <a:pos x="hc" y="t"/>
              </a:cxn>
              <a:cxn ang="cd2">
                <a:pos x="l" y="vc"/>
              </a:cxn>
              <a:cxn ang="cd4">
                <a:pos x="hc" y="b"/>
              </a:cxn>
              <a:cxn ang="0">
                <a:pos x="r" y="vc"/>
              </a:cxn>
            </a:cxnLst>
            <a:rect l="l" t="t" r="r" b="b"/>
            <a:pathLst>
              <a:path w="7742" h="3861">
                <a:moveTo>
                  <a:pt x="0" y="55"/>
                </a:moveTo>
                <a:cubicBezTo>
                  <a:pt x="106" y="19"/>
                  <a:pt x="220" y="0"/>
                  <a:pt x="338" y="0"/>
                </a:cubicBezTo>
                <a:lnTo>
                  <a:pt x="6684" y="0"/>
                </a:lnTo>
                <a:cubicBezTo>
                  <a:pt x="7268" y="0"/>
                  <a:pt x="7742" y="474"/>
                  <a:pt x="7742" y="1058"/>
                </a:cubicBezTo>
                <a:lnTo>
                  <a:pt x="7742" y="3861"/>
                </a:lnTo>
                <a:lnTo>
                  <a:pt x="0" y="3861"/>
                </a:lnTo>
                <a:lnTo>
                  <a:pt x="0" y="55"/>
                </a:lnTo>
                <a:close/>
              </a:path>
            </a:pathLst>
          </a:custGeom>
          <a:solidFill>
            <a:srgbClr val="C1C8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任意多边形 8"/>
          <p:cNvSpPr/>
          <p:nvPr/>
        </p:nvSpPr>
        <p:spPr>
          <a:xfrm>
            <a:off x="9382125" y="784860"/>
            <a:ext cx="2827020" cy="6074410"/>
          </a:xfrm>
          <a:custGeom>
            <a:avLst/>
            <a:gdLst/>
            <a:ahLst/>
            <a:cxnLst>
              <a:cxn ang="3">
                <a:pos x="hc" y="t"/>
              </a:cxn>
              <a:cxn ang="cd2">
                <a:pos x="l" y="vc"/>
              </a:cxn>
              <a:cxn ang="cd4">
                <a:pos x="hc" y="b"/>
              </a:cxn>
              <a:cxn ang="0">
                <a:pos x="r" y="vc"/>
              </a:cxn>
            </a:cxnLst>
            <a:rect l="l" t="t" r="r" b="b"/>
            <a:pathLst>
              <a:path w="4452" h="9566">
                <a:moveTo>
                  <a:pt x="3812" y="0"/>
                </a:moveTo>
                <a:cubicBezTo>
                  <a:pt x="4030" y="0"/>
                  <a:pt x="4244" y="18"/>
                  <a:pt x="4452" y="53"/>
                </a:cubicBezTo>
                <a:lnTo>
                  <a:pt x="4452" y="9566"/>
                </a:lnTo>
                <a:lnTo>
                  <a:pt x="0" y="9566"/>
                </a:lnTo>
                <a:lnTo>
                  <a:pt x="0" y="3812"/>
                </a:lnTo>
                <a:cubicBezTo>
                  <a:pt x="0" y="1707"/>
                  <a:pt x="1707" y="0"/>
                  <a:pt x="3812" y="0"/>
                </a:cubicBezTo>
                <a:close/>
              </a:path>
            </a:pathLst>
          </a:custGeom>
          <a:solidFill>
            <a:srgbClr val="CBB6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4" name="圆角矩形 23"/>
          <p:cNvSpPr/>
          <p:nvPr/>
        </p:nvSpPr>
        <p:spPr>
          <a:xfrm>
            <a:off x="975043" y="538163"/>
            <a:ext cx="10240645" cy="5781675"/>
          </a:xfrm>
          <a:prstGeom prst="roundRect">
            <a:avLst>
              <a:gd name="adj" fmla="val 12300"/>
            </a:avLst>
          </a:prstGeom>
          <a:solidFill>
            <a:schemeClr val="bg1"/>
          </a:solidFill>
          <a:ln>
            <a:solidFill>
              <a:schemeClr val="bg1"/>
            </a:solidFill>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1051243" y="632778"/>
            <a:ext cx="10089515" cy="5592445"/>
          </a:xfrm>
          <a:prstGeom prst="roundRect">
            <a:avLst>
              <a:gd name="adj" fmla="val 12300"/>
            </a:avLst>
          </a:prstGeom>
          <a:noFill/>
          <a:ln w="9525">
            <a:solidFill>
              <a:schemeClr val="tx1">
                <a:lumMod val="50000"/>
                <a:lumOff val="50000"/>
              </a:schemeClr>
            </a:solidFill>
            <a:prstDash val="solid"/>
          </a:ln>
          <a:effectLst>
            <a:outerShdw blurRad="254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4614545" y="2270760"/>
            <a:ext cx="2962910" cy="623570"/>
            <a:chOff x="7267" y="3576"/>
            <a:chExt cx="4666" cy="982"/>
          </a:xfrm>
        </p:grpSpPr>
        <p:sp>
          <p:nvSpPr>
            <p:cNvPr id="16" name="任意多边形 15"/>
            <p:cNvSpPr/>
            <p:nvPr/>
          </p:nvSpPr>
          <p:spPr>
            <a:xfrm>
              <a:off x="11209" y="3856"/>
              <a:ext cx="725"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 h="702">
                  <a:moveTo>
                    <a:pt x="0" y="0"/>
                  </a:moveTo>
                  <a:lnTo>
                    <a:pt x="725" y="0"/>
                  </a:lnTo>
                  <a:lnTo>
                    <a:pt x="503" y="336"/>
                  </a:lnTo>
                  <a:lnTo>
                    <a:pt x="725"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7" name="任意多边形 16"/>
            <p:cNvSpPr/>
            <p:nvPr/>
          </p:nvSpPr>
          <p:spPr>
            <a:xfrm flipH="1">
              <a:off x="7267" y="3856"/>
              <a:ext cx="724" cy="702"/>
            </a:xfrm>
            <a:custGeom>
              <a:avLst/>
              <a:gdLst>
                <a:gd name="connsiteX0" fmla="*/ 0 w 1602"/>
                <a:gd name="connsiteY0" fmla="*/ 0 h 702"/>
                <a:gd name="connsiteX1" fmla="*/ 1602 w 1602"/>
                <a:gd name="connsiteY1" fmla="*/ 0 h 702"/>
                <a:gd name="connsiteX2" fmla="*/ 1380 w 1602"/>
                <a:gd name="connsiteY2" fmla="*/ 336 h 702"/>
                <a:gd name="connsiteX3" fmla="*/ 1602 w 1602"/>
                <a:gd name="connsiteY3" fmla="*/ 702 h 702"/>
                <a:gd name="connsiteX4" fmla="*/ 0 w 1602"/>
                <a:gd name="connsiteY4" fmla="*/ 702 h 702"/>
                <a:gd name="connsiteX5" fmla="*/ 0 w 1602"/>
                <a:gd name="connsiteY5" fmla="*/ 0 h 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 h="702">
                  <a:moveTo>
                    <a:pt x="0" y="0"/>
                  </a:moveTo>
                  <a:lnTo>
                    <a:pt x="724" y="0"/>
                  </a:lnTo>
                  <a:lnTo>
                    <a:pt x="502" y="336"/>
                  </a:lnTo>
                  <a:lnTo>
                    <a:pt x="724" y="702"/>
                  </a:lnTo>
                  <a:lnTo>
                    <a:pt x="0" y="702"/>
                  </a:lnTo>
                  <a:lnTo>
                    <a:pt x="0" y="0"/>
                  </a:lnTo>
                  <a:close/>
                </a:path>
              </a:pathLst>
            </a:cu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矩形 26"/>
            <p:cNvSpPr/>
            <p:nvPr/>
          </p:nvSpPr>
          <p:spPr>
            <a:xfrm>
              <a:off x="8151" y="3576"/>
              <a:ext cx="2898" cy="846"/>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p:nvPr/>
        </p:nvSpPr>
        <p:spPr>
          <a:xfrm>
            <a:off x="5261293" y="2286000"/>
            <a:ext cx="1668145" cy="521970"/>
          </a:xfrm>
          <a:prstGeom prst="rect">
            <a:avLst/>
          </a:prstGeom>
          <a:noFill/>
        </p:spPr>
        <p:txBody>
          <a:bodyPr wrap="square" rtlCol="0">
            <a:spAutoFit/>
          </a:bodyPr>
          <a:p>
            <a:r>
              <a:rPr lang="en-US" altLang="zh-CN" sz="2800">
                <a:solidFill>
                  <a:schemeClr val="bg1"/>
                </a:solidFill>
                <a:latin typeface="思源黑体 CN Medium" panose="020B0600000000000000" charset="-122"/>
                <a:ea typeface="思源黑体 CN Medium" panose="020B0600000000000000" charset="-122"/>
              </a:rPr>
              <a:t>PART  02</a:t>
            </a:r>
            <a:endParaRPr lang="en-US" altLang="zh-CN" sz="2800">
              <a:solidFill>
                <a:schemeClr val="bg1"/>
              </a:solidFill>
              <a:latin typeface="思源黑体 CN Medium" panose="020B0600000000000000" charset="-122"/>
              <a:ea typeface="思源黑体 CN Medium" panose="020B0600000000000000" charset="-122"/>
            </a:endParaRPr>
          </a:p>
        </p:txBody>
      </p:sp>
      <p:sp>
        <p:nvSpPr>
          <p:cNvPr id="29" name="文本框 28"/>
          <p:cNvSpPr txBox="1"/>
          <p:nvPr/>
        </p:nvSpPr>
        <p:spPr>
          <a:xfrm>
            <a:off x="4030980" y="3223260"/>
            <a:ext cx="4129405" cy="768350"/>
          </a:xfrm>
          <a:prstGeom prst="rect">
            <a:avLst/>
          </a:prstGeom>
          <a:noFill/>
        </p:spPr>
        <p:txBody>
          <a:bodyPr wrap="square" rtlCol="0">
            <a:spAutoFit/>
          </a:bodyPr>
          <a:p>
            <a:pPr algn="ctr"/>
            <a:r>
              <a:rPr lang="zh-CN" altLang="en-US" sz="4400">
                <a:solidFill>
                  <a:srgbClr val="87A2A5"/>
                </a:solidFill>
                <a:latin typeface="思源黑体 CN Medium" panose="020B0600000000000000" charset="-122"/>
                <a:ea typeface="思源黑体 CN Medium" panose="020B0600000000000000" charset="-122"/>
                <a:sym typeface="+mn-ea"/>
              </a:rPr>
              <a:t>美与美育的特征</a:t>
            </a:r>
            <a:endParaRPr lang="zh-CN" altLang="en-US" sz="4400">
              <a:solidFill>
                <a:srgbClr val="87A2A5"/>
              </a:solidFill>
              <a:latin typeface="思源黑体 CN Medium" panose="020B0600000000000000" charset="-122"/>
              <a:ea typeface="思源黑体 CN Medium" panose="020B0600000000000000" charset="-122"/>
            </a:endParaRPr>
          </a:p>
        </p:txBody>
      </p:sp>
      <p:sp>
        <p:nvSpPr>
          <p:cNvPr id="37" name="矩形 36"/>
          <p:cNvSpPr/>
          <p:nvPr/>
        </p:nvSpPr>
        <p:spPr>
          <a:xfrm>
            <a:off x="5564505" y="5326380"/>
            <a:ext cx="1064260" cy="124460"/>
          </a:xfrm>
          <a:prstGeom prst="rect">
            <a:avLst/>
          </a:prstGeom>
          <a:solidFill>
            <a:srgbClr val="87A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p:nvPr/>
        </p:nvCxnSpPr>
        <p:spPr>
          <a:xfrm>
            <a:off x="4922520" y="5427345"/>
            <a:ext cx="2346960" cy="0"/>
          </a:xfrm>
          <a:prstGeom prst="line">
            <a:avLst/>
          </a:prstGeom>
          <a:ln>
            <a:solidFill>
              <a:srgbClr val="87A2A5"/>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1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7.xml><?xml version="1.0" encoding="utf-8"?>
<p:tagLst xmlns:p="http://schemas.openxmlformats.org/presentationml/2006/main">
  <p:tag name="COMMONDATA" val="eyJoZGlkIjoiMTY3OTNhODFkZmQ1ZDY0ZDZkYjNmOWQ2ZDMxNDhmZjEifQ=="/>
  <p:tag name="KSO_WPP_MARK_KEY" val="35ffd13f-d887-4dfa-acd1-3c5f88300f5a"/>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93.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94.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9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96.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97.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98.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docer.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3462</Words>
  <Application>WPS 演示</Application>
  <PresentationFormat>宽屏</PresentationFormat>
  <Paragraphs>155</Paragraphs>
  <Slides>23</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Wingdings</vt:lpstr>
      <vt:lpstr>汉仪旗黑-55简</vt:lpstr>
      <vt:lpstr>黑体</vt:lpstr>
      <vt:lpstr>思源黑体 CN Medium</vt:lpstr>
      <vt:lpstr>微软雅黑</vt:lpstr>
      <vt:lpstr>Arial Unicode MS</vt:lpstr>
      <vt:lpstr>Calibri</vt:lpstr>
      <vt:lpstr>思源黑体 CN Bold</vt:lpstr>
      <vt:lpstr>汉仪中黑简</vt:lpstr>
      <vt:lpstr>Office 主题​​</vt:lpstr>
      <vt:lpstr>www.docer.com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云卷云舒</cp:lastModifiedBy>
  <cp:revision>162</cp:revision>
  <dcterms:created xsi:type="dcterms:W3CDTF">2019-06-19T02:08:00Z</dcterms:created>
  <dcterms:modified xsi:type="dcterms:W3CDTF">2023-08-16T02:03:31Z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68A023EE59C94A5D8C8446C1B04B20B7_11</vt:lpwstr>
  </property>
</Properties>
</file>