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4.svg" ContentType="image/svg+xml"/>
  <Override PartName="/ppt/media/image5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29" r:id="rId4"/>
    <p:sldId id="286" r:id="rId5"/>
    <p:sldId id="300" r:id="rId6"/>
    <p:sldId id="262" r:id="rId7"/>
    <p:sldId id="269" r:id="rId8"/>
    <p:sldId id="270" r:id="rId9"/>
    <p:sldId id="276" r:id="rId10"/>
    <p:sldId id="314" r:id="rId11"/>
    <p:sldId id="281" r:id="rId12"/>
    <p:sldId id="272" r:id="rId13"/>
    <p:sldId id="271" r:id="rId14"/>
    <p:sldId id="278" r:id="rId15"/>
    <p:sldId id="315" r:id="rId16"/>
    <p:sldId id="317" r:id="rId17"/>
    <p:sldId id="318" r:id="rId18"/>
    <p:sldId id="274" r:id="rId19"/>
    <p:sldId id="319" r:id="rId20"/>
    <p:sldId id="320" r:id="rId21"/>
    <p:sldId id="322" r:id="rId22"/>
    <p:sldId id="323" r:id="rId23"/>
    <p:sldId id="321" r:id="rId24"/>
    <p:sldId id="280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8A"/>
    <a:srgbClr val="8DCABB"/>
    <a:srgbClr val="D8F1FC"/>
    <a:srgbClr val="C59A3A"/>
    <a:srgbClr val="559993"/>
    <a:srgbClr val="008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8" y="90"/>
      </p:cViewPr>
      <p:guideLst>
        <p:guide orient="horz" pos="2154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8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5.png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tags" Target="../tags/tag30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jpeg"/><Relationship Id="rId2" Type="http://schemas.openxmlformats.org/officeDocument/2006/relationships/tags" Target="../tags/tag43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image" Target="../media/image42.svg"/><Relationship Id="rId7" Type="http://schemas.openxmlformats.org/officeDocument/2006/relationships/image" Target="../media/image41.png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7" Type="http://schemas.openxmlformats.org/officeDocument/2006/relationships/slideLayout" Target="../slideLayouts/slideLayout2.xml"/><Relationship Id="rId36" Type="http://schemas.openxmlformats.org/officeDocument/2006/relationships/image" Target="../media/image50.svg"/><Relationship Id="rId35" Type="http://schemas.openxmlformats.org/officeDocument/2006/relationships/image" Target="../media/image49.png"/><Relationship Id="rId34" Type="http://schemas.openxmlformats.org/officeDocument/2006/relationships/tags" Target="../tags/tag68.xml"/><Relationship Id="rId33" Type="http://schemas.openxmlformats.org/officeDocument/2006/relationships/tags" Target="../tags/tag67.xml"/><Relationship Id="rId32" Type="http://schemas.openxmlformats.org/officeDocument/2006/relationships/tags" Target="../tags/tag66.xml"/><Relationship Id="rId31" Type="http://schemas.openxmlformats.org/officeDocument/2006/relationships/tags" Target="../tags/tag65.xml"/><Relationship Id="rId30" Type="http://schemas.openxmlformats.org/officeDocument/2006/relationships/tags" Target="../tags/tag64.xml"/><Relationship Id="rId3" Type="http://schemas.openxmlformats.org/officeDocument/2006/relationships/tags" Target="../tags/tag45.xml"/><Relationship Id="rId29" Type="http://schemas.openxmlformats.org/officeDocument/2006/relationships/image" Target="../media/image48.svg"/><Relationship Id="rId28" Type="http://schemas.openxmlformats.org/officeDocument/2006/relationships/image" Target="../media/image47.png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image" Target="../media/image46.svg"/><Relationship Id="rId21" Type="http://schemas.openxmlformats.org/officeDocument/2006/relationships/image" Target="../media/image45.png"/><Relationship Id="rId20" Type="http://schemas.openxmlformats.org/officeDocument/2006/relationships/tags" Target="../tags/tag58.xml"/><Relationship Id="rId2" Type="http://schemas.openxmlformats.org/officeDocument/2006/relationships/tags" Target="../tags/tag44.xml"/><Relationship Id="rId19" Type="http://schemas.openxmlformats.org/officeDocument/2006/relationships/tags" Target="../tags/tag57.xml"/><Relationship Id="rId18" Type="http://schemas.openxmlformats.org/officeDocument/2006/relationships/tags" Target="../tags/tag56.xml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image" Target="../media/image44.svg"/><Relationship Id="rId14" Type="http://schemas.openxmlformats.org/officeDocument/2006/relationships/image" Target="../media/image43.png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jpeg"/><Relationship Id="rId2" Type="http://schemas.openxmlformats.org/officeDocument/2006/relationships/tags" Target="../tags/tag69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56.svg"/><Relationship Id="rId14" Type="http://schemas.openxmlformats.org/officeDocument/2006/relationships/image" Target="../media/image55.png"/><Relationship Id="rId13" Type="http://schemas.openxmlformats.org/officeDocument/2006/relationships/tags" Target="../tags/tag80.xml"/><Relationship Id="rId12" Type="http://schemas.openxmlformats.org/officeDocument/2006/relationships/image" Target="../media/image54.svg"/><Relationship Id="rId11" Type="http://schemas.openxmlformats.org/officeDocument/2006/relationships/image" Target="../media/image53.png"/><Relationship Id="rId10" Type="http://schemas.openxmlformats.org/officeDocument/2006/relationships/tags" Target="../tags/tag79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jpeg"/><Relationship Id="rId2" Type="http://schemas.openxmlformats.org/officeDocument/2006/relationships/tags" Target="../tags/tag81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jpeg"/><Relationship Id="rId2" Type="http://schemas.openxmlformats.org/officeDocument/2006/relationships/tags" Target="../tags/tag8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jpeg"/><Relationship Id="rId2" Type="http://schemas.openxmlformats.org/officeDocument/2006/relationships/tags" Target="../tags/tag83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86.xml"/><Relationship Id="rId6" Type="http://schemas.openxmlformats.org/officeDocument/2006/relationships/image" Target="../media/image4.png"/><Relationship Id="rId5" Type="http://schemas.openxmlformats.org/officeDocument/2006/relationships/tags" Target="../tags/tag85.xml"/><Relationship Id="rId4" Type="http://schemas.openxmlformats.org/officeDocument/2006/relationships/image" Target="../media/image3.png"/><Relationship Id="rId3" Type="http://schemas.openxmlformats.org/officeDocument/2006/relationships/tags" Target="../tags/tag8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8.xml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tags" Target="../tags/tag7.xml"/><Relationship Id="rId4" Type="http://schemas.openxmlformats.org/officeDocument/2006/relationships/image" Target="../media/image14.svg"/><Relationship Id="rId37" Type="http://schemas.openxmlformats.org/officeDocument/2006/relationships/slideLayout" Target="../slideLayouts/slideLayout2.xml"/><Relationship Id="rId36" Type="http://schemas.openxmlformats.org/officeDocument/2006/relationships/image" Target="../media/image32.svg"/><Relationship Id="rId35" Type="http://schemas.openxmlformats.org/officeDocument/2006/relationships/image" Target="../media/image31.png"/><Relationship Id="rId34" Type="http://schemas.openxmlformats.org/officeDocument/2006/relationships/tags" Target="../tags/tag20.xml"/><Relationship Id="rId33" Type="http://schemas.openxmlformats.org/officeDocument/2006/relationships/image" Target="../media/image30.svg"/><Relationship Id="rId32" Type="http://schemas.openxmlformats.org/officeDocument/2006/relationships/image" Target="../media/image29.png"/><Relationship Id="rId31" Type="http://schemas.openxmlformats.org/officeDocument/2006/relationships/tags" Target="../tags/tag19.xml"/><Relationship Id="rId30" Type="http://schemas.openxmlformats.org/officeDocument/2006/relationships/image" Target="../media/image28.svg"/><Relationship Id="rId3" Type="http://schemas.openxmlformats.org/officeDocument/2006/relationships/image" Target="../media/image13.png"/><Relationship Id="rId29" Type="http://schemas.openxmlformats.org/officeDocument/2006/relationships/image" Target="../media/image27.png"/><Relationship Id="rId28" Type="http://schemas.openxmlformats.org/officeDocument/2006/relationships/tags" Target="../tags/tag18.xml"/><Relationship Id="rId27" Type="http://schemas.openxmlformats.org/officeDocument/2006/relationships/image" Target="../media/image26.svg"/><Relationship Id="rId26" Type="http://schemas.openxmlformats.org/officeDocument/2006/relationships/image" Target="../media/image25.png"/><Relationship Id="rId25" Type="http://schemas.openxmlformats.org/officeDocument/2006/relationships/tags" Target="../tags/tag17.xml"/><Relationship Id="rId24" Type="http://schemas.openxmlformats.org/officeDocument/2006/relationships/image" Target="../media/image24.svg"/><Relationship Id="rId23" Type="http://schemas.openxmlformats.org/officeDocument/2006/relationships/image" Target="../media/image23.png"/><Relationship Id="rId22" Type="http://schemas.openxmlformats.org/officeDocument/2006/relationships/tags" Target="../tags/tag16.xml"/><Relationship Id="rId21" Type="http://schemas.openxmlformats.org/officeDocument/2006/relationships/tags" Target="../tags/tag15.xml"/><Relationship Id="rId20" Type="http://schemas.openxmlformats.org/officeDocument/2006/relationships/tags" Target="../tags/tag14.xml"/><Relationship Id="rId2" Type="http://schemas.openxmlformats.org/officeDocument/2006/relationships/tags" Target="../tags/tag6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tags" Target="../tags/tag11.xml"/><Relationship Id="rId16" Type="http://schemas.openxmlformats.org/officeDocument/2006/relationships/image" Target="../media/image22.svg"/><Relationship Id="rId15" Type="http://schemas.openxmlformats.org/officeDocument/2006/relationships/image" Target="../media/image21.png"/><Relationship Id="rId14" Type="http://schemas.openxmlformats.org/officeDocument/2006/relationships/tags" Target="../tags/tag10.xml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9.xml"/><Relationship Id="rId10" Type="http://schemas.openxmlformats.org/officeDocument/2006/relationships/image" Target="../media/image18.sv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8.svg"/><Relationship Id="rId15" Type="http://schemas.openxmlformats.org/officeDocument/2006/relationships/image" Target="../media/image37.png"/><Relationship Id="rId14" Type="http://schemas.openxmlformats.org/officeDocument/2006/relationships/tags" Target="../tags/tag29.xml"/><Relationship Id="rId13" Type="http://schemas.openxmlformats.org/officeDocument/2006/relationships/image" Target="../media/image36.svg"/><Relationship Id="rId12" Type="http://schemas.openxmlformats.org/officeDocument/2006/relationships/image" Target="../media/image35.png"/><Relationship Id="rId11" Type="http://schemas.openxmlformats.org/officeDocument/2006/relationships/tags" Target="../tags/tag28.xml"/><Relationship Id="rId10" Type="http://schemas.openxmlformats.org/officeDocument/2006/relationships/image" Target="../media/image34.sv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23"/>
          <a:stretch>
            <a:fillRect/>
          </a:stretch>
        </p:blipFill>
        <p:spPr>
          <a:xfrm>
            <a:off x="0" y="0"/>
            <a:ext cx="289052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17800" y="2230120"/>
            <a:ext cx="8037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大学生安全教育</a:t>
            </a:r>
            <a:endParaRPr lang="zh-CN" altLang="en-US" sz="72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00880" y="39027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006C8A"/>
                </a:solidFill>
              </a:rPr>
              <a:t>北京出版社</a:t>
            </a:r>
            <a:endParaRPr lang="zh-CN" altLang="en-US" sz="2800" b="1">
              <a:solidFill>
                <a:srgbClr val="006C8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450" y="641184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7325" y="1350139"/>
            <a:ext cx="125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2836" y="871324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小贴士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6335" y="1454785"/>
            <a:ext cx="1011428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岳某某，男，1972年生，某市国家机关工作人员，案发前担任处长职务。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岳某某在某地餐厅就餐时，被境外间谍攀拉搭识，随后与岳进一步深入交往，以金钱利诱手段一步步将其策反发展。此后，岳与3任境外间谍保持了长达10年的情报关系，通过盗取拷贝等方式获取并提供7400多份文件资料，其中包括绝密级、机密级、秘密级文件500余份，涉及新型武器装备等核心内容。岳通过出卖情资，获取间谍经费约100万元。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岳某某在被境外间谍策反发展后，采取窃取方式获取了我大量文件资料，甚至窃取同事办公室钥匙并进行复制，潜入后对机密文件进行拍照，并对电脑文件进行拷贝。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岳某某案反映出，一是有些体制内人员敌情意识淡薄，抵挡不住境外间谍机关的糖衣炮弹、金钱诱惑，有的因转业、升职等不顺畅而走向极端，视国家利益于不顾，走上了间谍道路；二是部分单位在人员和文件管理方面存在较大漏洞、隐患。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经法院审理，岳某某被依法判处死刑缓期执行。</a:t>
            </a:r>
            <a:endParaRPr lang="zh-CN" altLang="en-US" b="1" dirty="0" smtClean="0">
              <a:solidFill>
                <a:srgbClr val="006C8A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88640" y="2619345"/>
            <a:ext cx="937259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6C8A"/>
                </a:solidFill>
              </a:rPr>
              <a:t>第二节　守护国家秘密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04005" y="4124325"/>
            <a:ext cx="3521075" cy="24428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450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58487" y="2498543"/>
            <a:ext cx="41279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</a:rPr>
              <a:t>、自觉遵守交通规则，不在公路上跑闹、玩耍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</a:rPr>
              <a:t>、横穿马路要走斑马线、人行道等，不得随意横穿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</a:rPr>
              <a:t>、严禁在公路上骑自行车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</a:rPr>
              <a:t>、遵守公共秩序，排队等车，车未停稳不得靠近车辆，上下车时不拥挤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0" y="627380"/>
            <a:ext cx="5814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一、国家秘密的主要内容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58850" y="163639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4554855" y="4867910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8493760" y="330136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4554855" y="330136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5"/>
            </p:custDataLst>
          </p:nvPr>
        </p:nvSpPr>
        <p:spPr>
          <a:xfrm>
            <a:off x="958850" y="330136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>
            <a:off x="8493760" y="163639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4554855" y="1636395"/>
            <a:ext cx="2610485" cy="141097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4895" y="1933575"/>
            <a:ext cx="239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1. 国家事务重大决策中的秘密事项。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4660900" y="5124450"/>
            <a:ext cx="2398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7. 经国家保密行政管理部门确定的其他秘密事项。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8599805" y="3587115"/>
            <a:ext cx="2398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6. 维护国家安全活动和追查刑事犯罪中的秘密事项。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8599805" y="1742440"/>
            <a:ext cx="2398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3. 外交和外事活动中的秘密事项以及对外承担保密义务的秘密事项。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4660900" y="3725545"/>
            <a:ext cx="239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5. 科学技术中的秘密事项。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4660900" y="2060575"/>
            <a:ext cx="239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2. 国防建设和武装力量活动中的秘密事项。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064895" y="3725545"/>
            <a:ext cx="2398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4. 国民经济和社会发展中的秘密事项。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768350"/>
            <a:ext cx="4967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二、保守国家秘密的原则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390" y="1807210"/>
            <a:ext cx="526161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不该说的国家秘密不说。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不该问的国家秘密不问。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不该看的国家秘密不看。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不该记录的国家秘密不记录。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不在私人交往中涉及国家秘密。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不在公共场所办理、谈论属于国家秘密的事项。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不在没有保密保障的地方和设施中存储、处理国家秘密信息和载体。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 不通过普通电话、明码电报、普通邮局、计算机公共网和普通传真传送、传输国家秘密信息。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 不携带密件、密品参观和探亲访友。</a:t>
            </a:r>
            <a:endParaRPr lang="zh-CN" altLang="en-US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43015" y="1885315"/>
            <a:ext cx="4543425" cy="3524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570865"/>
            <a:ext cx="4784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三、造成泄密的主要原因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"/>
            </p:custDataLst>
          </p:nvPr>
        </p:nvSpPr>
        <p:spPr>
          <a:xfrm>
            <a:off x="1345565" y="3657600"/>
            <a:ext cx="1851025" cy="114109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altLang="en-US" spc="3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1. 有法不依，有章不循，思想麻痹，保密观念淡薄。</a:t>
            </a:r>
            <a:endParaRPr lang="zh-CN" altLang="en-US" spc="3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Freeform 9"/>
          <p:cNvSpPr/>
          <p:nvPr>
            <p:custDataLst>
              <p:tags r:id="rId3"/>
            </p:custDataLst>
          </p:nvPr>
        </p:nvSpPr>
        <p:spPr bwMode="auto">
          <a:xfrm>
            <a:off x="1282700" y="1285240"/>
            <a:ext cx="1817301" cy="1817301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376FFF">
                  <a:lumMod val="60000"/>
                  <a:lumOff val="40000"/>
                </a:srgbClr>
              </a:gs>
              <a:gs pos="0">
                <a:srgbClr val="376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376FFF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 rot="5400000">
            <a:off x="2072374" y="2683079"/>
            <a:ext cx="711647" cy="711647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16" name="任意多边形: 形状 50"/>
          <p:cNvSpPr/>
          <p:nvPr>
            <p:custDataLst>
              <p:tags r:id="rId5"/>
            </p:custDataLst>
          </p:nvPr>
        </p:nvSpPr>
        <p:spPr bwMode="auto">
          <a:xfrm rot="5738553">
            <a:off x="2102256" y="2530899"/>
            <a:ext cx="536779" cy="74153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376FFF"/>
              </a:gs>
              <a:gs pos="100000">
                <a:srgbClr val="376FFF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376FFF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5" name="图片 64" descr="343435383037343b343532333835363bd5cbb1be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65018" y="1967005"/>
            <a:ext cx="453219" cy="453219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583305" y="4151630"/>
            <a:ext cx="1526540" cy="101346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/>
          </a:bodyPr>
          <a:p>
            <a:pPr algn="l"/>
            <a:r>
              <a:rPr lang="zh-CN" altLang="en-US" sz="2000" spc="300">
                <a:solidFill>
                  <a:srgbClr val="00B05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2. 缺乏保密常识，过失泄密。</a:t>
            </a:r>
            <a:endParaRPr lang="zh-CN" altLang="en-US" sz="2000" spc="300">
              <a:solidFill>
                <a:srgbClr val="00B05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7" name="Freeform 9"/>
          <p:cNvSpPr/>
          <p:nvPr>
            <p:custDataLst>
              <p:tags r:id="rId10"/>
            </p:custDataLst>
          </p:nvPr>
        </p:nvSpPr>
        <p:spPr bwMode="auto">
          <a:xfrm>
            <a:off x="3196290" y="1993567"/>
            <a:ext cx="1817301" cy="1817301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17D594">
                  <a:lumMod val="60000"/>
                  <a:lumOff val="40000"/>
                </a:srgbClr>
              </a:gs>
              <a:gs pos="0">
                <a:srgbClr val="17D594"/>
              </a:gs>
              <a:gs pos="100000">
                <a:srgbClr val="17D594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17D594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" name="椭圆 11"/>
          <p:cNvSpPr/>
          <p:nvPr>
            <p:custDataLst>
              <p:tags r:id="rId11"/>
            </p:custDataLst>
          </p:nvPr>
        </p:nvSpPr>
        <p:spPr>
          <a:xfrm rot="5400000">
            <a:off x="3985964" y="3391406"/>
            <a:ext cx="711647" cy="711647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14" name="任意多边形: 形状 50"/>
          <p:cNvSpPr/>
          <p:nvPr>
            <p:custDataLst>
              <p:tags r:id="rId12"/>
            </p:custDataLst>
          </p:nvPr>
        </p:nvSpPr>
        <p:spPr bwMode="auto">
          <a:xfrm rot="5738553">
            <a:off x="4015846" y="3239226"/>
            <a:ext cx="536779" cy="74153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17D594"/>
              </a:gs>
              <a:gs pos="100000">
                <a:srgbClr val="17D594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17D594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0" name="图片 19" descr="343435383038363b343532323338363bb9d8bcfcb5e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878054" y="2675885"/>
            <a:ext cx="453219" cy="453219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16"/>
            </p:custDataLst>
          </p:nvPr>
        </p:nvSpPr>
        <p:spPr>
          <a:xfrm>
            <a:off x="7550150" y="4217670"/>
            <a:ext cx="1526540" cy="122555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/>
          </a:bodyPr>
          <a:p>
            <a:pPr algn="l"/>
            <a:r>
              <a:rPr lang="zh-CN" altLang="en-US" sz="2000" spc="3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4. 保密防范和保密检查技术落后。</a:t>
            </a:r>
            <a:endParaRPr lang="zh-CN" altLang="en-US" sz="2000" spc="3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9" name="Freeform 9"/>
          <p:cNvSpPr/>
          <p:nvPr>
            <p:custDataLst>
              <p:tags r:id="rId17"/>
            </p:custDataLst>
          </p:nvPr>
        </p:nvSpPr>
        <p:spPr bwMode="auto">
          <a:xfrm>
            <a:off x="7023469" y="1993567"/>
            <a:ext cx="1817301" cy="1817301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376FFF">
                  <a:lumMod val="60000"/>
                  <a:lumOff val="40000"/>
                </a:srgbClr>
              </a:gs>
              <a:gs pos="0">
                <a:srgbClr val="376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376FFF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0" name="椭圆 39"/>
          <p:cNvSpPr/>
          <p:nvPr>
            <p:custDataLst>
              <p:tags r:id="rId18"/>
            </p:custDataLst>
          </p:nvPr>
        </p:nvSpPr>
        <p:spPr>
          <a:xfrm rot="5400000">
            <a:off x="7813143" y="3391406"/>
            <a:ext cx="711647" cy="711647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41" name="任意多边形: 形状 50"/>
          <p:cNvSpPr/>
          <p:nvPr>
            <p:custDataLst>
              <p:tags r:id="rId19"/>
            </p:custDataLst>
          </p:nvPr>
        </p:nvSpPr>
        <p:spPr bwMode="auto">
          <a:xfrm rot="5738553">
            <a:off x="7843025" y="3239226"/>
            <a:ext cx="536779" cy="74153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376FFF"/>
              </a:gs>
              <a:gs pos="100000">
                <a:srgbClr val="376FFF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376FFF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1" name="图片 60" descr="343435383037343b343532333834313bcca8c0fa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705234" y="2675885"/>
            <a:ext cx="453219" cy="453219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5243195" y="3656965"/>
            <a:ext cx="1908175" cy="1045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altLang="en-US" spc="300">
                <a:solidFill>
                  <a:srgbClr val="FFC00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3. 保密管理措施不严，存在泄密隐患。</a:t>
            </a:r>
            <a:endParaRPr lang="zh-CN" altLang="en-US" spc="300">
              <a:solidFill>
                <a:srgbClr val="FFC00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9" name="Freeform 9"/>
          <p:cNvSpPr/>
          <p:nvPr>
            <p:custDataLst>
              <p:tags r:id="rId24"/>
            </p:custDataLst>
          </p:nvPr>
        </p:nvSpPr>
        <p:spPr bwMode="auto">
          <a:xfrm>
            <a:off x="5109879" y="1285240"/>
            <a:ext cx="1817301" cy="1817301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FFD247">
                  <a:lumMod val="60000"/>
                  <a:lumOff val="40000"/>
                </a:srgbClr>
              </a:gs>
              <a:gs pos="0">
                <a:srgbClr val="FFD247"/>
              </a:gs>
              <a:gs pos="100000">
                <a:srgbClr val="FFD247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FFD247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2" name="椭圆 31"/>
          <p:cNvSpPr/>
          <p:nvPr>
            <p:custDataLst>
              <p:tags r:id="rId25"/>
            </p:custDataLst>
          </p:nvPr>
        </p:nvSpPr>
        <p:spPr>
          <a:xfrm rot="5400000">
            <a:off x="5899553" y="2683079"/>
            <a:ext cx="711647" cy="711647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35" name="任意多边形: 形状 50"/>
          <p:cNvSpPr/>
          <p:nvPr>
            <p:custDataLst>
              <p:tags r:id="rId26"/>
            </p:custDataLst>
          </p:nvPr>
        </p:nvSpPr>
        <p:spPr bwMode="auto">
          <a:xfrm rot="5738553">
            <a:off x="5929436" y="2530899"/>
            <a:ext cx="536779" cy="74153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FFD247"/>
              </a:gs>
              <a:gs pos="100000">
                <a:srgbClr val="FFD247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FFD247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2" name="图片 61" descr="343439383331313b343532303033363bd3aad2b5ccfcc5e4d6c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792197" y="1967558"/>
            <a:ext cx="453219" cy="453219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30"/>
            </p:custDataLst>
          </p:nvPr>
        </p:nvSpPr>
        <p:spPr>
          <a:xfrm>
            <a:off x="9391650" y="3520440"/>
            <a:ext cx="1526540" cy="114109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altLang="en-US" spc="300">
                <a:solidFill>
                  <a:srgbClr val="00B050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5. 对泄密查处不力。</a:t>
            </a:r>
            <a:endParaRPr lang="zh-CN" altLang="en-US" spc="300">
              <a:solidFill>
                <a:srgbClr val="00B050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5" name="Freeform 9"/>
          <p:cNvSpPr/>
          <p:nvPr>
            <p:custDataLst>
              <p:tags r:id="rId31"/>
            </p:custDataLst>
          </p:nvPr>
        </p:nvSpPr>
        <p:spPr bwMode="auto">
          <a:xfrm>
            <a:off x="8937059" y="1285240"/>
            <a:ext cx="1817301" cy="1817301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17D594">
                  <a:lumMod val="60000"/>
                  <a:lumOff val="40000"/>
                </a:srgbClr>
              </a:gs>
              <a:gs pos="0">
                <a:srgbClr val="17D594"/>
              </a:gs>
              <a:gs pos="100000">
                <a:srgbClr val="17D594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17D594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6" name="椭圆 45"/>
          <p:cNvSpPr/>
          <p:nvPr>
            <p:custDataLst>
              <p:tags r:id="rId32"/>
            </p:custDataLst>
          </p:nvPr>
        </p:nvSpPr>
        <p:spPr>
          <a:xfrm rot="5400000">
            <a:off x="9726732" y="2683079"/>
            <a:ext cx="711647" cy="711647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47" name="任意多边形: 形状 50"/>
          <p:cNvSpPr/>
          <p:nvPr>
            <p:custDataLst>
              <p:tags r:id="rId33"/>
            </p:custDataLst>
          </p:nvPr>
        </p:nvSpPr>
        <p:spPr bwMode="auto">
          <a:xfrm rot="5738553">
            <a:off x="9756615" y="2530899"/>
            <a:ext cx="536779" cy="74153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17D594"/>
              </a:gs>
              <a:gs pos="100000">
                <a:srgbClr val="17D594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17D594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4" name="图片 63" descr="343435383038363b343532323430333bc3f7b9c9cab5d5ae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619377" y="1967558"/>
            <a:ext cx="453219" cy="45321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768350"/>
            <a:ext cx="534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四、大学生要做保密的典范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390" y="1630045"/>
            <a:ext cx="526161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等学校是传授知识、运用知识和创新知识的重要场所，是培养高层次现代化建设人才的摇篮，是科学研究的重要基地。我国高校承担着国家大量的自然科学和社会科学方面的研究任务，有许多方面在国际上处于领先地位。因此，高校中存在着国家秘密，有的秘密的密级比较高。高校中所掌握的国家秘密一旦泄露，必将给国家造成严重损失。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前，高校开放办学程度日益提高，对外学术交流活动日趋活跃，对外合作逐渐加深，信息化水平不断提高，高校保密工作面临着严峻的挑战。大学生特别是参加科研任务的大学生，一定要树立保密意识，培养良好的保密习惯。</a:t>
            </a:r>
            <a:endParaRPr lang="zh-CN" altLang="en-US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10985" y="2211070"/>
            <a:ext cx="4373880" cy="3517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5900" y="2619375"/>
            <a:ext cx="117748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6C8A"/>
                </a:solidFill>
              </a:rPr>
              <a:t>第三节　防范恐怖主义和邪教组织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34280" y="3991610"/>
            <a:ext cx="213868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570865"/>
            <a:ext cx="4784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一、反恐防暴，保护自我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08355" y="1517650"/>
            <a:ext cx="4772660" cy="39878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（一）大学生应如何反对恐怖主义</a:t>
            </a:r>
            <a:endParaRPr lang="en-US" altLang="zh-CN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925195" y="2200275"/>
            <a:ext cx="4044950" cy="381762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p>
            <a:pPr indent="0" algn="l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spc="150">
                <a:solidFill>
                  <a:schemeClr val="tx1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</a:rPr>
              <a:t>（1）不宣扬恐怖主义、极端主义或者煽动实施恐怖活动、极端主义活动。</a:t>
            </a:r>
            <a:endParaRPr lang="zh-CN" altLang="en-US" sz="1600" spc="150">
              <a:solidFill>
                <a:schemeClr val="tx1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spc="150">
                <a:solidFill>
                  <a:schemeClr val="tx1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</a:rPr>
              <a:t>（2）不制作、传播、非法持有宣扬恐怖主义、极端主义的物品。</a:t>
            </a:r>
            <a:endParaRPr lang="zh-CN" altLang="en-US" sz="1600" spc="150">
              <a:solidFill>
                <a:schemeClr val="tx1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spc="150">
                <a:solidFill>
                  <a:schemeClr val="tx1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</a:rPr>
              <a:t>（3）不穿戴宣扬恐怖主义、极端主义的服饰和标志。</a:t>
            </a:r>
            <a:endParaRPr lang="zh-CN" altLang="en-US" sz="1600" spc="150">
              <a:solidFill>
                <a:schemeClr val="tx1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spc="150">
                <a:solidFill>
                  <a:schemeClr val="tx1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</a:rPr>
              <a:t>（4）不为宣扬恐怖主义、极端主义或者实施恐怖主义、极端主义活动提供信息、资金、物资、劳务、技术、场所等支持、协助和便利。</a:t>
            </a:r>
            <a:endParaRPr lang="zh-CN" altLang="en-US" sz="1600" spc="150">
              <a:solidFill>
                <a:schemeClr val="tx1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4"/>
            </p:custDataLst>
          </p:nvPr>
        </p:nvCxnSpPr>
        <p:spPr>
          <a:xfrm>
            <a:off x="988695" y="2084705"/>
            <a:ext cx="4035425" cy="7620"/>
          </a:xfrm>
          <a:prstGeom prst="straightConnector1">
            <a:avLst/>
          </a:prstGeom>
          <a:ln w="12700">
            <a:solidFill>
              <a:srgbClr val="78D390"/>
            </a:solidFill>
            <a:headEnd type="oval"/>
            <a:tailEnd type="none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13" name="泪滴形 12"/>
          <p:cNvSpPr/>
          <p:nvPr>
            <p:custDataLst>
              <p:tags r:id="rId5"/>
            </p:custDataLst>
          </p:nvPr>
        </p:nvSpPr>
        <p:spPr>
          <a:xfrm flipH="1">
            <a:off x="4970145" y="3582035"/>
            <a:ext cx="1682115" cy="168211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>
            <p:custDataLst>
              <p:tags r:id="rId6"/>
            </p:custDataLst>
          </p:nvPr>
        </p:nvSpPr>
        <p:spPr>
          <a:xfrm>
            <a:off x="5808980" y="1746885"/>
            <a:ext cx="1682115" cy="1682115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>
            <p:custDataLst>
              <p:tags r:id="rId7"/>
            </p:custDataLst>
          </p:nvPr>
        </p:nvSpPr>
        <p:spPr>
          <a:xfrm flipH="1">
            <a:off x="7738745" y="1626235"/>
            <a:ext cx="3158490" cy="69532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sz="1600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（二）大学生应如何防止暴恐事件的侵害</a:t>
            </a:r>
            <a:endParaRPr lang="en-US" altLang="zh-CN" sz="1600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8"/>
            </p:custDataLst>
          </p:nvPr>
        </p:nvSpPr>
        <p:spPr>
          <a:xfrm flipH="1">
            <a:off x="7567295" y="2597785"/>
            <a:ext cx="4019550" cy="3264535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p>
            <a:pPr indent="0" algn="l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spc="150">
                <a:solidFill>
                  <a:schemeClr val="tx1"/>
                </a:solidFill>
                <a:effectLst/>
                <a:latin typeface="思源黑体 CN Regular" panose="020B0500000000000000" charset="-122"/>
                <a:ea typeface="思源黑体 CN Regular" panose="020B0500000000000000" charset="-122"/>
              </a:rPr>
              <a:t>如果看到有人拿着刀在校园周边或冲进校园砍人，应该快速跑开，不围观，不停留，不回头；跑不掉要躲藏，建筑、树木、花坛、课桌等都是可以藏起来的地方；跑不了也躲不了的话，要利用身边一切可用的物体，比如石块、板凳、衣服、书包等，与同学、老师配合反击。</a:t>
            </a:r>
            <a:endParaRPr lang="zh-CN" altLang="en-US" sz="1600" spc="150">
              <a:solidFill>
                <a:schemeClr val="tx1"/>
              </a:solidFill>
              <a:effectLst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cxnSp>
        <p:nvCxnSpPr>
          <p:cNvPr id="60" name="直接箭头连接符 59"/>
          <p:cNvCxnSpPr/>
          <p:nvPr>
            <p:custDataLst>
              <p:tags r:id="rId9"/>
            </p:custDataLst>
          </p:nvPr>
        </p:nvCxnSpPr>
        <p:spPr>
          <a:xfrm flipH="1">
            <a:off x="7719060" y="2252980"/>
            <a:ext cx="2583815" cy="15875"/>
          </a:xfrm>
          <a:prstGeom prst="straightConnector1">
            <a:avLst/>
          </a:prstGeom>
          <a:ln w="12700">
            <a:solidFill>
              <a:srgbClr val="78D390"/>
            </a:solidFill>
            <a:headEnd type="oval"/>
            <a:tailEnd type="none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pic>
        <p:nvPicPr>
          <p:cNvPr id="22" name="图片 21" descr="343435383038363b343532323338393bbacfd7f7bbfad6c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39728" y="4021138"/>
            <a:ext cx="802640" cy="80264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3" name="图片 22" descr="343435383038363b343532323339323bc6b7c5c6b9dcc0ed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74118" y="2235518"/>
            <a:ext cx="751840" cy="75184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471170"/>
            <a:ext cx="534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二、拒绝邪教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480" y="1231900"/>
            <a:ext cx="6647180" cy="476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（一）邪教的特征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邪教总是与社会中有一定影响的理论结合在一起，自诩宗教或绝对真理。其主要特征有以下几点。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吹嘘入了“教”能治病、能消灾避难。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宣传“世界末日”就要到来，只有加入他们的组织才能得救。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说传统宗教过时了，要信新“神”。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非法聚会时鬼鬼祟祟、乱喊乱叫、乱唱乱跳。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用骗人的手段诱惑他人加入，加入后不让退会。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以“神”的名义煽动成员对抗政府。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把社会、政府、普通民众当成“魔”。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 打着宗教、科学的幌子编造歪理邪说。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 不择手段地骗敛钱财。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 建立地下组织，进行非法活动。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45705" y="1572895"/>
            <a:ext cx="3845560" cy="4345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471170"/>
            <a:ext cx="534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二、拒绝邪教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6450" y="1454150"/>
            <a:ext cx="5925185" cy="4290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（二）邪教的危害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16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危害国家政治稳定。表现在破坏国内安定团结的政治局面，向公职人员渗透，侵蚀国家机构，挑战现行的政治制度，反对国家政权。</a:t>
            </a:r>
            <a:endParaRPr sz="16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16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危害国家经济秩序稳定。表现在非法敛财，危害人民群众财产安全，进行经济犯罪，破坏社会生产及财政金融秩序。</a:t>
            </a:r>
            <a:endParaRPr sz="16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16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危害社会秩序稳定。表现在破坏社会治安，藐视法律，危害公共秩序，诬告滥诉，干扰正常司法活动，毒化社会风气，干涉婚姻，违背人伦，破坏家庭。</a:t>
            </a:r>
            <a:endParaRPr sz="16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16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危害社会思想稳定。表现在编造歪理邪说，制造思想混乱，制造恐慌心理和恐怖气氛，反科学、反文明，亵渎人文精神。</a:t>
            </a:r>
            <a:endParaRPr sz="16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16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践踏人权。表现在残害生命，践踏人的生命权，扼杀自由，侵犯人的政治权利，诋毁宗教，伤害信教群众的名誉权。</a:t>
            </a:r>
            <a:endParaRPr lang="zh-CN" altLang="en-US" sz="16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67525" y="1708150"/>
            <a:ext cx="4599940" cy="3782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E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0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8851" y="2928371"/>
            <a:ext cx="870321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alpha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第二章　国家安全</a:t>
            </a:r>
            <a:endParaRPr lang="zh-CN" altLang="en-US" sz="6000" b="1" dirty="0">
              <a:solidFill>
                <a:schemeClr val="tx1">
                  <a:alpha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450" y="641184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57325" y="1350139"/>
            <a:ext cx="125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9636" y="871324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案例课堂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2030" y="1454785"/>
            <a:ext cx="1026858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案例一：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2011年1月10日早晨7时许，河南省兰考县谷营乡谷东村的邪教“实际神”成员李桂荣用剪刀割断自己仅有两个月大女儿的喉咙，将其残忍杀害。据悉，李桂荣将自己在邪教内“降职”归因到女儿身上，认为女儿是小鬼，处处纠缠她，致使其没有时间“信神”、读书，遂产生了杀女的想法。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案例二：</a:t>
            </a:r>
            <a:endParaRPr lang="zh-CN" altLang="en-US" b="1" dirty="0" smtClean="0">
              <a:solidFill>
                <a:srgbClr val="006C8A"/>
              </a:solidFill>
            </a:endParaRPr>
          </a:p>
          <a:p>
            <a:pPr indent="457200" fontAlgn="auto">
              <a:lnSpc>
                <a:spcPct val="150000"/>
              </a:lnSpc>
              <a:buFont typeface="Arial" panose="020B0604020202020204" pitchFamily="34" charset="0"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 smtClean="0">
                <a:solidFill>
                  <a:srgbClr val="006C8A"/>
                </a:solidFill>
              </a:rPr>
              <a:t>河南南阳人赵秀霞，因儿子梁超因小儿麻痹症造成腿部疾病，走路一瘸一拐。为给孩子治病，赵秀霞相信“全能神”信徒“绝对能治好”的“承诺”，并拿出1万块钱“奉献”给了全能神教会。2011年8月16日开始，赵秀霞将儿子交到“全能神”信徒手中进行“治疗”。“全能神”信徒的“治疗”手段就是一天只吃一顿饭，唱经、祷告，加上用木板固定住梁超用砖头压，甚至用人上去踩。天气炎热，伙食不足，加之“全能神”教徒的轮番折磨，在“治疗”的第三天梁超体力虚脱致死。</a:t>
            </a:r>
            <a:endParaRPr lang="zh-CN" altLang="en-US" b="1" dirty="0" smtClean="0">
              <a:solidFill>
                <a:srgbClr val="006C8A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471170"/>
            <a:ext cx="5347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二、拒绝邪教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1870" y="1454150"/>
            <a:ext cx="5925185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（三）防范和抵制邪教</a:t>
            </a:r>
            <a:endParaRPr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宗教与邪教的区别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（1）目的不同。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（2）组织形态不同。</a:t>
            </a:r>
            <a:endParaRPr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（3）社会影响不同。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防范、抵制邪教策略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（1）接受多种形式的主题教育。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（2）开展校园文化活动。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（3）警惕境内外邪教组织对我国宗教的渗透。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（4）如果接到了邮寄的宗教物品或接到宗教组织的活动邀请函，切不可轻信并邀请同学参加，而要主动报告学校保卫部门或党组织，并配合学校进行调查。</a:t>
            </a:r>
            <a:endParaRPr lang="zh-CN" altLang="en-US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17055" y="1689100"/>
            <a:ext cx="4316095" cy="3937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67000" y="3886200"/>
            <a:ext cx="4185643" cy="14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4168" y="1457742"/>
            <a:ext cx="6443663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66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9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4945" y="1370330"/>
            <a:ext cx="926211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知识目标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 了解维护国家安全、保守国家秘密和邪教危害的基本知识。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 掌握应对突发事件的方法。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3. 掌握邪教组织的危害和特点。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4. 掌握暴恐事件的应对。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能力目标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以身作则，绝不做危害国家的事情。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思政目标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对学生而言，就是要深入了解和掌握总体国家安全观的主要内容与基本内涵，自觉做国家安全的模范遵守者和坚决捍卫者。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140" y="652780"/>
            <a:ext cx="3601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alpha val="78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学习目标</a:t>
            </a:r>
            <a:endParaRPr lang="zh-CN" altLang="en-US" sz="4800" b="1" dirty="0">
              <a:solidFill>
                <a:schemeClr val="tx1">
                  <a:alpha val="78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318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5712" y="1497865"/>
            <a:ext cx="211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目录：</a:t>
            </a:r>
            <a:endParaRPr lang="zh-CN" altLang="en-US" sz="48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0690" y="2451735"/>
            <a:ext cx="7992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 smtClean="0">
                <a:solidFill>
                  <a:srgbClr val="006C8A"/>
                </a:solidFill>
              </a:rPr>
              <a:t>第一节　国家安全概述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0690" y="3223895"/>
            <a:ext cx="8609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第二节　守护国家秘密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0690" y="3995420"/>
            <a:ext cx="8119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第三节　防范恐怖主义和邪教组织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30" y="5015230"/>
            <a:ext cx="3633470" cy="1985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6475" y="2619375"/>
            <a:ext cx="93198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6C8A"/>
                </a:solidFill>
              </a:rPr>
              <a:t>第一节　国家安全概述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3945" y="4122420"/>
            <a:ext cx="4558665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1022350"/>
            <a:ext cx="4417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一、国家安全的含义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390" y="1807210"/>
            <a:ext cx="666559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安全是一个国家的核心利益。维护国家安全是一国内外政策的首要目标和出发点。国家安全是一个国家生存和发展的基础。国家安全问题事关国家安危和民族存亡，事关每个公民的切身利益。在全球化发展的今天，世界各国通过各种手段和措施维护国家安全，服务于国家利益。国家安全通常意味着一个国家既没有外部威胁和侵略，也没有内部混乱和失序。根据这个定义，我们可以知道国家安全包括三个方面。第一，该国没有外部威胁和侵略。一个国家的领土、主权完整不受外敌的侵犯或威胁。第二，该国没有内部混乱。该国的政治制度运作良好，国家政权没有被国内破坏者或分离主义者颠覆和摧毁。第三，国家安全状态综合了内外部因素，不同时存在内外部危害。如图 2-1 所示。</a:t>
            </a:r>
            <a:endParaRPr lang="zh-CN" altLang="en-US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63205" y="2186305"/>
            <a:ext cx="3180715" cy="31197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42" y="2355023"/>
            <a:ext cx="2849423" cy="403148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19855" y="1750060"/>
            <a:ext cx="6241415" cy="394144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81780" y="1898015"/>
            <a:ext cx="5917565" cy="3688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《国家安全法》第 77 条规定，公民和组织应当履行下列维护国家安全的义务：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（1）遵守宪法、法律法规关于国家安全的有关规定；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（2）及时报告危害国家安全活动的线索；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（3）如实提供所知悉的涉及危害国家安全活动的证据；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（4）为国家安全工作提供便利条件或者其他协助；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（5）向国家安全机关、公安机关和有关军事机关提供必要的支持和协助；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（6）保守所知悉的国家秘密；</a:t>
            </a:r>
            <a:endParaRPr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（7）法律、行政法规规定的其他义务。</a:t>
            </a:r>
            <a:endParaRPr lang="zh-CN" altLang="en-US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6150" y="746760"/>
            <a:ext cx="75761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二、公民和组织有维护国家安全的义务</a:t>
            </a:r>
            <a:endParaRPr lang="zh-CN" altLang="en-US" sz="3200" b="1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5720" y="570865"/>
            <a:ext cx="4784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三、维护国家安全的知识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方式v规律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080000">
            <a:off x="6649383" y="2956311"/>
            <a:ext cx="1485426" cy="1485426"/>
          </a:xfrm>
          <a:prstGeom prst="rect">
            <a:avLst/>
          </a:prstGeom>
        </p:spPr>
      </p:pic>
      <p:pic>
        <p:nvPicPr>
          <p:cNvPr id="25" name="图片 24" descr="方式v规律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420000">
            <a:off x="5435258" y="2187814"/>
            <a:ext cx="1485426" cy="1485426"/>
          </a:xfrm>
          <a:prstGeom prst="rect">
            <a:avLst/>
          </a:prstGeom>
        </p:spPr>
      </p:pic>
      <p:pic>
        <p:nvPicPr>
          <p:cNvPr id="26" name="图片 25" descr="方式v规律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100000">
            <a:off x="4290639" y="3071782"/>
            <a:ext cx="1485426" cy="1485426"/>
          </a:xfrm>
          <a:prstGeom prst="rect">
            <a:avLst/>
          </a:prstGeom>
        </p:spPr>
      </p:pic>
      <p:pic>
        <p:nvPicPr>
          <p:cNvPr id="27" name="图片 26" descr="方式v规律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8640000">
            <a:off x="6237388" y="4331872"/>
            <a:ext cx="1485426" cy="1485426"/>
          </a:xfrm>
          <a:prstGeom prst="rect">
            <a:avLst/>
          </a:prstGeom>
        </p:spPr>
      </p:pic>
      <p:pic>
        <p:nvPicPr>
          <p:cNvPr id="28" name="图片 27" descr="方式v规律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2840000">
            <a:off x="4837724" y="4393531"/>
            <a:ext cx="1444507" cy="1444507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4123690" y="1553845"/>
            <a:ext cx="4077335" cy="709930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（1）阴谋颠覆政府、分裂国家、推翻社会主义制度的。</a:t>
            </a:r>
            <a:endParaRPr lang="zh-CN" altLang="en-US" b="1">
              <a:solidFill>
                <a:srgbClr val="F2525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8397240" y="3465830"/>
            <a:ext cx="259524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9904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（2）参加间谍组织或者接受间谍组织及其代理人的任务的。</a:t>
            </a:r>
            <a:endParaRPr lang="zh-CN" altLang="en-US" b="1">
              <a:solidFill>
                <a:srgbClr val="F9904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8011795" y="4798060"/>
            <a:ext cx="310324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（3）盗窃、刺探、收买或者非法提供国家秘密的。</a:t>
            </a:r>
            <a:endParaRPr lang="zh-CN" altLang="en-US" b="1">
              <a:solidFill>
                <a:srgbClr val="FCD10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929640" y="3465830"/>
            <a:ext cx="311594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b="1">
                <a:solidFill>
                  <a:srgbClr val="1F8DD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（5）从事其他危害国家安全的破坏性活动的。</a:t>
            </a:r>
            <a:endParaRPr lang="zh-CN" altLang="en-US" b="1">
              <a:solidFill>
                <a:srgbClr val="1F8DD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1511935" y="4825365"/>
            <a:ext cx="30613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b="1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（4）煽动、引诱、收买国家工作人员叛变的。</a:t>
            </a:r>
            <a:endParaRPr lang="zh-CN" altLang="en-US" b="1">
              <a:solidFill>
                <a:srgbClr val="5EB95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33" name="图片 32" descr="32313538333630393b32313538333731323bd4dacfdfbdccd3fd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949271" y="2673240"/>
            <a:ext cx="477018" cy="477018"/>
          </a:xfrm>
          <a:prstGeom prst="rect">
            <a:avLst/>
          </a:prstGeom>
        </p:spPr>
      </p:pic>
      <p:pic>
        <p:nvPicPr>
          <p:cNvPr id="34" name="图片 33" descr="32313538333630393b32313538333732363bd4b6b3ccb4f0d2c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205437" y="3507881"/>
            <a:ext cx="445067" cy="445067"/>
          </a:xfrm>
          <a:prstGeom prst="rect">
            <a:avLst/>
          </a:prstGeom>
        </p:spPr>
      </p:pic>
      <p:pic>
        <p:nvPicPr>
          <p:cNvPr id="37" name="图片 36" descr="333438303937363b333438313037303bb6a8cebbb2fac6b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745796" y="4919877"/>
            <a:ext cx="443386" cy="443386"/>
          </a:xfrm>
          <a:prstGeom prst="rect">
            <a:avLst/>
          </a:prstGeom>
        </p:spPr>
      </p:pic>
      <p:pic>
        <p:nvPicPr>
          <p:cNvPr id="30" name="图片 29" descr="333438303937363b333438313039323bcfeec4bfbcc6bbae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359585" y="4914271"/>
            <a:ext cx="400224" cy="400224"/>
          </a:xfrm>
          <a:prstGeom prst="rect">
            <a:avLst/>
          </a:prstGeom>
        </p:spPr>
      </p:pic>
      <p:pic>
        <p:nvPicPr>
          <p:cNvPr id="31" name="图片 30" descr="32313538333630393b32313538333731393bcbd1cbf7bfceb3cc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4824832" y="3616625"/>
            <a:ext cx="394619" cy="3946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450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58487" y="2498543"/>
            <a:ext cx="41279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</a:rPr>
              <a:t>、自觉遵守交通规则，不在公路上跑闹、玩耍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</a:rPr>
              <a:t>、横穿马路要走斑马线、人行道等，不得随意横穿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</a:rPr>
              <a:t>、严禁在公路上骑自行车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</a:rPr>
              <a:t>、遵守公共秩序，排队等车，车未停稳不得靠近车辆，上下车时不拥挤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64280" y="923290"/>
            <a:ext cx="4684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四、大学生国家安全教育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>
            <p:custDataLst>
              <p:tags r:id="rId2"/>
            </p:custDataLst>
          </p:nvPr>
        </p:nvSpPr>
        <p:spPr>
          <a:xfrm rot="5400000">
            <a:off x="4925060" y="2292985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20000">
                <a:srgbClr val="17D594"/>
              </a:gs>
              <a:gs pos="100000">
                <a:srgbClr val="17D594">
                  <a:lumMod val="60000"/>
                  <a:lumOff val="40000"/>
                </a:srgbClr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17D594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六边形 5"/>
          <p:cNvSpPr/>
          <p:nvPr>
            <p:custDataLst>
              <p:tags r:id="rId3"/>
            </p:custDataLst>
          </p:nvPr>
        </p:nvSpPr>
        <p:spPr>
          <a:xfrm rot="5400000">
            <a:off x="4152265" y="3676015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99000">
                <a:srgbClr val="376FFF">
                  <a:lumMod val="60000"/>
                  <a:lumOff val="40000"/>
                </a:srgbClr>
              </a:gs>
              <a:gs pos="20000">
                <a:srgbClr val="376FFF"/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376FFF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六边形 6"/>
          <p:cNvSpPr/>
          <p:nvPr>
            <p:custDataLst>
              <p:tags r:id="rId4"/>
            </p:custDataLst>
          </p:nvPr>
        </p:nvSpPr>
        <p:spPr>
          <a:xfrm rot="5400000">
            <a:off x="5730875" y="3676015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100000">
                <a:srgbClr val="FFD247">
                  <a:lumMod val="60000"/>
                  <a:lumOff val="40000"/>
                </a:srgbClr>
              </a:gs>
              <a:gs pos="20000">
                <a:srgbClr val="FFD247">
                  <a:lumMod val="75000"/>
                </a:srgbClr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FFD247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3986530" y="1614805"/>
            <a:ext cx="3834130" cy="45783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sz="2000" b="1" spc="300" dirty="0">
                <a:solidFill>
                  <a:srgbClr val="17D59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第一，国家安全意识不强。</a:t>
            </a:r>
            <a:endParaRPr lang="zh-CN" altLang="en-US" sz="2000" b="1" spc="300" dirty="0">
              <a:solidFill>
                <a:srgbClr val="17D59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标题"/>
          <p:cNvSpPr txBox="1"/>
          <p:nvPr>
            <p:custDataLst>
              <p:tags r:id="rId6"/>
            </p:custDataLst>
          </p:nvPr>
        </p:nvSpPr>
        <p:spPr>
          <a:xfrm>
            <a:off x="1258570" y="4027805"/>
            <a:ext cx="2889250" cy="76136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pPr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FFD247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第二，对国家安全的重要性认识不足。</a:t>
            </a:r>
            <a:endParaRPr lang="zh-CN" altLang="en-US" sz="2000" b="1" spc="300" dirty="0">
              <a:solidFill>
                <a:srgbClr val="FFD247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"/>
          <p:cNvSpPr txBox="1"/>
          <p:nvPr>
            <p:custDataLst>
              <p:tags r:id="rId7"/>
            </p:custDataLst>
          </p:nvPr>
        </p:nvSpPr>
        <p:spPr>
          <a:xfrm>
            <a:off x="7686675" y="3992245"/>
            <a:ext cx="3001645" cy="79692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pPr algn="l">
              <a:lnSpc>
                <a:spcPct val="120000"/>
              </a:lnSpc>
            </a:pPr>
            <a:r>
              <a:rPr lang="zh-CN" altLang="en-US" sz="2000" b="1" spc="300" dirty="0">
                <a:solidFill>
                  <a:srgbClr val="376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第三，国家安全教育缺乏系统性和规范性。</a:t>
            </a:r>
            <a:endParaRPr lang="zh-CN" altLang="en-US" sz="2000" b="1" spc="300" dirty="0">
              <a:solidFill>
                <a:srgbClr val="376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5" name="图片 24" descr="343439383331313b343532303032333bc6f3d2b5bcf2bde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36260" y="2783523"/>
            <a:ext cx="467995" cy="467995"/>
          </a:xfrm>
          <a:prstGeom prst="rect">
            <a:avLst/>
          </a:prstGeom>
        </p:spPr>
      </p:pic>
      <p:pic>
        <p:nvPicPr>
          <p:cNvPr id="26" name="图片 25" descr="343439383331313b343532303032303bb8f6c8cbd0c5cfa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863465" y="4166553"/>
            <a:ext cx="467995" cy="467995"/>
          </a:xfrm>
          <a:prstGeom prst="rect">
            <a:avLst/>
          </a:prstGeom>
        </p:spPr>
      </p:pic>
      <p:pic>
        <p:nvPicPr>
          <p:cNvPr id="27" name="图片 26" descr="343439383331313b343532303031393bd2b5bca8b9dcc0e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42710" y="4205605"/>
            <a:ext cx="467995" cy="4679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29_3*q_h_i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29_3*q_h_a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29_3*q_h_a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29_3*q_h_a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8029_3*q_h_a*1_5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29_3*q_h_a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6.xml><?xml version="1.0" encoding="utf-8"?>
<p:tagLst xmlns:p="http://schemas.openxmlformats.org/presentationml/2006/main">
  <p:tag name="KSO_WM_UNIT_VALUE" val="150*15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29_3*q_h_x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VALUE" val="140*14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29_3*q_h_x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VALUE" val="139*13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29_3*q_h_x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VALUE" val="126*12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29_3*q_h_x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VALUE" val="124*1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8029_3*q_h_x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i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7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1_1"/>
  <p:tag name="KSO_WM_UNIT_TEXT_FILL_FORE_SCHEMECOLOR_INDEX" val="6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3_1"/>
  <p:tag name="KSO_WM_UNIT_TEXT_FILL_FORE_SCHEMECOLOR_INDEX" val="7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a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2_1"/>
  <p:tag name="KSO_WM_UNIT_TEXT_FILL_FORE_SCHEMECOLOR_INDEX" val="5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1_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2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3*l_h_x*1_3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3_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681_5*l_h_a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681_5*l_h_i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46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681_5*l_h_i*1_1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681_5*l_h_i*1_1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48.xml><?xml version="1.0" encoding="utf-8"?>
<p:tagLst xmlns:p="http://schemas.openxmlformats.org/presentationml/2006/main">
  <p:tag name="KSO_WM_UNIT_VALUE" val="144*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8681_5*l_h_x*1_1_1"/>
  <p:tag name="KSO_WM_TEMPLATE_CATEGORY" val="diagram"/>
  <p:tag name="KSO_WM_TEMPLATE_INDEX" val="20228681"/>
  <p:tag name="KSO_WM_UNIT_LAYERLEVEL" val="1_1_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681_5*l_h_a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681_5*l_h_i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681_5*l_h_i*1_2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681_5*l_h_i*1_2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53.xml><?xml version="1.0" encoding="utf-8"?>
<p:tagLst xmlns:p="http://schemas.openxmlformats.org/presentationml/2006/main">
  <p:tag name="KSO_WM_UNIT_VALUE" val="144*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8681_5*l_h_x*1_2_1"/>
  <p:tag name="KSO_WM_TEMPLATE_CATEGORY" val="diagram"/>
  <p:tag name="KSO_WM_TEMPLATE_INDEX" val="20228681"/>
  <p:tag name="KSO_WM_UNIT_LAYERLEVEL" val="1_1_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8681_5*l_h_a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681_5*l_h_i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56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681_5*l_h_i*1_4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8681_5*l_h_i*1_4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58.xml><?xml version="1.0" encoding="utf-8"?>
<p:tagLst xmlns:p="http://schemas.openxmlformats.org/presentationml/2006/main">
  <p:tag name="KSO_WM_UNIT_VALUE" val="144*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228681_5*l_h_x*1_4_1"/>
  <p:tag name="KSO_WM_TEMPLATE_CATEGORY" val="diagram"/>
  <p:tag name="KSO_WM_TEMPLATE_INDEX" val="20228681"/>
  <p:tag name="KSO_WM_UNIT_LAYERLEVEL" val="1_1_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681_5*l_h_a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29_3*q_h_i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681_5*l_h_i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7"/>
  <p:tag name="KSO_WM_UNIT_TEXT_FILL_FORE_SCHEMECOLOR_INDEX" val="14"/>
  <p:tag name="KSO_WM_UNIT_TEXT_FILL_TYPE" val="1"/>
</p:tagLst>
</file>

<file path=ppt/tags/tag61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681_5*l_h_i*1_3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681_5*l_h_i*1_3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SHADOW_SCHEMECOLOR_INDEX" val="7"/>
  <p:tag name="KSO_WM_UNIT_TEXT_FILL_FORE_SCHEMECOLOR_INDEX" val="14"/>
  <p:tag name="KSO_WM_UNIT_TEXT_FILL_TYPE" val="1"/>
</p:tagLst>
</file>

<file path=ppt/tags/tag63.xml><?xml version="1.0" encoding="utf-8"?>
<p:tagLst xmlns:p="http://schemas.openxmlformats.org/presentationml/2006/main">
  <p:tag name="KSO_WM_UNIT_VALUE" val="144*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8681_5*l_h_x*1_3_1"/>
  <p:tag name="KSO_WM_TEMPLATE_CATEGORY" val="diagram"/>
  <p:tag name="KSO_WM_TEMPLATE_INDEX" val="20228681"/>
  <p:tag name="KSO_WM_UNIT_LAYERLEVEL" val="1_1_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8681_5*l_h_a*1_5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8681_5*l_h_i*1_5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66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8681_5*l_h_i*1_5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8681_5*l_h_i*1_5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68.xml><?xml version="1.0" encoding="utf-8"?>
<p:tagLst xmlns:p="http://schemas.openxmlformats.org/presentationml/2006/main">
  <p:tag name="KSO_WM_UNIT_VALUE" val="144*14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228681_5*l_h_x*1_5_1"/>
  <p:tag name="KSO_WM_TEMPLATE_CATEGORY" val="diagram"/>
  <p:tag name="KSO_WM_TEMPLATE_INDEX" val="20228681"/>
  <p:tag name="KSO_WM_UNIT_LAYERLEVEL" val="1_1_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29_3*q_h_i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79_2*l_h_a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79_2*l_h_f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79_2*l_h_i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79_2*l_h_i*1_1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79_2*l_h_i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79_2*l_h_a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7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79_2*l_h_f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79_2*l_h_i*1_2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79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79_2*l_h_x*1_1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8029_3*q_h_i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79_2*l_h_x*1_2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PP_MARK_KEY" val="5bfff08b-7cb3-4664-9791-1d8e27faea97"/>
  <p:tag name="COMMONDATA" val="eyJoZGlkIjoiMDAxNTdkOWEwYjNlN2JlOWI5YmExMDU2NWZmMTVkYzU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29_3*q_h_i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3715</Words>
  <Application>WPS 演示</Application>
  <PresentationFormat>宽屏</PresentationFormat>
  <Paragraphs>200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楷体</vt:lpstr>
      <vt:lpstr>华文楷体</vt:lpstr>
      <vt:lpstr>思源黑体 CN Bold</vt:lpstr>
      <vt:lpstr>等线</vt:lpstr>
      <vt:lpstr>Arial Unicode MS</vt:lpstr>
      <vt:lpstr>等线 Light</vt:lpstr>
      <vt:lpstr>Calibri</vt:lpstr>
      <vt:lpstr>OPPOSans B</vt:lpstr>
      <vt:lpstr>思源黑体 CN Heavy</vt:lpstr>
      <vt:lpstr>黑体</vt:lpstr>
      <vt:lpstr>思源黑体 CN Regular</vt:lpstr>
      <vt:lpstr>Calibri Light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单金枝</cp:lastModifiedBy>
  <cp:revision>69</cp:revision>
  <dcterms:created xsi:type="dcterms:W3CDTF">2020-12-24T14:23:00Z</dcterms:created>
  <dcterms:modified xsi:type="dcterms:W3CDTF">2023-08-21T03:07:31Z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8A993BD6915849EB90BC8189051CD6D4_11</vt:lpwstr>
  </property>
  <property fmtid="{D5CDD505-2E9C-101B-9397-08002B2CF9AE}" pid="3" name="KSOProductBuildVer">
    <vt:lpwstr>2052-11.1.0.14309</vt:lpwstr>
  </property>
</Properties>
</file>