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20" r:id="rId4"/>
    <p:sldId id="286" r:id="rId5"/>
    <p:sldId id="300" r:id="rId6"/>
    <p:sldId id="262" r:id="rId7"/>
    <p:sldId id="269" r:id="rId8"/>
    <p:sldId id="270" r:id="rId9"/>
    <p:sldId id="301" r:id="rId10"/>
    <p:sldId id="302" r:id="rId11"/>
    <p:sldId id="303" r:id="rId12"/>
    <p:sldId id="271" r:id="rId13"/>
    <p:sldId id="304" r:id="rId14"/>
    <p:sldId id="305" r:id="rId15"/>
    <p:sldId id="306" r:id="rId16"/>
    <p:sldId id="274" r:id="rId17"/>
    <p:sldId id="307" r:id="rId18"/>
    <p:sldId id="308" r:id="rId19"/>
    <p:sldId id="309" r:id="rId20"/>
    <p:sldId id="275" r:id="rId21"/>
    <p:sldId id="310" r:id="rId22"/>
    <p:sldId id="311" r:id="rId23"/>
    <p:sldId id="312" r:id="rId24"/>
    <p:sldId id="280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8A"/>
    <a:srgbClr val="8DCABB"/>
    <a:srgbClr val="D8F1FC"/>
    <a:srgbClr val="C59A3A"/>
    <a:srgbClr val="559993"/>
    <a:srgbClr val="008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8" y="90"/>
      </p:cViewPr>
      <p:guideLst>
        <p:guide orient="horz" pos="2159"/>
        <p:guide pos="37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7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tags" Target="../tags/tag64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jpeg"/><Relationship Id="rId2" Type="http://schemas.openxmlformats.org/officeDocument/2006/relationships/tags" Target="../tags/tag65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jpeg"/><Relationship Id="rId2" Type="http://schemas.openxmlformats.org/officeDocument/2006/relationships/tags" Target="../tags/tag66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jpeg"/><Relationship Id="rId2" Type="http://schemas.openxmlformats.org/officeDocument/2006/relationships/tags" Target="../tags/tag6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jpeg"/><Relationship Id="rId2" Type="http://schemas.openxmlformats.org/officeDocument/2006/relationships/tags" Target="../tags/tag68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tags" Target="../tags/tag69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72.xml"/><Relationship Id="rId6" Type="http://schemas.openxmlformats.org/officeDocument/2006/relationships/image" Target="../media/image4.png"/><Relationship Id="rId5" Type="http://schemas.openxmlformats.org/officeDocument/2006/relationships/tags" Target="../tags/tag71.xml"/><Relationship Id="rId4" Type="http://schemas.openxmlformats.org/officeDocument/2006/relationships/image" Target="../media/image3.png"/><Relationship Id="rId3" Type="http://schemas.openxmlformats.org/officeDocument/2006/relationships/tags" Target="../tags/tag7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8.xml"/><Relationship Id="rId7" Type="http://schemas.openxmlformats.org/officeDocument/2006/relationships/image" Target="../media/image16.svg"/><Relationship Id="rId6" Type="http://schemas.openxmlformats.org/officeDocument/2006/relationships/image" Target="../media/image15.png"/><Relationship Id="rId5" Type="http://schemas.openxmlformats.org/officeDocument/2006/relationships/tags" Target="../tags/tag7.xml"/><Relationship Id="rId44" Type="http://schemas.openxmlformats.org/officeDocument/2006/relationships/slideLayout" Target="../slideLayouts/slideLayout2.xml"/><Relationship Id="rId43" Type="http://schemas.openxmlformats.org/officeDocument/2006/relationships/image" Target="../media/image36.svg"/><Relationship Id="rId42" Type="http://schemas.openxmlformats.org/officeDocument/2006/relationships/image" Target="../media/image35.png"/><Relationship Id="rId41" Type="http://schemas.openxmlformats.org/officeDocument/2006/relationships/tags" Target="../tags/tag23.xml"/><Relationship Id="rId40" Type="http://schemas.openxmlformats.org/officeDocument/2006/relationships/image" Target="../media/image34.svg"/><Relationship Id="rId4" Type="http://schemas.openxmlformats.org/officeDocument/2006/relationships/image" Target="../media/image14.svg"/><Relationship Id="rId39" Type="http://schemas.openxmlformats.org/officeDocument/2006/relationships/image" Target="../media/image33.png"/><Relationship Id="rId38" Type="http://schemas.openxmlformats.org/officeDocument/2006/relationships/tags" Target="../tags/tag22.xml"/><Relationship Id="rId37" Type="http://schemas.openxmlformats.org/officeDocument/2006/relationships/image" Target="../media/image32.svg"/><Relationship Id="rId36" Type="http://schemas.openxmlformats.org/officeDocument/2006/relationships/image" Target="../media/image31.png"/><Relationship Id="rId35" Type="http://schemas.openxmlformats.org/officeDocument/2006/relationships/tags" Target="../tags/tag21.xml"/><Relationship Id="rId34" Type="http://schemas.openxmlformats.org/officeDocument/2006/relationships/image" Target="../media/image30.svg"/><Relationship Id="rId33" Type="http://schemas.openxmlformats.org/officeDocument/2006/relationships/image" Target="../media/image29.png"/><Relationship Id="rId32" Type="http://schemas.openxmlformats.org/officeDocument/2006/relationships/tags" Target="../tags/tag20.xml"/><Relationship Id="rId31" Type="http://schemas.openxmlformats.org/officeDocument/2006/relationships/image" Target="../media/image28.svg"/><Relationship Id="rId30" Type="http://schemas.openxmlformats.org/officeDocument/2006/relationships/image" Target="../media/image27.png"/><Relationship Id="rId3" Type="http://schemas.openxmlformats.org/officeDocument/2006/relationships/image" Target="../media/image13.png"/><Relationship Id="rId29" Type="http://schemas.openxmlformats.org/officeDocument/2006/relationships/tags" Target="../tags/tag19.xml"/><Relationship Id="rId28" Type="http://schemas.openxmlformats.org/officeDocument/2006/relationships/image" Target="../media/image26.svg"/><Relationship Id="rId27" Type="http://schemas.openxmlformats.org/officeDocument/2006/relationships/image" Target="../media/image25.png"/><Relationship Id="rId26" Type="http://schemas.openxmlformats.org/officeDocument/2006/relationships/tags" Target="../tags/tag18.xml"/><Relationship Id="rId25" Type="http://schemas.openxmlformats.org/officeDocument/2006/relationships/tags" Target="../tags/tag17.xml"/><Relationship Id="rId24" Type="http://schemas.openxmlformats.org/officeDocument/2006/relationships/tags" Target="../tags/tag16.xml"/><Relationship Id="rId23" Type="http://schemas.openxmlformats.org/officeDocument/2006/relationships/tags" Target="../tags/tag15.xml"/><Relationship Id="rId22" Type="http://schemas.openxmlformats.org/officeDocument/2006/relationships/tags" Target="../tags/tag14.xml"/><Relationship Id="rId21" Type="http://schemas.openxmlformats.org/officeDocument/2006/relationships/tags" Target="../tags/tag13.xml"/><Relationship Id="rId20" Type="http://schemas.openxmlformats.org/officeDocument/2006/relationships/tags" Target="../tags/tag12.xml"/><Relationship Id="rId2" Type="http://schemas.openxmlformats.org/officeDocument/2006/relationships/tags" Target="../tags/tag6.xml"/><Relationship Id="rId19" Type="http://schemas.openxmlformats.org/officeDocument/2006/relationships/image" Target="../media/image24.svg"/><Relationship Id="rId18" Type="http://schemas.openxmlformats.org/officeDocument/2006/relationships/image" Target="../media/image23.png"/><Relationship Id="rId17" Type="http://schemas.openxmlformats.org/officeDocument/2006/relationships/tags" Target="../tags/tag11.xml"/><Relationship Id="rId16" Type="http://schemas.openxmlformats.org/officeDocument/2006/relationships/image" Target="../media/image22.svg"/><Relationship Id="rId15" Type="http://schemas.openxmlformats.org/officeDocument/2006/relationships/image" Target="../media/image21.png"/><Relationship Id="rId14" Type="http://schemas.openxmlformats.org/officeDocument/2006/relationships/tags" Target="../tags/tag10.xml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9.xml"/><Relationship Id="rId10" Type="http://schemas.openxmlformats.org/officeDocument/2006/relationships/image" Target="../media/image18.sv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38.svg"/><Relationship Id="rId22" Type="http://schemas.openxmlformats.org/officeDocument/2006/relationships/image" Target="../media/image37.png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tags" Target="../tags/tag24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23"/>
          <a:stretch>
            <a:fillRect/>
          </a:stretch>
        </p:blipFill>
        <p:spPr>
          <a:xfrm>
            <a:off x="0" y="0"/>
            <a:ext cx="289052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17800" y="2230120"/>
            <a:ext cx="80378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大学生安全教育</a:t>
            </a:r>
            <a:endParaRPr lang="zh-CN" altLang="en-US" sz="7200" b="1" dirty="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65" y="-193052"/>
            <a:ext cx="3301587" cy="33015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00880" y="39027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006C8A"/>
                </a:solidFill>
              </a:rPr>
              <a:t>北京出版社</a:t>
            </a:r>
            <a:endParaRPr lang="zh-CN" altLang="en-US" sz="2800" b="1">
              <a:solidFill>
                <a:srgbClr val="006C8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50995" y="4612640"/>
            <a:ext cx="5132705" cy="1995170"/>
            <a:chOff x="6537" y="7264"/>
            <a:chExt cx="8083" cy="3142"/>
          </a:xfrm>
        </p:grpSpPr>
        <p:pic>
          <p:nvPicPr>
            <p:cNvPr id="22" name="图片 21" descr="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37" y="7874"/>
              <a:ext cx="1827" cy="1956"/>
            </a:xfrm>
            <a:prstGeom prst="rect">
              <a:avLst/>
            </a:prstGeom>
          </p:spPr>
        </p:pic>
        <p:pic>
          <p:nvPicPr>
            <p:cNvPr id="23" name="图片 22" descr="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90" y="7554"/>
              <a:ext cx="2066" cy="2703"/>
            </a:xfrm>
            <a:prstGeom prst="rect">
              <a:avLst/>
            </a:prstGeom>
          </p:spPr>
        </p:pic>
        <p:pic>
          <p:nvPicPr>
            <p:cNvPr id="24" name="图片 23" descr="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430" y="7264"/>
              <a:ext cx="2191" cy="31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88640" y="2619345"/>
            <a:ext cx="937259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6C8A"/>
                </a:solidFill>
              </a:rPr>
              <a:t>第二节　水灾的防救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 descr="洪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450" y="3990975"/>
            <a:ext cx="2849245" cy="28492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4175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一、洪水的危害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"/>
            </p:custDataLst>
          </p:nvPr>
        </p:nvSpPr>
        <p:spPr>
          <a:xfrm>
            <a:off x="1209675" y="2962910"/>
            <a:ext cx="320738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（三）食品污染</a:t>
            </a:r>
            <a:endParaRPr lang="zh-CN" altLang="en-US" sz="2000" b="1" spc="3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207885" y="1764665"/>
            <a:ext cx="4011295" cy="434975"/>
          </a:xfrm>
          <a:prstGeom prst="rect">
            <a:avLst/>
          </a:prstGeom>
          <a:noFill/>
        </p:spPr>
        <p:txBody>
          <a:bodyPr wrap="square" rtlCol="0"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（一）对环境造成破坏，对经济造成巨大损失</a:t>
            </a:r>
            <a:endParaRPr lang="zh-CN" altLang="en-US" sz="2000" b="1" spc="3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8011795" y="3609975"/>
            <a:ext cx="3207385" cy="434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（二）水源污染</a:t>
            </a:r>
            <a:endParaRPr lang="zh-CN" altLang="en-US" sz="2000" b="1" spc="30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箭头: 上弧形 12"/>
          <p:cNvSpPr/>
          <p:nvPr>
            <p:custDataLst>
              <p:tags r:id="rId5"/>
            </p:custDataLst>
          </p:nvPr>
        </p:nvSpPr>
        <p:spPr>
          <a:xfrm rot="1800000">
            <a:off x="5546725" y="2339975"/>
            <a:ext cx="1986280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箭头: 上弧形 13"/>
          <p:cNvSpPr/>
          <p:nvPr>
            <p:custDataLst>
              <p:tags r:id="rId6"/>
            </p:custDataLst>
          </p:nvPr>
        </p:nvSpPr>
        <p:spPr>
          <a:xfrm rot="9000000">
            <a:off x="5643245" y="4014470"/>
            <a:ext cx="1986280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箭头: 上弧形 14"/>
          <p:cNvSpPr/>
          <p:nvPr>
            <p:custDataLst>
              <p:tags r:id="rId7"/>
            </p:custDataLst>
          </p:nvPr>
        </p:nvSpPr>
        <p:spPr>
          <a:xfrm rot="16200000">
            <a:off x="4121785" y="3223260"/>
            <a:ext cx="1986280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AutoShape 1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5389245" y="3441700"/>
            <a:ext cx="343535" cy="314960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8EAADC"/>
          </a:solidFill>
          <a:ln>
            <a:noFill/>
          </a:ln>
        </p:spPr>
        <p:txBody>
          <a:bodyPr lIns="0" tIns="0" rIns="0" bIns="0"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AutoShape 14"/>
          <p:cNvSpPr/>
          <p:nvPr>
            <p:custDataLst>
              <p:tags r:id="rId9"/>
            </p:custDataLst>
          </p:nvPr>
        </p:nvSpPr>
        <p:spPr bwMode="auto">
          <a:xfrm>
            <a:off x="6457315" y="3397885"/>
            <a:ext cx="358775" cy="358775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79B6D3"/>
          </a:solidFill>
          <a:ln>
            <a:noFill/>
          </a:ln>
        </p:spPr>
        <p:txBody>
          <a:bodyPr lIns="0" tIns="0" rIns="0" bIns="0"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357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小贴士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3120" y="1238885"/>
            <a:ext cx="10050780" cy="4972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30000"/>
              </a:lnSpc>
            </a:pPr>
            <a:r>
              <a:rPr lang="zh-CN" altLang="en-US" sz="24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暴雨洪灾过后为什么会有瘟疫发生？</a:t>
            </a:r>
            <a:endParaRPr lang="zh-CN" altLang="en-US" sz="24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人员疏散和拥挤： 洪水可能导致大量人员疏散到临时避难所，人员密集、卫生条件差可能导致传染病的传播。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排水不畅： 洪水可能导致城市排水系统受阻，积水滞留，成为蚊蝇等传播病原体的滋生场所。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污水处理设施损坏： 洪水可能损坏污水处理设施，导致污水未能得到适当处理，增加了传染病传播的风险。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废弃物和尸体： 洪水会带来大量废弃物和可能的尸体，这些废弃物和尸体可能成为细菌、病毒和病原体滋生的源头。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水源受污染： 洪水可能导致水源受到污染，包括饮用水、生活用水和灌溉用水。污染的水源可能含有细菌、病毒和寄生虫等病原体，人们饮用或接触这些受污染的水源后容易感染疾病。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65270" y="655320"/>
            <a:ext cx="4527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二、防范洪水应对措施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hape 1318"/>
          <p:cNvSpPr/>
          <p:nvPr>
            <p:custDataLst>
              <p:tags r:id="rId2"/>
            </p:custDataLst>
          </p:nvPr>
        </p:nvSpPr>
        <p:spPr bwMode="auto">
          <a:xfrm>
            <a:off x="4632164" y="5046534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AA3AA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Century Gothic" panose="020B0502020202020204" pitchFamily="34" charset="0"/>
              </a:rPr>
              <a:t>03</a:t>
            </a:r>
            <a:endParaRPr lang="en-US" altLang="zh-CN" sz="24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3"/>
            </p:custDataLst>
          </p:nvPr>
        </p:nvSpPr>
        <p:spPr>
          <a:xfrm>
            <a:off x="673100" y="1694180"/>
            <a:ext cx="3292475" cy="28321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b="1" spc="30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（一）洪水来临前的准备</a:t>
            </a:r>
            <a:endParaRPr lang="zh-CN" altLang="en-US" sz="1600" b="1" spc="30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4"/>
            </p:custDataLst>
          </p:nvPr>
        </p:nvSpPr>
        <p:spPr>
          <a:xfrm>
            <a:off x="673100" y="1977390"/>
            <a:ext cx="2759710" cy="154622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路线选择很重要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食物饮品早备好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漂浮器材用处大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财务保管多渠道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 通信设备不可少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"/>
            </p:custDataLst>
          </p:nvPr>
        </p:nvSpPr>
        <p:spPr>
          <a:xfrm>
            <a:off x="673100" y="4368800"/>
            <a:ext cx="339153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b="1" spc="30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（三）灾后卫生防 疫注意点</a:t>
            </a:r>
            <a:endParaRPr lang="zh-CN" altLang="en-US" sz="1600" b="1" spc="30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>
          <a:xfrm>
            <a:off x="673100" y="4798060"/>
            <a:ext cx="3775075" cy="1309370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讲究饮水卫生，尽可能喝开水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注意饮食卫生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搞好环境卫生、厨房卫生和个人卫生，尤其是水源卫生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7"/>
            </p:custDataLst>
          </p:nvPr>
        </p:nvSpPr>
        <p:spPr>
          <a:xfrm>
            <a:off x="8759190" y="2202815"/>
            <a:ext cx="284924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b="1" spc="3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（二）洪水来临时的逃生</a:t>
            </a:r>
            <a:endParaRPr lang="zh-CN" altLang="en-US" sz="1600" b="1" spc="30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文本框 45"/>
          <p:cNvSpPr txBox="1"/>
          <p:nvPr>
            <p:custDataLst>
              <p:tags r:id="rId8"/>
            </p:custDataLst>
          </p:nvPr>
        </p:nvSpPr>
        <p:spPr>
          <a:xfrm>
            <a:off x="8731250" y="2707640"/>
            <a:ext cx="2759710" cy="329120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（1）洪水到来时，来不及转移的人员要就近迅速向山坡、高地、楼房、避洪台等地转移，或者立即爬上屋顶、楼房高层、大树、高墙等高的地方暂避。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（2）如果已被洪水包围，要设法尽快与当地政府防汛部门取得联系，报告自己的方位和险情，积极寻求救援。</a:t>
            </a:r>
            <a:endParaRPr lang="zh-CN" altLang="en-US" sz="1600" spc="15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1318"/>
          <p:cNvSpPr/>
          <p:nvPr>
            <p:custDataLst>
              <p:tags r:id="rId9"/>
            </p:custDataLst>
          </p:nvPr>
        </p:nvSpPr>
        <p:spPr bwMode="auto">
          <a:xfrm>
            <a:off x="4634027" y="1755130"/>
            <a:ext cx="952500" cy="952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F74AD"/>
          </a:solidFill>
          <a:ln>
            <a:noFill/>
          </a:ln>
        </p:spPr>
        <p:txBody>
          <a:bodyPr lIns="0" tIns="0" rIns="0" bIns="0" anchor="ctr"/>
          <a:lstStyle>
            <a:lvl1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1pPr>
            <a:lvl2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2pPr>
            <a:lvl3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3pPr>
            <a:lvl4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4pPr>
            <a:lvl5pPr defTabSz="584200"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5pPr>
            <a:lvl6pPr marL="22847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6pPr>
            <a:lvl7pPr marL="27419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7pPr>
            <a:lvl8pPr marL="31991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8pPr>
            <a:lvl9pPr marL="3656330" indent="-913130" defTabSz="584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Lato Light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zh-CN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Century Gothic" panose="020B0502020202020204" pitchFamily="34" charset="0"/>
              </a:rPr>
              <a:t>01</a:t>
            </a:r>
            <a:endParaRPr lang="en-US" altLang="zh-CN" sz="24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9" name="任意多边形: 形状 26"/>
          <p:cNvSpPr/>
          <p:nvPr>
            <p:custDataLst>
              <p:tags r:id="rId10"/>
            </p:custDataLst>
          </p:nvPr>
        </p:nvSpPr>
        <p:spPr>
          <a:xfrm rot="6762136">
            <a:off x="6956413" y="1709585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rgbClr val="000000">
                <a:lumMod val="65000"/>
                <a:lumOff val="35000"/>
              </a:srgbClr>
            </a:solidFill>
            <a:headEnd type="triangle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: 形状 27"/>
          <p:cNvSpPr/>
          <p:nvPr>
            <p:custDataLst>
              <p:tags r:id="rId11"/>
            </p:custDataLst>
          </p:nvPr>
        </p:nvSpPr>
        <p:spPr>
          <a:xfrm rot="13361387">
            <a:off x="7098916" y="4777402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rgbClr val="000000">
                <a:lumMod val="65000"/>
                <a:lumOff val="35000"/>
              </a:srgbClr>
            </a:solidFill>
            <a:headEnd type="triangle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312"/>
          <p:cNvSpPr/>
          <p:nvPr>
            <p:custDataLst>
              <p:tags r:id="rId12"/>
            </p:custDataLst>
          </p:nvPr>
        </p:nvSpPr>
        <p:spPr bwMode="auto">
          <a:xfrm>
            <a:off x="7496289" y="3399781"/>
            <a:ext cx="952500" cy="950913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3498DB"/>
          </a:soli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Century Gothic" panose="020B0502020202020204" pitchFamily="34" charset="0"/>
              </a:rPr>
              <a:t>02</a:t>
            </a:r>
            <a:endParaRPr lang="en-US" altLang="zh-CN" sz="2400" b="1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Century Gothic" panose="020B0502020202020204" pitchFamily="34" charset="0"/>
            </a:endParaRPr>
          </a:p>
        </p:txBody>
      </p:sp>
      <p:sp>
        <p:nvSpPr>
          <p:cNvPr id="11" name="任意多边形: 形状 23"/>
          <p:cNvSpPr/>
          <p:nvPr>
            <p:custDataLst>
              <p:tags r:id="rId13"/>
            </p:custDataLst>
          </p:nvPr>
        </p:nvSpPr>
        <p:spPr>
          <a:xfrm rot="21141751">
            <a:off x="4041937" y="3266554"/>
            <a:ext cx="192643" cy="1162594"/>
          </a:xfrm>
          <a:custGeom>
            <a:avLst/>
            <a:gdLst>
              <a:gd name="connsiteX0" fmla="*/ 192643 w 192643"/>
              <a:gd name="connsiteY0" fmla="*/ 0 h 1056904"/>
              <a:gd name="connsiteX1" fmla="*/ 26389 w 192643"/>
              <a:gd name="connsiteY1" fmla="*/ 546265 h 1056904"/>
              <a:gd name="connsiteX2" fmla="*/ 2638 w 192643"/>
              <a:gd name="connsiteY2" fmla="*/ 1056904 h 105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643" h="1056904">
                <a:moveTo>
                  <a:pt x="192643" y="0"/>
                </a:moveTo>
                <a:cubicBezTo>
                  <a:pt x="125349" y="185057"/>
                  <a:pt x="58056" y="370114"/>
                  <a:pt x="26389" y="546265"/>
                </a:cubicBezTo>
                <a:cubicBezTo>
                  <a:pt x="-5278" y="722416"/>
                  <a:pt x="-1320" y="889660"/>
                  <a:pt x="2638" y="1056904"/>
                </a:cubicBezTo>
              </a:path>
            </a:pathLst>
          </a:custGeom>
          <a:noFill/>
          <a:ln w="38100">
            <a:solidFill>
              <a:srgbClr val="000000">
                <a:lumMod val="65000"/>
                <a:lumOff val="35000"/>
              </a:srgbClr>
            </a:solidFill>
            <a:headEnd type="triangle"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8120" y="2619375"/>
            <a:ext cx="117367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C8A"/>
                </a:solidFill>
              </a:rPr>
              <a:t>第三节　沙尘暴、寒潮、雪灾的防救</a:t>
            </a:r>
            <a:endParaRPr lang="zh-CN" altLang="en-US" sz="54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 descr="雪灾救援救助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040" y="3810000"/>
            <a:ext cx="283845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936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一、沙尘暴的防救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480820"/>
            <a:ext cx="5605145" cy="45853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（一）沙尘暴的概念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沙尘暴多发于我国北方春季，是指强风将本地或外地地面的尘沙吹到空中，使水平能见度小于1千米的天气现象。沙尘暴出现时，天空混浊，一片黄色，对交通运输业、农牧业、工业，以及人们的日常生活带来了不利的影响，还会危害人体的健康。如图 11-2 所示。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（二）沙尘暴防护措施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（1）注意收听天气预报，及时做好防备。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（2）尽量减少外出，暂停户外活动，尽可能待在安全的地点。必须出门时，应戴口罩、纱巾等，做好防护。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（3）关闭门窗，屋外的搭建物要确保安全稳固。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（4）多喝水，吃清淡的食物，不要购买在露天生产、销售的食品。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（5）骑车、开车时，要减速慢行，远离树木和广告牌等。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70650" y="1754505"/>
            <a:ext cx="4810125" cy="36861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936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二、寒潮的防救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480820"/>
            <a:ext cx="6071235" cy="45853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（一）寒潮的概念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寒潮指北方寒冷气团迅猛南下，造成急剧降温，常伴有大风、雨、雪天气的现象。我国气象部门规定冷空气侵入造成一天内 10°以上的降温，而且最低气温在 5°以下，则此次冷空气爆发过程为一次寒潮过程。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（二）寒潮的防护措施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寒潮来临前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准备防寒外套、手套、帽子、围巾、口罩等。检查暖气设备、火炉等，确保其正常使用。燃煤、燃气、柴等要储备充足。节约能源、资源，室温不要过高。注意汽车防冻。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寒潮发生时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注意收听天气预报和紧急状况警报。多穿几层舒适、暖和的衣服。可能的话，尽量待在室内。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004685" y="1982470"/>
            <a:ext cx="3656965" cy="289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936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三、雪灾的防救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480820"/>
            <a:ext cx="6071235" cy="45853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（一）雪灾的概念</a:t>
            </a:r>
            <a:endParaRPr lang="zh-CN" altLang="en-US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雪灾指冬季、春季出现的强降温和大风伴随降雪或大风卷起地面积雪的天气。雪灾可能会造成停水停电、交通阻塞等，对人们的日常生活和农牧业生产造成极大的危害。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（二）雪灾的防护措施</a:t>
            </a:r>
            <a:endParaRPr lang="zh-CN" altLang="en-US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大雪前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注意收听、收看天气预报。做好防寒过冬的准备，包括室内取暖设施及衣物。准备充足的食物。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下大雪时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汽车减速慢行，路人当心滑倒。老、弱、病、残、孕和幼儿等应尽量减少外出，并注意防寒保暖。关闭门窗，将室外的搭建物加固，以免被雪压塌，引发安全事故。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78625" y="1980565"/>
            <a:ext cx="4398645" cy="3585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6235" y="2619375"/>
            <a:ext cx="117481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C8A"/>
                </a:solidFill>
              </a:rPr>
              <a:t>第四节　台风、滑坡、泥石流的防救</a:t>
            </a:r>
            <a:endParaRPr lang="zh-CN" altLang="en-US" sz="54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 descr="山体滑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0905" y="3799205"/>
            <a:ext cx="3058795" cy="30587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936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一、台风的防救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238885"/>
            <a:ext cx="6452235" cy="5147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（一）台风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台风的概念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台风是产生于热带或副热带洋面上的一种强烈的低压涡旋。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台风的危害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（1）大风。热带气旋达台风级别的中心附近最大风力为 12 级以上。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（2）暴雨。台风是带来暴雨的天气系统之一，在台风经过的地区，可能产生 150～300mm 降雨，少数台风能直接或间接产生 1000mm 以上的特大暴雨。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（3）台风过境时常常带来狂风暴雨天气，引起海面巨浪，严重威胁航海安全。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（二）防范台风应对措施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（1）台风登陆预警发布后，禁止人员外出。已经外出的人员要尽快归校，确实来不及返校的可就近进入商场、车站等较为安全的公共场所，并与学校保持电话联络。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（2）台风来临前，备好手电筒、收音机、食物、饮用水及常用药品等，以备急需。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2"/>
            </p:custDataLst>
          </p:nvPr>
        </p:nvPicPr>
        <p:blipFill>
          <a:blip r:embed="rId3"/>
          <a:srcRect r="26313" b="13712"/>
          <a:stretch>
            <a:fillRect/>
          </a:stretch>
        </p:blipFill>
        <p:spPr>
          <a:xfrm>
            <a:off x="7514590" y="2510155"/>
            <a:ext cx="3434080" cy="3212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E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0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44296" y="2702311"/>
            <a:ext cx="870321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tx1">
                    <a:alpha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第十一章　</a:t>
            </a:r>
            <a:endParaRPr lang="zh-CN" altLang="en-US" sz="6000" b="1" dirty="0">
              <a:solidFill>
                <a:schemeClr val="tx1">
                  <a:alpha val="8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6000" b="1" dirty="0">
                <a:solidFill>
                  <a:schemeClr val="tx1">
                    <a:alpha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自然灾害的防护与自救</a:t>
            </a:r>
            <a:endParaRPr lang="zh-CN" altLang="en-US" sz="6000" b="1" dirty="0">
              <a:solidFill>
                <a:schemeClr val="tx1">
                  <a:alpha val="8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936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二、滑坡的防救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238885"/>
            <a:ext cx="6452235" cy="5147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（一）滑坡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滑坡是指斜坡上的土体或者岩体，受河流冲刷、地下水活动、雨水浸泡、地震及人工切坡等因素影响，在重力作用下，沿着一定的软弱面或者软弱带，整体或者分散地顺坡向下滑动的自然现象。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（二）防范滑坡应对措施</a:t>
            </a:r>
            <a:endParaRPr lang="zh-CN" altLang="en-US" sz="16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当遇滑坡时，至少应当做到如下两点。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当处在滑坡体上时，首先应保持冷静，不能慌乱。要迅速环顾四周，向较安全的地段撤离。一般除高速滑坡外，只要行动迅速，都有可能逃离危险区段。跑离时，向两侧跑为最佳方向。在向下滑动的山坡中，向上或向下跑都是很危险的。当遇无法跑离的高速滑坡时，更不能慌乱，在一定条件下，如滑坡呈整体滑动时，原地不动，或抱住大树等物，不失为一种有效的自救措施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16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（2）当处于非滑坡区，发现可疑的滑坡活动时，应立即报告邻近的村、乡、县等有关政府或单位，以便立即组织有关政府、单位、部队、专家及当地群众参加抢险救灾活动。</a:t>
            </a:r>
            <a:endParaRPr lang="zh-CN" altLang="en-US" sz="16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45985" y="1801495"/>
            <a:ext cx="4119880" cy="362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936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三、泥石流的防救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7390" y="1238885"/>
            <a:ext cx="6861175" cy="5147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（一）泥石流的概念</a:t>
            </a:r>
            <a:endParaRPr lang="zh-CN" altLang="en-US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泥石流是山区、沟谷或其他地形险峻的地区，因暴雨、冰雪或其他自然灾害引发的山体滑坡并携带大量泥沙、石块的特殊洪流。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（二）泥石流的危害</a:t>
            </a:r>
            <a:endParaRPr lang="zh-CN" altLang="en-US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泥石流常常具有突然性、流量大、破坏力强等特点。泥石流最常见的危害之一，是它可冲进居民区，摧毁房屋、淹没人畜、毁坏土地。</a:t>
            </a:r>
            <a:r>
              <a:rPr lang="zh-CN" altLang="en-US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（三）防范泥石流应对措施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（1）发现有泥石流迹象，应立即观察地形，向沟谷两侧山坡跑，绝对不能向泥石流的流动方向走。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（2）逃生时，要抛弃一切影响奔跑速度的物品。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（3）不要躲在有滚石和大量堆积物的陡峭山坡下面。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（4）不要停留在低洼的地方，也不要攀爬到树上躲避。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（5）不要慌张，尽可能将灾害发生的详细情况迅速报告相关政府部门和单位。</a:t>
            </a:r>
            <a:endParaRPr lang="zh-CN" altLang="en-US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6" name="图片 105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55585" y="1830705"/>
            <a:ext cx="3390900" cy="3964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67000" y="3886200"/>
            <a:ext cx="4185643" cy="14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74168" y="1457742"/>
            <a:ext cx="6443663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6600" b="1" dirty="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6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65" y="-193052"/>
            <a:ext cx="3301587" cy="330158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50995" y="4612640"/>
            <a:ext cx="5132705" cy="1995170"/>
            <a:chOff x="6537" y="7264"/>
            <a:chExt cx="8083" cy="3142"/>
          </a:xfrm>
        </p:grpSpPr>
        <p:pic>
          <p:nvPicPr>
            <p:cNvPr id="22" name="图片 21" descr="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37" y="7874"/>
              <a:ext cx="1827" cy="1956"/>
            </a:xfrm>
            <a:prstGeom prst="rect">
              <a:avLst/>
            </a:prstGeom>
          </p:spPr>
        </p:pic>
        <p:pic>
          <p:nvPicPr>
            <p:cNvPr id="23" name="图片 22" descr="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90" y="7554"/>
              <a:ext cx="2066" cy="2703"/>
            </a:xfrm>
            <a:prstGeom prst="rect">
              <a:avLst/>
            </a:prstGeom>
          </p:spPr>
        </p:pic>
        <p:pic>
          <p:nvPicPr>
            <p:cNvPr id="24" name="图片 23" descr="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430" y="7264"/>
              <a:ext cx="2191" cy="31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9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4945" y="1497330"/>
            <a:ext cx="926211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知识目标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 了解自然灾害的产生及危害。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 掌握常见自然灾害的自救措施。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3. 熟悉防灾减灾的相关知识。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能力目标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熟悉各种灾害的防治措施。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思政目标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学习防灾减灾知识，切实落实防灾减灾从我做起，从自身做起，从细节做起。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140" y="794385"/>
            <a:ext cx="3601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alpha val="78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学习目标</a:t>
            </a:r>
            <a:endParaRPr lang="zh-CN" altLang="en-US" sz="4800" b="1" dirty="0">
              <a:solidFill>
                <a:schemeClr val="tx1">
                  <a:alpha val="78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318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85712" y="1497865"/>
            <a:ext cx="211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目录：</a:t>
            </a:r>
            <a:endParaRPr lang="zh-CN" altLang="en-US" sz="48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0690" y="2451735"/>
            <a:ext cx="7992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 smtClean="0">
                <a:solidFill>
                  <a:srgbClr val="006C8A"/>
                </a:solidFill>
              </a:rPr>
              <a:t>第一节　地震的防救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0690" y="3223895"/>
            <a:ext cx="8609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006C8A"/>
                </a:solidFill>
              </a:rPr>
              <a:t>第二节　水灾的防救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0690" y="3995420"/>
            <a:ext cx="8609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006C8A"/>
                </a:solidFill>
              </a:rPr>
              <a:t>第三节　沙尘暴、寒潮、雪灾的防救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34030" y="4766945"/>
            <a:ext cx="8684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 smtClean="0">
                <a:solidFill>
                  <a:srgbClr val="006C8A"/>
                </a:solidFill>
              </a:rPr>
              <a:t>第四节　台风、滑坡、泥石流的防救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30" y="5015230"/>
            <a:ext cx="3633470" cy="1985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31415" y="2619375"/>
            <a:ext cx="74148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6C8A"/>
                </a:solidFill>
              </a:rPr>
              <a:t>第一节　地震的防救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 descr="地震逃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0" y="4031615"/>
            <a:ext cx="2816225" cy="28162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357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一、地震概述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8937" y="1327029"/>
            <a:ext cx="4971121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sz="2000"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（一）地震</a:t>
            </a:r>
            <a:endParaRPr sz="2000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2000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震又称地动，是地壳在快速释放能量的过程中造成振动，期间会产生地震波的一种自然现象。由于地球处于不断运动和变化中，逐渐积累起巨大的能量，造成地壳某些脆弱地带的岩层突然断裂，或者引起原有断层产生错动，地震就发生了。</a:t>
            </a:r>
            <a:endParaRPr sz="2000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（二）地震术语</a:t>
            </a:r>
            <a:endParaRPr lang="zh-CN" altLang="en-US" sz="20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震源与震中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震级和烈度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不同震级之间的差别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地震能量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rcRect r="19583" b="4477"/>
          <a:stretch>
            <a:fillRect/>
          </a:stretch>
        </p:blipFill>
        <p:spPr>
          <a:xfrm>
            <a:off x="6270625" y="1702435"/>
            <a:ext cx="4185285" cy="3956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357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一、地震概述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7627" y="1649609"/>
            <a:ext cx="4971121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（三）地震前的异常反应</a:t>
            </a:r>
            <a:endParaRPr lang="zh-CN" altLang="en-US" sz="20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000" dirty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震前，在自然界发生的与地震有关的异常现象，称为地震前兆，它包括微观前兆和宏观前兆两大类。常见的地震前兆现象有地震活动异常，地震波速度变化，地壳变形，地下水异常变化，地下水中氡气含量或其他化学成分发生变化，地应力变化，地电变化，地磁变化，重力异常，动物异常，地声、地光以及地温异常等。</a:t>
            </a:r>
            <a:endParaRPr lang="zh-CN" altLang="en-US" sz="2000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rcRect r="2768" b="4340"/>
          <a:stretch>
            <a:fillRect/>
          </a:stretch>
        </p:blipFill>
        <p:spPr>
          <a:xfrm>
            <a:off x="5949315" y="1976755"/>
            <a:ext cx="4911090" cy="336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3724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二、地震逃生常识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frefr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85640" y="2004695"/>
            <a:ext cx="1687195" cy="1638300"/>
          </a:xfrm>
          <a:prstGeom prst="rect">
            <a:avLst/>
          </a:prstGeom>
        </p:spPr>
      </p:pic>
      <p:pic>
        <p:nvPicPr>
          <p:cNvPr id="6" name="图片 5" descr="frefr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600000">
            <a:off x="5852160" y="2005330"/>
            <a:ext cx="1687195" cy="1638300"/>
          </a:xfrm>
          <a:prstGeom prst="rect">
            <a:avLst/>
          </a:prstGeom>
        </p:spPr>
      </p:pic>
      <p:pic>
        <p:nvPicPr>
          <p:cNvPr id="7" name="图片 6" descr="frefr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7260000">
            <a:off x="6612890" y="3180080"/>
            <a:ext cx="1687195" cy="1638300"/>
          </a:xfrm>
          <a:prstGeom prst="rect">
            <a:avLst/>
          </a:prstGeom>
        </p:spPr>
      </p:pic>
      <p:pic>
        <p:nvPicPr>
          <p:cNvPr id="8" name="图片 7" descr="frefr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000000">
            <a:off x="3847814" y="3175635"/>
            <a:ext cx="1687195" cy="1638300"/>
          </a:xfrm>
          <a:prstGeom prst="rect">
            <a:avLst/>
          </a:prstGeom>
        </p:spPr>
      </p:pic>
      <p:pic>
        <p:nvPicPr>
          <p:cNvPr id="10" name="图片 9" descr="frefr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4520000">
            <a:off x="4528820" y="4388485"/>
            <a:ext cx="1687195" cy="1638300"/>
          </a:xfrm>
          <a:prstGeom prst="rect">
            <a:avLst/>
          </a:prstGeom>
        </p:spPr>
      </p:pic>
      <p:pic>
        <p:nvPicPr>
          <p:cNvPr id="11" name="图片 10" descr="frefrg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5872147" y="4388485"/>
            <a:ext cx="1687195" cy="163830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0"/>
            </p:custDataLst>
          </p:nvPr>
        </p:nvSpPr>
        <p:spPr>
          <a:xfrm>
            <a:off x="7978140" y="1962785"/>
            <a:ext cx="297053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F99043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（1）平时注意为突发状况准备应急物品。</a:t>
            </a:r>
            <a:endParaRPr lang="zh-CN" altLang="en-US">
              <a:solidFill>
                <a:srgbClr val="F99043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1"/>
            </p:custDataLst>
          </p:nvPr>
        </p:nvSpPr>
        <p:spPr>
          <a:xfrm>
            <a:off x="8551545" y="3298190"/>
            <a:ext cx="306387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FCD10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</a:t>
            </a:r>
            <a:r>
              <a:rPr lang="en-US" altLang="zh-CN">
                <a:solidFill>
                  <a:srgbClr val="FCD10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</a:t>
            </a:r>
            <a:r>
              <a:rPr lang="zh-CN" altLang="en-US">
                <a:solidFill>
                  <a:srgbClr val="FCD10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）如果住在楼房中，发生了地震，不要试图跑出楼外，因为时间来不及。</a:t>
            </a:r>
            <a:endParaRPr lang="zh-CN" altLang="en-US">
              <a:solidFill>
                <a:srgbClr val="FCD10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7608570" y="4949190"/>
            <a:ext cx="335597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5EB95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</a:t>
            </a:r>
            <a:r>
              <a:rPr lang="en-US" altLang="zh-CN">
                <a:solidFill>
                  <a:srgbClr val="5EB95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3</a:t>
            </a:r>
            <a:r>
              <a:rPr lang="zh-CN" altLang="en-US">
                <a:solidFill>
                  <a:srgbClr val="5EB95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）如果正在上课时发生了地震，不要惊慌失措，更不能在教室内乱跑或争着往外跑。</a:t>
            </a:r>
            <a:endParaRPr lang="zh-CN" altLang="en-US">
              <a:solidFill>
                <a:srgbClr val="5EB95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3"/>
            </p:custDataLst>
          </p:nvPr>
        </p:nvSpPr>
        <p:spPr>
          <a:xfrm>
            <a:off x="1036320" y="1358900"/>
            <a:ext cx="330200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F2525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</a:t>
            </a:r>
            <a:r>
              <a:rPr lang="en-US" altLang="zh-CN">
                <a:solidFill>
                  <a:srgbClr val="F2525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6</a:t>
            </a:r>
            <a:r>
              <a:rPr lang="zh-CN" altLang="en-US">
                <a:solidFill>
                  <a:srgbClr val="F2525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）地震时若正在驾车行驶，应迅速躲开立交桥、陡崖，不要停留在建筑物下、大树旁、电线杆旁、电线电缆下等。</a:t>
            </a:r>
            <a:endParaRPr lang="zh-CN" altLang="en-US">
              <a:solidFill>
                <a:srgbClr val="F25252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814070" y="2841625"/>
            <a:ext cx="2745740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A367D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</a:t>
            </a:r>
            <a:r>
              <a:rPr lang="en-US" altLang="zh-CN">
                <a:solidFill>
                  <a:srgbClr val="A367D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5</a:t>
            </a:r>
            <a:r>
              <a:rPr lang="zh-CN" altLang="en-US">
                <a:solidFill>
                  <a:srgbClr val="A367D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）如果在公共场所时发生地震，不能惊慌地乱跑。可以躲到就近比较安全的地方，如桌柜下、舞台下、乐池里。</a:t>
            </a:r>
            <a:endParaRPr lang="zh-CN" altLang="en-US">
              <a:solidFill>
                <a:srgbClr val="A367D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5"/>
            </p:custDataLst>
          </p:nvPr>
        </p:nvSpPr>
        <p:spPr>
          <a:xfrm>
            <a:off x="844550" y="4601845"/>
            <a:ext cx="3572510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1F8DD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</a:t>
            </a:r>
            <a:r>
              <a:rPr lang="en-US" altLang="zh-CN">
                <a:solidFill>
                  <a:srgbClr val="1F8DD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zh-CN" altLang="en-US">
                <a:solidFill>
                  <a:srgbClr val="1F8DD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）如果正在街上，绝对不能跑进建筑物中避险，也不要在高楼下、广告牌下、狭窄的胡同、桥头、斜坡及架空电线、水泥预制板墙、门柱等危险的地方停留。</a:t>
            </a:r>
            <a:endParaRPr lang="zh-CN" altLang="en-US">
              <a:solidFill>
                <a:srgbClr val="1F8DD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pic>
        <p:nvPicPr>
          <p:cNvPr id="32" name="图片 31" descr="32313538333630393b32313538333731313bd0cbc8a4c6abbac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314825" y="3596640"/>
            <a:ext cx="443230" cy="443230"/>
          </a:xfrm>
          <a:prstGeom prst="rect">
            <a:avLst/>
          </a:prstGeom>
        </p:spPr>
      </p:pic>
      <p:pic>
        <p:nvPicPr>
          <p:cNvPr id="33" name="图片 32" descr="32313538333630393b32313538333731323bd4dacfdfbdccd3fd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90176" y="2392680"/>
            <a:ext cx="521970" cy="521970"/>
          </a:xfrm>
          <a:prstGeom prst="rect">
            <a:avLst/>
          </a:prstGeom>
        </p:spPr>
      </p:pic>
      <p:pic>
        <p:nvPicPr>
          <p:cNvPr id="34" name="图片 33" descr="32313538333630393b32313538333732363bd4b6b3ccb4f0d2c9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617986" y="2580640"/>
            <a:ext cx="487680" cy="487680"/>
          </a:xfrm>
          <a:prstGeom prst="rect">
            <a:avLst/>
          </a:prstGeom>
        </p:spPr>
      </p:pic>
      <p:pic>
        <p:nvPicPr>
          <p:cNvPr id="35" name="图片 34" descr="32313538333630393b32313538333731393bcbd1cbf7bfceb3cc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028914" y="5017135"/>
            <a:ext cx="381000" cy="381000"/>
          </a:xfrm>
          <a:prstGeom prst="rect">
            <a:avLst/>
          </a:prstGeom>
        </p:spPr>
      </p:pic>
      <p:pic>
        <p:nvPicPr>
          <p:cNvPr id="36" name="图片 35" descr="333438303937363b333438313039323bcfeec4bfbcc6bbae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6582759" y="5173345"/>
            <a:ext cx="410210" cy="410210"/>
          </a:xfrm>
          <a:prstGeom prst="rect">
            <a:avLst/>
          </a:prstGeom>
        </p:spPr>
      </p:pic>
      <p:pic>
        <p:nvPicPr>
          <p:cNvPr id="37" name="图片 36" descr="333438303937363b333438313037303bb6a8cebbb2fac6b7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251081" y="3933190"/>
            <a:ext cx="485140" cy="4851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48580" y="50793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7060" y="655320"/>
            <a:ext cx="4175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三、震后的注意事项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902335" y="1708150"/>
            <a:ext cx="3349625" cy="1203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rmAutofit/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检查伤亡及损毁的情况，如有需要，立即寻求协助。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 flipH="1">
            <a:off x="1981200" y="1297305"/>
            <a:ext cx="2270760" cy="410210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p>
            <a:pPr algn="l"/>
            <a:r>
              <a:rPr lang="zh-CN" sz="2000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pitchFamily="34" charset="-122"/>
              </a:rPr>
              <a:t>（一）检查伤情</a:t>
            </a:r>
            <a:endParaRPr lang="zh-CN" sz="2000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 flipH="1">
            <a:off x="902335" y="4740910"/>
            <a:ext cx="3349625" cy="1402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如果火势已无法熄灭，要迅速离开家中，尽可能通知消防队，并提醒邻居。用干电池供电的手电筒检查房屋。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 flipH="1">
            <a:off x="1769745" y="4320540"/>
            <a:ext cx="248221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2000" spc="300" dirty="0">
                <a:solidFill>
                  <a:srgbClr val="F19ED2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pitchFamily="34" charset="-122"/>
              </a:rPr>
              <a:t>（二）检查隐患</a:t>
            </a:r>
            <a:endParaRPr lang="zh-CN" sz="2000" spc="300" dirty="0">
              <a:solidFill>
                <a:srgbClr val="F19ED2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6"/>
            </p:custDataLst>
          </p:nvPr>
        </p:nvSpPr>
        <p:spPr>
          <a:xfrm flipH="1">
            <a:off x="8457565" y="3215640"/>
            <a:ext cx="2889885" cy="1524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rmAutofit/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微软雅黑" panose="020B0503020204020204" pitchFamily="34" charset="-122"/>
              </a:rPr>
              <a:t>震后如需做饭，只有在户外才能使用木炭和煤气。</a:t>
            </a:r>
            <a:endParaRPr lang="zh-CN" altLang="en-US" sz="1600" spc="150"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7"/>
            </p:custDataLst>
          </p:nvPr>
        </p:nvSpPr>
        <p:spPr>
          <a:xfrm flipH="1">
            <a:off x="8457565" y="2795270"/>
            <a:ext cx="316420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2000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pitchFamily="34" charset="-122"/>
              </a:rPr>
              <a:t>（三）震后生活</a:t>
            </a:r>
            <a:endParaRPr lang="zh-CN" sz="2000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pitchFamily="3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8"/>
            </p:custDataLst>
          </p:nvPr>
        </p:nvSpPr>
        <p:spPr>
          <a:xfrm flipH="1">
            <a:off x="4134485" y="1472565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3" name="同心圆 12"/>
          <p:cNvSpPr/>
          <p:nvPr>
            <p:custDataLst>
              <p:tags r:id="rId9"/>
            </p:custDataLst>
          </p:nvPr>
        </p:nvSpPr>
        <p:spPr>
          <a:xfrm rot="5400000" flipH="1">
            <a:off x="4479925" y="1818005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7324090" y="3030855"/>
            <a:ext cx="717550" cy="717550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8EF79"/>
              </a:solidFill>
              <a:cs typeface="思源黑体 CN Regular" panose="020B0500000000000000" charset="-122"/>
            </a:endParaRPr>
          </a:p>
        </p:txBody>
      </p:sp>
      <p:sp>
        <p:nvSpPr>
          <p:cNvPr id="16" name="椭圆 15"/>
          <p:cNvSpPr/>
          <p:nvPr>
            <p:custDataLst>
              <p:tags r:id="rId11"/>
            </p:custDataLst>
          </p:nvPr>
        </p:nvSpPr>
        <p:spPr>
          <a:xfrm flipH="1">
            <a:off x="4635500" y="1802130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2"/>
            </p:custDataLst>
          </p:nvPr>
        </p:nvSpPr>
        <p:spPr>
          <a:xfrm>
            <a:off x="4685030" y="197675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 flipH="1">
            <a:off x="4635500" y="4297680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9ED2">
                  <a:lumMod val="75000"/>
                </a:srgbClr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4"/>
            </p:custDataLst>
          </p:nvPr>
        </p:nvSpPr>
        <p:spPr>
          <a:xfrm>
            <a:off x="4685030" y="447230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5"/>
            </p:custDataLst>
          </p:nvPr>
        </p:nvSpPr>
        <p:spPr>
          <a:xfrm>
            <a:off x="7373620" y="320548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9" name="椭圆 18"/>
          <p:cNvSpPr/>
          <p:nvPr>
            <p:custDataLst>
              <p:tags r:id="rId16"/>
            </p:custDataLst>
          </p:nvPr>
        </p:nvSpPr>
        <p:spPr>
          <a:xfrm>
            <a:off x="5409565" y="2742248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7"/>
            </p:custDataLst>
          </p:nvPr>
        </p:nvSpPr>
        <p:spPr>
          <a:xfrm flipH="1">
            <a:off x="4906645" y="2244725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18"/>
            </p:custDataLst>
          </p:nvPr>
        </p:nvGrpSpPr>
        <p:grpSpPr>
          <a:xfrm rot="0">
            <a:off x="5191125" y="2530475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850255" y="3183255"/>
            <a:ext cx="491490" cy="4914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28029_4*q_h_i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8029_4*q_h_i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29_4*q_h_a*1_2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29_4*q_h_a*1_3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8029_4*q_h_a*1_4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29_4*q_h_a*1_1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6_1"/>
  <p:tag name="KSO_WM_UNIT_ID" val="diagram20228029_4*q_h_a*1_6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8029_4*q_h_a*1_5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18.xml><?xml version="1.0" encoding="utf-8"?>
<p:tagLst xmlns:p="http://schemas.openxmlformats.org/presentationml/2006/main">
  <p:tag name="KSO_WM_UNIT_VALUE" val="123*12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6_1"/>
  <p:tag name="KSO_WM_UNIT_ID" val="diagram20228029_4*q_h_x*1_6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VALUE" val="145*14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29_4*q_h_x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29_4*q_h_x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VALUE" val="106*10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228029_4*q_h_x*1_5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8029_4*q_h_x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29_4*q_h_x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49_3*q_h_f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3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49_3*q_h_f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3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49_3*q_h_f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3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3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3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3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3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3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3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3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43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3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74755_2*q_h_a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74755_2*q_h_a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74755_2*q_h_a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74755_2*q_h_i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74755_2*q_h_i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74755_2*q_h_i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VALUE" val="87*9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74755_2*q_h_x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74755_2*q_h_x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00111_2*q_h_i*1_3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53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00111_2*q_h_a*1_1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00111_2*q_h_f*1_1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00111_2*q_h_a*1_3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00111_2*q_h_f*1_3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00111_2*q_h_a*1_2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00111_2*q_h_f*1_2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00111_2*q_h_i*1_1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29_4*q_h_i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00111_2*q_i*1_3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00111_2*q_i*1_1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00111_2*q_h_i*1_2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00111_2*q_i*1_2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29_4*q_h_i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PP_MARK_KEY" val="5bfff08b-7cb3-4664-9791-1d8e27faea97"/>
  <p:tag name="COMMONDATA" val="eyJoZGlkIjoiNWVlNjgzMjI3MjA2NDk3ZGIyMWMzNTczOWViNWQ5N2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29_4*q_h_i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228029_4*q_h_i*1_6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3347</Words>
  <Application>WPS 演示</Application>
  <PresentationFormat>宽屏</PresentationFormat>
  <Paragraphs>196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楷体</vt:lpstr>
      <vt:lpstr>华文楷体</vt:lpstr>
      <vt:lpstr>思源黑体 CN Bold</vt:lpstr>
      <vt:lpstr>黑体</vt:lpstr>
      <vt:lpstr>思源黑体 CN Regular</vt:lpstr>
      <vt:lpstr>Calibri</vt:lpstr>
      <vt:lpstr>Arial Unicode MS</vt:lpstr>
      <vt:lpstr>Calibri Light</vt:lpstr>
      <vt:lpstr>Lato Light</vt:lpstr>
      <vt:lpstr>Latha</vt:lpstr>
      <vt:lpstr>MS PGothic</vt:lpstr>
      <vt:lpstr>Century Gothic</vt:lpstr>
      <vt:lpstr>等线 Light</vt:lpstr>
      <vt:lpstr>等线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WPS_1672826785</cp:lastModifiedBy>
  <cp:revision>68</cp:revision>
  <dcterms:created xsi:type="dcterms:W3CDTF">2020-12-24T14:23:00Z</dcterms:created>
  <dcterms:modified xsi:type="dcterms:W3CDTF">2023-08-22T02:40:03Z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8A993BD6915849EB90BC8189051CD6D4_11</vt:lpwstr>
  </property>
  <property fmtid="{D5CDD505-2E9C-101B-9397-08002B2CF9AE}" pid="3" name="KSOProductBuildVer">
    <vt:lpwstr>2052-11.1.0.14309</vt:lpwstr>
  </property>
</Properties>
</file>