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325" r:id="rId4"/>
    <p:sldId id="286" r:id="rId5"/>
    <p:sldId id="300" r:id="rId6"/>
    <p:sldId id="262" r:id="rId7"/>
    <p:sldId id="269" r:id="rId8"/>
    <p:sldId id="270" r:id="rId9"/>
    <p:sldId id="315" r:id="rId10"/>
    <p:sldId id="316" r:id="rId11"/>
    <p:sldId id="317" r:id="rId12"/>
    <p:sldId id="318" r:id="rId13"/>
    <p:sldId id="314" r:id="rId14"/>
    <p:sldId id="271" r:id="rId15"/>
    <p:sldId id="320" r:id="rId16"/>
    <p:sldId id="321" r:id="rId17"/>
    <p:sldId id="272" r:id="rId18"/>
    <p:sldId id="280"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8A"/>
    <a:srgbClr val="8DCABB"/>
    <a:srgbClr val="D8F1FC"/>
    <a:srgbClr val="C59A3A"/>
    <a:srgbClr val="559993"/>
    <a:srgbClr val="008A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66" d="100"/>
          <a:sy n="66" d="100"/>
        </p:scale>
        <p:origin x="7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2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F3D2AD-498E-4C1F-92EE-7314AF57F7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667381-6E1D-4073-BCDF-7EED5697F0E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B7CDA8A-D37E-4447-B5EF-2BD471639F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D52A99-1D2D-400A-8923-B7842F88E1C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CDA8A-D37E-4447-B5EF-2BD471639FD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2A99-1D2D-400A-8923-B7842F88E1C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F3D2AD-498E-4C1F-92EE-7314AF57F7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67381-6E1D-4073-BCDF-7EED5697F0E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3.xml"/><Relationship Id="rId6" Type="http://schemas.openxmlformats.org/officeDocument/2006/relationships/image" Target="../media/image4.png"/><Relationship Id="rId5" Type="http://schemas.openxmlformats.org/officeDocument/2006/relationships/tags" Target="../tags/tag2.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7" Type="http://schemas.openxmlformats.org/officeDocument/2006/relationships/slideLayout" Target="../slideLayouts/slideLayout2.xml"/><Relationship Id="rId26" Type="http://schemas.openxmlformats.org/officeDocument/2006/relationships/image" Target="../media/image19.svg"/><Relationship Id="rId25" Type="http://schemas.openxmlformats.org/officeDocument/2006/relationships/image" Target="../media/image18.png"/><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tags" Target="../tags/tag7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1" Type="http://schemas.openxmlformats.org/officeDocument/2006/relationships/slideLayout" Target="../slideLayouts/slideLayout2.xml"/><Relationship Id="rId30" Type="http://schemas.openxmlformats.org/officeDocument/2006/relationships/tags" Target="../tags/tag93.xml"/><Relationship Id="rId3" Type="http://schemas.openxmlformats.org/officeDocument/2006/relationships/tags" Target="../tags/tag74.xml"/><Relationship Id="rId29" Type="http://schemas.openxmlformats.org/officeDocument/2006/relationships/image" Target="../media/image30.svg"/><Relationship Id="rId28" Type="http://schemas.openxmlformats.org/officeDocument/2006/relationships/image" Target="../media/image29.png"/><Relationship Id="rId27" Type="http://schemas.openxmlformats.org/officeDocument/2006/relationships/tags" Target="../tags/tag92.xml"/><Relationship Id="rId26" Type="http://schemas.openxmlformats.org/officeDocument/2006/relationships/image" Target="../media/image28.svg"/><Relationship Id="rId25" Type="http://schemas.openxmlformats.org/officeDocument/2006/relationships/image" Target="../media/image27.png"/><Relationship Id="rId24" Type="http://schemas.openxmlformats.org/officeDocument/2006/relationships/tags" Target="../tags/tag91.xml"/><Relationship Id="rId23" Type="http://schemas.openxmlformats.org/officeDocument/2006/relationships/image" Target="../media/image26.svg"/><Relationship Id="rId22" Type="http://schemas.openxmlformats.org/officeDocument/2006/relationships/image" Target="../media/image25.png"/><Relationship Id="rId21" Type="http://schemas.openxmlformats.org/officeDocument/2006/relationships/tags" Target="../tags/tag90.xml"/><Relationship Id="rId20" Type="http://schemas.openxmlformats.org/officeDocument/2006/relationships/image" Target="../media/image24.svg"/><Relationship Id="rId2" Type="http://schemas.openxmlformats.org/officeDocument/2006/relationships/tags" Target="../tags/tag73.xml"/><Relationship Id="rId19" Type="http://schemas.openxmlformats.org/officeDocument/2006/relationships/image" Target="../media/image23.png"/><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7" Type="http://schemas.openxmlformats.org/officeDocument/2006/relationships/slideLayout" Target="../slideLayouts/slideLayout2.xml"/><Relationship Id="rId36" Type="http://schemas.openxmlformats.org/officeDocument/2006/relationships/tags" Target="../tags/tag116.xml"/><Relationship Id="rId35" Type="http://schemas.openxmlformats.org/officeDocument/2006/relationships/tags" Target="../tags/tag115.xml"/><Relationship Id="rId34" Type="http://schemas.openxmlformats.org/officeDocument/2006/relationships/image" Target="../media/image42.svg"/><Relationship Id="rId33" Type="http://schemas.openxmlformats.org/officeDocument/2006/relationships/image" Target="../media/image41.png"/><Relationship Id="rId32" Type="http://schemas.openxmlformats.org/officeDocument/2006/relationships/tags" Target="../tags/tag114.xml"/><Relationship Id="rId31" Type="http://schemas.openxmlformats.org/officeDocument/2006/relationships/image" Target="../media/image40.svg"/><Relationship Id="rId30" Type="http://schemas.openxmlformats.org/officeDocument/2006/relationships/image" Target="../media/image39.png"/><Relationship Id="rId3" Type="http://schemas.openxmlformats.org/officeDocument/2006/relationships/tags" Target="../tags/tag95.xml"/><Relationship Id="rId29" Type="http://schemas.openxmlformats.org/officeDocument/2006/relationships/tags" Target="../tags/tag113.xml"/><Relationship Id="rId28" Type="http://schemas.openxmlformats.org/officeDocument/2006/relationships/image" Target="../media/image38.svg"/><Relationship Id="rId27" Type="http://schemas.openxmlformats.org/officeDocument/2006/relationships/image" Target="../media/image37.png"/><Relationship Id="rId26" Type="http://schemas.openxmlformats.org/officeDocument/2006/relationships/tags" Target="../tags/tag112.xml"/><Relationship Id="rId25" Type="http://schemas.openxmlformats.org/officeDocument/2006/relationships/image" Target="../media/image36.svg"/><Relationship Id="rId24" Type="http://schemas.openxmlformats.org/officeDocument/2006/relationships/image" Target="../media/image35.png"/><Relationship Id="rId23" Type="http://schemas.openxmlformats.org/officeDocument/2006/relationships/tags" Target="../tags/tag111.xml"/><Relationship Id="rId22" Type="http://schemas.openxmlformats.org/officeDocument/2006/relationships/image" Target="../media/image34.svg"/><Relationship Id="rId21" Type="http://schemas.openxmlformats.org/officeDocument/2006/relationships/image" Target="../media/image33.png"/><Relationship Id="rId20" Type="http://schemas.openxmlformats.org/officeDocument/2006/relationships/tags" Target="../tags/tag110.xml"/><Relationship Id="rId2" Type="http://schemas.openxmlformats.org/officeDocument/2006/relationships/tags" Target="../tags/tag94.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image" Target="../media/image32.svg"/><Relationship Id="rId14" Type="http://schemas.openxmlformats.org/officeDocument/2006/relationships/image" Target="../media/image31.png"/><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jpeg"/><Relationship Id="rId2" Type="http://schemas.openxmlformats.org/officeDocument/2006/relationships/tags" Target="../tags/tag11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openxmlformats.org/officeDocument/2006/relationships/tags" Target="../tags/tag120.xml"/><Relationship Id="rId6" Type="http://schemas.openxmlformats.org/officeDocument/2006/relationships/image" Target="../media/image4.png"/><Relationship Id="rId5" Type="http://schemas.openxmlformats.org/officeDocument/2006/relationships/tags" Target="../tags/tag119.xml"/><Relationship Id="rId4" Type="http://schemas.openxmlformats.org/officeDocument/2006/relationships/image" Target="../media/image3.png"/><Relationship Id="rId3" Type="http://schemas.openxmlformats.org/officeDocument/2006/relationships/tags" Target="../tags/tag118.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4.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tags" Target="../tags/tag5.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3" Type="http://schemas.openxmlformats.org/officeDocument/2006/relationships/slideLayout" Target="../slideLayouts/slideLayout2.xml"/><Relationship Id="rId22" Type="http://schemas.openxmlformats.org/officeDocument/2006/relationships/image" Target="../media/image17.svg"/><Relationship Id="rId21" Type="http://schemas.openxmlformats.org/officeDocument/2006/relationships/image" Target="../media/image16.png"/><Relationship Id="rId20" Type="http://schemas.openxmlformats.org/officeDocument/2006/relationships/tags" Target="../tags/tag20.xml"/><Relationship Id="rId2" Type="http://schemas.openxmlformats.org/officeDocument/2006/relationships/tags" Target="../tags/tag6.xml"/><Relationship Id="rId19" Type="http://schemas.openxmlformats.org/officeDocument/2006/relationships/image" Target="../media/image15.svg"/><Relationship Id="rId18" Type="http://schemas.openxmlformats.org/officeDocument/2006/relationships/image" Target="../media/image14.png"/><Relationship Id="rId17" Type="http://schemas.openxmlformats.org/officeDocument/2006/relationships/tags" Target="../tags/tag19.xml"/><Relationship Id="rId16" Type="http://schemas.openxmlformats.org/officeDocument/2006/relationships/image" Target="../media/image13.svg"/><Relationship Id="rId15" Type="http://schemas.openxmlformats.org/officeDocument/2006/relationships/image" Target="../media/image12.png"/><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0" Type="http://schemas.openxmlformats.org/officeDocument/2006/relationships/slideLayout" Target="../slideLayouts/slideLayout2.xml"/><Relationship Id="rId2" Type="http://schemas.openxmlformats.org/officeDocument/2006/relationships/tags" Target="../tags/tag21.xml"/><Relationship Id="rId19" Type="http://schemas.openxmlformats.org/officeDocument/2006/relationships/image" Target="../media/image19.svg"/><Relationship Id="rId18" Type="http://schemas.openxmlformats.org/officeDocument/2006/relationships/image" Target="../media/image18.png"/><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21.svg"/><Relationship Id="rId2" Type="http://schemas.openxmlformats.org/officeDocument/2006/relationships/image" Target="../media/image20.png"/><Relationship Id="rId16" Type="http://schemas.openxmlformats.org/officeDocument/2006/relationships/slideLayout" Target="../slideLayouts/slideLayout2.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r="56323"/>
          <a:stretch>
            <a:fillRect/>
          </a:stretch>
        </p:blipFill>
        <p:spPr>
          <a:xfrm>
            <a:off x="0" y="0"/>
            <a:ext cx="2890520" cy="6858000"/>
          </a:xfrm>
          <a:prstGeom prst="rect">
            <a:avLst/>
          </a:prstGeom>
        </p:spPr>
      </p:pic>
      <p:sp>
        <p:nvSpPr>
          <p:cNvPr id="4" name="文本框 3"/>
          <p:cNvSpPr txBox="1"/>
          <p:nvPr/>
        </p:nvSpPr>
        <p:spPr>
          <a:xfrm>
            <a:off x="2717800" y="2230120"/>
            <a:ext cx="8037830" cy="1198880"/>
          </a:xfrm>
          <a:prstGeom prst="rect">
            <a:avLst/>
          </a:prstGeom>
          <a:noFill/>
        </p:spPr>
        <p:txBody>
          <a:bodyPr wrap="square" rtlCol="0">
            <a:spAutoFit/>
          </a:bodyPr>
          <a:lstStyle/>
          <a:p>
            <a:pPr algn="ctr"/>
            <a:r>
              <a:rPr lang="zh-CN" altLang="en-US" sz="7200" b="1" dirty="0" smtClean="0">
                <a:solidFill>
                  <a:srgbClr val="006C8A"/>
                </a:solidFill>
                <a:latin typeface="微软雅黑" panose="020B0503020204020204" pitchFamily="34" charset="-122"/>
                <a:ea typeface="微软雅黑" panose="020B0503020204020204" pitchFamily="34" charset="-122"/>
              </a:rPr>
              <a:t>大学生安全教育</a:t>
            </a:r>
            <a:endParaRPr lang="zh-CN" altLang="en-US" sz="7200" b="1" dirty="0" smtClean="0">
              <a:solidFill>
                <a:srgbClr val="006C8A"/>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sp>
        <p:nvSpPr>
          <p:cNvPr id="6" name="文本框 5"/>
          <p:cNvSpPr txBox="1"/>
          <p:nvPr/>
        </p:nvSpPr>
        <p:spPr>
          <a:xfrm>
            <a:off x="4500880" y="3902710"/>
            <a:ext cx="4064000" cy="521970"/>
          </a:xfrm>
          <a:prstGeom prst="rect">
            <a:avLst/>
          </a:prstGeom>
          <a:noFill/>
        </p:spPr>
        <p:txBody>
          <a:bodyPr wrap="square" rtlCol="0">
            <a:spAutoFit/>
          </a:bodyPr>
          <a:p>
            <a:pPr algn="ctr"/>
            <a:r>
              <a:rPr lang="zh-CN" altLang="en-US" sz="2800" b="1">
                <a:solidFill>
                  <a:srgbClr val="006C8A"/>
                </a:solidFill>
              </a:rPr>
              <a:t>北京出版社</a:t>
            </a:r>
            <a:endParaRPr lang="zh-CN" altLang="en-US" sz="2800" b="1">
              <a:solidFill>
                <a:srgbClr val="006C8A"/>
              </a:solidFill>
            </a:endParaRPr>
          </a:p>
        </p:txBody>
      </p:sp>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五、诈骗的防范和处置</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flipH="1">
            <a:off x="1276985" y="1297305"/>
            <a:ext cx="2974975" cy="410210"/>
          </a:xfrm>
          <a:prstGeom prst="rect">
            <a:avLst/>
          </a:prstGeom>
          <a:noFill/>
        </p:spPr>
        <p:txBody>
          <a:bodyPr wrap="square" bIns="0" rtlCol="0" anchor="ctr" anchorCtr="0"/>
          <a:p>
            <a:pPr algn="l"/>
            <a:r>
              <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rPr>
              <a:t>第一，切勿轻信他人。</a:t>
            </a:r>
            <a:endParaRPr lang="zh-CN" b="1" spc="300" dirty="0">
              <a:solidFill>
                <a:srgbClr val="58BBDB">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8" name="文本框 7"/>
          <p:cNvSpPr txBox="1"/>
          <p:nvPr>
            <p:custDataLst>
              <p:tags r:id="rId3"/>
            </p:custDataLst>
          </p:nvPr>
        </p:nvSpPr>
        <p:spPr>
          <a:xfrm flipH="1">
            <a:off x="1037590" y="2795270"/>
            <a:ext cx="2696845" cy="410210"/>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第二，严防信息泄露。</a:t>
            </a:r>
            <a:endPar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1" name="文本框 30"/>
          <p:cNvSpPr txBox="1"/>
          <p:nvPr>
            <p:custDataLst>
              <p:tags r:id="rId4"/>
            </p:custDataLst>
          </p:nvPr>
        </p:nvSpPr>
        <p:spPr>
          <a:xfrm flipH="1">
            <a:off x="1276985" y="4320540"/>
            <a:ext cx="2974975" cy="763905"/>
          </a:xfrm>
          <a:prstGeom prst="rect">
            <a:avLst/>
          </a:prstGeom>
          <a:noFill/>
        </p:spPr>
        <p:txBody>
          <a:bodyPr wrap="square" bIns="0" rtlCol="0" anchor="ctr" anchorCtr="0"/>
          <a:p>
            <a:pPr algn="l"/>
            <a:r>
              <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rPr>
              <a:t>第三，与家长约定好汇款条件、方式，让家长不要草率寄钱。</a:t>
            </a:r>
            <a:endParaRPr lang="zh-CN" b="1" spc="300" dirty="0">
              <a:solidFill>
                <a:srgbClr val="FAF4A0">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47" name="文本框 46"/>
          <p:cNvSpPr txBox="1"/>
          <p:nvPr>
            <p:custDataLst>
              <p:tags r:id="rId5"/>
            </p:custDataLst>
          </p:nvPr>
        </p:nvSpPr>
        <p:spPr>
          <a:xfrm flipH="1">
            <a:off x="8158480" y="1297305"/>
            <a:ext cx="3046095" cy="1635125"/>
          </a:xfrm>
          <a:prstGeom prst="rect">
            <a:avLst/>
          </a:prstGeom>
          <a:noFill/>
        </p:spPr>
        <p:txBody>
          <a:bodyPr wrap="square" bIns="0" rtlCol="0" anchor="ctr" anchorCtr="0"/>
          <a:p>
            <a:pPr algn="l"/>
            <a:r>
              <a:rPr lang="zh-CN" b="1"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rPr>
              <a:t>第五，在没有核实之前，不可相信任何关于中奖、退学费或者捐助等消息，不能贪小便宜，否则很容易受骗。</a:t>
            </a:r>
            <a:endParaRPr lang="zh-CN" b="1" spc="300" dirty="0">
              <a:solidFill>
                <a:srgbClr val="0A7AD5"/>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2" name="文本框 61"/>
          <p:cNvSpPr txBox="1"/>
          <p:nvPr>
            <p:custDataLst>
              <p:tags r:id="rId6"/>
            </p:custDataLst>
          </p:nvPr>
        </p:nvSpPr>
        <p:spPr>
          <a:xfrm flipH="1">
            <a:off x="7912735" y="4460875"/>
            <a:ext cx="2763520" cy="410210"/>
          </a:xfrm>
          <a:prstGeom prst="rect">
            <a:avLst/>
          </a:prstGeom>
          <a:noFill/>
        </p:spPr>
        <p:txBody>
          <a:bodyPr wrap="square" bIns="0" rtlCol="0" anchor="ctr" anchorCtr="0"/>
          <a:p>
            <a:pPr algn="l"/>
            <a:r>
              <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rPr>
              <a:t>第四，多与家长联系。</a:t>
            </a:r>
            <a:endParaRPr lang="zh-CN" b="1" spc="300" dirty="0">
              <a:solidFill>
                <a:srgbClr val="DDEAF5">
                  <a:lumMod val="50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30" name="同心圆 29"/>
          <p:cNvSpPr/>
          <p:nvPr>
            <p:custDataLst>
              <p:tags r:id="rId7"/>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2" name="同心圆 11"/>
          <p:cNvSpPr/>
          <p:nvPr>
            <p:custDataLst>
              <p:tags r:id="rId8"/>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4" name="椭圆 13"/>
          <p:cNvSpPr/>
          <p:nvPr>
            <p:custDataLst>
              <p:tags r:id="rId9"/>
            </p:custDataLst>
          </p:nvPr>
        </p:nvSpPr>
        <p:spPr>
          <a:xfrm>
            <a:off x="6811645" y="1802130"/>
            <a:ext cx="717550" cy="717550"/>
          </a:xfrm>
          <a:prstGeom prst="ellipse">
            <a:avLst/>
          </a:prstGeom>
          <a:solidFill>
            <a:srgbClr val="8AD2F2">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19" name="椭圆 18"/>
          <p:cNvSpPr/>
          <p:nvPr>
            <p:custDataLst>
              <p:tags r:id="rId10"/>
            </p:custDataLst>
          </p:nvPr>
        </p:nvSpPr>
        <p:spPr>
          <a:xfrm>
            <a:off x="6811645" y="4297680"/>
            <a:ext cx="717550" cy="717550"/>
          </a:xfrm>
          <a:prstGeom prst="ellipse">
            <a:avLst/>
          </a:prstGeom>
          <a:solidFill>
            <a:srgbClr val="DDEAF5">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2" name="椭圆 21"/>
          <p:cNvSpPr/>
          <p:nvPr>
            <p:custDataLst>
              <p:tags r:id="rId11"/>
            </p:custDataLst>
          </p:nvPr>
        </p:nvSpPr>
        <p:spPr>
          <a:xfrm flipH="1">
            <a:off x="4635500" y="180213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2" name="文本框 51"/>
          <p:cNvSpPr txBox="1"/>
          <p:nvPr>
            <p:custDataLst>
              <p:tags r:id="rId12"/>
            </p:custDataLst>
          </p:nvPr>
        </p:nvSpPr>
        <p:spPr>
          <a:xfrm>
            <a:off x="4685030"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0" name="文本框 49"/>
          <p:cNvSpPr txBox="1"/>
          <p:nvPr>
            <p:custDataLst>
              <p:tags r:id="rId13"/>
            </p:custDataLst>
          </p:nvPr>
        </p:nvSpPr>
        <p:spPr>
          <a:xfrm>
            <a:off x="6861175" y="197675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05</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1" name="文本框 50"/>
          <p:cNvSpPr txBox="1"/>
          <p:nvPr>
            <p:custDataLst>
              <p:tags r:id="rId14"/>
            </p:custDataLst>
          </p:nvPr>
        </p:nvSpPr>
        <p:spPr>
          <a:xfrm>
            <a:off x="6861175"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04</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3" name="椭圆 22"/>
          <p:cNvSpPr/>
          <p:nvPr>
            <p:custDataLst>
              <p:tags r:id="rId15"/>
            </p:custDataLst>
          </p:nvPr>
        </p:nvSpPr>
        <p:spPr>
          <a:xfrm flipH="1">
            <a:off x="4635500" y="4297680"/>
            <a:ext cx="717550" cy="717550"/>
          </a:xfrm>
          <a:prstGeom prst="ellipse">
            <a:avLst/>
          </a:prstGeom>
          <a:solidFill>
            <a:srgbClr val="FAF4A0">
              <a:lumMod val="75000"/>
            </a:srgbClr>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FAF4A0"/>
              </a:solidFill>
              <a:cs typeface="思源黑体 CN Regular" panose="020B0500000000000000" charset="-122"/>
            </a:endParaRPr>
          </a:p>
        </p:txBody>
      </p:sp>
      <p:sp>
        <p:nvSpPr>
          <p:cNvPr id="53" name="文本框 52"/>
          <p:cNvSpPr txBox="1"/>
          <p:nvPr>
            <p:custDataLst>
              <p:tags r:id="rId16"/>
            </p:custDataLst>
          </p:nvPr>
        </p:nvSpPr>
        <p:spPr>
          <a:xfrm>
            <a:off x="4685030" y="447230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03</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4" name="椭圆 23"/>
          <p:cNvSpPr/>
          <p:nvPr>
            <p:custDataLst>
              <p:tags r:id="rId17"/>
            </p:custDataLst>
          </p:nvPr>
        </p:nvSpPr>
        <p:spPr>
          <a:xfrm flipH="1">
            <a:off x="4123055" y="30308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5" name="文本框 24"/>
          <p:cNvSpPr txBox="1"/>
          <p:nvPr>
            <p:custDataLst>
              <p:tags r:id="rId18"/>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26" name="椭圆 25"/>
          <p:cNvSpPr/>
          <p:nvPr>
            <p:custDataLst>
              <p:tags r:id="rId19"/>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27" name="同心圆 26"/>
          <p:cNvSpPr/>
          <p:nvPr>
            <p:custDataLst>
              <p:tags r:id="rId20"/>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28" name="组合 27"/>
          <p:cNvGrpSpPr/>
          <p:nvPr>
            <p:custDataLst>
              <p:tags r:id="rId21"/>
            </p:custDataLst>
          </p:nvPr>
        </p:nvGrpSpPr>
        <p:grpSpPr>
          <a:xfrm rot="0">
            <a:off x="5191125" y="2530475"/>
            <a:ext cx="1781810" cy="1779905"/>
            <a:chOff x="11317288" y="-5686262"/>
            <a:chExt cx="4924404" cy="4919848"/>
          </a:xfrm>
          <a:solidFill>
            <a:srgbClr val="58BBDB"/>
          </a:solidFill>
        </p:grpSpPr>
        <p:sp>
          <p:nvSpPr>
            <p:cNvPr id="29" name="Freeform 6"/>
            <p:cNvSpPr>
              <a:spLocks noEditPoints="1"/>
            </p:cNvSpPr>
            <p:nvPr>
              <p:custDataLst>
                <p:tags r:id="rId22"/>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2" name="任意多边形: 形状 351"/>
            <p:cNvSpPr>
              <a:spLocks noChangeArrowheads="1"/>
            </p:cNvSpPr>
            <p:nvPr>
              <p:custDataLst>
                <p:tags r:id="rId23"/>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34" name="图片 33" descr="32313539373438303b32313539373437373bb9bacee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850255" y="3183255"/>
            <a:ext cx="491490" cy="4914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5156013" y="766549"/>
            <a:ext cx="2214880" cy="583565"/>
          </a:xfrm>
          <a:prstGeom prst="rect">
            <a:avLst/>
          </a:prstGeom>
        </p:spPr>
        <p:txBody>
          <a:bodyPr wrap="none">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案例小课堂</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356995" y="1574800"/>
            <a:ext cx="9464040" cy="4246245"/>
          </a:xfrm>
          <a:prstGeom prst="rect">
            <a:avLst/>
          </a:prstGeom>
          <a:noFill/>
        </p:spPr>
        <p:txBody>
          <a:bodyPr wrap="square" rtlCol="0">
            <a:spAutoFit/>
          </a:bodyPr>
          <a:lstStyle/>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b="1" dirty="0" smtClean="0">
                <a:solidFill>
                  <a:srgbClr val="006C8A"/>
                </a:solidFill>
              </a:rPr>
              <a:t>2018年4月,长春某女大学生小雪，接到电话称其淘宝账号被盗，已被锁定冻结，需要联系淘宝客服办理激活或解冻，并给出了联系电话，小雪拨打了电话，并按照“工作人员”要求告知了账号、密码、支付密码等信息，后银行卡中的3000余元生活费被一扫而空。</a:t>
            </a:r>
            <a:endParaRPr lang="zh-CN" altLang="en-US" b="1"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b="1" dirty="0" smtClean="0">
                <a:solidFill>
                  <a:srgbClr val="006C8A"/>
                </a:solidFill>
              </a:rPr>
              <a:t>2018年，西安市某高校学生小姚的父母，接到来自小姚同学的QQ消息，称小姚因车祸受伤，现在急需手术处理，快转3000元手术费过来。小姚父母因爱子心切，就按照要求马上转账，转账过后电话联系小姚发现该生正在上课，原来是QQ号被人盗取。</a:t>
            </a:r>
            <a:endParaRPr lang="zh-CN" altLang="en-US" b="1" dirty="0" smtClean="0">
              <a:solidFill>
                <a:srgbClr val="006C8A"/>
              </a:solidFill>
            </a:endParaRPr>
          </a:p>
          <a:p>
            <a:pPr indent="457200" fontAlgn="auto">
              <a:lnSpc>
                <a:spcPct val="150000"/>
              </a:lnSpc>
              <a:buFont typeface="Arial" panose="020B0604020202020204" pitchFamily="34" charset="0"/>
              <a:buNone/>
              <a:extLst>
                <a:ext uri="{35155182-B16C-46BC-9424-99874614C6A1}">
                  <wpsdc:indentchars xmlns:wpsdc="http://www.wps.cn/officeDocument/2017/drawingmlCustomData" val="200" checksum="59296752"/>
                </a:ext>
              </a:extLst>
            </a:pPr>
            <a:r>
              <a:rPr lang="zh-CN" altLang="en-US" b="1" dirty="0" smtClean="0">
                <a:solidFill>
                  <a:srgbClr val="006C8A"/>
                </a:solidFill>
              </a:rPr>
              <a:t>大学生电信受骗对大学生自身、家庭、学校及社会都造成了严重的影响。随着网络诈骗案件在高校内频频发生，不仅给学生个人甚至家庭都带来了经济负担，同时对大学生的身心健康也造成了一定的伤害。大学生网络安全已经成为社会关注的一个热点。因此，做好大学生的防电信诈骗工作迫在眉睫。</a:t>
            </a:r>
            <a:endParaRPr lang="zh-CN" altLang="en-US" b="1" dirty="0">
              <a:solidFill>
                <a:srgbClr val="006C8A"/>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88640" y="2619345"/>
            <a:ext cx="9372599" cy="1014730"/>
          </a:xfrm>
          <a:prstGeom prst="rect">
            <a:avLst/>
          </a:prstGeom>
          <a:noFill/>
        </p:spPr>
        <p:txBody>
          <a:bodyPr wrap="square" rtlCol="0">
            <a:spAutoFit/>
          </a:bodyPr>
          <a:lstStyle/>
          <a:p>
            <a:pPr algn="ctr"/>
            <a:r>
              <a:rPr lang="zh-CN" altLang="en-US" sz="6000" b="1" dirty="0">
                <a:solidFill>
                  <a:srgbClr val="006C8A"/>
                </a:solidFill>
              </a:rPr>
              <a:t>第二节　校园贷</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a:blip r:embed="rId3"/>
          <a:stretch>
            <a:fillRect/>
          </a:stretch>
        </p:blipFill>
        <p:spPr>
          <a:xfrm>
            <a:off x="3970655" y="3991610"/>
            <a:ext cx="5247640" cy="288988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一、校园贷概述</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cxnSp>
        <p:nvCxnSpPr>
          <p:cNvPr id="4" name="Straight Connector 49"/>
          <p:cNvCxnSpPr/>
          <p:nvPr>
            <p:custDataLst>
              <p:tags r:id="rId2"/>
            </p:custDataLst>
          </p:nvPr>
        </p:nvCxnSpPr>
        <p:spPr>
          <a:xfrm>
            <a:off x="4687252" y="2456498"/>
            <a:ext cx="1021080" cy="0"/>
          </a:xfrm>
          <a:prstGeom prst="line">
            <a:avLst/>
          </a:prstGeom>
          <a:noFill/>
          <a:ln w="9525" cap="flat" cmpd="sng" algn="ctr">
            <a:solidFill>
              <a:schemeClr val="bg1">
                <a:lumMod val="65000"/>
              </a:schemeClr>
            </a:solidFill>
            <a:prstDash val="solid"/>
          </a:ln>
          <a:effectLst/>
        </p:spPr>
      </p:cxnSp>
      <p:cxnSp>
        <p:nvCxnSpPr>
          <p:cNvPr id="6" name="Straight Connector 52"/>
          <p:cNvCxnSpPr/>
          <p:nvPr>
            <p:custDataLst>
              <p:tags r:id="rId3"/>
            </p:custDataLst>
          </p:nvPr>
        </p:nvCxnSpPr>
        <p:spPr>
          <a:xfrm>
            <a:off x="3743007" y="4547553"/>
            <a:ext cx="1375410" cy="0"/>
          </a:xfrm>
          <a:prstGeom prst="line">
            <a:avLst/>
          </a:prstGeom>
          <a:noFill/>
          <a:ln w="9525" cap="flat" cmpd="sng" algn="ctr">
            <a:solidFill>
              <a:schemeClr val="bg1">
                <a:lumMod val="65000"/>
              </a:schemeClr>
            </a:solidFill>
            <a:prstDash val="solid"/>
          </a:ln>
          <a:effectLst/>
        </p:spPr>
      </p:cxnSp>
      <p:cxnSp>
        <p:nvCxnSpPr>
          <p:cNvPr id="7" name="Straight Connector 38"/>
          <p:cNvCxnSpPr/>
          <p:nvPr>
            <p:custDataLst>
              <p:tags r:id="rId4"/>
            </p:custDataLst>
          </p:nvPr>
        </p:nvCxnSpPr>
        <p:spPr>
          <a:xfrm>
            <a:off x="6838632" y="4358958"/>
            <a:ext cx="2443480" cy="0"/>
          </a:xfrm>
          <a:prstGeom prst="line">
            <a:avLst/>
          </a:prstGeom>
          <a:noFill/>
          <a:ln w="9525" cap="flat" cmpd="sng" algn="ctr">
            <a:solidFill>
              <a:schemeClr val="bg1">
                <a:lumMod val="65000"/>
              </a:schemeClr>
            </a:solidFill>
            <a:prstDash val="solid"/>
          </a:ln>
          <a:effectLst/>
        </p:spPr>
      </p:cxnSp>
      <p:sp>
        <p:nvSpPr>
          <p:cNvPr id="8" name="Oval 4"/>
          <p:cNvSpPr>
            <a:spLocks noChangeArrowheads="1"/>
          </p:cNvSpPr>
          <p:nvPr>
            <p:custDataLst>
              <p:tags r:id="rId5"/>
            </p:custDataLst>
          </p:nvPr>
        </p:nvSpPr>
        <p:spPr bwMode="auto">
          <a:xfrm>
            <a:off x="6511607" y="3497263"/>
            <a:ext cx="1820545" cy="1848485"/>
          </a:xfrm>
          <a:prstGeom prst="ellipse">
            <a:avLst/>
          </a:prstGeom>
          <a:solidFill>
            <a:schemeClr val="accent2"/>
          </a:solidFill>
          <a:ln w="76200">
            <a:solidFill>
              <a:schemeClr val="accent2">
                <a:lumMod val="20000"/>
                <a:lumOff val="80000"/>
              </a:scheme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Oval 5"/>
          <p:cNvSpPr>
            <a:spLocks noChangeArrowheads="1"/>
          </p:cNvSpPr>
          <p:nvPr>
            <p:custDataLst>
              <p:tags r:id="rId6"/>
            </p:custDataLst>
          </p:nvPr>
        </p:nvSpPr>
        <p:spPr bwMode="auto">
          <a:xfrm>
            <a:off x="5446077" y="1531938"/>
            <a:ext cx="1820545" cy="1848485"/>
          </a:xfrm>
          <a:prstGeom prst="ellipse">
            <a:avLst/>
          </a:prstGeom>
          <a:solidFill>
            <a:schemeClr val="accent1"/>
          </a:solidFill>
          <a:ln w="76200">
            <a:solidFill>
              <a:schemeClr val="accent1">
                <a:lumMod val="20000"/>
                <a:lumOff val="80000"/>
              </a:scheme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Oval 7"/>
          <p:cNvSpPr>
            <a:spLocks noChangeArrowheads="1"/>
          </p:cNvSpPr>
          <p:nvPr>
            <p:custDataLst>
              <p:tags r:id="rId7"/>
            </p:custDataLst>
          </p:nvPr>
        </p:nvSpPr>
        <p:spPr bwMode="auto">
          <a:xfrm>
            <a:off x="4460557" y="3492183"/>
            <a:ext cx="1820545" cy="1848485"/>
          </a:xfrm>
          <a:prstGeom prst="ellipse">
            <a:avLst/>
          </a:prstGeom>
          <a:solidFill>
            <a:schemeClr val="accent3"/>
          </a:solidFill>
          <a:ln w="76200">
            <a:solidFill>
              <a:schemeClr val="accent3">
                <a:lumMod val="20000"/>
                <a:lumOff val="80000"/>
              </a:scheme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Oval 68"/>
          <p:cNvSpPr>
            <a:spLocks noChangeArrowheads="1"/>
          </p:cNvSpPr>
          <p:nvPr>
            <p:custDataLst>
              <p:tags r:id="rId8"/>
            </p:custDataLst>
          </p:nvPr>
        </p:nvSpPr>
        <p:spPr bwMode="auto">
          <a:xfrm>
            <a:off x="8541702" y="3996373"/>
            <a:ext cx="718820" cy="729615"/>
          </a:xfrm>
          <a:prstGeom prst="ellipse">
            <a:avLst/>
          </a:prstGeom>
          <a:solidFill>
            <a:schemeClr val="accent2"/>
          </a:solidFill>
          <a:ln w="38100">
            <a:solidFill>
              <a:schemeClr val="accent2">
                <a:lumMod val="20000"/>
                <a:lumOff val="80000"/>
              </a:schemeClr>
            </a:solidFill>
          </a:ln>
        </p:spPr>
        <p:txBody>
          <a:bodyPr vert="horz" wrap="square" lIns="91440" tIns="45720" rIns="91440" bIns="45720" numCol="1" anchor="ctr" anchorCtr="0" compatLnSpc="1">
            <a:normAutofit fontScale="900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Oval 69"/>
          <p:cNvSpPr>
            <a:spLocks noChangeArrowheads="1"/>
          </p:cNvSpPr>
          <p:nvPr>
            <p:custDataLst>
              <p:tags r:id="rId9"/>
            </p:custDataLst>
          </p:nvPr>
        </p:nvSpPr>
        <p:spPr bwMode="auto">
          <a:xfrm>
            <a:off x="3534727" y="4204653"/>
            <a:ext cx="718820" cy="729615"/>
          </a:xfrm>
          <a:prstGeom prst="ellipse">
            <a:avLst/>
          </a:prstGeom>
          <a:solidFill>
            <a:schemeClr val="accent3"/>
          </a:solidFill>
          <a:ln w="38100">
            <a:solidFill>
              <a:schemeClr val="accent3">
                <a:lumMod val="20000"/>
                <a:lumOff val="80000"/>
              </a:schemeClr>
            </a:solidFill>
          </a:ln>
        </p:spPr>
        <p:txBody>
          <a:bodyPr vert="horz" wrap="square" lIns="91440" tIns="45720" rIns="91440" bIns="45720" numCol="1" anchor="ctr" anchorCtr="0" compatLnSpc="1">
            <a:normAutofit fontScale="900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Oval 70"/>
          <p:cNvSpPr>
            <a:spLocks noChangeArrowheads="1"/>
          </p:cNvSpPr>
          <p:nvPr>
            <p:custDataLst>
              <p:tags r:id="rId10"/>
            </p:custDataLst>
          </p:nvPr>
        </p:nvSpPr>
        <p:spPr bwMode="auto">
          <a:xfrm>
            <a:off x="4478972" y="2053273"/>
            <a:ext cx="718820" cy="729615"/>
          </a:xfrm>
          <a:prstGeom prst="ellipse">
            <a:avLst/>
          </a:prstGeom>
          <a:solidFill>
            <a:schemeClr val="accent1"/>
          </a:solidFill>
          <a:ln w="38100">
            <a:solidFill>
              <a:schemeClr val="accent1">
                <a:lumMod val="20000"/>
                <a:lumOff val="80000"/>
              </a:schemeClr>
            </a:solidFill>
          </a:ln>
        </p:spPr>
        <p:txBody>
          <a:bodyPr vert="horz" wrap="square" lIns="91440" tIns="45720" rIns="91440" bIns="45720" numCol="1" anchor="ctr" anchorCtr="0" compatLnSpc="1">
            <a:normAutofit fontScale="900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Oval 2"/>
          <p:cNvSpPr>
            <a:spLocks noChangeArrowheads="1"/>
          </p:cNvSpPr>
          <p:nvPr>
            <p:custDataLst>
              <p:tags r:id="rId11"/>
            </p:custDataLst>
          </p:nvPr>
        </p:nvSpPr>
        <p:spPr bwMode="auto">
          <a:xfrm>
            <a:off x="5426392" y="2828608"/>
            <a:ext cx="1806575" cy="1834515"/>
          </a:xfrm>
          <a:prstGeom prst="ellipse">
            <a:avLst/>
          </a:prstGeom>
          <a:solidFill>
            <a:schemeClr val="bg1"/>
          </a:solidFill>
          <a:ln w="152400">
            <a:solidFill>
              <a:schemeClr val="bg1"/>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空心弧 14"/>
          <p:cNvSpPr/>
          <p:nvPr>
            <p:custDataLst>
              <p:tags r:id="rId12"/>
            </p:custDataLst>
          </p:nvPr>
        </p:nvSpPr>
        <p:spPr>
          <a:xfrm rot="5400000">
            <a:off x="5426392" y="2842578"/>
            <a:ext cx="1806575" cy="1806575"/>
          </a:xfrm>
          <a:prstGeom prst="blockArc">
            <a:avLst>
              <a:gd name="adj1" fmla="val 14539512"/>
              <a:gd name="adj2" fmla="val 21487703"/>
              <a:gd name="adj3" fmla="val 1135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空心弧 15"/>
          <p:cNvSpPr/>
          <p:nvPr>
            <p:custDataLst>
              <p:tags r:id="rId13"/>
            </p:custDataLst>
          </p:nvPr>
        </p:nvSpPr>
        <p:spPr>
          <a:xfrm rot="5400000">
            <a:off x="5426392" y="2842578"/>
            <a:ext cx="1806575" cy="1806575"/>
          </a:xfrm>
          <a:prstGeom prst="blockArc">
            <a:avLst>
              <a:gd name="adj1" fmla="val 8021480"/>
              <a:gd name="adj2" fmla="val 14611067"/>
              <a:gd name="adj3" fmla="val 1139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空心弧 55"/>
          <p:cNvSpPr/>
          <p:nvPr>
            <p:custDataLst>
              <p:tags r:id="rId14"/>
            </p:custDataLst>
          </p:nvPr>
        </p:nvSpPr>
        <p:spPr>
          <a:xfrm rot="5400000">
            <a:off x="5426392" y="2842578"/>
            <a:ext cx="1806575" cy="1806575"/>
          </a:xfrm>
          <a:prstGeom prst="blockArc">
            <a:avLst>
              <a:gd name="adj1" fmla="val 21457307"/>
              <a:gd name="adj2" fmla="val 8060412"/>
              <a:gd name="adj3" fmla="val 1142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15"/>
            </p:custDataLst>
          </p:nvPr>
        </p:nvSpPr>
        <p:spPr>
          <a:xfrm>
            <a:off x="932497" y="1640523"/>
            <a:ext cx="3281045" cy="1556385"/>
          </a:xfrm>
          <a:prstGeom prst="rect">
            <a:avLst/>
          </a:prstGeom>
          <a:noFill/>
        </p:spPr>
        <p:txBody>
          <a:bodyPr wrap="square" rtlCol="0" anchor="ctr" anchorCtr="0">
            <a:norm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indent="0" algn="r" fontAlgn="auto">
              <a:lnSpc>
                <a:spcPct val="150000"/>
              </a:lnSpc>
              <a:spcBef>
                <a:spcPts val="0"/>
              </a:spcBef>
              <a:spcAft>
                <a:spcPts val="0"/>
              </a:spcAft>
              <a:buSzPct val="100000"/>
            </a:pPr>
            <a:r>
              <a:rPr lang="zh-CN" altLang="en-US" sz="1600" b="1" dirty="0">
                <a:solidFill>
                  <a:schemeClr val="accent1"/>
                </a:solidFill>
                <a:effectLst/>
                <a:uFillTx/>
                <a:sym typeface="Arial" panose="020B0604020202020204" pitchFamily="34" charset="0"/>
              </a:rPr>
              <a:t>（一）校园贷的含义</a:t>
            </a:r>
            <a:endParaRPr lang="zh-CN" altLang="en-US" sz="1600" dirty="0">
              <a:solidFill>
                <a:sysClr val="windowText" lastClr="000000">
                  <a:lumMod val="75000"/>
                  <a:lumOff val="25000"/>
                </a:sysClr>
              </a:solidFill>
              <a:uFillTx/>
              <a:sym typeface="Arial" panose="020B0604020202020204" pitchFamily="34" charset="0"/>
            </a:endParaRPr>
          </a:p>
          <a:p>
            <a:pPr algn="l" fontAlgn="auto">
              <a:lnSpc>
                <a:spcPct val="130000"/>
              </a:lnSpc>
            </a:pPr>
            <a:r>
              <a:rPr lang="zh-CN" altLang="en-US" sz="1600" dirty="0">
                <a:solidFill>
                  <a:sysClr val="windowText" lastClr="000000">
                    <a:lumMod val="75000"/>
                    <a:lumOff val="25000"/>
                  </a:sysClr>
                </a:solidFill>
                <a:uFillTx/>
                <a:sym typeface="Arial" panose="020B0604020202020204" pitchFamily="34" charset="0"/>
              </a:rPr>
              <a:t>校园贷是在校学生向金融机构或借贷平台借钱的行为。</a:t>
            </a:r>
            <a:endParaRPr lang="zh-CN" altLang="en-US" sz="1600" dirty="0">
              <a:solidFill>
                <a:sysClr val="windowText" lastClr="000000">
                  <a:lumMod val="75000"/>
                  <a:lumOff val="25000"/>
                </a:sysClr>
              </a:solidFill>
              <a:uFillTx/>
              <a:sym typeface="Arial" panose="020B0604020202020204" pitchFamily="34" charset="0"/>
            </a:endParaRPr>
          </a:p>
        </p:txBody>
      </p:sp>
      <p:sp>
        <p:nvSpPr>
          <p:cNvPr id="35" name="文本框 34"/>
          <p:cNvSpPr txBox="1"/>
          <p:nvPr>
            <p:custDataLst>
              <p:tags r:id="rId16"/>
            </p:custDataLst>
          </p:nvPr>
        </p:nvSpPr>
        <p:spPr>
          <a:xfrm>
            <a:off x="8468042" y="2344738"/>
            <a:ext cx="3281045" cy="1556385"/>
          </a:xfrm>
          <a:prstGeom prst="rect">
            <a:avLst/>
          </a:prstGeom>
          <a:noFill/>
        </p:spPr>
        <p:txBody>
          <a:bodyPr wrap="square" rtlCol="0" anchor="ctr" anchorCtr="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indent="0" algn="l" fontAlgn="auto">
              <a:lnSpc>
                <a:spcPct val="150000"/>
              </a:lnSpc>
              <a:spcBef>
                <a:spcPts val="0"/>
              </a:spcBef>
              <a:spcAft>
                <a:spcPts val="0"/>
              </a:spcAft>
              <a:buSzPct val="100000"/>
            </a:pPr>
            <a:r>
              <a:rPr lang="zh-CN" altLang="en-US" sz="1600" b="1" dirty="0">
                <a:solidFill>
                  <a:schemeClr val="accent2"/>
                </a:solidFill>
                <a:uFillTx/>
                <a:sym typeface="Arial" panose="020B0604020202020204" pitchFamily="34" charset="0"/>
              </a:rPr>
              <a:t>（二）校园贷形式</a:t>
            </a:r>
            <a:endParaRPr lang="zh-CN" altLang="en-US" sz="1600" b="1" dirty="0">
              <a:solidFill>
                <a:schemeClr val="accent2"/>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 消费金融公司</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 P2P 贷款平台（网贷平台）</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3. 线下私贷</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4. 银行机构</a:t>
            </a:r>
            <a:endParaRPr lang="zh-CN" altLang="en-US" sz="1600" dirty="0">
              <a:solidFill>
                <a:sysClr val="windowText" lastClr="000000">
                  <a:lumMod val="75000"/>
                  <a:lumOff val="25000"/>
                </a:sysClr>
              </a:solidFill>
              <a:uFillTx/>
              <a:sym typeface="Arial" panose="020B0604020202020204" pitchFamily="34" charset="0"/>
            </a:endParaRPr>
          </a:p>
        </p:txBody>
      </p:sp>
      <p:sp>
        <p:nvSpPr>
          <p:cNvPr id="36" name="文本框 35"/>
          <p:cNvSpPr txBox="1"/>
          <p:nvPr>
            <p:custDataLst>
              <p:tags r:id="rId17"/>
            </p:custDataLst>
          </p:nvPr>
        </p:nvSpPr>
        <p:spPr>
          <a:xfrm>
            <a:off x="937260" y="3884930"/>
            <a:ext cx="2537460" cy="1915795"/>
          </a:xfrm>
          <a:prstGeom prst="rect">
            <a:avLst/>
          </a:prstGeom>
          <a:noFill/>
        </p:spPr>
        <p:txBody>
          <a:bodyPr wrap="square" rtlCol="0" anchor="ctr" anchorCtr="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pitchFamily="34" charset="-122"/>
              </a:defRPr>
            </a:lvl1pPr>
          </a:lstStyle>
          <a:p>
            <a:pPr marL="0" indent="0" algn="r" fontAlgn="auto">
              <a:lnSpc>
                <a:spcPct val="150000"/>
              </a:lnSpc>
              <a:spcBef>
                <a:spcPts val="0"/>
              </a:spcBef>
              <a:spcAft>
                <a:spcPts val="0"/>
              </a:spcAft>
              <a:buSzPct val="100000"/>
            </a:pPr>
            <a:r>
              <a:rPr lang="zh-CN" altLang="en-US" sz="1600" b="1" dirty="0">
                <a:solidFill>
                  <a:sysClr val="windowText" lastClr="000000">
                    <a:lumMod val="75000"/>
                    <a:lumOff val="25000"/>
                  </a:sysClr>
                </a:solidFill>
                <a:uFillTx/>
                <a:sym typeface="Arial" panose="020B0604020202020204" pitchFamily="34" charset="0"/>
              </a:rPr>
              <a:t>（三）校园贷的特征</a:t>
            </a:r>
            <a:endParaRPr lang="zh-CN" altLang="en-US" sz="1600" b="1"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1. 无孔不入的虚假广告。</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2. 额度小，期限短。</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3. 债务越滚越大。</a:t>
            </a:r>
            <a:endParaRPr lang="zh-CN" altLang="en-US" sz="1600" dirty="0">
              <a:solidFill>
                <a:sysClr val="windowText" lastClr="000000">
                  <a:lumMod val="75000"/>
                  <a:lumOff val="25000"/>
                </a:sysClr>
              </a:solidFill>
              <a:uFillTx/>
              <a:sym typeface="Arial" panose="020B0604020202020204" pitchFamily="34" charset="0"/>
            </a:endParaRPr>
          </a:p>
          <a:p>
            <a:pPr fontAlgn="auto">
              <a:lnSpc>
                <a:spcPct val="130000"/>
              </a:lnSpc>
            </a:pPr>
            <a:r>
              <a:rPr lang="zh-CN" altLang="en-US" sz="1600" dirty="0">
                <a:solidFill>
                  <a:sysClr val="windowText" lastClr="000000">
                    <a:lumMod val="75000"/>
                    <a:lumOff val="25000"/>
                  </a:sysClr>
                </a:solidFill>
                <a:uFillTx/>
                <a:sym typeface="Arial" panose="020B0604020202020204" pitchFamily="34" charset="0"/>
              </a:rPr>
              <a:t>4. 规避法律风险做假流水，留有一手。</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33" name="图形 3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043612" y="3474403"/>
            <a:ext cx="571500" cy="542925"/>
          </a:xfrm>
          <a:prstGeom prst="rect">
            <a:avLst/>
          </a:prstGeom>
        </p:spPr>
      </p:pic>
      <p:pic>
        <p:nvPicPr>
          <p:cNvPr id="37" name="图形 3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266622" y="4259263"/>
            <a:ext cx="676275" cy="466725"/>
          </a:xfrm>
          <a:prstGeom prst="rect">
            <a:avLst/>
          </a:prstGeom>
        </p:spPr>
      </p:pic>
      <p:pic>
        <p:nvPicPr>
          <p:cNvPr id="38" name="图形 3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070282" y="2000568"/>
            <a:ext cx="571500" cy="590550"/>
          </a:xfrm>
          <a:prstGeom prst="rect">
            <a:avLst/>
          </a:prstGeom>
        </p:spPr>
      </p:pic>
      <p:pic>
        <p:nvPicPr>
          <p:cNvPr id="39" name="图形 38"/>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883467" y="4190048"/>
            <a:ext cx="628650" cy="714375"/>
          </a:xfrm>
          <a:prstGeom prst="rect">
            <a:avLst/>
          </a:prstGeom>
        </p:spPr>
      </p:pic>
    </p:spTree>
    <p:custDataLst>
      <p:tags r:id="rId3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二、校园贷的危害</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7" name="圆角矩形 16"/>
          <p:cNvSpPr/>
          <p:nvPr>
            <p:custDataLst>
              <p:tags r:id="rId2"/>
            </p:custDataLst>
          </p:nvPr>
        </p:nvSpPr>
        <p:spPr>
          <a:xfrm rot="2520000">
            <a:off x="4626643" y="3071774"/>
            <a:ext cx="2664056" cy="2664056"/>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custDataLst>
              <p:tags r:id="rId3"/>
            </p:custDataLst>
          </p:nvPr>
        </p:nvSpPr>
        <p:spPr>
          <a:xfrm rot="6120000">
            <a:off x="5397000" y="3842131"/>
            <a:ext cx="1123343" cy="1123343"/>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圆角矩形 18"/>
          <p:cNvSpPr/>
          <p:nvPr>
            <p:custDataLst>
              <p:tags r:id="rId4"/>
            </p:custDataLst>
          </p:nvPr>
        </p:nvSpPr>
        <p:spPr>
          <a:xfrm rot="2520000">
            <a:off x="5397000" y="3842131"/>
            <a:ext cx="1123343" cy="1123343"/>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0" name="圆角矩形 19"/>
          <p:cNvSpPr/>
          <p:nvPr>
            <p:custDataLst>
              <p:tags r:id="rId5"/>
            </p:custDataLst>
          </p:nvPr>
        </p:nvSpPr>
        <p:spPr>
          <a:xfrm rot="2520000">
            <a:off x="5108148" y="3553278"/>
            <a:ext cx="1701047" cy="1701047"/>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1" name="圆角矩形 20"/>
          <p:cNvSpPr/>
          <p:nvPr>
            <p:custDataLst>
              <p:tags r:id="rId6"/>
            </p:custDataLst>
          </p:nvPr>
        </p:nvSpPr>
        <p:spPr>
          <a:xfrm rot="2520000">
            <a:off x="4995913" y="3441044"/>
            <a:ext cx="1925516" cy="1925516"/>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2" name="六边形 21"/>
          <p:cNvSpPr/>
          <p:nvPr>
            <p:custDataLst>
              <p:tags r:id="rId7"/>
            </p:custDataLst>
          </p:nvPr>
        </p:nvSpPr>
        <p:spPr>
          <a:xfrm rot="5400000">
            <a:off x="5619213" y="1999538"/>
            <a:ext cx="678916" cy="607266"/>
          </a:xfrm>
          <a:prstGeom prst="hexagon">
            <a:avLst/>
          </a:prstGeom>
          <a:solidFill>
            <a:srgbClr val="6096E6"/>
          </a:solidFill>
          <a:ln w="38100">
            <a:solidFill>
              <a:srgbClr val="6096E6">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六边形 22"/>
          <p:cNvSpPr/>
          <p:nvPr>
            <p:custDataLst>
              <p:tags r:id="rId8"/>
            </p:custDataLst>
          </p:nvPr>
        </p:nvSpPr>
        <p:spPr>
          <a:xfrm rot="5400000">
            <a:off x="7353831" y="3143424"/>
            <a:ext cx="678916" cy="607266"/>
          </a:xfrm>
          <a:prstGeom prst="hexagon">
            <a:avLst/>
          </a:prstGeom>
          <a:solidFill>
            <a:srgbClr val="58B6E5"/>
          </a:solidFill>
          <a:ln w="38100">
            <a:solidFill>
              <a:srgbClr val="58B6E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4" name="六边形 23"/>
          <p:cNvSpPr/>
          <p:nvPr>
            <p:custDataLst>
              <p:tags r:id="rId9"/>
            </p:custDataLst>
          </p:nvPr>
        </p:nvSpPr>
        <p:spPr>
          <a:xfrm rot="5400000">
            <a:off x="7353831" y="4984263"/>
            <a:ext cx="678916" cy="607266"/>
          </a:xfrm>
          <a:prstGeom prst="hexagon">
            <a:avLst/>
          </a:prstGeom>
          <a:solidFill>
            <a:srgbClr val="56CA95"/>
          </a:solidFill>
          <a:ln w="38100">
            <a:solidFill>
              <a:srgbClr val="56CA9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六边形 24"/>
          <p:cNvSpPr/>
          <p:nvPr>
            <p:custDataLst>
              <p:tags r:id="rId10"/>
            </p:custDataLst>
          </p:nvPr>
        </p:nvSpPr>
        <p:spPr>
          <a:xfrm rot="5400000">
            <a:off x="3876579" y="3143424"/>
            <a:ext cx="678916" cy="607266"/>
          </a:xfrm>
          <a:prstGeom prst="hexagon">
            <a:avLst/>
          </a:prstGeom>
          <a:solidFill>
            <a:srgbClr val="F18870"/>
          </a:solidFill>
          <a:ln w="38100">
            <a:solidFill>
              <a:srgbClr val="F18870">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F18870"/>
              </a:solidFill>
            </a:endParaRPr>
          </a:p>
        </p:txBody>
      </p:sp>
      <p:sp>
        <p:nvSpPr>
          <p:cNvPr id="26" name="六边形 25"/>
          <p:cNvSpPr/>
          <p:nvPr>
            <p:custDataLst>
              <p:tags r:id="rId11"/>
            </p:custDataLst>
          </p:nvPr>
        </p:nvSpPr>
        <p:spPr>
          <a:xfrm rot="5400000">
            <a:off x="3876579" y="4984263"/>
            <a:ext cx="678916" cy="607266"/>
          </a:xfrm>
          <a:prstGeom prst="hexagon">
            <a:avLst/>
          </a:prstGeom>
          <a:solidFill>
            <a:srgbClr val="FFBA55"/>
          </a:solidFill>
          <a:ln w="38100">
            <a:solidFill>
              <a:srgbClr val="FFBA55">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7" name="文本框 26"/>
          <p:cNvSpPr txBox="1"/>
          <p:nvPr>
            <p:custDataLst>
              <p:tags r:id="rId12"/>
            </p:custDataLst>
          </p:nvPr>
        </p:nvSpPr>
        <p:spPr>
          <a:xfrm>
            <a:off x="4599305" y="1362710"/>
            <a:ext cx="3043555" cy="380365"/>
          </a:xfrm>
          <a:prstGeom prst="rect">
            <a:avLst/>
          </a:prstGeom>
          <a:noFill/>
        </p:spPr>
        <p:txBody>
          <a:bodyPr wrap="square" bIns="0" rtlCol="0"/>
          <a:p>
            <a:pPr algn="ctr"/>
            <a:r>
              <a:rPr lang="zh-CN" altLang="en-US" sz="1600" b="1" spc="300">
                <a:solidFill>
                  <a:srgbClr val="6096E6">
                    <a:lumMod val="50000"/>
                  </a:srgbClr>
                </a:solidFill>
                <a:uFillTx/>
                <a:latin typeface="思源黑体 CN Bold" panose="020B0800000000000000" charset="-122"/>
                <a:ea typeface="思源黑体 CN Bold" panose="020B0800000000000000" charset="-122"/>
              </a:rPr>
              <a:t>1. 高出本金很多的利息。</a:t>
            </a:r>
            <a:endParaRPr lang="zh-CN" altLang="en-US" sz="1600" b="1" spc="300">
              <a:solidFill>
                <a:srgbClr val="6096E6">
                  <a:lumMod val="50000"/>
                </a:srgbClr>
              </a:solidFill>
              <a:uFillTx/>
              <a:latin typeface="思源黑体 CN Bold" panose="020B0800000000000000" charset="-122"/>
              <a:ea typeface="思源黑体 CN Bold" panose="020B0800000000000000" charset="-122"/>
            </a:endParaRPr>
          </a:p>
        </p:txBody>
      </p:sp>
      <p:pic>
        <p:nvPicPr>
          <p:cNvPr id="29" name="图片 28" descr="343435383038363b343532323339363bd5bdc2d4c4bfb1ea"/>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623723" y="4068854"/>
            <a:ext cx="669897" cy="669897"/>
          </a:xfrm>
          <a:prstGeom prst="rect">
            <a:avLst/>
          </a:prstGeom>
          <a:effectLst>
            <a:outerShdw blurRad="38100" dist="38100" dir="5400000" algn="ctr" rotWithShape="0">
              <a:srgbClr val="6096E6">
                <a:lumMod val="50000"/>
                <a:alpha val="60000"/>
              </a:srgbClr>
            </a:outerShdw>
          </a:effectLst>
        </p:spPr>
      </p:pic>
      <p:sp>
        <p:nvSpPr>
          <p:cNvPr id="30" name="文本框 29"/>
          <p:cNvSpPr txBox="1"/>
          <p:nvPr>
            <p:custDataLst>
              <p:tags r:id="rId16"/>
            </p:custDataLst>
          </p:nvPr>
        </p:nvSpPr>
        <p:spPr>
          <a:xfrm>
            <a:off x="8075930" y="3159125"/>
            <a:ext cx="2259965" cy="628015"/>
          </a:xfrm>
          <a:prstGeom prst="rect">
            <a:avLst/>
          </a:prstGeom>
          <a:noFill/>
        </p:spPr>
        <p:txBody>
          <a:bodyPr wrap="square" bIns="0" rtlCol="0"/>
          <a:p>
            <a:pPr algn="l"/>
            <a:r>
              <a:rPr lang="zh-CN" altLang="en-US" sz="1600" b="1" spc="300">
                <a:solidFill>
                  <a:srgbClr val="58B6E5">
                    <a:lumMod val="50000"/>
                  </a:srgbClr>
                </a:solidFill>
                <a:uFillTx/>
                <a:latin typeface="思源黑体 CN Bold" panose="020B0800000000000000" charset="-122"/>
                <a:ea typeface="思源黑体 CN Bold" panose="020B0800000000000000" charset="-122"/>
              </a:rPr>
              <a:t>2. 连累身边同学和家人。</a:t>
            </a:r>
            <a:endParaRPr lang="zh-CN" altLang="en-US" sz="1600" b="1" spc="300">
              <a:solidFill>
                <a:srgbClr val="58B6E5">
                  <a:lumMod val="50000"/>
                </a:srgbClr>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17"/>
            </p:custDataLst>
          </p:nvPr>
        </p:nvSpPr>
        <p:spPr>
          <a:xfrm>
            <a:off x="8072120" y="4999990"/>
            <a:ext cx="2860675" cy="762635"/>
          </a:xfrm>
          <a:prstGeom prst="rect">
            <a:avLst/>
          </a:prstGeom>
          <a:noFill/>
        </p:spPr>
        <p:txBody>
          <a:bodyPr wrap="square" bIns="0" rtlCol="0"/>
          <a:p>
            <a:pPr algn="l"/>
            <a:r>
              <a:rPr lang="zh-CN" altLang="en-US" sz="1600" b="1" spc="300">
                <a:solidFill>
                  <a:srgbClr val="56CA95">
                    <a:lumMod val="50000"/>
                  </a:srgbClr>
                </a:solidFill>
                <a:uFillTx/>
                <a:latin typeface="思源黑体 CN Bold" panose="020B0800000000000000" charset="-122"/>
                <a:ea typeface="思源黑体 CN Bold" panose="020B0800000000000000" charset="-122"/>
              </a:rPr>
              <a:t>3. 一旦逾期，催款就是“全方位”的。</a:t>
            </a:r>
            <a:endParaRPr lang="zh-CN" altLang="en-US" sz="1600" b="1" spc="300">
              <a:solidFill>
                <a:srgbClr val="56CA95">
                  <a:lumMod val="50000"/>
                </a:srgbClr>
              </a:solidFill>
              <a:uFillTx/>
              <a:latin typeface="思源黑体 CN Bold" panose="020B0800000000000000" charset="-122"/>
              <a:ea typeface="思源黑体 CN Bold" panose="020B0800000000000000" charset="-122"/>
            </a:endParaRPr>
          </a:p>
        </p:txBody>
      </p:sp>
      <p:sp>
        <p:nvSpPr>
          <p:cNvPr id="41" name="文本框 40"/>
          <p:cNvSpPr txBox="1"/>
          <p:nvPr>
            <p:custDataLst>
              <p:tags r:id="rId18"/>
            </p:custDataLst>
          </p:nvPr>
        </p:nvSpPr>
        <p:spPr>
          <a:xfrm>
            <a:off x="1010920" y="4999990"/>
            <a:ext cx="2824480" cy="605155"/>
          </a:xfrm>
          <a:prstGeom prst="rect">
            <a:avLst/>
          </a:prstGeom>
          <a:noFill/>
        </p:spPr>
        <p:txBody>
          <a:bodyPr wrap="square" bIns="0" rtlCol="0"/>
          <a:p>
            <a:pPr algn="l"/>
            <a:r>
              <a:rPr lang="zh-CN" altLang="en-US" sz="1600" b="1" spc="300">
                <a:solidFill>
                  <a:srgbClr val="FFBA55">
                    <a:lumMod val="50000"/>
                  </a:srgbClr>
                </a:solidFill>
                <a:uFillTx/>
                <a:latin typeface="思源黑体 CN Bold" panose="020B0800000000000000" charset="-122"/>
                <a:ea typeface="思源黑体 CN Bold" panose="020B0800000000000000" charset="-122"/>
              </a:rPr>
              <a:t>4. 易滋生借款恶习。</a:t>
            </a:r>
            <a:endParaRPr lang="zh-CN" altLang="en-US" sz="1600" b="1" spc="300">
              <a:solidFill>
                <a:srgbClr val="FFBA55">
                  <a:lumMod val="50000"/>
                </a:srgbClr>
              </a:solidFill>
              <a:uFillTx/>
              <a:latin typeface="思源黑体 CN Bold" panose="020B0800000000000000" charset="-122"/>
              <a:ea typeface="思源黑体 CN Bold" panose="020B0800000000000000" charset="-122"/>
            </a:endParaRPr>
          </a:p>
        </p:txBody>
      </p:sp>
      <p:sp>
        <p:nvSpPr>
          <p:cNvPr id="43" name="文本框 42"/>
          <p:cNvSpPr txBox="1"/>
          <p:nvPr>
            <p:custDataLst>
              <p:tags r:id="rId19"/>
            </p:custDataLst>
          </p:nvPr>
        </p:nvSpPr>
        <p:spPr>
          <a:xfrm>
            <a:off x="1016000" y="3159125"/>
            <a:ext cx="2820670" cy="451485"/>
          </a:xfrm>
          <a:prstGeom prst="rect">
            <a:avLst/>
          </a:prstGeom>
          <a:noFill/>
        </p:spPr>
        <p:txBody>
          <a:bodyPr wrap="square" bIns="0" rtlCol="0"/>
          <a:p>
            <a:pPr algn="l"/>
            <a:r>
              <a:rPr lang="zh-CN" altLang="en-US" sz="1600" b="1" spc="300">
                <a:solidFill>
                  <a:srgbClr val="F18870">
                    <a:lumMod val="50000"/>
                  </a:srgbClr>
                </a:solidFill>
                <a:uFillTx/>
                <a:latin typeface="思源黑体 CN Bold" panose="020B0800000000000000" charset="-122"/>
                <a:ea typeface="思源黑体 CN Bold" panose="020B0800000000000000" charset="-122"/>
              </a:rPr>
              <a:t>5. 易诱发其他犯罪。</a:t>
            </a:r>
            <a:endParaRPr lang="zh-CN" altLang="en-US" sz="1600" b="1" spc="300">
              <a:solidFill>
                <a:srgbClr val="F18870">
                  <a:lumMod val="50000"/>
                </a:srgbClr>
              </a:solidFill>
              <a:uFillTx/>
              <a:latin typeface="思源黑体 CN Bold" panose="020B0800000000000000" charset="-122"/>
              <a:ea typeface="思源黑体 CN Bold" panose="020B0800000000000000" charset="-122"/>
            </a:endParaRPr>
          </a:p>
        </p:txBody>
      </p:sp>
      <p:pic>
        <p:nvPicPr>
          <p:cNvPr id="45" name="图片 44" descr="343435383038363b343532323337393bc9cfcad0cdcbb3f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759005" y="2100749"/>
            <a:ext cx="398832" cy="398832"/>
          </a:xfrm>
          <a:prstGeom prst="rect">
            <a:avLst/>
          </a:prstGeom>
          <a:effectLst>
            <a:outerShdw blurRad="38100" dist="38100" dir="5400000" algn="ctr" rotWithShape="0">
              <a:srgbClr val="6096E6">
                <a:lumMod val="50000"/>
                <a:alpha val="60000"/>
              </a:srgbClr>
            </a:outerShdw>
          </a:effectLst>
        </p:spPr>
      </p:pic>
      <p:pic>
        <p:nvPicPr>
          <p:cNvPr id="46" name="图片 45" descr="343435383038363b343532323338323bcee5c1a6c4a3d0c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94123" y="3248142"/>
            <a:ext cx="398832" cy="398832"/>
          </a:xfrm>
          <a:prstGeom prst="rect">
            <a:avLst/>
          </a:prstGeom>
          <a:effectLst>
            <a:outerShdw blurRad="38100" dist="38100" dir="5400000" algn="ctr" rotWithShape="0">
              <a:srgbClr val="58B6E5">
                <a:lumMod val="50000"/>
                <a:alpha val="60000"/>
              </a:srgbClr>
            </a:outerShdw>
          </a:effectLst>
        </p:spPr>
      </p:pic>
      <p:pic>
        <p:nvPicPr>
          <p:cNvPr id="48" name="图片 47" descr="343435383038363b343532323430323bcdc6b9e3b7bdb0b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495627" y="5088981"/>
            <a:ext cx="398832" cy="398832"/>
          </a:xfrm>
          <a:prstGeom prst="rect">
            <a:avLst/>
          </a:prstGeom>
          <a:effectLst>
            <a:outerShdw blurRad="38100" dist="38100" dir="5400000" algn="ctr" rotWithShape="0">
              <a:srgbClr val="56CA95">
                <a:lumMod val="50000"/>
                <a:alpha val="60000"/>
              </a:srgbClr>
            </a:outerShdw>
          </a:effectLst>
        </p:spPr>
      </p:pic>
      <p:pic>
        <p:nvPicPr>
          <p:cNvPr id="50" name="图片 49" descr="343435383038363b343532323338353bc8abc7f2bbaf"/>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016872" y="5088981"/>
            <a:ext cx="398832" cy="398832"/>
          </a:xfrm>
          <a:prstGeom prst="rect">
            <a:avLst/>
          </a:prstGeom>
          <a:effectLst>
            <a:outerShdw blurRad="38100" dist="38100" dir="5400000" algn="ctr" rotWithShape="0">
              <a:srgbClr val="FFBA55">
                <a:lumMod val="50000"/>
                <a:alpha val="60000"/>
              </a:srgbClr>
            </a:outerShdw>
          </a:effectLst>
        </p:spPr>
      </p:pic>
      <p:pic>
        <p:nvPicPr>
          <p:cNvPr id="51" name="图片 50" descr="343435383038363b343532323430383bd3aacffab2bcbed6"/>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018375" y="3248142"/>
            <a:ext cx="398832" cy="398832"/>
          </a:xfrm>
          <a:prstGeom prst="rect">
            <a:avLst/>
          </a:prstGeom>
          <a:effectLst>
            <a:outerShdw blurRad="38100" dist="38100" dir="5400000" algn="ctr" rotWithShape="0">
              <a:srgbClr val="F18870">
                <a:lumMod val="50000"/>
                <a:alpha val="60000"/>
              </a:srgbClr>
            </a:outerShdw>
          </a:effectLst>
        </p:spPr>
      </p:pic>
      <p:sp>
        <p:nvSpPr>
          <p:cNvPr id="47" name="椭圆 46"/>
          <p:cNvSpPr/>
          <p:nvPr>
            <p:custDataLst>
              <p:tags r:id="rId35"/>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ustDataLst>
      <p:tags r:id="rId3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2450" y="641184"/>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57325" y="1350139"/>
            <a:ext cx="1257300"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交通安全</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3905698" y="1181204"/>
            <a:ext cx="3027680" cy="583565"/>
          </a:xfrm>
          <a:prstGeom prst="rect">
            <a:avLst/>
          </a:prstGeom>
        </p:spPr>
        <p:txBody>
          <a:bodyPr wrap="none">
            <a:spAutoFit/>
          </a:bodyPr>
          <a:lstStyle/>
          <a:p>
            <a:pPr algn="l"/>
            <a:r>
              <a:rPr lang="zh-CN" altLang="en-US" sz="3200" b="1" dirty="0">
                <a:solidFill>
                  <a:srgbClr val="006C8A"/>
                </a:solidFill>
                <a:latin typeface="微软雅黑" panose="020B0503020204020204" pitchFamily="34" charset="-122"/>
                <a:ea typeface="微软雅黑" panose="020B0503020204020204" pitchFamily="34" charset="-122"/>
              </a:rPr>
              <a:t>三、防范校园贷</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7" name="矩形 6"/>
          <p:cNvSpPr/>
          <p:nvPr/>
        </p:nvSpPr>
        <p:spPr>
          <a:xfrm>
            <a:off x="873760" y="2021840"/>
            <a:ext cx="6168390" cy="2256155"/>
          </a:xfrm>
          <a:prstGeom prst="rect">
            <a:avLst/>
          </a:prstGeom>
          <a:solidFill>
            <a:srgbClr val="006C8A">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69365" y="2021840"/>
            <a:ext cx="5663565" cy="216852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b="1" dirty="0" smtClean="0">
                <a:solidFill>
                  <a:schemeClr val="bg1"/>
                </a:solidFill>
              </a:rPr>
              <a:t>（一）学校层面</a:t>
            </a:r>
            <a:endParaRPr lang="zh-CN" altLang="en-US" b="1" dirty="0" smtClean="0">
              <a:solidFill>
                <a:schemeClr val="bg1"/>
              </a:solidFill>
            </a:endParaRPr>
          </a:p>
          <a:p>
            <a:pPr marL="285750" indent="-285750" fontAlgn="auto">
              <a:lnSpc>
                <a:spcPct val="150000"/>
              </a:lnSpc>
              <a:buFont typeface="Arial" panose="020B0604020202020204" pitchFamily="34" charset="0"/>
              <a:buChar char="•"/>
            </a:pPr>
            <a:r>
              <a:rPr lang="zh-CN" altLang="en-US" dirty="0">
                <a:solidFill>
                  <a:schemeClr val="bg1"/>
                </a:solidFill>
              </a:rPr>
              <a:t>（1）积极营造不良网贷风险警示教育氛围。</a:t>
            </a:r>
            <a:endParaRPr lang="zh-CN" altLang="en-US" dirty="0">
              <a:solidFill>
                <a:schemeClr val="bg1"/>
              </a:solidFill>
            </a:endParaRPr>
          </a:p>
          <a:p>
            <a:pPr marL="285750" indent="-285750" fontAlgn="auto">
              <a:lnSpc>
                <a:spcPct val="150000"/>
              </a:lnSpc>
              <a:buFont typeface="Arial" panose="020B0604020202020204" pitchFamily="34" charset="0"/>
              <a:buChar char="•"/>
            </a:pPr>
            <a:r>
              <a:rPr lang="zh-CN" altLang="en-US" dirty="0">
                <a:solidFill>
                  <a:schemeClr val="bg1"/>
                </a:solidFill>
              </a:rPr>
              <a:t>（2）积极做好防范校园不良网贷教育和引导工作。</a:t>
            </a:r>
            <a:endParaRPr lang="zh-CN" altLang="en-US" dirty="0">
              <a:solidFill>
                <a:schemeClr val="bg1"/>
              </a:solidFill>
            </a:endParaRPr>
          </a:p>
          <a:p>
            <a:pPr marL="285750" indent="-285750" fontAlgn="auto">
              <a:lnSpc>
                <a:spcPct val="150000"/>
              </a:lnSpc>
              <a:buFont typeface="Arial" panose="020B0604020202020204" pitchFamily="34" charset="0"/>
              <a:buChar char="•"/>
            </a:pPr>
            <a:r>
              <a:rPr lang="zh-CN" altLang="en-US" dirty="0">
                <a:solidFill>
                  <a:schemeClr val="bg1"/>
                </a:solidFill>
              </a:rPr>
              <a:t>（3）积极做好校园不良网贷风险防范工作。</a:t>
            </a:r>
            <a:endParaRPr lang="zh-CN" altLang="en-US" dirty="0">
              <a:solidFill>
                <a:schemeClr val="bg1"/>
              </a:solidFill>
            </a:endParaRPr>
          </a:p>
          <a:p>
            <a:pPr marL="285750" indent="-285750" fontAlgn="auto">
              <a:lnSpc>
                <a:spcPct val="150000"/>
              </a:lnSpc>
              <a:buFont typeface="Arial" panose="020B0604020202020204" pitchFamily="34" charset="0"/>
              <a:buChar char="•"/>
            </a:pPr>
            <a:r>
              <a:rPr lang="zh-CN" altLang="en-US" dirty="0">
                <a:solidFill>
                  <a:schemeClr val="bg1"/>
                </a:solidFill>
              </a:rPr>
              <a:t>（4）积极做好学生资助工作。</a:t>
            </a:r>
            <a:endParaRPr lang="zh-CN" altLang="en-US" dirty="0">
              <a:solidFill>
                <a:schemeClr val="bg1"/>
              </a:solidFill>
            </a:endParaRPr>
          </a:p>
        </p:txBody>
      </p:sp>
      <p:sp>
        <p:nvSpPr>
          <p:cNvPr id="11" name="文本框 10"/>
          <p:cNvSpPr txBox="1"/>
          <p:nvPr/>
        </p:nvSpPr>
        <p:spPr>
          <a:xfrm>
            <a:off x="1269203" y="4549659"/>
            <a:ext cx="4810125" cy="175323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b="1" dirty="0" smtClean="0">
                <a:solidFill>
                  <a:srgbClr val="006C8A"/>
                </a:solidFill>
              </a:rPr>
              <a:t>（二）个人方面</a:t>
            </a:r>
            <a:endParaRPr lang="zh-CN" altLang="en-US" b="1" dirty="0" smtClean="0">
              <a:solidFill>
                <a:srgbClr val="006C8A"/>
              </a:solidFill>
            </a:endParaRPr>
          </a:p>
          <a:p>
            <a:pPr marL="285750" indent="-285750" fontAlgn="auto">
              <a:lnSpc>
                <a:spcPct val="150000"/>
              </a:lnSpc>
              <a:buFont typeface="Arial" panose="020B0604020202020204" pitchFamily="34" charset="0"/>
              <a:buChar char="•"/>
            </a:pPr>
            <a:r>
              <a:rPr lang="zh-CN" altLang="en-US" dirty="0">
                <a:solidFill>
                  <a:srgbClr val="006C8A"/>
                </a:solidFill>
              </a:rPr>
              <a:t>（1）避免冲动消费。</a:t>
            </a:r>
            <a:endParaRPr lang="zh-CN" altLang="en-US" dirty="0">
              <a:solidFill>
                <a:srgbClr val="006C8A"/>
              </a:solidFill>
            </a:endParaRPr>
          </a:p>
          <a:p>
            <a:pPr marL="285750" indent="-285750" fontAlgn="auto">
              <a:lnSpc>
                <a:spcPct val="150000"/>
              </a:lnSpc>
              <a:buFont typeface="Arial" panose="020B0604020202020204" pitchFamily="34" charset="0"/>
              <a:buChar char="•"/>
            </a:pPr>
            <a:r>
              <a:rPr lang="zh-CN" altLang="en-US" dirty="0">
                <a:solidFill>
                  <a:srgbClr val="006C8A"/>
                </a:solidFill>
              </a:rPr>
              <a:t>（2）积极参加勤工俭学活动。</a:t>
            </a:r>
            <a:endParaRPr lang="zh-CN" altLang="en-US" dirty="0">
              <a:solidFill>
                <a:srgbClr val="006C8A"/>
              </a:solidFill>
            </a:endParaRPr>
          </a:p>
          <a:p>
            <a:pPr marL="285750" indent="-285750" fontAlgn="auto">
              <a:lnSpc>
                <a:spcPct val="150000"/>
              </a:lnSpc>
              <a:buFont typeface="Arial" panose="020B0604020202020204" pitchFamily="34" charset="0"/>
              <a:buChar char="•"/>
            </a:pPr>
            <a:r>
              <a:rPr lang="zh-CN" altLang="en-US" dirty="0">
                <a:solidFill>
                  <a:srgbClr val="006C8A"/>
                </a:solidFill>
              </a:rPr>
              <a:t>（3）寻求学校和线下正规金融机构的帮助。</a:t>
            </a:r>
            <a:endParaRPr lang="zh-CN" altLang="en-US" dirty="0">
              <a:solidFill>
                <a:srgbClr val="006C8A"/>
              </a:solidFill>
            </a:endParaRPr>
          </a:p>
        </p:txBody>
      </p:sp>
      <p:pic>
        <p:nvPicPr>
          <p:cNvPr id="101" name="图片 100"/>
          <p:cNvPicPr/>
          <p:nvPr>
            <p:custDataLst>
              <p:tags r:id="rId2"/>
            </p:custDataLst>
          </p:nvPr>
        </p:nvPicPr>
        <p:blipFill>
          <a:blip r:embed="rId3"/>
          <a:stretch>
            <a:fillRect/>
          </a:stretch>
        </p:blipFill>
        <p:spPr>
          <a:xfrm>
            <a:off x="7274560" y="2293620"/>
            <a:ext cx="3964940" cy="335851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
        <p:nvSpPr>
          <p:cNvPr id="2" name="矩形 1"/>
          <p:cNvSpPr/>
          <p:nvPr/>
        </p:nvSpPr>
        <p:spPr>
          <a:xfrm>
            <a:off x="2667000" y="3886200"/>
            <a:ext cx="4185643"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874168" y="1457742"/>
            <a:ext cx="6443663" cy="2122805"/>
          </a:xfrm>
          <a:prstGeom prst="rect">
            <a:avLst/>
          </a:prstGeom>
          <a:noFill/>
        </p:spPr>
        <p:txBody>
          <a:bodyPr wrap="square" rtlCol="0">
            <a:spAutoFit/>
          </a:bodyPr>
          <a:lstStyle/>
          <a:p>
            <a:pPr algn="ctr"/>
            <a:endParaRPr lang="en-US" altLang="zh-CN" sz="6600" b="1" dirty="0" smtClean="0">
              <a:solidFill>
                <a:srgbClr val="006C8A"/>
              </a:solidFill>
              <a:latin typeface="微软雅黑" panose="020B0503020204020204" pitchFamily="34" charset="-122"/>
              <a:ea typeface="微软雅黑" panose="020B0503020204020204" pitchFamily="34" charset="-122"/>
            </a:endParaRPr>
          </a:p>
          <a:p>
            <a:pPr algn="ctr"/>
            <a:r>
              <a:rPr lang="zh-CN" altLang="en-US" sz="6600" b="1" dirty="0">
                <a:solidFill>
                  <a:srgbClr val="006C8A"/>
                </a:solidFill>
                <a:latin typeface="微软雅黑" panose="020B0503020204020204" pitchFamily="34" charset="-122"/>
                <a:ea typeface="微软雅黑" panose="020B0503020204020204" pitchFamily="34" charset="-122"/>
              </a:rPr>
              <a:t>感谢观看</a:t>
            </a:r>
            <a:endParaRPr lang="zh-CN" altLang="en-US" sz="6600" b="1" dirty="0">
              <a:solidFill>
                <a:srgbClr val="006C8A"/>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6865" y="-193052"/>
            <a:ext cx="3301587" cy="3301587"/>
          </a:xfrm>
          <a:prstGeom prst="rect">
            <a:avLst/>
          </a:prstGeom>
        </p:spPr>
      </p:pic>
      <p:grpSp>
        <p:nvGrpSpPr>
          <p:cNvPr id="8" name="组合 7"/>
          <p:cNvGrpSpPr/>
          <p:nvPr/>
        </p:nvGrpSpPr>
        <p:grpSpPr>
          <a:xfrm>
            <a:off x="4150995" y="4612640"/>
            <a:ext cx="5132705" cy="1995170"/>
            <a:chOff x="6537" y="7264"/>
            <a:chExt cx="8083" cy="3142"/>
          </a:xfrm>
        </p:grpSpPr>
        <p:pic>
          <p:nvPicPr>
            <p:cNvPr id="22" name="图片 21" descr="13"/>
            <p:cNvPicPr>
              <a:picLocks noChangeAspect="1"/>
            </p:cNvPicPr>
            <p:nvPr>
              <p:custDataLst>
                <p:tags r:id="rId3"/>
              </p:custDataLst>
            </p:nvPr>
          </p:nvPicPr>
          <p:blipFill>
            <a:blip r:embed="rId4"/>
            <a:stretch>
              <a:fillRect/>
            </a:stretch>
          </p:blipFill>
          <p:spPr>
            <a:xfrm>
              <a:off x="6537" y="7874"/>
              <a:ext cx="1827" cy="1956"/>
            </a:xfrm>
            <a:prstGeom prst="rect">
              <a:avLst/>
            </a:prstGeom>
          </p:spPr>
        </p:pic>
        <p:pic>
          <p:nvPicPr>
            <p:cNvPr id="23" name="图片 22" descr="14"/>
            <p:cNvPicPr>
              <a:picLocks noChangeAspect="1"/>
            </p:cNvPicPr>
            <p:nvPr>
              <p:custDataLst>
                <p:tags r:id="rId5"/>
              </p:custDataLst>
            </p:nvPr>
          </p:nvPicPr>
          <p:blipFill>
            <a:blip r:embed="rId6"/>
            <a:stretch>
              <a:fillRect/>
            </a:stretch>
          </p:blipFill>
          <p:spPr>
            <a:xfrm>
              <a:off x="9590" y="7554"/>
              <a:ext cx="2066" cy="2703"/>
            </a:xfrm>
            <a:prstGeom prst="rect">
              <a:avLst/>
            </a:prstGeom>
          </p:spPr>
        </p:pic>
        <p:pic>
          <p:nvPicPr>
            <p:cNvPr id="24" name="图片 23" descr="15"/>
            <p:cNvPicPr>
              <a:picLocks noChangeAspect="1"/>
            </p:cNvPicPr>
            <p:nvPr>
              <p:custDataLst>
                <p:tags r:id="rId7"/>
              </p:custDataLst>
            </p:nvPr>
          </p:nvPicPr>
          <p:blipFill>
            <a:blip r:embed="rId8"/>
            <a:stretch>
              <a:fillRect/>
            </a:stretch>
          </p:blipFill>
          <p:spPr>
            <a:xfrm>
              <a:off x="12430" y="7264"/>
              <a:ext cx="2191" cy="3143"/>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FE3EF"/>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72068"/>
          </a:xfrm>
          <a:prstGeom prst="rect">
            <a:avLst/>
          </a:prstGeom>
        </p:spPr>
      </p:pic>
      <p:sp>
        <p:nvSpPr>
          <p:cNvPr id="6" name="文本框 5"/>
          <p:cNvSpPr txBox="1"/>
          <p:nvPr/>
        </p:nvSpPr>
        <p:spPr>
          <a:xfrm>
            <a:off x="1358851" y="2928371"/>
            <a:ext cx="8703213" cy="1014730"/>
          </a:xfrm>
          <a:prstGeom prst="rect">
            <a:avLst/>
          </a:prstGeom>
          <a:noFill/>
        </p:spPr>
        <p:txBody>
          <a:bodyPr wrap="square" rtlCol="0">
            <a:spAutoFit/>
          </a:bodyPr>
          <a:lstStyle/>
          <a:p>
            <a:pPr algn="ctr"/>
            <a:r>
              <a:rPr lang="zh-CN" altLang="en-US" sz="6000" b="1" dirty="0">
                <a:solidFill>
                  <a:schemeClr val="tx1">
                    <a:alpha val="80000"/>
                  </a:schemeClr>
                </a:solidFill>
                <a:latin typeface="楷体" panose="02010609060101010101" pitchFamily="49" charset="-122"/>
                <a:ea typeface="楷体" panose="02010609060101010101" pitchFamily="49" charset="-122"/>
              </a:rPr>
              <a:t>第五章　谨防诈骗</a:t>
            </a:r>
            <a:endParaRPr lang="zh-CN" altLang="en-US" sz="6000" b="1" dirty="0">
              <a:solidFill>
                <a:schemeClr val="tx1">
                  <a:alpha val="80000"/>
                </a:schemeClr>
              </a:solidFill>
              <a:latin typeface="楷体" panose="02010609060101010101" pitchFamily="49" charset="-122"/>
              <a:ea typeface="楷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500" b="1944"/>
          <a:stretch>
            <a:fillRect/>
          </a:stretch>
        </p:blipFill>
        <p:spPr>
          <a:xfrm>
            <a:off x="0" y="0"/>
            <a:ext cx="12192000" cy="6858000"/>
          </a:xfrm>
          <a:prstGeom prst="rect">
            <a:avLst/>
          </a:prstGeom>
        </p:spPr>
      </p:pic>
      <p:sp>
        <p:nvSpPr>
          <p:cNvPr id="4" name="矩形 3"/>
          <p:cNvSpPr/>
          <p:nvPr/>
        </p:nvSpPr>
        <p:spPr>
          <a:xfrm>
            <a:off x="1464945" y="1497330"/>
            <a:ext cx="9262110" cy="4246245"/>
          </a:xfrm>
          <a:prstGeom prst="rect">
            <a:avLst/>
          </a:prstGeom>
        </p:spPr>
        <p:txBody>
          <a:bodyPr wrap="square">
            <a:spAutoFit/>
          </a:bodyPr>
          <a:lstStyle/>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知识目标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了解诈骗的危害和主要手段。</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了解防范诈骗的基本常识。</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能力目标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1. 能够辨别诈骗的手段。</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2. 提高自身的安全意识。</a:t>
            </a:r>
            <a:endParaRPr lang="zh-CN" altLang="en-US" sz="2000" dirty="0">
              <a:latin typeface="华文楷体" panose="02010600040101010101" pitchFamily="2" charset="-122"/>
              <a:ea typeface="华文楷体" panose="02010600040101010101" pitchFamily="2" charset="-122"/>
            </a:endParaRPr>
          </a:p>
          <a:p>
            <a:pPr indent="0" fontAlgn="auto">
              <a:lnSpc>
                <a:spcPct val="150000"/>
              </a:lnSpc>
            </a:pPr>
            <a:r>
              <a:rPr lang="zh-CN" altLang="en-US" sz="2000" b="1" dirty="0">
                <a:solidFill>
                  <a:srgbClr val="006C8A"/>
                </a:solidFill>
                <a:latin typeface="华文楷体" panose="02010600040101010101" pitchFamily="2" charset="-122"/>
                <a:ea typeface="华文楷体" panose="02010600040101010101" pitchFamily="2" charset="-122"/>
              </a:rPr>
              <a:t>● 思政目标</a:t>
            </a:r>
            <a:endParaRPr lang="zh-CN" altLang="en-US" sz="2000" b="1" dirty="0">
              <a:solidFill>
                <a:srgbClr val="006C8A"/>
              </a:solidFill>
              <a:latin typeface="华文楷体" panose="02010600040101010101" pitchFamily="2" charset="-122"/>
              <a:ea typeface="华文楷体" panose="02010600040101010101" pitchFamily="2" charset="-122"/>
            </a:endParaRPr>
          </a:p>
          <a:p>
            <a:pPr indent="0" fontAlgn="auto">
              <a:lnSpc>
                <a:spcPct val="150000"/>
              </a:lnSpc>
            </a:pPr>
            <a:r>
              <a:rPr lang="zh-CN" altLang="en-US" sz="2000" dirty="0">
                <a:latin typeface="华文楷体" panose="02010600040101010101" pitchFamily="2" charset="-122"/>
                <a:ea typeface="华文楷体" panose="02010600040101010101" pitchFamily="2" charset="-122"/>
              </a:rPr>
              <a:t>新时代大学生网络诈骗防范教育对于建设平安校园、助推高校培养德智体美劳全面发展的时代新人，具有基础性的战略意义。</a:t>
            </a:r>
            <a:endParaRPr lang="zh-CN" altLang="en-US" sz="2000" dirty="0">
              <a:latin typeface="华文楷体" panose="02010600040101010101" pitchFamily="2" charset="-122"/>
              <a:ea typeface="华文楷体" panose="02010600040101010101" pitchFamily="2" charset="-122"/>
            </a:endParaRPr>
          </a:p>
        </p:txBody>
      </p:sp>
      <p:sp>
        <p:nvSpPr>
          <p:cNvPr id="10" name="文本框 9"/>
          <p:cNvSpPr txBox="1"/>
          <p:nvPr/>
        </p:nvSpPr>
        <p:spPr>
          <a:xfrm>
            <a:off x="4295140" y="794385"/>
            <a:ext cx="3601720" cy="829945"/>
          </a:xfrm>
          <a:prstGeom prst="rect">
            <a:avLst/>
          </a:prstGeom>
          <a:noFill/>
        </p:spPr>
        <p:txBody>
          <a:bodyPr wrap="square" rtlCol="0">
            <a:spAutoFit/>
          </a:bodyPr>
          <a:lstStyle/>
          <a:p>
            <a:pPr algn="ctr"/>
            <a:r>
              <a:rPr lang="zh-CN" altLang="en-US" sz="4800" b="1" dirty="0">
                <a:solidFill>
                  <a:schemeClr val="tx1">
                    <a:alpha val="78000"/>
                  </a:schemeClr>
                </a:solidFill>
                <a:latin typeface="华文楷体" panose="02010600040101010101" pitchFamily="2" charset="-122"/>
                <a:ea typeface="华文楷体" panose="02010600040101010101" pitchFamily="2" charset="-122"/>
              </a:rPr>
              <a:t>学习目标</a:t>
            </a:r>
            <a:endParaRPr lang="zh-CN" altLang="en-US" sz="4800" b="1" dirty="0">
              <a:solidFill>
                <a:schemeClr val="tx1">
                  <a:alpha val="78000"/>
                </a:schemeClr>
              </a:solidFill>
              <a:latin typeface="华文楷体" panose="02010600040101010101" pitchFamily="2" charset="-122"/>
              <a:ea typeface="华文楷体" panose="020106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7131844"/>
          </a:xfrm>
          <a:prstGeom prst="rect">
            <a:avLst/>
          </a:prstGeom>
        </p:spPr>
      </p:pic>
      <p:sp>
        <p:nvSpPr>
          <p:cNvPr id="5" name="文本框 4"/>
          <p:cNvSpPr txBox="1"/>
          <p:nvPr/>
        </p:nvSpPr>
        <p:spPr>
          <a:xfrm>
            <a:off x="1585712" y="1497865"/>
            <a:ext cx="2114550" cy="830997"/>
          </a:xfrm>
          <a:prstGeom prst="rect">
            <a:avLst/>
          </a:prstGeom>
          <a:noFill/>
        </p:spPr>
        <p:txBody>
          <a:bodyPr wrap="square" rtlCol="0">
            <a:spAutoFit/>
          </a:bodyPr>
          <a:lstStyle/>
          <a:p>
            <a:pPr algn="ctr"/>
            <a:r>
              <a:rPr lang="zh-CN" altLang="en-US" sz="4800" b="1" dirty="0" smtClean="0">
                <a:solidFill>
                  <a:srgbClr val="006C8A"/>
                </a:solidFill>
                <a:latin typeface="微软雅黑" panose="020B0503020204020204" pitchFamily="34" charset="-122"/>
                <a:ea typeface="微软雅黑" panose="020B0503020204020204" pitchFamily="34" charset="-122"/>
              </a:rPr>
              <a:t>目录：</a:t>
            </a:r>
            <a:endParaRPr lang="zh-CN" altLang="en-US" sz="4800" b="1" dirty="0">
              <a:solidFill>
                <a:srgbClr val="006C8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980690" y="2451735"/>
            <a:ext cx="7992745" cy="706755"/>
          </a:xfrm>
          <a:prstGeom prst="rect">
            <a:avLst/>
          </a:prstGeom>
          <a:noFill/>
        </p:spPr>
        <p:txBody>
          <a:bodyPr wrap="square" rtlCol="0">
            <a:spAutoFit/>
          </a:bodyPr>
          <a:lstStyle/>
          <a:p>
            <a:r>
              <a:rPr sz="4000" b="1" dirty="0" smtClean="0">
                <a:solidFill>
                  <a:srgbClr val="006C8A"/>
                </a:solidFill>
              </a:rPr>
              <a:t>第一节　预防诈骗</a:t>
            </a:r>
            <a:endParaRPr lang="zh-CN" altLang="en-US" sz="4000" b="1" dirty="0">
              <a:solidFill>
                <a:srgbClr val="006C8A"/>
              </a:solidFill>
            </a:endParaRPr>
          </a:p>
        </p:txBody>
      </p:sp>
      <p:sp>
        <p:nvSpPr>
          <p:cNvPr id="8" name="文本框 7"/>
          <p:cNvSpPr txBox="1"/>
          <p:nvPr/>
        </p:nvSpPr>
        <p:spPr>
          <a:xfrm>
            <a:off x="2980690" y="3995420"/>
            <a:ext cx="8119745" cy="706755"/>
          </a:xfrm>
          <a:prstGeom prst="rect">
            <a:avLst/>
          </a:prstGeom>
          <a:noFill/>
        </p:spPr>
        <p:txBody>
          <a:bodyPr wrap="square" rtlCol="0">
            <a:spAutoFit/>
          </a:bodyPr>
          <a:lstStyle/>
          <a:p>
            <a:r>
              <a:rPr sz="4000" b="1" dirty="0">
                <a:solidFill>
                  <a:srgbClr val="006C8A"/>
                </a:solidFill>
              </a:rPr>
              <a:t>第二节　校园贷</a:t>
            </a:r>
            <a:endParaRPr lang="zh-CN" altLang="en-US" sz="4000" b="1" dirty="0">
              <a:solidFill>
                <a:srgbClr val="006C8A"/>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8530" y="5015230"/>
            <a:ext cx="3633470" cy="19850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262783"/>
            <a:ext cx="12192000" cy="1728788"/>
          </a:xfrm>
          <a:prstGeom prst="rect">
            <a:avLst/>
          </a:prstGeom>
          <a:solidFill>
            <a:srgbClr val="006C8A">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6325" y="2619375"/>
            <a:ext cx="6596380" cy="1014730"/>
          </a:xfrm>
          <a:prstGeom prst="rect">
            <a:avLst/>
          </a:prstGeom>
          <a:noFill/>
        </p:spPr>
        <p:txBody>
          <a:bodyPr wrap="square" rtlCol="0">
            <a:spAutoFit/>
          </a:bodyPr>
          <a:lstStyle/>
          <a:p>
            <a:pPr algn="ctr"/>
            <a:r>
              <a:rPr lang="zh-CN" altLang="en-US" sz="6000" b="1" dirty="0" smtClean="0">
                <a:solidFill>
                  <a:srgbClr val="006C8A"/>
                </a:solidFill>
              </a:rPr>
              <a:t>第一节　预防诈骗</a:t>
            </a:r>
            <a:endParaRPr lang="zh-CN" altLang="en-US" sz="6000" b="1" dirty="0">
              <a:solidFill>
                <a:srgbClr val="006C8A"/>
              </a:solidFill>
            </a:endParaRPr>
          </a:p>
        </p:txBody>
      </p:sp>
      <p:pic>
        <p:nvPicPr>
          <p:cNvPr id="25" name="图片 2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6200000">
            <a:off x="14883" y="-3928468"/>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6" name="图片 2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5400000">
            <a:off x="6000750" y="31551"/>
            <a:ext cx="6191250" cy="6191250"/>
          </a:xfrm>
          <a:custGeom>
            <a:avLst/>
            <a:gdLst>
              <a:gd name="connsiteX0" fmla="*/ 2218446 w 6191250"/>
              <a:gd name="connsiteY0" fmla="*/ 0 h 6191250"/>
              <a:gd name="connsiteX1" fmla="*/ 2218446 w 6191250"/>
              <a:gd name="connsiteY1" fmla="*/ 6191250 h 6191250"/>
              <a:gd name="connsiteX2" fmla="*/ 0 w 6191250"/>
              <a:gd name="connsiteY2" fmla="*/ 6191250 h 6191250"/>
              <a:gd name="connsiteX3" fmla="*/ 0 w 6191250"/>
              <a:gd name="connsiteY3" fmla="*/ 0 h 6191250"/>
              <a:gd name="connsiteX4" fmla="*/ 6191250 w 6191250"/>
              <a:gd name="connsiteY4" fmla="*/ 0 h 6191250"/>
              <a:gd name="connsiteX5" fmla="*/ 6191250 w 6191250"/>
              <a:gd name="connsiteY5" fmla="*/ 6191250 h 6191250"/>
              <a:gd name="connsiteX6" fmla="*/ 6047496 w 6191250"/>
              <a:gd name="connsiteY6" fmla="*/ 6191250 h 6191250"/>
              <a:gd name="connsiteX7" fmla="*/ 6047496 w 6191250"/>
              <a:gd name="connsiteY7" fmla="*/ 0 h 619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0" h="6191250">
                <a:moveTo>
                  <a:pt x="2218446" y="0"/>
                </a:moveTo>
                <a:lnTo>
                  <a:pt x="2218446" y="6191250"/>
                </a:lnTo>
                <a:lnTo>
                  <a:pt x="0" y="6191250"/>
                </a:lnTo>
                <a:lnTo>
                  <a:pt x="0" y="0"/>
                </a:lnTo>
                <a:close/>
                <a:moveTo>
                  <a:pt x="6191250" y="0"/>
                </a:moveTo>
                <a:lnTo>
                  <a:pt x="6191250" y="6191250"/>
                </a:lnTo>
                <a:lnTo>
                  <a:pt x="6047496" y="6191250"/>
                </a:lnTo>
                <a:lnTo>
                  <a:pt x="6047496" y="0"/>
                </a:lnTo>
                <a:close/>
              </a:path>
            </a:pathLst>
          </a:custGeom>
        </p:spPr>
      </p:pic>
      <p:pic>
        <p:nvPicPr>
          <p:cNvPr id="2" name="图片 1"/>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58186"/>
          <a:stretch>
            <a:fillRect/>
          </a:stretch>
        </p:blipFill>
        <p:spPr>
          <a:xfrm>
            <a:off x="4922520" y="3940175"/>
            <a:ext cx="2865120" cy="291528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一、诈骗罪的概念和相关法律法规</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90270" y="1708150"/>
            <a:ext cx="5436235" cy="4407535"/>
          </a:xfrm>
          <a:prstGeom prst="rect">
            <a:avLst/>
          </a:prstGeom>
          <a:noFill/>
        </p:spPr>
        <p:txBody>
          <a:bodyPr wrap="square" rtlCol="0">
            <a:spAutoFit/>
          </a:bodyPr>
          <a:lstStyle/>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（一）诈骗罪的概念</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诈骗罪也就是为了非法占有，通过隐瞒或虚构真相骗取较大价值公共财物或者私人财物的犯罪行为。</a:t>
            </a:r>
            <a:endParaRPr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rPr>
              <a:t>（二）相关法律法规</a:t>
            </a:r>
            <a:endParaRPr b="1"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30000"/>
              </a:lnSpc>
            </a:pPr>
            <a:r>
              <a:rPr dirty="0" smtClean="0">
                <a:solidFill>
                  <a:srgbClr val="006C8A"/>
                </a:solidFill>
                <a:latin typeface="宋体" panose="02010600030101010101" pitchFamily="2" charset="-122"/>
                <a:ea typeface="宋体" panose="02010600030101010101" pitchFamily="2" charset="-122"/>
                <a:cs typeface="宋体" panose="02010600030101010101" pitchFamily="2" charset="-122"/>
              </a:rPr>
              <a:t>对于诈骗罪的处罚，《中华人民共和国刑法》第二百六十六条“诈骗罪”规定：诈骗公私财物，数额较大的，处三年以下有期徒刑、拘役或者管制，并处或者单处罚金；数额巨大或者有其他严重情节的，处三年以上十年以下有期徒刑，并处罚金；数额特别巨大或者有其他特别严重情节的，处十年以上有期徒刑或者无期徒刑，并处罚金或者没收财产。本法另有规定的，依照规定。</a:t>
            </a:r>
            <a:endParaRPr lang="zh-CN" altLang="en-US" dirty="0" smtClean="0">
              <a:solidFill>
                <a:srgbClr val="006C8A"/>
              </a:solidFill>
              <a:latin typeface="宋体" panose="02010600030101010101" pitchFamily="2" charset="-122"/>
              <a:ea typeface="宋体" panose="02010600030101010101" pitchFamily="2" charset="-122"/>
              <a:cs typeface="宋体" panose="02010600030101010101" pitchFamily="2" charset="-122"/>
            </a:endParaRPr>
          </a:p>
        </p:txBody>
      </p:sp>
      <p:pic>
        <p:nvPicPr>
          <p:cNvPr id="100" name="图片 99"/>
          <p:cNvPicPr/>
          <p:nvPr>
            <p:custDataLst>
              <p:tags r:id="rId2"/>
            </p:custDataLst>
          </p:nvPr>
        </p:nvPicPr>
        <p:blipFill>
          <a:blip r:embed="rId3"/>
          <a:stretch>
            <a:fillRect/>
          </a:stretch>
        </p:blipFill>
        <p:spPr>
          <a:xfrm>
            <a:off x="6326505" y="1929765"/>
            <a:ext cx="4939030" cy="396430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二、大学诈骗作案的主要特征</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2"/>
            </p:custDataLst>
          </p:nvPr>
        </p:nvSpPr>
        <p:spPr>
          <a:xfrm>
            <a:off x="992505" y="2341880"/>
            <a:ext cx="3121660" cy="483235"/>
          </a:xfrm>
          <a:prstGeom prst="rect">
            <a:avLst/>
          </a:prstGeom>
          <a:noFill/>
        </p:spPr>
        <p:txBody>
          <a:bodyPr wrap="square" bIns="0" rtlCol="0"/>
          <a:p>
            <a:pPr algn="l"/>
            <a:r>
              <a:rPr lang="en-US" altLang="zh-CN" spc="300">
                <a:solidFill>
                  <a:srgbClr val="098902"/>
                </a:solidFill>
                <a:latin typeface="思源黑体 CN Heavy" panose="020B0A00000000000000" charset="-122"/>
                <a:ea typeface="思源黑体 CN Heavy" panose="020B0A00000000000000" charset="-122"/>
              </a:rPr>
              <a:t>（一）作案手段比较智能</a:t>
            </a:r>
            <a:endParaRPr lang="en-US" altLang="zh-CN"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3"/>
            </p:custDataLst>
          </p:nvPr>
        </p:nvSpPr>
        <p:spPr>
          <a:xfrm>
            <a:off x="1473200" y="3011170"/>
            <a:ext cx="2611755" cy="103949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1. 有较高科技性</a:t>
            </a:r>
            <a:endParaRPr lang="zh-CN" altLang="en-US" sz="1600" spc="150">
              <a:solidFill>
                <a:schemeClr val="tx1"/>
              </a:solidFill>
              <a:effectLst/>
              <a:latin typeface="思源黑体 CN Regular" panose="020B0500000000000000" charset="-122"/>
              <a:ea typeface="思源黑体 CN Regular" panose="020B0500000000000000" charset="-122"/>
            </a:endParaRPr>
          </a:p>
          <a:p>
            <a:pPr algn="l" fontAlgn="auto">
              <a:lnSpc>
                <a:spcPct val="130000"/>
              </a:lnSpc>
              <a:spcAft>
                <a:spcPts val="1000"/>
              </a:spcAft>
            </a:pPr>
            <a:r>
              <a:rPr lang="zh-CN" altLang="en-US" sz="1600" spc="150">
                <a:solidFill>
                  <a:schemeClr val="tx1"/>
                </a:solidFill>
                <a:effectLst/>
                <a:latin typeface="思源黑体 CN Regular" panose="020B0500000000000000" charset="-122"/>
                <a:ea typeface="思源黑体 CN Regular" panose="020B0500000000000000" charset="-122"/>
              </a:rPr>
              <a:t>2. 有较大迷惑性</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36" name="直接箭头连接符 35"/>
          <p:cNvCxnSpPr/>
          <p:nvPr>
            <p:custDataLst>
              <p:tags r:id="rId4"/>
            </p:custDataLst>
          </p:nvPr>
        </p:nvCxnSpPr>
        <p:spPr>
          <a:xfrm>
            <a:off x="2448670" y="2958123"/>
            <a:ext cx="1531300"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4" name="泪滴形 3"/>
          <p:cNvSpPr/>
          <p:nvPr>
            <p:custDataLst>
              <p:tags r:id="rId5"/>
            </p:custDataLst>
          </p:nvPr>
        </p:nvSpPr>
        <p:spPr>
          <a:xfrm flipH="1">
            <a:off x="4264220" y="1518119"/>
            <a:ext cx="1307255" cy="130725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6"/>
            </p:custDataLst>
          </p:nvPr>
        </p:nvSpPr>
        <p:spPr>
          <a:xfrm>
            <a:off x="5877933" y="1518119"/>
            <a:ext cx="1307255" cy="130725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泪滴形 29"/>
          <p:cNvSpPr/>
          <p:nvPr>
            <p:custDataLst>
              <p:tags r:id="rId7"/>
            </p:custDataLst>
          </p:nvPr>
        </p:nvSpPr>
        <p:spPr>
          <a:xfrm rot="2700000" flipH="1">
            <a:off x="5063674" y="2888541"/>
            <a:ext cx="1307255" cy="130725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9" name="文本框 48"/>
          <p:cNvSpPr txBox="1"/>
          <p:nvPr>
            <p:custDataLst>
              <p:tags r:id="rId8"/>
            </p:custDataLst>
          </p:nvPr>
        </p:nvSpPr>
        <p:spPr>
          <a:xfrm>
            <a:off x="4114165" y="4615180"/>
            <a:ext cx="2908935" cy="309880"/>
          </a:xfrm>
          <a:prstGeom prst="rect">
            <a:avLst/>
          </a:prstGeom>
          <a:noFill/>
        </p:spPr>
        <p:txBody>
          <a:bodyPr wrap="square" bIns="0" rtlCol="0"/>
          <a:p>
            <a:pPr algn="l"/>
            <a:r>
              <a:rPr lang="en-US" altLang="zh-CN" spc="300">
                <a:solidFill>
                  <a:srgbClr val="098902"/>
                </a:solidFill>
                <a:latin typeface="思源黑体 CN Heavy" panose="020B0A00000000000000" charset="-122"/>
                <a:ea typeface="思源黑体 CN Heavy" panose="020B0A00000000000000" charset="-122"/>
              </a:rPr>
              <a:t>（三）目标上的选择性</a:t>
            </a:r>
            <a:endParaRPr lang="en-US" altLang="zh-CN"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9"/>
            </p:custDataLst>
          </p:nvPr>
        </p:nvSpPr>
        <p:spPr>
          <a:xfrm>
            <a:off x="2915920" y="4991735"/>
            <a:ext cx="4106545" cy="1016000"/>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不法者对高校学生实施诈骗前，通常会与选定对象进行长期接触，接触方式包括信息沟通、网络聊天、直接交谈等。</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51" name="直接箭头连接符 50"/>
          <p:cNvCxnSpPr/>
          <p:nvPr>
            <p:custDataLst>
              <p:tags r:id="rId10"/>
            </p:custDataLst>
          </p:nvPr>
        </p:nvCxnSpPr>
        <p:spPr>
          <a:xfrm>
            <a:off x="5386417" y="4938499"/>
            <a:ext cx="1531300"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1"/>
            </p:custDataLst>
          </p:nvPr>
        </p:nvSpPr>
        <p:spPr>
          <a:xfrm flipH="1">
            <a:off x="7394922" y="2634887"/>
            <a:ext cx="2454620" cy="309912"/>
          </a:xfrm>
          <a:prstGeom prst="rect">
            <a:avLst/>
          </a:prstGeom>
          <a:noFill/>
        </p:spPr>
        <p:txBody>
          <a:bodyPr wrap="square" bIns="0" rtlCol="0">
            <a:normAutofit fontScale="90000" lnSpcReduction="10000"/>
          </a:bodyPr>
          <a:p>
            <a:pPr algn="l"/>
            <a:r>
              <a:rPr lang="en-US" altLang="zh-CN" sz="2000" spc="300">
                <a:solidFill>
                  <a:srgbClr val="098902"/>
                </a:solidFill>
                <a:latin typeface="思源黑体 CN Heavy" panose="020B0A00000000000000" charset="-122"/>
                <a:ea typeface="思源黑体 CN Heavy" panose="020B0A00000000000000" charset="-122"/>
              </a:rPr>
              <a:t>（二）方式多样</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2"/>
            </p:custDataLst>
          </p:nvPr>
        </p:nvSpPr>
        <p:spPr>
          <a:xfrm flipH="1">
            <a:off x="7395210" y="3011170"/>
            <a:ext cx="3836035" cy="2358390"/>
          </a:xfrm>
          <a:prstGeom prst="rect">
            <a:avLst/>
          </a:prstGeom>
          <a:noFill/>
        </p:spPr>
        <p:txBody>
          <a:bodyPr wrap="square" rtlCol="0">
            <a:scene3d>
              <a:camera prst="orthographicFront"/>
              <a:lightRig rig="threePt" dir="t"/>
            </a:scene3d>
          </a:bodyPr>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1. 假冒身份，流窜作案</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2. 投其所好，引诱上钩</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3. 身份伪装，合同不全</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4. 高利为虚，诈骗为实</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5. 用劣品充优品，既诈骗又盗窃</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6. 接近学生，伺机行骗</a:t>
            </a:r>
            <a:endParaRPr lang="zh-CN" altLang="en-US" sz="1600" spc="150">
              <a:solidFill>
                <a:schemeClr val="tx1"/>
              </a:solidFill>
              <a:effectLst/>
              <a:latin typeface="思源黑体 CN Regular" panose="020B0500000000000000" charset="-122"/>
              <a:ea typeface="思源黑体 CN Regular" panose="020B0500000000000000" charset="-122"/>
            </a:endParaRPr>
          </a:p>
          <a:p>
            <a:pPr indent="0" algn="l" fontAlgn="auto">
              <a:lnSpc>
                <a:spcPct val="130000"/>
              </a:lnSpc>
              <a:spcAft>
                <a:spcPts val="0"/>
              </a:spcAft>
            </a:pPr>
            <a:r>
              <a:rPr lang="zh-CN" altLang="en-US" sz="1600" spc="150">
                <a:solidFill>
                  <a:schemeClr val="tx1"/>
                </a:solidFill>
                <a:effectLst/>
                <a:latin typeface="思源黑体 CN Regular" panose="020B0500000000000000" charset="-122"/>
                <a:ea typeface="思源黑体 CN Regular" panose="020B0500000000000000" charset="-122"/>
              </a:rPr>
              <a:t>7. 改头换面，伪装骗局</a:t>
            </a:r>
            <a:endParaRPr lang="zh-CN" altLang="en-US" sz="1600" spc="150">
              <a:solidFill>
                <a:schemeClr val="tx1"/>
              </a:solidFill>
              <a:effectLst/>
              <a:latin typeface="思源黑体 CN Regular" panose="020B0500000000000000" charset="-122"/>
              <a:ea typeface="思源黑体 CN Regular" panose="020B0500000000000000" charset="-122"/>
            </a:endParaRPr>
          </a:p>
        </p:txBody>
      </p:sp>
      <p:cxnSp>
        <p:nvCxnSpPr>
          <p:cNvPr id="60" name="直接箭头连接符 59"/>
          <p:cNvCxnSpPr/>
          <p:nvPr>
            <p:custDataLst>
              <p:tags r:id="rId13"/>
            </p:custDataLst>
          </p:nvPr>
        </p:nvCxnSpPr>
        <p:spPr>
          <a:xfrm flipH="1">
            <a:off x="7477828" y="2958123"/>
            <a:ext cx="1531300"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pic>
        <p:nvPicPr>
          <p:cNvPr id="7" name="图片 6" descr="343435383038363b343532323338393bbacfd7f7bbfad6c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605963" y="1859861"/>
            <a:ext cx="623772" cy="623772"/>
          </a:xfrm>
          <a:prstGeom prst="rect">
            <a:avLst/>
          </a:prstGeom>
          <a:effectLst>
            <a:reflection blurRad="6350" stA="52000" endA="300" endPos="35000" dir="5400000" sy="-100000" algn="bl" rotWithShape="0"/>
          </a:effectLst>
        </p:spPr>
      </p:pic>
      <p:pic>
        <p:nvPicPr>
          <p:cNvPr id="8" name="图片 7" descr="343435383038363b343532323339323bc6b7c5c6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239415" y="1879601"/>
            <a:ext cx="584292" cy="584292"/>
          </a:xfrm>
          <a:prstGeom prst="rect">
            <a:avLst/>
          </a:prstGeom>
          <a:effectLst>
            <a:reflection blurRad="6350" stA="52000" endA="300" endPos="35000" dir="5400000" sy="-100000" algn="bl" rotWithShape="0"/>
          </a:effectLst>
        </p:spPr>
      </p:pic>
      <p:pic>
        <p:nvPicPr>
          <p:cNvPr id="12" name="图片 11"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425650" y="3250516"/>
            <a:ext cx="583305" cy="583305"/>
          </a:xfrm>
          <a:prstGeom prst="rect">
            <a:avLst/>
          </a:prstGeom>
          <a:effectLst>
            <a:reflection blurRad="6350" stA="52000" endA="300" endPos="3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三、诈骗作案的主要手段</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2"/>
            </p:custDataLst>
          </p:nvPr>
        </p:nvSpPr>
        <p:spPr>
          <a:xfrm flipH="1">
            <a:off x="667385" y="1798320"/>
            <a:ext cx="3519805" cy="450342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第一，犯罪嫌疑人利用学生警惕性不高、入学时间短不熟悉情况、没有社会经验等弱点或将学生亟须就业以及留学、旅游等紧迫需求作为切入点，专门制造诡计对学生进行财物诈骗，而且能够轻易得手。</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第二，谎称自己是富家子弟，因发生意外急需用钱，并承诺加倍返还。</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第三，学生社会经历不足、合同意识不强，再加上存在赚钱的需求，部分不法者会伪装成组织或企业代表请求学生帮助自身销售或推广产品并许诺给予酬金，当学生完成任务后却拒绝兑现其承诺。</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17" name="文本框 16"/>
          <p:cNvSpPr txBox="1"/>
          <p:nvPr>
            <p:custDataLst>
              <p:tags r:id="rId3"/>
            </p:custDataLst>
          </p:nvPr>
        </p:nvSpPr>
        <p:spPr>
          <a:xfrm flipH="1">
            <a:off x="1591310" y="1388110"/>
            <a:ext cx="2411730" cy="410210"/>
          </a:xfrm>
          <a:prstGeom prst="rect">
            <a:avLst/>
          </a:prstGeom>
          <a:noFill/>
        </p:spPr>
        <p:txBody>
          <a:bodyPr wrap="square" bIns="0" rtlCol="0" anchor="ctr" anchorCtr="0">
            <a:normAutofit fontScale="90000"/>
          </a:bodyPr>
          <a:p>
            <a:pPr algn="l"/>
            <a:r>
              <a:rPr lang="zh-CN" sz="2000" b="1"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rPr>
              <a:t>（一）校园内诈骗</a:t>
            </a:r>
            <a:endParaRPr lang="zh-CN" sz="2000" b="1" spc="300" dirty="0">
              <a:solidFill>
                <a:srgbClr val="3DA2C2"/>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6" name="文本框 5"/>
          <p:cNvSpPr txBox="1"/>
          <p:nvPr>
            <p:custDataLst>
              <p:tags r:id="rId4"/>
            </p:custDataLst>
          </p:nvPr>
        </p:nvSpPr>
        <p:spPr>
          <a:xfrm flipH="1">
            <a:off x="8122285" y="2001520"/>
            <a:ext cx="3349625" cy="1662430"/>
          </a:xfrm>
          <a:prstGeom prst="rect">
            <a:avLst/>
          </a:prstGeom>
          <a:noFill/>
          <a:ln w="9525">
            <a:noFill/>
          </a:ln>
        </p:spPr>
        <p:txBody>
          <a:bodyPr wrap="square">
            <a:scene3d>
              <a:camera prst="orthographicFront"/>
              <a:lightRig rig="threePt" dir="t"/>
            </a:scene3d>
          </a:bodyPr>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1. 提防魔术行骗</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2. 防范诈骗者借助迷信设局</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3. 尽量避免加入诈骗者的游戏</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a:p>
            <a:pPr lvl="0" indent="0" algn="l" fontAlgn="auto">
              <a:lnSpc>
                <a:spcPct val="130000"/>
              </a:lnSpc>
              <a:spcAft>
                <a:spcPts val="0"/>
              </a:spcAft>
              <a:buClrTx/>
              <a:buSzTx/>
              <a:buFontTx/>
            </a:pPr>
            <a:r>
              <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rPr>
              <a:t>4. 切勿贪便宜</a:t>
            </a:r>
            <a:endParaRPr lang="zh-CN" altLang="en-US" sz="1600" spc="150">
              <a:solidFill>
                <a:schemeClr val="tx1"/>
              </a:solidFill>
              <a:effectLst/>
              <a:uFillTx/>
              <a:latin typeface="思源黑体 CN Regular" panose="020B0500000000000000" charset="-122"/>
              <a:ea typeface="思源黑体 CN Regular" panose="020B0500000000000000" charset="-122"/>
              <a:cs typeface="思源黑体 CN Regular" panose="020B0500000000000000" charset="-122"/>
              <a:sym typeface="微软雅黑" panose="020B0503020204020204" pitchFamily="34" charset="-122"/>
            </a:endParaRPr>
          </a:p>
        </p:txBody>
      </p:sp>
      <p:sp>
        <p:nvSpPr>
          <p:cNvPr id="9" name="文本框 8"/>
          <p:cNvSpPr txBox="1"/>
          <p:nvPr>
            <p:custDataLst>
              <p:tags r:id="rId5"/>
            </p:custDataLst>
          </p:nvPr>
        </p:nvSpPr>
        <p:spPr>
          <a:xfrm flipH="1">
            <a:off x="8387080" y="1388110"/>
            <a:ext cx="2755265" cy="410210"/>
          </a:xfrm>
          <a:prstGeom prst="rect">
            <a:avLst/>
          </a:prstGeom>
          <a:noFill/>
        </p:spPr>
        <p:txBody>
          <a:bodyPr wrap="square" bIns="0" rtlCol="0" anchor="ctr" anchorCtr="0"/>
          <a:p>
            <a:pPr algn="l"/>
            <a:r>
              <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rPr>
              <a:t>（二）校园外诈骗</a:t>
            </a:r>
            <a:endParaRPr lang="zh-CN" b="1" spc="300" dirty="0">
              <a:solidFill>
                <a:srgbClr val="F19ED2">
                  <a:lumMod val="75000"/>
                </a:srgbClr>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0" name="同心圆 9"/>
          <p:cNvSpPr/>
          <p:nvPr>
            <p:custDataLst>
              <p:tags r:id="rId6"/>
            </p:custDataLst>
          </p:nvPr>
        </p:nvSpPr>
        <p:spPr>
          <a:xfrm flipH="1">
            <a:off x="4149090" y="1388110"/>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3" name="同心圆 12"/>
          <p:cNvSpPr/>
          <p:nvPr>
            <p:custDataLst>
              <p:tags r:id="rId7"/>
            </p:custDataLst>
          </p:nvPr>
        </p:nvSpPr>
        <p:spPr>
          <a:xfrm rot="5400000" flipH="1">
            <a:off x="4494530" y="1733550"/>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5" name="椭圆 14"/>
          <p:cNvSpPr/>
          <p:nvPr>
            <p:custDataLst>
              <p:tags r:id="rId8"/>
            </p:custDataLst>
          </p:nvPr>
        </p:nvSpPr>
        <p:spPr>
          <a:xfrm>
            <a:off x="7338695" y="2946400"/>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0" name="椭圆 19"/>
          <p:cNvSpPr/>
          <p:nvPr>
            <p:custDataLst>
              <p:tags r:id="rId9"/>
            </p:custDataLst>
          </p:nvPr>
        </p:nvSpPr>
        <p:spPr>
          <a:xfrm flipH="1">
            <a:off x="4137660" y="2946400"/>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10"/>
            </p:custDataLst>
          </p:nvPr>
        </p:nvSpPr>
        <p:spPr>
          <a:xfrm>
            <a:off x="4187190" y="31210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1"/>
            </p:custDataLst>
          </p:nvPr>
        </p:nvSpPr>
        <p:spPr>
          <a:xfrm>
            <a:off x="7388225" y="3121025"/>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18" name="椭圆 17"/>
          <p:cNvSpPr/>
          <p:nvPr>
            <p:custDataLst>
              <p:tags r:id="rId12"/>
            </p:custDataLst>
          </p:nvPr>
        </p:nvSpPr>
        <p:spPr>
          <a:xfrm>
            <a:off x="5424170" y="2657793"/>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pitchFamily="34" charset="-122"/>
            </a:endParaRPr>
          </a:p>
        </p:txBody>
      </p:sp>
      <p:sp>
        <p:nvSpPr>
          <p:cNvPr id="42" name="同心圆 41"/>
          <p:cNvSpPr/>
          <p:nvPr>
            <p:custDataLst>
              <p:tags r:id="rId13"/>
            </p:custDataLst>
          </p:nvPr>
        </p:nvSpPr>
        <p:spPr>
          <a:xfrm flipH="1">
            <a:off x="4921250" y="2160270"/>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4"/>
            </p:custDataLst>
          </p:nvPr>
        </p:nvGrpSpPr>
        <p:grpSpPr>
          <a:xfrm rot="0">
            <a:off x="5205730" y="2446020"/>
            <a:ext cx="1781810" cy="1779905"/>
            <a:chOff x="11317288" y="-5686262"/>
            <a:chExt cx="4924404" cy="4919848"/>
          </a:xfrm>
          <a:solidFill>
            <a:srgbClr val="58BBDB"/>
          </a:solidFill>
        </p:grpSpPr>
        <p:sp>
          <p:nvSpPr>
            <p:cNvPr id="57" name="Freeform 6"/>
            <p:cNvSpPr>
              <a:spLocks noEditPoints="1"/>
            </p:cNvSpPr>
            <p:nvPr>
              <p:custDataLst>
                <p:tags r:id="rId15"/>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6"/>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64860" y="3098800"/>
            <a:ext cx="491490" cy="4914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21494" y="471487"/>
            <a:ext cx="11087100" cy="591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49855" y="598805"/>
            <a:ext cx="6830060" cy="583565"/>
          </a:xfrm>
          <a:prstGeom prst="rect">
            <a:avLst/>
          </a:prstGeom>
          <a:noFill/>
        </p:spPr>
        <p:txBody>
          <a:bodyPr wrap="square" rtlCol="0">
            <a:spAutoFit/>
          </a:bodyPr>
          <a:lstStyle/>
          <a:p>
            <a:pPr algn="ctr"/>
            <a:r>
              <a:rPr lang="zh-CN" altLang="en-US" sz="3200" b="1" dirty="0">
                <a:solidFill>
                  <a:srgbClr val="006C8A"/>
                </a:solidFill>
                <a:latin typeface="微软雅黑" panose="020B0503020204020204" pitchFamily="34" charset="-122"/>
                <a:ea typeface="微软雅黑" panose="020B0503020204020204" pitchFamily="34" charset="-122"/>
              </a:rPr>
              <a:t>四、高校常见的诈骗类型</a:t>
            </a:r>
            <a:endParaRPr lang="zh-CN" altLang="en-US" sz="3200" b="1" dirty="0">
              <a:solidFill>
                <a:srgbClr val="006C8A"/>
              </a:solidFill>
              <a:latin typeface="微软雅黑" panose="020B0503020204020204" pitchFamily="34" charset="-122"/>
              <a:ea typeface="微软雅黑" panose="020B0503020204020204" pitchFamily="34" charset="-122"/>
            </a:endParaRPr>
          </a:p>
        </p:txBody>
      </p:sp>
      <p:pic>
        <p:nvPicPr>
          <p:cNvPr id="4" name="图片 3" descr="32313630313239383b32313630313035373b65874ef65939"/>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2345" y="1294765"/>
            <a:ext cx="2479675" cy="1732915"/>
          </a:xfrm>
          <a:prstGeom prst="rect">
            <a:avLst/>
          </a:prstGeom>
        </p:spPr>
      </p:pic>
      <p:pic>
        <p:nvPicPr>
          <p:cNvPr id="7" name="图片 6" descr="32313630313239383b32313630313035373b65874ef65939"/>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a:off x="4312285" y="4873625"/>
            <a:ext cx="2479675" cy="1512570"/>
          </a:xfrm>
          <a:prstGeom prst="rect">
            <a:avLst/>
          </a:prstGeom>
        </p:spPr>
      </p:pic>
      <p:pic>
        <p:nvPicPr>
          <p:cNvPr id="8" name="图片 7" descr="32313630313239383b32313630313035373b65874ef65939"/>
          <p:cNvPicPr>
            <a:picLocks noChangeAspect="1"/>
          </p:cNvPicPr>
          <p:nvPr>
            <p:custDataLst>
              <p:tags r:id="rId5"/>
            </p:custDataLst>
          </p:nvPr>
        </p:nvPicPr>
        <p:blipFill>
          <a:blip r:embed="rId2">
            <a:extLst>
              <a:ext uri="{96DAC541-7B7A-43D3-8B79-37D633B846F1}">
                <asvg:svgBlip xmlns:asvg="http://schemas.microsoft.com/office/drawing/2016/SVG/main" r:embed="rId3"/>
              </a:ext>
            </a:extLst>
          </a:blip>
          <a:stretch>
            <a:fillRect/>
          </a:stretch>
        </p:blipFill>
        <p:spPr>
          <a:xfrm>
            <a:off x="7642225" y="3154680"/>
            <a:ext cx="2479675" cy="1661795"/>
          </a:xfrm>
          <a:prstGeom prst="rect">
            <a:avLst/>
          </a:prstGeom>
        </p:spPr>
      </p:pic>
      <p:pic>
        <p:nvPicPr>
          <p:cNvPr id="11" name="图片 10" descr="32313630313239383b32313630313035373b65874ef65939"/>
          <p:cNvPicPr>
            <a:picLocks noChangeAspect="1"/>
          </p:cNvPicPr>
          <p:nvPr>
            <p:custDataLst>
              <p:tags r:id="rId6"/>
            </p:custDataLst>
          </p:nvPr>
        </p:nvPicPr>
        <p:blipFill>
          <a:blip r:embed="rId2">
            <a:extLst>
              <a:ext uri="{96DAC541-7B7A-43D3-8B79-37D633B846F1}">
                <asvg:svgBlip xmlns:asvg="http://schemas.microsoft.com/office/drawing/2016/SVG/main" r:embed="rId3"/>
              </a:ext>
            </a:extLst>
          </a:blip>
          <a:stretch>
            <a:fillRect/>
          </a:stretch>
        </p:blipFill>
        <p:spPr>
          <a:xfrm>
            <a:off x="4312285" y="3154680"/>
            <a:ext cx="2479675" cy="1718945"/>
          </a:xfrm>
          <a:prstGeom prst="rect">
            <a:avLst/>
          </a:prstGeom>
        </p:spPr>
      </p:pic>
      <p:pic>
        <p:nvPicPr>
          <p:cNvPr id="12" name="图片 11" descr="32313630313239383b32313630313035373b65874ef65939"/>
          <p:cNvPicPr>
            <a:picLocks noChangeAspect="1"/>
          </p:cNvPicPr>
          <p:nvPr>
            <p:custDataLst>
              <p:tags r:id="rId7"/>
            </p:custDataLst>
          </p:nvPr>
        </p:nvPicPr>
        <p:blipFill>
          <a:blip r:embed="rId2">
            <a:extLst>
              <a:ext uri="{96DAC541-7B7A-43D3-8B79-37D633B846F1}">
                <asvg:svgBlip xmlns:asvg="http://schemas.microsoft.com/office/drawing/2016/SVG/main" r:embed="rId3"/>
              </a:ext>
            </a:extLst>
          </a:blip>
          <a:stretch>
            <a:fillRect/>
          </a:stretch>
        </p:blipFill>
        <p:spPr>
          <a:xfrm>
            <a:off x="7642225" y="1308735"/>
            <a:ext cx="2818765" cy="1718945"/>
          </a:xfrm>
          <a:prstGeom prst="rect">
            <a:avLst/>
          </a:prstGeom>
        </p:spPr>
      </p:pic>
      <p:pic>
        <p:nvPicPr>
          <p:cNvPr id="14" name="图片 13" descr="32313630313239383b32313630313035373b65874ef65939"/>
          <p:cNvPicPr>
            <a:picLocks noChangeAspect="1"/>
          </p:cNvPicPr>
          <p:nvPr>
            <p:custDataLst>
              <p:tags r:id="rId8"/>
            </p:custDataLst>
          </p:nvPr>
        </p:nvPicPr>
        <p:blipFill>
          <a:blip r:embed="rId2">
            <a:extLst>
              <a:ext uri="{96DAC541-7B7A-43D3-8B79-37D633B846F1}">
                <asvg:svgBlip xmlns:asvg="http://schemas.microsoft.com/office/drawing/2016/SVG/main" r:embed="rId3"/>
              </a:ext>
            </a:extLst>
          </a:blip>
          <a:stretch>
            <a:fillRect/>
          </a:stretch>
        </p:blipFill>
        <p:spPr>
          <a:xfrm>
            <a:off x="4312285" y="1302385"/>
            <a:ext cx="2479675" cy="1725295"/>
          </a:xfrm>
          <a:prstGeom prst="rect">
            <a:avLst/>
          </a:prstGeom>
        </p:spPr>
      </p:pic>
      <p:pic>
        <p:nvPicPr>
          <p:cNvPr id="19" name="图片 18" descr="32313630313239383b32313630313035373b65874ef65939"/>
          <p:cNvPicPr>
            <a:picLocks noChangeAspect="1"/>
          </p:cNvPicPr>
          <p:nvPr>
            <p:custDataLst>
              <p:tags r:id="rId9"/>
            </p:custDataLst>
          </p:nvPr>
        </p:nvPicPr>
        <p:blipFill>
          <a:blip r:embed="rId2">
            <a:extLst>
              <a:ext uri="{96DAC541-7B7A-43D3-8B79-37D633B846F1}">
                <asvg:svgBlip xmlns:asvg="http://schemas.microsoft.com/office/drawing/2016/SVG/main" r:embed="rId3"/>
              </a:ext>
            </a:extLst>
          </a:blip>
          <a:stretch>
            <a:fillRect/>
          </a:stretch>
        </p:blipFill>
        <p:spPr>
          <a:xfrm>
            <a:off x="982345" y="3154680"/>
            <a:ext cx="2479675" cy="1633855"/>
          </a:xfrm>
          <a:prstGeom prst="rect">
            <a:avLst/>
          </a:prstGeom>
        </p:spPr>
      </p:pic>
      <p:sp>
        <p:nvSpPr>
          <p:cNvPr id="21" name="文本框 20"/>
          <p:cNvSpPr txBox="1"/>
          <p:nvPr/>
        </p:nvSpPr>
        <p:spPr>
          <a:xfrm>
            <a:off x="982345" y="200342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（一）</a:t>
            </a:r>
            <a:endParaRPr lang="zh-CN" altLang="en-US" sz="2000" b="1">
              <a:solidFill>
                <a:schemeClr val="accent1"/>
              </a:solidFill>
              <a:effectLst/>
            </a:endParaRPr>
          </a:p>
          <a:p>
            <a:pPr algn="ctr"/>
            <a:r>
              <a:rPr lang="zh-CN" altLang="en-US" sz="2000" b="1">
                <a:solidFill>
                  <a:schemeClr val="accent1"/>
                </a:solidFill>
                <a:effectLst/>
              </a:rPr>
              <a:t>网络购物诈骗</a:t>
            </a:r>
            <a:endParaRPr lang="zh-CN" altLang="en-US" sz="2000" b="1">
              <a:solidFill>
                <a:schemeClr val="accent1"/>
              </a:solidFill>
              <a:effectLst/>
            </a:endParaRPr>
          </a:p>
        </p:txBody>
      </p:sp>
      <p:sp>
        <p:nvSpPr>
          <p:cNvPr id="22" name="文本框 21"/>
          <p:cNvSpPr txBox="1"/>
          <p:nvPr>
            <p:custDataLst>
              <p:tags r:id="rId10"/>
            </p:custDataLst>
          </p:nvPr>
        </p:nvSpPr>
        <p:spPr>
          <a:xfrm>
            <a:off x="4415790" y="544639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（七）</a:t>
            </a:r>
            <a:endParaRPr lang="zh-CN" altLang="en-US" sz="2000" b="1">
              <a:solidFill>
                <a:schemeClr val="accent1"/>
              </a:solidFill>
              <a:effectLst/>
            </a:endParaRPr>
          </a:p>
          <a:p>
            <a:pPr algn="ctr"/>
            <a:r>
              <a:rPr lang="zh-CN" altLang="en-US" sz="2000" b="1">
                <a:solidFill>
                  <a:schemeClr val="accent1"/>
                </a:solidFill>
                <a:effectLst/>
              </a:rPr>
              <a:t>拾物分赃诈骗</a:t>
            </a:r>
            <a:endParaRPr lang="zh-CN" altLang="en-US" sz="2000" b="1">
              <a:solidFill>
                <a:schemeClr val="accent1"/>
              </a:solidFill>
              <a:effectLst/>
            </a:endParaRPr>
          </a:p>
        </p:txBody>
      </p:sp>
      <p:sp>
        <p:nvSpPr>
          <p:cNvPr id="23" name="文本框 22"/>
          <p:cNvSpPr txBox="1"/>
          <p:nvPr>
            <p:custDataLst>
              <p:tags r:id="rId11"/>
            </p:custDataLst>
          </p:nvPr>
        </p:nvSpPr>
        <p:spPr>
          <a:xfrm>
            <a:off x="7722870" y="378523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（六）</a:t>
            </a:r>
            <a:endParaRPr lang="zh-CN" altLang="en-US" sz="2000" b="1">
              <a:solidFill>
                <a:schemeClr val="accent1"/>
              </a:solidFill>
              <a:effectLst/>
            </a:endParaRPr>
          </a:p>
          <a:p>
            <a:pPr algn="ctr"/>
            <a:r>
              <a:rPr lang="zh-CN" altLang="en-US" sz="2000" b="1">
                <a:solidFill>
                  <a:schemeClr val="accent1"/>
                </a:solidFill>
                <a:effectLst/>
              </a:rPr>
              <a:t>推销诈骗</a:t>
            </a:r>
            <a:endParaRPr lang="zh-CN" altLang="en-US" sz="2000" b="1">
              <a:solidFill>
                <a:schemeClr val="accent1"/>
              </a:solidFill>
              <a:effectLst/>
            </a:endParaRPr>
          </a:p>
        </p:txBody>
      </p:sp>
      <p:sp>
        <p:nvSpPr>
          <p:cNvPr id="24" name="文本框 23"/>
          <p:cNvSpPr txBox="1"/>
          <p:nvPr>
            <p:custDataLst>
              <p:tags r:id="rId12"/>
            </p:custDataLst>
          </p:nvPr>
        </p:nvSpPr>
        <p:spPr>
          <a:xfrm>
            <a:off x="4375785" y="378523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（五）</a:t>
            </a:r>
            <a:endParaRPr lang="zh-CN" altLang="en-US" sz="2000" b="1">
              <a:solidFill>
                <a:schemeClr val="accent1"/>
              </a:solidFill>
              <a:effectLst/>
            </a:endParaRPr>
          </a:p>
          <a:p>
            <a:pPr algn="ctr"/>
            <a:r>
              <a:rPr lang="zh-CN" altLang="en-US" sz="2000" b="1">
                <a:solidFill>
                  <a:schemeClr val="accent1"/>
                </a:solidFill>
                <a:effectLst/>
              </a:rPr>
              <a:t>网络购票诈骗</a:t>
            </a:r>
            <a:endParaRPr lang="zh-CN" altLang="en-US" sz="2000" b="1">
              <a:solidFill>
                <a:schemeClr val="accent1"/>
              </a:solidFill>
              <a:effectLst/>
            </a:endParaRPr>
          </a:p>
        </p:txBody>
      </p:sp>
      <p:sp>
        <p:nvSpPr>
          <p:cNvPr id="25" name="文本框 24"/>
          <p:cNvSpPr txBox="1"/>
          <p:nvPr>
            <p:custDataLst>
              <p:tags r:id="rId13"/>
            </p:custDataLst>
          </p:nvPr>
        </p:nvSpPr>
        <p:spPr>
          <a:xfrm>
            <a:off x="7722870" y="2003425"/>
            <a:ext cx="257175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（三）网络游戏装备及游戏币交易诈骗</a:t>
            </a:r>
            <a:endParaRPr lang="zh-CN" altLang="en-US" sz="2000" b="1">
              <a:solidFill>
                <a:schemeClr val="accent1"/>
              </a:solidFill>
              <a:effectLst/>
            </a:endParaRPr>
          </a:p>
        </p:txBody>
      </p:sp>
      <p:sp>
        <p:nvSpPr>
          <p:cNvPr id="26" name="文本框 25"/>
          <p:cNvSpPr txBox="1"/>
          <p:nvPr>
            <p:custDataLst>
              <p:tags r:id="rId14"/>
            </p:custDataLst>
          </p:nvPr>
        </p:nvSpPr>
        <p:spPr>
          <a:xfrm>
            <a:off x="4415790" y="200342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（二）假冒老师，亲朋行骗</a:t>
            </a:r>
            <a:endParaRPr lang="zh-CN" altLang="en-US" sz="2000" b="1">
              <a:solidFill>
                <a:schemeClr val="accent1"/>
              </a:solidFill>
              <a:effectLst/>
            </a:endParaRPr>
          </a:p>
        </p:txBody>
      </p:sp>
      <p:sp>
        <p:nvSpPr>
          <p:cNvPr id="27" name="文本框 26"/>
          <p:cNvSpPr txBox="1"/>
          <p:nvPr>
            <p:custDataLst>
              <p:tags r:id="rId15"/>
            </p:custDataLst>
          </p:nvPr>
        </p:nvSpPr>
        <p:spPr>
          <a:xfrm>
            <a:off x="1109345" y="3785235"/>
            <a:ext cx="2272030" cy="706755"/>
          </a:xfrm>
          <a:prstGeom prst="rect">
            <a:avLst/>
          </a:prstGeom>
          <a:noFill/>
        </p:spPr>
        <p:txBody>
          <a:bodyPr wrap="square" rtlCol="0">
            <a:spAutoFit/>
            <a:scene3d>
              <a:camera prst="orthographicFront"/>
              <a:lightRig rig="threePt" dir="t"/>
            </a:scene3d>
          </a:bodyPr>
          <a:p>
            <a:pPr algn="ctr"/>
            <a:r>
              <a:rPr lang="zh-CN" altLang="en-US" sz="2000" b="1">
                <a:solidFill>
                  <a:schemeClr val="accent1"/>
                </a:solidFill>
                <a:effectLst/>
              </a:rPr>
              <a:t>（四）</a:t>
            </a:r>
            <a:endParaRPr lang="zh-CN" altLang="en-US" sz="2000" b="1">
              <a:solidFill>
                <a:schemeClr val="accent1"/>
              </a:solidFill>
              <a:effectLst/>
            </a:endParaRPr>
          </a:p>
          <a:p>
            <a:pPr algn="ctr"/>
            <a:r>
              <a:rPr lang="zh-CN" altLang="en-US" sz="2000" b="1">
                <a:solidFill>
                  <a:schemeClr val="accent1"/>
                </a:solidFill>
                <a:effectLst/>
              </a:rPr>
              <a:t>网络中奖诈骗</a:t>
            </a:r>
            <a:endParaRPr lang="zh-CN" altLang="en-US" sz="2000" b="1">
              <a:solidFill>
                <a:schemeClr val="accent1"/>
              </a:solidFill>
              <a:effectLst/>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3*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2_1"/>
  <p:tag name="KSO_WM_UNIT_ID" val="diagram20228121_5*q_h_i*1_2_1"/>
  <p:tag name="KSO_WM_UNIT_LAYERLEVEL" val="1_1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3_1"/>
  <p:tag name="KSO_WM_UNIT_ID" val="diagram20228121_5*q_h_i*1_3_1"/>
  <p:tag name="KSO_WM_UNIT_LAYERLEVEL" val="1_1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5_1"/>
  <p:tag name="KSO_WM_UNIT_ID" val="diagram20228121_5*q_h_i*1_5_1"/>
  <p:tag name="KSO_WM_UNIT_LAYERLEVEL" val="1_1_1"/>
  <p:tag name="KSO_WM_UNIT_FILL_FORE_SCHEMECOLOR_INDEX" val="9"/>
  <p:tag name="KSO_WM_UNIT_FILL_TYPE" val="1"/>
  <p:tag name="KSO_WM_UNIT_LINE_FORE_SCHEMECOLOR_INDEX" val="9"/>
  <p:tag name="KSO_WM_UNIT_LINE_FILL_TYPE" val="2"/>
  <p:tag name="KSO_WM_UNIT_TEXT_FILL_FORE_SCHEMECOLOR_INDEX" val="9"/>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4_1"/>
  <p:tag name="KSO_WM_UNIT_ID" val="diagram20228121_5*q_h_i*1_4_1"/>
  <p:tag name="KSO_WM_UNIT_LAYERLEVEL" val="1_1_1"/>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1_1"/>
  <p:tag name="KSO_WM_UNIT_ID" val="diagram20228121_5*q_h_a*1_1_1"/>
  <p:tag name="KSO_WM_UNIT_LAYERLEVEL" val="1_1_1"/>
  <p:tag name="KSO_WM_UNIT_TEXT_FILL_FORE_SCHEMECOLOR_INDEX" val="5"/>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5*q_x*1_1"/>
  <p:tag name="KSO_WM_UNIT_LAYERLEVEL" val="1_1"/>
  <p:tag name="KSO_WM_UNIT_SHADOW_SCHEMECOLOR_INDEX" val="5"/>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2_1"/>
  <p:tag name="KSO_WM_UNIT_ID" val="diagram20228121_5*q_h_a*1_2_1"/>
  <p:tag name="KSO_WM_UNIT_LAYERLEVEL" val="1_1_1"/>
  <p:tag name="KSO_WM_UNIT_TEXT_FILL_FORE_SCHEMECOLOR_INDEX" val="6"/>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3_1"/>
  <p:tag name="KSO_WM_UNIT_ID" val="diagram20228121_5*q_h_a*1_3_1"/>
  <p:tag name="KSO_WM_UNIT_LAYERLEVEL" val="1_1_1"/>
  <p:tag name="KSO_WM_UNIT_TEXT_FILL_FORE_SCHEMECOLOR_INDEX" val="7"/>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4_1"/>
  <p:tag name="KSO_WM_UNIT_ID" val="diagram20228121_5*q_h_a*1_4_1"/>
  <p:tag name="KSO_WM_UNIT_LAYERLEVEL" val="1_1_1"/>
  <p:tag name="KSO_WM_UNIT_TEXT_FILL_FORE_SCHEMECOLOR_INDEX" val="8"/>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5_1"/>
  <p:tag name="KSO_WM_UNIT_ID" val="diagram20228121_5*q_h_a*1_5_1"/>
  <p:tag name="KSO_WM_UNIT_LAYERLEVEL" val="1_1_1"/>
  <p:tag name="KSO_WM_UNIT_TEXT_FILL_FORE_SCHEMECOLOR_INDEX" val="9"/>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3*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1_1"/>
  <p:tag name="KSO_WM_UNIT_ID" val="diagram20228121_5*q_h_x*1_1_1"/>
  <p:tag name="KSO_WM_UNIT_LAYERLEVEL" val="1_1_1"/>
  <p:tag name="KSO_WM_UNIT_SHADOW_SCHEMECOLOR_INDEX" val="5"/>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2_1"/>
  <p:tag name="KSO_WM_UNIT_ID" val="diagram20228121_5*q_h_x*1_2_1"/>
  <p:tag name="KSO_WM_UNIT_LAYERLEVEL" val="1_1_1"/>
  <p:tag name="KSO_WM_UNIT_SHADOW_SCHEMECOLOR_INDEX" val="6"/>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3_1"/>
  <p:tag name="KSO_WM_UNIT_ID" val="diagram20228121_5*q_h_x*1_3_1"/>
  <p:tag name="KSO_WM_UNIT_LAYERLEVEL" val="1_1_1"/>
  <p:tag name="KSO_WM_UNIT_SHADOW_SCHEMECOLOR_INDEX" val="7"/>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4_1"/>
  <p:tag name="KSO_WM_UNIT_ID" val="diagram20228121_5*q_h_x*1_4_1"/>
  <p:tag name="KSO_WM_UNIT_LAYERLEVEL" val="1_1_1"/>
  <p:tag name="KSO_WM_UNIT_SHADOW_SCHEMECOLOR_INDEX" val="8"/>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INDEX" val="1_5_1"/>
  <p:tag name="KSO_WM_UNIT_ID" val="diagram20228121_5*q_h_x*1_5_1"/>
  <p:tag name="KSO_WM_UNIT_LAYERLEVEL" val="1_1_1"/>
  <p:tag name="KSO_WM_UNIT_SHADOW_SCHEMECOLOR_INDEX" val="9"/>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5*i*1"/>
  <p:tag name="KSO_WM_UNIT_FILL_FORE_SCHEMECOLOR_INDEX" val="5"/>
  <p:tag name="KSO_WM_UNIT_FILL_TYPE" val="1"/>
  <p:tag name="KSO_WM_UNIT_TEXT_FILL_FORE_SCHEMECOLOR_INDEX" val="2"/>
  <p:tag name="KSO_WM_UNIT_TEXT_FILL_TYPE" val="1"/>
</p:tagLst>
</file>

<file path=ppt/tags/tag116.xml><?xml version="1.0" encoding="utf-8"?>
<p:tagLst xmlns:p="http://schemas.openxmlformats.org/presentationml/2006/main">
  <p:tag name="KSO_WM_SLIDE_ITEM_CNT" val="3"/>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3*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PP_MARK_KEY" val="5bfff08b-7cb3-4664-9791-1d8e27faea97"/>
  <p:tag name="COMMONDATA" val="eyJoZGlkIjoiMDAxNTdkOWEwYjNlN2JlOWI5YmExMDU2NWZmMTVkYzUifQ=="/>
</p:tagLst>
</file>

<file path=ppt/tags/tag1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3*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3*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3*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3*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3*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18.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3*l_h_x*1_1_1"/>
  <p:tag name="KSO_WM_TEMPLATE_CATEGORY" val="diagram"/>
  <p:tag name="KSO_WM_TEMPLATE_INDEX" val="20227979"/>
  <p:tag name="KSO_WM_UNIT_LAYERLEVEL" val="1_1_1"/>
  <p:tag name="KSO_WM_TAG_VERSION" val="1.0"/>
  <p:tag name="KSO_WM_BEAUTIFY_FLAG" val="#wm#"/>
</p:tagLst>
</file>

<file path=ppt/tags/tag19.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3*l_h_x*1_2_1"/>
  <p:tag name="KSO_WM_TEMPLATE_CATEGORY" val="diagram"/>
  <p:tag name="KSO_WM_TEMPLATE_INDEX" val="20227979"/>
  <p:tag name="KSO_WM_UNIT_LAYERLEVEL" val="1_1_1"/>
  <p:tag name="KSO_WM_TAG_VERSION" val="1.0"/>
  <p:tag name="KSO_WM_BEAUTIFY_FLAG" val="#wm#"/>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3*l_h_x*1_3_1"/>
  <p:tag name="KSO_WM_TEMPLATE_CATEGORY" val="diagram"/>
  <p:tag name="KSO_WM_TEMPLATE_INDEX" val="20227979"/>
  <p:tag name="KSO_WM_UNIT_LAYERLEVEL" val="1_1_1"/>
  <p:tag name="KSO_WM_TAG_VERSION" val="1.0"/>
  <p:tag name="KSO_WM_BEAUTIFY_FLAG" val="#wm#"/>
</p:tagLst>
</file>

<file path=ppt/tags/tag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36.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5*q_h_a*1_1_1"/>
  <p:tag name="KSO_WM_TEMPLATE_CATEGORY" val="diagram"/>
  <p:tag name="KSO_WM_TEMPLATE_INDEX" val="20227949"/>
  <p:tag name="KSO_WM_UNIT_LAYERLEVEL" val="1_1_1"/>
  <p:tag name="KSO_WM_TAG_VERSION" val="1.0"/>
  <p:tag name="KSO_WM_BEAUTIFY_FLAG" val="#wm#"/>
  <p:tag name="KSO_WM_UNIT_TEXT_FILL_FORE_SCHEMECOLOR_INDEX" val="5"/>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5*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5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49_5*q_h_a*1_3_1"/>
  <p:tag name="KSO_WM_TEMPLATE_CATEGORY" val="diagram"/>
  <p:tag name="KSO_WM_TEMPLATE_INDEX" val="20227949"/>
  <p:tag name="KSO_WM_UNIT_LAYERLEVEL" val="1_1_1"/>
  <p:tag name="KSO_WM_TAG_VERSION" val="1.0"/>
  <p:tag name="KSO_WM_BEAUTIFY_FLAG" val="#wm#"/>
  <p:tag name="KSO_WM_UNIT_TEXT_FILL_FORE_SCHEMECOLOR_INDEX" val="7"/>
  <p:tag name="KSO_WM_UNIT_TEXT_FILL_TYPE" val="1"/>
</p:tagLst>
</file>

<file path=ppt/tags/tag5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27949_5*q_h_a*1_5_1"/>
  <p:tag name="KSO_WM_TEMPLATE_CATEGORY" val="diagram"/>
  <p:tag name="KSO_WM_TEMPLATE_INDEX" val="20227949"/>
  <p:tag name="KSO_WM_UNIT_LAYERLEVEL" val="1_1_1"/>
  <p:tag name="KSO_WM_TAG_VERSION" val="1.0"/>
  <p:tag name="KSO_WM_BEAUTIFY_FLAG" val="#wm#"/>
</p:tagLst>
</file>

<file path=ppt/tags/tag5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27949_5*q_h_a*1_4_1"/>
  <p:tag name="KSO_WM_TEMPLATE_CATEGORY" val="diagram"/>
  <p:tag name="KSO_WM_TEMPLATE_INDEX" val="20227949"/>
  <p:tag name="KSO_WM_UNIT_LAYERLEVEL" val="1_1_1"/>
  <p:tag name="KSO_WM_TAG_VERSION" val="1.0"/>
  <p:tag name="KSO_WM_BEAUTIFY_FLAG" val="#wm#"/>
  <p:tag name="KSO_WM_UNIT_TEXT_FILL_FORE_SCHEMECOLOR_INDEX" val="10"/>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5*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5*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5*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3*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227949_5*q_h_i*1_5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227949_5*q_h_i*1_4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FILL_FORE_SCHEMECOLOR_INDEX" val="7"/>
  <p:tag name="KSO_WM_UNIT_FILL_TYPE" val="1"/>
  <p:tag name="KSO_WM_UNIT_TEXT_FILL_FORE_SCHEMECOLOR_INDEX" val="7"/>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227949_5*q_h_i*1_3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5*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5*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5*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227949_5*q_i*1_5"/>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227949_5*q_i*1_6"/>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3*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20227949_5*q_i*1_7"/>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Lst>
</file>

<file path=ppt/tags/tag71.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5*q_x*1_1"/>
  <p:tag name="KSO_WM_TEMPLATE_CATEGORY" val="diagram"/>
  <p:tag name="KSO_WM_TEMPLATE_INDEX" val="20227949"/>
  <p:tag name="KSO_WM_UNIT_LAYERLEVEL" val="1_1"/>
  <p:tag name="KSO_WM_TAG_VERSION" val="1.0"/>
  <p:tag name="KSO_WM_BEAUTIFY_FLAG" val="#wm#"/>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_BRIGHTNESS" val="-0.35"/>
  <p:tag name="KSO_WM_UNIT_LINE_FORE_SCHEMECOLOR_INDEX" val="14"/>
  <p:tag name="KSO_WM_UNIT_LINE_FILL_TYPE" val="2"/>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_BRIGHTNESS" val="-0.35"/>
  <p:tag name="KSO_WM_UNIT_LINE_FORE_SCHEMECOLOR_INDEX" val="14"/>
  <p:tag name="KSO_WM_UNIT_LINE_FILL_TYPE" val="2"/>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_BRIGHTNESS" val="-0.35"/>
  <p:tag name="KSO_WM_UNIT_LINE_FORE_SCHEMECOLOR_INDEX" val="14"/>
  <p:tag name="KSO_WM_UNIT_LINE_FILL_TYPE" val="2"/>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8"/>
  <p:tag name="KSO_WM_UNIT_LINE_FORE_SCHEMECOLOR_INDEX" val="6"/>
  <p:tag name="KSO_WM_UNIT_LINE_FILL_TYPE" val="2"/>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8"/>
  <p:tag name="KSO_WM_UNIT_LINE_FORE_SCHEMECOLOR_INDEX" val="5"/>
  <p:tag name="KSO_WM_UNIT_LINE_FILL_TYPE" val="2"/>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8"/>
  <p:tag name="KSO_WM_UNIT_LINE_FORE_SCHEMECOLOR_INDEX" val="7"/>
  <p:tag name="KSO_WM_UNIT_LINE_FILL_TYPE" val="2"/>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3*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LINE_FORE_SCHEMECOLOR_INDEX_BRIGHTNESS" val="0.8"/>
  <p:tag name="KSO_WM_UNIT_LINE_FORE_SCHEMECOLOR_INDEX" val="7"/>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LINE_FORE_SCHEMECOLOR_INDEX_BRIGHTNESS" val="0.8"/>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14"/>
  <p:tag name="KSO_WM_UNIT_LINE_FILL_TYPE" val="2"/>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3*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0.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 name="KSO_WM_UNIT_USESOURCEFORMAT_APPLY" val="1"/>
</p:tagLst>
</file>

<file path=ppt/tags/tag91.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 name="KSO_WM_UNIT_USESOURCEFORMAT_APPLY" val="1"/>
</p:tagLst>
</file>

<file path=ppt/tags/tag92.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 name="KSO_WM_UNIT_USESOURCEFORMAT_APPLY" val="1"/>
</p:tagLst>
</file>

<file path=ppt/tags/tag93.xml><?xml version="1.0" encoding="utf-8"?>
<p:tagLst xmlns:p="http://schemas.openxmlformats.org/presentationml/2006/main">
  <p:tag name="KSO_WM_SLIDE_ITEM_CNT" val="3"/>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5*q_i*1_1"/>
  <p:tag name="KSO_WM_UNIT_LAYERLEVEL" val="1_1"/>
  <p:tag name="KSO_WM_UNIT_LINE_FORE_SCHEMECOLOR_INDEX" val="5"/>
  <p:tag name="KSO_WM_UNIT_LINE_FILL_TYPE" val="2"/>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5*q_i*1_2"/>
  <p:tag name="KSO_WM_UNIT_LAYERLEVEL" val="1_1"/>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5*q_i*1_3"/>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5*q_i*1_4"/>
  <p:tag name="KSO_WM_UNIT_LAYERLEVEL" val="1_1"/>
  <p:tag name="KSO_WM_UNIT_LINE_FORE_SCHEMECOLOR_INDEX" val="5"/>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5*q_i*1_5"/>
  <p:tag name="KSO_WM_UNIT_LAYERLEVEL" val="1_1"/>
  <p:tag name="KSO_WM_UNIT_LINE_FORE_SCHEMECOLOR_INDEX" val="5"/>
  <p:tag name="KSO_WM_UNIT_LINE_FILL_TYPE" val="2"/>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INDEX" val="1_1_1"/>
  <p:tag name="KSO_WM_UNIT_ID" val="diagram20228121_5*q_h_i*1_1_1"/>
  <p:tag name="KSO_WM_UNIT_LAYERLEVEL" val="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1875</Words>
  <Application>WPS 演示</Application>
  <PresentationFormat>宽屏</PresentationFormat>
  <Paragraphs>177</Paragraphs>
  <Slides>16</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16</vt:i4>
      </vt:variant>
    </vt:vector>
  </HeadingPairs>
  <TitlesOfParts>
    <vt:vector size="33" baseType="lpstr">
      <vt:lpstr>Arial</vt:lpstr>
      <vt:lpstr>宋体</vt:lpstr>
      <vt:lpstr>Wingdings</vt:lpstr>
      <vt:lpstr>微软雅黑</vt:lpstr>
      <vt:lpstr>楷体</vt:lpstr>
      <vt:lpstr>华文楷体</vt:lpstr>
      <vt:lpstr>思源黑体 CN Heavy</vt:lpstr>
      <vt:lpstr>黑体</vt:lpstr>
      <vt:lpstr>思源黑体 CN Regular</vt:lpstr>
      <vt:lpstr>思源黑体 CN Bold</vt:lpstr>
      <vt:lpstr>Calibri</vt:lpstr>
      <vt:lpstr>Arial Unicode MS</vt:lpstr>
      <vt:lpstr>Calibri Light</vt:lpstr>
      <vt:lpstr>等线 Light</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单金枝</cp:lastModifiedBy>
  <cp:revision>69</cp:revision>
  <dcterms:created xsi:type="dcterms:W3CDTF">2020-12-24T14:23:00Z</dcterms:created>
  <dcterms:modified xsi:type="dcterms:W3CDTF">2023-08-21T03:38:49Z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8A993BD6915849EB90BC8189051CD6D4_11</vt:lpwstr>
  </property>
  <property fmtid="{D5CDD505-2E9C-101B-9397-08002B2CF9AE}" pid="3" name="KSOProductBuildVer">
    <vt:lpwstr>2052-11.1.0.14309</vt:lpwstr>
  </property>
</Properties>
</file>