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3.svg" ContentType="image/svg+xml"/>
  <Override PartName="/ppt/media/image15.svg" ContentType="image/svg+xml"/>
  <Override PartName="/ppt/media/image17.svg" ContentType="image/svg+xml"/>
  <Override PartName="/ppt/media/image22.svg" ContentType="image/svg+xml"/>
  <Override PartName="/ppt/media/image24.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330" r:id="rId4"/>
    <p:sldId id="286" r:id="rId5"/>
    <p:sldId id="300" r:id="rId6"/>
    <p:sldId id="262" r:id="rId7"/>
    <p:sldId id="269" r:id="rId8"/>
    <p:sldId id="270" r:id="rId9"/>
    <p:sldId id="315" r:id="rId10"/>
    <p:sldId id="316" r:id="rId11"/>
    <p:sldId id="317" r:id="rId12"/>
    <p:sldId id="318" r:id="rId13"/>
    <p:sldId id="319" r:id="rId14"/>
    <p:sldId id="314" r:id="rId15"/>
    <p:sldId id="271" r:id="rId16"/>
    <p:sldId id="320" r:id="rId17"/>
    <p:sldId id="321" r:id="rId18"/>
    <p:sldId id="322" r:id="rId19"/>
    <p:sldId id="274" r:id="rId20"/>
    <p:sldId id="324" r:id="rId21"/>
    <p:sldId id="325" r:id="rId22"/>
    <p:sldId id="326" r:id="rId23"/>
    <p:sldId id="280" r:id="rId24"/>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9993"/>
    <a:srgbClr val="006C8A"/>
    <a:srgbClr val="8DCABB"/>
    <a:srgbClr val="D8F1FC"/>
    <a:srgbClr val="C59A3A"/>
    <a:srgbClr val="008A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66" d="100"/>
          <a:sy n="66" d="100"/>
        </p:scale>
        <p:origin x="7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136.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7CDA8A-D37E-4447-B5EF-2BD471639FD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D52A99-1D2D-400A-8923-B7842F88E1C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F3D2AD-498E-4C1F-92EE-7314AF57F79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667381-6E1D-4073-BCDF-7EED5697F0E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openxmlformats.org/officeDocument/2006/relationships/tags" Target="../tags/tag3.xml"/><Relationship Id="rId6" Type="http://schemas.openxmlformats.org/officeDocument/2006/relationships/image" Target="../media/image4.png"/><Relationship Id="rId5" Type="http://schemas.openxmlformats.org/officeDocument/2006/relationships/tags" Target="../tags/tag2.xml"/><Relationship Id="rId4" Type="http://schemas.openxmlformats.org/officeDocument/2006/relationships/image" Target="../media/image3.png"/><Relationship Id="rId3" Type="http://schemas.openxmlformats.org/officeDocument/2006/relationships/tags" Target="../tags/tag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5" Type="http://schemas.openxmlformats.org/officeDocument/2006/relationships/slideLayout" Target="../slideLayouts/slideLayout2.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0" Type="http://schemas.openxmlformats.org/officeDocument/2006/relationships/slideLayout" Target="../slideLayouts/slideLayout2.xml"/><Relationship Id="rId2" Type="http://schemas.openxmlformats.org/officeDocument/2006/relationships/tags" Target="../tags/tag55.xml"/><Relationship Id="rId19" Type="http://schemas.openxmlformats.org/officeDocument/2006/relationships/tags" Target="../tags/tag72.xml"/><Relationship Id="rId18" Type="http://schemas.openxmlformats.org/officeDocument/2006/relationships/tags" Target="../tags/tag71.xml"/><Relationship Id="rId17" Type="http://schemas.openxmlformats.org/officeDocument/2006/relationships/tags" Target="../tags/tag70.xml"/><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tags" Target="../tags/tag73.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tags" Target="../tags/tag74.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9" Type="http://schemas.openxmlformats.org/officeDocument/2006/relationships/image" Target="../media/image22.svg"/><Relationship Id="rId8" Type="http://schemas.openxmlformats.org/officeDocument/2006/relationships/image" Target="../media/image21.png"/><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5" Type="http://schemas.openxmlformats.org/officeDocument/2006/relationships/slideLayout" Target="../slideLayouts/slideLayout2.xml"/><Relationship Id="rId24" Type="http://schemas.openxmlformats.org/officeDocument/2006/relationships/tags" Target="../tags/tag93.xml"/><Relationship Id="rId23" Type="http://schemas.openxmlformats.org/officeDocument/2006/relationships/tags" Target="../tags/tag92.xml"/><Relationship Id="rId22" Type="http://schemas.openxmlformats.org/officeDocument/2006/relationships/tags" Target="../tags/tag91.xml"/><Relationship Id="rId21" Type="http://schemas.openxmlformats.org/officeDocument/2006/relationships/tags" Target="../tags/tag90.xml"/><Relationship Id="rId20" Type="http://schemas.openxmlformats.org/officeDocument/2006/relationships/tags" Target="../tags/tag89.xml"/><Relationship Id="rId2" Type="http://schemas.openxmlformats.org/officeDocument/2006/relationships/tags" Target="../tags/tag75.xml"/><Relationship Id="rId19" Type="http://schemas.openxmlformats.org/officeDocument/2006/relationships/tags" Target="../tags/tag88.xml"/><Relationship Id="rId18" Type="http://schemas.openxmlformats.org/officeDocument/2006/relationships/tags" Target="../tags/tag87.xml"/><Relationship Id="rId17" Type="http://schemas.openxmlformats.org/officeDocument/2006/relationships/tags" Target="../tags/tag86.xml"/><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image" Target="../media/image24.svg"/><Relationship Id="rId11" Type="http://schemas.openxmlformats.org/officeDocument/2006/relationships/image" Target="../media/image23.png"/><Relationship Id="rId10" Type="http://schemas.openxmlformats.org/officeDocument/2006/relationships/tags" Target="../tags/tag81.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3" Type="http://schemas.openxmlformats.org/officeDocument/2006/relationships/slideLayout" Target="../slideLayouts/slideLayout2.xml"/><Relationship Id="rId22" Type="http://schemas.openxmlformats.org/officeDocument/2006/relationships/image" Target="../media/image16.png"/><Relationship Id="rId21" Type="http://schemas.openxmlformats.org/officeDocument/2006/relationships/tags" Target="../tags/tag113.xml"/><Relationship Id="rId20" Type="http://schemas.openxmlformats.org/officeDocument/2006/relationships/tags" Target="../tags/tag112.xml"/><Relationship Id="rId2" Type="http://schemas.openxmlformats.org/officeDocument/2006/relationships/tags" Target="../tags/tag94.xml"/><Relationship Id="rId19" Type="http://schemas.openxmlformats.org/officeDocument/2006/relationships/tags" Target="../tags/tag111.xml"/><Relationship Id="rId18" Type="http://schemas.openxmlformats.org/officeDocument/2006/relationships/tags" Target="../tags/tag110.xml"/><Relationship Id="rId17" Type="http://schemas.openxmlformats.org/officeDocument/2006/relationships/tags" Target="../tags/tag109.xml"/><Relationship Id="rId16" Type="http://schemas.openxmlformats.org/officeDocument/2006/relationships/tags" Target="../tags/tag108.xml"/><Relationship Id="rId15" Type="http://schemas.openxmlformats.org/officeDocument/2006/relationships/tags" Target="../tags/tag107.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0" Type="http://schemas.openxmlformats.org/officeDocument/2006/relationships/slideLayout" Target="../slideLayouts/slideLayout2.xml"/><Relationship Id="rId2" Type="http://schemas.openxmlformats.org/officeDocument/2006/relationships/tags" Target="../tags/tag114.xml"/><Relationship Id="rId19" Type="http://schemas.openxmlformats.org/officeDocument/2006/relationships/image" Target="../media/image16.png"/><Relationship Id="rId18" Type="http://schemas.openxmlformats.org/officeDocument/2006/relationships/tags" Target="../tags/tag130.xml"/><Relationship Id="rId17" Type="http://schemas.openxmlformats.org/officeDocument/2006/relationships/tags" Target="../tags/tag129.xml"/><Relationship Id="rId16" Type="http://schemas.openxmlformats.org/officeDocument/2006/relationships/tags" Target="../tags/tag128.xml"/><Relationship Id="rId15" Type="http://schemas.openxmlformats.org/officeDocument/2006/relationships/tags" Target="../tags/tag127.xml"/><Relationship Id="rId14" Type="http://schemas.openxmlformats.org/officeDocument/2006/relationships/tags" Target="../tags/tag126.xml"/><Relationship Id="rId13" Type="http://schemas.openxmlformats.org/officeDocument/2006/relationships/tags" Target="../tags/tag125.xml"/><Relationship Id="rId12" Type="http://schemas.openxmlformats.org/officeDocument/2006/relationships/tags" Target="../tags/tag124.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6.jpeg"/><Relationship Id="rId2" Type="http://schemas.openxmlformats.org/officeDocument/2006/relationships/tags" Target="../tags/tag131.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jpeg"/><Relationship Id="rId2" Type="http://schemas.openxmlformats.org/officeDocument/2006/relationships/tags" Target="../tags/tag132.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openxmlformats.org/officeDocument/2006/relationships/tags" Target="../tags/tag135.xml"/><Relationship Id="rId6" Type="http://schemas.openxmlformats.org/officeDocument/2006/relationships/image" Target="../media/image4.png"/><Relationship Id="rId5" Type="http://schemas.openxmlformats.org/officeDocument/2006/relationships/tags" Target="../tags/tag134.xml"/><Relationship Id="rId4" Type="http://schemas.openxmlformats.org/officeDocument/2006/relationships/image" Target="../media/image3.png"/><Relationship Id="rId3" Type="http://schemas.openxmlformats.org/officeDocument/2006/relationships/tags" Target="../tags/tag133.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tags" Target="../tags/tag4.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4" Type="http://schemas.openxmlformats.org/officeDocument/2006/relationships/slideLayout" Target="../slideLayouts/slideLayout2.xml"/><Relationship Id="rId13" Type="http://schemas.openxmlformats.org/officeDocument/2006/relationships/image" Target="../media/image15.svg"/><Relationship Id="rId12" Type="http://schemas.openxmlformats.org/officeDocument/2006/relationships/image" Target="../media/image14.png"/><Relationship Id="rId11" Type="http://schemas.openxmlformats.org/officeDocument/2006/relationships/tags" Target="../tags/tag12.xml"/><Relationship Id="rId10" Type="http://schemas.openxmlformats.org/officeDocument/2006/relationships/image" Target="../media/image13.sv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2" Type="http://schemas.openxmlformats.org/officeDocument/2006/relationships/slideLayout" Target="../slideLayouts/slideLayout2.xml"/><Relationship Id="rId31" Type="http://schemas.openxmlformats.org/officeDocument/2006/relationships/image" Target="../media/image17.svg"/><Relationship Id="rId30" Type="http://schemas.openxmlformats.org/officeDocument/2006/relationships/image" Target="../media/image16.png"/><Relationship Id="rId3" Type="http://schemas.openxmlformats.org/officeDocument/2006/relationships/tags" Target="../tags/tag14.xml"/><Relationship Id="rId29" Type="http://schemas.openxmlformats.org/officeDocument/2006/relationships/tags" Target="../tags/tag40.xml"/><Relationship Id="rId28" Type="http://schemas.openxmlformats.org/officeDocument/2006/relationships/tags" Target="../tags/tag39.xml"/><Relationship Id="rId27" Type="http://schemas.openxmlformats.org/officeDocument/2006/relationships/tags" Target="../tags/tag38.xml"/><Relationship Id="rId26" Type="http://schemas.openxmlformats.org/officeDocument/2006/relationships/tags" Target="../tags/tag37.xml"/><Relationship Id="rId25" Type="http://schemas.openxmlformats.org/officeDocument/2006/relationships/tags" Target="../tags/tag36.xml"/><Relationship Id="rId24" Type="http://schemas.openxmlformats.org/officeDocument/2006/relationships/tags" Target="../tags/tag35.xml"/><Relationship Id="rId23" Type="http://schemas.openxmlformats.org/officeDocument/2006/relationships/tags" Target="../tags/tag34.xml"/><Relationship Id="rId22" Type="http://schemas.openxmlformats.org/officeDocument/2006/relationships/tags" Target="../tags/tag33.xml"/><Relationship Id="rId21" Type="http://schemas.openxmlformats.org/officeDocument/2006/relationships/tags" Target="../tags/tag32.xml"/><Relationship Id="rId20" Type="http://schemas.openxmlformats.org/officeDocument/2006/relationships/tags" Target="../tags/tag31.xml"/><Relationship Id="rId2" Type="http://schemas.openxmlformats.org/officeDocument/2006/relationships/tags" Target="../tags/tag13.xml"/><Relationship Id="rId19" Type="http://schemas.openxmlformats.org/officeDocument/2006/relationships/tags" Target="../tags/tag30.xml"/><Relationship Id="rId18" Type="http://schemas.openxmlformats.org/officeDocument/2006/relationships/tags" Target="../tags/tag29.xml"/><Relationship Id="rId17" Type="http://schemas.openxmlformats.org/officeDocument/2006/relationships/tags" Target="../tags/tag28.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tags" Target="../tags/tag41.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r="56323"/>
          <a:stretch>
            <a:fillRect/>
          </a:stretch>
        </p:blipFill>
        <p:spPr>
          <a:xfrm>
            <a:off x="0" y="0"/>
            <a:ext cx="2890520" cy="6858000"/>
          </a:xfrm>
          <a:prstGeom prst="rect">
            <a:avLst/>
          </a:prstGeom>
        </p:spPr>
      </p:pic>
      <p:sp>
        <p:nvSpPr>
          <p:cNvPr id="4" name="文本框 3"/>
          <p:cNvSpPr txBox="1"/>
          <p:nvPr/>
        </p:nvSpPr>
        <p:spPr>
          <a:xfrm>
            <a:off x="2717800" y="2230120"/>
            <a:ext cx="8037830" cy="1198880"/>
          </a:xfrm>
          <a:prstGeom prst="rect">
            <a:avLst/>
          </a:prstGeom>
          <a:noFill/>
        </p:spPr>
        <p:txBody>
          <a:bodyPr wrap="square" rtlCol="0">
            <a:spAutoFit/>
          </a:bodyPr>
          <a:lstStyle/>
          <a:p>
            <a:pPr algn="ctr"/>
            <a:r>
              <a:rPr lang="zh-CN" altLang="en-US" sz="7200" b="1" dirty="0" smtClean="0">
                <a:solidFill>
                  <a:srgbClr val="006C8A"/>
                </a:solidFill>
                <a:latin typeface="微软雅黑" panose="020B0503020204020204" pitchFamily="34" charset="-122"/>
                <a:ea typeface="微软雅黑" panose="020B0503020204020204" pitchFamily="34" charset="-122"/>
              </a:rPr>
              <a:t>大学生安全教育</a:t>
            </a:r>
            <a:endParaRPr lang="zh-CN" altLang="en-US" sz="7200" b="1" dirty="0" smtClean="0">
              <a:solidFill>
                <a:srgbClr val="006C8A"/>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865" y="-193052"/>
            <a:ext cx="3301587" cy="3301587"/>
          </a:xfrm>
          <a:prstGeom prst="rect">
            <a:avLst/>
          </a:prstGeom>
        </p:spPr>
      </p:pic>
      <p:sp>
        <p:nvSpPr>
          <p:cNvPr id="6" name="文本框 5"/>
          <p:cNvSpPr txBox="1"/>
          <p:nvPr/>
        </p:nvSpPr>
        <p:spPr>
          <a:xfrm>
            <a:off x="4500880" y="3902710"/>
            <a:ext cx="4064000" cy="521970"/>
          </a:xfrm>
          <a:prstGeom prst="rect">
            <a:avLst/>
          </a:prstGeom>
          <a:noFill/>
        </p:spPr>
        <p:txBody>
          <a:bodyPr wrap="square" rtlCol="0">
            <a:spAutoFit/>
          </a:bodyPr>
          <a:p>
            <a:pPr algn="ctr"/>
            <a:r>
              <a:rPr lang="zh-CN" altLang="en-US" sz="2800" b="1">
                <a:solidFill>
                  <a:srgbClr val="006C8A"/>
                </a:solidFill>
              </a:rPr>
              <a:t>北京出版社</a:t>
            </a:r>
            <a:endParaRPr lang="zh-CN" altLang="en-US" sz="2800" b="1">
              <a:solidFill>
                <a:srgbClr val="006C8A"/>
              </a:solidFill>
            </a:endParaRPr>
          </a:p>
        </p:txBody>
      </p:sp>
      <p:grpSp>
        <p:nvGrpSpPr>
          <p:cNvPr id="8" name="组合 7"/>
          <p:cNvGrpSpPr/>
          <p:nvPr/>
        </p:nvGrpSpPr>
        <p:grpSpPr>
          <a:xfrm>
            <a:off x="4150995" y="4612640"/>
            <a:ext cx="5132705" cy="1995170"/>
            <a:chOff x="6537" y="7264"/>
            <a:chExt cx="8083" cy="3142"/>
          </a:xfrm>
        </p:grpSpPr>
        <p:pic>
          <p:nvPicPr>
            <p:cNvPr id="22" name="图片 21" descr="13"/>
            <p:cNvPicPr>
              <a:picLocks noChangeAspect="1"/>
            </p:cNvPicPr>
            <p:nvPr>
              <p:custDataLst>
                <p:tags r:id="rId3"/>
              </p:custDataLst>
            </p:nvPr>
          </p:nvPicPr>
          <p:blipFill>
            <a:blip r:embed="rId4"/>
            <a:stretch>
              <a:fillRect/>
            </a:stretch>
          </p:blipFill>
          <p:spPr>
            <a:xfrm>
              <a:off x="6537" y="7874"/>
              <a:ext cx="1827" cy="1956"/>
            </a:xfrm>
            <a:prstGeom prst="rect">
              <a:avLst/>
            </a:prstGeom>
          </p:spPr>
        </p:pic>
        <p:pic>
          <p:nvPicPr>
            <p:cNvPr id="23" name="图片 22" descr="14"/>
            <p:cNvPicPr>
              <a:picLocks noChangeAspect="1"/>
            </p:cNvPicPr>
            <p:nvPr>
              <p:custDataLst>
                <p:tags r:id="rId5"/>
              </p:custDataLst>
            </p:nvPr>
          </p:nvPicPr>
          <p:blipFill>
            <a:blip r:embed="rId6"/>
            <a:stretch>
              <a:fillRect/>
            </a:stretch>
          </p:blipFill>
          <p:spPr>
            <a:xfrm>
              <a:off x="9590" y="7554"/>
              <a:ext cx="2066" cy="2703"/>
            </a:xfrm>
            <a:prstGeom prst="rect">
              <a:avLst/>
            </a:prstGeom>
          </p:spPr>
        </p:pic>
        <p:pic>
          <p:nvPicPr>
            <p:cNvPr id="24" name="图片 23" descr="15"/>
            <p:cNvPicPr>
              <a:picLocks noChangeAspect="1"/>
            </p:cNvPicPr>
            <p:nvPr>
              <p:custDataLst>
                <p:tags r:id="rId7"/>
              </p:custDataLst>
            </p:nvPr>
          </p:nvPicPr>
          <p:blipFill>
            <a:blip r:embed="rId8"/>
            <a:stretch>
              <a:fillRect/>
            </a:stretch>
          </p:blipFill>
          <p:spPr>
            <a:xfrm>
              <a:off x="12430" y="7264"/>
              <a:ext cx="2191" cy="3143"/>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187575" y="599440"/>
            <a:ext cx="808545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四、常见消防器材、设施及使用方法</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6" name="六角星 5"/>
          <p:cNvSpPr/>
          <p:nvPr>
            <p:custDataLst>
              <p:tags r:id="rId2"/>
            </p:custDataLst>
          </p:nvPr>
        </p:nvSpPr>
        <p:spPr>
          <a:xfrm>
            <a:off x="4628185" y="1965950"/>
            <a:ext cx="3107480" cy="3107479"/>
          </a:xfrm>
          <a:prstGeom prst="star6">
            <a:avLst/>
          </a:prstGeom>
          <a:noFill/>
          <a:ln w="15875">
            <a:solidFill>
              <a:sysClr val="window" lastClr="FFFFFF">
                <a:lumMod val="75000"/>
                <a:alpha val="99000"/>
              </a:sysClr>
            </a:solidFill>
            <a:prstDash val="dashDot"/>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14" name="Freeform 203"/>
          <p:cNvSpPr>
            <a:spLocks noEditPoints="1"/>
          </p:cNvSpPr>
          <p:nvPr>
            <p:custDataLst>
              <p:tags r:id="rId3"/>
            </p:custDataLst>
          </p:nvPr>
        </p:nvSpPr>
        <p:spPr>
          <a:xfrm rot="3417599">
            <a:off x="5935008" y="1762116"/>
            <a:ext cx="436286" cy="43628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EAADC"/>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6" name="Freeform 203"/>
          <p:cNvSpPr>
            <a:spLocks noEditPoints="1"/>
          </p:cNvSpPr>
          <p:nvPr>
            <p:custDataLst>
              <p:tags r:id="rId4"/>
            </p:custDataLst>
          </p:nvPr>
        </p:nvSpPr>
        <p:spPr>
          <a:xfrm rot="11046381">
            <a:off x="7528666" y="4080635"/>
            <a:ext cx="436286" cy="43628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AC2C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7" name="Freeform 203"/>
          <p:cNvSpPr>
            <a:spLocks noEditPoints="1"/>
          </p:cNvSpPr>
          <p:nvPr>
            <p:custDataLst>
              <p:tags r:id="rId5"/>
            </p:custDataLst>
          </p:nvPr>
        </p:nvSpPr>
        <p:spPr>
          <a:xfrm rot="6823278">
            <a:off x="7517521" y="2528946"/>
            <a:ext cx="436286" cy="43628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6D3"/>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9" name="Freeform 203"/>
          <p:cNvSpPr>
            <a:spLocks noEditPoints="1"/>
          </p:cNvSpPr>
          <p:nvPr>
            <p:custDataLst>
              <p:tags r:id="rId6"/>
            </p:custDataLst>
          </p:nvPr>
        </p:nvSpPr>
        <p:spPr>
          <a:xfrm rot="20989118">
            <a:off x="4428741" y="2563148"/>
            <a:ext cx="436286" cy="43628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590CA"/>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21" name="Freeform 203"/>
          <p:cNvSpPr>
            <a:spLocks noEditPoints="1"/>
          </p:cNvSpPr>
          <p:nvPr>
            <p:custDataLst>
              <p:tags r:id="rId7"/>
            </p:custDataLst>
          </p:nvPr>
        </p:nvSpPr>
        <p:spPr>
          <a:xfrm rot="17008488">
            <a:off x="4469695" y="4104550"/>
            <a:ext cx="436286" cy="43628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B8F"/>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5" name="Freeform 203"/>
          <p:cNvSpPr>
            <a:spLocks noEditPoints="1"/>
          </p:cNvSpPr>
          <p:nvPr>
            <p:custDataLst>
              <p:tags r:id="rId8"/>
            </p:custDataLst>
          </p:nvPr>
        </p:nvSpPr>
        <p:spPr>
          <a:xfrm rot="14039476">
            <a:off x="6011654" y="4855286"/>
            <a:ext cx="436286" cy="436286"/>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6BC0A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8" name="文本框 17"/>
          <p:cNvSpPr txBox="1"/>
          <p:nvPr>
            <p:custDataLst>
              <p:tags r:id="rId9"/>
            </p:custDataLst>
          </p:nvPr>
        </p:nvSpPr>
        <p:spPr>
          <a:xfrm>
            <a:off x="2300605" y="1336040"/>
            <a:ext cx="3517265" cy="906780"/>
          </a:xfrm>
          <a:prstGeom prst="rect">
            <a:avLst/>
          </a:prstGeom>
          <a:noFill/>
        </p:spPr>
        <p:txBody>
          <a:bodyPr wrap="square" rtlCol="0" anchor="ctr" anchorCtr="0"/>
          <a:lstStyle/>
          <a:p>
            <a:pPr algn="l">
              <a:lnSpc>
                <a:spcPct val="130000"/>
              </a:lnSpc>
            </a:pPr>
            <a:r>
              <a:rPr lang="zh-CN" altLang="en-US" sz="1600" b="1">
                <a:solidFill>
                  <a:schemeClr val="accent5">
                    <a:lumMod val="60000"/>
                    <a:lumOff val="40000"/>
                  </a:schemeClr>
                </a:solidFill>
                <a:latin typeface="Arial" panose="020B0604020202020204" pitchFamily="34" charset="0"/>
                <a:ea typeface="微软雅黑" panose="020B0503020204020204" pitchFamily="34" charset="-122"/>
                <a:sym typeface="微软雅黑" panose="020B0503020204020204" pitchFamily="34" charset="-122"/>
              </a:rPr>
              <a:t>（二）消火栓系统</a:t>
            </a:r>
            <a:endParaRPr lang="zh-CN" altLang="en-US" sz="1600" b="1">
              <a:solidFill>
                <a:schemeClr val="accent5">
                  <a:lumMod val="60000"/>
                  <a:lumOff val="40000"/>
                </a:schemeClr>
              </a:solidFill>
              <a:latin typeface="Arial" panose="020B0604020202020204" pitchFamily="34" charset="0"/>
              <a:ea typeface="微软雅黑" panose="020B0503020204020204" pitchFamily="34" charset="-122"/>
              <a:sym typeface="微软雅黑" panose="020B0503020204020204" pitchFamily="34" charset="-122"/>
            </a:endParaRPr>
          </a:p>
          <a:p>
            <a:pPr algn="l">
              <a:lnSpc>
                <a:spcPct val="130000"/>
              </a:lnSpc>
            </a:pPr>
            <a:r>
              <a:rPr lang="zh-CN" altLang="en-US" sz="1600">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消火栓系统包括室外消火栓系统和室内消火栓系统。</a:t>
            </a:r>
            <a:endParaRPr lang="zh-CN" altLang="en-US" sz="1600">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3" name="文本框 22"/>
          <p:cNvSpPr txBox="1"/>
          <p:nvPr>
            <p:custDataLst>
              <p:tags r:id="rId10"/>
            </p:custDataLst>
          </p:nvPr>
        </p:nvSpPr>
        <p:spPr>
          <a:xfrm>
            <a:off x="606425" y="2484120"/>
            <a:ext cx="3685540" cy="1414780"/>
          </a:xfrm>
          <a:prstGeom prst="rect">
            <a:avLst/>
          </a:prstGeom>
          <a:noFill/>
        </p:spPr>
        <p:txBody>
          <a:bodyPr wrap="square" rtlCol="0" anchor="ctr" anchorCtr="0"/>
          <a:lstStyle/>
          <a:p>
            <a:pPr algn="l">
              <a:lnSpc>
                <a:spcPct val="130000"/>
              </a:lnSpc>
            </a:pPr>
            <a:r>
              <a:rPr lang="zh-CN" altLang="en-US" sz="1600" b="1">
                <a:solidFill>
                  <a:schemeClr val="accent1">
                    <a:lumMod val="75000"/>
                  </a:schemeClr>
                </a:solidFill>
                <a:latin typeface="Arial" panose="020B0604020202020204" pitchFamily="34" charset="0"/>
                <a:ea typeface="微软雅黑" panose="020B0503020204020204" pitchFamily="34" charset="-122"/>
                <a:sym typeface="微软雅黑" panose="020B0503020204020204" pitchFamily="34" charset="-122"/>
              </a:rPr>
              <a:t>（七）消防应急照明设施</a:t>
            </a:r>
            <a:endParaRPr lang="zh-CN" altLang="en-US" sz="1600" b="1">
              <a:solidFill>
                <a:schemeClr val="accent1">
                  <a:lumMod val="75000"/>
                </a:schemeClr>
              </a:solidFill>
              <a:latin typeface="Arial" panose="020B0604020202020204" pitchFamily="34" charset="0"/>
              <a:ea typeface="微软雅黑" panose="020B0503020204020204" pitchFamily="34" charset="-122"/>
              <a:sym typeface="微软雅黑" panose="020B0503020204020204" pitchFamily="34" charset="-122"/>
            </a:endParaRPr>
          </a:p>
          <a:p>
            <a:pPr algn="l">
              <a:lnSpc>
                <a:spcPct val="130000"/>
              </a:lnSpc>
            </a:pPr>
            <a:r>
              <a:rPr lang="zh-CN" altLang="en-US" sz="1600">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消防应急照明设施是指火灾发生时，为人员疏散、消防作业提供照明的各类灯具，包括消防应急照明灯具、消防应急标志灯具等。</a:t>
            </a:r>
            <a:endParaRPr lang="zh-CN" altLang="en-US" sz="1600">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6" name="文本框 25"/>
          <p:cNvSpPr txBox="1"/>
          <p:nvPr>
            <p:custDataLst>
              <p:tags r:id="rId11"/>
            </p:custDataLst>
          </p:nvPr>
        </p:nvSpPr>
        <p:spPr>
          <a:xfrm>
            <a:off x="8122285" y="1336675"/>
            <a:ext cx="3108960" cy="1983105"/>
          </a:xfrm>
          <a:prstGeom prst="rect">
            <a:avLst/>
          </a:prstGeom>
          <a:noFill/>
        </p:spPr>
        <p:txBody>
          <a:bodyPr wrap="square" rtlCol="0" anchor="ctr" anchorCtr="0"/>
          <a:lstStyle/>
          <a:p>
            <a:pPr>
              <a:lnSpc>
                <a:spcPct val="130000"/>
              </a:lnSpc>
            </a:pPr>
            <a:r>
              <a:rPr lang="zh-CN" altLang="en-US" sz="1600" b="1">
                <a:solidFill>
                  <a:schemeClr val="accent5">
                    <a:lumMod val="75000"/>
                  </a:schemeClr>
                </a:solidFill>
                <a:latin typeface="Arial" panose="020B0604020202020204" pitchFamily="34" charset="0"/>
                <a:ea typeface="微软雅黑" panose="020B0503020204020204" pitchFamily="34" charset="-122"/>
                <a:sym typeface="微软雅黑" panose="020B0503020204020204" pitchFamily="34" charset="-122"/>
              </a:rPr>
              <a:t>（三）自动灭火系统</a:t>
            </a:r>
            <a:endParaRPr lang="zh-CN" altLang="en-US" sz="1600" b="1">
              <a:solidFill>
                <a:schemeClr val="accent5">
                  <a:lumMod val="75000"/>
                </a:schemeClr>
              </a:solidFill>
              <a:latin typeface="Arial" panose="020B0604020202020204" pitchFamily="34" charset="0"/>
              <a:ea typeface="微软雅黑" panose="020B0503020204020204" pitchFamily="34" charset="-122"/>
              <a:sym typeface="微软雅黑" panose="020B0503020204020204" pitchFamily="34" charset="-122"/>
            </a:endParaRPr>
          </a:p>
          <a:p>
            <a:pPr>
              <a:lnSpc>
                <a:spcPct val="130000"/>
              </a:lnSpc>
            </a:pPr>
            <a:r>
              <a:rPr lang="zh-CN" altLang="en-US" sz="1600">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自动灭火系统，是指在火灾发生时，能自动发挥灭火功能，以保障人身和财产安全的一种灭火</a:t>
            </a:r>
            <a:endParaRPr lang="zh-CN" altLang="en-US" sz="1600">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a:p>
            <a:pPr>
              <a:lnSpc>
                <a:spcPct val="130000"/>
              </a:lnSpc>
            </a:pPr>
            <a:r>
              <a:rPr lang="zh-CN" altLang="en-US" sz="1600">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系统，包括自动喷水、二氧化碳、泡沫、干粉灭火系统等。</a:t>
            </a:r>
            <a:endParaRPr lang="zh-CN" altLang="en-US" sz="1600">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7" name="文本框 26"/>
          <p:cNvSpPr txBox="1"/>
          <p:nvPr>
            <p:custDataLst>
              <p:tags r:id="rId12"/>
            </p:custDataLst>
          </p:nvPr>
        </p:nvSpPr>
        <p:spPr>
          <a:xfrm>
            <a:off x="1116330" y="4379595"/>
            <a:ext cx="3669665" cy="1485900"/>
          </a:xfrm>
          <a:prstGeom prst="rect">
            <a:avLst/>
          </a:prstGeom>
          <a:noFill/>
        </p:spPr>
        <p:txBody>
          <a:bodyPr wrap="square" rtlCol="0" anchor="ctr" anchorCtr="0"/>
          <a:lstStyle/>
          <a:p>
            <a:pPr algn="l">
              <a:lnSpc>
                <a:spcPct val="130000"/>
              </a:lnSpc>
            </a:pPr>
            <a:r>
              <a:rPr lang="zh-CN" altLang="en-US" sz="1600" b="1">
                <a:solidFill>
                  <a:srgbClr val="00B050"/>
                </a:solidFill>
                <a:latin typeface="Arial" panose="020B0604020202020204" pitchFamily="34" charset="0"/>
                <a:ea typeface="微软雅黑" panose="020B0503020204020204" pitchFamily="34" charset="-122"/>
                <a:sym typeface="微软雅黑" panose="020B0503020204020204" pitchFamily="34" charset="-122"/>
              </a:rPr>
              <a:t>（六）防火分隔设施</a:t>
            </a:r>
            <a:endParaRPr lang="zh-CN" altLang="en-US" sz="1600" b="1">
              <a:solidFill>
                <a:srgbClr val="00B050"/>
              </a:solidFill>
              <a:latin typeface="Arial" panose="020B0604020202020204" pitchFamily="34" charset="0"/>
              <a:ea typeface="微软雅黑" panose="020B0503020204020204" pitchFamily="34" charset="-122"/>
              <a:sym typeface="微软雅黑" panose="020B0503020204020204" pitchFamily="34" charset="-122"/>
            </a:endParaRPr>
          </a:p>
          <a:p>
            <a:pPr algn="l">
              <a:lnSpc>
                <a:spcPct val="130000"/>
              </a:lnSpc>
            </a:pPr>
            <a:r>
              <a:rPr lang="zh-CN" altLang="en-US" sz="1600">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防火分隔设施是指在一定时间内把火势控制在一定空间内，阻止其蔓延扩大的一系列分隔设施，通常包括防火墙、防火门、防火卷帘等。</a:t>
            </a:r>
            <a:endParaRPr lang="zh-CN" altLang="en-US" sz="1600">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文本框 27"/>
          <p:cNvSpPr txBox="1"/>
          <p:nvPr>
            <p:custDataLst>
              <p:tags r:id="rId13"/>
            </p:custDataLst>
          </p:nvPr>
        </p:nvSpPr>
        <p:spPr>
          <a:xfrm>
            <a:off x="8122285" y="3541395"/>
            <a:ext cx="3381375" cy="1547495"/>
          </a:xfrm>
          <a:prstGeom prst="rect">
            <a:avLst/>
          </a:prstGeom>
          <a:noFill/>
        </p:spPr>
        <p:txBody>
          <a:bodyPr wrap="square" rtlCol="0" anchor="ctr" anchorCtr="0"/>
          <a:lstStyle/>
          <a:p>
            <a:pPr>
              <a:lnSpc>
                <a:spcPct val="130000"/>
              </a:lnSpc>
            </a:pPr>
            <a:r>
              <a:rPr lang="zh-CN" altLang="en-US" sz="1600" b="1">
                <a:solidFill>
                  <a:srgbClr val="559993"/>
                </a:solidFill>
                <a:latin typeface="Arial" panose="020B0604020202020204" pitchFamily="34" charset="0"/>
                <a:ea typeface="微软雅黑" panose="020B0503020204020204" pitchFamily="34" charset="-122"/>
                <a:sym typeface="微软雅黑" panose="020B0503020204020204" pitchFamily="34" charset="-122"/>
              </a:rPr>
              <a:t>（四）火灾自动报警系统</a:t>
            </a:r>
            <a:endParaRPr lang="zh-CN" altLang="en-US" sz="1600" b="1">
              <a:solidFill>
                <a:srgbClr val="559993"/>
              </a:solidFill>
              <a:latin typeface="Arial" panose="020B0604020202020204" pitchFamily="34" charset="0"/>
              <a:ea typeface="微软雅黑" panose="020B0503020204020204" pitchFamily="34" charset="-122"/>
              <a:sym typeface="微软雅黑" panose="020B0503020204020204" pitchFamily="34" charset="-122"/>
            </a:endParaRPr>
          </a:p>
          <a:p>
            <a:pPr>
              <a:lnSpc>
                <a:spcPct val="130000"/>
              </a:lnSpc>
            </a:pPr>
            <a:r>
              <a:rPr lang="zh-CN" altLang="en-US" sz="1600">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火灾自动报警系统能够在火灾初期，将燃烧产生的烟雾、热量或光辐射等物理量，通过感温、感烟或感光等火灾探测器变成电信号。</a:t>
            </a:r>
            <a:endParaRPr lang="zh-CN" altLang="en-US" sz="1600">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31" name="文本框 30"/>
          <p:cNvSpPr txBox="1"/>
          <p:nvPr>
            <p:custDataLst>
              <p:tags r:id="rId14"/>
            </p:custDataLst>
          </p:nvPr>
        </p:nvSpPr>
        <p:spPr>
          <a:xfrm>
            <a:off x="6316980" y="5089525"/>
            <a:ext cx="3624580" cy="1226820"/>
          </a:xfrm>
          <a:prstGeom prst="rect">
            <a:avLst/>
          </a:prstGeom>
          <a:noFill/>
        </p:spPr>
        <p:txBody>
          <a:bodyPr wrap="square" rtlCol="0" anchor="ctr" anchorCtr="0"/>
          <a:lstStyle/>
          <a:p>
            <a:pPr>
              <a:lnSpc>
                <a:spcPct val="130000"/>
              </a:lnSpc>
            </a:pPr>
            <a:r>
              <a:rPr lang="zh-CN" altLang="en-US" sz="1600" b="1">
                <a:solidFill>
                  <a:srgbClr val="559993"/>
                </a:solidFill>
                <a:latin typeface="Arial" panose="020B0604020202020204" pitchFamily="34" charset="0"/>
                <a:ea typeface="微软雅黑" panose="020B0503020204020204" pitchFamily="34" charset="-122"/>
                <a:sym typeface="微软雅黑" panose="020B0503020204020204" pitchFamily="34" charset="-122"/>
              </a:rPr>
              <a:t>（五）防烟排烟系统</a:t>
            </a:r>
            <a:endParaRPr lang="zh-CN" altLang="en-US" sz="1600" b="1">
              <a:solidFill>
                <a:srgbClr val="559993"/>
              </a:solidFill>
              <a:latin typeface="Arial" panose="020B0604020202020204" pitchFamily="34" charset="0"/>
              <a:ea typeface="微软雅黑" panose="020B0503020204020204" pitchFamily="34" charset="-122"/>
              <a:sym typeface="微软雅黑" panose="020B0503020204020204" pitchFamily="34" charset="-122"/>
            </a:endParaRPr>
          </a:p>
          <a:p>
            <a:pPr>
              <a:lnSpc>
                <a:spcPct val="130000"/>
              </a:lnSpc>
            </a:pPr>
            <a:r>
              <a:rPr lang="zh-CN" altLang="en-US" sz="1600">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rPr>
              <a:t>防烟排烟系统是指建筑内设置的用以防止火灾烟气蔓延扩大的防烟和排烟设施的总称。</a:t>
            </a:r>
            <a:endParaRPr lang="zh-CN" altLang="en-US" sz="1600">
              <a:solidFill>
                <a:sysClr val="windowText" lastClr="000000">
                  <a:lumMod val="65000"/>
                  <a:lumOff val="35000"/>
                </a:sysClr>
              </a:solidFill>
              <a:latin typeface="Arial" panose="020B0604020202020204" pitchFamily="34" charset="0"/>
              <a:ea typeface="微软雅黑" panose="020B0503020204020204" pitchFamily="34" charset="-122"/>
              <a:sym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187575" y="599440"/>
            <a:ext cx="808545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五、火场人员自救的逃生方法</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4" name="圆角矩形 3"/>
          <p:cNvSpPr/>
          <p:nvPr/>
        </p:nvSpPr>
        <p:spPr>
          <a:xfrm>
            <a:off x="831850" y="1943735"/>
            <a:ext cx="1791970" cy="1242060"/>
          </a:xfrm>
          <a:prstGeom prst="round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custDataLst>
              <p:tags r:id="rId2"/>
            </p:custDataLst>
          </p:nvPr>
        </p:nvSpPr>
        <p:spPr>
          <a:xfrm>
            <a:off x="9523730" y="4147185"/>
            <a:ext cx="1791970" cy="1242060"/>
          </a:xfrm>
          <a:prstGeom prst="round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custDataLst>
              <p:tags r:id="rId3"/>
            </p:custDataLst>
          </p:nvPr>
        </p:nvSpPr>
        <p:spPr>
          <a:xfrm>
            <a:off x="7350760" y="4147185"/>
            <a:ext cx="1791970" cy="1242060"/>
          </a:xfrm>
          <a:prstGeom prst="round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custDataLst>
              <p:tags r:id="rId4"/>
            </p:custDataLst>
          </p:nvPr>
        </p:nvSpPr>
        <p:spPr>
          <a:xfrm>
            <a:off x="5177790" y="4147185"/>
            <a:ext cx="1791970" cy="1242060"/>
          </a:xfrm>
          <a:prstGeom prst="round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custDataLst>
              <p:tags r:id="rId5"/>
            </p:custDataLst>
          </p:nvPr>
        </p:nvSpPr>
        <p:spPr>
          <a:xfrm>
            <a:off x="3004820" y="4147185"/>
            <a:ext cx="1791970" cy="1242060"/>
          </a:xfrm>
          <a:prstGeom prst="round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custDataLst>
              <p:tags r:id="rId6"/>
            </p:custDataLst>
          </p:nvPr>
        </p:nvSpPr>
        <p:spPr>
          <a:xfrm>
            <a:off x="831850" y="4147185"/>
            <a:ext cx="1791970" cy="1242060"/>
          </a:xfrm>
          <a:prstGeom prst="round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p:custDataLst>
              <p:tags r:id="rId7"/>
            </p:custDataLst>
          </p:nvPr>
        </p:nvSpPr>
        <p:spPr>
          <a:xfrm>
            <a:off x="9523730" y="1844675"/>
            <a:ext cx="1791970" cy="1242060"/>
          </a:xfrm>
          <a:prstGeom prst="round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custDataLst>
              <p:tags r:id="rId8"/>
            </p:custDataLst>
          </p:nvPr>
        </p:nvSpPr>
        <p:spPr>
          <a:xfrm>
            <a:off x="7350760" y="1844675"/>
            <a:ext cx="1791970" cy="1242060"/>
          </a:xfrm>
          <a:prstGeom prst="round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custDataLst>
              <p:tags r:id="rId9"/>
            </p:custDataLst>
          </p:nvPr>
        </p:nvSpPr>
        <p:spPr>
          <a:xfrm>
            <a:off x="5177790" y="1844675"/>
            <a:ext cx="1791970" cy="1242060"/>
          </a:xfrm>
          <a:prstGeom prst="round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 21"/>
          <p:cNvSpPr/>
          <p:nvPr>
            <p:custDataLst>
              <p:tags r:id="rId10"/>
            </p:custDataLst>
          </p:nvPr>
        </p:nvSpPr>
        <p:spPr>
          <a:xfrm>
            <a:off x="3004820" y="1844675"/>
            <a:ext cx="1791970" cy="1242060"/>
          </a:xfrm>
          <a:prstGeom prst="round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1085850" y="2143125"/>
            <a:ext cx="1355725" cy="645160"/>
          </a:xfrm>
          <a:prstGeom prst="rect">
            <a:avLst/>
          </a:prstGeom>
          <a:noFill/>
        </p:spPr>
        <p:txBody>
          <a:bodyPr wrap="square" rtlCol="0">
            <a:spAutoFit/>
          </a:bodyPr>
          <a:p>
            <a:pPr algn="ctr"/>
            <a:r>
              <a:rPr lang="zh-CN" altLang="en-US" b="1">
                <a:solidFill>
                  <a:schemeClr val="bg1"/>
                </a:solidFill>
              </a:rPr>
              <a:t>（一）</a:t>
            </a:r>
            <a:endParaRPr lang="zh-CN" altLang="en-US" b="1">
              <a:solidFill>
                <a:schemeClr val="bg1"/>
              </a:solidFill>
            </a:endParaRPr>
          </a:p>
          <a:p>
            <a:pPr algn="ctr"/>
            <a:r>
              <a:rPr lang="zh-CN" altLang="en-US" b="1">
                <a:solidFill>
                  <a:schemeClr val="bg1"/>
                </a:solidFill>
              </a:rPr>
              <a:t>熟悉环境法</a:t>
            </a:r>
            <a:endParaRPr lang="zh-CN" altLang="en-US" b="1">
              <a:solidFill>
                <a:schemeClr val="bg1"/>
              </a:solidFill>
            </a:endParaRPr>
          </a:p>
        </p:txBody>
      </p:sp>
      <p:sp>
        <p:nvSpPr>
          <p:cNvPr id="25" name="文本框 24"/>
          <p:cNvSpPr txBox="1"/>
          <p:nvPr>
            <p:custDataLst>
              <p:tags r:id="rId11"/>
            </p:custDataLst>
          </p:nvPr>
        </p:nvSpPr>
        <p:spPr>
          <a:xfrm>
            <a:off x="9741535" y="4457065"/>
            <a:ext cx="1355725" cy="645160"/>
          </a:xfrm>
          <a:prstGeom prst="rect">
            <a:avLst/>
          </a:prstGeom>
          <a:noFill/>
        </p:spPr>
        <p:txBody>
          <a:bodyPr wrap="square" rtlCol="0">
            <a:spAutoFit/>
          </a:bodyPr>
          <a:p>
            <a:pPr algn="ctr"/>
            <a:r>
              <a:rPr lang="zh-CN" altLang="en-US" b="1">
                <a:solidFill>
                  <a:schemeClr val="bg1"/>
                </a:solidFill>
              </a:rPr>
              <a:t>（十）</a:t>
            </a:r>
            <a:endParaRPr lang="zh-CN" altLang="en-US" b="1">
              <a:solidFill>
                <a:schemeClr val="bg1"/>
              </a:solidFill>
            </a:endParaRPr>
          </a:p>
          <a:p>
            <a:pPr algn="ctr"/>
            <a:r>
              <a:rPr lang="zh-CN" altLang="en-US" b="1">
                <a:solidFill>
                  <a:schemeClr val="bg1"/>
                </a:solidFill>
              </a:rPr>
              <a:t>标志引导法</a:t>
            </a:r>
            <a:endParaRPr lang="zh-CN" altLang="en-US" b="1">
              <a:solidFill>
                <a:schemeClr val="bg1"/>
              </a:solidFill>
            </a:endParaRPr>
          </a:p>
        </p:txBody>
      </p:sp>
      <p:sp>
        <p:nvSpPr>
          <p:cNvPr id="29" name="文本框 28"/>
          <p:cNvSpPr txBox="1"/>
          <p:nvPr>
            <p:custDataLst>
              <p:tags r:id="rId12"/>
            </p:custDataLst>
          </p:nvPr>
        </p:nvSpPr>
        <p:spPr>
          <a:xfrm>
            <a:off x="9742805" y="2143125"/>
            <a:ext cx="1355725" cy="645160"/>
          </a:xfrm>
          <a:prstGeom prst="rect">
            <a:avLst/>
          </a:prstGeom>
          <a:noFill/>
        </p:spPr>
        <p:txBody>
          <a:bodyPr wrap="square" rtlCol="0">
            <a:spAutoFit/>
          </a:bodyPr>
          <a:p>
            <a:pPr algn="ctr"/>
            <a:r>
              <a:rPr lang="zh-CN" altLang="en-US" b="1">
                <a:solidFill>
                  <a:schemeClr val="bg1"/>
                </a:solidFill>
              </a:rPr>
              <a:t>（五）</a:t>
            </a:r>
            <a:endParaRPr lang="zh-CN" altLang="en-US" b="1">
              <a:solidFill>
                <a:schemeClr val="bg1"/>
              </a:solidFill>
            </a:endParaRPr>
          </a:p>
          <a:p>
            <a:pPr algn="ctr"/>
            <a:r>
              <a:rPr lang="zh-CN" altLang="en-US" b="1">
                <a:solidFill>
                  <a:schemeClr val="bg1"/>
                </a:solidFill>
              </a:rPr>
              <a:t>通道疏散法</a:t>
            </a:r>
            <a:endParaRPr lang="zh-CN" altLang="en-US" b="1">
              <a:solidFill>
                <a:schemeClr val="bg1"/>
              </a:solidFill>
            </a:endParaRPr>
          </a:p>
        </p:txBody>
      </p:sp>
      <p:sp>
        <p:nvSpPr>
          <p:cNvPr id="30" name="文本框 29"/>
          <p:cNvSpPr txBox="1"/>
          <p:nvPr>
            <p:custDataLst>
              <p:tags r:id="rId13"/>
            </p:custDataLst>
          </p:nvPr>
        </p:nvSpPr>
        <p:spPr>
          <a:xfrm>
            <a:off x="7568565" y="4457065"/>
            <a:ext cx="1355725" cy="645160"/>
          </a:xfrm>
          <a:prstGeom prst="rect">
            <a:avLst/>
          </a:prstGeom>
          <a:noFill/>
        </p:spPr>
        <p:txBody>
          <a:bodyPr wrap="square" rtlCol="0">
            <a:spAutoFit/>
          </a:bodyPr>
          <a:p>
            <a:pPr algn="ctr"/>
            <a:r>
              <a:rPr lang="zh-CN" altLang="en-US" b="1">
                <a:solidFill>
                  <a:schemeClr val="bg1"/>
                </a:solidFill>
              </a:rPr>
              <a:t>（九）</a:t>
            </a:r>
            <a:endParaRPr lang="zh-CN" altLang="en-US" b="1">
              <a:solidFill>
                <a:schemeClr val="bg1"/>
              </a:solidFill>
            </a:endParaRPr>
          </a:p>
          <a:p>
            <a:pPr algn="ctr"/>
            <a:r>
              <a:rPr lang="zh-CN" altLang="en-US" b="1">
                <a:solidFill>
                  <a:schemeClr val="bg1"/>
                </a:solidFill>
              </a:rPr>
              <a:t>利人利己法</a:t>
            </a:r>
            <a:endParaRPr lang="zh-CN" altLang="en-US" b="1">
              <a:solidFill>
                <a:schemeClr val="bg1"/>
              </a:solidFill>
            </a:endParaRPr>
          </a:p>
        </p:txBody>
      </p:sp>
      <p:sp>
        <p:nvSpPr>
          <p:cNvPr id="32" name="文本框 31"/>
          <p:cNvSpPr txBox="1"/>
          <p:nvPr>
            <p:custDataLst>
              <p:tags r:id="rId14"/>
            </p:custDataLst>
          </p:nvPr>
        </p:nvSpPr>
        <p:spPr>
          <a:xfrm>
            <a:off x="7569200" y="2259965"/>
            <a:ext cx="1355725" cy="645160"/>
          </a:xfrm>
          <a:prstGeom prst="rect">
            <a:avLst/>
          </a:prstGeom>
          <a:noFill/>
        </p:spPr>
        <p:txBody>
          <a:bodyPr wrap="square" rtlCol="0">
            <a:spAutoFit/>
          </a:bodyPr>
          <a:p>
            <a:pPr algn="ctr"/>
            <a:r>
              <a:rPr lang="zh-CN" altLang="en-US" b="1">
                <a:solidFill>
                  <a:schemeClr val="bg1"/>
                </a:solidFill>
              </a:rPr>
              <a:t>（四）</a:t>
            </a:r>
            <a:endParaRPr lang="zh-CN" altLang="en-US" b="1">
              <a:solidFill>
                <a:schemeClr val="bg1"/>
              </a:solidFill>
            </a:endParaRPr>
          </a:p>
          <a:p>
            <a:pPr algn="ctr"/>
            <a:r>
              <a:rPr lang="zh-CN" altLang="en-US" b="1">
                <a:solidFill>
                  <a:schemeClr val="bg1"/>
                </a:solidFill>
              </a:rPr>
              <a:t>阳台逃避法</a:t>
            </a:r>
            <a:endParaRPr lang="zh-CN" altLang="en-US" b="1">
              <a:solidFill>
                <a:schemeClr val="bg1"/>
              </a:solidFill>
            </a:endParaRPr>
          </a:p>
        </p:txBody>
      </p:sp>
      <p:sp>
        <p:nvSpPr>
          <p:cNvPr id="33" name="文本框 32"/>
          <p:cNvSpPr txBox="1"/>
          <p:nvPr>
            <p:custDataLst>
              <p:tags r:id="rId15"/>
            </p:custDataLst>
          </p:nvPr>
        </p:nvSpPr>
        <p:spPr>
          <a:xfrm>
            <a:off x="5396230" y="4457065"/>
            <a:ext cx="1355725" cy="645160"/>
          </a:xfrm>
          <a:prstGeom prst="rect">
            <a:avLst/>
          </a:prstGeom>
          <a:noFill/>
        </p:spPr>
        <p:txBody>
          <a:bodyPr wrap="square" rtlCol="0">
            <a:spAutoFit/>
          </a:bodyPr>
          <a:p>
            <a:pPr algn="ctr"/>
            <a:r>
              <a:rPr lang="zh-CN" altLang="en-US" b="1">
                <a:solidFill>
                  <a:schemeClr val="bg1"/>
                </a:solidFill>
              </a:rPr>
              <a:t>（八）</a:t>
            </a:r>
            <a:endParaRPr lang="zh-CN" altLang="en-US" b="1">
              <a:solidFill>
                <a:schemeClr val="bg1"/>
              </a:solidFill>
            </a:endParaRPr>
          </a:p>
          <a:p>
            <a:pPr algn="ctr"/>
            <a:r>
              <a:rPr lang="zh-CN" altLang="en-US" b="1">
                <a:solidFill>
                  <a:schemeClr val="bg1"/>
                </a:solidFill>
              </a:rPr>
              <a:t>暂时避难法</a:t>
            </a:r>
            <a:endParaRPr lang="zh-CN" altLang="en-US" b="1">
              <a:solidFill>
                <a:schemeClr val="bg1"/>
              </a:solidFill>
            </a:endParaRPr>
          </a:p>
        </p:txBody>
      </p:sp>
      <p:sp>
        <p:nvSpPr>
          <p:cNvPr id="34" name="文本框 33"/>
          <p:cNvSpPr txBox="1"/>
          <p:nvPr>
            <p:custDataLst>
              <p:tags r:id="rId16"/>
            </p:custDataLst>
          </p:nvPr>
        </p:nvSpPr>
        <p:spPr>
          <a:xfrm>
            <a:off x="3223260" y="4457065"/>
            <a:ext cx="1355725" cy="645160"/>
          </a:xfrm>
          <a:prstGeom prst="rect">
            <a:avLst/>
          </a:prstGeom>
          <a:noFill/>
        </p:spPr>
        <p:txBody>
          <a:bodyPr wrap="square" rtlCol="0">
            <a:spAutoFit/>
          </a:bodyPr>
          <a:p>
            <a:pPr algn="ctr"/>
            <a:r>
              <a:rPr lang="zh-CN" altLang="en-US" b="1">
                <a:solidFill>
                  <a:schemeClr val="bg1"/>
                </a:solidFill>
              </a:rPr>
              <a:t>（七）</a:t>
            </a:r>
            <a:endParaRPr lang="zh-CN" altLang="en-US" b="1">
              <a:solidFill>
                <a:schemeClr val="bg1"/>
              </a:solidFill>
            </a:endParaRPr>
          </a:p>
          <a:p>
            <a:pPr algn="ctr"/>
            <a:r>
              <a:rPr lang="zh-CN" altLang="en-US" b="1">
                <a:solidFill>
                  <a:schemeClr val="bg1"/>
                </a:solidFill>
              </a:rPr>
              <a:t>低层跳离法</a:t>
            </a:r>
            <a:endParaRPr lang="zh-CN" altLang="en-US" b="1">
              <a:solidFill>
                <a:schemeClr val="bg1"/>
              </a:solidFill>
            </a:endParaRPr>
          </a:p>
        </p:txBody>
      </p:sp>
      <p:sp>
        <p:nvSpPr>
          <p:cNvPr id="35" name="文本框 34"/>
          <p:cNvSpPr txBox="1"/>
          <p:nvPr>
            <p:custDataLst>
              <p:tags r:id="rId17"/>
            </p:custDataLst>
          </p:nvPr>
        </p:nvSpPr>
        <p:spPr>
          <a:xfrm>
            <a:off x="5395595" y="2259965"/>
            <a:ext cx="1355725" cy="645160"/>
          </a:xfrm>
          <a:prstGeom prst="rect">
            <a:avLst/>
          </a:prstGeom>
          <a:noFill/>
        </p:spPr>
        <p:txBody>
          <a:bodyPr wrap="square" rtlCol="0">
            <a:spAutoFit/>
          </a:bodyPr>
          <a:p>
            <a:pPr algn="ctr"/>
            <a:r>
              <a:rPr lang="zh-CN" altLang="en-US" b="1">
                <a:solidFill>
                  <a:schemeClr val="bg1"/>
                </a:solidFill>
              </a:rPr>
              <a:t>（三）</a:t>
            </a:r>
            <a:endParaRPr lang="zh-CN" altLang="en-US" b="1">
              <a:solidFill>
                <a:schemeClr val="bg1"/>
              </a:solidFill>
            </a:endParaRPr>
          </a:p>
          <a:p>
            <a:pPr algn="ctr"/>
            <a:r>
              <a:rPr lang="zh-CN" altLang="en-US" b="1">
                <a:solidFill>
                  <a:schemeClr val="bg1"/>
                </a:solidFill>
              </a:rPr>
              <a:t>毛巾保护法</a:t>
            </a:r>
            <a:endParaRPr lang="zh-CN" altLang="en-US" b="1">
              <a:solidFill>
                <a:schemeClr val="bg1"/>
              </a:solidFill>
            </a:endParaRPr>
          </a:p>
        </p:txBody>
      </p:sp>
      <p:sp>
        <p:nvSpPr>
          <p:cNvPr id="36" name="文本框 35"/>
          <p:cNvSpPr txBox="1"/>
          <p:nvPr>
            <p:custDataLst>
              <p:tags r:id="rId18"/>
            </p:custDataLst>
          </p:nvPr>
        </p:nvSpPr>
        <p:spPr>
          <a:xfrm>
            <a:off x="3322320" y="2129155"/>
            <a:ext cx="1355725" cy="645160"/>
          </a:xfrm>
          <a:prstGeom prst="rect">
            <a:avLst/>
          </a:prstGeom>
          <a:noFill/>
        </p:spPr>
        <p:txBody>
          <a:bodyPr wrap="square" rtlCol="0">
            <a:spAutoFit/>
          </a:bodyPr>
          <a:p>
            <a:pPr algn="ctr"/>
            <a:r>
              <a:rPr lang="zh-CN" altLang="en-US" b="1">
                <a:solidFill>
                  <a:schemeClr val="bg1"/>
                </a:solidFill>
              </a:rPr>
              <a:t>（二）</a:t>
            </a:r>
            <a:endParaRPr lang="zh-CN" altLang="en-US" b="1">
              <a:solidFill>
                <a:schemeClr val="bg1"/>
              </a:solidFill>
            </a:endParaRPr>
          </a:p>
          <a:p>
            <a:pPr algn="ctr"/>
            <a:r>
              <a:rPr lang="zh-CN" altLang="en-US" b="1">
                <a:solidFill>
                  <a:schemeClr val="bg1"/>
                </a:solidFill>
              </a:rPr>
              <a:t>迅速撤离法</a:t>
            </a:r>
            <a:endParaRPr lang="zh-CN" altLang="en-US" b="1">
              <a:solidFill>
                <a:schemeClr val="bg1"/>
              </a:solidFill>
            </a:endParaRPr>
          </a:p>
        </p:txBody>
      </p:sp>
      <p:sp>
        <p:nvSpPr>
          <p:cNvPr id="37" name="文本框 36"/>
          <p:cNvSpPr txBox="1"/>
          <p:nvPr>
            <p:custDataLst>
              <p:tags r:id="rId19"/>
            </p:custDataLst>
          </p:nvPr>
        </p:nvSpPr>
        <p:spPr>
          <a:xfrm>
            <a:off x="1085850" y="4457065"/>
            <a:ext cx="1355725" cy="645160"/>
          </a:xfrm>
          <a:prstGeom prst="rect">
            <a:avLst/>
          </a:prstGeom>
          <a:noFill/>
        </p:spPr>
        <p:txBody>
          <a:bodyPr wrap="square" rtlCol="0">
            <a:spAutoFit/>
          </a:bodyPr>
          <a:p>
            <a:pPr algn="ctr"/>
            <a:r>
              <a:rPr lang="zh-CN" altLang="en-US" b="1">
                <a:solidFill>
                  <a:schemeClr val="bg1"/>
                </a:solidFill>
              </a:rPr>
              <a:t>（六）</a:t>
            </a:r>
            <a:endParaRPr lang="zh-CN" altLang="en-US" b="1">
              <a:solidFill>
                <a:schemeClr val="bg1"/>
              </a:solidFill>
            </a:endParaRPr>
          </a:p>
          <a:p>
            <a:pPr algn="ctr"/>
            <a:r>
              <a:rPr lang="zh-CN" altLang="en-US" b="1">
                <a:solidFill>
                  <a:schemeClr val="bg1"/>
                </a:solidFill>
              </a:rPr>
              <a:t>绳索滑行法</a:t>
            </a:r>
            <a:endParaRPr lang="zh-CN" altLang="en-US" b="1">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122150" y="627100"/>
            <a:ext cx="2413398"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案例小课堂</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270635" y="1313180"/>
            <a:ext cx="9697720" cy="4246245"/>
          </a:xfrm>
          <a:prstGeom prst="rect">
            <a:avLst/>
          </a:prstGeom>
          <a:noFill/>
        </p:spPr>
        <p:txBody>
          <a:bodyPr wrap="square" rtlCol="0">
            <a:spAutoFit/>
          </a:bodyPr>
          <a:lstStyle/>
          <a:p>
            <a:pPr indent="508000" fontAlgn="auto">
              <a:lnSpc>
                <a:spcPct val="150000"/>
              </a:lnSpc>
              <a:extLst>
                <a:ext uri="{35155182-B16C-46BC-9424-99874614C6A1}">
                  <wpsdc:indentchars xmlns:wpsdc="http://www.wps.cn/officeDocument/2017/drawingmlCustomData" val="200" checksum="282533468"/>
                </a:ext>
              </a:extLst>
            </a:pPr>
            <a:r>
              <a:rPr lang="zh-CN" sz="2000"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案例一：</a:t>
            </a:r>
            <a:r>
              <a:rPr sz="2000"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车间起火6人死亡！浙江“9.3”火灾事故</a:t>
            </a:r>
            <a:endParaRPr sz="2000"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508000" fontAlgn="auto">
              <a:lnSpc>
                <a:spcPct val="150000"/>
              </a:lnSpc>
              <a:extLst>
                <a:ext uri="{35155182-B16C-46BC-9424-99874614C6A1}">
                  <wpsdc:indentchars xmlns:wpsdc="http://www.wps.cn/officeDocument/2017/drawingmlCustomData" val="200" checksum="282533468"/>
                </a:ext>
              </a:extLst>
            </a:pPr>
            <a:r>
              <a:rPr sz="20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2021年9月3日16时06分，浙江嘉善县嘉善双杰海绵有限公司车间起火。</a:t>
            </a:r>
            <a:endParaRPr sz="20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508000" fontAlgn="auto">
              <a:lnSpc>
                <a:spcPct val="150000"/>
              </a:lnSpc>
              <a:extLst>
                <a:ext uri="{35155182-B16C-46BC-9424-99874614C6A1}">
                  <wpsdc:indentchars xmlns:wpsdc="http://www.wps.cn/officeDocument/2017/drawingmlCustomData" val="200" checksum="282533468"/>
                </a:ext>
              </a:extLst>
            </a:pPr>
            <a:r>
              <a:rPr sz="20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火灾发生后，嘉善县委、县政府第一时间成立处置工作专班，全力开展火灾扑救和现场搜救。目前现场搜救结束，6名失联人员确认已死亡，涉事企业负责人已被警方控制，善后工作已同步开展。事故原因还在进一步调查中。</a:t>
            </a:r>
            <a:endParaRPr sz="20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508000" fontAlgn="auto">
              <a:lnSpc>
                <a:spcPct val="150000"/>
              </a:lnSpc>
              <a:extLst>
                <a:ext uri="{35155182-B16C-46BC-9424-99874614C6A1}">
                  <wpsdc:indentchars xmlns:wpsdc="http://www.wps.cn/officeDocument/2017/drawingmlCustomData" val="200" checksum="282533468"/>
                </a:ext>
              </a:extLst>
            </a:pPr>
            <a:r>
              <a:rPr lang="zh-CN" sz="2000"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案例二：</a:t>
            </a:r>
            <a:r>
              <a:rPr sz="2000"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违章吸烟致8亡，上海“4·22”火灾事故</a:t>
            </a:r>
            <a:endParaRPr sz="2000"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508000" fontAlgn="auto">
              <a:lnSpc>
                <a:spcPct val="150000"/>
              </a:lnSpc>
              <a:extLst>
                <a:ext uri="{35155182-B16C-46BC-9424-99874614C6A1}">
                  <wpsdc:indentchars xmlns:wpsdc="http://www.wps.cn/officeDocument/2017/drawingmlCustomData" val="200" checksum="282533468"/>
                </a:ext>
              </a:extLst>
            </a:pPr>
            <a:r>
              <a:rPr sz="20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2021年4月22日下午1时30分，位于金山区林盛路171弄116号的上海市金山区胜瑞电子科技（上海）有限公司厂房发生火灾。导致8人遇难。其中，6名为企业相关人员，2名为消防救援人员。经调查认定，起火原因为作业人员黄春生违章吸烟引发火灾。</a:t>
            </a:r>
            <a:endParaRPr lang="zh-CN" altLang="en-US" sz="2000" dirty="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88640" y="2619345"/>
            <a:ext cx="9372599" cy="1014730"/>
          </a:xfrm>
          <a:prstGeom prst="rect">
            <a:avLst/>
          </a:prstGeom>
          <a:noFill/>
        </p:spPr>
        <p:txBody>
          <a:bodyPr wrap="square" rtlCol="0">
            <a:spAutoFit/>
          </a:bodyPr>
          <a:lstStyle/>
          <a:p>
            <a:pPr algn="ctr"/>
            <a:r>
              <a:rPr lang="zh-CN" altLang="en-US" sz="6000" b="1" dirty="0">
                <a:solidFill>
                  <a:srgbClr val="006C8A"/>
                </a:solidFill>
              </a:rPr>
              <a:t>第二节　认识校园火灾</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p:cNvPicPr>
            <a:picLocks noChangeAspect="1"/>
          </p:cNvPicPr>
          <p:nvPr>
            <p:custDataLst>
              <p:tags r:id="rId2"/>
            </p:custDataLst>
          </p:nvPr>
        </p:nvPicPr>
        <p:blipFill>
          <a:blip r:embed="rId3"/>
          <a:stretch>
            <a:fillRect/>
          </a:stretch>
        </p:blipFill>
        <p:spPr>
          <a:xfrm>
            <a:off x="3619500" y="3991610"/>
            <a:ext cx="5271770" cy="276669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440940" y="599440"/>
            <a:ext cx="808545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一、校园火灾的特点</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93420" y="1462405"/>
            <a:ext cx="5403215" cy="4523105"/>
          </a:xfrm>
          <a:prstGeom prst="rect">
            <a:avLst/>
          </a:prstGeom>
          <a:noFill/>
        </p:spPr>
        <p:txBody>
          <a:bodyPr wrap="square" rtlCol="0">
            <a:spAutoFit/>
          </a:bodyPr>
          <a:lstStyle/>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由于学校的特殊性，校园火灾具有下列显著特点。</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（1）人员伤亡大。学校特别是高校是人群高度集中的地方，如教学楼、宿舍、图书馆、食堂等，一旦发生火灾，极易造成群死群伤的严重后果。如 2008 年 11 月 14 日，上海商学院学生宿舍发生火</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灾，一个宿舍 4 人死亡。</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（2）损失大。学校教学、科研、实验仪器设备多，动植物标本、图书资料多，珍贵的标本、档案往往是经过几十年甚至上百年的积累和保存，因火灾造成损失，特别是无形资产的损失将无法弥补。</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（3）影响大。高校历来是国家、社会和家庭高度关注的地方，一旦发生重大火灾，其影响将无法估量。</a:t>
            </a:r>
            <a:endParaRPr lang="zh-CN" altLang="en-US"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1" name="图片 100"/>
          <p:cNvPicPr/>
          <p:nvPr>
            <p:custDataLst>
              <p:tags r:id="rId2"/>
            </p:custDataLst>
          </p:nvPr>
        </p:nvPicPr>
        <p:blipFill>
          <a:blip r:embed="rId3"/>
          <a:stretch>
            <a:fillRect/>
          </a:stretch>
        </p:blipFill>
        <p:spPr>
          <a:xfrm>
            <a:off x="6558915" y="2150110"/>
            <a:ext cx="4418330" cy="3514725"/>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187575" y="599440"/>
            <a:ext cx="808545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二、引发火灾的常见原因</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56" name="椭圆 55"/>
          <p:cNvSpPr/>
          <p:nvPr>
            <p:custDataLst>
              <p:tags r:id="rId2"/>
            </p:custDataLst>
          </p:nvPr>
        </p:nvSpPr>
        <p:spPr>
          <a:xfrm>
            <a:off x="6326505" y="2997835"/>
            <a:ext cx="1559560" cy="1559560"/>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7" name="椭圆 56"/>
          <p:cNvSpPr/>
          <p:nvPr>
            <p:custDataLst>
              <p:tags r:id="rId3"/>
            </p:custDataLst>
          </p:nvPr>
        </p:nvSpPr>
        <p:spPr>
          <a:xfrm>
            <a:off x="3987165" y="2997200"/>
            <a:ext cx="1559560" cy="1559560"/>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9" name="椭圆 58"/>
          <p:cNvSpPr/>
          <p:nvPr>
            <p:custDataLst>
              <p:tags r:id="rId4"/>
            </p:custDataLst>
          </p:nvPr>
        </p:nvSpPr>
        <p:spPr>
          <a:xfrm>
            <a:off x="4134485" y="3144520"/>
            <a:ext cx="1264920" cy="1264920"/>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60" name="椭圆 59"/>
          <p:cNvSpPr/>
          <p:nvPr>
            <p:custDataLst>
              <p:tags r:id="rId5"/>
            </p:custDataLst>
          </p:nvPr>
        </p:nvSpPr>
        <p:spPr>
          <a:xfrm>
            <a:off x="6473825" y="3145155"/>
            <a:ext cx="1264920" cy="1264920"/>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cxnSp>
        <p:nvCxnSpPr>
          <p:cNvPr id="67" name="直接连接符 66"/>
          <p:cNvCxnSpPr/>
          <p:nvPr>
            <p:custDataLst>
              <p:tags r:id="rId6"/>
            </p:custDataLst>
          </p:nvPr>
        </p:nvCxnSpPr>
        <p:spPr>
          <a:xfrm>
            <a:off x="5680075" y="3775075"/>
            <a:ext cx="513080" cy="4445"/>
          </a:xfrm>
          <a:prstGeom prst="line">
            <a:avLst/>
          </a:prstGeom>
          <a:ln>
            <a:headEnd type="oval"/>
            <a:tailEnd type="oval"/>
          </a:ln>
        </p:spPr>
        <p:style>
          <a:lnRef idx="1">
            <a:srgbClr val="7578EC"/>
          </a:lnRef>
          <a:fillRef idx="0">
            <a:srgbClr val="7578EC"/>
          </a:fillRef>
          <a:effectRef idx="0">
            <a:srgbClr val="7578EC"/>
          </a:effectRef>
          <a:fontRef idx="minor">
            <a:srgbClr val="000000"/>
          </a:fontRef>
        </p:style>
      </p:cxnSp>
      <p:pic>
        <p:nvPicPr>
          <p:cNvPr id="68" name="图片 67" descr="343435383037343b343533303738313bb1e3c0fbccf9"/>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4406900" y="3416935"/>
            <a:ext cx="720090" cy="720090"/>
          </a:xfrm>
          <a:prstGeom prst="rect">
            <a:avLst/>
          </a:prstGeom>
          <a:effectLst>
            <a:outerShdw blurRad="50800" dist="50800" dir="5400000" algn="ctr" rotWithShape="0">
              <a:srgbClr val="000000">
                <a:alpha val="24000"/>
              </a:srgbClr>
            </a:outerShdw>
          </a:effectLst>
        </p:spPr>
      </p:pic>
      <p:pic>
        <p:nvPicPr>
          <p:cNvPr id="69" name="图片 68" descr="343435383037343b343532333833373bb9abcbbe"/>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6746240" y="3417570"/>
            <a:ext cx="720090" cy="720090"/>
          </a:xfrm>
          <a:prstGeom prst="rect">
            <a:avLst/>
          </a:prstGeom>
          <a:effectLst>
            <a:outerShdw blurRad="50800" dist="50800" dir="5400000" algn="ctr" rotWithShape="0">
              <a:srgbClr val="000000">
                <a:alpha val="24000"/>
              </a:srgbClr>
            </a:outerShdw>
          </a:effectLst>
        </p:spPr>
      </p:pic>
      <p:sp>
        <p:nvSpPr>
          <p:cNvPr id="61" name="椭圆 60"/>
          <p:cNvSpPr/>
          <p:nvPr>
            <p:custDataLst>
              <p:tags r:id="rId13"/>
            </p:custDataLst>
          </p:nvPr>
        </p:nvSpPr>
        <p:spPr>
          <a:xfrm>
            <a:off x="3602355" y="2193290"/>
            <a:ext cx="617855" cy="617855"/>
          </a:xfrm>
          <a:prstGeom prst="ellipse">
            <a:avLst/>
          </a:prstGeom>
          <a:solidFill>
            <a:srgbClr val="7578EC"/>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0" name="文本框 69"/>
          <p:cNvSpPr txBox="1"/>
          <p:nvPr>
            <p:custDataLst>
              <p:tags r:id="rId14"/>
            </p:custDataLst>
          </p:nvPr>
        </p:nvSpPr>
        <p:spPr>
          <a:xfrm>
            <a:off x="1009015" y="1840230"/>
            <a:ext cx="2352040" cy="353060"/>
          </a:xfrm>
          <a:prstGeom prst="rect">
            <a:avLst/>
          </a:prstGeom>
          <a:noFill/>
        </p:spPr>
        <p:txBody>
          <a:bodyPr wrap="square" bIns="0" rtlCol="0"/>
          <a:p>
            <a:pPr algn="l"/>
            <a:r>
              <a:rPr lang="zh-CN" altLang="en-US" sz="1600" b="1" spc="300">
                <a:solidFill>
                  <a:srgbClr val="7578EC"/>
                </a:solidFill>
                <a:uFillTx/>
                <a:latin typeface="思源黑体 CN Bold" panose="020B0800000000000000" charset="-122"/>
                <a:ea typeface="思源黑体 CN Bold" panose="020B0800000000000000" charset="-122"/>
              </a:rPr>
              <a:t>（一）用火不慎，引起火灾</a:t>
            </a:r>
            <a:endParaRPr lang="zh-CN" altLang="en-US" sz="1600" b="1" spc="300">
              <a:solidFill>
                <a:srgbClr val="7578EC"/>
              </a:solidFill>
              <a:uFillTx/>
              <a:latin typeface="思源黑体 CN Bold" panose="020B0800000000000000" charset="-122"/>
              <a:ea typeface="思源黑体 CN Bold" panose="020B0800000000000000" charset="-122"/>
            </a:endParaRPr>
          </a:p>
        </p:txBody>
      </p:sp>
      <p:sp>
        <p:nvSpPr>
          <p:cNvPr id="82" name="文本框 81"/>
          <p:cNvSpPr txBox="1"/>
          <p:nvPr>
            <p:custDataLst>
              <p:tags r:id="rId15"/>
            </p:custDataLst>
          </p:nvPr>
        </p:nvSpPr>
        <p:spPr>
          <a:xfrm>
            <a:off x="3656965" y="2339975"/>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charset="-122"/>
                <a:ea typeface="思源黑体 CN Regular" panose="020B0500000000000000" charset="-122"/>
              </a:rPr>
              <a:t>01</a:t>
            </a:r>
            <a:endParaRPr lang="en-US" altLang="zh-CN" sz="2000" spc="300">
              <a:solidFill>
                <a:srgbClr val="FFFFFF"/>
              </a:solidFill>
              <a:uFillTx/>
              <a:latin typeface="思源黑体 CN Regular" panose="020B0500000000000000" charset="-122"/>
              <a:ea typeface="思源黑体 CN Regular" panose="020B0500000000000000" charset="-122"/>
            </a:endParaRPr>
          </a:p>
        </p:txBody>
      </p:sp>
      <p:sp>
        <p:nvSpPr>
          <p:cNvPr id="62" name="椭圆 61"/>
          <p:cNvSpPr/>
          <p:nvPr>
            <p:custDataLst>
              <p:tags r:id="rId16"/>
            </p:custDataLst>
          </p:nvPr>
        </p:nvSpPr>
        <p:spPr>
          <a:xfrm>
            <a:off x="3236595" y="4356735"/>
            <a:ext cx="617855" cy="617855"/>
          </a:xfrm>
          <a:prstGeom prst="ellipse">
            <a:avLst/>
          </a:prstGeom>
          <a:solidFill>
            <a:srgbClr val="F18703"/>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2" name="文本框 71"/>
          <p:cNvSpPr txBox="1"/>
          <p:nvPr>
            <p:custDataLst>
              <p:tags r:id="rId17"/>
            </p:custDataLst>
          </p:nvPr>
        </p:nvSpPr>
        <p:spPr>
          <a:xfrm>
            <a:off x="1209675" y="4362450"/>
            <a:ext cx="1887220" cy="353060"/>
          </a:xfrm>
          <a:prstGeom prst="rect">
            <a:avLst/>
          </a:prstGeom>
          <a:noFill/>
        </p:spPr>
        <p:txBody>
          <a:bodyPr wrap="square" bIns="0" rtlCol="0"/>
          <a:p>
            <a:pPr algn="l"/>
            <a:r>
              <a:rPr lang="zh-CN" altLang="en-US" sz="1600" b="1" spc="300">
                <a:solidFill>
                  <a:srgbClr val="F18703"/>
                </a:solidFill>
                <a:uFillTx/>
                <a:latin typeface="思源黑体 CN Bold" panose="020B0800000000000000" charset="-122"/>
                <a:ea typeface="思源黑体 CN Bold" panose="020B0800000000000000" charset="-122"/>
              </a:rPr>
              <a:t>（二）电气火灾</a:t>
            </a:r>
            <a:endParaRPr lang="zh-CN" altLang="en-US" sz="1600" b="1" spc="300">
              <a:solidFill>
                <a:srgbClr val="F18703"/>
              </a:solidFill>
              <a:uFillTx/>
              <a:latin typeface="思源黑体 CN Bold" panose="020B0800000000000000" charset="-122"/>
              <a:ea typeface="思源黑体 CN Bold" panose="020B0800000000000000" charset="-122"/>
            </a:endParaRPr>
          </a:p>
        </p:txBody>
      </p:sp>
      <p:sp>
        <p:nvSpPr>
          <p:cNvPr id="83" name="文本框 82"/>
          <p:cNvSpPr txBox="1"/>
          <p:nvPr>
            <p:custDataLst>
              <p:tags r:id="rId18"/>
            </p:custDataLst>
          </p:nvPr>
        </p:nvSpPr>
        <p:spPr>
          <a:xfrm>
            <a:off x="3291205" y="4504690"/>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charset="-122"/>
                <a:ea typeface="思源黑体 CN Regular" panose="020B0500000000000000" charset="-122"/>
              </a:rPr>
              <a:t>02</a:t>
            </a:r>
            <a:endParaRPr lang="en-US" altLang="zh-CN" sz="2000" spc="300">
              <a:solidFill>
                <a:srgbClr val="FFFFFF"/>
              </a:solidFill>
              <a:uFillTx/>
              <a:latin typeface="思源黑体 CN Regular" panose="020B0500000000000000" charset="-122"/>
              <a:ea typeface="思源黑体 CN Regular" panose="020B0500000000000000" charset="-122"/>
            </a:endParaRPr>
          </a:p>
        </p:txBody>
      </p:sp>
      <p:sp>
        <p:nvSpPr>
          <p:cNvPr id="64" name="椭圆 63"/>
          <p:cNvSpPr/>
          <p:nvPr>
            <p:custDataLst>
              <p:tags r:id="rId19"/>
            </p:custDataLst>
          </p:nvPr>
        </p:nvSpPr>
        <p:spPr>
          <a:xfrm flipH="1">
            <a:off x="7653020" y="2192655"/>
            <a:ext cx="617855" cy="617855"/>
          </a:xfrm>
          <a:prstGeom prst="ellipse">
            <a:avLst/>
          </a:prstGeom>
          <a:solidFill>
            <a:srgbClr val="F18703"/>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6" name="文本框 75"/>
          <p:cNvSpPr txBox="1"/>
          <p:nvPr>
            <p:custDataLst>
              <p:tags r:id="rId20"/>
            </p:custDataLst>
          </p:nvPr>
        </p:nvSpPr>
        <p:spPr>
          <a:xfrm>
            <a:off x="8637270" y="1840230"/>
            <a:ext cx="2643505" cy="353060"/>
          </a:xfrm>
          <a:prstGeom prst="rect">
            <a:avLst/>
          </a:prstGeom>
          <a:noFill/>
        </p:spPr>
        <p:txBody>
          <a:bodyPr wrap="square" bIns="0" rtlCol="0"/>
          <a:p>
            <a:pPr algn="l"/>
            <a:r>
              <a:rPr lang="zh-CN" altLang="en-US" sz="1600" b="1" spc="300">
                <a:solidFill>
                  <a:srgbClr val="F18703"/>
                </a:solidFill>
                <a:uFillTx/>
                <a:latin typeface="思源黑体 CN Bold" panose="020B0800000000000000" charset="-122"/>
                <a:ea typeface="思源黑体 CN Bold" panose="020B0800000000000000" charset="-122"/>
              </a:rPr>
              <a:t>（三）违反操作规程</a:t>
            </a:r>
            <a:endParaRPr lang="zh-CN" altLang="en-US" sz="1600" b="1" spc="300">
              <a:solidFill>
                <a:srgbClr val="F18703"/>
              </a:solidFill>
              <a:uFillTx/>
              <a:latin typeface="思源黑体 CN Bold" panose="020B0800000000000000" charset="-122"/>
              <a:ea typeface="思源黑体 CN Bold" panose="020B0800000000000000" charset="-122"/>
            </a:endParaRPr>
          </a:p>
        </p:txBody>
      </p:sp>
      <p:sp>
        <p:nvSpPr>
          <p:cNvPr id="85" name="文本框 84"/>
          <p:cNvSpPr txBox="1"/>
          <p:nvPr>
            <p:custDataLst>
              <p:tags r:id="rId21"/>
            </p:custDataLst>
          </p:nvPr>
        </p:nvSpPr>
        <p:spPr>
          <a:xfrm>
            <a:off x="7707630" y="2339975"/>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charset="-122"/>
                <a:ea typeface="思源黑体 CN Regular" panose="020B0500000000000000" charset="-122"/>
              </a:rPr>
              <a:t>03</a:t>
            </a:r>
            <a:endParaRPr lang="en-US" altLang="zh-CN" sz="2000" spc="300">
              <a:solidFill>
                <a:srgbClr val="FFFFFF"/>
              </a:solidFill>
              <a:uFillTx/>
              <a:latin typeface="思源黑体 CN Regular" panose="020B0500000000000000" charset="-122"/>
              <a:ea typeface="思源黑体 CN Regular" panose="020B0500000000000000" charset="-122"/>
            </a:endParaRPr>
          </a:p>
        </p:txBody>
      </p:sp>
      <p:sp>
        <p:nvSpPr>
          <p:cNvPr id="65" name="椭圆 64"/>
          <p:cNvSpPr/>
          <p:nvPr>
            <p:custDataLst>
              <p:tags r:id="rId22"/>
            </p:custDataLst>
          </p:nvPr>
        </p:nvSpPr>
        <p:spPr>
          <a:xfrm flipH="1">
            <a:off x="8270875" y="4356735"/>
            <a:ext cx="617855" cy="617855"/>
          </a:xfrm>
          <a:prstGeom prst="ellipse">
            <a:avLst/>
          </a:prstGeom>
          <a:solidFill>
            <a:srgbClr val="F35B06"/>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8" name="文本框 77"/>
          <p:cNvSpPr txBox="1"/>
          <p:nvPr>
            <p:custDataLst>
              <p:tags r:id="rId23"/>
            </p:custDataLst>
          </p:nvPr>
        </p:nvSpPr>
        <p:spPr>
          <a:xfrm>
            <a:off x="9097010" y="4363085"/>
            <a:ext cx="1887220" cy="353060"/>
          </a:xfrm>
          <a:prstGeom prst="rect">
            <a:avLst/>
          </a:prstGeom>
          <a:noFill/>
        </p:spPr>
        <p:txBody>
          <a:bodyPr wrap="square" bIns="0" rtlCol="0">
            <a:normAutofit fontScale="80000"/>
          </a:bodyPr>
          <a:p>
            <a:pPr algn="l"/>
            <a:r>
              <a:rPr lang="zh-CN" altLang="en-US" sz="2000" b="1" spc="300">
                <a:solidFill>
                  <a:srgbClr val="F35B06"/>
                </a:solidFill>
                <a:uFillTx/>
                <a:latin typeface="思源黑体 CN Bold" panose="020B0800000000000000" charset="-122"/>
                <a:ea typeface="思源黑体 CN Bold" panose="020B0800000000000000" charset="-122"/>
              </a:rPr>
              <a:t>（四）人为纵火</a:t>
            </a:r>
            <a:endParaRPr lang="zh-CN" altLang="en-US" sz="2000" b="1" spc="300">
              <a:solidFill>
                <a:srgbClr val="F35B06"/>
              </a:solidFill>
              <a:uFillTx/>
              <a:latin typeface="思源黑体 CN Bold" panose="020B0800000000000000" charset="-122"/>
              <a:ea typeface="思源黑体 CN Bold" panose="020B0800000000000000" charset="-122"/>
            </a:endParaRPr>
          </a:p>
        </p:txBody>
      </p:sp>
      <p:sp>
        <p:nvSpPr>
          <p:cNvPr id="86" name="文本框 85"/>
          <p:cNvSpPr txBox="1"/>
          <p:nvPr>
            <p:custDataLst>
              <p:tags r:id="rId24"/>
            </p:custDataLst>
          </p:nvPr>
        </p:nvSpPr>
        <p:spPr>
          <a:xfrm>
            <a:off x="8325485" y="4504055"/>
            <a:ext cx="508000" cy="322580"/>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charset="-122"/>
                <a:ea typeface="思源黑体 CN Regular" panose="020B0500000000000000" charset="-122"/>
              </a:rPr>
              <a:t>04</a:t>
            </a:r>
            <a:endParaRPr lang="en-US" altLang="zh-CN" sz="2000" spc="300">
              <a:solidFill>
                <a:srgbClr val="FFFFFF"/>
              </a:solidFill>
              <a:uFillTx/>
              <a:latin typeface="思源黑体 CN Regular" panose="020B0500000000000000" charset="-122"/>
              <a:ea typeface="思源黑体 CN Regular" panose="020B0500000000000000"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187575" y="599440"/>
            <a:ext cx="808545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三、校园火灾预防</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2"/>
            </p:custDataLst>
          </p:nvPr>
        </p:nvSpPr>
        <p:spPr>
          <a:xfrm flipH="1">
            <a:off x="902335" y="1708150"/>
            <a:ext cx="3349625" cy="1896110"/>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（1）严格用电管理，加装用电控制设备（电流过大时会自动切断），防止学生在宿舍中使用大功率电器。</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（2）要经常检查学生宿舍，防止学生乱拉电线、违规使用电器设备等。</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11" name="文本框 10"/>
          <p:cNvSpPr txBox="1"/>
          <p:nvPr>
            <p:custDataLst>
              <p:tags r:id="rId3"/>
            </p:custDataLst>
          </p:nvPr>
        </p:nvSpPr>
        <p:spPr>
          <a:xfrm flipH="1">
            <a:off x="902335" y="1297305"/>
            <a:ext cx="3349625" cy="410210"/>
          </a:xfrm>
          <a:prstGeom prst="rect">
            <a:avLst/>
          </a:prstGeom>
          <a:noFill/>
        </p:spPr>
        <p:txBody>
          <a:bodyPr wrap="square" bIns="0" rtlCol="0" anchor="ctr" anchorCtr="0">
            <a:normAutofit fontScale="80000"/>
          </a:bodyPr>
          <a:p>
            <a:pPr algn="l"/>
            <a:r>
              <a:rPr lang="zh-CN" sz="20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rPr>
              <a:t>（一）学生宿舍的火灾预防</a:t>
            </a:r>
            <a:endParaRPr lang="zh-CN" sz="20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21" name="文本框 20"/>
          <p:cNvSpPr txBox="1"/>
          <p:nvPr>
            <p:custDataLst>
              <p:tags r:id="rId4"/>
            </p:custDataLst>
          </p:nvPr>
        </p:nvSpPr>
        <p:spPr>
          <a:xfrm flipH="1">
            <a:off x="902335" y="4740910"/>
            <a:ext cx="3783330" cy="1645285"/>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（1）严格遵守公共场所的消防管理规定，自觉维护公共场所的秩序。</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（2）切勿携带易燃、易爆危险品进入公共场所和乘坐公共交通工具。</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31" name="文本框 30"/>
          <p:cNvSpPr txBox="1"/>
          <p:nvPr>
            <p:custDataLst>
              <p:tags r:id="rId5"/>
            </p:custDataLst>
          </p:nvPr>
        </p:nvSpPr>
        <p:spPr>
          <a:xfrm flipH="1">
            <a:off x="655320" y="4320540"/>
            <a:ext cx="3596640" cy="410210"/>
          </a:xfrm>
          <a:prstGeom prst="rect">
            <a:avLst/>
          </a:prstGeom>
          <a:noFill/>
        </p:spPr>
        <p:txBody>
          <a:bodyPr wrap="square" bIns="0" rtlCol="0" anchor="ctr" anchorCtr="0"/>
          <a:p>
            <a:pPr algn="l"/>
            <a:r>
              <a:rPr lang="zh-CN" sz="16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rPr>
              <a:t>（二）校园公共场所火灾预防</a:t>
            </a:r>
            <a:endParaRPr lang="zh-CN" sz="16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58" name="文本框 57"/>
          <p:cNvSpPr txBox="1"/>
          <p:nvPr>
            <p:custDataLst>
              <p:tags r:id="rId6"/>
            </p:custDataLst>
          </p:nvPr>
        </p:nvSpPr>
        <p:spPr>
          <a:xfrm flipH="1">
            <a:off x="8457565" y="3215640"/>
            <a:ext cx="2903220" cy="2755265"/>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（1）熟悉实验、实训内容，掌握实验、实训步骤，严格按规程操作，防止因不规范操作造成火灾事故。</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（2）服从老师的指导，严守实验室、实训室纪律，禁止玩耍打闹，不做与实验、实训无关的事。</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4" name="文本框 3"/>
          <p:cNvSpPr txBox="1"/>
          <p:nvPr>
            <p:custDataLst>
              <p:tags r:id="rId7"/>
            </p:custDataLst>
          </p:nvPr>
        </p:nvSpPr>
        <p:spPr>
          <a:xfrm flipH="1">
            <a:off x="8457565" y="2795270"/>
            <a:ext cx="2417445" cy="410210"/>
          </a:xfrm>
          <a:prstGeom prst="rect">
            <a:avLst/>
          </a:prstGeom>
          <a:noFill/>
        </p:spPr>
        <p:txBody>
          <a:bodyPr wrap="square" bIns="0" rtlCol="0" anchor="ctr" anchorCtr="0"/>
          <a:p>
            <a:pPr algn="l"/>
            <a:r>
              <a:rPr lang="zh-CN" sz="16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rPr>
              <a:t>（三）实验室、实训室的火灾预防</a:t>
            </a:r>
            <a:endParaRPr lang="zh-CN" sz="16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0" name="同心圆 29"/>
          <p:cNvSpPr/>
          <p:nvPr>
            <p:custDataLst>
              <p:tags r:id="rId8"/>
            </p:custDataLst>
          </p:nvPr>
        </p:nvSpPr>
        <p:spPr>
          <a:xfrm flipH="1">
            <a:off x="4134485" y="147256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6" name="同心圆 5"/>
          <p:cNvSpPr/>
          <p:nvPr>
            <p:custDataLst>
              <p:tags r:id="rId9"/>
            </p:custDataLst>
          </p:nvPr>
        </p:nvSpPr>
        <p:spPr>
          <a:xfrm rot="5400000" flipH="1">
            <a:off x="4479925" y="181800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0" name="椭圆 9"/>
          <p:cNvSpPr/>
          <p:nvPr>
            <p:custDataLst>
              <p:tags r:id="rId10"/>
            </p:custDataLst>
          </p:nvPr>
        </p:nvSpPr>
        <p:spPr>
          <a:xfrm>
            <a:off x="7324090" y="3030855"/>
            <a:ext cx="717550" cy="717550"/>
          </a:xfrm>
          <a:prstGeom prst="ellipse">
            <a:avLst/>
          </a:prstGeom>
          <a:solidFill>
            <a:srgbClr val="FAF4A0">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8EF79"/>
              </a:solidFill>
              <a:cs typeface="思源黑体 CN Regular" panose="020B0500000000000000" charset="-122"/>
            </a:endParaRPr>
          </a:p>
        </p:txBody>
      </p:sp>
      <p:sp>
        <p:nvSpPr>
          <p:cNvPr id="7" name="椭圆 6"/>
          <p:cNvSpPr/>
          <p:nvPr>
            <p:custDataLst>
              <p:tags r:id="rId11"/>
            </p:custDataLst>
          </p:nvPr>
        </p:nvSpPr>
        <p:spPr>
          <a:xfrm flipH="1">
            <a:off x="4635500" y="1802130"/>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2" name="文本框 51"/>
          <p:cNvSpPr txBox="1"/>
          <p:nvPr>
            <p:custDataLst>
              <p:tags r:id="rId12"/>
            </p:custDataLst>
          </p:nvPr>
        </p:nvSpPr>
        <p:spPr>
          <a:xfrm>
            <a:off x="4685030" y="197675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5" name="椭圆 14"/>
          <p:cNvSpPr/>
          <p:nvPr>
            <p:custDataLst>
              <p:tags r:id="rId13"/>
            </p:custDataLst>
          </p:nvPr>
        </p:nvSpPr>
        <p:spPr>
          <a:xfrm flipH="1">
            <a:off x="4635500" y="4297680"/>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19ED2">
                  <a:lumMod val="75000"/>
                </a:srgbClr>
              </a:solidFill>
              <a:cs typeface="思源黑体 CN Regular" panose="020B0500000000000000" charset="-122"/>
            </a:endParaRPr>
          </a:p>
        </p:txBody>
      </p:sp>
      <p:sp>
        <p:nvSpPr>
          <p:cNvPr id="53" name="文本框 52"/>
          <p:cNvSpPr txBox="1"/>
          <p:nvPr>
            <p:custDataLst>
              <p:tags r:id="rId14"/>
            </p:custDataLst>
          </p:nvPr>
        </p:nvSpPr>
        <p:spPr>
          <a:xfrm>
            <a:off x="4685030" y="447230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15"/>
            </p:custDataLst>
          </p:nvPr>
        </p:nvSpPr>
        <p:spPr>
          <a:xfrm>
            <a:off x="7373620"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8" name="椭圆 7"/>
          <p:cNvSpPr/>
          <p:nvPr>
            <p:custDataLst>
              <p:tags r:id="rId16"/>
            </p:custDataLst>
          </p:nvPr>
        </p:nvSpPr>
        <p:spPr>
          <a:xfrm>
            <a:off x="5409565" y="274224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pitchFamily="34" charset="-122"/>
            </a:endParaRPr>
          </a:p>
        </p:txBody>
      </p:sp>
      <p:sp>
        <p:nvSpPr>
          <p:cNvPr id="42" name="同心圆 41"/>
          <p:cNvSpPr/>
          <p:nvPr>
            <p:custDataLst>
              <p:tags r:id="rId17"/>
            </p:custDataLst>
          </p:nvPr>
        </p:nvSpPr>
        <p:spPr>
          <a:xfrm flipH="1">
            <a:off x="4906645" y="224472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12" name="组合 11"/>
          <p:cNvGrpSpPr/>
          <p:nvPr>
            <p:custDataLst>
              <p:tags r:id="rId18"/>
            </p:custDataLst>
          </p:nvPr>
        </p:nvGrpSpPr>
        <p:grpSpPr>
          <a:xfrm rot="0">
            <a:off x="5191125" y="2530475"/>
            <a:ext cx="1781810" cy="1779905"/>
            <a:chOff x="11317288" y="-5686262"/>
            <a:chExt cx="4924404" cy="4919848"/>
          </a:xfrm>
          <a:solidFill>
            <a:srgbClr val="58BBDB"/>
          </a:solidFill>
        </p:grpSpPr>
        <p:sp>
          <p:nvSpPr>
            <p:cNvPr id="13" name="Freeform 6"/>
            <p:cNvSpPr>
              <a:spLocks noEditPoints="1"/>
            </p:cNvSpPr>
            <p:nvPr>
              <p:custDataLst>
                <p:tags r:id="rId19"/>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0"/>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1"/>
            </p:custDataLst>
          </p:nvPr>
        </p:nvPicPr>
        <p:blipFill>
          <a:blip r:embed="rId22"/>
          <a:stretch>
            <a:fillRect/>
          </a:stretch>
        </p:blipFill>
        <p:spPr>
          <a:xfrm>
            <a:off x="5850255" y="3183255"/>
            <a:ext cx="491490" cy="49149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06145" y="2619375"/>
            <a:ext cx="10238105" cy="1014730"/>
          </a:xfrm>
          <a:prstGeom prst="rect">
            <a:avLst/>
          </a:prstGeom>
          <a:noFill/>
        </p:spPr>
        <p:txBody>
          <a:bodyPr wrap="square" rtlCol="0">
            <a:spAutoFit/>
          </a:bodyPr>
          <a:lstStyle/>
          <a:p>
            <a:pPr algn="ctr"/>
            <a:r>
              <a:rPr lang="zh-CN" altLang="en-US" sz="6000" b="1" dirty="0">
                <a:solidFill>
                  <a:srgbClr val="006C8A"/>
                </a:solidFill>
              </a:rPr>
              <a:t>第三节　火灾的预防和扑救</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descr="预防火灾人人有责"/>
          <p:cNvPicPr>
            <a:picLocks noChangeAspect="1"/>
          </p:cNvPicPr>
          <p:nvPr/>
        </p:nvPicPr>
        <p:blipFill>
          <a:blip r:embed="rId2"/>
          <a:srcRect t="25750" b="29324"/>
          <a:stretch>
            <a:fillRect/>
          </a:stretch>
        </p:blipFill>
        <p:spPr>
          <a:xfrm>
            <a:off x="3406775" y="4067810"/>
            <a:ext cx="5621020" cy="252539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187575" y="599440"/>
            <a:ext cx="808545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一、火灾的预防</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2"/>
            </p:custDataLst>
          </p:nvPr>
        </p:nvSpPr>
        <p:spPr>
          <a:xfrm flipH="1">
            <a:off x="852170" y="1707515"/>
            <a:ext cx="3783330" cy="410210"/>
          </a:xfrm>
          <a:prstGeom prst="rect">
            <a:avLst/>
          </a:prstGeom>
          <a:noFill/>
        </p:spPr>
        <p:txBody>
          <a:bodyPr wrap="square" bIns="0" rtlCol="0" anchor="ctr" anchorCtr="0"/>
          <a:p>
            <a:pPr algn="l"/>
            <a:r>
              <a:rPr lang="zh-CN" sz="2000" b="1" spc="300" dirty="0">
                <a:solidFill>
                  <a:srgbClr val="FC4653">
                    <a:lumMod val="75000"/>
                  </a:srgbClr>
                </a:solidFill>
                <a:uFillTx/>
                <a:latin typeface="思源黑体 CN Bold" panose="020B0800000000000000" charset="-122"/>
                <a:ea typeface="思源黑体 CN Bold" panose="020B0800000000000000" charset="-122"/>
                <a:sym typeface="微软雅黑" panose="020B0503020204020204" pitchFamily="34" charset="-122"/>
              </a:rPr>
              <a:t>（一）增强消防安全意识</a:t>
            </a:r>
            <a:endParaRPr lang="zh-CN" sz="2000" b="1" spc="300" dirty="0">
              <a:solidFill>
                <a:srgbClr val="FC4653">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1" name="文本框 30"/>
          <p:cNvSpPr txBox="1"/>
          <p:nvPr>
            <p:custDataLst>
              <p:tags r:id="rId3"/>
            </p:custDataLst>
          </p:nvPr>
        </p:nvSpPr>
        <p:spPr>
          <a:xfrm flipH="1">
            <a:off x="655320" y="4320540"/>
            <a:ext cx="3596640" cy="410210"/>
          </a:xfrm>
          <a:prstGeom prst="rect">
            <a:avLst/>
          </a:prstGeom>
          <a:noFill/>
        </p:spPr>
        <p:txBody>
          <a:bodyPr wrap="square" bIns="0" rtlCol="0" anchor="ctr" anchorCtr="0"/>
          <a:p>
            <a:pPr algn="l"/>
            <a:r>
              <a:rPr lang="zh-CN" sz="2000" b="1" spc="300" dirty="0">
                <a:solidFill>
                  <a:srgbClr val="E1448B">
                    <a:lumMod val="75000"/>
                  </a:srgbClr>
                </a:solidFill>
                <a:uFillTx/>
                <a:latin typeface="思源黑体 CN Bold" panose="020B0800000000000000" charset="-122"/>
                <a:ea typeface="思源黑体 CN Bold" panose="020B0800000000000000" charset="-122"/>
                <a:sym typeface="微软雅黑" panose="020B0503020204020204" pitchFamily="34" charset="-122"/>
              </a:rPr>
              <a:t>（二）遵守学校防火制度</a:t>
            </a:r>
            <a:endParaRPr lang="zh-CN" sz="2000" b="1" spc="300" dirty="0">
              <a:solidFill>
                <a:srgbClr val="E1448B">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4" name="文本框 3"/>
          <p:cNvSpPr txBox="1"/>
          <p:nvPr>
            <p:custDataLst>
              <p:tags r:id="rId4"/>
            </p:custDataLst>
          </p:nvPr>
        </p:nvSpPr>
        <p:spPr>
          <a:xfrm flipH="1">
            <a:off x="8457565" y="2795270"/>
            <a:ext cx="3048635" cy="808990"/>
          </a:xfrm>
          <a:prstGeom prst="rect">
            <a:avLst/>
          </a:prstGeom>
          <a:noFill/>
        </p:spPr>
        <p:txBody>
          <a:bodyPr wrap="square" bIns="0" rtlCol="0" anchor="ctr" anchorCtr="0"/>
          <a:p>
            <a:pPr algn="l"/>
            <a:r>
              <a:rPr lang="zh-CN" sz="2000" b="1" spc="300" dirty="0">
                <a:solidFill>
                  <a:srgbClr val="A84FAE">
                    <a:lumMod val="50000"/>
                  </a:srgbClr>
                </a:solidFill>
                <a:uFillTx/>
                <a:latin typeface="思源黑体 CN Bold" panose="020B0800000000000000" charset="-122"/>
                <a:ea typeface="思源黑体 CN Bold" panose="020B0800000000000000" charset="-122"/>
                <a:sym typeface="微软雅黑" panose="020B0503020204020204" pitchFamily="34" charset="-122"/>
              </a:rPr>
              <a:t>（三）加强消防法规学习</a:t>
            </a:r>
            <a:endParaRPr lang="zh-CN" sz="2000" b="1" spc="300" dirty="0">
              <a:solidFill>
                <a:srgbClr val="A84FAE">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0" name="同心圆 29"/>
          <p:cNvSpPr/>
          <p:nvPr>
            <p:custDataLst>
              <p:tags r:id="rId5"/>
            </p:custDataLst>
          </p:nvPr>
        </p:nvSpPr>
        <p:spPr>
          <a:xfrm flipH="1">
            <a:off x="4134485" y="1472565"/>
            <a:ext cx="3895090" cy="3895090"/>
          </a:xfrm>
          <a:prstGeom prst="donut">
            <a:avLst>
              <a:gd name="adj" fmla="val 12165"/>
            </a:avLst>
          </a:prstGeom>
          <a:solidFill>
            <a:srgbClr val="7F4CBE">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6" name="同心圆 5"/>
          <p:cNvSpPr/>
          <p:nvPr>
            <p:custDataLst>
              <p:tags r:id="rId6"/>
            </p:custDataLst>
          </p:nvPr>
        </p:nvSpPr>
        <p:spPr>
          <a:xfrm rot="5400000" flipH="1">
            <a:off x="4479925" y="1818005"/>
            <a:ext cx="3204210" cy="3204210"/>
          </a:xfrm>
          <a:prstGeom prst="donut">
            <a:avLst>
              <a:gd name="adj" fmla="val 588"/>
            </a:avLst>
          </a:prstGeom>
          <a:gradFill>
            <a:gsLst>
              <a:gs pos="100000">
                <a:srgbClr val="FC4653"/>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0" name="椭圆 9"/>
          <p:cNvSpPr/>
          <p:nvPr>
            <p:custDataLst>
              <p:tags r:id="rId7"/>
            </p:custDataLst>
          </p:nvPr>
        </p:nvSpPr>
        <p:spPr>
          <a:xfrm>
            <a:off x="7324090" y="3030855"/>
            <a:ext cx="717550" cy="717550"/>
          </a:xfrm>
          <a:prstGeom prst="ellipse">
            <a:avLst/>
          </a:prstGeom>
          <a:solidFill>
            <a:srgbClr val="A84FAE">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8EF79"/>
              </a:solidFill>
              <a:cs typeface="思源黑体 CN Regular" panose="020B0500000000000000" charset="-122"/>
            </a:endParaRPr>
          </a:p>
        </p:txBody>
      </p:sp>
      <p:sp>
        <p:nvSpPr>
          <p:cNvPr id="7" name="椭圆 6"/>
          <p:cNvSpPr/>
          <p:nvPr>
            <p:custDataLst>
              <p:tags r:id="rId8"/>
            </p:custDataLst>
          </p:nvPr>
        </p:nvSpPr>
        <p:spPr>
          <a:xfrm flipH="1">
            <a:off x="4635500" y="1802130"/>
            <a:ext cx="717550" cy="717550"/>
          </a:xfrm>
          <a:prstGeom prst="ellipse">
            <a:avLst/>
          </a:prstGeom>
          <a:solidFill>
            <a:srgbClr val="FC4653"/>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2" name="文本框 51"/>
          <p:cNvSpPr txBox="1"/>
          <p:nvPr>
            <p:custDataLst>
              <p:tags r:id="rId9"/>
            </p:custDataLst>
          </p:nvPr>
        </p:nvSpPr>
        <p:spPr>
          <a:xfrm>
            <a:off x="4685030" y="197675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5" name="椭圆 14"/>
          <p:cNvSpPr/>
          <p:nvPr>
            <p:custDataLst>
              <p:tags r:id="rId10"/>
            </p:custDataLst>
          </p:nvPr>
        </p:nvSpPr>
        <p:spPr>
          <a:xfrm flipH="1">
            <a:off x="4635500" y="4297680"/>
            <a:ext cx="717550" cy="717550"/>
          </a:xfrm>
          <a:prstGeom prst="ellipse">
            <a:avLst/>
          </a:prstGeom>
          <a:solidFill>
            <a:srgbClr val="E1448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E1448B">
                  <a:lumMod val="75000"/>
                </a:srgbClr>
              </a:solidFill>
              <a:cs typeface="思源黑体 CN Regular" panose="020B0500000000000000" charset="-122"/>
            </a:endParaRPr>
          </a:p>
        </p:txBody>
      </p:sp>
      <p:sp>
        <p:nvSpPr>
          <p:cNvPr id="53" name="文本框 52"/>
          <p:cNvSpPr txBox="1"/>
          <p:nvPr>
            <p:custDataLst>
              <p:tags r:id="rId11"/>
            </p:custDataLst>
          </p:nvPr>
        </p:nvSpPr>
        <p:spPr>
          <a:xfrm>
            <a:off x="4685030" y="447230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12"/>
            </p:custDataLst>
          </p:nvPr>
        </p:nvSpPr>
        <p:spPr>
          <a:xfrm>
            <a:off x="7373620"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8" name="椭圆 7"/>
          <p:cNvSpPr/>
          <p:nvPr>
            <p:custDataLst>
              <p:tags r:id="rId13"/>
            </p:custDataLst>
          </p:nvPr>
        </p:nvSpPr>
        <p:spPr>
          <a:xfrm>
            <a:off x="5409565" y="2742248"/>
            <a:ext cx="1372870" cy="1373505"/>
          </a:xfrm>
          <a:prstGeom prst="ellipse">
            <a:avLst/>
          </a:prstGeom>
          <a:solidFill>
            <a:srgbClr val="7F4CBE">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pitchFamily="34" charset="-122"/>
            </a:endParaRPr>
          </a:p>
        </p:txBody>
      </p:sp>
      <p:sp>
        <p:nvSpPr>
          <p:cNvPr id="42" name="同心圆 41"/>
          <p:cNvSpPr/>
          <p:nvPr>
            <p:custDataLst>
              <p:tags r:id="rId14"/>
            </p:custDataLst>
          </p:nvPr>
        </p:nvSpPr>
        <p:spPr>
          <a:xfrm flipH="1">
            <a:off x="4906645" y="2244725"/>
            <a:ext cx="2351405" cy="2351405"/>
          </a:xfrm>
          <a:prstGeom prst="donut">
            <a:avLst>
              <a:gd name="adj" fmla="val 13642"/>
            </a:avLst>
          </a:prstGeom>
          <a:solidFill>
            <a:srgbClr val="FC4653">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12" name="组合 11"/>
          <p:cNvGrpSpPr/>
          <p:nvPr>
            <p:custDataLst>
              <p:tags r:id="rId15"/>
            </p:custDataLst>
          </p:nvPr>
        </p:nvGrpSpPr>
        <p:grpSpPr>
          <a:xfrm rot="0">
            <a:off x="5191125" y="2530475"/>
            <a:ext cx="1781810" cy="1779905"/>
            <a:chOff x="11317288" y="-5686262"/>
            <a:chExt cx="4924404" cy="4919848"/>
          </a:xfrm>
          <a:solidFill>
            <a:srgbClr val="FC4653"/>
          </a:solidFill>
        </p:grpSpPr>
        <p:sp>
          <p:nvSpPr>
            <p:cNvPr id="13" name="Freeform 6"/>
            <p:cNvSpPr>
              <a:spLocks noEditPoints="1"/>
            </p:cNvSpPr>
            <p:nvPr>
              <p:custDataLst>
                <p:tags r:id="rId16"/>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17"/>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18"/>
            </p:custDataLst>
          </p:nvPr>
        </p:nvPicPr>
        <p:blipFill>
          <a:blip r:embed="rId19"/>
          <a:stretch>
            <a:fillRect/>
          </a:stretch>
        </p:blipFill>
        <p:spPr>
          <a:xfrm>
            <a:off x="5850255" y="3183255"/>
            <a:ext cx="491490" cy="49149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440940" y="599440"/>
            <a:ext cx="808545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二、火灾的扑救</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93420" y="1462405"/>
            <a:ext cx="5403215" cy="4246245"/>
          </a:xfrm>
          <a:prstGeom prst="rect">
            <a:avLst/>
          </a:prstGeom>
          <a:noFill/>
        </p:spPr>
        <p:txBody>
          <a:bodyPr wrap="square" rtlCol="0">
            <a:spAutoFit/>
          </a:bodyPr>
          <a:lstStyle/>
          <a:p>
            <a:pPr indent="0" fontAlgn="auto">
              <a:lnSpc>
                <a:spcPct val="15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（一）火灾的特点</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实践证明，多数火灾是从小到大、由弱到强，逐步变得无法控制的。火灾的形成过程一般分为初起、成长、猛烈、衰退四个阶段，前三个阶段是造成火灾危害的关键阶段。</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（二）火灾扑救的主要方法</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1. 迅速拨打报警电话</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2. 及时扑救初起火灾</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及时准确地运用各种方法扑灭初起火灾，是减少火灾损失、杜绝人员伤亡的最重要一环。</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2" name="图片 101"/>
          <p:cNvPicPr/>
          <p:nvPr>
            <p:custDataLst>
              <p:tags r:id="rId2"/>
            </p:custDataLst>
          </p:nvPr>
        </p:nvPicPr>
        <p:blipFill>
          <a:blip r:embed="rId3"/>
          <a:stretch>
            <a:fillRect/>
          </a:stretch>
        </p:blipFill>
        <p:spPr>
          <a:xfrm>
            <a:off x="6703060" y="1789430"/>
            <a:ext cx="4148455" cy="3591560"/>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FE3EF"/>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72068"/>
          </a:xfrm>
          <a:prstGeom prst="rect">
            <a:avLst/>
          </a:prstGeom>
        </p:spPr>
      </p:pic>
      <p:sp>
        <p:nvSpPr>
          <p:cNvPr id="6" name="文本框 5"/>
          <p:cNvSpPr txBox="1"/>
          <p:nvPr/>
        </p:nvSpPr>
        <p:spPr>
          <a:xfrm>
            <a:off x="1358851" y="2928371"/>
            <a:ext cx="8703213" cy="1014730"/>
          </a:xfrm>
          <a:prstGeom prst="rect">
            <a:avLst/>
          </a:prstGeom>
          <a:noFill/>
        </p:spPr>
        <p:txBody>
          <a:bodyPr wrap="square" rtlCol="0">
            <a:spAutoFit/>
          </a:bodyPr>
          <a:lstStyle/>
          <a:p>
            <a:pPr algn="ctr"/>
            <a:r>
              <a:rPr lang="zh-CN" altLang="en-US" sz="6000" b="1" dirty="0">
                <a:solidFill>
                  <a:schemeClr val="tx1">
                    <a:alpha val="80000"/>
                  </a:schemeClr>
                </a:solidFill>
                <a:latin typeface="楷体" panose="02010609060101010101" pitchFamily="49" charset="-122"/>
                <a:ea typeface="楷体" panose="02010609060101010101" pitchFamily="49" charset="-122"/>
              </a:rPr>
              <a:t>第十章　消防安全</a:t>
            </a:r>
            <a:endParaRPr lang="zh-CN" altLang="en-US" sz="6000" b="1" dirty="0">
              <a:solidFill>
                <a:schemeClr val="tx1">
                  <a:alpha val="80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440940" y="599440"/>
            <a:ext cx="808545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三、初起火灾的扑救和处置</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93420" y="1462405"/>
            <a:ext cx="5403215" cy="4892675"/>
          </a:xfrm>
          <a:prstGeom prst="rect">
            <a:avLst/>
          </a:prstGeom>
          <a:noFill/>
        </p:spPr>
        <p:txBody>
          <a:bodyPr wrap="square" rtlCol="0">
            <a:spAutoFit/>
          </a:bodyPr>
          <a:lstStyle/>
          <a:p>
            <a:pPr indent="0" fontAlgn="auto">
              <a:lnSpc>
                <a:spcPct val="150000"/>
              </a:lnSpc>
            </a:pPr>
            <a:r>
              <a:rPr sz="1600"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（一）初起火灾的扑救</a:t>
            </a:r>
            <a:endParaRPr sz="1600"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1. 冷却灭火法，就是将灭火剂直接喷洒在可燃物上，使可燃物的温度降低到自燃点以下，从而使燃烧停止。用水扑救火灾，其主要作用就是冷却灭火。</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2. 隔离灭火法，就是将燃烧物与附近可燃物质隔离或者疏散开，从而使燃烧停止。这种方法可用于扑救各种固体、液体、气体的火灾。</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（二）初起火灾的处置</a:t>
            </a:r>
            <a:endParaRPr sz="1600"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1. 报火警</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一旦发生火灾，要第一时间报火警。全国统一火警电话号码是“119”</a:t>
            </a:r>
            <a:r>
              <a:rPr lang="zh-CN"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a:t>
            </a:r>
            <a:endParaRPr lang="zh-CN"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2. 疏散抢救被围困人员</a:t>
            </a:r>
            <a:endParaRPr lang="zh-CN"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疏散抢救被围困人员是火灾初起时的首要任务。</a:t>
            </a:r>
            <a:endParaRPr lang="zh-CN"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4" name="图片 103"/>
          <p:cNvPicPr/>
          <p:nvPr>
            <p:custDataLst>
              <p:tags r:id="rId2"/>
            </p:custDataLst>
          </p:nvPr>
        </p:nvPicPr>
        <p:blipFill>
          <a:blip r:embed="rId3"/>
          <a:stretch>
            <a:fillRect/>
          </a:stretch>
        </p:blipFill>
        <p:spPr>
          <a:xfrm>
            <a:off x="6356985" y="2036445"/>
            <a:ext cx="4939030" cy="3743960"/>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sp>
        <p:nvSpPr>
          <p:cNvPr id="2" name="矩形 1"/>
          <p:cNvSpPr/>
          <p:nvPr/>
        </p:nvSpPr>
        <p:spPr>
          <a:xfrm>
            <a:off x="2667000" y="3886200"/>
            <a:ext cx="4185643"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74168" y="1457742"/>
            <a:ext cx="6443663" cy="2122805"/>
          </a:xfrm>
          <a:prstGeom prst="rect">
            <a:avLst/>
          </a:prstGeom>
          <a:noFill/>
        </p:spPr>
        <p:txBody>
          <a:bodyPr wrap="square" rtlCol="0">
            <a:spAutoFit/>
          </a:bodyPr>
          <a:lstStyle/>
          <a:p>
            <a:pPr algn="ctr"/>
            <a:endParaRPr lang="en-US" altLang="zh-CN" sz="6600" b="1" dirty="0" smtClean="0">
              <a:solidFill>
                <a:srgbClr val="006C8A"/>
              </a:solidFill>
              <a:latin typeface="微软雅黑" panose="020B0503020204020204" pitchFamily="34" charset="-122"/>
              <a:ea typeface="微软雅黑" panose="020B0503020204020204" pitchFamily="34" charset="-122"/>
            </a:endParaRPr>
          </a:p>
          <a:p>
            <a:pPr algn="ctr"/>
            <a:r>
              <a:rPr lang="zh-CN" altLang="en-US" sz="6600" b="1" dirty="0">
                <a:solidFill>
                  <a:srgbClr val="006C8A"/>
                </a:solidFill>
                <a:latin typeface="微软雅黑" panose="020B0503020204020204" pitchFamily="34" charset="-122"/>
                <a:ea typeface="微软雅黑" panose="020B0503020204020204" pitchFamily="34" charset="-122"/>
              </a:rPr>
              <a:t>感谢观看</a:t>
            </a:r>
            <a:endParaRPr lang="zh-CN" altLang="en-US" sz="6600" b="1" dirty="0">
              <a:solidFill>
                <a:srgbClr val="006C8A"/>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865" y="-193052"/>
            <a:ext cx="3301587" cy="3301587"/>
          </a:xfrm>
          <a:prstGeom prst="rect">
            <a:avLst/>
          </a:prstGeom>
        </p:spPr>
      </p:pic>
      <p:grpSp>
        <p:nvGrpSpPr>
          <p:cNvPr id="8" name="组合 7"/>
          <p:cNvGrpSpPr/>
          <p:nvPr/>
        </p:nvGrpSpPr>
        <p:grpSpPr>
          <a:xfrm>
            <a:off x="4150995" y="4612640"/>
            <a:ext cx="5132705" cy="1995170"/>
            <a:chOff x="6537" y="7264"/>
            <a:chExt cx="8083" cy="3142"/>
          </a:xfrm>
        </p:grpSpPr>
        <p:pic>
          <p:nvPicPr>
            <p:cNvPr id="22" name="图片 21" descr="13"/>
            <p:cNvPicPr>
              <a:picLocks noChangeAspect="1"/>
            </p:cNvPicPr>
            <p:nvPr>
              <p:custDataLst>
                <p:tags r:id="rId3"/>
              </p:custDataLst>
            </p:nvPr>
          </p:nvPicPr>
          <p:blipFill>
            <a:blip r:embed="rId4"/>
            <a:stretch>
              <a:fillRect/>
            </a:stretch>
          </p:blipFill>
          <p:spPr>
            <a:xfrm>
              <a:off x="6537" y="7874"/>
              <a:ext cx="1827" cy="1956"/>
            </a:xfrm>
            <a:prstGeom prst="rect">
              <a:avLst/>
            </a:prstGeom>
          </p:spPr>
        </p:pic>
        <p:pic>
          <p:nvPicPr>
            <p:cNvPr id="23" name="图片 22" descr="14"/>
            <p:cNvPicPr>
              <a:picLocks noChangeAspect="1"/>
            </p:cNvPicPr>
            <p:nvPr>
              <p:custDataLst>
                <p:tags r:id="rId5"/>
              </p:custDataLst>
            </p:nvPr>
          </p:nvPicPr>
          <p:blipFill>
            <a:blip r:embed="rId6"/>
            <a:stretch>
              <a:fillRect/>
            </a:stretch>
          </p:blipFill>
          <p:spPr>
            <a:xfrm>
              <a:off x="9590" y="7554"/>
              <a:ext cx="2066" cy="2703"/>
            </a:xfrm>
            <a:prstGeom prst="rect">
              <a:avLst/>
            </a:prstGeom>
          </p:spPr>
        </p:pic>
        <p:pic>
          <p:nvPicPr>
            <p:cNvPr id="24" name="图片 23" descr="15"/>
            <p:cNvPicPr>
              <a:picLocks noChangeAspect="1"/>
            </p:cNvPicPr>
            <p:nvPr>
              <p:custDataLst>
                <p:tags r:id="rId7"/>
              </p:custDataLst>
            </p:nvPr>
          </p:nvPicPr>
          <p:blipFill>
            <a:blip r:embed="rId8"/>
            <a:stretch>
              <a:fillRect/>
            </a:stretch>
          </p:blipFill>
          <p:spPr>
            <a:xfrm>
              <a:off x="12430" y="7264"/>
              <a:ext cx="2191" cy="3143"/>
            </a:xfrm>
            <a:prstGeom prst="rect">
              <a:avLst/>
            </a:prstGeom>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12500" b="1944"/>
          <a:stretch>
            <a:fillRect/>
          </a:stretch>
        </p:blipFill>
        <p:spPr>
          <a:xfrm>
            <a:off x="0" y="0"/>
            <a:ext cx="12192000" cy="6858000"/>
          </a:xfrm>
          <a:prstGeom prst="rect">
            <a:avLst/>
          </a:prstGeom>
        </p:spPr>
      </p:pic>
      <p:sp>
        <p:nvSpPr>
          <p:cNvPr id="4" name="矩形 3"/>
          <p:cNvSpPr/>
          <p:nvPr/>
        </p:nvSpPr>
        <p:spPr>
          <a:xfrm>
            <a:off x="1464945" y="1497330"/>
            <a:ext cx="9262110" cy="4246245"/>
          </a:xfrm>
          <a:prstGeom prst="rect">
            <a:avLst/>
          </a:prstGeom>
        </p:spPr>
        <p:txBody>
          <a:bodyPr wrap="square">
            <a:spAutoFit/>
          </a:bodyPr>
          <a:lstStyle/>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知识目标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1. 增强消防安全意识，掌握消防安全和防护、救助的基本技能。</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2. 了解校园火灾的特点及原因，掌握校园火灾预防的方法。</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能力目标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1. 掌握灭火器的使用方法。</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2. 熟练掌握火场疏散和逃生的方法与途径。</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思政目标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面对市场的挑战和教学的改革，培养专业技能与职业素养相融合的消防人才刻不容缓，将社会主义核心价值观融入课程。</a:t>
            </a:r>
            <a:endParaRPr lang="zh-CN" altLang="en-US" sz="2000" dirty="0">
              <a:latin typeface="华文楷体" panose="02010600040101010101" pitchFamily="2" charset="-122"/>
              <a:ea typeface="华文楷体" panose="02010600040101010101" pitchFamily="2" charset="-122"/>
            </a:endParaRPr>
          </a:p>
        </p:txBody>
      </p:sp>
      <p:sp>
        <p:nvSpPr>
          <p:cNvPr id="10" name="文本框 9"/>
          <p:cNvSpPr txBox="1"/>
          <p:nvPr/>
        </p:nvSpPr>
        <p:spPr>
          <a:xfrm>
            <a:off x="4295140" y="794385"/>
            <a:ext cx="3601720" cy="829945"/>
          </a:xfrm>
          <a:prstGeom prst="rect">
            <a:avLst/>
          </a:prstGeom>
          <a:noFill/>
        </p:spPr>
        <p:txBody>
          <a:bodyPr wrap="square" rtlCol="0">
            <a:spAutoFit/>
          </a:bodyPr>
          <a:lstStyle/>
          <a:p>
            <a:pPr algn="ctr"/>
            <a:r>
              <a:rPr lang="zh-CN" altLang="en-US" sz="4800" b="1" dirty="0">
                <a:solidFill>
                  <a:schemeClr val="tx1">
                    <a:alpha val="78000"/>
                  </a:schemeClr>
                </a:solidFill>
                <a:latin typeface="华文楷体" panose="02010600040101010101" pitchFamily="2" charset="-122"/>
                <a:ea typeface="华文楷体" panose="02010600040101010101" pitchFamily="2" charset="-122"/>
              </a:rPr>
              <a:t>学习目标</a:t>
            </a:r>
            <a:endParaRPr lang="zh-CN" altLang="en-US" sz="4800" b="1" dirty="0">
              <a:solidFill>
                <a:schemeClr val="tx1">
                  <a:alpha val="78000"/>
                </a:schemeClr>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7131844"/>
          </a:xfrm>
          <a:prstGeom prst="rect">
            <a:avLst/>
          </a:prstGeom>
        </p:spPr>
      </p:pic>
      <p:sp>
        <p:nvSpPr>
          <p:cNvPr id="5" name="文本框 4"/>
          <p:cNvSpPr txBox="1"/>
          <p:nvPr/>
        </p:nvSpPr>
        <p:spPr>
          <a:xfrm>
            <a:off x="1585712" y="1497865"/>
            <a:ext cx="2114550" cy="830997"/>
          </a:xfrm>
          <a:prstGeom prst="rect">
            <a:avLst/>
          </a:prstGeom>
          <a:noFill/>
        </p:spPr>
        <p:txBody>
          <a:bodyPr wrap="square" rtlCol="0">
            <a:spAutoFit/>
          </a:bodyPr>
          <a:lstStyle/>
          <a:p>
            <a:pPr algn="ctr"/>
            <a:r>
              <a:rPr lang="zh-CN" altLang="en-US" sz="4800" b="1" dirty="0" smtClean="0">
                <a:solidFill>
                  <a:srgbClr val="006C8A"/>
                </a:solidFill>
                <a:latin typeface="微软雅黑" panose="020B0503020204020204" pitchFamily="34" charset="-122"/>
                <a:ea typeface="微软雅黑" panose="020B0503020204020204" pitchFamily="34" charset="-122"/>
              </a:rPr>
              <a:t>目录：</a:t>
            </a:r>
            <a:endParaRPr lang="zh-CN" altLang="en-US" sz="4800" b="1" dirty="0">
              <a:solidFill>
                <a:srgbClr val="006C8A"/>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980690" y="2451735"/>
            <a:ext cx="7992745" cy="706755"/>
          </a:xfrm>
          <a:prstGeom prst="rect">
            <a:avLst/>
          </a:prstGeom>
          <a:noFill/>
        </p:spPr>
        <p:txBody>
          <a:bodyPr wrap="square" rtlCol="0">
            <a:spAutoFit/>
          </a:bodyPr>
          <a:lstStyle/>
          <a:p>
            <a:r>
              <a:rPr sz="4000" b="1" dirty="0" smtClean="0">
                <a:solidFill>
                  <a:srgbClr val="006C8A"/>
                </a:solidFill>
              </a:rPr>
              <a:t>第一节　掌握消防基础知识</a:t>
            </a:r>
            <a:endParaRPr lang="zh-CN" altLang="en-US" sz="4000" b="1" dirty="0">
              <a:solidFill>
                <a:srgbClr val="006C8A"/>
              </a:solidFill>
            </a:endParaRPr>
          </a:p>
        </p:txBody>
      </p:sp>
      <p:sp>
        <p:nvSpPr>
          <p:cNvPr id="7" name="文本框 6"/>
          <p:cNvSpPr txBox="1"/>
          <p:nvPr/>
        </p:nvSpPr>
        <p:spPr>
          <a:xfrm>
            <a:off x="2980690" y="3223895"/>
            <a:ext cx="8609965" cy="706755"/>
          </a:xfrm>
          <a:prstGeom prst="rect">
            <a:avLst/>
          </a:prstGeom>
          <a:noFill/>
        </p:spPr>
        <p:txBody>
          <a:bodyPr wrap="square" rtlCol="0">
            <a:spAutoFit/>
          </a:bodyPr>
          <a:lstStyle/>
          <a:p>
            <a:r>
              <a:rPr sz="4000" b="1" dirty="0">
                <a:solidFill>
                  <a:srgbClr val="006C8A"/>
                </a:solidFill>
              </a:rPr>
              <a:t>第二节　认识校园火灾</a:t>
            </a:r>
            <a:endParaRPr lang="zh-CN" altLang="en-US" sz="4000" b="1" dirty="0">
              <a:solidFill>
                <a:srgbClr val="006C8A"/>
              </a:solidFill>
            </a:endParaRPr>
          </a:p>
        </p:txBody>
      </p:sp>
      <p:sp>
        <p:nvSpPr>
          <p:cNvPr id="8" name="文本框 7"/>
          <p:cNvSpPr txBox="1"/>
          <p:nvPr/>
        </p:nvSpPr>
        <p:spPr>
          <a:xfrm>
            <a:off x="2980690" y="3995420"/>
            <a:ext cx="8119745" cy="706755"/>
          </a:xfrm>
          <a:prstGeom prst="rect">
            <a:avLst/>
          </a:prstGeom>
          <a:noFill/>
        </p:spPr>
        <p:txBody>
          <a:bodyPr wrap="square" rtlCol="0">
            <a:spAutoFit/>
          </a:bodyPr>
          <a:lstStyle/>
          <a:p>
            <a:r>
              <a:rPr sz="4000" b="1" dirty="0">
                <a:solidFill>
                  <a:srgbClr val="006C8A"/>
                </a:solidFill>
              </a:rPr>
              <a:t>第三节　火灾的预防和扑救</a:t>
            </a:r>
            <a:endParaRPr lang="zh-CN" altLang="en-US" sz="4000" b="1" dirty="0">
              <a:solidFill>
                <a:srgbClr val="006C8A"/>
              </a:solidFill>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58530" y="5015230"/>
            <a:ext cx="3633470" cy="198501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38810" y="2619375"/>
            <a:ext cx="10901045" cy="1014730"/>
          </a:xfrm>
          <a:prstGeom prst="rect">
            <a:avLst/>
          </a:prstGeom>
          <a:noFill/>
        </p:spPr>
        <p:txBody>
          <a:bodyPr wrap="square" rtlCol="0">
            <a:spAutoFit/>
          </a:bodyPr>
          <a:lstStyle/>
          <a:p>
            <a:pPr algn="ctr"/>
            <a:r>
              <a:rPr lang="zh-CN" altLang="en-US" sz="6000" b="1" dirty="0" smtClean="0">
                <a:solidFill>
                  <a:srgbClr val="006C8A"/>
                </a:solidFill>
              </a:rPr>
              <a:t>第一节　掌握消防基础知识</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descr="千库网_全国消防安全日消防宣传消防员_元素编号13369784"/>
          <p:cNvPicPr>
            <a:picLocks noChangeAspect="1"/>
          </p:cNvPicPr>
          <p:nvPr/>
        </p:nvPicPr>
        <p:blipFill>
          <a:blip r:embed="rId2"/>
          <a:stretch>
            <a:fillRect/>
          </a:stretch>
        </p:blipFill>
        <p:spPr>
          <a:xfrm>
            <a:off x="4670425" y="3808730"/>
            <a:ext cx="2762885" cy="304927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007485" y="1022350"/>
            <a:ext cx="440245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一、火灾的定义与分类</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61117" y="1843284"/>
            <a:ext cx="4971121" cy="3784600"/>
          </a:xfrm>
          <a:prstGeom prst="rect">
            <a:avLst/>
          </a:prstGeom>
          <a:noFill/>
        </p:spPr>
        <p:txBody>
          <a:bodyPr wrap="square" rtlCol="0">
            <a:spAutoFit/>
          </a:bodyPr>
          <a:lstStyle/>
          <a:p>
            <a:pPr indent="0" fontAlgn="auto">
              <a:lnSpc>
                <a:spcPct val="150000"/>
              </a:lnSpc>
            </a:pPr>
            <a:r>
              <a:rPr sz="2000" b="1" dirty="0" smtClean="0">
                <a:solidFill>
                  <a:srgbClr val="006C8A"/>
                </a:solidFill>
              </a:rPr>
              <a:t>火灾是指在时间或空间上发生的未能有效控制的燃烧导致的事故伤害。火灾是一种十分普遍的社会现象，火灾的起因主要有三种：第一种是个人实施的不安全用火以及放火行为导致起火；第二种是物质本身不安全的状态导致起火；第三种是技术工艺缺陷导致起火。上述起因中第一种因素是导致火灾的最主要因素。</a:t>
            </a:r>
            <a:endParaRPr lang="zh-CN" altLang="en-US" sz="2000" b="1" dirty="0">
              <a:solidFill>
                <a:srgbClr val="006C8A"/>
              </a:solidFill>
            </a:endParaRPr>
          </a:p>
        </p:txBody>
      </p:sp>
      <p:pic>
        <p:nvPicPr>
          <p:cNvPr id="100" name="图片 99"/>
          <p:cNvPicPr/>
          <p:nvPr>
            <p:custDataLst>
              <p:tags r:id="rId2"/>
            </p:custDataLst>
          </p:nvPr>
        </p:nvPicPr>
        <p:blipFill>
          <a:blip r:embed="rId3"/>
          <a:srcRect r="570" b="5465"/>
          <a:stretch>
            <a:fillRect/>
          </a:stretch>
        </p:blipFill>
        <p:spPr>
          <a:xfrm>
            <a:off x="6271895" y="1843405"/>
            <a:ext cx="4946015" cy="3547745"/>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007485" y="1022350"/>
            <a:ext cx="440245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二、火灾的蔓延</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4" name="六边形 3"/>
          <p:cNvSpPr/>
          <p:nvPr>
            <p:custDataLst>
              <p:tags r:id="rId2"/>
            </p:custDataLst>
          </p:nvPr>
        </p:nvSpPr>
        <p:spPr>
          <a:xfrm rot="5400000">
            <a:off x="4382135" y="2957195"/>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6" name="六边形 5"/>
          <p:cNvSpPr/>
          <p:nvPr>
            <p:custDataLst>
              <p:tags r:id="rId3"/>
            </p:custDataLst>
          </p:nvPr>
        </p:nvSpPr>
        <p:spPr>
          <a:xfrm rot="5400000">
            <a:off x="5960745" y="2957195"/>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13" name="正文"/>
          <p:cNvSpPr txBox="1"/>
          <p:nvPr>
            <p:custDataLst>
              <p:tags r:id="rId4"/>
            </p:custDataLst>
          </p:nvPr>
        </p:nvSpPr>
        <p:spPr>
          <a:xfrm>
            <a:off x="7866380" y="3149600"/>
            <a:ext cx="3320415" cy="2207260"/>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建筑物内某一房间发生火灾，当火势发展到由房间内局部燃烧向全室性燃烧过渡时，这种现象通常称为轰燃，之后火势就会突破该房间的限制向其他空间蔓延。</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p:txBody>
      </p:sp>
      <p:sp>
        <p:nvSpPr>
          <p:cNvPr id="14" name="标题"/>
          <p:cNvSpPr txBox="1"/>
          <p:nvPr>
            <p:custDataLst>
              <p:tags r:id="rId5"/>
            </p:custDataLst>
          </p:nvPr>
        </p:nvSpPr>
        <p:spPr>
          <a:xfrm>
            <a:off x="7865745" y="2345055"/>
            <a:ext cx="3321050" cy="689610"/>
          </a:xfrm>
          <a:prstGeom prst="rect">
            <a:avLst/>
          </a:prstGeom>
          <a:noFill/>
        </p:spPr>
        <p:txBody>
          <a:bodyPr wrap="square" lIns="90170" tIns="46990" rIns="90170" bIns="0" rtlCol="0" anchor="b"/>
          <a:p>
            <a:pPr>
              <a:lnSpc>
                <a:spcPct val="130000"/>
              </a:lnSpc>
            </a:pPr>
            <a:r>
              <a:rPr lang="zh-CN" altLang="en-US" b="1" spc="300" dirty="0">
                <a:solidFill>
                  <a:srgbClr val="376FFF"/>
                </a:solidFill>
                <a:latin typeface="Arial" panose="020B0604020202020204" pitchFamily="34" charset="0"/>
                <a:ea typeface="微软雅黑" panose="020B0503020204020204" pitchFamily="34" charset="-122"/>
              </a:rPr>
              <a:t>（二）建筑物内火灾蔓延的途径</a:t>
            </a:r>
            <a:endParaRPr lang="zh-CN" altLang="en-US" b="1" spc="300" dirty="0">
              <a:solidFill>
                <a:srgbClr val="376FFF"/>
              </a:solidFill>
              <a:latin typeface="Arial" panose="020B0604020202020204" pitchFamily="34" charset="0"/>
              <a:ea typeface="微软雅黑" panose="020B0503020204020204" pitchFamily="34" charset="-122"/>
            </a:endParaRPr>
          </a:p>
        </p:txBody>
      </p:sp>
      <p:sp>
        <p:nvSpPr>
          <p:cNvPr id="20" name="正文"/>
          <p:cNvSpPr txBox="1"/>
          <p:nvPr>
            <p:custDataLst>
              <p:tags r:id="rId6"/>
            </p:custDataLst>
          </p:nvPr>
        </p:nvSpPr>
        <p:spPr>
          <a:xfrm>
            <a:off x="851535" y="3065145"/>
            <a:ext cx="3320415" cy="2785745"/>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火灾的发展，一般都要经过一个火势由小到大、由弱到强，逐步发展的过程。建筑火灾通常出现于建筑物内的局部区域或房间内，随后蔓延至邻近区域或房间，最后导致全部楼层起火，甚至蔓延至整个建筑。</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p:txBody>
      </p:sp>
      <p:sp>
        <p:nvSpPr>
          <p:cNvPr id="21" name="标题"/>
          <p:cNvSpPr txBox="1"/>
          <p:nvPr>
            <p:custDataLst>
              <p:tags r:id="rId7"/>
            </p:custDataLst>
          </p:nvPr>
        </p:nvSpPr>
        <p:spPr>
          <a:xfrm>
            <a:off x="852170" y="2345055"/>
            <a:ext cx="3686175" cy="456565"/>
          </a:xfrm>
          <a:prstGeom prst="rect">
            <a:avLst/>
          </a:prstGeom>
          <a:noFill/>
        </p:spPr>
        <p:txBody>
          <a:bodyPr wrap="square" lIns="90170" tIns="46990" rIns="90170" bIns="0" rtlCol="0" anchor="b"/>
          <a:p>
            <a:pPr algn="l"/>
            <a:r>
              <a:rPr lang="zh-CN" altLang="en-US" b="1" spc="300" dirty="0">
                <a:solidFill>
                  <a:srgbClr val="17D594"/>
                </a:solidFill>
                <a:latin typeface="Arial" panose="020B0604020202020204" pitchFamily="34" charset="0"/>
                <a:ea typeface="微软雅黑" panose="020B0503020204020204" pitchFamily="34" charset="-122"/>
              </a:rPr>
              <a:t>（一）室内火灾的发展过程</a:t>
            </a:r>
            <a:endParaRPr lang="zh-CN" altLang="en-US" b="1" spc="300" dirty="0">
              <a:solidFill>
                <a:srgbClr val="17D594"/>
              </a:solidFill>
              <a:latin typeface="Arial" panose="020B0604020202020204" pitchFamily="34" charset="0"/>
              <a:ea typeface="微软雅黑" panose="020B0503020204020204" pitchFamily="34" charset="-122"/>
            </a:endParaRPr>
          </a:p>
        </p:txBody>
      </p:sp>
      <p:pic>
        <p:nvPicPr>
          <p:cNvPr id="25" name="图片 24" descr="343439383331313b343532303032333bc6f3d2b5bcf2bde9"/>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5093335" y="3512820"/>
            <a:ext cx="467995" cy="467995"/>
          </a:xfrm>
          <a:prstGeom prst="rect">
            <a:avLst/>
          </a:prstGeom>
        </p:spPr>
      </p:pic>
      <p:pic>
        <p:nvPicPr>
          <p:cNvPr id="26" name="图片 25"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71945" y="3512820"/>
            <a:ext cx="467995" cy="46799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895090" y="471170"/>
            <a:ext cx="440245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三、火灾发生的规律</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2"/>
            </p:custDataLst>
          </p:nvPr>
        </p:nvSpPr>
        <p:spPr>
          <a:xfrm flipH="1">
            <a:off x="902335" y="1967230"/>
            <a:ext cx="3349625" cy="767080"/>
          </a:xfrm>
          <a:prstGeom prst="rect">
            <a:avLst/>
          </a:prstGeom>
          <a:noFill/>
          <a:ln w="9525">
            <a:noFill/>
          </a:ln>
        </p:spPr>
        <p:txBody>
          <a:bodyPr wrap="square">
            <a:noAutofit/>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火成为灾害必然受社会各种因素的影响，其中有政治、经济、文化、风俗习惯等方面的因素。</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11" name="文本框 10"/>
          <p:cNvSpPr txBox="1"/>
          <p:nvPr>
            <p:custDataLst>
              <p:tags r:id="rId3"/>
            </p:custDataLst>
          </p:nvPr>
        </p:nvSpPr>
        <p:spPr>
          <a:xfrm flipH="1">
            <a:off x="1134745" y="1453515"/>
            <a:ext cx="3117215" cy="410210"/>
          </a:xfrm>
          <a:prstGeom prst="rect">
            <a:avLst/>
          </a:prstGeom>
          <a:noFill/>
        </p:spPr>
        <p:txBody>
          <a:bodyPr wrap="square" bIns="0" rtlCol="0" anchor="ctr" anchorCtr="0"/>
          <a:p>
            <a:pPr algn="l"/>
            <a:r>
              <a:rPr lang="zh-CN" sz="16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rPr>
              <a:t>（一）火灾随社会环境因素的变化而变化</a:t>
            </a:r>
            <a:endParaRPr lang="zh-CN" sz="16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16" name="文本框 15"/>
          <p:cNvSpPr txBox="1"/>
          <p:nvPr>
            <p:custDataLst>
              <p:tags r:id="rId4"/>
            </p:custDataLst>
          </p:nvPr>
        </p:nvSpPr>
        <p:spPr>
          <a:xfrm flipH="1">
            <a:off x="862965" y="3625850"/>
            <a:ext cx="3141345" cy="1089660"/>
          </a:xfrm>
          <a:prstGeom prst="rect">
            <a:avLst/>
          </a:prstGeom>
          <a:noFill/>
          <a:ln w="9525">
            <a:noFill/>
          </a:ln>
        </p:spPr>
        <p:txBody>
          <a:bodyPr wrap="square">
            <a:noAutofit/>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冬季（12 月—次年 2 月）火灾起数最多，夏季（6 月—8 月）火灾起数最少。</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17" name="文本框 16"/>
          <p:cNvSpPr txBox="1"/>
          <p:nvPr>
            <p:custDataLst>
              <p:tags r:id="rId5"/>
            </p:custDataLst>
          </p:nvPr>
        </p:nvSpPr>
        <p:spPr>
          <a:xfrm flipH="1">
            <a:off x="593725" y="3270250"/>
            <a:ext cx="3657600" cy="410210"/>
          </a:xfrm>
          <a:prstGeom prst="rect">
            <a:avLst/>
          </a:prstGeom>
          <a:noFill/>
        </p:spPr>
        <p:txBody>
          <a:bodyPr wrap="square" bIns="0" rtlCol="0" anchor="ctr" anchorCtr="0"/>
          <a:p>
            <a:pPr algn="l"/>
            <a:r>
              <a:rPr lang="zh-CN" sz="16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rPr>
              <a:t>（二）火灾随季节的变化而变化</a:t>
            </a:r>
            <a:endParaRPr lang="zh-CN" sz="16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7" name="文本框 6"/>
          <p:cNvSpPr txBox="1"/>
          <p:nvPr>
            <p:custDataLst>
              <p:tags r:id="rId6"/>
            </p:custDataLst>
          </p:nvPr>
        </p:nvSpPr>
        <p:spPr>
          <a:xfrm flipH="1">
            <a:off x="902335" y="5250815"/>
            <a:ext cx="6881495" cy="805180"/>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第一，白天起火风险大，以下午为最大，次数较多，但成灾率低。</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第二，夜间起火风险小，以后半夜为最小，次数最少，但成灾率高。</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31" name="文本框 30"/>
          <p:cNvSpPr txBox="1"/>
          <p:nvPr>
            <p:custDataLst>
              <p:tags r:id="rId7"/>
            </p:custDataLst>
          </p:nvPr>
        </p:nvSpPr>
        <p:spPr>
          <a:xfrm flipH="1">
            <a:off x="902335" y="4827905"/>
            <a:ext cx="3349625" cy="410210"/>
          </a:xfrm>
          <a:prstGeom prst="rect">
            <a:avLst/>
          </a:prstGeom>
          <a:noFill/>
        </p:spPr>
        <p:txBody>
          <a:bodyPr wrap="square" bIns="0" rtlCol="0" anchor="ctr" anchorCtr="0"/>
          <a:p>
            <a:pPr algn="l"/>
            <a:r>
              <a:rPr lang="zh-CN" sz="16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rPr>
              <a:t>（三）火灾昼夜变化的规律</a:t>
            </a:r>
            <a:endParaRPr lang="zh-CN" sz="16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3" name="文本框 32"/>
          <p:cNvSpPr txBox="1"/>
          <p:nvPr>
            <p:custDataLst>
              <p:tags r:id="rId8"/>
            </p:custDataLst>
          </p:nvPr>
        </p:nvSpPr>
        <p:spPr>
          <a:xfrm flipH="1">
            <a:off x="8417560" y="1708150"/>
            <a:ext cx="3063240" cy="1506855"/>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第一，电器火灾突出。</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第二，违反安全规定和生活用火不慎，火灾严重。</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第三，自然火灾损失不高。</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47" name="文本框 46"/>
          <p:cNvSpPr txBox="1"/>
          <p:nvPr>
            <p:custDataLst>
              <p:tags r:id="rId9"/>
            </p:custDataLst>
          </p:nvPr>
        </p:nvSpPr>
        <p:spPr>
          <a:xfrm flipH="1">
            <a:off x="8158480" y="1297305"/>
            <a:ext cx="3450590" cy="410210"/>
          </a:xfrm>
          <a:prstGeom prst="rect">
            <a:avLst/>
          </a:prstGeom>
          <a:noFill/>
        </p:spPr>
        <p:txBody>
          <a:bodyPr wrap="square" bIns="0" rtlCol="0" anchor="ctr" anchorCtr="0"/>
          <a:p>
            <a:pPr algn="l"/>
            <a:r>
              <a:rPr lang="zh-CN" sz="1600" spc="300" dirty="0">
                <a:solidFill>
                  <a:srgbClr val="0A7AD5"/>
                </a:solidFill>
                <a:uFillTx/>
                <a:latin typeface="思源黑体 CN Bold" panose="020B0800000000000000" charset="-122"/>
                <a:ea typeface="思源黑体 CN Bold" panose="020B0800000000000000" charset="-122"/>
                <a:sym typeface="微软雅黑" panose="020B0503020204020204" pitchFamily="34" charset="-122"/>
              </a:rPr>
              <a:t>（五）火灾成因的规律和特点</a:t>
            </a:r>
            <a:endParaRPr lang="zh-CN" sz="1600" spc="300" dirty="0">
              <a:solidFill>
                <a:srgbClr val="0A7AD5"/>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61" name="文本框 60"/>
          <p:cNvSpPr txBox="1"/>
          <p:nvPr>
            <p:custDataLst>
              <p:tags r:id="rId10"/>
            </p:custDataLst>
          </p:nvPr>
        </p:nvSpPr>
        <p:spPr>
          <a:xfrm flipH="1">
            <a:off x="8158480" y="4740910"/>
            <a:ext cx="3349625" cy="767080"/>
          </a:xfrm>
          <a:prstGeom prst="rect">
            <a:avLst/>
          </a:prstGeom>
          <a:noFill/>
          <a:ln w="9525">
            <a:noFill/>
          </a:ln>
        </p:spPr>
        <p:txBody>
          <a:bodyPr wrap="square">
            <a:noAutofit/>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第一，第三产业火灾频繁。</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第二，装修场所火灾多发。</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62" name="文本框 61"/>
          <p:cNvSpPr txBox="1"/>
          <p:nvPr>
            <p:custDataLst>
              <p:tags r:id="rId11"/>
            </p:custDataLst>
          </p:nvPr>
        </p:nvSpPr>
        <p:spPr>
          <a:xfrm flipH="1">
            <a:off x="8158480" y="4320540"/>
            <a:ext cx="3350260" cy="410210"/>
          </a:xfrm>
          <a:prstGeom prst="rect">
            <a:avLst/>
          </a:prstGeom>
          <a:noFill/>
        </p:spPr>
        <p:txBody>
          <a:bodyPr wrap="square" bIns="0" rtlCol="0" anchor="ctr" anchorCtr="0"/>
          <a:p>
            <a:pPr algn="l"/>
            <a:r>
              <a:rPr lang="zh-CN" sz="160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pitchFamily="34" charset="-122"/>
              </a:rPr>
              <a:t>（四）新形势下火灾的新情况</a:t>
            </a:r>
            <a:endParaRPr lang="zh-CN" sz="1600"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0" name="同心圆 29"/>
          <p:cNvSpPr/>
          <p:nvPr>
            <p:custDataLst>
              <p:tags r:id="rId12"/>
            </p:custDataLst>
          </p:nvPr>
        </p:nvSpPr>
        <p:spPr>
          <a:xfrm flipH="1">
            <a:off x="4199255" y="147256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8" name="同心圆 7"/>
          <p:cNvSpPr/>
          <p:nvPr>
            <p:custDataLst>
              <p:tags r:id="rId13"/>
            </p:custDataLst>
          </p:nvPr>
        </p:nvSpPr>
        <p:spPr>
          <a:xfrm rot="5400000" flipH="1">
            <a:off x="4479925" y="181800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0" name="椭圆 9"/>
          <p:cNvSpPr/>
          <p:nvPr>
            <p:custDataLst>
              <p:tags r:id="rId14"/>
            </p:custDataLst>
          </p:nvPr>
        </p:nvSpPr>
        <p:spPr>
          <a:xfrm>
            <a:off x="6811645" y="1802130"/>
            <a:ext cx="717550" cy="717550"/>
          </a:xfrm>
          <a:prstGeom prst="ellipse">
            <a:avLst/>
          </a:prstGeom>
          <a:solidFill>
            <a:srgbClr val="8AD2F2">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12" name="椭圆 11"/>
          <p:cNvSpPr/>
          <p:nvPr>
            <p:custDataLst>
              <p:tags r:id="rId15"/>
            </p:custDataLst>
          </p:nvPr>
        </p:nvSpPr>
        <p:spPr>
          <a:xfrm>
            <a:off x="6811645" y="4297680"/>
            <a:ext cx="717550" cy="717550"/>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15" name="椭圆 14"/>
          <p:cNvSpPr/>
          <p:nvPr>
            <p:custDataLst>
              <p:tags r:id="rId16"/>
            </p:custDataLst>
          </p:nvPr>
        </p:nvSpPr>
        <p:spPr>
          <a:xfrm flipH="1">
            <a:off x="4635500" y="1802130"/>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2" name="文本框 51"/>
          <p:cNvSpPr txBox="1"/>
          <p:nvPr>
            <p:custDataLst>
              <p:tags r:id="rId17"/>
            </p:custDataLst>
          </p:nvPr>
        </p:nvSpPr>
        <p:spPr>
          <a:xfrm>
            <a:off x="4685030" y="197675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8"/>
            </p:custDataLst>
          </p:nvPr>
        </p:nvSpPr>
        <p:spPr>
          <a:xfrm>
            <a:off x="6861175" y="197675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05</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19"/>
            </p:custDataLst>
          </p:nvPr>
        </p:nvSpPr>
        <p:spPr>
          <a:xfrm>
            <a:off x="6861175" y="447230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04</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8" name="椭圆 17"/>
          <p:cNvSpPr/>
          <p:nvPr>
            <p:custDataLst>
              <p:tags r:id="rId20"/>
            </p:custDataLst>
          </p:nvPr>
        </p:nvSpPr>
        <p:spPr>
          <a:xfrm flipH="1">
            <a:off x="4635500" y="4297680"/>
            <a:ext cx="717550" cy="717550"/>
          </a:xfrm>
          <a:prstGeom prst="ellipse">
            <a:avLst/>
          </a:prstGeom>
          <a:solidFill>
            <a:srgbClr val="FAF4A0">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AF4A0"/>
              </a:solidFill>
              <a:cs typeface="思源黑体 CN Regular" panose="020B0500000000000000" charset="-122"/>
            </a:endParaRPr>
          </a:p>
        </p:txBody>
      </p:sp>
      <p:sp>
        <p:nvSpPr>
          <p:cNvPr id="53" name="文本框 52"/>
          <p:cNvSpPr txBox="1"/>
          <p:nvPr>
            <p:custDataLst>
              <p:tags r:id="rId21"/>
            </p:custDataLst>
          </p:nvPr>
        </p:nvSpPr>
        <p:spPr>
          <a:xfrm>
            <a:off x="4685030" y="447230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9" name="椭圆 18"/>
          <p:cNvSpPr/>
          <p:nvPr>
            <p:custDataLst>
              <p:tags r:id="rId22"/>
            </p:custDataLst>
          </p:nvPr>
        </p:nvSpPr>
        <p:spPr>
          <a:xfrm flipH="1">
            <a:off x="4123055" y="3030855"/>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4" name="文本框 53"/>
          <p:cNvSpPr txBox="1"/>
          <p:nvPr>
            <p:custDataLst>
              <p:tags r:id="rId23"/>
            </p:custDataLst>
          </p:nvPr>
        </p:nvSpPr>
        <p:spPr>
          <a:xfrm>
            <a:off x="4172585"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2" name="椭圆 21"/>
          <p:cNvSpPr/>
          <p:nvPr>
            <p:custDataLst>
              <p:tags r:id="rId24"/>
            </p:custDataLst>
          </p:nvPr>
        </p:nvSpPr>
        <p:spPr>
          <a:xfrm>
            <a:off x="5409565" y="274224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pitchFamily="34" charset="-122"/>
            </a:endParaRPr>
          </a:p>
        </p:txBody>
      </p:sp>
      <p:sp>
        <p:nvSpPr>
          <p:cNvPr id="42" name="同心圆 41"/>
          <p:cNvSpPr/>
          <p:nvPr>
            <p:custDataLst>
              <p:tags r:id="rId25"/>
            </p:custDataLst>
          </p:nvPr>
        </p:nvSpPr>
        <p:spPr>
          <a:xfrm flipH="1">
            <a:off x="4906645" y="224472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26"/>
            </p:custDataLst>
          </p:nvPr>
        </p:nvGrpSpPr>
        <p:grpSpPr>
          <a:xfrm rot="0">
            <a:off x="5191125" y="2530475"/>
            <a:ext cx="1781810" cy="1779905"/>
            <a:chOff x="11317288" y="-5686262"/>
            <a:chExt cx="4924404" cy="4919848"/>
          </a:xfrm>
          <a:solidFill>
            <a:srgbClr val="58BBDB"/>
          </a:solidFill>
        </p:grpSpPr>
        <p:sp>
          <p:nvSpPr>
            <p:cNvPr id="57" name="Freeform 6"/>
            <p:cNvSpPr>
              <a:spLocks noEditPoints="1"/>
            </p:cNvSpPr>
            <p:nvPr>
              <p:custDataLst>
                <p:tags r:id="rId27"/>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8"/>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5850255" y="3183255"/>
            <a:ext cx="491490" cy="49149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440940" y="599440"/>
            <a:ext cx="808545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四、常见消防器材、设施及使用方法</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93420" y="1462405"/>
            <a:ext cx="6198235" cy="4569460"/>
          </a:xfrm>
          <a:prstGeom prst="rect">
            <a:avLst/>
          </a:prstGeom>
          <a:noFill/>
        </p:spPr>
        <p:txBody>
          <a:bodyPr wrap="square" rtlCol="0">
            <a:spAutoFit/>
          </a:bodyPr>
          <a:lstStyle/>
          <a:p>
            <a:pPr indent="0" fontAlgn="auto">
              <a:lnSpc>
                <a:spcPct val="15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（一）灭火器</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灭火器是一种可携式灭火工具，根据充装灭火药剂的不同，可分为干粉灭火器、二氧化碳灭火器、泡沫灭火器等。如图 10-1 所示。</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根据使用情况不同，灭火器上分别标注有 ABC 类、BC 类、BCE 类、D 类、ABCE 类等类别，</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只要识别类别符号，就可正确选择灭火器。</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灭火器按扑救可燃物质的不同，可划分为以下几种类型。</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A 类：适用于扑灭木材、纸张、布匹、棉、毛、麻等固体的燃烧。</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B 类：适用于扑灭一切可燃液体、石油产品、油脂类物品的燃烧。</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C 类：适用于扑灭可燃气体的燃烧。</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D 类：适用于扑灭钾、钠、钙、镁等轻金属的燃烧。</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E 类：适用于扑灭各种带电电器设备的燃烧。</a:t>
            </a:r>
            <a:endParaRPr lang="zh-CN" altLang="en-US"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custDataLst>
              <p:tags r:id="rId2"/>
            </p:custDataLst>
          </p:nvPr>
        </p:nvPicPr>
        <p:blipFill>
          <a:blip r:embed="rId3"/>
          <a:stretch>
            <a:fillRect/>
          </a:stretch>
        </p:blipFill>
        <p:spPr>
          <a:xfrm>
            <a:off x="7338695" y="1600835"/>
            <a:ext cx="2965450" cy="4431030"/>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3*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3*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3*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3*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3*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3*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3*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113.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3*q_x*1_1"/>
  <p:tag name="KSO_WM_TEMPLATE_CATEGORY" val="diagram"/>
  <p:tag name="KSO_WM_TEMPLATE_INDEX" val="20227949"/>
  <p:tag name="KSO_WM_UNIT_LAYERLEVEL" val="1_1"/>
  <p:tag name="KSO_WM_TAG_VERSION" val="1.0"/>
  <p:tag name="KSO_WM_BEAUTIFY_FLAG" val="#wm#"/>
</p:tagLst>
</file>

<file path=ppt/tags/tag11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3*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 name="KSO_WM_UNIT_DIAGRAM_SCHEMECOLOR_ID" val="1"/>
  <p:tag name="KSO_WM_UNIT_USESOURCEFORMAT_APPLY" val="1"/>
</p:tagLst>
</file>

<file path=ppt/tags/tag11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3*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 name="KSO_WM_UNIT_DIAGRAM_SCHEMECOLOR_ID" val="1"/>
  <p:tag name="KSO_WM_UNIT_USESOURCEFORMAT_APPLY" val="1"/>
</p:tagLst>
</file>

<file path=ppt/tags/tag11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3*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 name="KSO_WM_UNIT_DIAGRAM_SCHEMECOLOR_ID"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3*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DIAGRAM_SCHEMECOLOR_ID" val="1"/>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3*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DIAGRAM_SCHEMECOLOR_ID" val="1"/>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DIAGRAM_SCHEMECOLOR_ID"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DIAGRAM_SCHEMECOLOR_ID" val="1"/>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DIAGRAM_SCHEMECOLOR_ID" val="1"/>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DIAGRAM_SCHEMECOLOR_ID" val="1"/>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DIAGRAM_SCHEMECOLOR_ID" val="1"/>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DIAGRAM_SCHEMECOLOR_ID" val="1"/>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3*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DIAGRAM_SCHEMECOLOR_ID"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3*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DIAGRAM_SCHEMECOLOR_ID"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3*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DIAGRAM_SCHEMECOLOR_ID"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3*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DIAGRAM_SCHEMECOLOR_ID" val="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3*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DIAGRAM_SCHEMECOLOR_ID" val="1"/>
  <p:tag name="KSO_WM_UNIT_USESOURCEFORMAT_APPLY" val="1"/>
</p:tagLst>
</file>

<file path=ppt/tags/tag1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5*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30.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3*q_x*1_1"/>
  <p:tag name="KSO_WM_TEMPLATE_CATEGORY" val="diagram"/>
  <p:tag name="KSO_WM_TEMPLATE_INDEX" val="20227949"/>
  <p:tag name="KSO_WM_UNIT_LAYERLEVEL" val="1_1"/>
  <p:tag name="KSO_WM_TAG_VERSION" val="1.0"/>
  <p:tag name="KSO_WM_BEAUTIFY_FLAG" val="#wm#"/>
  <p:tag name="KSO_WM_UNIT_DIAGRAM_SCHEMECOLOR_ID" val="1"/>
  <p:tag name="KSO_WM_UNIT_USESOURCEFORMAT_APPLY" val="1"/>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PP_MARK_KEY" val="5bfff08b-7cb3-4664-9791-1d8e27faea97"/>
  <p:tag name="COMMONDATA" val="eyJoZGlkIjoiMDAxNTdkOWEwYjNlN2JlOWI5YmExMDU2NWZmMTVkYzUifQ=="/>
</p:tagLst>
</file>

<file path=ppt/tags/tag1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5*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1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5*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5*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1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5*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5*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1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49_5*q_h_f*1_5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49_5*q_h_a*1_5_1"/>
  <p:tag name="KSO_WM_TEMPLATE_CATEGORY" val="diagram"/>
  <p:tag name="KSO_WM_TEMPLATE_INDEX" val="20227949"/>
  <p:tag name="KSO_WM_UNIT_LAYERLEVEL" val="1_1_1"/>
  <p:tag name="KSO_WM_TAG_VERSION" val="1.0"/>
  <p:tag name="KSO_WM_BEAUTIFY_FLAG" val="#wm#"/>
</p:tagLst>
</file>

<file path=ppt/tags/tag2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49_5*q_h_f*1_4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2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5*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5*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5*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5_1"/>
  <p:tag name="KSO_WM_UNIT_ID" val="diagram20227949_5*q_h_i*1_5_1"/>
  <p:tag name="KSO_WM_TEMPLATE_CATEGORY" val="diagram"/>
  <p:tag name="KSO_WM_TEMPLATE_INDEX" val="2022794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5*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5*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5*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1"/>
  <p:tag name="KSO_WM_UNIT_ID" val="diagram20227949_5*q_h_i*1_5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27949_5*q_h_i*1_4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5*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5*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5*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5*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5*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5*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5*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5*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5*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5*q_x*1_1"/>
  <p:tag name="KSO_WM_TEMPLATE_CATEGORY" val="diagram"/>
  <p:tag name="KSO_WM_TEMPLATE_INDEX" val="20227949"/>
  <p:tag name="KSO_WM_UNIT_LAYERLEVEL" val="1_1"/>
  <p:tag name="KSO_WM_TAG_VERSION" val="1.0"/>
  <p:tag name="KSO_WM_BEAUTIFY_FLAG" val="#wm#"/>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6980_5*q_i*1_1"/>
  <p:tag name="KSO_WM_TEMPLATE_CATEGORY" val="diagram"/>
  <p:tag name="KSO_WM_TEMPLATE_INDEX" val="20176980"/>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6980_5*q_h_i*1_1_1"/>
  <p:tag name="KSO_WM_TEMPLATE_CATEGORY" val="diagram"/>
  <p:tag name="KSO_WM_TEMPLATE_INDEX" val="20176980"/>
  <p:tag name="KSO_WM_UNIT_LAYERLEVEL" val="1_1_1"/>
  <p:tag name="KSO_WM_TAG_VERSION" val="1.0"/>
  <p:tag name="KSO_WM_BEAUTIFY_FLAG" val="#wm#"/>
  <p:tag name="KSO_WM_UNIT_FILL_FORE_SCHEMECOLOR_INDEX" val="6"/>
  <p:tag name="KSO_WM_UNI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6980_5*q_h_i*1_3_1"/>
  <p:tag name="KSO_WM_TEMPLATE_CATEGORY" val="diagram"/>
  <p:tag name="KSO_WM_TEMPLATE_INDEX" val="20176980"/>
  <p:tag name="KSO_WM_UNIT_LAYERLEVEL" val="1_1_1"/>
  <p:tag name="KSO_WM_TAG_VERSION" val="1.0"/>
  <p:tag name="KSO_WM_BEAUTIFY_FLAG" val="#wm#"/>
  <p:tag name="KSO_WM_UNIT_FILL_FORE_SCHEMECOLOR_INDEX" val="8"/>
  <p:tag name="KSO_WM_UNI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6980_5*q_h_i*1_2_1"/>
  <p:tag name="KSO_WM_TEMPLATE_CATEGORY" val="diagram"/>
  <p:tag name="KSO_WM_TEMPLATE_INDEX" val="20176980"/>
  <p:tag name="KSO_WM_UNIT_LAYERLEVEL" val="1_1_1"/>
  <p:tag name="KSO_WM_TAG_VERSION" val="1.0"/>
  <p:tag name="KSO_WM_BEAUTIFY_FLAG" val="#wm#"/>
  <p:tag name="KSO_WM_UNIT_FILL_FORE_SCHEMECOLOR_INDEX" val="7"/>
  <p:tag name="KSO_WM_UNI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76980_5*q_h_i*1_6_1"/>
  <p:tag name="KSO_WM_TEMPLATE_CATEGORY" val="diagram"/>
  <p:tag name="KSO_WM_TEMPLATE_INDEX" val="20176980"/>
  <p:tag name="KSO_WM_UNIT_LAYERLEVEL" val="1_1_1"/>
  <p:tag name="KSO_WM_TAG_VERSION" val="1.0"/>
  <p:tag name="KSO_WM_BEAUTIFY_FLAG" val="#wm#"/>
  <p:tag name="KSO_WM_UNIT_FILL_FORE_SCHEMECOLOR_INDEX" val="5"/>
  <p:tag name="KSO_WM_UNI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6980_5*q_h_i*1_5_1"/>
  <p:tag name="KSO_WM_TEMPLATE_CATEGORY" val="diagram"/>
  <p:tag name="KSO_WM_TEMPLATE_INDEX" val="20176980"/>
  <p:tag name="KSO_WM_UNIT_LAYERLEVEL" val="1_1_1"/>
  <p:tag name="KSO_WM_TAG_VERSION" val="1.0"/>
  <p:tag name="KSO_WM_BEAUTIFY_FLAG" val="#wm#"/>
  <p:tag name="KSO_WM_UNIT_FILL_FORE_SCHEMECOLOR_INDEX" val="10"/>
  <p:tag name="KSO_WM_UNI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6980_5*q_h_i*1_4_1"/>
  <p:tag name="KSO_WM_TEMPLATE_CATEGORY" val="diagram"/>
  <p:tag name="KSO_WM_TEMPLATE_INDEX" val="20176980"/>
  <p:tag name="KSO_WM_UNIT_LAYERLEVEL" val="1_1_1"/>
  <p:tag name="KSO_WM_TAG_VERSION" val="1.0"/>
  <p:tag name="KSO_WM_BEAUTIFY_FLAG" val="#wm#"/>
  <p:tag name="KSO_WM_UNIT_FILL_FORE_SCHEMECOLOR_INDEX" val="9"/>
  <p:tag name="KSO_WM_UNIT_FILL_TYPE" val="1"/>
</p:tagLst>
</file>

<file path=ppt/tags/tag49.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6980_5*q_h_a*1_1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ags/tag50.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76980_5*q_h_a*1_6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1.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6980_5*q_h_a*1_2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2.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6980_5*q_h_a*1_5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3.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6980_5*q_h_a*1_3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4.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6980_5*q_h_a*1_4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0_4*l_i*1_1"/>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0_4*l_i*1_2"/>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60_4*l_i*1_3"/>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60_4*l_i*1_4"/>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60_4*l_i*1_5"/>
  <p:tag name="KSO_WM_TEMPLATE_CATEGORY" val="diagram"/>
  <p:tag name="KSO_WM_TEMPLATE_INDEX" val="20228060"/>
  <p:tag name="KSO_WM_UNIT_LAYERLEVEL" val="1_1"/>
  <p:tag name="KSO_WM_TAG_VERSION" val="1.0"/>
  <p:tag name="KSO_WM_BEAUTIFY_FLAG" val="#wm#"/>
  <p:tag name="KSO_WM_UNIT_LINE_FORE_SCHEMECOLOR_INDEX" val="5"/>
  <p:tag name="KSO_WM_UNIT_LINE_FILL_TYPE"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80.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0_4*l_x*1_1"/>
  <p:tag name="KSO_WM_TEMPLATE_CATEGORY" val="diagram"/>
  <p:tag name="KSO_WM_TEMPLATE_INDEX" val="20228060"/>
  <p:tag name="KSO_WM_UNIT_LAYERLEVEL" val="1_1"/>
  <p:tag name="KSO_WM_TAG_VERSION" val="1.0"/>
  <p:tag name="KSO_WM_BEAUTIFY_FLAG" val="#wm#"/>
  <p:tag name="KSO_WM_UNIT_SHADOW_SCHEMECOLOR_INDEX" val="13"/>
</p:tagLst>
</file>

<file path=ppt/tags/tag81.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228060_4*l_x*1_2"/>
  <p:tag name="KSO_WM_TEMPLATE_CATEGORY" val="diagram"/>
  <p:tag name="KSO_WM_TEMPLATE_INDEX" val="20228060"/>
  <p:tag name="KSO_WM_UNIT_LAYERLEVEL" val="1_1"/>
  <p:tag name="KSO_WM_TAG_VERSION" val="1.0"/>
  <p:tag name="KSO_WM_BEAUTIFY_FLAG" val="#wm#"/>
  <p:tag name="KSO_WM_UNIT_SHADOW_SCHEMECOLOR_INDEX" val="13"/>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0_4*l_h_i*1_1_1"/>
  <p:tag name="KSO_WM_TEMPLATE_CATEGORY" val="diagram"/>
  <p:tag name="KSO_WM_TEMPLATE_INDEX" val="20228060"/>
  <p:tag name="KSO_WM_UNIT_LAYERLEVEL" val="1_1_1"/>
  <p:tag name="KSO_WM_TAG_VERSION" val="1.0"/>
  <p:tag name="KSO_WM_BEAUTIFY_FLAG" val="#wm#"/>
  <p:tag name="KSO_WM_UNIT_SUBTYPE" val="e"/>
  <p:tag name="KSO_WM_UNIT_FILL_FORE_SCHEMECOLOR_INDEX" val="5"/>
  <p:tag name="KSO_WM_UNIT_FILL_TYPE" val="1"/>
  <p:tag name="KSO_WM_UNIT_SHADOW_SCHEMECOLOR_INDEX" val="13"/>
  <p:tag name="KSO_WM_UNIT_TEXT_FILL_FORE_SCHEMECOLOR_INDEX" val="2"/>
  <p:tag name="KSO_WM_UNIT_TEXT_FILL_TYPE" val="1"/>
</p:tagLst>
</file>

<file path=ppt/tags/tag8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4*l_h_a*1_1_1"/>
  <p:tag name="KSO_WM_TEMPLATE_CATEGORY" val="diagram"/>
  <p:tag name="KSO_WM_TEMPLATE_INDEX" val="20228060"/>
  <p:tag name="KSO_WM_UNIT_LAYERLEVEL" val="1_1_1"/>
  <p:tag name="KSO_WM_TAG_VERSION" val="1.0"/>
  <p:tag name="KSO_WM_BEAUTIFY_FLAG" val="#wm#"/>
  <p:tag name="KSO_WM_UNIT_TEXT_FILL_FORE_SCHEMECOLOR_INDEX" val="5"/>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60_4*l_h_i*1_1_2"/>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0_4*l_h_i*1_2_1"/>
  <p:tag name="KSO_WM_TEMPLATE_CATEGORY" val="diagram"/>
  <p:tag name="KSO_WM_TEMPLATE_INDEX" val="20228060"/>
  <p:tag name="KSO_WM_UNIT_LAYERLEVEL" val="1_1_1"/>
  <p:tag name="KSO_WM_TAG_VERSION" val="1.0"/>
  <p:tag name="KSO_WM_BEAUTIFY_FLAG" val="#wm#"/>
  <p:tag name="KSO_WM_UNIT_SUBTYPE" val="e"/>
  <p:tag name="KSO_WM_UNIT_FILL_FORE_SCHEMECOLOR_INDEX" val="7"/>
  <p:tag name="KSO_WM_UNIT_FILL_TYPE" val="1"/>
  <p:tag name="KSO_WM_UNIT_SHADOW_SCHEMECOLOR_INDEX" val="13"/>
  <p:tag name="KSO_WM_UNIT_TEXT_FILL_FORE_SCHEMECOLOR_INDEX" val="2"/>
  <p:tag name="KSO_WM_UNIT_TEXT_FILL_TYPE" val="1"/>
</p:tagLst>
</file>

<file path=ppt/tags/tag8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0_4*l_h_a*1_2_1"/>
  <p:tag name="KSO_WM_TEMPLATE_CATEGORY" val="diagram"/>
  <p:tag name="KSO_WM_TEMPLATE_INDEX" val="20228060"/>
  <p:tag name="KSO_WM_UNIT_LAYERLEVEL" val="1_1_1"/>
  <p:tag name="KSO_WM_TAG_VERSION" val="1.0"/>
  <p:tag name="KSO_WM_BEAUTIFY_FLAG" val="#wm#"/>
  <p:tag name="KSO_WM_UNIT_TEXT_FILL_FORE_SCHEMECOLOR_INDEX" val="7"/>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060_4*l_h_i*1_2_2"/>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0_4*l_h_i*1_3_1"/>
  <p:tag name="KSO_WM_TEMPLATE_CATEGORY" val="diagram"/>
  <p:tag name="KSO_WM_TEMPLATE_INDEX" val="20228060"/>
  <p:tag name="KSO_WM_UNIT_LAYERLEVEL" val="1_1_1"/>
  <p:tag name="KSO_WM_TAG_VERSION" val="1.0"/>
  <p:tag name="KSO_WM_BEAUTIFY_FLAG" val="#wm#"/>
  <p:tag name="KSO_WM_UNIT_SUBTYPE" val="e"/>
  <p:tag name="KSO_WM_UNIT_FILL_FORE_SCHEMECOLOR_INDEX" val="7"/>
  <p:tag name="KSO_WM_UNIT_FILL_TYPE" val="1"/>
  <p:tag name="KSO_WM_UNIT_SHADOW_SCHEMECOLOR_INDEX" val="13"/>
  <p:tag name="KSO_WM_UNIT_TEXT_FILL_FORE_SCHEMECOLOR_INDEX" val="2"/>
  <p:tag name="KSO_WM_UNIT_TEXT_FILL_TYPE" val="1"/>
</p:tagLst>
</file>

<file path=ppt/tags/tag8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0_4*l_h_a*1_3_1"/>
  <p:tag name="KSO_WM_TEMPLATE_CATEGORY" val="diagram"/>
  <p:tag name="KSO_WM_TEMPLATE_INDEX" val="20228060"/>
  <p:tag name="KSO_WM_UNIT_LAYERLEVEL" val="1_1_1"/>
  <p:tag name="KSO_WM_TAG_VERSION" val="1.0"/>
  <p:tag name="KSO_WM_BEAUTIFY_FLAG" val="#wm#"/>
  <p:tag name="KSO_WM_UNIT_TEXT_FILL_FORE_SCHEMECOLOR_INDEX" val="7"/>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60_4*l_h_i*1_3_2"/>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0_4*l_h_i*1_4_1"/>
  <p:tag name="KSO_WM_TEMPLATE_CATEGORY" val="diagram"/>
  <p:tag name="KSO_WM_TEMPLATE_INDEX" val="20228060"/>
  <p:tag name="KSO_WM_UNIT_LAYERLEVEL" val="1_1_1"/>
  <p:tag name="KSO_WM_TAG_VERSION" val="1.0"/>
  <p:tag name="KSO_WM_BEAUTIFY_FLAG" val="#wm#"/>
  <p:tag name="KSO_WM_UNIT_SUBTYPE" val="e"/>
  <p:tag name="KSO_WM_UNIT_FILL_FORE_SCHEMECOLOR_INDEX" val="8"/>
  <p:tag name="KSO_WM_UNIT_FILL_TYPE" val="1"/>
  <p:tag name="KSO_WM_UNIT_SHADOW_SCHEMECOLOR_INDEX" val="13"/>
  <p:tag name="KSO_WM_UNIT_TEXT_FILL_FORE_SCHEMECOLOR_INDEX" val="2"/>
  <p:tag name="KSO_WM_UNIT_TEXT_FILL_TYPE" val="1"/>
</p:tagLst>
</file>

<file path=ppt/tags/tag9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0_4*l_h_a*1_4_1"/>
  <p:tag name="KSO_WM_TEMPLATE_CATEGORY" val="diagram"/>
  <p:tag name="KSO_WM_TEMPLATE_INDEX" val="20228060"/>
  <p:tag name="KSO_WM_UNIT_LAYERLEVEL" val="1_1_1"/>
  <p:tag name="KSO_WM_TAG_VERSION" val="1.0"/>
  <p:tag name="KSO_WM_BEAUTIFY_FLAG" val="#wm#"/>
  <p:tag name="KSO_WM_UNIT_TEXT_FILL_FORE_SCHEMECOLOR_INDEX" val="8"/>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60_4*l_h_i*1_4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Lst>
</file>

<file path=ppt/tags/tag9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3*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9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3*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9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3*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9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3*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9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3*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9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3*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3030</Words>
  <Application>WPS 演示</Application>
  <PresentationFormat>宽屏</PresentationFormat>
  <Paragraphs>240</Paragraphs>
  <Slides>21</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21</vt:i4>
      </vt:variant>
    </vt:vector>
  </HeadingPairs>
  <TitlesOfParts>
    <vt:vector size="36" baseType="lpstr">
      <vt:lpstr>Arial</vt:lpstr>
      <vt:lpstr>宋体</vt:lpstr>
      <vt:lpstr>Wingdings</vt:lpstr>
      <vt:lpstr>微软雅黑</vt:lpstr>
      <vt:lpstr>楷体</vt:lpstr>
      <vt:lpstr>华文楷体</vt:lpstr>
      <vt:lpstr>思源黑体 CN Regular</vt:lpstr>
      <vt:lpstr>思源黑体 CN Bold</vt:lpstr>
      <vt:lpstr>Calibri</vt:lpstr>
      <vt:lpstr>Arial Unicode MS</vt:lpstr>
      <vt:lpstr>Calibri Light</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单金枝</cp:lastModifiedBy>
  <cp:revision>69</cp:revision>
  <dcterms:created xsi:type="dcterms:W3CDTF">2020-12-24T14:23:00Z</dcterms:created>
  <dcterms:modified xsi:type="dcterms:W3CDTF">2023-08-21T06:07:02Z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8A993BD6915849EB90BC8189051CD6D4_11</vt:lpwstr>
  </property>
  <property fmtid="{D5CDD505-2E9C-101B-9397-08002B2CF9AE}" pid="3" name="KSOProductBuildVer">
    <vt:lpwstr>2052-11.1.0.14309</vt:lpwstr>
  </property>
</Properties>
</file>