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6.svg" ContentType="image/svg+xml"/>
  <Override PartName="/ppt/media/image18.svg" ContentType="image/svg+xml"/>
  <Override PartName="/ppt/media/image20.svg" ContentType="image/svg+xml"/>
  <Override PartName="/ppt/media/image23.svg" ContentType="image/svg+xml"/>
  <Override PartName="/ppt/media/image25.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5"/>
  </p:notesMasterIdLst>
  <p:sldIdLst>
    <p:sldId id="329" r:id="rId4"/>
    <p:sldId id="286" r:id="rId5"/>
    <p:sldId id="300" r:id="rId6"/>
    <p:sldId id="262" r:id="rId7"/>
    <p:sldId id="269" r:id="rId8"/>
    <p:sldId id="273" r:id="rId9"/>
    <p:sldId id="281" r:id="rId10"/>
    <p:sldId id="271" r:id="rId11"/>
    <p:sldId id="314" r:id="rId12"/>
    <p:sldId id="315" r:id="rId13"/>
    <p:sldId id="272" r:id="rId14"/>
    <p:sldId id="274" r:id="rId15"/>
    <p:sldId id="316" r:id="rId16"/>
    <p:sldId id="317" r:id="rId17"/>
    <p:sldId id="318" r:id="rId18"/>
    <p:sldId id="275" r:id="rId19"/>
    <p:sldId id="319" r:id="rId20"/>
    <p:sldId id="320" r:id="rId21"/>
    <p:sldId id="270" r:id="rId22"/>
    <p:sldId id="321" r:id="rId23"/>
    <p:sldId id="324" r:id="rId24"/>
    <p:sldId id="325" r:id="rId26"/>
    <p:sldId id="280"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8A"/>
    <a:srgbClr val="8DCABB"/>
    <a:srgbClr val="D8F1FC"/>
    <a:srgbClr val="C59A3A"/>
    <a:srgbClr val="559993"/>
    <a:srgbClr val="008A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66" d="100"/>
          <a:sy n="66" d="100"/>
        </p:scale>
        <p:origin x="78" y="90"/>
      </p:cViewPr>
      <p:guideLst>
        <p:guide orient="horz" pos="215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gs" Target="tags/tag146.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CDA8A-D37E-4447-B5EF-2BD471639FD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D52A99-1D2D-400A-8923-B7842F88E1C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F3D2AD-498E-4C1F-92EE-7314AF57F79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67381-6E1D-4073-BCDF-7EED5697F0E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3.xml"/><Relationship Id="rId6" Type="http://schemas.openxmlformats.org/officeDocument/2006/relationships/image" Target="../media/image4.png"/><Relationship Id="rId5" Type="http://schemas.openxmlformats.org/officeDocument/2006/relationships/tags" Target="../tags/tag2.xml"/><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png"/><Relationship Id="rId2" Type="http://schemas.openxmlformats.org/officeDocument/2006/relationships/tags" Target="../tags/tag36.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image" Target="../media/image30.svg"/><Relationship Id="rId8" Type="http://schemas.openxmlformats.org/officeDocument/2006/relationships/image" Target="../media/image29.png"/><Relationship Id="rId7" Type="http://schemas.openxmlformats.org/officeDocument/2006/relationships/tags" Target="../tags/tag40.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tags" Target="../tags/tag39.xml"/><Relationship Id="rId36" Type="http://schemas.openxmlformats.org/officeDocument/2006/relationships/slideLayout" Target="../slideLayouts/slideLayout2.xml"/><Relationship Id="rId35" Type="http://schemas.openxmlformats.org/officeDocument/2006/relationships/image" Target="../media/image40.svg"/><Relationship Id="rId34" Type="http://schemas.openxmlformats.org/officeDocument/2006/relationships/image" Target="../media/image39.png"/><Relationship Id="rId33" Type="http://schemas.openxmlformats.org/officeDocument/2006/relationships/tags" Target="../tags/tag56.xml"/><Relationship Id="rId32" Type="http://schemas.openxmlformats.org/officeDocument/2006/relationships/image" Target="../media/image38.svg"/><Relationship Id="rId31" Type="http://schemas.openxmlformats.org/officeDocument/2006/relationships/image" Target="../media/image37.png"/><Relationship Id="rId30" Type="http://schemas.openxmlformats.org/officeDocument/2006/relationships/tags" Target="../tags/tag55.xml"/><Relationship Id="rId3" Type="http://schemas.openxmlformats.org/officeDocument/2006/relationships/tags" Target="../tags/tag38.xml"/><Relationship Id="rId29" Type="http://schemas.openxmlformats.org/officeDocument/2006/relationships/image" Target="../media/image36.svg"/><Relationship Id="rId28" Type="http://schemas.openxmlformats.org/officeDocument/2006/relationships/image" Target="../media/image35.png"/><Relationship Id="rId27" Type="http://schemas.openxmlformats.org/officeDocument/2006/relationships/tags" Target="../tags/tag54.xml"/><Relationship Id="rId26" Type="http://schemas.openxmlformats.org/officeDocument/2006/relationships/tags" Target="../tags/tag53.xml"/><Relationship Id="rId25" Type="http://schemas.openxmlformats.org/officeDocument/2006/relationships/image" Target="../media/image34.svg"/><Relationship Id="rId24" Type="http://schemas.openxmlformats.org/officeDocument/2006/relationships/image" Target="../media/image33.png"/><Relationship Id="rId23" Type="http://schemas.openxmlformats.org/officeDocument/2006/relationships/tags" Target="../tags/tag52.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7.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image" Target="../media/image32.svg"/><Relationship Id="rId11" Type="http://schemas.openxmlformats.org/officeDocument/2006/relationships/image" Target="../media/image31.png"/><Relationship Id="rId10" Type="http://schemas.openxmlformats.org/officeDocument/2006/relationships/tags" Target="../tags/tag41.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4" Type="http://schemas.openxmlformats.org/officeDocument/2006/relationships/slideLayout" Target="../slideLayouts/slideLayout2.xml"/><Relationship Id="rId23" Type="http://schemas.openxmlformats.org/officeDocument/2006/relationships/image" Target="../media/image42.svg"/><Relationship Id="rId22" Type="http://schemas.openxmlformats.org/officeDocument/2006/relationships/image" Target="../media/image41.png"/><Relationship Id="rId21" Type="http://schemas.openxmlformats.org/officeDocument/2006/relationships/tags" Target="../tags/tag76.xml"/><Relationship Id="rId20" Type="http://schemas.openxmlformats.org/officeDocument/2006/relationships/tags" Target="../tags/tag75.xml"/><Relationship Id="rId2" Type="http://schemas.openxmlformats.org/officeDocument/2006/relationships/tags" Target="../tags/tag57.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80.xml"/><Relationship Id="rId7" Type="http://schemas.openxmlformats.org/officeDocument/2006/relationships/image" Target="../media/image4.png"/><Relationship Id="rId6" Type="http://schemas.openxmlformats.org/officeDocument/2006/relationships/tags" Target="../tags/tag79.xml"/><Relationship Id="rId5" Type="http://schemas.openxmlformats.org/officeDocument/2006/relationships/image" Target="../media/image3.png"/><Relationship Id="rId4" Type="http://schemas.openxmlformats.org/officeDocument/2006/relationships/tags" Target="../tags/tag78.xml"/><Relationship Id="rId3" Type="http://schemas.openxmlformats.org/officeDocument/2006/relationships/image" Target="../media/image43.png"/><Relationship Id="rId2" Type="http://schemas.openxmlformats.org/officeDocument/2006/relationships/tags" Target="../tags/tag77.xml"/><Relationship Id="rId10" Type="http://schemas.openxmlformats.org/officeDocument/2006/relationships/slideLayout" Target="../slideLayouts/slideLayout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2" Type="http://schemas.openxmlformats.org/officeDocument/2006/relationships/slideLayout" Target="../slideLayouts/slideLayout2.xml"/><Relationship Id="rId11" Type="http://schemas.openxmlformats.org/officeDocument/2006/relationships/image" Target="../media/image17.png"/><Relationship Id="rId10" Type="http://schemas.openxmlformats.org/officeDocument/2006/relationships/tags" Target="../tags/tag88.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4" Type="http://schemas.openxmlformats.org/officeDocument/2006/relationships/slideLayout" Target="../slideLayouts/slideLayout2.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4.jpeg"/><Relationship Id="rId2" Type="http://schemas.openxmlformats.org/officeDocument/2006/relationships/tags" Target="../tags/tag101.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0" Type="http://schemas.openxmlformats.org/officeDocument/2006/relationships/slideLayout" Target="../slideLayouts/slideLayout2.xml"/><Relationship Id="rId2" Type="http://schemas.openxmlformats.org/officeDocument/2006/relationships/tags" Target="../tags/tag102.xml"/><Relationship Id="rId19" Type="http://schemas.openxmlformats.org/officeDocument/2006/relationships/image" Target="../media/image42.svg"/><Relationship Id="rId18" Type="http://schemas.openxmlformats.org/officeDocument/2006/relationships/image" Target="../media/image41.png"/><Relationship Id="rId17" Type="http://schemas.openxmlformats.org/officeDocument/2006/relationships/tags" Target="../tags/tag117.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1" Type="http://schemas.openxmlformats.org/officeDocument/2006/relationships/notesSlide" Target="../notesSlides/notesSlide1.xml"/><Relationship Id="rId20" Type="http://schemas.openxmlformats.org/officeDocument/2006/relationships/slideLayout" Target="../slideLayouts/slideLayout2.xml"/><Relationship Id="rId2" Type="http://schemas.openxmlformats.org/officeDocument/2006/relationships/tags" Target="../tags/tag118.xml"/><Relationship Id="rId19" Type="http://schemas.openxmlformats.org/officeDocument/2006/relationships/image" Target="../media/image42.svg"/><Relationship Id="rId18" Type="http://schemas.openxmlformats.org/officeDocument/2006/relationships/image" Target="../media/image41.png"/><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2" Type="http://schemas.openxmlformats.org/officeDocument/2006/relationships/slideLayout" Target="../slideLayouts/slideLayout2.xml"/><Relationship Id="rId11" Type="http://schemas.openxmlformats.org/officeDocument/2006/relationships/tags" Target="../tags/tag142.xml"/><Relationship Id="rId10" Type="http://schemas.openxmlformats.org/officeDocument/2006/relationships/image" Target="../media/image15.pn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145.xml"/><Relationship Id="rId6" Type="http://schemas.openxmlformats.org/officeDocument/2006/relationships/image" Target="../media/image4.png"/><Relationship Id="rId5" Type="http://schemas.openxmlformats.org/officeDocument/2006/relationships/tags" Target="../tags/tag144.xml"/><Relationship Id="rId4" Type="http://schemas.openxmlformats.org/officeDocument/2006/relationships/image" Target="../media/image3.png"/><Relationship Id="rId3" Type="http://schemas.openxmlformats.org/officeDocument/2006/relationships/tags" Target="../tags/tag143.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4.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0" Type="http://schemas.openxmlformats.org/officeDocument/2006/relationships/slideLayout" Target="../slideLayouts/slideLayout2.xml"/><Relationship Id="rId2" Type="http://schemas.openxmlformats.org/officeDocument/2006/relationships/tags" Target="../tags/tag5.xml"/><Relationship Id="rId19" Type="http://schemas.openxmlformats.org/officeDocument/2006/relationships/image" Target="../media/image20.svg"/><Relationship Id="rId18" Type="http://schemas.openxmlformats.org/officeDocument/2006/relationships/image" Target="../media/image19.png"/><Relationship Id="rId17" Type="http://schemas.openxmlformats.org/officeDocument/2006/relationships/tags" Target="../tags/tag16.xml"/><Relationship Id="rId16" Type="http://schemas.openxmlformats.org/officeDocument/2006/relationships/image" Target="../media/image18.svg"/><Relationship Id="rId15" Type="http://schemas.openxmlformats.org/officeDocument/2006/relationships/image" Target="../media/image17.png"/><Relationship Id="rId14" Type="http://schemas.openxmlformats.org/officeDocument/2006/relationships/tags" Target="../tags/tag15.xml"/><Relationship Id="rId13" Type="http://schemas.openxmlformats.org/officeDocument/2006/relationships/image" Target="../media/image16.svg"/><Relationship Id="rId12" Type="http://schemas.openxmlformats.org/officeDocument/2006/relationships/image" Target="../media/image15.png"/><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tags" Target="../tags/tag17.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6" Type="http://schemas.openxmlformats.org/officeDocument/2006/relationships/slideLayout" Target="../slideLayouts/slideLayout2.xml"/><Relationship Id="rId15" Type="http://schemas.openxmlformats.org/officeDocument/2006/relationships/image" Target="../media/image25.svg"/><Relationship Id="rId14" Type="http://schemas.openxmlformats.org/officeDocument/2006/relationships/image" Target="../media/image24.png"/><Relationship Id="rId13" Type="http://schemas.openxmlformats.org/officeDocument/2006/relationships/tags" Target="../tags/tag27.xml"/><Relationship Id="rId12" Type="http://schemas.openxmlformats.org/officeDocument/2006/relationships/image" Target="../media/image23.svg"/><Relationship Id="rId11" Type="http://schemas.openxmlformats.org/officeDocument/2006/relationships/image" Target="../media/image22.png"/><Relationship Id="rId10" Type="http://schemas.openxmlformats.org/officeDocument/2006/relationships/tags" Target="../tags/tag26.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r="56323"/>
          <a:stretch>
            <a:fillRect/>
          </a:stretch>
        </p:blipFill>
        <p:spPr>
          <a:xfrm>
            <a:off x="0" y="0"/>
            <a:ext cx="2890520" cy="6858000"/>
          </a:xfrm>
          <a:prstGeom prst="rect">
            <a:avLst/>
          </a:prstGeom>
        </p:spPr>
      </p:pic>
      <p:sp>
        <p:nvSpPr>
          <p:cNvPr id="4" name="文本框 3"/>
          <p:cNvSpPr txBox="1"/>
          <p:nvPr/>
        </p:nvSpPr>
        <p:spPr>
          <a:xfrm>
            <a:off x="2717800" y="2230120"/>
            <a:ext cx="8037830" cy="1198880"/>
          </a:xfrm>
          <a:prstGeom prst="rect">
            <a:avLst/>
          </a:prstGeom>
          <a:noFill/>
        </p:spPr>
        <p:txBody>
          <a:bodyPr wrap="square" rtlCol="0">
            <a:spAutoFit/>
          </a:bodyPr>
          <a:lstStyle/>
          <a:p>
            <a:pPr algn="ctr"/>
            <a:r>
              <a:rPr lang="zh-CN" altLang="en-US" sz="7200" b="1" dirty="0" smtClean="0">
                <a:solidFill>
                  <a:srgbClr val="006C8A"/>
                </a:solidFill>
                <a:latin typeface="微软雅黑" panose="020B0503020204020204" pitchFamily="34" charset="-122"/>
                <a:ea typeface="微软雅黑" panose="020B0503020204020204" pitchFamily="34" charset="-122"/>
              </a:rPr>
              <a:t>大学生安全教育</a:t>
            </a:r>
            <a:endParaRPr lang="zh-CN" altLang="en-US" sz="7200" b="1" dirty="0" smtClean="0">
              <a:solidFill>
                <a:srgbClr val="006C8A"/>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sp>
        <p:nvSpPr>
          <p:cNvPr id="6" name="文本框 5"/>
          <p:cNvSpPr txBox="1"/>
          <p:nvPr/>
        </p:nvSpPr>
        <p:spPr>
          <a:xfrm>
            <a:off x="4500880" y="3902710"/>
            <a:ext cx="4064000" cy="521970"/>
          </a:xfrm>
          <a:prstGeom prst="rect">
            <a:avLst/>
          </a:prstGeom>
          <a:noFill/>
        </p:spPr>
        <p:txBody>
          <a:bodyPr wrap="square" rtlCol="0">
            <a:spAutoFit/>
          </a:bodyPr>
          <a:p>
            <a:pPr algn="ctr"/>
            <a:r>
              <a:rPr lang="zh-CN" altLang="en-US" sz="2800" b="1">
                <a:solidFill>
                  <a:srgbClr val="006C8A"/>
                </a:solidFill>
              </a:rPr>
              <a:t>北京出版社</a:t>
            </a:r>
            <a:endParaRPr lang="zh-CN" altLang="en-US" sz="2800" b="1">
              <a:solidFill>
                <a:srgbClr val="006C8A"/>
              </a:solidFill>
            </a:endParaRPr>
          </a:p>
        </p:txBody>
      </p:sp>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258487" y="2498543"/>
            <a:ext cx="4127901" cy="2862322"/>
          </a:xfrm>
          <a:prstGeom prst="rect">
            <a:avLst/>
          </a:prstGeom>
          <a:noFill/>
        </p:spPr>
        <p:txBody>
          <a:bodyPr wrap="square" rtlCol="0">
            <a:spAutoFit/>
          </a:bodyPr>
          <a:lstStyle/>
          <a:p>
            <a:r>
              <a:rPr lang="en-US" altLang="zh-CN" b="1" dirty="0" smtClean="0">
                <a:solidFill>
                  <a:schemeClr val="bg1"/>
                </a:solidFill>
              </a:rPr>
              <a:t>1</a:t>
            </a:r>
            <a:r>
              <a:rPr lang="zh-CN" altLang="en-US" b="1" dirty="0" smtClean="0">
                <a:solidFill>
                  <a:schemeClr val="bg1"/>
                </a:solidFill>
              </a:rPr>
              <a:t>、自觉遵守交通规则，不在公路上跑闹、玩耍</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2</a:t>
            </a:r>
            <a:r>
              <a:rPr lang="zh-CN" altLang="en-US" b="1" dirty="0" smtClean="0">
                <a:solidFill>
                  <a:schemeClr val="bg1"/>
                </a:solidFill>
              </a:rPr>
              <a:t>、横穿马路要走斑马线、人行道等，不得随意横穿</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3</a:t>
            </a:r>
            <a:r>
              <a:rPr lang="zh-CN" altLang="en-US" b="1" dirty="0" smtClean="0">
                <a:solidFill>
                  <a:schemeClr val="bg1"/>
                </a:solidFill>
              </a:rPr>
              <a:t>、严禁在公路上骑自行车</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4</a:t>
            </a:r>
            <a:r>
              <a:rPr lang="zh-CN" altLang="en-US" b="1" dirty="0" smtClean="0">
                <a:solidFill>
                  <a:schemeClr val="bg1"/>
                </a:solidFill>
              </a:rPr>
              <a:t>、遵守公共秩序，排队等车，车未停稳不得靠近车辆，上下车时不拥挤</a:t>
            </a:r>
            <a:endParaRPr lang="zh-CN" altLang="en-US" b="1" dirty="0">
              <a:solidFill>
                <a:schemeClr val="bg1"/>
              </a:solidFill>
            </a:endParaRPr>
          </a:p>
        </p:txBody>
      </p:sp>
      <p:sp>
        <p:nvSpPr>
          <p:cNvPr id="10" name="文本框 9"/>
          <p:cNvSpPr txBox="1"/>
          <p:nvPr/>
        </p:nvSpPr>
        <p:spPr>
          <a:xfrm>
            <a:off x="2727325" y="726440"/>
            <a:ext cx="667321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二、遵守校纪校规 构建和谐校园</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641350" y="1612900"/>
            <a:ext cx="4708525" cy="4537075"/>
          </a:xfrm>
          <a:prstGeom prst="rect">
            <a:avLst/>
          </a:prstGeom>
          <a:noFill/>
        </p:spPr>
        <p:txBody>
          <a:bodyPr wrap="square" rtlCol="0">
            <a:scene3d>
              <a:camera prst="orthographicFront"/>
              <a:lightRig rig="threePt" dir="t"/>
            </a:scene3d>
          </a:bodyPr>
          <a:p>
            <a:pPr indent="0" algn="l" fontAlgn="auto">
              <a:lnSpc>
                <a:spcPct val="130000"/>
              </a:lnSpc>
            </a:pPr>
            <a:r>
              <a:rPr lang="zh-CN" altLang="en-US" sz="1600" b="1" dirty="0">
                <a:solidFill>
                  <a:schemeClr val="accent1"/>
                </a:solidFill>
                <a:effectLst/>
              </a:rPr>
              <a:t>（一）大学生如何做到遵守校纪校规</a:t>
            </a:r>
            <a:endParaRPr lang="zh-CN" altLang="en-US" sz="1600" b="1" dirty="0">
              <a:solidFill>
                <a:schemeClr val="accent1"/>
              </a:solidFill>
              <a:effectLst/>
            </a:endParaRPr>
          </a:p>
          <a:p>
            <a:pPr indent="0" algn="l" fontAlgn="auto">
              <a:lnSpc>
                <a:spcPct val="130000"/>
              </a:lnSpc>
            </a:pPr>
            <a:r>
              <a:rPr lang="zh-CN" altLang="en-US" sz="1600" dirty="0">
                <a:solidFill>
                  <a:schemeClr val="tx1"/>
                </a:solidFill>
                <a:effectLst/>
              </a:rPr>
              <a:t>1. 大学生在校期间必须自觉遵守哪些纪律规范</a:t>
            </a:r>
            <a:endParaRPr lang="zh-CN" altLang="en-US" sz="1600" dirty="0">
              <a:solidFill>
                <a:schemeClr val="tx1"/>
              </a:solidFill>
              <a:effectLst/>
            </a:endParaRPr>
          </a:p>
          <a:p>
            <a:pPr indent="0" algn="l" fontAlgn="auto">
              <a:lnSpc>
                <a:spcPct val="130000"/>
              </a:lnSpc>
            </a:pPr>
            <a:r>
              <a:rPr lang="zh-CN" altLang="en-US" sz="1600" dirty="0">
                <a:solidFill>
                  <a:schemeClr val="tx1"/>
                </a:solidFill>
                <a:effectLst/>
              </a:rPr>
              <a:t>教育部以法令形式，颁布了《高等学校学生行为准则》《普通高等学校学生管理规定》《高等学校校园秩序管理若干规定》等一系列规定，这既对大学生的行为提出了总体要求，又是大学生学习、生活、行为的具体纪律规范，是大学生必须履行的规章。</a:t>
            </a:r>
            <a:endParaRPr lang="zh-CN" altLang="en-US" sz="1600" dirty="0">
              <a:solidFill>
                <a:schemeClr val="tx1"/>
              </a:solidFill>
              <a:effectLst/>
            </a:endParaRPr>
          </a:p>
          <a:p>
            <a:pPr indent="0" algn="l" fontAlgn="auto">
              <a:lnSpc>
                <a:spcPct val="130000"/>
              </a:lnSpc>
            </a:pPr>
            <a:r>
              <a:rPr lang="zh-CN" altLang="en-US" sz="1600" dirty="0">
                <a:solidFill>
                  <a:schemeClr val="tx1"/>
                </a:solidFill>
                <a:effectLst/>
              </a:rPr>
              <a:t>2. 大学生违反纪律产生的不良后果</a:t>
            </a:r>
            <a:endParaRPr lang="zh-CN" altLang="en-US" sz="1600" dirty="0">
              <a:solidFill>
                <a:schemeClr val="tx1"/>
              </a:solidFill>
              <a:effectLst/>
            </a:endParaRPr>
          </a:p>
          <a:p>
            <a:pPr indent="0" algn="l" fontAlgn="auto">
              <a:lnSpc>
                <a:spcPct val="130000"/>
              </a:lnSpc>
            </a:pPr>
            <a:r>
              <a:rPr lang="zh-CN" altLang="en-US" sz="1600" dirty="0">
                <a:solidFill>
                  <a:schemeClr val="tx1"/>
                </a:solidFill>
                <a:effectLst/>
              </a:rPr>
              <a:t>（1）从国家方面讲大学生违纪、荒废学业损害了国家的利益，浪费了国家有限的教育资源。</a:t>
            </a:r>
            <a:endParaRPr lang="zh-CN" altLang="en-US" sz="1600" dirty="0">
              <a:solidFill>
                <a:schemeClr val="tx1"/>
              </a:solidFill>
              <a:effectLst/>
            </a:endParaRPr>
          </a:p>
          <a:p>
            <a:pPr indent="0" algn="l" fontAlgn="auto">
              <a:lnSpc>
                <a:spcPct val="130000"/>
              </a:lnSpc>
            </a:pPr>
            <a:r>
              <a:rPr lang="zh-CN" altLang="en-US" sz="1600" dirty="0">
                <a:solidFill>
                  <a:schemeClr val="tx1"/>
                </a:solidFill>
                <a:effectLst/>
              </a:rPr>
              <a:t>（2）从个人角度看，违反纪律、荒废学业浪费了自己的青春年华，辜负了父母的期望，造成了家庭经济的损失。</a:t>
            </a:r>
            <a:endParaRPr lang="zh-CN" altLang="en-US" sz="1600" dirty="0">
              <a:solidFill>
                <a:schemeClr val="tx1"/>
              </a:solidFill>
              <a:effectLst/>
            </a:endParaRPr>
          </a:p>
        </p:txBody>
      </p:sp>
      <p:sp>
        <p:nvSpPr>
          <p:cNvPr id="12" name="文本框 11"/>
          <p:cNvSpPr txBox="1"/>
          <p:nvPr>
            <p:custDataLst>
              <p:tags r:id="rId3"/>
            </p:custDataLst>
          </p:nvPr>
        </p:nvSpPr>
        <p:spPr>
          <a:xfrm>
            <a:off x="7630160" y="1612265"/>
            <a:ext cx="3729355" cy="4326890"/>
          </a:xfrm>
          <a:prstGeom prst="rect">
            <a:avLst/>
          </a:prstGeom>
          <a:noFill/>
        </p:spPr>
        <p:txBody>
          <a:bodyPr wrap="square" rtlCol="0">
            <a:scene3d>
              <a:camera prst="orthographicFront"/>
              <a:lightRig rig="threePt" dir="t"/>
            </a:scene3d>
          </a:bodyPr>
          <a:p>
            <a:pPr indent="0" algn="l" fontAlgn="auto">
              <a:lnSpc>
                <a:spcPct val="130000"/>
              </a:lnSpc>
            </a:pPr>
            <a:r>
              <a:rPr lang="zh-CN" altLang="en-US" sz="1600" b="1" dirty="0">
                <a:solidFill>
                  <a:schemeClr val="accent6"/>
                </a:solidFill>
                <a:effectLst/>
              </a:rPr>
              <a:t>（二）大学生在构建和谐校园中的作用</a:t>
            </a:r>
            <a:endParaRPr lang="zh-CN" altLang="en-US" sz="1600" b="1" dirty="0">
              <a:solidFill>
                <a:schemeClr val="accent6"/>
              </a:solidFill>
              <a:effectLst/>
            </a:endParaRPr>
          </a:p>
          <a:p>
            <a:pPr indent="0" algn="l" fontAlgn="auto">
              <a:lnSpc>
                <a:spcPct val="130000"/>
              </a:lnSpc>
            </a:pPr>
            <a:r>
              <a:rPr lang="zh-CN" altLang="en-US" sz="1600" dirty="0">
                <a:solidFill>
                  <a:schemeClr val="tx1"/>
                </a:solidFill>
                <a:effectLst/>
              </a:rPr>
              <a:t>1. 如何理解构建和谐校园的意义</a:t>
            </a:r>
            <a:endParaRPr lang="zh-CN" altLang="en-US" sz="1600" dirty="0">
              <a:solidFill>
                <a:schemeClr val="tx1"/>
              </a:solidFill>
              <a:effectLst/>
            </a:endParaRPr>
          </a:p>
          <a:p>
            <a:pPr indent="0" algn="l" fontAlgn="auto">
              <a:lnSpc>
                <a:spcPct val="130000"/>
              </a:lnSpc>
            </a:pPr>
            <a:r>
              <a:rPr lang="zh-CN" altLang="en-US" sz="1600" dirty="0">
                <a:solidFill>
                  <a:schemeClr val="tx1"/>
                </a:solidFill>
                <a:effectLst/>
              </a:rPr>
              <a:t>稳定是和谐的前提和基础，维护社会稳定，是构建社会主义和谐社会的必然要求。没有稳定，构建社会主义和谐社会就无从谈起。</a:t>
            </a:r>
            <a:endParaRPr lang="zh-CN" altLang="en-US" sz="1600" dirty="0">
              <a:solidFill>
                <a:schemeClr val="tx1"/>
              </a:solidFill>
              <a:effectLst/>
            </a:endParaRPr>
          </a:p>
          <a:p>
            <a:pPr indent="0" algn="l" fontAlgn="auto">
              <a:lnSpc>
                <a:spcPct val="130000"/>
              </a:lnSpc>
            </a:pPr>
            <a:r>
              <a:rPr lang="zh-CN" altLang="en-US" sz="1600" dirty="0">
                <a:solidFill>
                  <a:schemeClr val="tx1"/>
                </a:solidFill>
                <a:effectLst/>
              </a:rPr>
              <a:t>2. 大学生应在和谐校园建设中发挥应有的作用</a:t>
            </a:r>
            <a:endParaRPr lang="zh-CN" altLang="en-US" sz="1600" dirty="0">
              <a:solidFill>
                <a:schemeClr val="tx1"/>
              </a:solidFill>
              <a:effectLst/>
            </a:endParaRPr>
          </a:p>
          <a:p>
            <a:pPr indent="0" algn="l" fontAlgn="auto">
              <a:lnSpc>
                <a:spcPct val="130000"/>
              </a:lnSpc>
            </a:pPr>
            <a:r>
              <a:rPr lang="zh-CN" altLang="en-US" sz="1600" dirty="0">
                <a:solidFill>
                  <a:schemeClr val="tx1"/>
                </a:solidFill>
                <a:effectLst/>
              </a:rPr>
              <a:t>（1）加强自身修养。</a:t>
            </a:r>
            <a:endParaRPr lang="zh-CN" altLang="en-US" sz="1600" dirty="0">
              <a:solidFill>
                <a:schemeClr val="tx1"/>
              </a:solidFill>
              <a:effectLst/>
            </a:endParaRPr>
          </a:p>
          <a:p>
            <a:pPr indent="0" algn="l" fontAlgn="auto">
              <a:lnSpc>
                <a:spcPct val="130000"/>
              </a:lnSpc>
            </a:pPr>
            <a:r>
              <a:rPr lang="zh-CN" altLang="en-US" sz="1600" dirty="0">
                <a:solidFill>
                  <a:schemeClr val="tx1"/>
                </a:solidFill>
                <a:effectLst/>
              </a:rPr>
              <a:t>（2）妥善处理各种关系。</a:t>
            </a:r>
            <a:endParaRPr lang="zh-CN" altLang="en-US" sz="1600" dirty="0">
              <a:solidFill>
                <a:schemeClr val="tx1"/>
              </a:solidFill>
              <a:effectLst/>
            </a:endParaRPr>
          </a:p>
          <a:p>
            <a:pPr indent="0" algn="l" fontAlgn="auto">
              <a:lnSpc>
                <a:spcPct val="130000"/>
              </a:lnSpc>
            </a:pPr>
            <a:r>
              <a:rPr lang="zh-CN" altLang="en-US" sz="1600" dirty="0">
                <a:solidFill>
                  <a:schemeClr val="tx1"/>
                </a:solidFill>
                <a:effectLst/>
              </a:rPr>
              <a:t>（3）树立感恩和回报社会的信念。</a:t>
            </a:r>
            <a:endParaRPr lang="zh-CN" altLang="en-US" sz="1600" dirty="0">
              <a:solidFill>
                <a:schemeClr val="tx1"/>
              </a:solidFill>
              <a:effectLst/>
            </a:endParaRPr>
          </a:p>
          <a:p>
            <a:pPr indent="0" algn="l" fontAlgn="auto">
              <a:lnSpc>
                <a:spcPct val="130000"/>
              </a:lnSpc>
            </a:pPr>
            <a:r>
              <a:rPr lang="zh-CN" altLang="en-US" sz="1600" dirty="0">
                <a:solidFill>
                  <a:schemeClr val="tx1"/>
                </a:solidFill>
                <a:effectLst/>
              </a:rPr>
              <a:t>（4）加强社会主义公德修养，树立社会主义道德观。</a:t>
            </a:r>
            <a:endParaRPr lang="zh-CN" altLang="en-US" sz="1600" dirty="0">
              <a:solidFill>
                <a:schemeClr val="tx1"/>
              </a:solidFill>
              <a:effectLst/>
            </a:endParaRPr>
          </a:p>
        </p:txBody>
      </p:sp>
      <p:sp>
        <p:nvSpPr>
          <p:cNvPr id="13" name="Freeform 5"/>
          <p:cNvSpPr/>
          <p:nvPr>
            <p:custDataLst>
              <p:tags r:id="rId4"/>
            </p:custDataLst>
          </p:nvPr>
        </p:nvSpPr>
        <p:spPr bwMode="auto">
          <a:xfrm rot="3368141">
            <a:off x="5743462" y="1834892"/>
            <a:ext cx="1741790" cy="1877477"/>
          </a:xfrm>
          <a:custGeom>
            <a:avLst/>
            <a:gdLst>
              <a:gd name="T0" fmla="*/ 316 w 333"/>
              <a:gd name="T1" fmla="*/ 360 h 360"/>
              <a:gd name="T2" fmla="*/ 304 w 333"/>
              <a:gd name="T3" fmla="*/ 315 h 360"/>
              <a:gd name="T4" fmla="*/ 169 w 333"/>
              <a:gd name="T5" fmla="*/ 183 h 360"/>
              <a:gd name="T6" fmla="*/ 89 w 333"/>
              <a:gd name="T7" fmla="*/ 163 h 360"/>
              <a:gd name="T8" fmla="*/ 47 w 333"/>
              <a:gd name="T9" fmla="*/ 145 h 360"/>
              <a:gd name="T10" fmla="*/ 9 w 333"/>
              <a:gd name="T11" fmla="*/ 60 h 360"/>
              <a:gd name="T12" fmla="*/ 82 w 333"/>
              <a:gd name="T13" fmla="*/ 2 h 360"/>
              <a:gd name="T14" fmla="*/ 221 w 333"/>
              <a:gd name="T15" fmla="*/ 59 h 360"/>
              <a:gd name="T16" fmla="*/ 320 w 333"/>
              <a:gd name="T17" fmla="*/ 350 h 360"/>
              <a:gd name="T18" fmla="*/ 316 w 333"/>
              <a:gd name="T19"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3" h="360">
                <a:moveTo>
                  <a:pt x="316" y="360"/>
                </a:moveTo>
                <a:cubicBezTo>
                  <a:pt x="312" y="342"/>
                  <a:pt x="308" y="328"/>
                  <a:pt x="304" y="315"/>
                </a:cubicBezTo>
                <a:cubicBezTo>
                  <a:pt x="284" y="245"/>
                  <a:pt x="240" y="200"/>
                  <a:pt x="169" y="183"/>
                </a:cubicBezTo>
                <a:cubicBezTo>
                  <a:pt x="142" y="176"/>
                  <a:pt x="116" y="170"/>
                  <a:pt x="89" y="163"/>
                </a:cubicBezTo>
                <a:cubicBezTo>
                  <a:pt x="75" y="159"/>
                  <a:pt x="60" y="153"/>
                  <a:pt x="47" y="145"/>
                </a:cubicBezTo>
                <a:cubicBezTo>
                  <a:pt x="13" y="126"/>
                  <a:pt x="0" y="95"/>
                  <a:pt x="9" y="60"/>
                </a:cubicBezTo>
                <a:cubicBezTo>
                  <a:pt x="17" y="23"/>
                  <a:pt x="41" y="3"/>
                  <a:pt x="82" y="2"/>
                </a:cubicBezTo>
                <a:cubicBezTo>
                  <a:pt x="137" y="0"/>
                  <a:pt x="182" y="24"/>
                  <a:pt x="221" y="59"/>
                </a:cubicBezTo>
                <a:cubicBezTo>
                  <a:pt x="306" y="138"/>
                  <a:pt x="333" y="237"/>
                  <a:pt x="320" y="350"/>
                </a:cubicBezTo>
                <a:cubicBezTo>
                  <a:pt x="320" y="352"/>
                  <a:pt x="319" y="353"/>
                  <a:pt x="316" y="360"/>
                </a:cubicBezTo>
                <a:close/>
              </a:path>
            </a:pathLst>
          </a:custGeom>
          <a:solidFill>
            <a:srgbClr val="7FC41C"/>
          </a:solidFill>
          <a:ln>
            <a:noFill/>
          </a:ln>
        </p:spPr>
        <p:style>
          <a:lnRef idx="2">
            <a:srgbClr val="5AACEC">
              <a:shade val="50000"/>
            </a:srgbClr>
          </a:lnRef>
          <a:fillRef idx="1">
            <a:srgbClr val="5AACEC"/>
          </a:fillRef>
          <a:effectRef idx="0">
            <a:srgbClr val="5AACEC"/>
          </a:effectRef>
          <a:fontRef idx="minor">
            <a:sysClr val="window" lastClr="FFFFFF"/>
          </a:fontRef>
        </p:style>
        <p:txBody>
          <a:bodyPr wrap="square" rtlCol="0" anchor="ctr">
            <a:normAutofit/>
          </a:bodyPr>
          <a:p>
            <a:pPr algn="ctr"/>
            <a:endParaRPr lang="zh-CN" altLang="en-US" dirty="0">
              <a:solidFill>
                <a:sysClr val="window" lastClr="FFFFFF"/>
              </a:solidFill>
            </a:endParaRPr>
          </a:p>
        </p:txBody>
      </p:sp>
      <p:sp>
        <p:nvSpPr>
          <p:cNvPr id="14" name="Freeform 674"/>
          <p:cNvSpPr>
            <a:spLocks noEditPoints="1"/>
          </p:cNvSpPr>
          <p:nvPr>
            <p:custDataLst>
              <p:tags r:id="rId5"/>
            </p:custDataLst>
          </p:nvPr>
        </p:nvSpPr>
        <p:spPr bwMode="auto">
          <a:xfrm rot="68141">
            <a:off x="6681187" y="2035847"/>
            <a:ext cx="455549" cy="188728"/>
          </a:xfrm>
          <a:custGeom>
            <a:avLst/>
            <a:gdLst>
              <a:gd name="T0" fmla="*/ 265 w 288"/>
              <a:gd name="T1" fmla="*/ 46 h 120"/>
              <a:gd name="T2" fmla="*/ 252 w 288"/>
              <a:gd name="T3" fmla="*/ 46 h 120"/>
              <a:gd name="T4" fmla="*/ 217 w 288"/>
              <a:gd name="T5" fmla="*/ 0 h 120"/>
              <a:gd name="T6" fmla="*/ 115 w 288"/>
              <a:gd name="T7" fmla="*/ 0 h 120"/>
              <a:gd name="T8" fmla="*/ 68 w 288"/>
              <a:gd name="T9" fmla="*/ 46 h 120"/>
              <a:gd name="T10" fmla="*/ 55 w 288"/>
              <a:gd name="T11" fmla="*/ 46 h 120"/>
              <a:gd name="T12" fmla="*/ 0 w 288"/>
              <a:gd name="T13" fmla="*/ 69 h 120"/>
              <a:gd name="T14" fmla="*/ 0 w 288"/>
              <a:gd name="T15" fmla="*/ 105 h 120"/>
              <a:gd name="T16" fmla="*/ 10 w 288"/>
              <a:gd name="T17" fmla="*/ 119 h 120"/>
              <a:gd name="T18" fmla="*/ 54 w 288"/>
              <a:gd name="T19" fmla="*/ 76 h 120"/>
              <a:gd name="T20" fmla="*/ 97 w 288"/>
              <a:gd name="T21" fmla="*/ 119 h 120"/>
              <a:gd name="T22" fmla="*/ 97 w 288"/>
              <a:gd name="T23" fmla="*/ 120 h 120"/>
              <a:gd name="T24" fmla="*/ 189 w 288"/>
              <a:gd name="T25" fmla="*/ 120 h 120"/>
              <a:gd name="T26" fmla="*/ 189 w 288"/>
              <a:gd name="T27" fmla="*/ 119 h 120"/>
              <a:gd name="T28" fmla="*/ 232 w 288"/>
              <a:gd name="T29" fmla="*/ 76 h 120"/>
              <a:gd name="T30" fmla="*/ 276 w 288"/>
              <a:gd name="T31" fmla="*/ 119 h 120"/>
              <a:gd name="T32" fmla="*/ 288 w 288"/>
              <a:gd name="T33" fmla="*/ 105 h 120"/>
              <a:gd name="T34" fmla="*/ 288 w 288"/>
              <a:gd name="T35" fmla="*/ 65 h 120"/>
              <a:gd name="T36" fmla="*/ 265 w 288"/>
              <a:gd name="T37" fmla="*/ 46 h 120"/>
              <a:gd name="T38" fmla="*/ 209 w 288"/>
              <a:gd name="T39" fmla="*/ 12 h 120"/>
              <a:gd name="T40" fmla="*/ 233 w 288"/>
              <a:gd name="T41" fmla="*/ 43 h 120"/>
              <a:gd name="T42" fmla="*/ 174 w 288"/>
              <a:gd name="T43" fmla="*/ 43 h 120"/>
              <a:gd name="T44" fmla="*/ 174 w 288"/>
              <a:gd name="T45" fmla="*/ 12 h 120"/>
              <a:gd name="T46" fmla="*/ 209 w 288"/>
              <a:gd name="T47" fmla="*/ 12 h 120"/>
              <a:gd name="T48" fmla="*/ 123 w 288"/>
              <a:gd name="T49" fmla="*/ 12 h 120"/>
              <a:gd name="T50" fmla="*/ 156 w 288"/>
              <a:gd name="T51" fmla="*/ 12 h 120"/>
              <a:gd name="T52" fmla="*/ 156 w 288"/>
              <a:gd name="T53" fmla="*/ 43 h 120"/>
              <a:gd name="T54" fmla="*/ 93 w 288"/>
              <a:gd name="T55" fmla="*/ 43 h 120"/>
              <a:gd name="T56" fmla="*/ 123 w 288"/>
              <a:gd name="T57"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120">
                <a:moveTo>
                  <a:pt x="265" y="46"/>
                </a:moveTo>
                <a:cubicBezTo>
                  <a:pt x="252" y="46"/>
                  <a:pt x="252" y="46"/>
                  <a:pt x="252" y="46"/>
                </a:cubicBezTo>
                <a:cubicBezTo>
                  <a:pt x="244" y="29"/>
                  <a:pt x="223" y="0"/>
                  <a:pt x="217" y="0"/>
                </a:cubicBezTo>
                <a:cubicBezTo>
                  <a:pt x="115" y="0"/>
                  <a:pt x="115" y="0"/>
                  <a:pt x="115" y="0"/>
                </a:cubicBezTo>
                <a:cubicBezTo>
                  <a:pt x="108" y="0"/>
                  <a:pt x="80" y="29"/>
                  <a:pt x="68" y="46"/>
                </a:cubicBezTo>
                <a:cubicBezTo>
                  <a:pt x="55" y="46"/>
                  <a:pt x="55" y="46"/>
                  <a:pt x="55" y="46"/>
                </a:cubicBezTo>
                <a:cubicBezTo>
                  <a:pt x="46" y="46"/>
                  <a:pt x="0" y="48"/>
                  <a:pt x="0" y="69"/>
                </a:cubicBezTo>
                <a:cubicBezTo>
                  <a:pt x="0" y="105"/>
                  <a:pt x="0" y="105"/>
                  <a:pt x="0" y="105"/>
                </a:cubicBezTo>
                <a:cubicBezTo>
                  <a:pt x="0" y="111"/>
                  <a:pt x="4" y="117"/>
                  <a:pt x="10" y="119"/>
                </a:cubicBezTo>
                <a:cubicBezTo>
                  <a:pt x="11" y="95"/>
                  <a:pt x="30" y="76"/>
                  <a:pt x="54" y="76"/>
                </a:cubicBezTo>
                <a:cubicBezTo>
                  <a:pt x="78" y="76"/>
                  <a:pt x="97" y="95"/>
                  <a:pt x="97" y="119"/>
                </a:cubicBezTo>
                <a:cubicBezTo>
                  <a:pt x="97" y="119"/>
                  <a:pt x="97" y="120"/>
                  <a:pt x="97" y="120"/>
                </a:cubicBezTo>
                <a:cubicBezTo>
                  <a:pt x="189" y="120"/>
                  <a:pt x="189" y="120"/>
                  <a:pt x="189" y="120"/>
                </a:cubicBezTo>
                <a:cubicBezTo>
                  <a:pt x="189" y="120"/>
                  <a:pt x="189" y="119"/>
                  <a:pt x="189" y="119"/>
                </a:cubicBezTo>
                <a:cubicBezTo>
                  <a:pt x="189" y="95"/>
                  <a:pt x="209" y="76"/>
                  <a:pt x="232" y="76"/>
                </a:cubicBezTo>
                <a:cubicBezTo>
                  <a:pt x="256" y="76"/>
                  <a:pt x="276" y="95"/>
                  <a:pt x="276" y="119"/>
                </a:cubicBezTo>
                <a:cubicBezTo>
                  <a:pt x="283" y="118"/>
                  <a:pt x="288" y="112"/>
                  <a:pt x="288" y="105"/>
                </a:cubicBezTo>
                <a:cubicBezTo>
                  <a:pt x="288" y="65"/>
                  <a:pt x="288" y="65"/>
                  <a:pt x="288" y="65"/>
                </a:cubicBezTo>
                <a:cubicBezTo>
                  <a:pt x="288" y="56"/>
                  <a:pt x="273" y="46"/>
                  <a:pt x="265" y="46"/>
                </a:cubicBezTo>
                <a:close/>
                <a:moveTo>
                  <a:pt x="209" y="12"/>
                </a:moveTo>
                <a:cubicBezTo>
                  <a:pt x="215" y="12"/>
                  <a:pt x="222" y="26"/>
                  <a:pt x="233" y="43"/>
                </a:cubicBezTo>
                <a:cubicBezTo>
                  <a:pt x="174" y="43"/>
                  <a:pt x="174" y="43"/>
                  <a:pt x="174" y="43"/>
                </a:cubicBezTo>
                <a:cubicBezTo>
                  <a:pt x="174" y="12"/>
                  <a:pt x="174" y="12"/>
                  <a:pt x="174" y="12"/>
                </a:cubicBezTo>
                <a:lnTo>
                  <a:pt x="209" y="12"/>
                </a:lnTo>
                <a:close/>
                <a:moveTo>
                  <a:pt x="123" y="12"/>
                </a:moveTo>
                <a:cubicBezTo>
                  <a:pt x="156" y="12"/>
                  <a:pt x="156" y="12"/>
                  <a:pt x="156" y="12"/>
                </a:cubicBezTo>
                <a:cubicBezTo>
                  <a:pt x="156" y="43"/>
                  <a:pt x="156" y="43"/>
                  <a:pt x="156" y="43"/>
                </a:cubicBezTo>
                <a:cubicBezTo>
                  <a:pt x="93" y="43"/>
                  <a:pt x="93" y="43"/>
                  <a:pt x="93" y="43"/>
                </a:cubicBezTo>
                <a:cubicBezTo>
                  <a:pt x="106" y="27"/>
                  <a:pt x="117" y="12"/>
                  <a:pt x="123" y="12"/>
                </a:cubicBezTo>
                <a:close/>
              </a:path>
            </a:pathLst>
          </a:custGeom>
          <a:solidFill>
            <a:sysClr val="window" lastClr="FFFFFF"/>
          </a:solidFill>
          <a:ln>
            <a:noFill/>
          </a:ln>
        </p:spPr>
        <p:txBody>
          <a:bodyPr vert="horz" wrap="square" lIns="91440" tIns="45720" rIns="91440" bIns="45720" numCol="1" anchor="t" anchorCtr="0" compatLnSpc="1">
            <a:normAutofit fontScale="30000" lnSpcReduction="20000"/>
          </a:bodyPr>
          <a:p>
            <a:endParaRPr lang="zh-CN" altLang="en-US"/>
          </a:p>
        </p:txBody>
      </p:sp>
      <p:sp>
        <p:nvSpPr>
          <p:cNvPr id="15" name="Oval 675"/>
          <p:cNvSpPr>
            <a:spLocks noChangeArrowheads="1"/>
          </p:cNvSpPr>
          <p:nvPr>
            <p:custDataLst>
              <p:tags r:id="rId6"/>
            </p:custDataLst>
          </p:nvPr>
        </p:nvSpPr>
        <p:spPr bwMode="auto">
          <a:xfrm rot="68141">
            <a:off x="6720561" y="2178335"/>
            <a:ext cx="86771" cy="86771"/>
          </a:xfrm>
          <a:prstGeom prst="ellipse">
            <a:avLst/>
          </a:pr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18" name="Oval 676"/>
          <p:cNvSpPr>
            <a:spLocks noChangeArrowheads="1"/>
          </p:cNvSpPr>
          <p:nvPr>
            <p:custDataLst>
              <p:tags r:id="rId7"/>
            </p:custDataLst>
          </p:nvPr>
        </p:nvSpPr>
        <p:spPr bwMode="auto">
          <a:xfrm rot="68141">
            <a:off x="7004681" y="2183967"/>
            <a:ext cx="86771" cy="86771"/>
          </a:xfrm>
          <a:prstGeom prst="ellipse">
            <a:avLst/>
          </a:pr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19" name="Freeform 6"/>
          <p:cNvSpPr/>
          <p:nvPr>
            <p:custDataLst>
              <p:tags r:id="rId8"/>
            </p:custDataLst>
          </p:nvPr>
        </p:nvSpPr>
        <p:spPr bwMode="auto">
          <a:xfrm rot="19833897">
            <a:off x="5054195" y="1954457"/>
            <a:ext cx="1844247" cy="1733483"/>
          </a:xfrm>
          <a:custGeom>
            <a:avLst/>
            <a:gdLst>
              <a:gd name="T0" fmla="*/ 353 w 353"/>
              <a:gd name="T1" fmla="*/ 16 h 332"/>
              <a:gd name="T2" fmla="*/ 307 w 353"/>
              <a:gd name="T3" fmla="*/ 29 h 332"/>
              <a:gd name="T4" fmla="*/ 180 w 353"/>
              <a:gd name="T5" fmla="*/ 168 h 332"/>
              <a:gd name="T6" fmla="*/ 145 w 353"/>
              <a:gd name="T7" fmla="*/ 283 h 332"/>
              <a:gd name="T8" fmla="*/ 54 w 353"/>
              <a:gd name="T9" fmla="*/ 320 h 332"/>
              <a:gd name="T10" fmla="*/ 4 w 353"/>
              <a:gd name="T11" fmla="*/ 255 h 332"/>
              <a:gd name="T12" fmla="*/ 77 w 353"/>
              <a:gd name="T13" fmla="*/ 94 h 332"/>
              <a:gd name="T14" fmla="*/ 352 w 353"/>
              <a:gd name="T15" fmla="*/ 11 h 332"/>
              <a:gd name="T16" fmla="*/ 353 w 353"/>
              <a:gd name="T17" fmla="*/ 1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332">
                <a:moveTo>
                  <a:pt x="353" y="16"/>
                </a:moveTo>
                <a:cubicBezTo>
                  <a:pt x="338" y="20"/>
                  <a:pt x="322" y="24"/>
                  <a:pt x="307" y="29"/>
                </a:cubicBezTo>
                <a:cubicBezTo>
                  <a:pt x="239" y="51"/>
                  <a:pt x="198" y="98"/>
                  <a:pt x="180" y="168"/>
                </a:cubicBezTo>
                <a:cubicBezTo>
                  <a:pt x="171" y="207"/>
                  <a:pt x="161" y="246"/>
                  <a:pt x="145" y="283"/>
                </a:cubicBezTo>
                <a:cubicBezTo>
                  <a:pt x="129" y="320"/>
                  <a:pt x="92" y="332"/>
                  <a:pt x="54" y="320"/>
                </a:cubicBezTo>
                <a:cubicBezTo>
                  <a:pt x="24" y="311"/>
                  <a:pt x="5" y="287"/>
                  <a:pt x="4" y="255"/>
                </a:cubicBezTo>
                <a:cubicBezTo>
                  <a:pt x="0" y="189"/>
                  <a:pt x="31" y="137"/>
                  <a:pt x="77" y="94"/>
                </a:cubicBezTo>
                <a:cubicBezTo>
                  <a:pt x="154" y="19"/>
                  <a:pt x="249" y="0"/>
                  <a:pt x="352" y="11"/>
                </a:cubicBezTo>
                <a:cubicBezTo>
                  <a:pt x="353" y="12"/>
                  <a:pt x="353" y="14"/>
                  <a:pt x="353" y="16"/>
                </a:cubicBezTo>
                <a:close/>
              </a:path>
            </a:pathLst>
          </a:custGeom>
          <a:solidFill>
            <a:srgbClr val="5AACEC"/>
          </a:solidFill>
          <a:ln>
            <a:noFill/>
          </a:ln>
        </p:spPr>
        <p:style>
          <a:lnRef idx="2">
            <a:srgbClr val="5AACEC">
              <a:shade val="50000"/>
            </a:srgbClr>
          </a:lnRef>
          <a:fillRef idx="1">
            <a:srgbClr val="5AACEC"/>
          </a:fillRef>
          <a:effectRef idx="0">
            <a:srgbClr val="5AACEC"/>
          </a:effectRef>
          <a:fontRef idx="minor">
            <a:sysClr val="window" lastClr="FFFFFF"/>
          </a:fontRef>
        </p:style>
        <p:txBody>
          <a:bodyPr wrap="square" rtlCol="0" anchor="ctr">
            <a:normAutofit/>
          </a:bodyPr>
          <a:p>
            <a:pPr algn="ctr"/>
            <a:endParaRPr lang="zh-CN" altLang="en-US">
              <a:solidFill>
                <a:sysClr val="window" lastClr="FFFFFF"/>
              </a:solidFill>
            </a:endParaRPr>
          </a:p>
        </p:txBody>
      </p:sp>
      <p:sp>
        <p:nvSpPr>
          <p:cNvPr id="20" name="Freeform 752"/>
          <p:cNvSpPr>
            <a:spLocks noChangeAspect="1" noEditPoints="1"/>
          </p:cNvSpPr>
          <p:nvPr>
            <p:custDataLst>
              <p:tags r:id="rId9"/>
            </p:custDataLst>
          </p:nvPr>
        </p:nvSpPr>
        <p:spPr bwMode="auto">
          <a:xfrm rot="19833897">
            <a:off x="5582262" y="3124176"/>
            <a:ext cx="324089" cy="448122"/>
          </a:xfrm>
          <a:custGeom>
            <a:avLst/>
            <a:gdLst>
              <a:gd name="T0" fmla="*/ 203 w 210"/>
              <a:gd name="T1" fmla="*/ 12 h 288"/>
              <a:gd name="T2" fmla="*/ 194 w 210"/>
              <a:gd name="T3" fmla="*/ 21 h 288"/>
              <a:gd name="T4" fmla="*/ 197 w 210"/>
              <a:gd name="T5" fmla="*/ 33 h 288"/>
              <a:gd name="T6" fmla="*/ 191 w 210"/>
              <a:gd name="T7" fmla="*/ 48 h 288"/>
              <a:gd name="T8" fmla="*/ 176 w 210"/>
              <a:gd name="T9" fmla="*/ 54 h 288"/>
              <a:gd name="T10" fmla="*/ 148 w 210"/>
              <a:gd name="T11" fmla="*/ 35 h 288"/>
              <a:gd name="T12" fmla="*/ 137 w 210"/>
              <a:gd name="T13" fmla="*/ 20 h 288"/>
              <a:gd name="T14" fmla="*/ 103 w 210"/>
              <a:gd name="T15" fmla="*/ 0 h 288"/>
              <a:gd name="T16" fmla="*/ 79 w 210"/>
              <a:gd name="T17" fmla="*/ 9 h 288"/>
              <a:gd name="T18" fmla="*/ 70 w 210"/>
              <a:gd name="T19" fmla="*/ 32 h 288"/>
              <a:gd name="T20" fmla="*/ 70 w 210"/>
              <a:gd name="T21" fmla="*/ 52 h 288"/>
              <a:gd name="T22" fmla="*/ 55 w 210"/>
              <a:gd name="T23" fmla="*/ 52 h 288"/>
              <a:gd name="T24" fmla="*/ 0 w 210"/>
              <a:gd name="T25" fmla="*/ 107 h 288"/>
              <a:gd name="T26" fmla="*/ 0 w 210"/>
              <a:gd name="T27" fmla="*/ 212 h 288"/>
              <a:gd name="T28" fmla="*/ 0 w 210"/>
              <a:gd name="T29" fmla="*/ 217 h 288"/>
              <a:gd name="T30" fmla="*/ 76 w 210"/>
              <a:gd name="T31" fmla="*/ 288 h 288"/>
              <a:gd name="T32" fmla="*/ 151 w 210"/>
              <a:gd name="T33" fmla="*/ 217 h 288"/>
              <a:gd name="T34" fmla="*/ 152 w 210"/>
              <a:gd name="T35" fmla="*/ 212 h 288"/>
              <a:gd name="T36" fmla="*/ 152 w 210"/>
              <a:gd name="T37" fmla="*/ 107 h 288"/>
              <a:gd name="T38" fmla="*/ 97 w 210"/>
              <a:gd name="T39" fmla="*/ 52 h 288"/>
              <a:gd name="T40" fmla="*/ 82 w 210"/>
              <a:gd name="T41" fmla="*/ 52 h 288"/>
              <a:gd name="T42" fmla="*/ 82 w 210"/>
              <a:gd name="T43" fmla="*/ 33 h 288"/>
              <a:gd name="T44" fmla="*/ 88 w 210"/>
              <a:gd name="T45" fmla="*/ 18 h 288"/>
              <a:gd name="T46" fmla="*/ 103 w 210"/>
              <a:gd name="T47" fmla="*/ 11 h 288"/>
              <a:gd name="T48" fmla="*/ 103 w 210"/>
              <a:gd name="T49" fmla="*/ 11 h 288"/>
              <a:gd name="T50" fmla="*/ 131 w 210"/>
              <a:gd name="T51" fmla="*/ 30 h 288"/>
              <a:gd name="T52" fmla="*/ 143 w 210"/>
              <a:gd name="T53" fmla="*/ 45 h 288"/>
              <a:gd name="T54" fmla="*/ 177 w 210"/>
              <a:gd name="T55" fmla="*/ 65 h 288"/>
              <a:gd name="T56" fmla="*/ 200 w 210"/>
              <a:gd name="T57" fmla="*/ 56 h 288"/>
              <a:gd name="T58" fmla="*/ 210 w 210"/>
              <a:gd name="T59" fmla="*/ 33 h 288"/>
              <a:gd name="T60" fmla="*/ 203 w 210"/>
              <a:gd name="T61" fmla="*/ 12 h 288"/>
              <a:gd name="T62" fmla="*/ 22 w 210"/>
              <a:gd name="T63" fmla="*/ 113 h 288"/>
              <a:gd name="T64" fmla="*/ 61 w 210"/>
              <a:gd name="T65" fmla="*/ 74 h 288"/>
              <a:gd name="T66" fmla="*/ 67 w 210"/>
              <a:gd name="T67" fmla="*/ 74 h 288"/>
              <a:gd name="T68" fmla="*/ 67 w 210"/>
              <a:gd name="T69" fmla="*/ 151 h 288"/>
              <a:gd name="T70" fmla="*/ 22 w 210"/>
              <a:gd name="T71" fmla="*/ 151 h 288"/>
              <a:gd name="T72" fmla="*/ 22 w 210"/>
              <a:gd name="T73" fmla="*/ 113 h 288"/>
              <a:gd name="T74" fmla="*/ 131 w 210"/>
              <a:gd name="T75" fmla="*/ 113 h 288"/>
              <a:gd name="T76" fmla="*/ 131 w 210"/>
              <a:gd name="T77" fmla="*/ 151 h 288"/>
              <a:gd name="T78" fmla="*/ 84 w 210"/>
              <a:gd name="T79" fmla="*/ 151 h 288"/>
              <a:gd name="T80" fmla="*/ 84 w 210"/>
              <a:gd name="T81" fmla="*/ 74 h 288"/>
              <a:gd name="T82" fmla="*/ 92 w 210"/>
              <a:gd name="T83" fmla="*/ 74 h 288"/>
              <a:gd name="T84" fmla="*/ 131 w 210"/>
              <a:gd name="T85" fmla="*/ 1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88">
                <a:moveTo>
                  <a:pt x="203" y="12"/>
                </a:moveTo>
                <a:cubicBezTo>
                  <a:pt x="194" y="21"/>
                  <a:pt x="194" y="21"/>
                  <a:pt x="194" y="21"/>
                </a:cubicBezTo>
                <a:cubicBezTo>
                  <a:pt x="196" y="24"/>
                  <a:pt x="197" y="28"/>
                  <a:pt x="197" y="33"/>
                </a:cubicBezTo>
                <a:cubicBezTo>
                  <a:pt x="197" y="38"/>
                  <a:pt x="195" y="44"/>
                  <a:pt x="191" y="48"/>
                </a:cubicBezTo>
                <a:cubicBezTo>
                  <a:pt x="187" y="52"/>
                  <a:pt x="182" y="54"/>
                  <a:pt x="176" y="54"/>
                </a:cubicBezTo>
                <a:cubicBezTo>
                  <a:pt x="167" y="54"/>
                  <a:pt x="156" y="47"/>
                  <a:pt x="148" y="35"/>
                </a:cubicBezTo>
                <a:cubicBezTo>
                  <a:pt x="137" y="20"/>
                  <a:pt x="137" y="20"/>
                  <a:pt x="137" y="20"/>
                </a:cubicBezTo>
                <a:cubicBezTo>
                  <a:pt x="126" y="6"/>
                  <a:pt x="115" y="0"/>
                  <a:pt x="103" y="0"/>
                </a:cubicBezTo>
                <a:cubicBezTo>
                  <a:pt x="93" y="0"/>
                  <a:pt x="85" y="3"/>
                  <a:pt x="79" y="9"/>
                </a:cubicBezTo>
                <a:cubicBezTo>
                  <a:pt x="73" y="15"/>
                  <a:pt x="70" y="23"/>
                  <a:pt x="70" y="32"/>
                </a:cubicBezTo>
                <a:cubicBezTo>
                  <a:pt x="70" y="32"/>
                  <a:pt x="70" y="44"/>
                  <a:pt x="70" y="52"/>
                </a:cubicBezTo>
                <a:cubicBezTo>
                  <a:pt x="55" y="52"/>
                  <a:pt x="55" y="52"/>
                  <a:pt x="55" y="52"/>
                </a:cubicBezTo>
                <a:cubicBezTo>
                  <a:pt x="27" y="52"/>
                  <a:pt x="0" y="79"/>
                  <a:pt x="0" y="107"/>
                </a:cubicBezTo>
                <a:cubicBezTo>
                  <a:pt x="0" y="212"/>
                  <a:pt x="0" y="212"/>
                  <a:pt x="0" y="212"/>
                </a:cubicBezTo>
                <a:cubicBezTo>
                  <a:pt x="0" y="214"/>
                  <a:pt x="0" y="215"/>
                  <a:pt x="0" y="217"/>
                </a:cubicBezTo>
                <a:cubicBezTo>
                  <a:pt x="3" y="257"/>
                  <a:pt x="36" y="288"/>
                  <a:pt x="76" y="288"/>
                </a:cubicBezTo>
                <a:cubicBezTo>
                  <a:pt x="116" y="288"/>
                  <a:pt x="149" y="257"/>
                  <a:pt x="151" y="217"/>
                </a:cubicBezTo>
                <a:cubicBezTo>
                  <a:pt x="152" y="215"/>
                  <a:pt x="152" y="214"/>
                  <a:pt x="152" y="212"/>
                </a:cubicBezTo>
                <a:cubicBezTo>
                  <a:pt x="152" y="107"/>
                  <a:pt x="152" y="107"/>
                  <a:pt x="152" y="107"/>
                </a:cubicBezTo>
                <a:cubicBezTo>
                  <a:pt x="152" y="79"/>
                  <a:pt x="125" y="52"/>
                  <a:pt x="97" y="52"/>
                </a:cubicBezTo>
                <a:cubicBezTo>
                  <a:pt x="82" y="52"/>
                  <a:pt x="82" y="52"/>
                  <a:pt x="82" y="52"/>
                </a:cubicBezTo>
                <a:cubicBezTo>
                  <a:pt x="82" y="44"/>
                  <a:pt x="82" y="33"/>
                  <a:pt x="82" y="33"/>
                </a:cubicBezTo>
                <a:cubicBezTo>
                  <a:pt x="82" y="27"/>
                  <a:pt x="85" y="22"/>
                  <a:pt x="88" y="18"/>
                </a:cubicBezTo>
                <a:cubicBezTo>
                  <a:pt x="92" y="13"/>
                  <a:pt x="97" y="11"/>
                  <a:pt x="103" y="11"/>
                </a:cubicBezTo>
                <a:cubicBezTo>
                  <a:pt x="103" y="11"/>
                  <a:pt x="103" y="11"/>
                  <a:pt x="103" y="11"/>
                </a:cubicBezTo>
                <a:cubicBezTo>
                  <a:pt x="113" y="11"/>
                  <a:pt x="124" y="18"/>
                  <a:pt x="131" y="30"/>
                </a:cubicBezTo>
                <a:cubicBezTo>
                  <a:pt x="143" y="45"/>
                  <a:pt x="143" y="45"/>
                  <a:pt x="143" y="45"/>
                </a:cubicBezTo>
                <a:cubicBezTo>
                  <a:pt x="153" y="59"/>
                  <a:pt x="164" y="65"/>
                  <a:pt x="177" y="65"/>
                </a:cubicBezTo>
                <a:cubicBezTo>
                  <a:pt x="187" y="65"/>
                  <a:pt x="194" y="62"/>
                  <a:pt x="200" y="56"/>
                </a:cubicBezTo>
                <a:cubicBezTo>
                  <a:pt x="207" y="50"/>
                  <a:pt x="210" y="42"/>
                  <a:pt x="210" y="33"/>
                </a:cubicBezTo>
                <a:cubicBezTo>
                  <a:pt x="210" y="24"/>
                  <a:pt x="207" y="18"/>
                  <a:pt x="203" y="12"/>
                </a:cubicBezTo>
                <a:close/>
                <a:moveTo>
                  <a:pt x="22" y="113"/>
                </a:moveTo>
                <a:cubicBezTo>
                  <a:pt x="22" y="92"/>
                  <a:pt x="40" y="74"/>
                  <a:pt x="61" y="74"/>
                </a:cubicBezTo>
                <a:cubicBezTo>
                  <a:pt x="67" y="74"/>
                  <a:pt x="67" y="74"/>
                  <a:pt x="67" y="74"/>
                </a:cubicBezTo>
                <a:cubicBezTo>
                  <a:pt x="67" y="151"/>
                  <a:pt x="67" y="151"/>
                  <a:pt x="67" y="151"/>
                </a:cubicBezTo>
                <a:cubicBezTo>
                  <a:pt x="22" y="151"/>
                  <a:pt x="22" y="151"/>
                  <a:pt x="22" y="151"/>
                </a:cubicBezTo>
                <a:lnTo>
                  <a:pt x="22" y="113"/>
                </a:lnTo>
                <a:close/>
                <a:moveTo>
                  <a:pt x="131" y="113"/>
                </a:moveTo>
                <a:cubicBezTo>
                  <a:pt x="131" y="151"/>
                  <a:pt x="131" y="151"/>
                  <a:pt x="131" y="151"/>
                </a:cubicBezTo>
                <a:cubicBezTo>
                  <a:pt x="84" y="151"/>
                  <a:pt x="84" y="151"/>
                  <a:pt x="84" y="151"/>
                </a:cubicBezTo>
                <a:cubicBezTo>
                  <a:pt x="84" y="74"/>
                  <a:pt x="84" y="74"/>
                  <a:pt x="84" y="74"/>
                </a:cubicBezTo>
                <a:cubicBezTo>
                  <a:pt x="92" y="74"/>
                  <a:pt x="92" y="74"/>
                  <a:pt x="92" y="74"/>
                </a:cubicBezTo>
                <a:cubicBezTo>
                  <a:pt x="113" y="74"/>
                  <a:pt x="131" y="92"/>
                  <a:pt x="131" y="113"/>
                </a:cubicBezTo>
                <a:close/>
              </a:path>
            </a:pathLst>
          </a:custGeom>
          <a:solidFill>
            <a:sysClr val="window" lastClr="FFFFFF"/>
          </a:solidFill>
          <a:ln>
            <a:noFill/>
          </a:ln>
        </p:spPr>
        <p:txBody>
          <a:bodyPr vert="horz" wrap="square" lIns="91440" tIns="45720" rIns="91440" bIns="45720" numCol="1" anchor="t" anchorCtr="0" compatLnSpc="1">
            <a:normAutofit/>
          </a:bodyPr>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641184"/>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57325" y="1350139"/>
            <a:ext cx="1257300"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交通安全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5156436" y="766549"/>
            <a:ext cx="2214880" cy="583565"/>
          </a:xfrm>
          <a:prstGeom prst="rect">
            <a:avLst/>
          </a:prstGeom>
        </p:spPr>
        <p:txBody>
          <a:bodyPr wrap="none">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案例小课堂</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33425" y="1350010"/>
            <a:ext cx="10396855" cy="5167630"/>
          </a:xfrm>
          <a:prstGeom prst="rect">
            <a:avLst/>
          </a:prstGeom>
          <a:noFill/>
        </p:spPr>
        <p:txBody>
          <a:bodyPr wrap="square" rtlCol="0">
            <a:spAutoFit/>
          </a:bodyPr>
          <a:lstStyle/>
          <a:p>
            <a:pPr indent="0" algn="ctr">
              <a:buFont typeface="Arial" panose="020B0604020202020204" pitchFamily="34" charset="0"/>
              <a:buNone/>
            </a:pPr>
            <a:r>
              <a:rPr lang="zh-CN" altLang="en-US" b="1" dirty="0" smtClean="0">
                <a:solidFill>
                  <a:srgbClr val="006C8A"/>
                </a:solidFill>
              </a:rPr>
              <a:t>张某某故意伤害案</a:t>
            </a:r>
            <a:endParaRPr lang="zh-CN" altLang="en-US" b="1" dirty="0" smtClean="0">
              <a:solidFill>
                <a:srgbClr val="006C8A"/>
              </a:solidFill>
            </a:endParaRPr>
          </a:p>
          <a:p>
            <a:pPr indent="406400" fontAlgn="auto">
              <a:lnSpc>
                <a:spcPct val="130000"/>
              </a:lnSpc>
              <a:buFont typeface="Arial" panose="020B0604020202020204" pitchFamily="34" charset="0"/>
              <a:buNone/>
              <a:extLst>
                <a:ext uri="{35155182-B16C-46BC-9424-99874614C6A1}">
                  <wpsdc:indentchars xmlns:wpsdc="http://www.wps.cn/officeDocument/2017/drawingmlCustomData" val="200" checksum="1740828767"/>
                </a:ext>
              </a:extLst>
            </a:pPr>
            <a:r>
              <a:rPr lang="zh-CN" altLang="en-US" sz="1600" dirty="0" smtClean="0">
                <a:solidFill>
                  <a:srgbClr val="006C8A"/>
                </a:solidFill>
              </a:rPr>
              <a:t>（一）基本案情</a:t>
            </a:r>
            <a:endParaRPr lang="zh-CN" altLang="en-US" sz="1600" dirty="0" smtClean="0">
              <a:solidFill>
                <a:srgbClr val="006C8A"/>
              </a:solidFill>
            </a:endParaRPr>
          </a:p>
          <a:p>
            <a:pPr indent="406400" fontAlgn="auto">
              <a:lnSpc>
                <a:spcPct val="130000"/>
              </a:lnSpc>
              <a:buFont typeface="Arial" panose="020B0604020202020204" pitchFamily="34" charset="0"/>
              <a:buNone/>
              <a:extLst>
                <a:ext uri="{35155182-B16C-46BC-9424-99874614C6A1}">
                  <wpsdc:indentchars xmlns:wpsdc="http://www.wps.cn/officeDocument/2017/drawingmlCustomData" val="200" checksum="1740828767"/>
                </a:ext>
              </a:extLst>
            </a:pPr>
            <a:r>
              <a:rPr lang="zh-CN" altLang="en-US" sz="1600" dirty="0" smtClean="0">
                <a:solidFill>
                  <a:srgbClr val="006C8A"/>
                </a:solidFill>
              </a:rPr>
              <a:t>2014年12月15日晚上21时许，被告人张某某（系闽清某中学高一学生）在女生宿舍6楼开水间因排队提开水的事情与同校女生陈某某发生争吵，之后被告人打了陈某某右脸部一拳，导致其右眼部、鼻子受伤。经鉴定，被害人陈某某因外伤致鼻骨右侧及右侧上颌骨额突骨折，属轻伤二级。2015年1月l3日，被告人在母亲陪同下主动到派出所接受讯问，如实供述犯罪事实。</a:t>
            </a:r>
            <a:endParaRPr lang="zh-CN" altLang="en-US" sz="1600" dirty="0" smtClean="0">
              <a:solidFill>
                <a:srgbClr val="006C8A"/>
              </a:solidFill>
            </a:endParaRPr>
          </a:p>
          <a:p>
            <a:pPr indent="406400" fontAlgn="auto">
              <a:lnSpc>
                <a:spcPct val="130000"/>
              </a:lnSpc>
              <a:buFont typeface="Arial" panose="020B0604020202020204" pitchFamily="34" charset="0"/>
              <a:buNone/>
              <a:extLst>
                <a:ext uri="{35155182-B16C-46BC-9424-99874614C6A1}">
                  <wpsdc:indentchars xmlns:wpsdc="http://www.wps.cn/officeDocument/2017/drawingmlCustomData" val="200" checksum="1740828767"/>
                </a:ext>
              </a:extLst>
            </a:pPr>
            <a:r>
              <a:rPr lang="zh-CN" altLang="en-US" sz="1600" dirty="0" smtClean="0">
                <a:solidFill>
                  <a:srgbClr val="006C8A"/>
                </a:solidFill>
              </a:rPr>
              <a:t>在本案诉讼过程中，被害人陈某某提出附带民事诉讼，2015年5月13日经法院主持调解，双方当事人达成了调解协议，由附带民事诉讼被告人（被告人的法定代理人）一次性赔偿被害人各项损失人民币50000元，并已履行完毕，被害人及其法定代理人出具了谅解书，表示愿意谅解被告人，希望法庭对其减轻从宽处罚，判处缓刑直至免予刑事处罚。</a:t>
            </a:r>
            <a:endParaRPr lang="zh-CN" altLang="en-US" sz="1600" dirty="0" smtClean="0">
              <a:solidFill>
                <a:srgbClr val="006C8A"/>
              </a:solidFill>
            </a:endParaRPr>
          </a:p>
          <a:p>
            <a:pPr indent="406400" fontAlgn="auto">
              <a:lnSpc>
                <a:spcPct val="130000"/>
              </a:lnSpc>
              <a:buFont typeface="Arial" panose="020B0604020202020204" pitchFamily="34" charset="0"/>
              <a:buNone/>
              <a:extLst>
                <a:ext uri="{35155182-B16C-46BC-9424-99874614C6A1}">
                  <wpsdc:indentchars xmlns:wpsdc="http://www.wps.cn/officeDocument/2017/drawingmlCustomData" val="200" checksum="1740828767"/>
                </a:ext>
              </a:extLst>
            </a:pPr>
            <a:r>
              <a:rPr lang="zh-CN" altLang="en-US" sz="1600" dirty="0" smtClean="0">
                <a:solidFill>
                  <a:srgbClr val="006C8A"/>
                </a:solidFill>
              </a:rPr>
              <a:t>（二）裁判结果</a:t>
            </a:r>
            <a:endParaRPr lang="zh-CN" altLang="en-US" sz="1600" dirty="0" smtClean="0">
              <a:solidFill>
                <a:srgbClr val="006C8A"/>
              </a:solidFill>
            </a:endParaRPr>
          </a:p>
          <a:p>
            <a:pPr indent="406400" fontAlgn="auto">
              <a:lnSpc>
                <a:spcPct val="130000"/>
              </a:lnSpc>
              <a:buFont typeface="Arial" panose="020B0604020202020204" pitchFamily="34" charset="0"/>
              <a:buNone/>
              <a:extLst>
                <a:ext uri="{35155182-B16C-46BC-9424-99874614C6A1}">
                  <wpsdc:indentchars xmlns:wpsdc="http://www.wps.cn/officeDocument/2017/drawingmlCustomData" val="200" checksum="1740828767"/>
                </a:ext>
              </a:extLst>
            </a:pPr>
            <a:r>
              <a:rPr lang="zh-CN" altLang="en-US" sz="1600" dirty="0" smtClean="0">
                <a:solidFill>
                  <a:srgbClr val="006C8A"/>
                </a:solidFill>
              </a:rPr>
              <a:t>被告人张某某故意伤害他人身体，致一人轻伤，其行为已构成故意伤害罪。公诉机关指控的罪名成立。被告人犯罪时未满十八周岁；在犯罪后自动投案，并能够如实供述自己的犯罪行为，系自首；本案系因民间矛盾激化引发，且被害人对双方矛盾激化负有一定责任；被告人及其法定代理人与被害人达成了调解协议，并已付清全部赔偿款，取得了被害人及其亲属的谅解。综上，鉴于被告人犯罪情节较轻，具有良好的悔罪表现，社会危害程度轻微，不需要判处刑罚，依法免予刑事处罚。</a:t>
            </a:r>
            <a:endParaRPr lang="zh-CN" altLang="en-US" sz="1600" dirty="0" smtClean="0">
              <a:solidFill>
                <a:srgbClr val="006C8A"/>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26690" y="2619375"/>
            <a:ext cx="6738620" cy="1014730"/>
          </a:xfrm>
          <a:prstGeom prst="rect">
            <a:avLst/>
          </a:prstGeom>
          <a:noFill/>
        </p:spPr>
        <p:txBody>
          <a:bodyPr wrap="square" rtlCol="0">
            <a:spAutoFit/>
          </a:bodyPr>
          <a:lstStyle/>
          <a:p>
            <a:pPr algn="ctr"/>
            <a:r>
              <a:rPr lang="zh-CN" altLang="en-US" sz="6000" b="1" dirty="0">
                <a:solidFill>
                  <a:srgbClr val="006C8A"/>
                </a:solidFill>
              </a:rPr>
              <a:t>第三节　宿舍安全</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4378325" y="3963035"/>
            <a:ext cx="2379345" cy="289496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258487" y="2498543"/>
            <a:ext cx="4127901" cy="2862322"/>
          </a:xfrm>
          <a:prstGeom prst="rect">
            <a:avLst/>
          </a:prstGeom>
          <a:noFill/>
        </p:spPr>
        <p:txBody>
          <a:bodyPr wrap="square" rtlCol="0">
            <a:spAutoFit/>
          </a:bodyPr>
          <a:lstStyle/>
          <a:p>
            <a:r>
              <a:rPr lang="en-US" altLang="zh-CN" b="1" dirty="0" smtClean="0">
                <a:solidFill>
                  <a:schemeClr val="bg1"/>
                </a:solidFill>
              </a:rPr>
              <a:t>1</a:t>
            </a:r>
            <a:r>
              <a:rPr lang="zh-CN" altLang="en-US" b="1" dirty="0" smtClean="0">
                <a:solidFill>
                  <a:schemeClr val="bg1"/>
                </a:solidFill>
              </a:rPr>
              <a:t>、自觉遵守交通规则，不在公路上跑闹、玩耍</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2</a:t>
            </a:r>
            <a:r>
              <a:rPr lang="zh-CN" altLang="en-US" b="1" dirty="0" smtClean="0">
                <a:solidFill>
                  <a:schemeClr val="bg1"/>
                </a:solidFill>
              </a:rPr>
              <a:t>、横穿马路要走斑马线、人行道等，不得随意横穿</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3</a:t>
            </a:r>
            <a:r>
              <a:rPr lang="zh-CN" altLang="en-US" b="1" dirty="0" smtClean="0">
                <a:solidFill>
                  <a:schemeClr val="bg1"/>
                </a:solidFill>
              </a:rPr>
              <a:t>、严禁在公路上骑自行车</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4</a:t>
            </a:r>
            <a:r>
              <a:rPr lang="zh-CN" altLang="en-US" b="1" dirty="0" smtClean="0">
                <a:solidFill>
                  <a:schemeClr val="bg1"/>
                </a:solidFill>
              </a:rPr>
              <a:t>、遵守公共秩序，排队等车，车未停稳不得靠近车辆，上下车时不拥挤</a:t>
            </a:r>
            <a:endParaRPr lang="zh-CN" altLang="en-US" b="1" dirty="0">
              <a:solidFill>
                <a:schemeClr val="bg1"/>
              </a:solidFill>
            </a:endParaRPr>
          </a:p>
        </p:txBody>
      </p:sp>
      <p:sp>
        <p:nvSpPr>
          <p:cNvPr id="10" name="文本框 9"/>
          <p:cNvSpPr txBox="1"/>
          <p:nvPr/>
        </p:nvSpPr>
        <p:spPr>
          <a:xfrm>
            <a:off x="2494915" y="726440"/>
            <a:ext cx="667321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一、宿舍常见安全隐患与防范措施</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椭圆 3"/>
          <p:cNvSpPr/>
          <p:nvPr>
            <p:custDataLst>
              <p:tags r:id="rId2"/>
            </p:custDataLst>
          </p:nvPr>
        </p:nvSpPr>
        <p:spPr>
          <a:xfrm>
            <a:off x="3697341" y="1810877"/>
            <a:ext cx="3414538" cy="3414538"/>
          </a:xfrm>
          <a:prstGeom prst="ellipse">
            <a:avLst/>
          </a:prstGeom>
          <a:noFill/>
          <a:ln w="381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7" name="椭圆 6"/>
          <p:cNvSpPr/>
          <p:nvPr>
            <p:custDataLst>
              <p:tags r:id="rId3"/>
            </p:custDataLst>
          </p:nvPr>
        </p:nvSpPr>
        <p:spPr>
          <a:xfrm>
            <a:off x="3860070" y="1972495"/>
            <a:ext cx="3099077" cy="3099077"/>
          </a:xfrm>
          <a:prstGeom prst="ellipse">
            <a:avLst/>
          </a:prstGeom>
          <a:noFill/>
          <a:ln w="152400">
            <a:solidFill>
              <a:srgbClr val="FFFFFF">
                <a:lumMod val="95000"/>
              </a:srgbClr>
            </a:solidFill>
          </a:ln>
          <a:extLst>
            <a:ext uri="{909E8E84-426E-40DD-AFC4-6F175D3DCCD1}">
              <a14:hiddenFill xmlns:a14="http://schemas.microsoft.com/office/drawing/2010/main">
                <a:solidFill>
                  <a:srgbClr val="FFFFFF">
                    <a:lumMod val="95000"/>
                  </a:srgbClr>
                </a:solidFill>
              </a14:hiddenFill>
            </a:ext>
          </a:extLst>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pic>
        <p:nvPicPr>
          <p:cNvPr id="5" name="图片 4" descr="为如果太热"/>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19800000" flipV="1">
            <a:off x="3486293" y="3552580"/>
            <a:ext cx="1979966" cy="1166875"/>
          </a:xfrm>
          <a:prstGeom prst="rect">
            <a:avLst/>
          </a:prstGeom>
        </p:spPr>
      </p:pic>
      <p:pic>
        <p:nvPicPr>
          <p:cNvPr id="23" name="图片 22" descr="二哥通过特"/>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5400000">
            <a:off x="3596260" y="3787510"/>
            <a:ext cx="1163542" cy="1031359"/>
          </a:xfrm>
          <a:prstGeom prst="rect">
            <a:avLst/>
          </a:prstGeom>
        </p:spPr>
      </p:pic>
      <p:pic>
        <p:nvPicPr>
          <p:cNvPr id="34" name="图片 33" descr="为如果太热"/>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rot="1800000" flipH="1" flipV="1">
            <a:off x="5329077" y="3552580"/>
            <a:ext cx="1979966" cy="1166875"/>
          </a:xfrm>
          <a:prstGeom prst="rect">
            <a:avLst/>
          </a:prstGeom>
        </p:spPr>
      </p:pic>
      <p:pic>
        <p:nvPicPr>
          <p:cNvPr id="35" name="图片 34" descr="二哥通过特"/>
          <p:cNvPicPr>
            <a:picLocks noChangeAspect="1"/>
          </p:cNvPicPr>
          <p:nvPr>
            <p:custDataLst>
              <p:tags r:id="rId13"/>
            </p:custDataLst>
          </p:nvPr>
        </p:nvPicPr>
        <p:blipFill>
          <a:blip r:embed="rId8">
            <a:extLst>
              <a:ext uri="{96DAC541-7B7A-43D3-8B79-37D633B846F1}">
                <asvg:svgBlip xmlns:asvg="http://schemas.microsoft.com/office/drawing/2016/SVG/main" r:embed="rId9"/>
              </a:ext>
            </a:extLst>
          </a:blip>
          <a:stretch>
            <a:fillRect/>
          </a:stretch>
        </p:blipFill>
        <p:spPr>
          <a:xfrm rot="16200000" flipH="1">
            <a:off x="6035533" y="3787510"/>
            <a:ext cx="1163542" cy="1031359"/>
          </a:xfrm>
          <a:prstGeom prst="rect">
            <a:avLst/>
          </a:prstGeom>
        </p:spPr>
      </p:pic>
      <p:cxnSp>
        <p:nvCxnSpPr>
          <p:cNvPr id="55" name="直接连接符 54"/>
          <p:cNvCxnSpPr/>
          <p:nvPr>
            <p:custDataLst>
              <p:tags r:id="rId14"/>
            </p:custDataLst>
          </p:nvPr>
        </p:nvCxnSpPr>
        <p:spPr>
          <a:xfrm flipH="1" flipV="1">
            <a:off x="3588691" y="4776099"/>
            <a:ext cx="264160" cy="13335"/>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56" name="矩形 55"/>
          <p:cNvSpPr/>
          <p:nvPr>
            <p:custDataLst>
              <p:tags r:id="rId15"/>
            </p:custDataLst>
          </p:nvPr>
        </p:nvSpPr>
        <p:spPr>
          <a:xfrm flipH="1">
            <a:off x="3423757" y="4752778"/>
            <a:ext cx="216047" cy="73311"/>
          </a:xfrm>
          <a:prstGeom prst="rect">
            <a:avLst/>
          </a:prstGeom>
          <a:solidFill>
            <a:srgbClr val="63B8F1"/>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57" name="文本框 56"/>
          <p:cNvSpPr txBox="1"/>
          <p:nvPr>
            <p:custDataLst>
              <p:tags r:id="rId16"/>
            </p:custDataLst>
          </p:nvPr>
        </p:nvSpPr>
        <p:spPr>
          <a:xfrm flipH="1">
            <a:off x="689610" y="2169160"/>
            <a:ext cx="3049905" cy="3409950"/>
          </a:xfrm>
          <a:prstGeom prst="rect">
            <a:avLst/>
          </a:prstGeom>
          <a:noFill/>
        </p:spPr>
        <p:txBody>
          <a:bodyPr wrap="square" rtlCol="0">
            <a:spAutoFit/>
          </a:bodyPr>
          <a:p>
            <a:pPr algn="l">
              <a:lnSpc>
                <a:spcPct val="120000"/>
              </a:lnSpc>
            </a:pPr>
            <a:r>
              <a:rPr lang="zh-CN" altLang="en-US" sz="2000" spc="300">
                <a:solidFill>
                  <a:schemeClr val="accent1"/>
                </a:solidFill>
                <a:effectLst/>
                <a:uFillTx/>
                <a:latin typeface="思源黑体 CN Bold" panose="020B0800000000000000" charset="-122"/>
                <a:ea typeface="思源黑体 CN Bold" panose="020B0800000000000000" charset="-122"/>
              </a:rPr>
              <a:t>（三）人身安全隐患</a:t>
            </a:r>
            <a:r>
              <a:rPr lang="zh-CN" altLang="en-US" sz="2000" spc="300">
                <a:solidFill>
                  <a:srgbClr val="000000"/>
                </a:solidFill>
                <a:uFillTx/>
                <a:latin typeface="思源黑体 CN Bold" panose="020B0800000000000000" charset="-122"/>
                <a:ea typeface="思源黑体 CN Bold" panose="020B0800000000000000" charset="-122"/>
              </a:rPr>
              <a:t> </a:t>
            </a:r>
            <a:endParaRPr lang="zh-CN" altLang="en-US" sz="2000" spc="300">
              <a:solidFill>
                <a:srgbClr val="000000"/>
              </a:solidFill>
              <a:uFillTx/>
              <a:latin typeface="思源黑体 CN Bold" panose="020B0800000000000000" charset="-122"/>
              <a:ea typeface="思源黑体 CN Bold" panose="020B0800000000000000" charset="-122"/>
            </a:endParaRPr>
          </a:p>
          <a:p>
            <a:pPr algn="l">
              <a:lnSpc>
                <a:spcPct val="120000"/>
              </a:lnSpc>
            </a:pPr>
            <a:r>
              <a:rPr lang="zh-CN" altLang="en-US" sz="1600" spc="300">
                <a:solidFill>
                  <a:srgbClr val="000000"/>
                </a:solidFill>
                <a:uFillTx/>
                <a:latin typeface="华文黑体" panose="02010600040101010101" charset="-122"/>
                <a:ea typeface="华文黑体" panose="02010600040101010101" charset="-122"/>
              </a:rPr>
              <a:t>大学宿舍人身安全隐患主要为打架斗殴、饮食不卫生、疾病等。另外，为了保证学生的安全，宿舍都规定有严格的熄灯、关门时间，但仍有学生抵挡不了校园以外环境的诱惑，晚归或夜不归宿，这也对学生的人身安全造成了极大威胁。</a:t>
            </a:r>
            <a:endParaRPr lang="zh-CN" altLang="en-US" sz="1600" spc="300">
              <a:solidFill>
                <a:srgbClr val="000000"/>
              </a:solidFill>
              <a:uFillTx/>
              <a:latin typeface="华文黑体" panose="02010600040101010101" charset="-122"/>
              <a:ea typeface="华文黑体" panose="02010600040101010101" charset="-122"/>
            </a:endParaRPr>
          </a:p>
        </p:txBody>
      </p:sp>
      <p:cxnSp>
        <p:nvCxnSpPr>
          <p:cNvPr id="38" name="直接连接符 37"/>
          <p:cNvCxnSpPr/>
          <p:nvPr>
            <p:custDataLst>
              <p:tags r:id="rId17"/>
            </p:custDataLst>
          </p:nvPr>
        </p:nvCxnSpPr>
        <p:spPr>
          <a:xfrm>
            <a:off x="6878615" y="4789434"/>
            <a:ext cx="835307"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39" name="矩形 38"/>
          <p:cNvSpPr/>
          <p:nvPr>
            <p:custDataLst>
              <p:tags r:id="rId18"/>
            </p:custDataLst>
          </p:nvPr>
        </p:nvSpPr>
        <p:spPr>
          <a:xfrm>
            <a:off x="7603955" y="4752778"/>
            <a:ext cx="216047" cy="73311"/>
          </a:xfrm>
          <a:prstGeom prst="rect">
            <a:avLst/>
          </a:prstGeom>
          <a:solidFill>
            <a:srgbClr val="3B99E4"/>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40" name="文本框 39"/>
          <p:cNvSpPr txBox="1"/>
          <p:nvPr>
            <p:custDataLst>
              <p:tags r:id="rId19"/>
            </p:custDataLst>
          </p:nvPr>
        </p:nvSpPr>
        <p:spPr>
          <a:xfrm>
            <a:off x="7847965" y="3921125"/>
            <a:ext cx="3716020" cy="2411095"/>
          </a:xfrm>
          <a:prstGeom prst="rect">
            <a:avLst/>
          </a:prstGeom>
          <a:noFill/>
        </p:spPr>
        <p:txBody>
          <a:bodyPr wrap="square" rtlCol="0">
            <a:spAutoFit/>
          </a:bodyPr>
          <a:p>
            <a:pPr algn="l">
              <a:lnSpc>
                <a:spcPct val="130000"/>
              </a:lnSpc>
            </a:pPr>
            <a:r>
              <a:rPr lang="zh-CN" altLang="en-US" sz="2000" spc="300">
                <a:solidFill>
                  <a:schemeClr val="accent1"/>
                </a:solidFill>
                <a:effectLst/>
                <a:uFillTx/>
                <a:latin typeface="思源黑体 CN Bold" panose="020B0800000000000000" charset="-122"/>
                <a:ea typeface="思源黑体 CN Bold" panose="020B0800000000000000" charset="-122"/>
              </a:rPr>
              <a:t>（二）财产安全隐患</a:t>
            </a:r>
            <a:r>
              <a:rPr lang="zh-CN" altLang="en-US" sz="2000" spc="300">
                <a:solidFill>
                  <a:srgbClr val="000000"/>
                </a:solidFill>
                <a:uFillTx/>
                <a:latin typeface="思源黑体 CN Bold" panose="020B0800000000000000" charset="-122"/>
                <a:ea typeface="思源黑体 CN Bold" panose="020B0800000000000000" charset="-122"/>
              </a:rPr>
              <a:t> </a:t>
            </a:r>
            <a:endParaRPr lang="zh-CN" altLang="en-US" sz="2000" spc="300">
              <a:solidFill>
                <a:srgbClr val="000000"/>
              </a:solidFill>
              <a:uFillTx/>
              <a:latin typeface="思源黑体 CN Bold" panose="020B0800000000000000" charset="-122"/>
              <a:ea typeface="思源黑体 CN Bold" panose="020B0800000000000000" charset="-122"/>
            </a:endParaRPr>
          </a:p>
          <a:p>
            <a:pPr algn="l">
              <a:lnSpc>
                <a:spcPct val="130000"/>
              </a:lnSpc>
            </a:pPr>
            <a:r>
              <a:rPr lang="zh-CN" altLang="en-US" sz="1600" spc="300">
                <a:solidFill>
                  <a:srgbClr val="000000"/>
                </a:solidFill>
                <a:uFillTx/>
                <a:latin typeface="华文黑体" panose="02010600040101010101" charset="-122"/>
                <a:ea typeface="华文黑体" panose="02010600040101010101" charset="-122"/>
              </a:rPr>
              <a:t>大学生多数对自己的财产缺乏保护意识和技能，给作案人以可乘之机。加上某些学生不顾个人的经济承受能力，盲目攀比，导致手头拮据，产生偷盗想法，也对同学的财产安全造成了威胁。</a:t>
            </a:r>
            <a:endParaRPr lang="zh-CN" altLang="en-US" sz="1600" spc="300">
              <a:solidFill>
                <a:srgbClr val="000000"/>
              </a:solidFill>
              <a:uFillTx/>
              <a:latin typeface="华文黑体" panose="02010600040101010101" charset="-122"/>
              <a:ea typeface="华文黑体" panose="02010600040101010101" charset="-122"/>
            </a:endParaRPr>
          </a:p>
        </p:txBody>
      </p:sp>
      <p:cxnSp>
        <p:nvCxnSpPr>
          <p:cNvPr id="46" name="直接连接符 45"/>
          <p:cNvCxnSpPr/>
          <p:nvPr>
            <p:custDataLst>
              <p:tags r:id="rId20"/>
            </p:custDataLst>
          </p:nvPr>
        </p:nvCxnSpPr>
        <p:spPr>
          <a:xfrm>
            <a:off x="5962222" y="2205759"/>
            <a:ext cx="835307" cy="0"/>
          </a:xfrm>
          <a:prstGeom prst="line">
            <a:avLst/>
          </a:prstGeom>
          <a:ln w="19050">
            <a:prstDash val="sysDot"/>
          </a:ln>
        </p:spPr>
        <p:style>
          <a:lnRef idx="1">
            <a:srgbClr val="026CD4"/>
          </a:lnRef>
          <a:fillRef idx="0">
            <a:srgbClr val="026CD4"/>
          </a:fillRef>
          <a:effectRef idx="0">
            <a:srgbClr val="026CD4"/>
          </a:effectRef>
          <a:fontRef idx="minor">
            <a:srgbClr val="000000"/>
          </a:fontRef>
        </p:style>
      </p:cxnSp>
      <p:sp>
        <p:nvSpPr>
          <p:cNvPr id="47" name="矩形 46"/>
          <p:cNvSpPr/>
          <p:nvPr>
            <p:custDataLst>
              <p:tags r:id="rId21"/>
            </p:custDataLst>
          </p:nvPr>
        </p:nvSpPr>
        <p:spPr>
          <a:xfrm>
            <a:off x="6687561" y="2169103"/>
            <a:ext cx="216047" cy="73311"/>
          </a:xfrm>
          <a:prstGeom prst="rect">
            <a:avLst/>
          </a:prstGeom>
          <a:solidFill>
            <a:srgbClr val="3B99E4"/>
          </a:soli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48" name="文本框 47"/>
          <p:cNvSpPr txBox="1"/>
          <p:nvPr>
            <p:custDataLst>
              <p:tags r:id="rId22"/>
            </p:custDataLst>
          </p:nvPr>
        </p:nvSpPr>
        <p:spPr>
          <a:xfrm>
            <a:off x="7132955" y="1805940"/>
            <a:ext cx="4111625" cy="2091055"/>
          </a:xfrm>
          <a:prstGeom prst="rect">
            <a:avLst/>
          </a:prstGeom>
          <a:noFill/>
        </p:spPr>
        <p:txBody>
          <a:bodyPr wrap="square" rtlCol="0">
            <a:spAutoFit/>
          </a:bodyPr>
          <a:p>
            <a:pPr algn="l">
              <a:lnSpc>
                <a:spcPct val="130000"/>
              </a:lnSpc>
            </a:pPr>
            <a:r>
              <a:rPr lang="zh-CN" altLang="en-US" sz="2000" spc="300">
                <a:solidFill>
                  <a:schemeClr val="accent1"/>
                </a:solidFill>
                <a:effectLst/>
                <a:uFillTx/>
                <a:latin typeface="思源黑体 CN Bold" panose="020B0800000000000000" charset="-122"/>
                <a:ea typeface="思源黑体 CN Bold" panose="020B0800000000000000" charset="-122"/>
              </a:rPr>
              <a:t>（一）消防安全隐患</a:t>
            </a:r>
            <a:endParaRPr lang="zh-CN" altLang="en-US" sz="2000" spc="300">
              <a:solidFill>
                <a:schemeClr val="accent1"/>
              </a:solidFill>
              <a:effectLst/>
              <a:uFillTx/>
              <a:latin typeface="思源黑体 CN Bold" panose="020B0800000000000000" charset="-122"/>
              <a:ea typeface="思源黑体 CN Bold" panose="020B0800000000000000" charset="-122"/>
            </a:endParaRPr>
          </a:p>
          <a:p>
            <a:pPr algn="l">
              <a:lnSpc>
                <a:spcPct val="130000"/>
              </a:lnSpc>
            </a:pPr>
            <a:r>
              <a:rPr lang="zh-CN" altLang="en-US" sz="1600" spc="300">
                <a:solidFill>
                  <a:srgbClr val="000000"/>
                </a:solidFill>
                <a:uFillTx/>
                <a:latin typeface="华文黑体" panose="02010600040101010101" charset="-122"/>
                <a:ea typeface="华文黑体" panose="02010600040101010101" charset="-122"/>
                <a:cs typeface="华文黑体" panose="02010600040101010101" charset="-122"/>
              </a:rPr>
              <a:t>火灾是威胁校园安全的重要因素。结合以往校园火险的教训，几乎 90% 的火灾都是发生在学生宿舍内，且绝大部分都是由于当事人缺乏消防安全意识造成的。</a:t>
            </a:r>
            <a:endParaRPr lang="zh-CN" altLang="en-US" sz="1600" spc="300">
              <a:solidFill>
                <a:srgbClr val="000000"/>
              </a:solidFill>
              <a:uFillTx/>
              <a:latin typeface="华文黑体" panose="02010600040101010101" charset="-122"/>
              <a:ea typeface="华文黑体" panose="02010600040101010101" charset="-122"/>
              <a:cs typeface="华文黑体" panose="02010600040101010101" charset="-122"/>
            </a:endParaRPr>
          </a:p>
        </p:txBody>
      </p:sp>
      <p:pic>
        <p:nvPicPr>
          <p:cNvPr id="8" name="图片 7" descr="为如果太热"/>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rot="16200000" flipH="1">
            <a:off x="4414973" y="1947604"/>
            <a:ext cx="1979966" cy="1166875"/>
          </a:xfrm>
          <a:prstGeom prst="rect">
            <a:avLst/>
          </a:prstGeom>
        </p:spPr>
      </p:pic>
      <p:pic>
        <p:nvPicPr>
          <p:cNvPr id="11" name="图片 10" descr="二哥通过特"/>
          <p:cNvPicPr>
            <a:picLocks noChangeAspect="1"/>
          </p:cNvPicPr>
          <p:nvPr>
            <p:custDataLst>
              <p:tags r:id="rId26"/>
            </p:custDataLst>
          </p:nvPr>
        </p:nvPicPr>
        <p:blipFill>
          <a:blip r:embed="rId8">
            <a:extLst>
              <a:ext uri="{96DAC541-7B7A-43D3-8B79-37D633B846F1}">
                <asvg:svgBlip xmlns:asvg="http://schemas.microsoft.com/office/drawing/2016/SVG/main" r:embed="rId9"/>
              </a:ext>
            </a:extLst>
          </a:blip>
          <a:stretch>
            <a:fillRect/>
          </a:stretch>
        </p:blipFill>
        <p:spPr>
          <a:xfrm rot="1800000">
            <a:off x="4826808" y="1681407"/>
            <a:ext cx="1163542" cy="1031359"/>
          </a:xfrm>
          <a:prstGeom prst="rect">
            <a:avLst/>
          </a:prstGeom>
        </p:spPr>
      </p:pic>
      <p:pic>
        <p:nvPicPr>
          <p:cNvPr id="16" name="图片 15" descr="343435383037343b343532333833383bbcf4b5b6"/>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375987" y="4051876"/>
            <a:ext cx="502628" cy="502628"/>
          </a:xfrm>
          <a:prstGeom prst="rect">
            <a:avLst/>
          </a:prstGeom>
        </p:spPr>
      </p:pic>
      <p:pic>
        <p:nvPicPr>
          <p:cNvPr id="17" name="图片 16" descr="343435383037343b343533303738313bb1e3c0fbccf9"/>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5156351" y="1913069"/>
            <a:ext cx="559833" cy="559833"/>
          </a:xfrm>
          <a:prstGeom prst="rect">
            <a:avLst/>
          </a:prstGeom>
        </p:spPr>
      </p:pic>
      <p:pic>
        <p:nvPicPr>
          <p:cNvPr id="21" name="图片 20" descr="343435383038363b343532323338393bbacfd7f7bbfad6c6"/>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3844519" y="3970233"/>
            <a:ext cx="666468" cy="66646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258487" y="2498543"/>
            <a:ext cx="4127901" cy="2862322"/>
          </a:xfrm>
          <a:prstGeom prst="rect">
            <a:avLst/>
          </a:prstGeom>
          <a:noFill/>
        </p:spPr>
        <p:txBody>
          <a:bodyPr wrap="square" rtlCol="0">
            <a:spAutoFit/>
          </a:bodyPr>
          <a:lstStyle/>
          <a:p>
            <a:r>
              <a:rPr lang="en-US" altLang="zh-CN" b="1" dirty="0" smtClean="0">
                <a:solidFill>
                  <a:schemeClr val="bg1"/>
                </a:solidFill>
              </a:rPr>
              <a:t>1</a:t>
            </a:r>
            <a:r>
              <a:rPr lang="zh-CN" altLang="en-US" b="1" dirty="0" smtClean="0">
                <a:solidFill>
                  <a:schemeClr val="bg1"/>
                </a:solidFill>
              </a:rPr>
              <a:t>、自觉遵守交通规则，不在公路上跑闹、玩耍</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2</a:t>
            </a:r>
            <a:r>
              <a:rPr lang="zh-CN" altLang="en-US" b="1" dirty="0" smtClean="0">
                <a:solidFill>
                  <a:schemeClr val="bg1"/>
                </a:solidFill>
              </a:rPr>
              <a:t>、横穿马路要走斑马线、人行道等，不得随意横穿</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3</a:t>
            </a:r>
            <a:r>
              <a:rPr lang="zh-CN" altLang="en-US" b="1" dirty="0" smtClean="0">
                <a:solidFill>
                  <a:schemeClr val="bg1"/>
                </a:solidFill>
              </a:rPr>
              <a:t>、严禁在公路上骑自行车</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4</a:t>
            </a:r>
            <a:r>
              <a:rPr lang="zh-CN" altLang="en-US" b="1" dirty="0" smtClean="0">
                <a:solidFill>
                  <a:schemeClr val="bg1"/>
                </a:solidFill>
              </a:rPr>
              <a:t>、遵守公共秩序，排队等车，车未停稳不得靠近车辆，上下车时不拥挤</a:t>
            </a:r>
            <a:endParaRPr lang="zh-CN" altLang="en-US" b="1" dirty="0">
              <a:solidFill>
                <a:schemeClr val="bg1"/>
              </a:solidFill>
            </a:endParaRPr>
          </a:p>
        </p:txBody>
      </p:sp>
      <p:sp>
        <p:nvSpPr>
          <p:cNvPr id="10" name="文本框 9"/>
          <p:cNvSpPr txBox="1"/>
          <p:nvPr/>
        </p:nvSpPr>
        <p:spPr>
          <a:xfrm>
            <a:off x="2494915" y="726440"/>
            <a:ext cx="667321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二、校外租房注意事项</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flipH="1">
            <a:off x="662940" y="1708150"/>
            <a:ext cx="3589020" cy="2284730"/>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（1）离开出租房要锁门，不要怕麻烦，要养成随手关、锁门的习惯。</a:t>
            </a:r>
            <a:endPar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（2）不能随便留宿不知底细的人。</a:t>
            </a:r>
            <a:endPar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（3）对形迹可疑的陌生人应提高警惕。</a:t>
            </a:r>
            <a:endPar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（4）注意保管好自己的钥匙，不要随便借给他人。</a:t>
            </a:r>
            <a:endPar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p:txBody>
      </p:sp>
      <p:sp>
        <p:nvSpPr>
          <p:cNvPr id="12" name="文本框 11"/>
          <p:cNvSpPr txBox="1"/>
          <p:nvPr>
            <p:custDataLst>
              <p:tags r:id="rId3"/>
            </p:custDataLst>
          </p:nvPr>
        </p:nvSpPr>
        <p:spPr>
          <a:xfrm flipH="1">
            <a:off x="2249805" y="1297305"/>
            <a:ext cx="2002155" cy="410210"/>
          </a:xfrm>
          <a:prstGeom prst="rect">
            <a:avLst/>
          </a:prstGeom>
          <a:noFill/>
        </p:spPr>
        <p:txBody>
          <a:bodyPr wrap="square" bIns="0" rtlCol="0" anchor="ctr" anchorCtr="0">
            <a:normAutofit/>
          </a:bodyPr>
          <a:p>
            <a:pPr algn="l"/>
            <a:r>
              <a:rPr lang="zh-CN" sz="20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rPr>
              <a:t>（一）防盗窃</a:t>
            </a:r>
            <a:endParaRPr lang="zh-CN" sz="2000"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13" name="文本框 12"/>
          <p:cNvSpPr txBox="1"/>
          <p:nvPr>
            <p:custDataLst>
              <p:tags r:id="rId4"/>
            </p:custDataLst>
          </p:nvPr>
        </p:nvSpPr>
        <p:spPr>
          <a:xfrm flipH="1">
            <a:off x="596900" y="4550410"/>
            <a:ext cx="4243705" cy="164528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（1）租房的位置离学校越近越好，这样既便于往返，也便于在出现意外时及时得到学校的帮助。</a:t>
            </a:r>
            <a:endPar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（2）尽量不与不熟悉的人合租，尤其是不与不熟悉的异性合租，最好是同学合租。</a:t>
            </a:r>
            <a:endPar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p:txBody>
      </p:sp>
      <p:sp>
        <p:nvSpPr>
          <p:cNvPr id="31" name="文本框 30"/>
          <p:cNvSpPr txBox="1"/>
          <p:nvPr>
            <p:custDataLst>
              <p:tags r:id="rId5"/>
            </p:custDataLst>
          </p:nvPr>
        </p:nvSpPr>
        <p:spPr>
          <a:xfrm flipH="1">
            <a:off x="1827530" y="4066540"/>
            <a:ext cx="2424430" cy="410210"/>
          </a:xfrm>
          <a:prstGeom prst="rect">
            <a:avLst/>
          </a:prstGeom>
          <a:noFill/>
        </p:spPr>
        <p:txBody>
          <a:bodyPr wrap="square" bIns="0" rtlCol="0" anchor="ctr" anchorCtr="0">
            <a:normAutofit/>
          </a:bodyPr>
          <a:p>
            <a:pPr algn="l"/>
            <a:r>
              <a:rPr lang="zh-CN" sz="20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rPr>
              <a:t>（二）防性侵犯</a:t>
            </a:r>
            <a:endParaRPr lang="zh-CN" sz="20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58" name="文本框 57"/>
          <p:cNvSpPr txBox="1"/>
          <p:nvPr>
            <p:custDataLst>
              <p:tags r:id="rId6"/>
            </p:custDataLst>
          </p:nvPr>
        </p:nvSpPr>
        <p:spPr>
          <a:xfrm flipH="1">
            <a:off x="8457565" y="3215640"/>
            <a:ext cx="3088005" cy="2526030"/>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（1）签订租房合同前，一定要让房主拿出产权证和身份证，进行核对，看看这房子是不是这个人的。</a:t>
            </a:r>
            <a:endPar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rPr>
              <a:t>（2）在签租房合同时，还要明确租房日期、期限、租金交付方式等，避免使用模糊语言。</a:t>
            </a:r>
            <a:endParaRPr lang="zh-CN" altLang="en-US" sz="1600" spc="15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微软雅黑" panose="020B0503020204020204" pitchFamily="34" charset="-122"/>
            </a:endParaRPr>
          </a:p>
        </p:txBody>
      </p:sp>
      <p:sp>
        <p:nvSpPr>
          <p:cNvPr id="59" name="文本框 58"/>
          <p:cNvSpPr txBox="1"/>
          <p:nvPr>
            <p:custDataLst>
              <p:tags r:id="rId7"/>
            </p:custDataLst>
          </p:nvPr>
        </p:nvSpPr>
        <p:spPr>
          <a:xfrm flipH="1">
            <a:off x="8457565" y="2566670"/>
            <a:ext cx="3023870" cy="638810"/>
          </a:xfrm>
          <a:prstGeom prst="rect">
            <a:avLst/>
          </a:prstGeom>
          <a:noFill/>
        </p:spPr>
        <p:txBody>
          <a:bodyPr wrap="square" bIns="0" rtlCol="0" anchor="ctr" anchorCtr="0"/>
          <a:p>
            <a:pPr algn="l"/>
            <a:r>
              <a:rPr lang="zh-CN" sz="20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rPr>
              <a:t>（三）其他应该注意的事项</a:t>
            </a:r>
            <a:endParaRPr lang="zh-CN" sz="2000"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0" name="同心圆 29"/>
          <p:cNvSpPr/>
          <p:nvPr>
            <p:custDataLst>
              <p:tags r:id="rId8"/>
            </p:custDataLst>
          </p:nvPr>
        </p:nvSpPr>
        <p:spPr>
          <a:xfrm flipH="1">
            <a:off x="4134485" y="147256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4" name="同心圆 13"/>
          <p:cNvSpPr/>
          <p:nvPr>
            <p:custDataLst>
              <p:tags r:id="rId9"/>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5" name="椭圆 14"/>
          <p:cNvSpPr/>
          <p:nvPr>
            <p:custDataLst>
              <p:tags r:id="rId10"/>
            </p:custDataLst>
          </p:nvPr>
        </p:nvSpPr>
        <p:spPr>
          <a:xfrm>
            <a:off x="7324090" y="3030855"/>
            <a:ext cx="717550" cy="717550"/>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8EF79"/>
              </a:solidFill>
              <a:cs typeface="思源黑体 CN Regular" panose="020B0500000000000000" charset="-122"/>
            </a:endParaRPr>
          </a:p>
        </p:txBody>
      </p:sp>
      <p:sp>
        <p:nvSpPr>
          <p:cNvPr id="18" name="椭圆 17"/>
          <p:cNvSpPr/>
          <p:nvPr>
            <p:custDataLst>
              <p:tags r:id="rId11"/>
            </p:custDataLst>
          </p:nvPr>
        </p:nvSpPr>
        <p:spPr>
          <a:xfrm flipH="1">
            <a:off x="4635500" y="1802130"/>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2"/>
            </p:custDataLst>
          </p:nvPr>
        </p:nvSpPr>
        <p:spPr>
          <a:xfrm>
            <a:off x="4685030"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9" name="椭圆 18"/>
          <p:cNvSpPr/>
          <p:nvPr>
            <p:custDataLst>
              <p:tags r:id="rId13"/>
            </p:custDataLst>
          </p:nvPr>
        </p:nvSpPr>
        <p:spPr>
          <a:xfrm flipH="1">
            <a:off x="4635500" y="4297680"/>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lumMod val="75000"/>
                </a:srgbClr>
              </a:solidFill>
              <a:cs typeface="思源黑体 CN Regular" panose="020B0500000000000000" charset="-122"/>
            </a:endParaRPr>
          </a:p>
        </p:txBody>
      </p:sp>
      <p:sp>
        <p:nvSpPr>
          <p:cNvPr id="53" name="文本框 52"/>
          <p:cNvSpPr txBox="1"/>
          <p:nvPr>
            <p:custDataLst>
              <p:tags r:id="rId14"/>
            </p:custDataLst>
          </p:nvPr>
        </p:nvSpPr>
        <p:spPr>
          <a:xfrm>
            <a:off x="4685030"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0" name="文本框 19"/>
          <p:cNvSpPr txBox="1"/>
          <p:nvPr>
            <p:custDataLst>
              <p:tags r:id="rId15"/>
            </p:custDataLst>
          </p:nvPr>
        </p:nvSpPr>
        <p:spPr>
          <a:xfrm>
            <a:off x="7373620"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2" name="椭圆 21"/>
          <p:cNvSpPr/>
          <p:nvPr>
            <p:custDataLst>
              <p:tags r:id="rId16"/>
            </p:custDataLst>
          </p:nvPr>
        </p:nvSpPr>
        <p:spPr>
          <a:xfrm>
            <a:off x="5409565" y="274224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17"/>
            </p:custDataLst>
          </p:nvPr>
        </p:nvSpPr>
        <p:spPr>
          <a:xfrm flipH="1">
            <a:off x="4906645" y="224472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24" name="组合 23"/>
          <p:cNvGrpSpPr/>
          <p:nvPr>
            <p:custDataLst>
              <p:tags r:id="rId18"/>
            </p:custDataLst>
          </p:nvPr>
        </p:nvGrpSpPr>
        <p:grpSpPr>
          <a:xfrm rot="0">
            <a:off x="5191125" y="2530475"/>
            <a:ext cx="1781810" cy="1779905"/>
            <a:chOff x="11317288" y="-5686262"/>
            <a:chExt cx="4924404" cy="4919848"/>
          </a:xfrm>
          <a:solidFill>
            <a:srgbClr val="58BBDB"/>
          </a:solidFill>
        </p:grpSpPr>
        <p:sp>
          <p:nvSpPr>
            <p:cNvPr id="25" name="Freeform 6"/>
            <p:cNvSpPr>
              <a:spLocks noEditPoints="1"/>
            </p:cNvSpPr>
            <p:nvPr>
              <p:custDataLst>
                <p:tags r:id="rId19"/>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0"/>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850255" y="3183255"/>
            <a:ext cx="491490" cy="49149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641184"/>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57325" y="1350139"/>
            <a:ext cx="1257300"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交通安全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5156436" y="766549"/>
            <a:ext cx="2214880" cy="583565"/>
          </a:xfrm>
          <a:prstGeom prst="rect">
            <a:avLst/>
          </a:prstGeom>
        </p:spPr>
        <p:txBody>
          <a:bodyPr wrap="none">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案例小课堂</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259205" y="1475740"/>
            <a:ext cx="9673590" cy="4246245"/>
          </a:xfrm>
          <a:prstGeom prst="rect">
            <a:avLst/>
          </a:prstGeom>
          <a:noFill/>
        </p:spPr>
        <p:txBody>
          <a:bodyPr wrap="square" rtlCol="0">
            <a:spAutoFit/>
          </a:bodyPr>
          <a:lstStyle/>
          <a:p>
            <a:pPr indent="457200"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dirty="0" smtClean="0">
                <a:solidFill>
                  <a:srgbClr val="006C8A"/>
                </a:solidFill>
              </a:rPr>
              <a:t>【案例一】2004年10月2日晚8时25分许，××大学一学生公寓301宿舍发生一起火灾事故，致使配置给该舍使用的箱子架、物品柜等设施因火灾被损，另有价值5000余元的学生个人财物被烧毁。经查这起火灾事故是有同学违反学生公寓管理制度，在宿舍内私自使用大功率电器时而造成的（寝室当时无人）。</a:t>
            </a:r>
            <a:endParaRPr lang="zh-CN" altLang="en-US" dirty="0" smtClean="0">
              <a:solidFill>
                <a:srgbClr val="006C8A"/>
              </a:solidFill>
            </a:endParaRPr>
          </a:p>
          <a:p>
            <a:pPr indent="457200"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dirty="0" smtClean="0">
                <a:solidFill>
                  <a:srgbClr val="006C8A"/>
                </a:solidFill>
              </a:rPr>
              <a:t>具体原因：插在主接线板的电热杯放在箱子架顶层，水烧干后自燃，并引燃临近的易燃品，如箱子架上所放的书籍、衣物、被子等，最终酿成火灾事故。</a:t>
            </a:r>
            <a:endParaRPr lang="zh-CN" altLang="en-US" dirty="0" smtClean="0">
              <a:solidFill>
                <a:srgbClr val="006C8A"/>
              </a:solidFill>
            </a:endParaRPr>
          </a:p>
          <a:p>
            <a:pPr indent="457200"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dirty="0" smtClean="0">
                <a:solidFill>
                  <a:srgbClr val="006C8A"/>
                </a:solidFill>
              </a:rPr>
              <a:t>【案例二】2002年1月4日晚9时许，××大学一学生公寓523宿舍发生一起火灾事故，致使配置给该舍使用的长条桌、物品柜等设施因火灾被损，另有价值4000余元的学生个人财物被烧毁。经查这起火灾事故是由于该舍两名同学将应急灯长时间充电（13小时，寝室当时无人），使蓄电池过热，引燃桌下纸箱内的易燃。</a:t>
            </a:r>
            <a:endParaRPr lang="zh-CN" altLang="en-US" dirty="0" smtClean="0">
              <a:solidFill>
                <a:srgbClr val="006C8A"/>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219325" y="2619375"/>
            <a:ext cx="8078470" cy="1014730"/>
          </a:xfrm>
          <a:prstGeom prst="rect">
            <a:avLst/>
          </a:prstGeom>
          <a:noFill/>
        </p:spPr>
        <p:txBody>
          <a:bodyPr wrap="square" rtlCol="0">
            <a:spAutoFit/>
          </a:bodyPr>
          <a:lstStyle/>
          <a:p>
            <a:pPr algn="ctr"/>
            <a:r>
              <a:rPr lang="zh-CN" altLang="en-US" sz="6000" b="1" dirty="0">
                <a:solidFill>
                  <a:srgbClr val="006C8A"/>
                </a:solidFill>
              </a:rPr>
              <a:t>第四节　校园活动安全</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descr="C:\Users\Am'be'r\Desktop\16.png16"/>
          <p:cNvPicPr>
            <a:picLocks noChangeAspect="1"/>
          </p:cNvPicPr>
          <p:nvPr>
            <p:custDataLst>
              <p:tags r:id="rId2"/>
            </p:custDataLst>
          </p:nvPr>
        </p:nvPicPr>
        <p:blipFill>
          <a:blip r:embed="rId3"/>
          <a:srcRect/>
          <a:stretch>
            <a:fillRect/>
          </a:stretch>
        </p:blipFill>
        <p:spPr>
          <a:xfrm>
            <a:off x="3404235" y="4747895"/>
            <a:ext cx="5993765" cy="1374775"/>
          </a:xfrm>
          <a:prstGeom prst="rect">
            <a:avLst/>
          </a:prstGeom>
        </p:spPr>
      </p:pic>
      <p:grpSp>
        <p:nvGrpSpPr>
          <p:cNvPr id="9" name="组合 8"/>
          <p:cNvGrpSpPr/>
          <p:nvPr/>
        </p:nvGrpSpPr>
        <p:grpSpPr>
          <a:xfrm>
            <a:off x="3920490" y="4150995"/>
            <a:ext cx="4323715" cy="1885315"/>
            <a:chOff x="1684" y="6523"/>
            <a:chExt cx="9635" cy="3594"/>
          </a:xfrm>
        </p:grpSpPr>
        <p:pic>
          <p:nvPicPr>
            <p:cNvPr id="22" name="图片 21" descr="13"/>
            <p:cNvPicPr>
              <a:picLocks noChangeAspect="1"/>
            </p:cNvPicPr>
            <p:nvPr>
              <p:custDataLst>
                <p:tags r:id="rId4"/>
              </p:custDataLst>
            </p:nvPr>
          </p:nvPicPr>
          <p:blipFill>
            <a:blip r:embed="rId5"/>
            <a:stretch>
              <a:fillRect/>
            </a:stretch>
          </p:blipFill>
          <p:spPr>
            <a:xfrm>
              <a:off x="1684" y="7304"/>
              <a:ext cx="2089" cy="2236"/>
            </a:xfrm>
            <a:prstGeom prst="rect">
              <a:avLst/>
            </a:prstGeom>
          </p:spPr>
        </p:pic>
        <p:pic>
          <p:nvPicPr>
            <p:cNvPr id="23" name="图片 22" descr="14"/>
            <p:cNvPicPr>
              <a:picLocks noChangeAspect="1"/>
            </p:cNvPicPr>
            <p:nvPr>
              <p:custDataLst>
                <p:tags r:id="rId6"/>
              </p:custDataLst>
            </p:nvPr>
          </p:nvPicPr>
          <p:blipFill>
            <a:blip r:embed="rId7"/>
            <a:stretch>
              <a:fillRect/>
            </a:stretch>
          </p:blipFill>
          <p:spPr>
            <a:xfrm>
              <a:off x="5294" y="6877"/>
              <a:ext cx="2362" cy="3090"/>
            </a:xfrm>
            <a:prstGeom prst="rect">
              <a:avLst/>
            </a:prstGeom>
          </p:spPr>
        </p:pic>
        <p:pic>
          <p:nvPicPr>
            <p:cNvPr id="24" name="图片 23" descr="15"/>
            <p:cNvPicPr>
              <a:picLocks noChangeAspect="1"/>
            </p:cNvPicPr>
            <p:nvPr>
              <p:custDataLst>
                <p:tags r:id="rId8"/>
              </p:custDataLst>
            </p:nvPr>
          </p:nvPicPr>
          <p:blipFill>
            <a:blip r:embed="rId9"/>
            <a:stretch>
              <a:fillRect/>
            </a:stretch>
          </p:blipFill>
          <p:spPr>
            <a:xfrm>
              <a:off x="8813" y="6523"/>
              <a:ext cx="2506" cy="3594"/>
            </a:xfrm>
            <a:prstGeom prst="rect">
              <a:avLst/>
            </a:prstGeom>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494915" y="726440"/>
            <a:ext cx="667321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一、军训期间的安全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7" name="正文"/>
          <p:cNvSpPr txBox="1"/>
          <p:nvPr>
            <p:custDataLst>
              <p:tags r:id="rId2"/>
            </p:custDataLst>
          </p:nvPr>
        </p:nvSpPr>
        <p:spPr>
          <a:xfrm>
            <a:off x="6971030" y="2078990"/>
            <a:ext cx="4400550" cy="3887470"/>
          </a:xfrm>
          <a:prstGeom prst="rect">
            <a:avLst/>
          </a:prstGeom>
          <a:noFill/>
        </p:spPr>
        <p:txBody>
          <a:bodyPr wrap="square" lIns="90170" tIns="46990" rIns="90170" bIns="46990" rtlCol="0" anchor="t" anchorCtr="0">
            <a:scene3d>
              <a:camera prst="orthographicFront"/>
              <a:lightRig rig="threePt" dir="t"/>
            </a:scene3d>
          </a:bodyPr>
          <a:p>
            <a:pPr indent="0" algn="l" fontAlgn="auto">
              <a:lnSpc>
                <a:spcPct val="150000"/>
              </a:lnSpc>
            </a:pPr>
            <a:r>
              <a:rPr lang="zh-CN" altLang="en-US" sz="1600" b="1" spc="150" dirty="0">
                <a:solidFill>
                  <a:schemeClr val="tx1"/>
                </a:solidFill>
                <a:effectLst/>
                <a:latin typeface="Arial" panose="020B0604020202020204" pitchFamily="34" charset="0"/>
                <a:ea typeface="微软雅黑" panose="020B0503020204020204" pitchFamily="34" charset="-122"/>
              </a:rPr>
              <a:t>1. 高温、雷雨、下雨天气的应对</a:t>
            </a:r>
            <a:endParaRPr lang="zh-CN" altLang="en-US" sz="1600" b="1" spc="150" dirty="0">
              <a:solidFill>
                <a:schemeClr val="tx1"/>
              </a:solidFill>
              <a:effectLst/>
              <a:latin typeface="Arial" panose="020B0604020202020204" pitchFamily="34" charset="0"/>
              <a:ea typeface="微软雅黑" panose="020B0503020204020204" pitchFamily="34" charset="-122"/>
            </a:endParaRPr>
          </a:p>
          <a:p>
            <a:pPr indent="0" algn="l" fontAlgn="auto">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军训期间要根据天气状况调整训练时间，如遇高温黄色预警天气（24 小时内最高气温达到或超过35℃），室外训练可安排在上午 11 点半前和下午 3 点后进行。</a:t>
            </a:r>
            <a:endParaRPr lang="zh-CN" altLang="en-US" sz="1600" spc="150" dirty="0">
              <a:solidFill>
                <a:schemeClr val="tx1"/>
              </a:solidFill>
              <a:effectLst/>
              <a:latin typeface="Arial" panose="020B0604020202020204" pitchFamily="34" charset="0"/>
              <a:ea typeface="微软雅黑" panose="020B0503020204020204" pitchFamily="34" charset="-122"/>
            </a:endParaRPr>
          </a:p>
          <a:p>
            <a:pPr indent="0" algn="l" fontAlgn="auto">
              <a:lnSpc>
                <a:spcPct val="150000"/>
              </a:lnSpc>
            </a:pPr>
            <a:r>
              <a:rPr lang="zh-CN" altLang="en-US" sz="1600" b="1" spc="150" dirty="0">
                <a:solidFill>
                  <a:schemeClr val="tx1"/>
                </a:solidFill>
                <a:effectLst/>
                <a:latin typeface="Arial" panose="020B0604020202020204" pitchFamily="34" charset="0"/>
                <a:ea typeface="微软雅黑" panose="020B0503020204020204" pitchFamily="34" charset="-122"/>
              </a:rPr>
              <a:t>2. 大学生中暑预防和应对</a:t>
            </a:r>
            <a:endParaRPr lang="zh-CN" altLang="en-US" sz="1600" b="1" spc="150" dirty="0">
              <a:solidFill>
                <a:schemeClr val="tx1"/>
              </a:solidFill>
              <a:effectLst/>
              <a:latin typeface="Arial" panose="020B0604020202020204" pitchFamily="34" charset="0"/>
              <a:ea typeface="微软雅黑" panose="020B0503020204020204" pitchFamily="34" charset="-122"/>
            </a:endParaRPr>
          </a:p>
          <a:p>
            <a:pPr indent="0" algn="l" fontAlgn="auto">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（1）参训大学生必须吃早饭，不得空腹参加军训。</a:t>
            </a:r>
            <a:endParaRPr lang="zh-CN" altLang="en-US" sz="1600" spc="150" dirty="0">
              <a:solidFill>
                <a:schemeClr val="tx1"/>
              </a:solidFill>
              <a:effectLst/>
              <a:latin typeface="Arial" panose="020B0604020202020204" pitchFamily="34" charset="0"/>
              <a:ea typeface="微软雅黑" panose="020B0503020204020204" pitchFamily="34" charset="-122"/>
            </a:endParaRPr>
          </a:p>
          <a:p>
            <a:pPr indent="0" algn="l" fontAlgn="auto">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（2）参训大学生要注意劳逸结合，中午和晚上要按时休息，保证睡眠充足。</a:t>
            </a:r>
            <a:endParaRPr lang="zh-CN" altLang="en-US" sz="1600" spc="150" dirty="0">
              <a:solidFill>
                <a:schemeClr val="tx1"/>
              </a:solidFill>
              <a:effectLst/>
              <a:latin typeface="Arial" panose="020B0604020202020204" pitchFamily="34" charset="0"/>
              <a:ea typeface="微软雅黑" panose="020B0503020204020204" pitchFamily="34" charset="-122"/>
            </a:endParaRPr>
          </a:p>
        </p:txBody>
      </p:sp>
      <p:sp>
        <p:nvSpPr>
          <p:cNvPr id="8" name="标题"/>
          <p:cNvSpPr txBox="1"/>
          <p:nvPr>
            <p:custDataLst>
              <p:tags r:id="rId3"/>
            </p:custDataLst>
          </p:nvPr>
        </p:nvSpPr>
        <p:spPr>
          <a:xfrm>
            <a:off x="7112000" y="1227455"/>
            <a:ext cx="4526915" cy="668020"/>
          </a:xfrm>
          <a:prstGeom prst="rect">
            <a:avLst/>
          </a:prstGeom>
          <a:noFill/>
        </p:spPr>
        <p:txBody>
          <a:bodyPr wrap="square" lIns="90170" tIns="46990" rIns="90170" bIns="0" rtlCol="0" anchor="b"/>
          <a:p>
            <a:r>
              <a:rPr lang="zh-CN" altLang="en-US" sz="2000" b="1" spc="300" dirty="0">
                <a:solidFill>
                  <a:srgbClr val="376FFF"/>
                </a:solidFill>
                <a:latin typeface="Arial" panose="020B0604020202020204" pitchFamily="34" charset="0"/>
                <a:ea typeface="微软雅黑" panose="020B0503020204020204" pitchFamily="34" charset="-122"/>
              </a:rPr>
              <a:t>（二）新生军训突发事件的应对</a:t>
            </a:r>
            <a:endParaRPr lang="zh-CN" altLang="en-US" sz="2000" b="1" spc="300" dirty="0">
              <a:solidFill>
                <a:srgbClr val="376FFF"/>
              </a:solidFill>
              <a:latin typeface="Arial" panose="020B0604020202020204" pitchFamily="34" charset="0"/>
              <a:ea typeface="微软雅黑" panose="020B0503020204020204" pitchFamily="34" charset="-122"/>
            </a:endParaRPr>
          </a:p>
        </p:txBody>
      </p:sp>
      <p:sp>
        <p:nvSpPr>
          <p:cNvPr id="11" name="正文"/>
          <p:cNvSpPr txBox="1"/>
          <p:nvPr>
            <p:custDataLst>
              <p:tags r:id="rId4"/>
            </p:custDataLst>
          </p:nvPr>
        </p:nvSpPr>
        <p:spPr>
          <a:xfrm>
            <a:off x="862965" y="1866900"/>
            <a:ext cx="3320415" cy="3495675"/>
          </a:xfrm>
          <a:prstGeom prst="rect">
            <a:avLst/>
          </a:prstGeom>
          <a:noFill/>
        </p:spPr>
        <p:txBody>
          <a:bodyPr wrap="square" lIns="90170" tIns="46990" rIns="90170" bIns="46990" rtlCol="0" anchor="t" anchorCtr="0">
            <a:normAutofit/>
            <a:scene3d>
              <a:camera prst="orthographicFront"/>
              <a:lightRig rig="threePt" dir="t"/>
            </a:scene3d>
          </a:bodyPr>
          <a:p>
            <a:pPr algn="l">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1. 做好准备工作</a:t>
            </a:r>
            <a:endParaRPr lang="zh-CN" altLang="en-US" sz="1600" spc="150" dirty="0">
              <a:solidFill>
                <a:schemeClr val="tx1"/>
              </a:solidFill>
              <a:effectLst/>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2. 军训服一定要合适</a:t>
            </a:r>
            <a:endParaRPr lang="zh-CN" altLang="en-US" sz="1600" spc="150" dirty="0">
              <a:solidFill>
                <a:schemeClr val="tx1"/>
              </a:solidFill>
              <a:effectLst/>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3. 注意补充水分</a:t>
            </a:r>
            <a:endParaRPr lang="zh-CN" altLang="en-US" sz="1600" spc="150" dirty="0">
              <a:solidFill>
                <a:schemeClr val="tx1"/>
              </a:solidFill>
              <a:effectLst/>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4. 注意补充营养</a:t>
            </a:r>
            <a:endParaRPr lang="zh-CN" altLang="en-US" sz="1600" spc="150" dirty="0">
              <a:solidFill>
                <a:schemeClr val="tx1"/>
              </a:solidFill>
              <a:effectLst/>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5. 注意防暑</a:t>
            </a:r>
            <a:endParaRPr lang="zh-CN" altLang="en-US" sz="1600" spc="150" dirty="0">
              <a:solidFill>
                <a:schemeClr val="tx1"/>
              </a:solidFill>
              <a:effectLst/>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6. 注意防晒</a:t>
            </a:r>
            <a:endParaRPr lang="zh-CN" altLang="en-US" sz="1600" spc="150" dirty="0">
              <a:solidFill>
                <a:schemeClr val="tx1"/>
              </a:solidFill>
              <a:effectLst/>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7. 注意不能硬撑</a:t>
            </a:r>
            <a:endParaRPr lang="zh-CN" altLang="en-US" sz="1600" spc="150" dirty="0">
              <a:solidFill>
                <a:schemeClr val="tx1"/>
              </a:solidFill>
              <a:effectLst/>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8. 注意作息</a:t>
            </a:r>
            <a:endParaRPr lang="zh-CN" altLang="en-US" sz="1600" spc="150" dirty="0">
              <a:solidFill>
                <a:schemeClr val="tx1"/>
              </a:solidFill>
              <a:effectLst/>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9. 注意沟通</a:t>
            </a:r>
            <a:endParaRPr lang="zh-CN" altLang="en-US" sz="1600" spc="150" dirty="0">
              <a:solidFill>
                <a:schemeClr val="tx1"/>
              </a:solidFill>
              <a:effectLst/>
              <a:latin typeface="Arial" panose="020B0604020202020204" pitchFamily="34" charset="0"/>
              <a:ea typeface="微软雅黑" panose="020B0503020204020204" pitchFamily="34" charset="-122"/>
            </a:endParaRPr>
          </a:p>
        </p:txBody>
      </p:sp>
      <p:sp>
        <p:nvSpPr>
          <p:cNvPr id="21" name="标题"/>
          <p:cNvSpPr txBox="1"/>
          <p:nvPr>
            <p:custDataLst>
              <p:tags r:id="rId5"/>
            </p:custDataLst>
          </p:nvPr>
        </p:nvSpPr>
        <p:spPr>
          <a:xfrm>
            <a:off x="983615" y="1410970"/>
            <a:ext cx="3199765" cy="456565"/>
          </a:xfrm>
          <a:prstGeom prst="rect">
            <a:avLst/>
          </a:prstGeom>
          <a:noFill/>
        </p:spPr>
        <p:txBody>
          <a:bodyPr wrap="square" lIns="90170" tIns="46990" rIns="90170" bIns="0" rtlCol="0" anchor="b"/>
          <a:p>
            <a:pPr algn="l"/>
            <a:r>
              <a:rPr lang="zh-CN" altLang="en-US" sz="2000" b="1" spc="300" dirty="0">
                <a:solidFill>
                  <a:srgbClr val="17D594"/>
                </a:solidFill>
                <a:latin typeface="Arial" panose="020B0604020202020204" pitchFamily="34" charset="0"/>
                <a:ea typeface="微软雅黑" panose="020B0503020204020204" pitchFamily="34" charset="-122"/>
              </a:rPr>
              <a:t>（一）军训注意事项</a:t>
            </a:r>
            <a:endParaRPr lang="zh-CN" altLang="en-US" sz="2000" b="1" spc="300" dirty="0">
              <a:solidFill>
                <a:srgbClr val="17D594"/>
              </a:solidFill>
              <a:latin typeface="Arial" panose="020B0604020202020204" pitchFamily="34" charset="0"/>
              <a:ea typeface="微软雅黑" panose="020B0503020204020204" pitchFamily="34" charset="-122"/>
            </a:endParaRPr>
          </a:p>
        </p:txBody>
      </p:sp>
      <p:grpSp>
        <p:nvGrpSpPr>
          <p:cNvPr id="6" name="组合 5"/>
          <p:cNvGrpSpPr/>
          <p:nvPr/>
        </p:nvGrpSpPr>
        <p:grpSpPr>
          <a:xfrm>
            <a:off x="3418205" y="2483485"/>
            <a:ext cx="3157220" cy="1889760"/>
            <a:chOff x="6467" y="3995"/>
            <a:chExt cx="4972" cy="2976"/>
          </a:xfrm>
        </p:grpSpPr>
        <p:sp>
          <p:nvSpPr>
            <p:cNvPr id="4" name="六边形 3"/>
            <p:cNvSpPr/>
            <p:nvPr>
              <p:custDataLst>
                <p:tags r:id="rId6"/>
              </p:custDataLst>
            </p:nvPr>
          </p:nvSpPr>
          <p:spPr>
            <a:xfrm rot="5400000">
              <a:off x="6222" y="4240"/>
              <a:ext cx="2977" cy="2486"/>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5" name="六边形 4"/>
            <p:cNvSpPr/>
            <p:nvPr>
              <p:custDataLst>
                <p:tags r:id="rId7"/>
              </p:custDataLst>
            </p:nvPr>
          </p:nvSpPr>
          <p:spPr>
            <a:xfrm rot="5400000">
              <a:off x="8708" y="4240"/>
              <a:ext cx="2977" cy="2486"/>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pic>
          <p:nvPicPr>
            <p:cNvPr id="16" name="图片 15" descr="343439383331313b343532303032333bc6f3d2b5bcf2bde9"/>
            <p:cNvPicPr>
              <a:picLocks noChangeAspect="1"/>
            </p:cNvPicPr>
            <p:nvPr>
              <p:custDataLst>
                <p:tags r:id="rId8"/>
              </p:custDataLst>
            </p:nvPr>
          </p:nvPicPr>
          <p:blipFill>
            <a:blip r:embed="rId9"/>
            <a:stretch>
              <a:fillRect/>
            </a:stretch>
          </p:blipFill>
          <p:spPr>
            <a:xfrm>
              <a:off x="7410" y="5115"/>
              <a:ext cx="737" cy="737"/>
            </a:xfrm>
            <a:prstGeom prst="rect">
              <a:avLst/>
            </a:prstGeom>
          </p:spPr>
        </p:pic>
        <p:pic>
          <p:nvPicPr>
            <p:cNvPr id="26" name="图片 25" descr="343439383331313b343532303032303bb8f6c8cbd0c5cfa2"/>
            <p:cNvPicPr>
              <a:picLocks noChangeAspect="1"/>
            </p:cNvPicPr>
            <p:nvPr>
              <p:custDataLst>
                <p:tags r:id="rId10"/>
              </p:custDataLst>
            </p:nvPr>
          </p:nvPicPr>
          <p:blipFill>
            <a:blip r:embed="rId11"/>
            <a:stretch>
              <a:fillRect/>
            </a:stretch>
          </p:blipFill>
          <p:spPr>
            <a:xfrm>
              <a:off x="9896" y="5115"/>
              <a:ext cx="737" cy="737"/>
            </a:xfrm>
            <a:prstGeom prst="rect">
              <a:avLst/>
            </a:prstGeom>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494915" y="471170"/>
            <a:ext cx="667321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一、军训期间的安全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31" name="Shape 1318"/>
          <p:cNvSpPr/>
          <p:nvPr>
            <p:custDataLst>
              <p:tags r:id="rId2"/>
            </p:custDataLst>
          </p:nvPr>
        </p:nvSpPr>
        <p:spPr bwMode="auto">
          <a:xfrm>
            <a:off x="4632164" y="5046534"/>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AA3AA"/>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03</a:t>
            </a:r>
            <a:endPar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41" name="文本框 40"/>
          <p:cNvSpPr txBox="1"/>
          <p:nvPr>
            <p:custDataLst>
              <p:tags r:id="rId3"/>
            </p:custDataLst>
          </p:nvPr>
        </p:nvSpPr>
        <p:spPr>
          <a:xfrm>
            <a:off x="673100" y="1353921"/>
            <a:ext cx="2760001" cy="401320"/>
          </a:xfrm>
          <a:prstGeom prst="rect">
            <a:avLst/>
          </a:prstGeom>
          <a:noFill/>
        </p:spPr>
        <p:txBody>
          <a:bodyPr wrap="square" lIns="90000" tIns="46800" rIns="90000" bIns="0" anchor="b" anchorCtr="0">
            <a:normAutofit fontScale="8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20000"/>
              </a:lnSpc>
            </a:pPr>
            <a:r>
              <a:rPr lang="zh-CN" altLang="en-US" sz="2000" b="1" spc="300" smtClean="0">
                <a:solidFill>
                  <a:schemeClr val="accent5"/>
                </a:solidFill>
                <a:latin typeface="微软雅黑" panose="020B0503020204020204" pitchFamily="34" charset="-122"/>
                <a:ea typeface="微软雅黑" panose="020B0503020204020204" pitchFamily="34" charset="-122"/>
                <a:cs typeface="+mn-ea"/>
              </a:rPr>
              <a:t>3. 食物中毒预防和应对</a:t>
            </a:r>
            <a:endParaRPr lang="zh-CN" altLang="en-US" sz="2000" b="1" spc="300" smtClean="0">
              <a:solidFill>
                <a:schemeClr val="accent5"/>
              </a:solidFill>
              <a:latin typeface="微软雅黑" panose="020B0503020204020204" pitchFamily="34" charset="-122"/>
              <a:ea typeface="微软雅黑" panose="020B0503020204020204" pitchFamily="34" charset="-122"/>
              <a:cs typeface="+mn-ea"/>
            </a:endParaRPr>
          </a:p>
        </p:txBody>
      </p:sp>
      <p:sp>
        <p:nvSpPr>
          <p:cNvPr id="42" name="文本框 41"/>
          <p:cNvSpPr txBox="1"/>
          <p:nvPr>
            <p:custDataLst>
              <p:tags r:id="rId4"/>
            </p:custDataLst>
          </p:nvPr>
        </p:nvSpPr>
        <p:spPr>
          <a:xfrm>
            <a:off x="673100" y="1875155"/>
            <a:ext cx="3292475" cy="246570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20000"/>
              </a:lnSpc>
            </a:pPr>
            <a:r>
              <a:rPr lang="zh-CN" altLang="en-US" sz="1600" spc="150" smtClean="0">
                <a:latin typeface="微软雅黑" panose="020B0503020204020204" pitchFamily="34" charset="-122"/>
                <a:ea typeface="微软雅黑" panose="020B0503020204020204" pitchFamily="34" charset="-122"/>
              </a:rPr>
              <a:t>（1）军训期间，参训大学生均应在校内食堂就餐，严禁在校外就餐或叫外卖。</a:t>
            </a:r>
            <a:endParaRPr lang="zh-CN" altLang="en-US" sz="1600" spc="150" smtClean="0">
              <a:latin typeface="微软雅黑" panose="020B0503020204020204" pitchFamily="34" charset="-122"/>
              <a:ea typeface="微软雅黑" panose="020B0503020204020204" pitchFamily="34" charset="-122"/>
            </a:endParaRPr>
          </a:p>
          <a:p>
            <a:pPr algn="l">
              <a:lnSpc>
                <a:spcPct val="120000"/>
              </a:lnSpc>
            </a:pPr>
            <a:r>
              <a:rPr lang="zh-CN" altLang="en-US" sz="1600" spc="150" smtClean="0">
                <a:latin typeface="微软雅黑" panose="020B0503020204020204" pitchFamily="34" charset="-122"/>
                <a:ea typeface="微软雅黑" panose="020B0503020204020204" pitchFamily="34" charset="-122"/>
              </a:rPr>
              <a:t>（2）军训中若发现有食物中毒或疑似食物中毒的学生立即向所在班的教官、辅导员、班主任汇报，并同时向新生军训安全工作领导小组汇报。</a:t>
            </a:r>
            <a:endParaRPr lang="zh-CN" altLang="en-US" sz="1600" spc="150" smtClean="0">
              <a:latin typeface="微软雅黑" panose="020B0503020204020204" pitchFamily="34" charset="-122"/>
              <a:ea typeface="微软雅黑" panose="020B0503020204020204" pitchFamily="34" charset="-122"/>
            </a:endParaRPr>
          </a:p>
        </p:txBody>
      </p:sp>
      <p:sp>
        <p:nvSpPr>
          <p:cNvPr id="43" name="文本框 42"/>
          <p:cNvSpPr txBox="1"/>
          <p:nvPr>
            <p:custDataLst>
              <p:tags r:id="rId5"/>
            </p:custDataLst>
          </p:nvPr>
        </p:nvSpPr>
        <p:spPr>
          <a:xfrm>
            <a:off x="673100" y="4368800"/>
            <a:ext cx="3422650" cy="4013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20000"/>
              </a:lnSpc>
            </a:pPr>
            <a:r>
              <a:rPr lang="zh-CN" altLang="en-US" sz="1600" b="1" spc="300" smtClean="0">
                <a:latin typeface="微软雅黑" panose="020B0503020204020204" pitchFamily="34" charset="-122"/>
                <a:ea typeface="微软雅黑" panose="020B0503020204020204" pitchFamily="34" charset="-122"/>
                <a:cs typeface="+mn-ea"/>
              </a:rPr>
              <a:t>5. 其他突发事件的应急处理</a:t>
            </a:r>
            <a:endParaRPr lang="zh-CN" altLang="en-US" sz="1600" b="1" spc="300" smtClean="0">
              <a:latin typeface="微软雅黑" panose="020B0503020204020204" pitchFamily="34" charset="-122"/>
              <a:ea typeface="微软雅黑" panose="020B0503020204020204" pitchFamily="34" charset="-122"/>
              <a:cs typeface="+mn-ea"/>
            </a:endParaRPr>
          </a:p>
        </p:txBody>
      </p:sp>
      <p:sp>
        <p:nvSpPr>
          <p:cNvPr id="44" name="文本框 43"/>
          <p:cNvSpPr txBox="1"/>
          <p:nvPr>
            <p:custDataLst>
              <p:tags r:id="rId6"/>
            </p:custDataLst>
          </p:nvPr>
        </p:nvSpPr>
        <p:spPr>
          <a:xfrm>
            <a:off x="673100" y="4798060"/>
            <a:ext cx="3638550" cy="121094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l">
              <a:lnSpc>
                <a:spcPct val="120000"/>
              </a:lnSpc>
            </a:pPr>
            <a:r>
              <a:rPr lang="zh-CN" altLang="en-US" sz="1600" spc="150" smtClean="0">
                <a:latin typeface="微软雅黑" panose="020B0503020204020204" pitchFamily="34" charset="-122"/>
                <a:ea typeface="微软雅黑" panose="020B0503020204020204" pitchFamily="34" charset="-122"/>
              </a:rPr>
              <a:t>打架斗殴。现场教官或辅导员要果断采取措施，立即停止军训，制止事态扩大，隔离打架双方，救护受伤人员，将相关学生交学校处理。</a:t>
            </a:r>
            <a:endParaRPr lang="zh-CN" altLang="en-US" sz="1600" spc="150" smtClean="0">
              <a:latin typeface="微软雅黑" panose="020B0503020204020204" pitchFamily="34" charset="-122"/>
              <a:ea typeface="微软雅黑" panose="020B0503020204020204" pitchFamily="34" charset="-122"/>
            </a:endParaRPr>
          </a:p>
        </p:txBody>
      </p:sp>
      <p:sp>
        <p:nvSpPr>
          <p:cNvPr id="45" name="文本框 44"/>
          <p:cNvSpPr txBox="1"/>
          <p:nvPr>
            <p:custDataLst>
              <p:tags r:id="rId7"/>
            </p:custDataLst>
          </p:nvPr>
        </p:nvSpPr>
        <p:spPr>
          <a:xfrm>
            <a:off x="8758899" y="3229672"/>
            <a:ext cx="2760001" cy="401320"/>
          </a:xfrm>
          <a:prstGeom prst="rect">
            <a:avLst/>
          </a:prstGeom>
          <a:noFill/>
        </p:spPr>
        <p:txBody>
          <a:bodyPr wrap="square" lIns="90000" tIns="46800" rIns="90000" bIns="0" anchor="b" anchorCtr="0">
            <a:normAutofit fontScale="8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2000" b="1" spc="300" smtClean="0">
                <a:solidFill>
                  <a:schemeClr val="accent1">
                    <a:lumMod val="75000"/>
                  </a:schemeClr>
                </a:solidFill>
                <a:latin typeface="微软雅黑" panose="020B0503020204020204" pitchFamily="34" charset="-122"/>
                <a:ea typeface="微软雅黑" panose="020B0503020204020204" pitchFamily="34" charset="-122"/>
                <a:cs typeface="+mn-ea"/>
              </a:rPr>
              <a:t>4. 重大自然灾害的应对</a:t>
            </a:r>
            <a:endParaRPr lang="zh-CN" altLang="en-US" sz="2000" b="1" spc="300" smtClean="0">
              <a:solidFill>
                <a:schemeClr val="accent1">
                  <a:lumMod val="75000"/>
                </a:schemeClr>
              </a:solidFill>
              <a:latin typeface="微软雅黑" panose="020B0503020204020204" pitchFamily="34" charset="-122"/>
              <a:ea typeface="微软雅黑" panose="020B0503020204020204" pitchFamily="34" charset="-122"/>
              <a:cs typeface="+mn-ea"/>
            </a:endParaRPr>
          </a:p>
        </p:txBody>
      </p:sp>
      <p:sp>
        <p:nvSpPr>
          <p:cNvPr id="46" name="文本框 45"/>
          <p:cNvSpPr txBox="1"/>
          <p:nvPr>
            <p:custDataLst>
              <p:tags r:id="rId8"/>
            </p:custDataLst>
          </p:nvPr>
        </p:nvSpPr>
        <p:spPr>
          <a:xfrm>
            <a:off x="8759190" y="3658870"/>
            <a:ext cx="2759710" cy="196850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600" spc="150" smtClean="0">
                <a:latin typeface="微软雅黑" panose="020B0503020204020204" pitchFamily="34" charset="-122"/>
                <a:ea typeface="微软雅黑" panose="020B0503020204020204" pitchFamily="34" charset="-122"/>
              </a:rPr>
              <a:t>军训期间所有参训师生员工遇到重大自然灾害（如地震、洪水等）时要沉着冷静，及时通知有关职能部门，做好应对工作。</a:t>
            </a:r>
            <a:endParaRPr lang="zh-CN" altLang="en-US" sz="1600" spc="150" smtClean="0">
              <a:latin typeface="微软雅黑" panose="020B0503020204020204" pitchFamily="34" charset="-122"/>
              <a:ea typeface="微软雅黑" panose="020B0503020204020204" pitchFamily="34" charset="-122"/>
            </a:endParaRPr>
          </a:p>
        </p:txBody>
      </p:sp>
      <p:sp>
        <p:nvSpPr>
          <p:cNvPr id="22" name="Shape 1318"/>
          <p:cNvSpPr/>
          <p:nvPr>
            <p:custDataLst>
              <p:tags r:id="rId9"/>
            </p:custDataLst>
          </p:nvPr>
        </p:nvSpPr>
        <p:spPr bwMode="auto">
          <a:xfrm>
            <a:off x="4634027" y="1755130"/>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F74AD"/>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01</a:t>
            </a:r>
            <a:endPar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23" name="任意多边形: 形状 26"/>
          <p:cNvSpPr/>
          <p:nvPr>
            <p:custDataLst>
              <p:tags r:id="rId10"/>
            </p:custDataLst>
          </p:nvPr>
        </p:nvSpPr>
        <p:spPr>
          <a:xfrm rot="6762136">
            <a:off x="6956413" y="1709585"/>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任意多边形: 形状 27"/>
          <p:cNvSpPr/>
          <p:nvPr>
            <p:custDataLst>
              <p:tags r:id="rId11"/>
            </p:custDataLst>
          </p:nvPr>
        </p:nvSpPr>
        <p:spPr>
          <a:xfrm rot="13361387">
            <a:off x="7098916" y="4777402"/>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Shape 1312"/>
          <p:cNvSpPr/>
          <p:nvPr>
            <p:custDataLst>
              <p:tags r:id="rId12"/>
            </p:custDataLst>
          </p:nvPr>
        </p:nvSpPr>
        <p:spPr bwMode="auto">
          <a:xfrm>
            <a:off x="7496289" y="3399781"/>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498DB"/>
          </a:solidFill>
          <a:ln>
            <a:noFill/>
          </a:ln>
        </p:spPr>
        <p:txBody>
          <a:bodyPr lIns="0" tIns="0" rIns="0" bIns="0" anchor="ctr"/>
          <a:lstStyle/>
          <a:p>
            <a:pPr algn="ctr" defTabSz="584200"/>
            <a:r>
              <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rPr>
              <a:t>02</a:t>
            </a:r>
            <a:endParaRPr lang="en-US" altLang="zh-CN" sz="2400" b="1" dirty="0">
              <a:solidFill>
                <a:sysClr val="window" lastClr="FFFFFF"/>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30" name="任意多边形: 形状 23"/>
          <p:cNvSpPr/>
          <p:nvPr>
            <p:custDataLst>
              <p:tags r:id="rId13"/>
            </p:custDataLst>
          </p:nvPr>
        </p:nvSpPr>
        <p:spPr>
          <a:xfrm rot="21141751">
            <a:off x="4041937" y="3266554"/>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064635" y="584835"/>
            <a:ext cx="406336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二、实验室的安全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06755" y="1168400"/>
            <a:ext cx="6607810" cy="4890770"/>
          </a:xfrm>
          <a:prstGeom prst="rect">
            <a:avLst/>
          </a:prstGeom>
          <a:noFill/>
        </p:spPr>
        <p:txBody>
          <a:bodyPr wrap="square" rtlCol="0">
            <a:spAutoFit/>
          </a:bodyPr>
          <a:lstStyle/>
          <a:p>
            <a:pPr indent="0" fontAlgn="auto">
              <a:lnSpc>
                <a:spcPct val="130000"/>
              </a:lnSpc>
            </a:pPr>
            <a:r>
              <a:rPr sz="1600"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（一）实验室火灾隐患</a:t>
            </a:r>
            <a:endParaRPr sz="1600"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 实验室火灾的原因</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（1）实验室中陈列着大量的易燃物质，稍不注意就会造成意外。</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（2）实验室机器线路老化、超负荷运作、不合理的操作。</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（3）实验的过程中没有按照规章程序操作。</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（4）实验室内乱扔易燃物质。</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 实验室火灾的预防</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（1）实验室内严禁饮食、吸烟，杜绝火种，水、电、燃气使用完毕后，应该立即关闭，离开实验</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室时要检查水、电、燃气、门窗等是否关好。</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（2）使用电器设备时应该集中注意力，严格执行操作规程，尤其是在使用易燃易爆的物品时更要谨慎小心，不可疏忽大意，实验结束前学生不得擅自离开操作台，以防火灾的发生。</a:t>
            </a:r>
            <a:endPar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rPr>
              <a:t>（3）使用乙醚、苯、丙酮、三氯甲烷等有机溶剂的时候，一定要远离火焰和热源；用完试剂后将试剂瓶塞严，放在阴凉处保存。</a:t>
            </a:r>
            <a:endParaRPr lang="zh-CN" altLang="en-US" sz="1600"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0" name="图片 99"/>
          <p:cNvPicPr/>
          <p:nvPr>
            <p:custDataLst>
              <p:tags r:id="rId2"/>
            </p:custDataLst>
          </p:nvPr>
        </p:nvPicPr>
        <p:blipFill>
          <a:blip r:embed="rId3"/>
          <a:stretch>
            <a:fillRect/>
          </a:stretch>
        </p:blipFill>
        <p:spPr>
          <a:xfrm>
            <a:off x="7406640" y="1905000"/>
            <a:ext cx="3926205" cy="3556635"/>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FE3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72068"/>
          </a:xfrm>
          <a:prstGeom prst="rect">
            <a:avLst/>
          </a:prstGeom>
        </p:spPr>
      </p:pic>
      <p:sp>
        <p:nvSpPr>
          <p:cNvPr id="6" name="文本框 5"/>
          <p:cNvSpPr txBox="1"/>
          <p:nvPr/>
        </p:nvSpPr>
        <p:spPr>
          <a:xfrm>
            <a:off x="1358851" y="2928371"/>
            <a:ext cx="8703213" cy="1014730"/>
          </a:xfrm>
          <a:prstGeom prst="rect">
            <a:avLst/>
          </a:prstGeom>
          <a:noFill/>
        </p:spPr>
        <p:txBody>
          <a:bodyPr wrap="square" rtlCol="0">
            <a:spAutoFit/>
          </a:bodyPr>
          <a:lstStyle/>
          <a:p>
            <a:pPr algn="ctr"/>
            <a:r>
              <a:rPr lang="zh-CN" altLang="en-US" sz="6000" b="1" dirty="0">
                <a:solidFill>
                  <a:schemeClr val="tx1">
                    <a:alpha val="80000"/>
                  </a:schemeClr>
                </a:solidFill>
                <a:latin typeface="楷体" panose="02010609060101010101" pitchFamily="49" charset="-122"/>
                <a:ea typeface="楷体" panose="02010609060101010101" pitchFamily="49" charset="-122"/>
              </a:rPr>
              <a:t>第三章　校园安全</a:t>
            </a:r>
            <a:endParaRPr lang="zh-CN" altLang="en-US" sz="6000" b="1" dirty="0">
              <a:solidFill>
                <a:schemeClr val="tx1">
                  <a:alpha val="80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064635" y="584835"/>
            <a:ext cx="406336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二、实验室的安全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2"/>
            </p:custDataLst>
          </p:nvPr>
        </p:nvSpPr>
        <p:spPr>
          <a:xfrm flipH="1">
            <a:off x="662305" y="1699895"/>
            <a:ext cx="3453130" cy="402018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 实验室发生爆炸的分类</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（1）物理性爆炸。</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（2）化学性爆炸。</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 实验室发生爆炸的原因</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（1）实验室内明火与爆炸性物品接触。</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（2）违章操作，无视规章制度。</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3. 实验室的爆炸预防</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（1）控制可燃物形成爆炸性混合物。</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（2）防止易燃易爆气体、液体的泄漏。</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7" name="文本框 16"/>
          <p:cNvSpPr txBox="1"/>
          <p:nvPr>
            <p:custDataLst>
              <p:tags r:id="rId3"/>
            </p:custDataLst>
          </p:nvPr>
        </p:nvSpPr>
        <p:spPr>
          <a:xfrm flipH="1">
            <a:off x="659130" y="1289685"/>
            <a:ext cx="3061335" cy="410210"/>
          </a:xfrm>
          <a:prstGeom prst="rect">
            <a:avLst/>
          </a:prstGeom>
          <a:noFill/>
        </p:spPr>
        <p:txBody>
          <a:bodyPr wrap="square" bIns="0" rtlCol="0" anchor="ctr" anchorCtr="0">
            <a:normAutofit fontScale="80000"/>
          </a:bodyPr>
          <a:p>
            <a:pPr algn="l"/>
            <a:r>
              <a:rPr lang="zh-CN" sz="2000" spc="300" dirty="0">
                <a:solidFill>
                  <a:srgbClr val="3DA2C2"/>
                </a:solidFill>
                <a:uFillTx/>
                <a:latin typeface="思源黑体 CN Bold" panose="020B0800000000000000" charset="-122"/>
                <a:ea typeface="思源黑体 CN Bold" panose="020B0800000000000000" charset="-122"/>
                <a:sym typeface="微软雅黑" panose="020B0503020204020204" pitchFamily="34" charset="-122"/>
              </a:rPr>
              <a:t>（二）实验室的爆炸隐患</a:t>
            </a:r>
            <a:endParaRPr lang="zh-CN" sz="2000" spc="300" dirty="0">
              <a:solidFill>
                <a:srgbClr val="3DA2C2"/>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15" name="文本框 14"/>
          <p:cNvSpPr txBox="1"/>
          <p:nvPr>
            <p:custDataLst>
              <p:tags r:id="rId4"/>
            </p:custDataLst>
          </p:nvPr>
        </p:nvSpPr>
        <p:spPr>
          <a:xfrm flipH="1">
            <a:off x="8145780" y="1699895"/>
            <a:ext cx="3349625" cy="452437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 毒害的原因</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（1）在实验室内用沾染化学物品的手吃东西。</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（2）实验室内排气通道受阻，无法保持实验室内空气的流动，无法保证有毒物品与液体的排除，</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污染实验室环境。</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 毒害的预防</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（1）在药品保管室中要将危险物品分隔存放在危险品柜内，要避免因为混放而诱发的毒害、爆</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炸、燃烧事故发生。</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（2）在进行危险的实验时，要准备好防护用品。</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8" name="文本框 17"/>
          <p:cNvSpPr txBox="1"/>
          <p:nvPr>
            <p:custDataLst>
              <p:tags r:id="rId5"/>
            </p:custDataLst>
          </p:nvPr>
        </p:nvSpPr>
        <p:spPr>
          <a:xfrm flipH="1">
            <a:off x="7766685" y="1289685"/>
            <a:ext cx="3631565" cy="410210"/>
          </a:xfrm>
          <a:prstGeom prst="rect">
            <a:avLst/>
          </a:prstGeom>
          <a:noFill/>
        </p:spPr>
        <p:txBody>
          <a:bodyPr wrap="square" bIns="0" rtlCol="0" anchor="ctr" anchorCtr="0"/>
          <a:p>
            <a:pPr algn="l"/>
            <a:r>
              <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rPr>
              <a:t>（三）实验室的物品毒害隐患</a:t>
            </a:r>
            <a:endParaRPr lang="zh-CN" sz="1600"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19" name="同心圆 18"/>
          <p:cNvSpPr/>
          <p:nvPr>
            <p:custDataLst>
              <p:tags r:id="rId6"/>
            </p:custDataLst>
          </p:nvPr>
        </p:nvSpPr>
        <p:spPr>
          <a:xfrm flipH="1">
            <a:off x="4120515" y="128968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20" name="同心圆 19"/>
          <p:cNvSpPr/>
          <p:nvPr>
            <p:custDataLst>
              <p:tags r:id="rId7"/>
            </p:custDataLst>
          </p:nvPr>
        </p:nvSpPr>
        <p:spPr>
          <a:xfrm rot="5400000" flipH="1">
            <a:off x="4465955" y="163512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21" name="椭圆 20"/>
          <p:cNvSpPr/>
          <p:nvPr>
            <p:custDataLst>
              <p:tags r:id="rId8"/>
            </p:custDataLst>
          </p:nvPr>
        </p:nvSpPr>
        <p:spPr>
          <a:xfrm>
            <a:off x="7310120" y="284797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2" name="椭圆 21"/>
          <p:cNvSpPr/>
          <p:nvPr>
            <p:custDataLst>
              <p:tags r:id="rId9"/>
            </p:custDataLst>
          </p:nvPr>
        </p:nvSpPr>
        <p:spPr>
          <a:xfrm flipH="1">
            <a:off x="4109085" y="284797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4" name="文本框 53"/>
          <p:cNvSpPr txBox="1"/>
          <p:nvPr>
            <p:custDataLst>
              <p:tags r:id="rId10"/>
            </p:custDataLst>
          </p:nvPr>
        </p:nvSpPr>
        <p:spPr>
          <a:xfrm>
            <a:off x="4158615" y="30226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1"/>
            </p:custDataLst>
          </p:nvPr>
        </p:nvSpPr>
        <p:spPr>
          <a:xfrm>
            <a:off x="7359650" y="30226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3" name="椭圆 22"/>
          <p:cNvSpPr/>
          <p:nvPr>
            <p:custDataLst>
              <p:tags r:id="rId12"/>
            </p:custDataLst>
          </p:nvPr>
        </p:nvSpPr>
        <p:spPr>
          <a:xfrm>
            <a:off x="5395595" y="255936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13"/>
            </p:custDataLst>
          </p:nvPr>
        </p:nvSpPr>
        <p:spPr>
          <a:xfrm flipH="1">
            <a:off x="4892675" y="206184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14"/>
            </p:custDataLst>
          </p:nvPr>
        </p:nvGrpSpPr>
        <p:grpSpPr>
          <a:xfrm rot="0">
            <a:off x="5177155" y="2347595"/>
            <a:ext cx="1781810" cy="1779905"/>
            <a:chOff x="11317288" y="-5686262"/>
            <a:chExt cx="4924404" cy="4919848"/>
          </a:xfrm>
          <a:solidFill>
            <a:srgbClr val="58BBDB"/>
          </a:solidFill>
        </p:grpSpPr>
        <p:sp>
          <p:nvSpPr>
            <p:cNvPr id="57" name="Freeform 6"/>
            <p:cNvSpPr>
              <a:spLocks noEditPoints="1"/>
            </p:cNvSpPr>
            <p:nvPr>
              <p:custDataLst>
                <p:tags r:id="rId15"/>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6"/>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36285" y="3000375"/>
            <a:ext cx="491490" cy="49149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064635" y="584835"/>
            <a:ext cx="406336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二、实验室的安全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2"/>
            </p:custDataLst>
          </p:nvPr>
        </p:nvSpPr>
        <p:spPr>
          <a:xfrm flipH="1">
            <a:off x="662305" y="1699895"/>
            <a:ext cx="3453130" cy="452437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（1）硝酸、硝酸银和固体碘都属于受热见光易分解的物质，所以保存的时候必须存放在棕色瓶里，并放在阴凉处。</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（2）氟化氢（氢氟酸）易腐蚀玻璃，所以必须存放在塑料或铅制器皿中。</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（3）易燃物质（如二硫化碳、酒精、苯、硫、磷、镁粉等）和易爆炸的物质（如氯酸钾、硝酸铵</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等）存放的时候要远离火源。</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（4）易变质的药品存放的时间较短，不能长久贮存，所以最好现用现配制。</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7" name="文本框 16"/>
          <p:cNvSpPr txBox="1"/>
          <p:nvPr>
            <p:custDataLst>
              <p:tags r:id="rId3"/>
            </p:custDataLst>
          </p:nvPr>
        </p:nvSpPr>
        <p:spPr>
          <a:xfrm flipH="1">
            <a:off x="659130" y="1289685"/>
            <a:ext cx="3061335" cy="410210"/>
          </a:xfrm>
          <a:prstGeom prst="rect">
            <a:avLst/>
          </a:prstGeom>
          <a:noFill/>
        </p:spPr>
        <p:txBody>
          <a:bodyPr wrap="square" bIns="0" rtlCol="0" anchor="ctr" anchorCtr="0"/>
          <a:p>
            <a:pPr algn="l"/>
            <a:r>
              <a:rPr lang="zh-CN" sz="1600" spc="300" dirty="0">
                <a:solidFill>
                  <a:srgbClr val="C00000"/>
                </a:solidFill>
                <a:uFillTx/>
                <a:latin typeface="思源黑体 CN Bold" panose="020B0800000000000000" charset="-122"/>
                <a:ea typeface="思源黑体 CN Bold" panose="020B0800000000000000" charset="-122"/>
                <a:sym typeface="微软雅黑" panose="020B0503020204020204" pitchFamily="34" charset="-122"/>
              </a:rPr>
              <a:t>（四）实验室物品存放及其注意事项</a:t>
            </a:r>
            <a:endParaRPr lang="zh-CN" sz="1600" spc="300" dirty="0">
              <a:solidFill>
                <a:srgbClr val="C00000"/>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15" name="文本框 14"/>
          <p:cNvSpPr txBox="1"/>
          <p:nvPr>
            <p:custDataLst>
              <p:tags r:id="rId4"/>
            </p:custDataLst>
          </p:nvPr>
        </p:nvSpPr>
        <p:spPr>
          <a:xfrm flipH="1">
            <a:off x="8145780" y="1699895"/>
            <a:ext cx="3349625" cy="3959860"/>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实验室的仪器设备的管理人员要以身作则，严格遵守规章制度，并加强对学生的教育与指导。务</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必教会学生操作，操作不合格者不得单独操作仪器设备，对不遵守操作规程的人员，管理人员有权止其使用仪器设备。</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实验室要重视仪器设备的维修工作，对一般仪器要做到随时保养和维修，对那些不能维修或者</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维修费用成本相对比较高的仪器要申请报废。</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8" name="文本框 17"/>
          <p:cNvSpPr txBox="1"/>
          <p:nvPr>
            <p:custDataLst>
              <p:tags r:id="rId5"/>
            </p:custDataLst>
          </p:nvPr>
        </p:nvSpPr>
        <p:spPr>
          <a:xfrm flipH="1">
            <a:off x="8145780" y="1289685"/>
            <a:ext cx="3110230" cy="410210"/>
          </a:xfrm>
          <a:prstGeom prst="rect">
            <a:avLst/>
          </a:prstGeom>
          <a:noFill/>
        </p:spPr>
        <p:txBody>
          <a:bodyPr wrap="square" bIns="0" rtlCol="0" anchor="ctr" anchorCtr="0"/>
          <a:p>
            <a:pPr algn="l"/>
            <a:r>
              <a:rPr lang="zh-CN" sz="1600" spc="300" dirty="0">
                <a:solidFill>
                  <a:srgbClr val="E1448B">
                    <a:lumMod val="75000"/>
                  </a:srgbClr>
                </a:solidFill>
                <a:uFillTx/>
                <a:latin typeface="思源黑体 CN Bold" panose="020B0800000000000000" charset="-122"/>
                <a:ea typeface="思源黑体 CN Bold" panose="020B0800000000000000" charset="-122"/>
                <a:sym typeface="微软雅黑" panose="020B0503020204020204" pitchFamily="34" charset="-122"/>
              </a:rPr>
              <a:t>（五）实验室仪器使用安全</a:t>
            </a:r>
            <a:endParaRPr lang="zh-CN" sz="1600" spc="300" dirty="0">
              <a:solidFill>
                <a:srgbClr val="E1448B">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19" name="同心圆 18"/>
          <p:cNvSpPr/>
          <p:nvPr>
            <p:custDataLst>
              <p:tags r:id="rId6"/>
            </p:custDataLst>
          </p:nvPr>
        </p:nvSpPr>
        <p:spPr>
          <a:xfrm flipH="1">
            <a:off x="4120515" y="1289685"/>
            <a:ext cx="3895090" cy="3895090"/>
          </a:xfrm>
          <a:prstGeom prst="donut">
            <a:avLst>
              <a:gd name="adj" fmla="val 12165"/>
            </a:avLst>
          </a:prstGeom>
          <a:solidFill>
            <a:srgbClr val="7F4CBE">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20" name="同心圆 19"/>
          <p:cNvSpPr/>
          <p:nvPr>
            <p:custDataLst>
              <p:tags r:id="rId7"/>
            </p:custDataLst>
          </p:nvPr>
        </p:nvSpPr>
        <p:spPr>
          <a:xfrm rot="5400000" flipH="1">
            <a:off x="4465955" y="1635125"/>
            <a:ext cx="3204210" cy="3204210"/>
          </a:xfrm>
          <a:prstGeom prst="donut">
            <a:avLst>
              <a:gd name="adj" fmla="val 588"/>
            </a:avLst>
          </a:prstGeom>
          <a:gradFill>
            <a:gsLst>
              <a:gs pos="100000">
                <a:srgbClr val="FC4653"/>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21" name="椭圆 20"/>
          <p:cNvSpPr/>
          <p:nvPr>
            <p:custDataLst>
              <p:tags r:id="rId8"/>
            </p:custDataLst>
          </p:nvPr>
        </p:nvSpPr>
        <p:spPr>
          <a:xfrm>
            <a:off x="7310120" y="2847975"/>
            <a:ext cx="717550" cy="717550"/>
          </a:xfrm>
          <a:prstGeom prst="ellipse">
            <a:avLst/>
          </a:prstGeom>
          <a:solidFill>
            <a:srgbClr val="E1448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2" name="椭圆 21"/>
          <p:cNvSpPr/>
          <p:nvPr>
            <p:custDataLst>
              <p:tags r:id="rId9"/>
            </p:custDataLst>
          </p:nvPr>
        </p:nvSpPr>
        <p:spPr>
          <a:xfrm flipH="1">
            <a:off x="4109085" y="2847975"/>
            <a:ext cx="717550" cy="717550"/>
          </a:xfrm>
          <a:prstGeom prst="ellipse">
            <a:avLst/>
          </a:prstGeom>
          <a:solidFill>
            <a:srgbClr val="FC4653"/>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4" name="文本框 53"/>
          <p:cNvSpPr txBox="1"/>
          <p:nvPr>
            <p:custDataLst>
              <p:tags r:id="rId10"/>
            </p:custDataLst>
          </p:nvPr>
        </p:nvSpPr>
        <p:spPr>
          <a:xfrm>
            <a:off x="4158615" y="30226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1"/>
            </p:custDataLst>
          </p:nvPr>
        </p:nvSpPr>
        <p:spPr>
          <a:xfrm>
            <a:off x="7359650" y="302260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3" name="椭圆 22"/>
          <p:cNvSpPr/>
          <p:nvPr>
            <p:custDataLst>
              <p:tags r:id="rId12"/>
            </p:custDataLst>
          </p:nvPr>
        </p:nvSpPr>
        <p:spPr>
          <a:xfrm>
            <a:off x="5395595" y="2559368"/>
            <a:ext cx="1372870" cy="1373505"/>
          </a:xfrm>
          <a:prstGeom prst="ellipse">
            <a:avLst/>
          </a:prstGeom>
          <a:solidFill>
            <a:srgbClr val="7F4CBE">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13"/>
            </p:custDataLst>
          </p:nvPr>
        </p:nvSpPr>
        <p:spPr>
          <a:xfrm flipH="1">
            <a:off x="4892675" y="2061845"/>
            <a:ext cx="2351405" cy="2351405"/>
          </a:xfrm>
          <a:prstGeom prst="donut">
            <a:avLst>
              <a:gd name="adj" fmla="val 13642"/>
            </a:avLst>
          </a:prstGeom>
          <a:solidFill>
            <a:srgbClr val="FC4653">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14"/>
            </p:custDataLst>
          </p:nvPr>
        </p:nvGrpSpPr>
        <p:grpSpPr>
          <a:xfrm rot="0">
            <a:off x="5177155" y="2347595"/>
            <a:ext cx="1781810" cy="1779905"/>
            <a:chOff x="11317288" y="-5686262"/>
            <a:chExt cx="4924404" cy="4919848"/>
          </a:xfrm>
          <a:solidFill>
            <a:srgbClr val="FC4653"/>
          </a:solidFill>
        </p:grpSpPr>
        <p:sp>
          <p:nvSpPr>
            <p:cNvPr id="57" name="Freeform 6"/>
            <p:cNvSpPr>
              <a:spLocks noEditPoints="1"/>
            </p:cNvSpPr>
            <p:nvPr>
              <p:custDataLst>
                <p:tags r:id="rId15"/>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6"/>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36285" y="3000375"/>
            <a:ext cx="491490" cy="49149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064635" y="584835"/>
            <a:ext cx="406336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三、校内运动的安全</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28" name="文本框 27"/>
          <p:cNvSpPr txBox="1"/>
          <p:nvPr>
            <p:custDataLst>
              <p:tags r:id="rId2"/>
            </p:custDataLst>
          </p:nvPr>
        </p:nvSpPr>
        <p:spPr>
          <a:xfrm>
            <a:off x="972820" y="2141220"/>
            <a:ext cx="3658870" cy="2813050"/>
          </a:xfrm>
          <a:prstGeom prst="rect">
            <a:avLst/>
          </a:prstGeom>
          <a:noFill/>
        </p:spPr>
        <p:txBody>
          <a:bodyPr wrap="square" rtlCol="0">
            <a:scene3d>
              <a:camera prst="orthographicFront"/>
              <a:lightRig rig="threePt" dir="t"/>
            </a:scene3d>
          </a:bodyPr>
          <a:p>
            <a:pPr algn="l">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（1）做好运动前的热身活动。</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algn="l">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（2）做好设施检查工作，保证设施安全。</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algn="l">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（3）运动过程中注意对自己的保护。</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algn="l">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（4）运动后的放松活动也很必要。</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algn="l">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（5）大学生进行体育锻炼要根据自己的身体实际状况进行，切不可做自己身体不能承受的剧烈活动。</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custDataLst>
              <p:tags r:id="rId3"/>
            </p:custDataLst>
          </p:nvPr>
        </p:nvSpPr>
        <p:spPr>
          <a:xfrm>
            <a:off x="972820" y="1566545"/>
            <a:ext cx="3771900" cy="434975"/>
          </a:xfrm>
          <a:prstGeom prst="rect">
            <a:avLst/>
          </a:prstGeom>
          <a:noFill/>
        </p:spPr>
        <p:txBody>
          <a:bodyPr wrap="square" rtlCol="0"/>
          <a:p>
            <a:pPr algn="l">
              <a:lnSpc>
                <a:spcPct val="120000"/>
              </a:lnSpc>
            </a:pPr>
            <a:r>
              <a:rPr lang="zh-CN" altLang="en-US" sz="1600" b="1" spc="300">
                <a:solidFill>
                  <a:schemeClr val="accent5"/>
                </a:solidFill>
                <a:latin typeface="Arial" panose="020B0604020202020204" pitchFamily="34" charset="0"/>
                <a:ea typeface="微软雅黑" panose="020B0503020204020204" pitchFamily="34" charset="-122"/>
                <a:sym typeface="Arial" panose="020B0604020202020204" pitchFamily="34" charset="0"/>
              </a:rPr>
              <a:t>（一）运动应注意的安全事项</a:t>
            </a:r>
            <a:endParaRPr lang="zh-CN" altLang="en-US" sz="1600" b="1" spc="30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34"/>
          <p:cNvSpPr txBox="1"/>
          <p:nvPr>
            <p:custDataLst>
              <p:tags r:id="rId4"/>
            </p:custDataLst>
          </p:nvPr>
        </p:nvSpPr>
        <p:spPr>
          <a:xfrm>
            <a:off x="7859395" y="2045970"/>
            <a:ext cx="3512185" cy="3953510"/>
          </a:xfrm>
          <a:prstGeom prst="rect">
            <a:avLst/>
          </a:prstGeom>
          <a:noFill/>
        </p:spPr>
        <p:txBody>
          <a:bodyPr wrap="square" rtlCol="0"/>
          <a:p>
            <a:pPr>
              <a:lnSpc>
                <a:spcPct val="120000"/>
              </a:lnSpc>
            </a:pPr>
            <a:r>
              <a:rPr lang="zh-CN" altLang="en-US" sz="1600" b="1"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1. 踝关节扭伤</a:t>
            </a:r>
            <a:endParaRPr lang="zh-CN" altLang="en-US" sz="1600" b="1"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发生踝关节扭伤应停止锻炼，高抬伤肢，48 小时以内建议以冷敷为主，每次冷敷 15～20 分钟，48 小时后进行热敷治疗，但温度不宜过高，50℃～60℃即可。</a:t>
            </a:r>
            <a:endPar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b="1"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2. 肌肉拉伤</a:t>
            </a:r>
            <a:endParaRPr lang="zh-CN" altLang="en-US" sz="1600" b="1"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可根据疼痛程度推断受伤的轻重，一旦出现痛感应立即停止运动，并在痛处敷上冰块或冷毛巾，保持 30 分钟，以使血管收缩，减少局部充血、水肿，受伤后忌立即搓揉及热敷。</a:t>
            </a:r>
            <a:endPar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35"/>
          <p:cNvSpPr txBox="1"/>
          <p:nvPr>
            <p:custDataLst>
              <p:tags r:id="rId5"/>
            </p:custDataLst>
          </p:nvPr>
        </p:nvSpPr>
        <p:spPr>
          <a:xfrm>
            <a:off x="8011795" y="1566545"/>
            <a:ext cx="3207385" cy="434975"/>
          </a:xfrm>
          <a:prstGeom prst="rect">
            <a:avLst/>
          </a:prstGeom>
          <a:noFill/>
        </p:spPr>
        <p:txBody>
          <a:bodyPr wrap="square" rtlCol="0">
            <a:normAutofit fontScale="90000"/>
          </a:bodyPr>
          <a:p>
            <a:pPr>
              <a:lnSpc>
                <a:spcPct val="120000"/>
              </a:lnSpc>
            </a:pPr>
            <a:r>
              <a:rPr lang="zh-CN" altLang="en-US" b="1" spc="300">
                <a:solidFill>
                  <a:schemeClr val="accent5"/>
                </a:solidFill>
                <a:latin typeface="Arial" panose="020B0604020202020204" pitchFamily="34" charset="0"/>
                <a:ea typeface="微软雅黑" panose="020B0503020204020204" pitchFamily="34" charset="-122"/>
                <a:sym typeface="Arial" panose="020B0604020202020204" pitchFamily="34" charset="0"/>
              </a:rPr>
              <a:t>（二）体育运动损伤的应对</a:t>
            </a:r>
            <a:endParaRPr lang="zh-CN" altLang="en-US" b="1" spc="30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箭头: 上弧形 9"/>
          <p:cNvSpPr/>
          <p:nvPr>
            <p:custDataLst>
              <p:tags r:id="rId6"/>
            </p:custDataLst>
          </p:nvPr>
        </p:nvSpPr>
        <p:spPr>
          <a:xfrm rot="16200000">
            <a:off x="3952240" y="2794000"/>
            <a:ext cx="2854960" cy="1270000"/>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箭头: 上弧形 22"/>
          <p:cNvSpPr/>
          <p:nvPr>
            <p:custDataLst>
              <p:tags r:id="rId7"/>
            </p:custDataLst>
          </p:nvPr>
        </p:nvSpPr>
        <p:spPr>
          <a:xfrm rot="5400000">
            <a:off x="5551170" y="2794000"/>
            <a:ext cx="2854960" cy="1270000"/>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1"/>
          <p:cNvSpPr>
            <a:spLocks noChangeAspect="1"/>
          </p:cNvSpPr>
          <p:nvPr>
            <p:custDataLst>
              <p:tags r:id="rId8"/>
            </p:custDataLst>
          </p:nvPr>
        </p:nvSpPr>
        <p:spPr bwMode="auto">
          <a:xfrm>
            <a:off x="5959475" y="3194685"/>
            <a:ext cx="375285" cy="34417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6" name="图片 15" descr="343439383331313b343532303032333bc6f3d2b5bcf2bde9"/>
          <p:cNvPicPr>
            <a:picLocks noChangeAspect="1"/>
          </p:cNvPicPr>
          <p:nvPr>
            <p:custDataLst>
              <p:tags r:id="rId9"/>
            </p:custDataLst>
          </p:nvPr>
        </p:nvPicPr>
        <p:blipFill>
          <a:blip r:embed="rId10"/>
          <a:stretch>
            <a:fillRect/>
          </a:stretch>
        </p:blipFill>
        <p:spPr>
          <a:xfrm>
            <a:off x="4017010" y="3194685"/>
            <a:ext cx="467995" cy="467995"/>
          </a:xfrm>
          <a:prstGeom prst="rect">
            <a:avLst/>
          </a:prstGeom>
        </p:spPr>
      </p:pic>
      <p:pic>
        <p:nvPicPr>
          <p:cNvPr id="6" name="图片 5" descr="343439383331313b343532303032333bc6f3d2b5bcf2bde9"/>
          <p:cNvPicPr>
            <a:picLocks noChangeAspect="1"/>
          </p:cNvPicPr>
          <p:nvPr>
            <p:custDataLst>
              <p:tags r:id="rId11"/>
            </p:custDataLst>
          </p:nvPr>
        </p:nvPicPr>
        <p:blipFill>
          <a:blip r:embed="rId10"/>
          <a:stretch>
            <a:fillRect/>
          </a:stretch>
        </p:blipFill>
        <p:spPr>
          <a:xfrm>
            <a:off x="4144010" y="3321685"/>
            <a:ext cx="467995" cy="46799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
        <p:nvSpPr>
          <p:cNvPr id="2" name="矩形 1"/>
          <p:cNvSpPr/>
          <p:nvPr/>
        </p:nvSpPr>
        <p:spPr>
          <a:xfrm>
            <a:off x="2667000" y="3886200"/>
            <a:ext cx="4185643"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74168" y="1457742"/>
            <a:ext cx="6443663" cy="2122805"/>
          </a:xfrm>
          <a:prstGeom prst="rect">
            <a:avLst/>
          </a:prstGeom>
          <a:noFill/>
        </p:spPr>
        <p:txBody>
          <a:bodyPr wrap="square" rtlCol="0">
            <a:spAutoFit/>
          </a:bodyPr>
          <a:lstStyle/>
          <a:p>
            <a:pPr algn="ctr"/>
            <a:endParaRPr lang="en-US" altLang="zh-CN" sz="6600" b="1" dirty="0" smtClean="0">
              <a:solidFill>
                <a:srgbClr val="006C8A"/>
              </a:solidFill>
              <a:latin typeface="微软雅黑" panose="020B0503020204020204" pitchFamily="34" charset="-122"/>
              <a:ea typeface="微软雅黑" panose="020B0503020204020204" pitchFamily="34" charset="-122"/>
            </a:endParaRPr>
          </a:p>
          <a:p>
            <a:pPr algn="ctr"/>
            <a:r>
              <a:rPr lang="zh-CN" altLang="en-US" sz="6600" b="1" dirty="0">
                <a:solidFill>
                  <a:srgbClr val="006C8A"/>
                </a:solidFill>
                <a:latin typeface="微软雅黑" panose="020B0503020204020204" pitchFamily="34" charset="-122"/>
                <a:ea typeface="微软雅黑" panose="020B0503020204020204" pitchFamily="34" charset="-122"/>
              </a:rPr>
              <a:t>感谢观看</a:t>
            </a:r>
            <a:endParaRPr lang="zh-CN" altLang="en-US" sz="6600" b="1" dirty="0">
              <a:solidFill>
                <a:srgbClr val="006C8A"/>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500" b="1944"/>
          <a:stretch>
            <a:fillRect/>
          </a:stretch>
        </p:blipFill>
        <p:spPr>
          <a:xfrm>
            <a:off x="0" y="0"/>
            <a:ext cx="12192000" cy="6858000"/>
          </a:xfrm>
          <a:prstGeom prst="rect">
            <a:avLst/>
          </a:prstGeom>
        </p:spPr>
      </p:pic>
      <p:sp>
        <p:nvSpPr>
          <p:cNvPr id="4" name="矩形 3"/>
          <p:cNvSpPr/>
          <p:nvPr/>
        </p:nvSpPr>
        <p:spPr>
          <a:xfrm>
            <a:off x="1493520" y="1235075"/>
            <a:ext cx="9444990" cy="4707890"/>
          </a:xfrm>
          <a:prstGeom prst="rect">
            <a:avLst/>
          </a:prstGeom>
        </p:spPr>
        <p:txBody>
          <a:bodyPr wrap="square">
            <a:spAutoFit/>
          </a:bodyPr>
          <a:lstStyle/>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知识目标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了解校园安全的概念。</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熟悉法律法规和校纪校规的作用。</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能力目标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能够遵守校纪校规。</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遇到突发情况能够正确应对。</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思政目标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大学生校园安全思政教育的目标是树立他们的安全意识，明确个人在校园安全中的责任和角色。这包括培养他们的预防风险的能力，使他们能在日常生活中识别并防范潜在的安全隐患。</a:t>
            </a:r>
            <a:endParaRPr lang="zh-CN" altLang="en-US" sz="20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4295140" y="695325"/>
            <a:ext cx="3601720" cy="829945"/>
          </a:xfrm>
          <a:prstGeom prst="rect">
            <a:avLst/>
          </a:prstGeom>
          <a:noFill/>
        </p:spPr>
        <p:txBody>
          <a:bodyPr wrap="square" rtlCol="0">
            <a:spAutoFit/>
          </a:bodyPr>
          <a:lstStyle/>
          <a:p>
            <a:pPr algn="ctr"/>
            <a:r>
              <a:rPr lang="zh-CN" altLang="en-US" sz="4800" b="1" dirty="0">
                <a:solidFill>
                  <a:schemeClr val="tx1">
                    <a:alpha val="78000"/>
                  </a:schemeClr>
                </a:solidFill>
                <a:latin typeface="华文楷体" panose="02010600040101010101" pitchFamily="2" charset="-122"/>
                <a:ea typeface="华文楷体" panose="02010600040101010101" pitchFamily="2" charset="-122"/>
              </a:rPr>
              <a:t>学习目标</a:t>
            </a:r>
            <a:endParaRPr lang="zh-CN" altLang="en-US" sz="4800" b="1" dirty="0">
              <a:solidFill>
                <a:schemeClr val="tx1">
                  <a:alpha val="78000"/>
                </a:schemeClr>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7131844"/>
          </a:xfrm>
          <a:prstGeom prst="rect">
            <a:avLst/>
          </a:prstGeom>
        </p:spPr>
      </p:pic>
      <p:sp>
        <p:nvSpPr>
          <p:cNvPr id="5" name="文本框 4"/>
          <p:cNvSpPr txBox="1"/>
          <p:nvPr/>
        </p:nvSpPr>
        <p:spPr>
          <a:xfrm>
            <a:off x="638927" y="1497865"/>
            <a:ext cx="2114550" cy="830997"/>
          </a:xfrm>
          <a:prstGeom prst="rect">
            <a:avLst/>
          </a:prstGeom>
          <a:noFill/>
        </p:spPr>
        <p:txBody>
          <a:bodyPr wrap="square" rtlCol="0">
            <a:spAutoFit/>
          </a:bodyPr>
          <a:lstStyle/>
          <a:p>
            <a:pPr algn="ctr"/>
            <a:r>
              <a:rPr lang="zh-CN" altLang="en-US" sz="4800" b="1" dirty="0" smtClean="0">
                <a:solidFill>
                  <a:srgbClr val="006C8A"/>
                </a:solidFill>
                <a:latin typeface="微软雅黑" panose="020B0503020204020204" pitchFamily="34" charset="-122"/>
                <a:ea typeface="微软雅黑" panose="020B0503020204020204" pitchFamily="34" charset="-122"/>
              </a:rPr>
              <a:t>目录：</a:t>
            </a:r>
            <a:endParaRPr lang="zh-CN" altLang="en-US" sz="4800" b="1" dirty="0">
              <a:solidFill>
                <a:srgbClr val="006C8A"/>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38175" y="2423160"/>
            <a:ext cx="9008110" cy="706755"/>
          </a:xfrm>
          <a:prstGeom prst="rect">
            <a:avLst/>
          </a:prstGeom>
          <a:noFill/>
        </p:spPr>
        <p:txBody>
          <a:bodyPr wrap="square" rtlCol="0">
            <a:spAutoFit/>
          </a:bodyPr>
          <a:lstStyle/>
          <a:p>
            <a:r>
              <a:rPr sz="4000" b="1" dirty="0" smtClean="0">
                <a:solidFill>
                  <a:srgbClr val="006C8A"/>
                </a:solidFill>
              </a:rPr>
              <a:t>第一节　提高政治觉悟　维护校园稳定</a:t>
            </a:r>
            <a:endParaRPr lang="zh-CN" altLang="en-US" sz="4000" b="1" dirty="0">
              <a:solidFill>
                <a:srgbClr val="006C8A"/>
              </a:solidFill>
            </a:endParaRPr>
          </a:p>
        </p:txBody>
      </p:sp>
      <p:sp>
        <p:nvSpPr>
          <p:cNvPr id="7" name="文本框 6"/>
          <p:cNvSpPr txBox="1"/>
          <p:nvPr/>
        </p:nvSpPr>
        <p:spPr>
          <a:xfrm>
            <a:off x="638810" y="3223895"/>
            <a:ext cx="10951845" cy="706755"/>
          </a:xfrm>
          <a:prstGeom prst="rect">
            <a:avLst/>
          </a:prstGeom>
          <a:noFill/>
        </p:spPr>
        <p:txBody>
          <a:bodyPr wrap="square" rtlCol="0">
            <a:spAutoFit/>
          </a:bodyPr>
          <a:lstStyle/>
          <a:p>
            <a:r>
              <a:rPr sz="4000" b="1" dirty="0">
                <a:solidFill>
                  <a:srgbClr val="006C8A"/>
                </a:solidFill>
              </a:rPr>
              <a:t>第二节　努力学习法律法规　遵守校纪校规</a:t>
            </a:r>
            <a:endParaRPr lang="zh-CN" altLang="en-US" sz="4000" b="1" dirty="0">
              <a:solidFill>
                <a:srgbClr val="006C8A"/>
              </a:solidFill>
            </a:endParaRPr>
          </a:p>
        </p:txBody>
      </p:sp>
      <p:sp>
        <p:nvSpPr>
          <p:cNvPr id="8" name="文本框 7"/>
          <p:cNvSpPr txBox="1"/>
          <p:nvPr/>
        </p:nvSpPr>
        <p:spPr>
          <a:xfrm>
            <a:off x="638175" y="4005580"/>
            <a:ext cx="8119745" cy="706755"/>
          </a:xfrm>
          <a:prstGeom prst="rect">
            <a:avLst/>
          </a:prstGeom>
          <a:noFill/>
        </p:spPr>
        <p:txBody>
          <a:bodyPr wrap="square" rtlCol="0">
            <a:spAutoFit/>
          </a:bodyPr>
          <a:lstStyle/>
          <a:p>
            <a:r>
              <a:rPr sz="4000" b="1" dirty="0">
                <a:solidFill>
                  <a:srgbClr val="006C8A"/>
                </a:solidFill>
              </a:rPr>
              <a:t>第三节　宿舍安全</a:t>
            </a:r>
            <a:endParaRPr lang="zh-CN" altLang="en-US" sz="4000" b="1" dirty="0">
              <a:solidFill>
                <a:srgbClr val="006C8A"/>
              </a:solidFill>
            </a:endParaRPr>
          </a:p>
        </p:txBody>
      </p:sp>
      <p:sp>
        <p:nvSpPr>
          <p:cNvPr id="9" name="文本框 8"/>
          <p:cNvSpPr txBox="1"/>
          <p:nvPr/>
        </p:nvSpPr>
        <p:spPr>
          <a:xfrm>
            <a:off x="638175" y="4766945"/>
            <a:ext cx="6071235" cy="706755"/>
          </a:xfrm>
          <a:prstGeom prst="rect">
            <a:avLst/>
          </a:prstGeom>
          <a:noFill/>
        </p:spPr>
        <p:txBody>
          <a:bodyPr wrap="square" rtlCol="0">
            <a:spAutoFit/>
          </a:bodyPr>
          <a:lstStyle/>
          <a:p>
            <a:r>
              <a:rPr sz="4000" b="1" dirty="0" smtClean="0">
                <a:solidFill>
                  <a:srgbClr val="006C8A"/>
                </a:solidFill>
              </a:rPr>
              <a:t>第四节　校园活动安全</a:t>
            </a:r>
            <a:endParaRPr lang="zh-CN" altLang="en-US" sz="4000" b="1" dirty="0">
              <a:solidFill>
                <a:srgbClr val="006C8A"/>
              </a:solidFill>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58530" y="5015230"/>
            <a:ext cx="3633470" cy="19850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8905" y="2619375"/>
            <a:ext cx="11934190" cy="922020"/>
          </a:xfrm>
          <a:prstGeom prst="rect">
            <a:avLst/>
          </a:prstGeom>
          <a:noFill/>
        </p:spPr>
        <p:txBody>
          <a:bodyPr wrap="square" rtlCol="0">
            <a:spAutoFit/>
          </a:bodyPr>
          <a:lstStyle/>
          <a:p>
            <a:pPr algn="ctr"/>
            <a:r>
              <a:rPr lang="zh-CN" altLang="en-US" sz="5400" b="1" dirty="0" smtClean="0">
                <a:solidFill>
                  <a:srgbClr val="006C8A"/>
                </a:solidFill>
              </a:rPr>
              <a:t>第一节　提高政治觉悟　维护校园稳定</a:t>
            </a:r>
            <a:endParaRPr lang="zh-CN" altLang="en-US" sz="5400" b="1" dirty="0" smtClean="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8" name="图片 7" descr="1 (9)"/>
          <p:cNvPicPr>
            <a:picLocks noChangeAspect="1"/>
          </p:cNvPicPr>
          <p:nvPr>
            <p:custDataLst>
              <p:tags r:id="rId2"/>
            </p:custDataLst>
          </p:nvPr>
        </p:nvPicPr>
        <p:blipFill>
          <a:blip r:embed="rId3"/>
          <a:srcRect l="3535" t="23336" r="63636"/>
          <a:stretch>
            <a:fillRect/>
          </a:stretch>
        </p:blipFill>
        <p:spPr>
          <a:xfrm>
            <a:off x="4267200" y="3748405"/>
            <a:ext cx="2796540" cy="310959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57325" y="1350139"/>
            <a:ext cx="1257300"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交通安全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407410" y="1022350"/>
            <a:ext cx="616585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一、大学生政治觉悟的提高</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7" name="圆角矩形 6"/>
          <p:cNvSpPr/>
          <p:nvPr/>
        </p:nvSpPr>
        <p:spPr>
          <a:xfrm>
            <a:off x="1172254" y="2234150"/>
            <a:ext cx="2235200" cy="3294743"/>
          </a:xfrm>
          <a:prstGeom prst="roundRect">
            <a:avLst/>
          </a:prstGeom>
          <a:solidFill>
            <a:srgbClr val="006C8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t> </a:t>
            </a:r>
            <a:endParaRPr lang="zh-CN" altLang="en-US" b="1" dirty="0"/>
          </a:p>
        </p:txBody>
      </p:sp>
      <p:sp>
        <p:nvSpPr>
          <p:cNvPr id="8" name="文本框 7"/>
          <p:cNvSpPr txBox="1"/>
          <p:nvPr/>
        </p:nvSpPr>
        <p:spPr>
          <a:xfrm>
            <a:off x="1178560" y="3380105"/>
            <a:ext cx="2225675" cy="1691005"/>
          </a:xfrm>
          <a:prstGeom prst="rect">
            <a:avLst/>
          </a:prstGeom>
          <a:noFill/>
        </p:spPr>
        <p:txBody>
          <a:bodyPr wrap="square" rtlCol="0">
            <a:spAutoFit/>
          </a:bodyPr>
          <a:lstStyle/>
          <a:p>
            <a:pPr>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rPr>
              <a:t>（一）政治觉悟的概念</a:t>
            </a:r>
            <a:endParaRPr lang="zh-CN" altLang="en-US" sz="16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政治觉悟是指人们在政治生活实践中领悟政治问题、明辨政治是非的能力和水平。</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5649" y="2621270"/>
            <a:ext cx="574133" cy="574133"/>
          </a:xfrm>
          <a:prstGeom prst="rect">
            <a:avLst/>
          </a:prstGeom>
        </p:spPr>
      </p:pic>
      <p:sp>
        <p:nvSpPr>
          <p:cNvPr id="11" name="圆角矩形 10"/>
          <p:cNvSpPr/>
          <p:nvPr/>
        </p:nvSpPr>
        <p:spPr>
          <a:xfrm>
            <a:off x="6330529" y="2229538"/>
            <a:ext cx="2235200" cy="3294743"/>
          </a:xfrm>
          <a:prstGeom prst="roundRect">
            <a:avLst/>
          </a:prstGeom>
          <a:solidFill>
            <a:srgbClr val="006C8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t> </a:t>
            </a:r>
            <a:endParaRPr lang="zh-CN" altLang="en-US" b="1" dirty="0"/>
          </a:p>
        </p:txBody>
      </p:sp>
      <p:sp>
        <p:nvSpPr>
          <p:cNvPr id="13" name="文本框 12"/>
          <p:cNvSpPr txBox="1"/>
          <p:nvPr/>
        </p:nvSpPr>
        <p:spPr>
          <a:xfrm>
            <a:off x="4584050" y="3379825"/>
            <a:ext cx="1857829" cy="1754326"/>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购买有包装的食品时，要看清商标、生产日期、保质期等，“三无”食品、过期食品不要购买</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3717696" y="2234150"/>
            <a:ext cx="2235200" cy="3294743"/>
          </a:xfrm>
          <a:prstGeom prst="roundRect">
            <a:avLst/>
          </a:prstGeom>
          <a:solidFill>
            <a:srgbClr val="006C8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t> </a:t>
            </a:r>
            <a:endParaRPr lang="zh-CN" altLang="en-US" b="1" dirty="0"/>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6346" y="2567115"/>
            <a:ext cx="574133" cy="574133"/>
          </a:xfrm>
          <a:prstGeom prst="rect">
            <a:avLst/>
          </a:prstGeom>
        </p:spPr>
      </p:pic>
      <p:sp>
        <p:nvSpPr>
          <p:cNvPr id="16" name="文本框 15"/>
          <p:cNvSpPr txBox="1"/>
          <p:nvPr/>
        </p:nvSpPr>
        <p:spPr>
          <a:xfrm>
            <a:off x="3829050" y="3376930"/>
            <a:ext cx="2079625" cy="1861185"/>
          </a:xfrm>
          <a:prstGeom prst="rect">
            <a:avLst/>
          </a:prstGeom>
          <a:noFill/>
        </p:spPr>
        <p:txBody>
          <a:bodyPr wrap="square" rtlCol="0">
            <a:spAutoFit/>
          </a:bodyPr>
          <a:lstStyle/>
          <a:p>
            <a:pPr>
              <a:lnSpc>
                <a:spcPct val="120000"/>
              </a:lnSpc>
            </a:pPr>
            <a:r>
              <a:rPr lang="zh-CN" altLang="en-US" sz="1600" b="1" dirty="0" smtClean="0">
                <a:solidFill>
                  <a:schemeClr val="bg1"/>
                </a:solidFill>
                <a:latin typeface="微软雅黑" panose="020B0503020204020204" pitchFamily="34" charset="-122"/>
                <a:ea typeface="微软雅黑" panose="020B0503020204020204" pitchFamily="34" charset="-122"/>
              </a:rPr>
              <a:t>（二）理想和信念的作用</a:t>
            </a:r>
            <a:endParaRPr lang="zh-CN" altLang="en-US" sz="1600" b="1"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dirty="0" smtClean="0">
                <a:solidFill>
                  <a:schemeClr val="bg1"/>
                </a:solidFill>
                <a:latin typeface="微软雅黑" panose="020B0503020204020204" pitchFamily="34" charset="-122"/>
                <a:ea typeface="微软雅黑" panose="020B0503020204020204" pitchFamily="34" charset="-122"/>
              </a:rPr>
              <a:t>理想和信念是人生的指路明灯，对人生的发展有巨大的推动作用。</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8902112" y="2229538"/>
            <a:ext cx="2235200" cy="3294743"/>
          </a:xfrm>
          <a:prstGeom prst="roundRect">
            <a:avLst/>
          </a:prstGeom>
          <a:solidFill>
            <a:srgbClr val="006C8A">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smtClean="0"/>
              <a:t> </a:t>
            </a:r>
            <a:endParaRPr lang="zh-CN" altLang="en-US" b="1" dirty="0"/>
          </a:p>
        </p:txBody>
      </p:sp>
      <p:sp>
        <p:nvSpPr>
          <p:cNvPr id="19" name="文本框 18"/>
          <p:cNvSpPr txBox="1"/>
          <p:nvPr/>
        </p:nvSpPr>
        <p:spPr>
          <a:xfrm>
            <a:off x="9001760" y="3288665"/>
            <a:ext cx="2051050" cy="2256155"/>
          </a:xfrm>
          <a:prstGeom prst="rect">
            <a:avLst/>
          </a:prstGeom>
          <a:noFill/>
        </p:spPr>
        <p:txBody>
          <a:bodyPr wrap="square" rtlCol="0">
            <a:spAutoFit/>
          </a:bodyPr>
          <a:lstStyle/>
          <a:p>
            <a:pPr>
              <a:lnSpc>
                <a:spcPct val="110000"/>
              </a:lnSpc>
            </a:pPr>
            <a:r>
              <a:rPr lang="zh-CN" altLang="en-US" sz="1600" b="1" dirty="0" smtClean="0">
                <a:solidFill>
                  <a:schemeClr val="bg1"/>
                </a:solidFill>
                <a:latin typeface="微软雅黑" panose="020B0503020204020204" pitchFamily="34" charset="-122"/>
                <a:ea typeface="微软雅黑" panose="020B0503020204020204" pitchFamily="34" charset="-122"/>
              </a:rPr>
              <a:t>（四）提高政治觉悟的方法和途径</a:t>
            </a:r>
            <a:endParaRPr lang="zh-CN" altLang="en-US" sz="1600" b="1" dirty="0" smtClean="0">
              <a:solidFill>
                <a:schemeClr val="bg1"/>
              </a:solidFill>
              <a:latin typeface="微软雅黑" panose="020B0503020204020204" pitchFamily="34" charset="-122"/>
              <a:ea typeface="微软雅黑" panose="020B0503020204020204" pitchFamily="34" charset="-122"/>
            </a:endParaRPr>
          </a:p>
          <a:p>
            <a:pPr>
              <a:lnSpc>
                <a:spcPct val="110000"/>
              </a:lnSpc>
            </a:pPr>
            <a:r>
              <a:rPr lang="zh-CN" altLang="en-US" sz="1600" dirty="0" smtClean="0">
                <a:solidFill>
                  <a:schemeClr val="bg1"/>
                </a:solidFill>
                <a:latin typeface="微软雅黑" panose="020B0503020204020204" pitchFamily="34" charset="-122"/>
                <a:ea typeface="微软雅黑" panose="020B0503020204020204" pitchFamily="34" charset="-122"/>
              </a:rPr>
              <a:t>大学生要树立正确的理想和信念，把自己培养成有理想、有道德、有文化、有纪律的社会主义合格建设者和接班人。</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79377" y="2621187"/>
            <a:ext cx="480670" cy="416164"/>
          </a:xfrm>
          <a:prstGeom prst="rect">
            <a:avLst/>
          </a:prstGeom>
        </p:spPr>
      </p:pic>
      <p:sp>
        <p:nvSpPr>
          <p:cNvPr id="21" name="文本框 20"/>
          <p:cNvSpPr txBox="1"/>
          <p:nvPr/>
        </p:nvSpPr>
        <p:spPr>
          <a:xfrm>
            <a:off x="6364605" y="3336925"/>
            <a:ext cx="2125980" cy="1861185"/>
          </a:xfrm>
          <a:prstGeom prst="rect">
            <a:avLst/>
          </a:prstGeom>
          <a:noFill/>
        </p:spPr>
        <p:txBody>
          <a:bodyPr wrap="square" rtlCol="0">
            <a:spAutoFit/>
          </a:bodyPr>
          <a:lstStyle/>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（三）树立和坚定共产主义理想和信念</a:t>
            </a:r>
            <a:endParaRPr lang="zh-CN" altLang="en-US" sz="1600"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大学生应树立正确的人生观、世界观和价值观，解放思想、实事求是、与时俱进。</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9298" y="2545581"/>
            <a:ext cx="522897" cy="52289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258487" y="2498543"/>
            <a:ext cx="4127901" cy="2862322"/>
          </a:xfrm>
          <a:prstGeom prst="rect">
            <a:avLst/>
          </a:prstGeom>
          <a:noFill/>
        </p:spPr>
        <p:txBody>
          <a:bodyPr wrap="square" rtlCol="0">
            <a:spAutoFit/>
          </a:bodyPr>
          <a:lstStyle/>
          <a:p>
            <a:r>
              <a:rPr lang="en-US" altLang="zh-CN" b="1" dirty="0" smtClean="0">
                <a:solidFill>
                  <a:schemeClr val="bg1"/>
                </a:solidFill>
              </a:rPr>
              <a:t>1</a:t>
            </a:r>
            <a:r>
              <a:rPr lang="zh-CN" altLang="en-US" b="1" dirty="0" smtClean="0">
                <a:solidFill>
                  <a:schemeClr val="bg1"/>
                </a:solidFill>
              </a:rPr>
              <a:t>、自觉遵守交通规则，不在公路上跑闹、玩耍</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2</a:t>
            </a:r>
            <a:r>
              <a:rPr lang="zh-CN" altLang="en-US" b="1" dirty="0" smtClean="0">
                <a:solidFill>
                  <a:schemeClr val="bg1"/>
                </a:solidFill>
              </a:rPr>
              <a:t>、横穿马路要走斑马线、人行道等，不得随意横穿</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3</a:t>
            </a:r>
            <a:r>
              <a:rPr lang="zh-CN" altLang="en-US" b="1" dirty="0" smtClean="0">
                <a:solidFill>
                  <a:schemeClr val="bg1"/>
                </a:solidFill>
              </a:rPr>
              <a:t>、严禁在公路上骑自行车</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4</a:t>
            </a:r>
            <a:r>
              <a:rPr lang="zh-CN" altLang="en-US" b="1" dirty="0" smtClean="0">
                <a:solidFill>
                  <a:schemeClr val="bg1"/>
                </a:solidFill>
              </a:rPr>
              <a:t>、遵守公共秩序，排队等车，车未停稳不得靠近车辆，上下车时不拥挤</a:t>
            </a:r>
            <a:endParaRPr lang="zh-CN" altLang="en-US" b="1" dirty="0">
              <a:solidFill>
                <a:schemeClr val="bg1"/>
              </a:solidFill>
            </a:endParaRPr>
          </a:p>
        </p:txBody>
      </p:sp>
      <p:sp>
        <p:nvSpPr>
          <p:cNvPr id="10" name="文本框 9"/>
          <p:cNvSpPr txBox="1"/>
          <p:nvPr/>
        </p:nvSpPr>
        <p:spPr>
          <a:xfrm>
            <a:off x="3742690" y="726440"/>
            <a:ext cx="472694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二、校园稳定的维护</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5" name="六边形 4"/>
          <p:cNvSpPr/>
          <p:nvPr>
            <p:custDataLst>
              <p:tags r:id="rId2"/>
            </p:custDataLst>
          </p:nvPr>
        </p:nvSpPr>
        <p:spPr>
          <a:xfrm rot="5400000">
            <a:off x="4867910" y="170561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6" name="六边形 5"/>
          <p:cNvSpPr/>
          <p:nvPr>
            <p:custDataLst>
              <p:tags r:id="rId3"/>
            </p:custDataLst>
          </p:nvPr>
        </p:nvSpPr>
        <p:spPr>
          <a:xfrm rot="5400000">
            <a:off x="4095115" y="308864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7" name="六边形 6"/>
          <p:cNvSpPr/>
          <p:nvPr>
            <p:custDataLst>
              <p:tags r:id="rId4"/>
            </p:custDataLst>
          </p:nvPr>
        </p:nvSpPr>
        <p:spPr>
          <a:xfrm rot="5400000">
            <a:off x="5673725" y="3088640"/>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3" name="正文"/>
          <p:cNvSpPr txBox="1"/>
          <p:nvPr>
            <p:custDataLst>
              <p:tags r:id="rId5"/>
            </p:custDataLst>
          </p:nvPr>
        </p:nvSpPr>
        <p:spPr>
          <a:xfrm>
            <a:off x="7408545" y="2091690"/>
            <a:ext cx="3675380" cy="155257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影响校园稳定的不安全因素还大量存在，维护校园安全稳定的任务还很重。受不安全因素的影响，学校经常发生一些治安案件，危害大学生的人身财产安全。</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p:txBody>
      </p:sp>
      <p:sp>
        <p:nvSpPr>
          <p:cNvPr id="14" name="标题"/>
          <p:cNvSpPr txBox="1"/>
          <p:nvPr>
            <p:custDataLst>
              <p:tags r:id="rId6"/>
            </p:custDataLst>
          </p:nvPr>
        </p:nvSpPr>
        <p:spPr>
          <a:xfrm>
            <a:off x="7098030" y="1610995"/>
            <a:ext cx="3985895" cy="457835"/>
          </a:xfrm>
          <a:prstGeom prst="rect">
            <a:avLst/>
          </a:prstGeom>
          <a:noFill/>
        </p:spPr>
        <p:txBody>
          <a:bodyPr wrap="square" lIns="90170" tIns="46990" rIns="90170" bIns="0" rtlCol="0" anchor="b"/>
          <a:p>
            <a:r>
              <a:rPr lang="zh-CN" altLang="en-US" sz="2000" b="1" spc="300" dirty="0">
                <a:solidFill>
                  <a:srgbClr val="17D594"/>
                </a:solidFill>
                <a:latin typeface="Arial" panose="020B0604020202020204" pitchFamily="34" charset="0"/>
                <a:ea typeface="微软雅黑" panose="020B0503020204020204" pitchFamily="34" charset="-122"/>
              </a:rPr>
              <a:t>（一）大学校园安全问题</a:t>
            </a:r>
            <a:endParaRPr lang="zh-CN" altLang="en-US" sz="2000" b="1" spc="300" dirty="0">
              <a:solidFill>
                <a:srgbClr val="17D594"/>
              </a:solidFill>
              <a:latin typeface="Arial" panose="020B0604020202020204" pitchFamily="34" charset="0"/>
              <a:ea typeface="微软雅黑" panose="020B0503020204020204" pitchFamily="34" charset="-122"/>
            </a:endParaRPr>
          </a:p>
        </p:txBody>
      </p:sp>
      <p:sp>
        <p:nvSpPr>
          <p:cNvPr id="18" name="正文"/>
          <p:cNvSpPr txBox="1"/>
          <p:nvPr>
            <p:custDataLst>
              <p:tags r:id="rId7"/>
            </p:custDataLst>
          </p:nvPr>
        </p:nvSpPr>
        <p:spPr>
          <a:xfrm>
            <a:off x="6713220" y="4734560"/>
            <a:ext cx="4693285" cy="152527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（1）境内外敌对势力的渗透、颠覆和破坏活动从未停止、放弃过。</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（2）受国际政治风潮的冲击、最易引起反应的就是校园。</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p:txBody>
      </p:sp>
      <p:sp>
        <p:nvSpPr>
          <p:cNvPr id="19" name="标题"/>
          <p:cNvSpPr txBox="1"/>
          <p:nvPr>
            <p:custDataLst>
              <p:tags r:id="rId8"/>
            </p:custDataLst>
          </p:nvPr>
        </p:nvSpPr>
        <p:spPr>
          <a:xfrm>
            <a:off x="7566025" y="4107180"/>
            <a:ext cx="3411855" cy="627380"/>
          </a:xfrm>
          <a:prstGeom prst="rect">
            <a:avLst/>
          </a:prstGeom>
          <a:noFill/>
        </p:spPr>
        <p:txBody>
          <a:bodyPr wrap="square" lIns="90170" tIns="46990" rIns="90170" bIns="0" rtlCol="0" anchor="b"/>
          <a:p>
            <a:r>
              <a:rPr lang="zh-CN" altLang="en-US" sz="2000" b="1" spc="300" dirty="0">
                <a:solidFill>
                  <a:srgbClr val="FFD247">
                    <a:lumMod val="75000"/>
                  </a:srgbClr>
                </a:solidFill>
                <a:latin typeface="Arial" panose="020B0604020202020204" pitchFamily="34" charset="0"/>
                <a:ea typeface="微软雅黑" panose="020B0503020204020204" pitchFamily="34" charset="-122"/>
              </a:rPr>
              <a:t>（二）当前影响校园政治稳定的因素</a:t>
            </a:r>
            <a:endParaRPr lang="zh-CN" altLang="en-US" sz="2000" b="1" spc="300" dirty="0">
              <a:solidFill>
                <a:srgbClr val="FFD247">
                  <a:lumMod val="75000"/>
                </a:srgbClr>
              </a:solidFill>
              <a:latin typeface="Arial" panose="020B0604020202020204" pitchFamily="34" charset="0"/>
              <a:ea typeface="微软雅黑" panose="020B0503020204020204" pitchFamily="34" charset="-122"/>
            </a:endParaRPr>
          </a:p>
        </p:txBody>
      </p:sp>
      <p:sp>
        <p:nvSpPr>
          <p:cNvPr id="20" name="正文"/>
          <p:cNvSpPr txBox="1"/>
          <p:nvPr>
            <p:custDataLst>
              <p:tags r:id="rId9"/>
            </p:custDataLst>
          </p:nvPr>
        </p:nvSpPr>
        <p:spPr>
          <a:xfrm>
            <a:off x="676910" y="2600960"/>
            <a:ext cx="3540760" cy="331660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（1）珍惜当前稳定的校园环境，自觉接受学校开展的各种思想政治教育，树立正确的政治观念。</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（2）以主人翁的姿态，积极参与建设良好校园文化，创造良好的大学校园环境。</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（3）要充分理解国家、政府的决策，不明白的政策要及时向有关人员咨询。</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p:txBody>
      </p:sp>
      <p:sp>
        <p:nvSpPr>
          <p:cNvPr id="21" name="标题"/>
          <p:cNvSpPr txBox="1"/>
          <p:nvPr>
            <p:custDataLst>
              <p:tags r:id="rId10"/>
            </p:custDataLst>
          </p:nvPr>
        </p:nvSpPr>
        <p:spPr>
          <a:xfrm>
            <a:off x="572135" y="1610995"/>
            <a:ext cx="3956685" cy="688975"/>
          </a:xfrm>
          <a:prstGeom prst="rect">
            <a:avLst/>
          </a:prstGeom>
          <a:noFill/>
        </p:spPr>
        <p:txBody>
          <a:bodyPr wrap="square" lIns="90170" tIns="46990" rIns="90170" bIns="0" rtlCol="0" anchor="b"/>
          <a:p>
            <a:pPr algn="l"/>
            <a:r>
              <a:rPr lang="zh-CN" altLang="en-US" sz="2000" b="1" spc="300" dirty="0">
                <a:solidFill>
                  <a:srgbClr val="376FFF"/>
                </a:solidFill>
                <a:latin typeface="Arial" panose="020B0604020202020204" pitchFamily="34" charset="0"/>
                <a:ea typeface="微软雅黑" panose="020B0503020204020204" pitchFamily="34" charset="-122"/>
              </a:rPr>
              <a:t>（三）大学生应在维护校园稳定工作中发挥重要作用</a:t>
            </a:r>
            <a:endParaRPr lang="zh-CN" altLang="en-US" sz="2000" b="1" spc="300" dirty="0">
              <a:solidFill>
                <a:srgbClr val="376FFF"/>
              </a:solidFill>
              <a:latin typeface="Arial" panose="020B0604020202020204" pitchFamily="34" charset="0"/>
              <a:ea typeface="微软雅黑" panose="020B0503020204020204" pitchFamily="34" charset="-122"/>
            </a:endParaRPr>
          </a:p>
        </p:txBody>
      </p:sp>
      <p:pic>
        <p:nvPicPr>
          <p:cNvPr id="25" name="图片 24"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579110" y="2260918"/>
            <a:ext cx="467995" cy="467995"/>
          </a:xfrm>
          <a:prstGeom prst="rect">
            <a:avLst/>
          </a:prstGeom>
        </p:spPr>
      </p:pic>
      <p:pic>
        <p:nvPicPr>
          <p:cNvPr id="26" name="图片 25"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806315" y="3643948"/>
            <a:ext cx="467995" cy="467995"/>
          </a:xfrm>
          <a:prstGeom prst="rect">
            <a:avLst/>
          </a:prstGeom>
        </p:spPr>
      </p:pic>
      <p:pic>
        <p:nvPicPr>
          <p:cNvPr id="27" name="图片 26" descr="343439383331313b343532303031393bd2b5bca8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385560" y="3683000"/>
            <a:ext cx="467995" cy="46799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40970" y="2262505"/>
            <a:ext cx="11840845" cy="1753235"/>
          </a:xfrm>
          <a:prstGeom prst="rect">
            <a:avLst/>
          </a:prstGeom>
          <a:noFill/>
        </p:spPr>
        <p:txBody>
          <a:bodyPr wrap="square" rtlCol="0">
            <a:spAutoFit/>
          </a:bodyPr>
          <a:lstStyle/>
          <a:p>
            <a:pPr algn="ctr"/>
            <a:r>
              <a:rPr lang="zh-CN" altLang="en-US" sz="5400" b="1" dirty="0">
                <a:solidFill>
                  <a:srgbClr val="006C8A"/>
                </a:solidFill>
              </a:rPr>
              <a:t>第二节　</a:t>
            </a:r>
            <a:endParaRPr lang="zh-CN" altLang="en-US" sz="5400" b="1" dirty="0">
              <a:solidFill>
                <a:srgbClr val="006C8A"/>
              </a:solidFill>
            </a:endParaRPr>
          </a:p>
          <a:p>
            <a:pPr algn="ctr"/>
            <a:r>
              <a:rPr lang="zh-CN" altLang="en-US" sz="5400" b="1" dirty="0">
                <a:solidFill>
                  <a:srgbClr val="006C8A"/>
                </a:solidFill>
              </a:rPr>
              <a:t>努力学习法律法规　遵守校纪校规</a:t>
            </a:r>
            <a:endParaRPr lang="zh-CN" altLang="en-US" sz="54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3776980" y="4015740"/>
            <a:ext cx="4335145" cy="264922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258487" y="2498543"/>
            <a:ext cx="4127901" cy="2862322"/>
          </a:xfrm>
          <a:prstGeom prst="rect">
            <a:avLst/>
          </a:prstGeom>
          <a:noFill/>
        </p:spPr>
        <p:txBody>
          <a:bodyPr wrap="square" rtlCol="0">
            <a:spAutoFit/>
          </a:bodyPr>
          <a:lstStyle/>
          <a:p>
            <a:r>
              <a:rPr lang="en-US" altLang="zh-CN" b="1" dirty="0" smtClean="0">
                <a:solidFill>
                  <a:schemeClr val="bg1"/>
                </a:solidFill>
              </a:rPr>
              <a:t>1</a:t>
            </a:r>
            <a:r>
              <a:rPr lang="zh-CN" altLang="en-US" b="1" dirty="0" smtClean="0">
                <a:solidFill>
                  <a:schemeClr val="bg1"/>
                </a:solidFill>
              </a:rPr>
              <a:t>、自觉遵守交通规则，不在公路上跑闹、玩耍</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2</a:t>
            </a:r>
            <a:r>
              <a:rPr lang="zh-CN" altLang="en-US" b="1" dirty="0" smtClean="0">
                <a:solidFill>
                  <a:schemeClr val="bg1"/>
                </a:solidFill>
              </a:rPr>
              <a:t>、横穿马路要走斑马线、人行道等，不得随意横穿</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3</a:t>
            </a:r>
            <a:r>
              <a:rPr lang="zh-CN" altLang="en-US" b="1" dirty="0" smtClean="0">
                <a:solidFill>
                  <a:schemeClr val="bg1"/>
                </a:solidFill>
              </a:rPr>
              <a:t>、严禁在公路上骑自行车</a:t>
            </a:r>
            <a:endParaRPr lang="en-US" altLang="zh-CN" b="1" dirty="0" smtClean="0">
              <a:solidFill>
                <a:schemeClr val="bg1"/>
              </a:solidFill>
            </a:endParaRPr>
          </a:p>
          <a:p>
            <a:endParaRPr lang="en-US" altLang="zh-CN" b="1" dirty="0">
              <a:solidFill>
                <a:schemeClr val="bg1"/>
              </a:solidFill>
            </a:endParaRPr>
          </a:p>
          <a:p>
            <a:r>
              <a:rPr lang="en-US" altLang="zh-CN" b="1" dirty="0" smtClean="0">
                <a:solidFill>
                  <a:schemeClr val="bg1"/>
                </a:solidFill>
              </a:rPr>
              <a:t>4</a:t>
            </a:r>
            <a:r>
              <a:rPr lang="zh-CN" altLang="en-US" b="1" dirty="0" smtClean="0">
                <a:solidFill>
                  <a:schemeClr val="bg1"/>
                </a:solidFill>
              </a:rPr>
              <a:t>、遵守公共秩序，排队等车，车未停稳不得靠近车辆，上下车时不拥挤</a:t>
            </a:r>
            <a:endParaRPr lang="zh-CN" altLang="en-US" b="1" dirty="0">
              <a:solidFill>
                <a:schemeClr val="bg1"/>
              </a:solidFill>
            </a:endParaRPr>
          </a:p>
        </p:txBody>
      </p:sp>
      <p:sp>
        <p:nvSpPr>
          <p:cNvPr id="10" name="文本框 9"/>
          <p:cNvSpPr txBox="1"/>
          <p:nvPr/>
        </p:nvSpPr>
        <p:spPr>
          <a:xfrm>
            <a:off x="2727325" y="726440"/>
            <a:ext cx="667321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一、学习法律法规 预防违法犯罪</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864870" y="1659255"/>
            <a:ext cx="3158490" cy="746125"/>
          </a:xfrm>
          <a:prstGeom prst="rect">
            <a:avLst/>
          </a:prstGeom>
          <a:noFill/>
        </p:spPr>
        <p:txBody>
          <a:bodyPr wrap="square" bIns="0" rtlCol="0"/>
          <a:p>
            <a:pPr algn="l"/>
            <a:r>
              <a:rPr lang="en-US" altLang="zh-CN" sz="1600" spc="300">
                <a:solidFill>
                  <a:srgbClr val="098902"/>
                </a:solidFill>
                <a:latin typeface="思源黑体 CN Heavy" panose="020B0A00000000000000" charset="-122"/>
                <a:ea typeface="思源黑体 CN Heavy" panose="020B0A00000000000000" charset="-122"/>
              </a:rPr>
              <a:t>（一）大学生应具备的法律意识和法律理论</a:t>
            </a:r>
            <a:endParaRPr lang="en-US" altLang="zh-CN" sz="1600" spc="300">
              <a:solidFill>
                <a:srgbClr val="098902"/>
              </a:solidFill>
              <a:latin typeface="思源黑体 CN Heavy" panose="020B0A00000000000000" charset="-122"/>
              <a:ea typeface="思源黑体 CN Heavy" panose="020B0A00000000000000" charset="-122"/>
            </a:endParaRPr>
          </a:p>
        </p:txBody>
      </p:sp>
      <p:sp>
        <p:nvSpPr>
          <p:cNvPr id="11" name="文本框 10"/>
          <p:cNvSpPr txBox="1"/>
          <p:nvPr>
            <p:custDataLst>
              <p:tags r:id="rId3"/>
            </p:custDataLst>
          </p:nvPr>
        </p:nvSpPr>
        <p:spPr>
          <a:xfrm>
            <a:off x="749935" y="2500630"/>
            <a:ext cx="4022725" cy="3584575"/>
          </a:xfrm>
          <a:prstGeom prst="rect">
            <a:avLst/>
          </a:prstGeom>
          <a:noFill/>
        </p:spPr>
        <p:txBody>
          <a:bodyPr wrap="square" rtlCol="0">
            <a:scene3d>
              <a:camera prst="orthographicFront"/>
              <a:lightRig rig="threePt" dir="t"/>
            </a:scene3d>
          </a:bodyPr>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1. 大学生应具备的法律意识</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（1）依法办事的思想观念。</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（2）宪法和法律具有最高权威的观念。</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（3）权利义务相一致的观念。</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（4）在法律面前人人平等的观念。</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2. 大学生应学习的法律理论</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（1）中国特色的马克思主义法学的一般理论。</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（2）中国特色的马克思主义部门法学。</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36" name="直接箭头连接符 35"/>
          <p:cNvCxnSpPr/>
          <p:nvPr>
            <p:custDataLst>
              <p:tags r:id="rId4"/>
            </p:custDataLst>
          </p:nvPr>
        </p:nvCxnSpPr>
        <p:spPr>
          <a:xfrm>
            <a:off x="864870" y="2353945"/>
            <a:ext cx="3010535" cy="3175"/>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8" name="泪滴形 7"/>
          <p:cNvSpPr/>
          <p:nvPr>
            <p:custDataLst>
              <p:tags r:id="rId5"/>
            </p:custDataLst>
          </p:nvPr>
        </p:nvSpPr>
        <p:spPr>
          <a:xfrm flipH="1">
            <a:off x="4772660" y="3522980"/>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9" name="泪滴形 38"/>
          <p:cNvSpPr/>
          <p:nvPr>
            <p:custDataLst>
              <p:tags r:id="rId6"/>
            </p:custDataLst>
          </p:nvPr>
        </p:nvSpPr>
        <p:spPr>
          <a:xfrm>
            <a:off x="5546725" y="1767840"/>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58" name="文本框 57"/>
          <p:cNvSpPr txBox="1"/>
          <p:nvPr>
            <p:custDataLst>
              <p:tags r:id="rId7"/>
            </p:custDataLst>
          </p:nvPr>
        </p:nvSpPr>
        <p:spPr>
          <a:xfrm flipH="1">
            <a:off x="7365365" y="1643380"/>
            <a:ext cx="3158490" cy="779145"/>
          </a:xfrm>
          <a:prstGeom prst="rect">
            <a:avLst/>
          </a:prstGeom>
          <a:noFill/>
        </p:spPr>
        <p:txBody>
          <a:bodyPr wrap="square" bIns="0" rtlCol="0"/>
          <a:p>
            <a:pPr algn="l"/>
            <a:r>
              <a:rPr lang="en-US" altLang="zh-CN" sz="1600" spc="300">
                <a:solidFill>
                  <a:srgbClr val="098902"/>
                </a:solidFill>
                <a:latin typeface="思源黑体 CN Heavy" panose="020B0A00000000000000" charset="-122"/>
                <a:ea typeface="思源黑体 CN Heavy" panose="020B0A00000000000000" charset="-122"/>
              </a:rPr>
              <a:t>（二）大学生违法犯罪原因分析及预防建议</a:t>
            </a:r>
            <a:endParaRPr lang="en-US" altLang="zh-CN" sz="1600" spc="300">
              <a:solidFill>
                <a:srgbClr val="098902"/>
              </a:solidFill>
              <a:latin typeface="思源黑体 CN Heavy" panose="020B0A00000000000000" charset="-122"/>
              <a:ea typeface="思源黑体 CN Heavy" panose="020B0A00000000000000" charset="-122"/>
            </a:endParaRPr>
          </a:p>
        </p:txBody>
      </p:sp>
      <p:sp>
        <p:nvSpPr>
          <p:cNvPr id="59" name="文本框 58"/>
          <p:cNvSpPr txBox="1"/>
          <p:nvPr>
            <p:custDataLst>
              <p:tags r:id="rId8"/>
            </p:custDataLst>
          </p:nvPr>
        </p:nvSpPr>
        <p:spPr>
          <a:xfrm flipH="1">
            <a:off x="7228840" y="2486025"/>
            <a:ext cx="4231640" cy="3599180"/>
          </a:xfrm>
          <a:prstGeom prst="rect">
            <a:avLst/>
          </a:prstGeom>
          <a:noFill/>
        </p:spPr>
        <p:txBody>
          <a:bodyPr wrap="square" rtlCol="0">
            <a:scene3d>
              <a:camera prst="orthographicFront"/>
              <a:lightRig rig="threePt" dir="t"/>
            </a:scene3d>
          </a:bodyPr>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1. 大学生违法犯罪原因分析</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（1）家庭方面的原因。</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（2）社会因素对大学生犯罪的影响。</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（3）不良媒体文化的影响。</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2. 预防违法犯罪的建议</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（1）自觉接受学校法律教育。</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（2）不与违法分子交往，不给违法分子在自己身上打主意的机会。</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（3）自觉抵制各种诱惑，防止享受玩乐思想对自己的侵蚀，养成良好的消费习惯。</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60" name="直接箭头连接符 59"/>
          <p:cNvCxnSpPr/>
          <p:nvPr>
            <p:custDataLst>
              <p:tags r:id="rId9"/>
            </p:custDataLst>
          </p:nvPr>
        </p:nvCxnSpPr>
        <p:spPr>
          <a:xfrm flipH="1">
            <a:off x="7398385" y="2336165"/>
            <a:ext cx="2961005" cy="12065"/>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pic>
        <p:nvPicPr>
          <p:cNvPr id="16" name="图片 15" descr="343435383038363b343532323338393bbacfd7f7bbfad6c6"/>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212398" y="3962718"/>
            <a:ext cx="802640" cy="802640"/>
          </a:xfrm>
          <a:prstGeom prst="rect">
            <a:avLst/>
          </a:prstGeom>
          <a:effectLst>
            <a:reflection blurRad="6350" stA="52000" endA="300" endPos="35000" dir="5400000" sy="-100000" algn="bl" rotWithShape="0"/>
          </a:effectLst>
        </p:spPr>
      </p:pic>
      <p:pic>
        <p:nvPicPr>
          <p:cNvPr id="17" name="图片 16" descr="343435383038363b343532323339323bc6b7c5c6b9dcc0e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011863" y="2232978"/>
            <a:ext cx="751840" cy="751840"/>
          </a:xfrm>
          <a:prstGeom prst="rect">
            <a:avLst/>
          </a:prstGeom>
          <a:effectLst>
            <a:reflection blurRad="6350" stA="52000" endA="300" endPos="35000" dir="5400000" sy="-100000" algn="bl" rotWithShape="0"/>
          </a:effectLst>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0111_2*q_i*1_2"/>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2*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2*q_h_a*1_1_1"/>
  <p:tag name="KSO_WM_TEMPLATE_CATEGORY" val="diagram"/>
  <p:tag name="KSO_WM_TEMPLATE_INDEX" val="20227949"/>
  <p:tag name="KSO_WM_UNIT_LAYERLEVEL" val="1_1_1"/>
  <p:tag name="KSO_WM_TAG_VERSION" val="1.0"/>
  <p:tag name="KSO_WM_BEAUTIFY_FLAG" val="#wm#"/>
</p:tagLst>
</file>

<file path=ppt/tags/tag10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2*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0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2*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2*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2*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2*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2*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5"/>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5"/>
  <p:tag name="KSO_WM_UNIT_FILL_FORE_SCHEMECOLOR_INDEX" val="5"/>
  <p:tag name="KSO_WM_UNI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6"/>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6"/>
  <p:tag name="KSO_WM_UNIT_FILL_FORE_SCHEMECOLOR_INDEX" val="5"/>
  <p:tag name="KSO_WM_UNI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7"/>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7"/>
  <p:tag name="KSO_WM_UNIT_FILL_FORE_SCHEMECOLOR_INDEX" val="5"/>
  <p:tag name="KSO_WM_UNIT_FILL_TYPE" val="1"/>
</p:tagLst>
</file>

<file path=ppt/tags/tag117.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2*q_x*1_1"/>
  <p:tag name="KSO_WM_TEMPLATE_CATEGORY" val="diagram"/>
  <p:tag name="KSO_WM_TEMPLATE_INDEX" val="20227949"/>
  <p:tag name="KSO_WM_UNIT_LAYERLEVEL" val="1_1"/>
  <p:tag name="KSO_WM_TAG_VERSION" val="1.0"/>
  <p:tag name="KSO_WM_BEAUTIFY_FLAG" val="#wm#"/>
</p:tagLst>
</file>

<file path=ppt/tags/tag1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2*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DIAGRAM_SCHEMECOLOR_ID" val="1"/>
  <p:tag name="KSO_WM_UNIT_USESOURCEFORMAT_APPLY" val="1"/>
</p:tagLst>
</file>

<file path=ppt/tags/tag11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2*q_h_a*1_1_1"/>
  <p:tag name="KSO_WM_TEMPLATE_CATEGORY" val="diagram"/>
  <p:tag name="KSO_WM_TEMPLATE_INDEX" val="20227949"/>
  <p:tag name="KSO_WM_UNIT_LAYERLEVEL" val="1_1_1"/>
  <p:tag name="KSO_WM_TAG_VERSION" val="1.0"/>
  <p:tag name="KSO_WM_BEAUTIFY_FLAG" val="#wm#"/>
  <p:tag name="KSO_WM_UNIT_DIAGRAM_SCHEMECOLOR_ID" val="1"/>
  <p:tag name="KSO_WM_UNIT_USESOURCEFORMAT_APPLY"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12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2*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 name="KSO_WM_UNIT_DIAGRAM_SCHEMECOLOR_ID" val="1"/>
  <p:tag name="KSO_WM_UNIT_USESOURCEFORMAT_APPLY" val="1"/>
</p:tagLst>
</file>

<file path=ppt/tags/tag12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2*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 name="KSO_WM_UNIT_DIAGRAM_SCHEMECOLOR_ID"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2*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DIAGRAM_SCHEMECOLOR_ID"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2*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DIAGRAM_SCHEMECOLOR_ID"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DIAGRAM_SCHEMECOLOR_ID"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DIAGRAM_SCHEMECOLOR_ID"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 name="KSO_WM_UNIT_DIAGRAM_SCHEMECOLOR_ID"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2*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DIAGRAM_SCHEMECOLOR_ID"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2*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DIAGRAM_SCHEMECOLOR_ID"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5"/>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5"/>
  <p:tag name="KSO_WM_UNIT_FILL_FORE_SCHEMECOLOR_INDEX" val="5"/>
  <p:tag name="KSO_WM_UNIT_FILL_TYPE" val="1"/>
  <p:tag name="KSO_WM_UNIT_DIAGRAM_SCHEMECOLOR_ID"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6"/>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6"/>
  <p:tag name="KSO_WM_UNIT_FILL_FORE_SCHEMECOLOR_INDEX" val="5"/>
  <p:tag name="KSO_WM_UNIT_FILL_TYPE" val="1"/>
  <p:tag name="KSO_WM_UNIT_DIAGRAM_SCHEMECOLOR_ID"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7"/>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7"/>
  <p:tag name="KSO_WM_UNIT_FILL_FORE_SCHEMECOLOR_INDEX" val="5"/>
  <p:tag name="KSO_WM_UNIT_FILL_TYPE" val="1"/>
  <p:tag name="KSO_WM_UNIT_DIAGRAM_SCHEMECOLOR_ID" val="1"/>
  <p:tag name="KSO_WM_UNIT_USESOURCEFORMAT_APPLY" val="1"/>
</p:tagLst>
</file>

<file path=ppt/tags/tag133.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2*q_x*1_1"/>
  <p:tag name="KSO_WM_TEMPLATE_CATEGORY" val="diagram"/>
  <p:tag name="KSO_WM_TEMPLATE_INDEX" val="20227949"/>
  <p:tag name="KSO_WM_UNIT_LAYERLEVEL" val="1_1"/>
  <p:tag name="KSO_WM_TAG_VERSION" val="1.0"/>
  <p:tag name="KSO_WM_BEAUTIFY_FLAG" val="#wm#"/>
  <p:tag name="KSO_WM_UNIT_DIAGRAM_SCHEMECOLOR_ID" val="1"/>
  <p:tag name="KSO_WM_UNIT_USESOURCEFORMAT_APPLY" val="1"/>
</p:tagLst>
</file>

<file path=ppt/tags/tag134.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1*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5.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1*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6.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1*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7.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1*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1*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1*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140.xml><?xml version="1.0" encoding="utf-8"?>
<p:tagLst xmlns:p="http://schemas.openxmlformats.org/presentationml/2006/main">
  <p:tag name="KSO_WM_UNIT_VALUE" val="96*104"/>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1*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1_1"/>
  <p:tag name="KSO_WM_TEMPLATE_CATEGORY" val="diagram"/>
  <p:tag name="KSO_WM_TEMPLATE_INDEX" val="20230139"/>
  <p:tag name="KSO_WM_UNIT_LAYERLEVEL" val="1_1_1"/>
  <p:tag name="KSO_WM_TAG_VERSION" val="1.0"/>
  <p:tag name="KSO_WM_BEAUTIFY_FLAG" val=""/>
  <p:tag name="KSO_WM_UNIT_VALUE" val="130*130"/>
  <p:tag name="KSO_WM_DIAGRAM_GROUP_CODE" val="l1-1"/>
  <p:tag name="KSO_WM_UNIT_TYPE" val="l_h_x"/>
  <p:tag name="KSO_WM_UNIT_INDEX" val="1_1_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1_1"/>
  <p:tag name="KSO_WM_TEMPLATE_CATEGORY" val="diagram"/>
  <p:tag name="KSO_WM_TEMPLATE_INDEX" val="20230139"/>
  <p:tag name="KSO_WM_UNIT_LAYERLEVEL" val="1_1_1"/>
  <p:tag name="KSO_WM_TAG_VERSION" val="1.0"/>
  <p:tag name="KSO_WM_BEAUTIFY_FLAG" val=""/>
  <p:tag name="KSO_WM_UNIT_VALUE" val="130*130"/>
  <p:tag name="KSO_WM_DIAGRAM_GROUP_CODE" val="l1-1"/>
  <p:tag name="KSO_WM_UNIT_TYPE" val="l_h_x"/>
  <p:tag name="KSO_WM_UNIT_INDEX" val="1_1_1"/>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PP_MARK_KEY" val="5bfff08b-7cb3-4664-9791-1d8e27faea97"/>
  <p:tag name="COMMONDATA" val="eyJoZGlkIjoiNWVlNjgzMjI3MjA2NDk3ZGIyMWMzNTczOWViNWQ5N2QifQ=="/>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9_2*l_h_a*1_1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9_2*l_h_f*1_1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9_2*l_h_i*1_1_1"/>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9_2*l_h_i*1_1_2"/>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9_2*l_h_i*1_2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9_2*l_h_a*1_2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2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9_2*l_h_f*1_2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9_2*l_h_i*1_2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26.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9_2*l_h_x*1_1_1"/>
  <p:tag name="KSO_WM_TEMPLATE_CATEGORY" val="diagram"/>
  <p:tag name="KSO_WM_TEMPLATE_INDEX" val="20227979"/>
  <p:tag name="KSO_WM_UNIT_LAYERLEVEL" val="1_1_1"/>
  <p:tag name="KSO_WM_TAG_VERSION" val="1.0"/>
  <p:tag name="KSO_WM_BEAUTIFY_FLAG" val="#wm#"/>
</p:tagLst>
</file>

<file path=ppt/tags/tag27.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9_2*l_h_x*1_2_1"/>
  <p:tag name="KSO_WM_TEMPLATE_CATEGORY" val="diagram"/>
  <p:tag name="KSO_WM_TEMPLATE_INDEX" val="20227979"/>
  <p:tag name="KSO_WM_UNIT_LAYERLEVEL" val="1_1_1"/>
  <p:tag name="KSO_WM_TAG_VERSION" val="1.0"/>
  <p:tag name="KSO_WM_BEAUTIFY_FLAG" val="#wm#"/>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f"/>
  <p:tag name="KSO_WM_UNIT_INDEX" val="1_1_1"/>
  <p:tag name="KSO_WM_UNIT_ID" val="diagram20168977_1*q_h_f*1_1_1"/>
  <p:tag name="KSO_WM_UNIT_LAYERLEVEL" val="1_1_1"/>
  <p:tag name="KSO_WM_UNIT_VALUE" val="24"/>
  <p:tag name="KSO_WM_UNIT_HIGHLIGHT" val="0"/>
  <p:tag name="KSO_WM_UNIT_COMPATIBLE" val="0"/>
  <p:tag name="KSO_WM_UNIT_CLEAR" val="0"/>
  <p:tag name="KSO_WM_UNIT_PRESET_TEXT_INDEX" val="2"/>
  <p:tag name="KSO_WM_UNIT_PRESET_TEXT_LEN" val="20"/>
  <p:tag name="KSO_WM_DIAGRAM_GROUP_CODE" val="q1-1"/>
  <p:tag name="KSO_WM_UNIT_TEXT_FILL_FORE_SCHEMECOLOR_INDEX" val="13"/>
  <p:tag name="KSO_WM_UNIT_TEX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f"/>
  <p:tag name="KSO_WM_UNIT_INDEX" val="1_2_1"/>
  <p:tag name="KSO_WM_UNIT_ID" val="diagram20168977_1*q_h_f*1_2_1"/>
  <p:tag name="KSO_WM_UNIT_LAYERLEVEL" val="1_1_1"/>
  <p:tag name="KSO_WM_UNIT_VALUE" val="24"/>
  <p:tag name="KSO_WM_UNIT_HIGHLIGHT" val="0"/>
  <p:tag name="KSO_WM_UNIT_COMPATIBLE" val="0"/>
  <p:tag name="KSO_WM_UNIT_CLEAR" val="0"/>
  <p:tag name="KSO_WM_UNIT_PRESET_TEXT_INDEX" val="2"/>
  <p:tag name="KSO_WM_UNIT_PRESET_TEXT_LEN" val="20"/>
  <p:tag name="KSO_WM_DIAGRAM_GROUP_CODE" val="q1-1"/>
  <p:tag name="KSO_WM_UNIT_TEXT_FILL_FORE_SCHEMECOLOR_INDEX" val="13"/>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2_1"/>
  <p:tag name="KSO_WM_UNIT_ID" val="diagram20168977_1*q_h_i*1_2_1"/>
  <p:tag name="KSO_WM_UNIT_LAYERLEVEL" val="1_1_1"/>
  <p:tag name="KSO_WM_DIAGRAM_GROUP_CODE" val="q1-1"/>
  <p:tag name="KSO_WM_UNIT_FILL_FORE_SCHEMECOLOR_INDEX" val="6"/>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2_2"/>
  <p:tag name="KSO_WM_UNIT_ID" val="diagram20168977_1*q_h_i*1_2_2"/>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2_3"/>
  <p:tag name="KSO_WM_UNIT_ID" val="diagram20168977_1*q_h_i*1_2_3"/>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2_4"/>
  <p:tag name="KSO_WM_UNIT_ID" val="diagram20168977_1*q_h_i*1_2_4"/>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1_1"/>
  <p:tag name="KSO_WM_UNIT_ID" val="diagram20168977_1*q_h_i*1_1_1"/>
  <p:tag name="KSO_WM_UNIT_LAYERLEVEL" val="1_1_1"/>
  <p:tag name="KSO_WM_DIAGRAM_GROUP_CODE" val="q1-1"/>
  <p:tag name="KSO_WM_UNIT_FILL_FORE_SCHEMECOLOR_INDEX" val="5"/>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1_2"/>
  <p:tag name="KSO_WM_UNIT_ID" val="diagram20168977_1*q_h_i*1_1_2"/>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8006_1*q_i*1_1"/>
  <p:tag name="KSO_WM_TEMPLATE_CATEGORY" val="diagram"/>
  <p:tag name="KSO_WM_TEMPLATE_INDEX" val="20228006"/>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8006_1*q_i*1_2"/>
  <p:tag name="KSO_WM_TEMPLATE_CATEGORY" val="diagram"/>
  <p:tag name="KSO_WM_TEMPLATE_INDEX" val="20228006"/>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228006_1*q_h_i*1_3_4"/>
  <p:tag name="KSO_WM_TEMPLATE_CATEGORY" val="diagram"/>
  <p:tag name="KSO_WM_TEMPLATE_INDEX" val="20228006"/>
  <p:tag name="KSO_WM_UNIT_LAYERLEVEL" val="1_1_1"/>
  <p:tag name="KSO_WM_TAG_VERSION" val="1.0"/>
  <p:tag name="KSO_WM_BEAUTIFY_FLAG" val="#wm#"/>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06_1*q_h_i*1_3_1"/>
  <p:tag name="KSO_WM_TEMPLATE_CATEGORY" val="diagram"/>
  <p:tag name="KSO_WM_TEMPLATE_INDEX" val="20228006"/>
  <p:tag name="KSO_WM_UNIT_LAYERLEVEL" val="1_1_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2_3"/>
  <p:tag name="KSO_WM_UNIT_ID" val="diagram20228006_1*q_h_i*1_2_3"/>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2_4"/>
  <p:tag name="KSO_WM_UNIT_ID" val="diagram20228006_1*q_h_i*1_2_4"/>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8006_1*q_h_i*1_3_2"/>
  <p:tag name="KSO_WM_TEMPLATE_CATEGORY" val="diagram"/>
  <p:tag name="KSO_WM_TEMPLATE_INDEX" val="20228006"/>
  <p:tag name="KSO_WM_UNIT_LAYERLEVEL" val="1_1_1"/>
  <p:tag name="KSO_WM_TAG_VERSION" val="1.0"/>
  <p:tag name="KSO_WM_BEAUTIFY_FLAG" val="#wm#"/>
  <p:tag name="KSO_WM_UNIT_LINE_FORE_SCHEMECOLOR_INDEX" val="5"/>
  <p:tag name="KSO_WM_UNIT_LINE_FILL_TYPE"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28006_1*q_h_i*1_3_3"/>
  <p:tag name="KSO_WM_TEMPLATE_CATEGORY" val="diagram"/>
  <p:tag name="KSO_WM_TEMPLATE_INDEX" val="20228006"/>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06_1*q_h_a*1_3_1"/>
  <p:tag name="KSO_WM_TEMPLATE_CATEGORY" val="diagram"/>
  <p:tag name="KSO_WM_TEMPLATE_INDEX" val="20228006"/>
  <p:tag name="KSO_WM_UNIT_LAYERLEVEL" val="1_1_1"/>
  <p:tag name="KSO_WM_TAG_VERSION" val="1.0"/>
  <p:tag name="KSO_WM_BEAUTIFY_FLAG" val="#wm#"/>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06_1*q_h_i*1_2_1"/>
  <p:tag name="KSO_WM_TEMPLATE_CATEGORY" val="diagram"/>
  <p:tag name="KSO_WM_TEMPLATE_INDEX" val="20228006"/>
  <p:tag name="KSO_WM_UNIT_LAYERLEVEL" val="1_1_1"/>
  <p:tag name="KSO_WM_TAG_VERSION" val="1.0"/>
  <p:tag name="KSO_WM_BEAUTIFY_FLAG" val="#wm#"/>
  <p:tag name="KSO_WM_UNIT_LINE_FORE_SCHEMECOLOR_INDEX" val="5"/>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8006_1*q_h_i*1_2_2"/>
  <p:tag name="KSO_WM_TEMPLATE_CATEGORY" val="diagram"/>
  <p:tag name="KSO_WM_TEMPLATE_INDEX" val="2022800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06_1*q_h_a*1_2_1"/>
  <p:tag name="KSO_WM_TEMPLATE_CATEGORY" val="diagram"/>
  <p:tag name="KSO_WM_TEMPLATE_INDEX" val="20228006"/>
  <p:tag name="KSO_WM_UNIT_LAYERLEVEL" val="1_1_1"/>
  <p:tag name="KSO_WM_TAG_VERSION" val="1.0"/>
  <p:tag name="KSO_WM_BEAUTIFY_FLAG" val="#wm#"/>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06_1*q_h_i*1_1_1"/>
  <p:tag name="KSO_WM_TEMPLATE_CATEGORY" val="diagram"/>
  <p:tag name="KSO_WM_TEMPLATE_INDEX" val="20228006"/>
  <p:tag name="KSO_WM_UNIT_LAYERLEVEL" val="1_1_1"/>
  <p:tag name="KSO_WM_TAG_VERSION" val="1.0"/>
  <p:tag name="KSO_WM_BEAUTIFY_FLAG" val="#wm#"/>
  <p:tag name="KSO_WM_UNIT_LINE_FORE_SCHEMECOLOR_INDEX" val="5"/>
  <p:tag name="KSO_WM_UNIT_LINE_FILL_TYPE"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8006_1*q_h_i*1_1_2"/>
  <p:tag name="KSO_WM_TEMPLATE_CATEGORY" val="diagram"/>
  <p:tag name="KSO_WM_TEMPLATE_INDEX" val="2022800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06_1*q_h_a*1_1_1"/>
  <p:tag name="KSO_WM_TEMPLATE_CATEGORY" val="diagram"/>
  <p:tag name="KSO_WM_TEMPLATE_INDEX" val="20228006"/>
  <p:tag name="KSO_WM_UNIT_LAYERLEVEL" val="1_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1_3"/>
  <p:tag name="KSO_WM_UNIT_ID" val="diagram20228006_1*q_h_i*1_1_3"/>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TEMPLATE_CATEGORY" val="diagram"/>
  <p:tag name="KSO_WM_TEMPLATE_INDEX" val="20228006"/>
  <p:tag name="KSO_WM_UNIT_LAYERLEVEL" val="1_1_1"/>
  <p:tag name="KSO_WM_TAG_VERSION" val="1.0"/>
  <p:tag name="KSO_WM_BEAUTIFY_FLAG" val="#wm#"/>
  <p:tag name="KSO_WM_UNIT_INDEX" val="1_1_4"/>
  <p:tag name="KSO_WM_UNIT_ID" val="diagram20228006_1*q_h_i*1_1_4"/>
</p:tagLst>
</file>

<file path=ppt/tags/tag54.xml><?xml version="1.0" encoding="utf-8"?>
<p:tagLst xmlns:p="http://schemas.openxmlformats.org/presentationml/2006/main">
  <p:tag name="KSO_WM_UNIT_VALUE" val="160*16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06_1*q_h_x*1_2_1"/>
  <p:tag name="KSO_WM_TEMPLATE_CATEGORY" val="diagram"/>
  <p:tag name="KSO_WM_TEMPLATE_INDEX" val="20228006"/>
  <p:tag name="KSO_WM_UNIT_LAYERLEVEL" val="1_1_1"/>
  <p:tag name="KSO_WM_TAG_VERSION" val="1.0"/>
  <p:tag name="KSO_WM_BEAUTIFY_FLAG" val="#wm#"/>
</p:tagLst>
</file>

<file path=ppt/tags/tag55.xml><?xml version="1.0" encoding="utf-8"?>
<p:tagLst xmlns:p="http://schemas.openxmlformats.org/presentationml/2006/main">
  <p:tag name="KSO_WM_UNIT_VALUE" val="178*17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06_1*q_h_x*1_1_1"/>
  <p:tag name="KSO_WM_TEMPLATE_CATEGORY" val="diagram"/>
  <p:tag name="KSO_WM_TEMPLATE_INDEX" val="20228006"/>
  <p:tag name="KSO_WM_UNIT_LAYERLEVEL" val="1_1_1"/>
  <p:tag name="KSO_WM_TAG_VERSION" val="1.0"/>
  <p:tag name="KSO_WM_BEAUTIFY_FLAG" val="#wm#"/>
</p:tagLst>
</file>

<file path=ppt/tags/tag56.xml><?xml version="1.0" encoding="utf-8"?>
<p:tagLst xmlns:p="http://schemas.openxmlformats.org/presentationml/2006/main">
  <p:tag name="KSO_WM_UNIT_VALUE" val="212*21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06_1*q_h_x*1_3_1"/>
  <p:tag name="KSO_WM_TEMPLATE_CATEGORY" val="diagram"/>
  <p:tag name="KSO_WM_TEMPLATE_INDEX" val="20228006"/>
  <p:tag name="KSO_WM_UNIT_LAYERLEVEL" val="1_1_1"/>
  <p:tag name="KSO_WM_TAG_VERSION" val="1.0"/>
  <p:tag name="KSO_WM_BEAUTIFY_FLAG" val="#wm#"/>
</p:tagLst>
</file>

<file path=ppt/tags/tag5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3*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3*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5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3*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6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3*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6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6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3*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3*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76.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11_2*q_h_i*1_3_1"/>
  <p:tag name="KSO_WM_TEMPLATE_CATEGORY" val="diagram"/>
  <p:tag name="KSO_WM_TEMPLATE_INDEX" val="2020011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90.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11_2*q_h_a*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91.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11_2*q_h_f*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92.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11_2*q_h_a*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93.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11_2*q_h_f*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94.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11_2*q_h_a*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95.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11_2*q_h_f*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11_2*q_h_i*1_1_1"/>
  <p:tag name="KSO_WM_TEMPLATE_CATEGORY" val="diagram"/>
  <p:tag name="KSO_WM_TEMPLATE_INDEX" val="2020011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0111_2*q_i*1_3"/>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11_2*q_i*1_1"/>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11_2*q_h_i*1_2_1"/>
  <p:tag name="KSO_WM_TEMPLATE_CATEGORY" val="diagram"/>
  <p:tag name="KSO_WM_TEMPLATE_INDEX" val="2020011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5483</Words>
  <Application>WPS 演示</Application>
  <PresentationFormat>宽屏</PresentationFormat>
  <Paragraphs>342</Paragraphs>
  <Slides>23</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23</vt:i4>
      </vt:variant>
    </vt:vector>
  </HeadingPairs>
  <TitlesOfParts>
    <vt:vector size="45" baseType="lpstr">
      <vt:lpstr>Arial</vt:lpstr>
      <vt:lpstr>宋体</vt:lpstr>
      <vt:lpstr>Wingdings</vt:lpstr>
      <vt:lpstr>微软雅黑</vt:lpstr>
      <vt:lpstr>楷体</vt:lpstr>
      <vt:lpstr>华文楷体</vt:lpstr>
      <vt:lpstr>思源黑体 CN Heavy</vt:lpstr>
      <vt:lpstr>黑体</vt:lpstr>
      <vt:lpstr>思源黑体 CN Regular</vt:lpstr>
      <vt:lpstr>Calibri</vt:lpstr>
      <vt:lpstr>Arial Unicode MS</vt:lpstr>
      <vt:lpstr>Calibri Light</vt:lpstr>
      <vt:lpstr>思源黑体 CN Bold</vt:lpstr>
      <vt:lpstr>华文黑体</vt:lpstr>
      <vt:lpstr>Lato Light</vt:lpstr>
      <vt:lpstr>Latha</vt:lpstr>
      <vt:lpstr>MS PGothic</vt:lpstr>
      <vt:lpstr>Century Gothic</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WPS_1672826785</cp:lastModifiedBy>
  <cp:revision>71</cp:revision>
  <dcterms:created xsi:type="dcterms:W3CDTF">2020-12-24T14:23:00Z</dcterms:created>
  <dcterms:modified xsi:type="dcterms:W3CDTF">2023-08-22T02:23:41Z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8A993BD6915849EB90BC8189051CD6D4_11</vt:lpwstr>
  </property>
  <property fmtid="{D5CDD505-2E9C-101B-9397-08002B2CF9AE}" pid="3" name="KSOProductBuildVer">
    <vt:lpwstr>2052-11.1.0.14309</vt:lpwstr>
  </property>
</Properties>
</file>