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8.svg" ContentType="image/svg+xml"/>
  <Override PartName="/ppt/media/image30.svg" ContentType="image/svg+xml"/>
  <Override PartName="/ppt/media/image32.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330" r:id="rId4"/>
    <p:sldId id="286" r:id="rId5"/>
    <p:sldId id="300" r:id="rId6"/>
    <p:sldId id="262" r:id="rId7"/>
    <p:sldId id="269" r:id="rId8"/>
    <p:sldId id="270" r:id="rId9"/>
    <p:sldId id="315" r:id="rId10"/>
    <p:sldId id="316" r:id="rId11"/>
    <p:sldId id="317" r:id="rId12"/>
    <p:sldId id="314" r:id="rId13"/>
    <p:sldId id="271" r:id="rId14"/>
    <p:sldId id="318" r:id="rId15"/>
    <p:sldId id="319" r:id="rId16"/>
    <p:sldId id="274" r:id="rId17"/>
    <p:sldId id="320" r:id="rId18"/>
    <p:sldId id="322" r:id="rId19"/>
    <p:sldId id="323" r:id="rId20"/>
    <p:sldId id="325" r:id="rId21"/>
    <p:sldId id="326" r:id="rId22"/>
    <p:sldId id="327" r:id="rId23"/>
    <p:sldId id="280" r:id="rId24"/>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9"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8A"/>
    <a:srgbClr val="559993"/>
    <a:srgbClr val="8DCABB"/>
    <a:srgbClr val="D8F1FC"/>
    <a:srgbClr val="C59A3A"/>
    <a:srgbClr val="008A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6" d="100"/>
          <a:sy n="66" d="100"/>
        </p:scale>
        <p:origin x="78" y="90"/>
      </p:cViewPr>
      <p:guideLst>
        <p:guide orient="horz" pos="216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223.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CDA8A-D37E-4447-B5EF-2BD471639FD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D52A99-1D2D-400A-8923-B7842F88E1C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F3D2AD-498E-4C1F-92EE-7314AF57F79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67381-6E1D-4073-BCDF-7EED5697F0E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3.xml"/><Relationship Id="rId6" Type="http://schemas.openxmlformats.org/officeDocument/2006/relationships/image" Target="../media/image4.png"/><Relationship Id="rId5" Type="http://schemas.openxmlformats.org/officeDocument/2006/relationships/tags" Target="../tags/tag2.xml"/><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tags" Target="../tags/tag89.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jpeg"/><Relationship Id="rId2" Type="http://schemas.openxmlformats.org/officeDocument/2006/relationships/tags" Target="../tags/tag90.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0" Type="http://schemas.openxmlformats.org/officeDocument/2006/relationships/slideLayout" Target="../slideLayouts/slideLayout2.xml"/><Relationship Id="rId2" Type="http://schemas.openxmlformats.org/officeDocument/2006/relationships/tags" Target="../tags/tag91.xml"/><Relationship Id="rId19" Type="http://schemas.openxmlformats.org/officeDocument/2006/relationships/image" Target="../media/image32.svg"/><Relationship Id="rId18" Type="http://schemas.openxmlformats.org/officeDocument/2006/relationships/image" Target="../media/image31.png"/><Relationship Id="rId17" Type="http://schemas.openxmlformats.org/officeDocument/2006/relationships/tags" Target="../tags/tag102.xml"/><Relationship Id="rId16" Type="http://schemas.openxmlformats.org/officeDocument/2006/relationships/image" Target="../media/image30.svg"/><Relationship Id="rId15" Type="http://schemas.openxmlformats.org/officeDocument/2006/relationships/image" Target="../media/image29.png"/><Relationship Id="rId14" Type="http://schemas.openxmlformats.org/officeDocument/2006/relationships/tags" Target="../tags/tag101.xml"/><Relationship Id="rId13" Type="http://schemas.openxmlformats.org/officeDocument/2006/relationships/image" Target="../media/image28.svg"/><Relationship Id="rId12" Type="http://schemas.openxmlformats.org/officeDocument/2006/relationships/image" Target="../media/image27.png"/><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tags" Target="../tags/tag103.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7" Type="http://schemas.openxmlformats.org/officeDocument/2006/relationships/slideLayout" Target="../slideLayouts/slideLayout2.xml"/><Relationship Id="rId36" Type="http://schemas.openxmlformats.org/officeDocument/2006/relationships/tags" Target="../tags/tag138.xml"/><Relationship Id="rId35" Type="http://schemas.openxmlformats.org/officeDocument/2006/relationships/tags" Target="../tags/tag137.xml"/><Relationship Id="rId34" Type="http://schemas.openxmlformats.org/officeDocument/2006/relationships/tags" Target="../tags/tag136.xml"/><Relationship Id="rId33" Type="http://schemas.openxmlformats.org/officeDocument/2006/relationships/tags" Target="../tags/tag135.xml"/><Relationship Id="rId32" Type="http://schemas.openxmlformats.org/officeDocument/2006/relationships/tags" Target="../tags/tag134.xml"/><Relationship Id="rId31" Type="http://schemas.openxmlformats.org/officeDocument/2006/relationships/tags" Target="../tags/tag133.xml"/><Relationship Id="rId30" Type="http://schemas.openxmlformats.org/officeDocument/2006/relationships/tags" Target="../tags/tag132.xml"/><Relationship Id="rId3" Type="http://schemas.openxmlformats.org/officeDocument/2006/relationships/tags" Target="../tags/tag105.xml"/><Relationship Id="rId29" Type="http://schemas.openxmlformats.org/officeDocument/2006/relationships/tags" Target="../tags/tag131.xml"/><Relationship Id="rId28" Type="http://schemas.openxmlformats.org/officeDocument/2006/relationships/tags" Target="../tags/tag130.xml"/><Relationship Id="rId27" Type="http://schemas.openxmlformats.org/officeDocument/2006/relationships/tags" Target="../tags/tag129.xml"/><Relationship Id="rId26" Type="http://schemas.openxmlformats.org/officeDocument/2006/relationships/tags" Target="../tags/tag128.xml"/><Relationship Id="rId25" Type="http://schemas.openxmlformats.org/officeDocument/2006/relationships/tags" Target="../tags/tag127.xml"/><Relationship Id="rId24" Type="http://schemas.openxmlformats.org/officeDocument/2006/relationships/tags" Target="../tags/tag126.xml"/><Relationship Id="rId23" Type="http://schemas.openxmlformats.org/officeDocument/2006/relationships/tags" Target="../tags/tag125.xml"/><Relationship Id="rId22" Type="http://schemas.openxmlformats.org/officeDocument/2006/relationships/tags" Target="../tags/tag124.xml"/><Relationship Id="rId21" Type="http://schemas.openxmlformats.org/officeDocument/2006/relationships/tags" Target="../tags/tag123.xml"/><Relationship Id="rId20" Type="http://schemas.openxmlformats.org/officeDocument/2006/relationships/tags" Target="../tags/tag122.xml"/><Relationship Id="rId2" Type="http://schemas.openxmlformats.org/officeDocument/2006/relationships/tags" Target="../tags/tag104.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8" Type="http://schemas.openxmlformats.org/officeDocument/2006/relationships/slideLayout" Target="../slideLayouts/slideLayout2.xml"/><Relationship Id="rId37" Type="http://schemas.openxmlformats.org/officeDocument/2006/relationships/themeOverride" Target="../theme/themeOverride1.xml"/><Relationship Id="rId36" Type="http://schemas.openxmlformats.org/officeDocument/2006/relationships/tags" Target="../tags/tag173.xml"/><Relationship Id="rId35" Type="http://schemas.openxmlformats.org/officeDocument/2006/relationships/tags" Target="../tags/tag172.xml"/><Relationship Id="rId34" Type="http://schemas.openxmlformats.org/officeDocument/2006/relationships/tags" Target="../tags/tag171.xml"/><Relationship Id="rId33" Type="http://schemas.openxmlformats.org/officeDocument/2006/relationships/tags" Target="../tags/tag170.xml"/><Relationship Id="rId32" Type="http://schemas.openxmlformats.org/officeDocument/2006/relationships/tags" Target="../tags/tag169.xml"/><Relationship Id="rId31" Type="http://schemas.openxmlformats.org/officeDocument/2006/relationships/tags" Target="../tags/tag168.xml"/><Relationship Id="rId30" Type="http://schemas.openxmlformats.org/officeDocument/2006/relationships/tags" Target="../tags/tag167.xml"/><Relationship Id="rId3" Type="http://schemas.openxmlformats.org/officeDocument/2006/relationships/tags" Target="../tags/tag140.xml"/><Relationship Id="rId29" Type="http://schemas.openxmlformats.org/officeDocument/2006/relationships/tags" Target="../tags/tag166.xml"/><Relationship Id="rId28" Type="http://schemas.openxmlformats.org/officeDocument/2006/relationships/tags" Target="../tags/tag165.xml"/><Relationship Id="rId27" Type="http://schemas.openxmlformats.org/officeDocument/2006/relationships/tags" Target="../tags/tag164.xml"/><Relationship Id="rId26" Type="http://schemas.openxmlformats.org/officeDocument/2006/relationships/tags" Target="../tags/tag163.xml"/><Relationship Id="rId25" Type="http://schemas.openxmlformats.org/officeDocument/2006/relationships/tags" Target="../tags/tag162.xml"/><Relationship Id="rId24" Type="http://schemas.openxmlformats.org/officeDocument/2006/relationships/tags" Target="../tags/tag161.xml"/><Relationship Id="rId23" Type="http://schemas.openxmlformats.org/officeDocument/2006/relationships/tags" Target="../tags/tag160.xml"/><Relationship Id="rId22" Type="http://schemas.openxmlformats.org/officeDocument/2006/relationships/tags" Target="../tags/tag159.xml"/><Relationship Id="rId21" Type="http://schemas.openxmlformats.org/officeDocument/2006/relationships/tags" Target="../tags/tag158.xml"/><Relationship Id="rId20" Type="http://schemas.openxmlformats.org/officeDocument/2006/relationships/tags" Target="../tags/tag157.xml"/><Relationship Id="rId2" Type="http://schemas.openxmlformats.org/officeDocument/2006/relationships/tags" Target="../tags/tag139.xml"/><Relationship Id="rId19" Type="http://schemas.openxmlformats.org/officeDocument/2006/relationships/tags" Target="../tags/tag156.xml"/><Relationship Id="rId18" Type="http://schemas.openxmlformats.org/officeDocument/2006/relationships/tags" Target="../tags/tag155.xml"/><Relationship Id="rId17" Type="http://schemas.openxmlformats.org/officeDocument/2006/relationships/tags" Target="../tags/tag154.xml"/><Relationship Id="rId16" Type="http://schemas.openxmlformats.org/officeDocument/2006/relationships/tags" Target="../tags/tag153.xml"/><Relationship Id="rId15" Type="http://schemas.openxmlformats.org/officeDocument/2006/relationships/tags" Target="../tags/tag152.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9" Type="http://schemas.openxmlformats.org/officeDocument/2006/relationships/themeOverride" Target="../theme/themeOverride2.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9" Type="http://schemas.openxmlformats.org/officeDocument/2006/relationships/themeOverride" Target="../theme/themeOverride3.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0"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1" Type="http://schemas.openxmlformats.org/officeDocument/2006/relationships/slideLayout" Target="../slideLayouts/slideLayout2.xml"/><Relationship Id="rId40" Type="http://schemas.openxmlformats.org/officeDocument/2006/relationships/themeOverride" Target="../theme/themeOverride4.xml"/><Relationship Id="rId4" Type="http://schemas.openxmlformats.org/officeDocument/2006/relationships/tags" Target="../tags/tag190.xml"/><Relationship Id="rId39" Type="http://schemas.openxmlformats.org/officeDocument/2006/relationships/image" Target="../media/image23.png"/><Relationship Id="rId38" Type="http://schemas.openxmlformats.org/officeDocument/2006/relationships/tags" Target="../tags/tag219.xml"/><Relationship Id="rId37" Type="http://schemas.openxmlformats.org/officeDocument/2006/relationships/image" Target="../media/image21.png"/><Relationship Id="rId36" Type="http://schemas.openxmlformats.org/officeDocument/2006/relationships/tags" Target="../tags/tag218.xml"/><Relationship Id="rId35" Type="http://schemas.openxmlformats.org/officeDocument/2006/relationships/image" Target="../media/image19.png"/><Relationship Id="rId34" Type="http://schemas.openxmlformats.org/officeDocument/2006/relationships/tags" Target="../tags/tag217.xml"/><Relationship Id="rId33" Type="http://schemas.openxmlformats.org/officeDocument/2006/relationships/image" Target="../media/image17.png"/><Relationship Id="rId32" Type="http://schemas.openxmlformats.org/officeDocument/2006/relationships/tags" Target="../tags/tag216.xml"/><Relationship Id="rId31" Type="http://schemas.openxmlformats.org/officeDocument/2006/relationships/image" Target="../media/image15.png"/><Relationship Id="rId30" Type="http://schemas.openxmlformats.org/officeDocument/2006/relationships/tags" Target="../tags/tag215.xml"/><Relationship Id="rId3" Type="http://schemas.openxmlformats.org/officeDocument/2006/relationships/tags" Target="../tags/tag189.xml"/><Relationship Id="rId29" Type="http://schemas.openxmlformats.org/officeDocument/2006/relationships/image" Target="../media/image13.png"/><Relationship Id="rId28" Type="http://schemas.openxmlformats.org/officeDocument/2006/relationships/tags" Target="../tags/tag214.xml"/><Relationship Id="rId27" Type="http://schemas.openxmlformats.org/officeDocument/2006/relationships/tags" Target="../tags/tag213.xml"/><Relationship Id="rId26" Type="http://schemas.openxmlformats.org/officeDocument/2006/relationships/tags" Target="../tags/tag212.xml"/><Relationship Id="rId25" Type="http://schemas.openxmlformats.org/officeDocument/2006/relationships/tags" Target="../tags/tag211.xml"/><Relationship Id="rId24" Type="http://schemas.openxmlformats.org/officeDocument/2006/relationships/tags" Target="../tags/tag210.xml"/><Relationship Id="rId23" Type="http://schemas.openxmlformats.org/officeDocument/2006/relationships/tags" Target="../tags/tag209.xml"/><Relationship Id="rId22" Type="http://schemas.openxmlformats.org/officeDocument/2006/relationships/tags" Target="../tags/tag208.xml"/><Relationship Id="rId21" Type="http://schemas.openxmlformats.org/officeDocument/2006/relationships/tags" Target="../tags/tag207.xml"/><Relationship Id="rId20" Type="http://schemas.openxmlformats.org/officeDocument/2006/relationships/tags" Target="../tags/tag206.xml"/><Relationship Id="rId2" Type="http://schemas.openxmlformats.org/officeDocument/2006/relationships/tags" Target="../tags/tag188.xml"/><Relationship Id="rId19" Type="http://schemas.openxmlformats.org/officeDocument/2006/relationships/tags" Target="../tags/tag205.xml"/><Relationship Id="rId18" Type="http://schemas.openxmlformats.org/officeDocument/2006/relationships/tags" Target="../tags/tag204.xml"/><Relationship Id="rId17" Type="http://schemas.openxmlformats.org/officeDocument/2006/relationships/tags" Target="../tags/tag203.xml"/><Relationship Id="rId16" Type="http://schemas.openxmlformats.org/officeDocument/2006/relationships/tags" Target="../tags/tag202.xml"/><Relationship Id="rId15" Type="http://schemas.openxmlformats.org/officeDocument/2006/relationships/tags" Target="../tags/tag201.xml"/><Relationship Id="rId14" Type="http://schemas.openxmlformats.org/officeDocument/2006/relationships/tags" Target="../tags/tag200.xml"/><Relationship Id="rId13" Type="http://schemas.openxmlformats.org/officeDocument/2006/relationships/tags" Target="../tags/tag19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222.xml"/><Relationship Id="rId6" Type="http://schemas.openxmlformats.org/officeDocument/2006/relationships/image" Target="../media/image4.png"/><Relationship Id="rId5" Type="http://schemas.openxmlformats.org/officeDocument/2006/relationships/tags" Target="../tags/tag221.xml"/><Relationship Id="rId4" Type="http://schemas.openxmlformats.org/officeDocument/2006/relationships/image" Target="../media/image3.png"/><Relationship Id="rId3" Type="http://schemas.openxmlformats.org/officeDocument/2006/relationships/tags" Target="../tags/tag220.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4.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8" Type="http://schemas.openxmlformats.org/officeDocument/2006/relationships/slideLayout" Target="../slideLayouts/slideLayout2.xml"/><Relationship Id="rId27" Type="http://schemas.openxmlformats.org/officeDocument/2006/relationships/image" Target="../media/image12.svg"/><Relationship Id="rId26" Type="http://schemas.openxmlformats.org/officeDocument/2006/relationships/image" Target="../media/image11.png"/><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6" Type="http://schemas.openxmlformats.org/officeDocument/2006/relationships/slideLayout" Target="../slideLayouts/slideLayout2.xml"/><Relationship Id="rId45" Type="http://schemas.openxmlformats.org/officeDocument/2006/relationships/image" Target="../media/image24.svg"/><Relationship Id="rId44" Type="http://schemas.openxmlformats.org/officeDocument/2006/relationships/image" Target="../media/image23.png"/><Relationship Id="rId43" Type="http://schemas.openxmlformats.org/officeDocument/2006/relationships/tags" Target="../tags/tag60.xml"/><Relationship Id="rId42" Type="http://schemas.openxmlformats.org/officeDocument/2006/relationships/image" Target="../media/image22.svg"/><Relationship Id="rId41" Type="http://schemas.openxmlformats.org/officeDocument/2006/relationships/image" Target="../media/image21.png"/><Relationship Id="rId40" Type="http://schemas.openxmlformats.org/officeDocument/2006/relationships/tags" Target="../tags/tag59.xml"/><Relationship Id="rId4" Type="http://schemas.openxmlformats.org/officeDocument/2006/relationships/tags" Target="../tags/tag31.xml"/><Relationship Id="rId39" Type="http://schemas.openxmlformats.org/officeDocument/2006/relationships/image" Target="../media/image20.svg"/><Relationship Id="rId38" Type="http://schemas.openxmlformats.org/officeDocument/2006/relationships/image" Target="../media/image19.png"/><Relationship Id="rId37" Type="http://schemas.openxmlformats.org/officeDocument/2006/relationships/tags" Target="../tags/tag58.xml"/><Relationship Id="rId36" Type="http://schemas.openxmlformats.org/officeDocument/2006/relationships/image" Target="../media/image18.svg"/><Relationship Id="rId35" Type="http://schemas.openxmlformats.org/officeDocument/2006/relationships/image" Target="../media/image17.png"/><Relationship Id="rId34" Type="http://schemas.openxmlformats.org/officeDocument/2006/relationships/tags" Target="../tags/tag57.xml"/><Relationship Id="rId33" Type="http://schemas.openxmlformats.org/officeDocument/2006/relationships/image" Target="../media/image16.svg"/><Relationship Id="rId32" Type="http://schemas.openxmlformats.org/officeDocument/2006/relationships/image" Target="../media/image15.png"/><Relationship Id="rId31" Type="http://schemas.openxmlformats.org/officeDocument/2006/relationships/tags" Target="../tags/tag56.xml"/><Relationship Id="rId30" Type="http://schemas.openxmlformats.org/officeDocument/2006/relationships/image" Target="../media/image14.svg"/><Relationship Id="rId3" Type="http://schemas.openxmlformats.org/officeDocument/2006/relationships/tags" Target="../tags/tag30.xml"/><Relationship Id="rId29" Type="http://schemas.openxmlformats.org/officeDocument/2006/relationships/image" Target="../media/image13.png"/><Relationship Id="rId28" Type="http://schemas.openxmlformats.org/officeDocument/2006/relationships/tags" Target="../tags/tag55.xml"/><Relationship Id="rId27" Type="http://schemas.openxmlformats.org/officeDocument/2006/relationships/tags" Target="../tags/tag54.xml"/><Relationship Id="rId26" Type="http://schemas.openxmlformats.org/officeDocument/2006/relationships/tags" Target="../tags/tag53.xml"/><Relationship Id="rId25" Type="http://schemas.openxmlformats.org/officeDocument/2006/relationships/tags" Target="../tags/tag52.xml"/><Relationship Id="rId24" Type="http://schemas.openxmlformats.org/officeDocument/2006/relationships/tags" Target="../tags/tag51.xml"/><Relationship Id="rId23" Type="http://schemas.openxmlformats.org/officeDocument/2006/relationships/tags" Target="../tags/tag50.xml"/><Relationship Id="rId22" Type="http://schemas.openxmlformats.org/officeDocument/2006/relationships/tags" Target="../tags/tag49.xml"/><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6" Type="http://schemas.openxmlformats.org/officeDocument/2006/relationships/slideLayout" Target="../slideLayouts/slideLayout2.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6" Type="http://schemas.openxmlformats.org/officeDocument/2006/relationships/slideLayout" Target="../slideLayouts/slideLayout2.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r="56323"/>
          <a:stretch>
            <a:fillRect/>
          </a:stretch>
        </p:blipFill>
        <p:spPr>
          <a:xfrm>
            <a:off x="0" y="0"/>
            <a:ext cx="2890520" cy="6858000"/>
          </a:xfrm>
          <a:prstGeom prst="rect">
            <a:avLst/>
          </a:prstGeom>
        </p:spPr>
      </p:pic>
      <p:sp>
        <p:nvSpPr>
          <p:cNvPr id="4" name="文本框 3"/>
          <p:cNvSpPr txBox="1"/>
          <p:nvPr/>
        </p:nvSpPr>
        <p:spPr>
          <a:xfrm>
            <a:off x="2717800" y="2230120"/>
            <a:ext cx="8037830" cy="1198880"/>
          </a:xfrm>
          <a:prstGeom prst="rect">
            <a:avLst/>
          </a:prstGeom>
          <a:noFill/>
        </p:spPr>
        <p:txBody>
          <a:bodyPr wrap="square" rtlCol="0">
            <a:spAutoFit/>
          </a:bodyPr>
          <a:lstStyle/>
          <a:p>
            <a:pPr algn="ctr"/>
            <a:r>
              <a:rPr lang="zh-CN" altLang="en-US" sz="7200" b="1" dirty="0" smtClean="0">
                <a:solidFill>
                  <a:srgbClr val="006C8A"/>
                </a:solidFill>
                <a:latin typeface="微软雅黑" panose="020B0503020204020204" pitchFamily="34" charset="-122"/>
                <a:ea typeface="微软雅黑" panose="020B0503020204020204" pitchFamily="34" charset="-122"/>
              </a:rPr>
              <a:t>大学生安全教育</a:t>
            </a:r>
            <a:endParaRPr lang="zh-CN" altLang="en-US" sz="7200" b="1" dirty="0" smtClean="0">
              <a:solidFill>
                <a:srgbClr val="006C8A"/>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sp>
        <p:nvSpPr>
          <p:cNvPr id="6" name="文本框 5"/>
          <p:cNvSpPr txBox="1"/>
          <p:nvPr/>
        </p:nvSpPr>
        <p:spPr>
          <a:xfrm>
            <a:off x="4500880" y="3902710"/>
            <a:ext cx="4064000" cy="521970"/>
          </a:xfrm>
          <a:prstGeom prst="rect">
            <a:avLst/>
          </a:prstGeom>
          <a:noFill/>
        </p:spPr>
        <p:txBody>
          <a:bodyPr wrap="square" rtlCol="0">
            <a:spAutoFit/>
          </a:bodyPr>
          <a:p>
            <a:pPr algn="ctr"/>
            <a:r>
              <a:rPr lang="zh-CN" altLang="en-US" sz="2800" b="1">
                <a:solidFill>
                  <a:srgbClr val="006C8A"/>
                </a:solidFill>
              </a:rPr>
              <a:t>北京出版社</a:t>
            </a:r>
            <a:endParaRPr lang="zh-CN" altLang="en-US" sz="2800" b="1">
              <a:solidFill>
                <a:srgbClr val="006C8A"/>
              </a:solidFill>
            </a:endParaRPr>
          </a:p>
        </p:txBody>
      </p:sp>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89740" y="470890"/>
            <a:ext cx="2413398"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小贴士</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25830" y="1054735"/>
            <a:ext cx="10277475" cy="5229225"/>
          </a:xfrm>
          <a:prstGeom prst="rect">
            <a:avLst/>
          </a:prstGeom>
          <a:noFill/>
        </p:spPr>
        <p:txBody>
          <a:bodyPr wrap="square" rtlCol="0">
            <a:spAutoFit/>
          </a:bodyPr>
          <a:lstStyle/>
          <a:p>
            <a:pPr algn="ctr" fontAlgn="auto">
              <a:lnSpc>
                <a:spcPct val="150000"/>
              </a:lnSpc>
            </a:pPr>
            <a:r>
              <a:rPr sz="2000" b="1" dirty="0" smtClean="0">
                <a:solidFill>
                  <a:srgbClr val="006C8A"/>
                </a:solidFill>
              </a:rPr>
              <a:t>不宜同食的食物要隔多长时间</a:t>
            </a:r>
            <a:endParaRPr sz="2000" b="1" dirty="0" smtClean="0">
              <a:solidFill>
                <a:srgbClr val="006C8A"/>
              </a:solidFill>
            </a:endParaRPr>
          </a:p>
          <a:p>
            <a:pPr indent="457200" fontAlgn="auto">
              <a:lnSpc>
                <a:spcPct val="130000"/>
              </a:lnSpc>
              <a:extLst>
                <a:ext uri="{35155182-B16C-46BC-9424-99874614C6A1}">
                  <wpsdc:indentchars xmlns:wpsdc="http://www.wps.cn/officeDocument/2017/drawingmlCustomData" val="200" checksum="59296752"/>
                </a:ext>
              </a:extLst>
            </a:pPr>
            <a:r>
              <a:rPr lang="zh-CN" altLang="en-US" dirty="0">
                <a:solidFill>
                  <a:srgbClr val="006C8A"/>
                </a:solidFill>
              </a:rPr>
              <a:t>1</a:t>
            </a:r>
            <a:r>
              <a:rPr lang="en-US" altLang="zh-CN" dirty="0">
                <a:solidFill>
                  <a:srgbClr val="006C8A"/>
                </a:solidFill>
              </a:rPr>
              <a:t>.</a:t>
            </a:r>
            <a:r>
              <a:rPr lang="zh-CN" altLang="en-US" dirty="0">
                <a:solidFill>
                  <a:srgbClr val="006C8A"/>
                </a:solidFill>
              </a:rPr>
              <a:t>绿豆和狗肉</a:t>
            </a:r>
            <a:endParaRPr lang="zh-CN" altLang="en-US" dirty="0">
              <a:solidFill>
                <a:srgbClr val="006C8A"/>
              </a:solidFill>
            </a:endParaRPr>
          </a:p>
          <a:p>
            <a:pPr indent="457200" fontAlgn="auto">
              <a:lnSpc>
                <a:spcPct val="130000"/>
              </a:lnSpc>
              <a:extLst>
                <a:ext uri="{35155182-B16C-46BC-9424-99874614C6A1}">
                  <wpsdc:indentchars xmlns:wpsdc="http://www.wps.cn/officeDocument/2017/drawingmlCustomData" val="200" checksum="59296752"/>
                </a:ext>
              </a:extLst>
            </a:pPr>
            <a:r>
              <a:rPr lang="zh-CN" altLang="en-US" dirty="0">
                <a:solidFill>
                  <a:srgbClr val="006C8A"/>
                </a:solidFill>
              </a:rPr>
              <a:t>一般正常情况下，吃了狗肉当天最好不要再食用绿豆，最好在食用狗肉的十二小时之后再吃绿豆，因为肉类在体内一般要十二小时才能完全消化，消化完再吃绿豆比较安全。狗肉性温，冬天吃有驱寒的作用，而绿豆具有清热解毒的功效，两者同食，除了会令两者的作用相互抵消外，还可出现不良症状，可出现腹胀、腹痛症状。若出现上述症状，可在药师指导下服用多潘立酮片、整肠丸等进行治疗。</a:t>
            </a:r>
            <a:endParaRPr lang="zh-CN" altLang="en-US" dirty="0">
              <a:solidFill>
                <a:srgbClr val="006C8A"/>
              </a:solidFill>
            </a:endParaRPr>
          </a:p>
          <a:p>
            <a:pPr indent="457200" fontAlgn="auto">
              <a:lnSpc>
                <a:spcPct val="130000"/>
              </a:lnSpc>
              <a:extLst>
                <a:ext uri="{35155182-B16C-46BC-9424-99874614C6A1}">
                  <wpsdc:indentchars xmlns:wpsdc="http://www.wps.cn/officeDocument/2017/drawingmlCustomData" val="200" checksum="59296752"/>
                </a:ext>
              </a:extLst>
            </a:pPr>
            <a:r>
              <a:rPr lang="zh-CN" altLang="en-US" dirty="0">
                <a:solidFill>
                  <a:srgbClr val="006C8A"/>
                </a:solidFill>
              </a:rPr>
              <a:t>2</a:t>
            </a:r>
            <a:r>
              <a:rPr lang="en-US" altLang="zh-CN" dirty="0">
                <a:solidFill>
                  <a:srgbClr val="006C8A"/>
                </a:solidFill>
              </a:rPr>
              <a:t>.</a:t>
            </a:r>
            <a:r>
              <a:rPr lang="zh-CN" altLang="en-US" dirty="0">
                <a:solidFill>
                  <a:srgbClr val="006C8A"/>
                </a:solidFill>
              </a:rPr>
              <a:t>螃蟹和柿子</a:t>
            </a:r>
            <a:endParaRPr lang="zh-CN" altLang="en-US" dirty="0">
              <a:solidFill>
                <a:srgbClr val="006C8A"/>
              </a:solidFill>
            </a:endParaRPr>
          </a:p>
          <a:p>
            <a:pPr indent="457200" fontAlgn="auto">
              <a:lnSpc>
                <a:spcPct val="130000"/>
              </a:lnSpc>
              <a:extLst>
                <a:ext uri="{35155182-B16C-46BC-9424-99874614C6A1}">
                  <wpsdc:indentchars xmlns:wpsdc="http://www.wps.cn/officeDocument/2017/drawingmlCustomData" val="200" checksum="59296752"/>
                </a:ext>
              </a:extLst>
            </a:pPr>
            <a:r>
              <a:rPr lang="zh-CN" altLang="en-US" dirty="0">
                <a:solidFill>
                  <a:srgbClr val="006C8A"/>
                </a:solidFill>
              </a:rPr>
              <a:t>螃蟹和柿子两者食用需要隔开一定的时间，一般需要间隔2-4小时。柿子中含有鞣酸，蟹肉富含蛋白质，两者相遇，会凝结为鞣酸蛋白，不易消化，并阻碍消化功能，使食物在肠道内发酵滞留，会出现呕吐、腹痛、腹泻等食物中毒现象。</a:t>
            </a:r>
            <a:endParaRPr lang="zh-CN" altLang="en-US" dirty="0">
              <a:solidFill>
                <a:srgbClr val="006C8A"/>
              </a:solidFill>
            </a:endParaRPr>
          </a:p>
          <a:p>
            <a:pPr indent="457200" fontAlgn="auto">
              <a:lnSpc>
                <a:spcPct val="130000"/>
              </a:lnSpc>
              <a:extLst>
                <a:ext uri="{35155182-B16C-46BC-9424-99874614C6A1}">
                  <wpsdc:indentchars xmlns:wpsdc="http://www.wps.cn/officeDocument/2017/drawingmlCustomData" val="200" checksum="59296752"/>
                </a:ext>
              </a:extLst>
            </a:pPr>
            <a:r>
              <a:rPr lang="zh-CN" altLang="en-US" dirty="0">
                <a:solidFill>
                  <a:srgbClr val="006C8A"/>
                </a:solidFill>
              </a:rPr>
              <a:t>3</a:t>
            </a:r>
            <a:r>
              <a:rPr lang="en-US" altLang="zh-CN" dirty="0">
                <a:solidFill>
                  <a:srgbClr val="006C8A"/>
                </a:solidFill>
              </a:rPr>
              <a:t>.</a:t>
            </a:r>
            <a:r>
              <a:rPr lang="zh-CN" altLang="en-US" dirty="0">
                <a:solidFill>
                  <a:srgbClr val="006C8A"/>
                </a:solidFill>
              </a:rPr>
              <a:t>香蕉和地瓜</a:t>
            </a:r>
            <a:endParaRPr lang="zh-CN" altLang="en-US" dirty="0">
              <a:solidFill>
                <a:srgbClr val="006C8A"/>
              </a:solidFill>
            </a:endParaRPr>
          </a:p>
          <a:p>
            <a:pPr indent="457200" fontAlgn="auto">
              <a:lnSpc>
                <a:spcPct val="130000"/>
              </a:lnSpc>
              <a:extLst>
                <a:ext uri="{35155182-B16C-46BC-9424-99874614C6A1}">
                  <wpsdc:indentchars xmlns:wpsdc="http://www.wps.cn/officeDocument/2017/drawingmlCustomData" val="200" checksum="59296752"/>
                </a:ext>
              </a:extLst>
            </a:pPr>
            <a:r>
              <a:rPr lang="zh-CN" altLang="en-US" dirty="0">
                <a:solidFill>
                  <a:srgbClr val="006C8A"/>
                </a:solidFill>
              </a:rPr>
              <a:t>香蕉和地瓜一般隔2小时吃相对较合适，因香蕉和地瓜中含有丰富碳水化合物，如间隔时间较短吃香蕉和地瓜，会导致血糖升高。同时香蕉和地瓜中还含有丰富膳食纤维，如间隔时间过短，过多膳食纤维进入体内吸水膨胀，通常会有明显饱腹感，进而会引起腹痛和腹胀，导致身体不适。</a:t>
            </a:r>
            <a:endParaRPr lang="zh-CN" altLang="en-US" dirty="0">
              <a:solidFill>
                <a:srgbClr val="006C8A"/>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88640" y="2619345"/>
            <a:ext cx="9372599" cy="1014730"/>
          </a:xfrm>
          <a:prstGeom prst="rect">
            <a:avLst/>
          </a:prstGeom>
          <a:noFill/>
        </p:spPr>
        <p:txBody>
          <a:bodyPr wrap="square" rtlCol="0">
            <a:spAutoFit/>
          </a:bodyPr>
          <a:lstStyle/>
          <a:p>
            <a:pPr algn="ctr"/>
            <a:r>
              <a:rPr lang="zh-CN" altLang="en-US" sz="6000" b="1" dirty="0">
                <a:solidFill>
                  <a:srgbClr val="006C8A"/>
                </a:solidFill>
              </a:rPr>
              <a:t>第二节　校园疾病防治</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形"/>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4396740" y="3997960"/>
            <a:ext cx="3034030" cy="30340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28415" y="768350"/>
            <a:ext cx="447294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一、良好的生活习惯</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05815" y="1454150"/>
            <a:ext cx="6241415" cy="4492625"/>
          </a:xfrm>
          <a:prstGeom prst="rect">
            <a:avLst/>
          </a:prstGeom>
          <a:noFill/>
        </p:spPr>
        <p:txBody>
          <a:bodyPr wrap="square" rtlCol="0">
            <a:spAutoFit/>
          </a:bodyPr>
          <a:lstStyle/>
          <a:p>
            <a:pPr indent="0" fontAlgn="auto">
              <a:lnSpc>
                <a:spcPct val="130000"/>
              </a:lnSpc>
            </a:pPr>
            <a:r>
              <a:rPr sz="2000" b="1" dirty="0" smtClean="0">
                <a:solidFill>
                  <a:srgbClr val="006C8A"/>
                </a:solidFill>
              </a:rPr>
              <a:t>（1）养成良好的工作和休息习惯。早睡早起，不要熬夜，不要打扰，晚上 10 点前上床睡觉，早上 6 点起床，中午吃完午饭休息一下。</a:t>
            </a:r>
            <a:endParaRPr sz="2000" b="1" dirty="0" smtClean="0">
              <a:solidFill>
                <a:srgbClr val="006C8A"/>
              </a:solidFill>
            </a:endParaRPr>
          </a:p>
          <a:p>
            <a:pPr indent="0" fontAlgn="auto">
              <a:lnSpc>
                <a:spcPct val="130000"/>
              </a:lnSpc>
            </a:pPr>
            <a:r>
              <a:rPr sz="2000" b="1" dirty="0" smtClean="0">
                <a:solidFill>
                  <a:srgbClr val="006C8A"/>
                </a:solidFill>
              </a:rPr>
              <a:t>（2）保持清洁的生活环境。良好的生活环境将使大学生更加快乐，提高生活效率，预防疾病。</a:t>
            </a:r>
            <a:endParaRPr sz="2000" b="1" dirty="0" smtClean="0">
              <a:solidFill>
                <a:srgbClr val="006C8A"/>
              </a:solidFill>
            </a:endParaRPr>
          </a:p>
          <a:p>
            <a:pPr indent="0" fontAlgn="auto">
              <a:lnSpc>
                <a:spcPct val="130000"/>
              </a:lnSpc>
            </a:pPr>
            <a:r>
              <a:rPr sz="2000" b="1" dirty="0" smtClean="0">
                <a:solidFill>
                  <a:srgbClr val="006C8A"/>
                </a:solidFill>
              </a:rPr>
              <a:t>（3）注意个人卫生。洗脸、刷牙、洗头、洗脚、洗澡、理发、剪指甲。不要蓬头垢面，情绪低落。</a:t>
            </a:r>
            <a:endParaRPr sz="2000" b="1" dirty="0" smtClean="0">
              <a:solidFill>
                <a:srgbClr val="006C8A"/>
              </a:solidFill>
            </a:endParaRPr>
          </a:p>
          <a:p>
            <a:pPr indent="0" fontAlgn="auto">
              <a:lnSpc>
                <a:spcPct val="130000"/>
              </a:lnSpc>
            </a:pPr>
            <a:r>
              <a:rPr sz="2000" b="1" dirty="0" smtClean="0">
                <a:solidFill>
                  <a:srgbClr val="006C8A"/>
                </a:solidFill>
              </a:rPr>
              <a:t>（4）养成良好的学习习惯。注重素质培养，全面发展，多读书，养成良好的学习习惯。</a:t>
            </a:r>
            <a:endParaRPr sz="2000" b="1" dirty="0" smtClean="0">
              <a:solidFill>
                <a:srgbClr val="006C8A"/>
              </a:solidFill>
            </a:endParaRPr>
          </a:p>
          <a:p>
            <a:pPr indent="0" fontAlgn="auto">
              <a:lnSpc>
                <a:spcPct val="130000"/>
              </a:lnSpc>
            </a:pPr>
            <a:r>
              <a:rPr sz="2000" b="1" dirty="0" smtClean="0">
                <a:solidFill>
                  <a:srgbClr val="006C8A"/>
                </a:solidFill>
              </a:rPr>
              <a:t>（5）建立深厚的友谊：建立良好的人际网络，友谊应该深厚，爱情应该纯洁，亲情是最珍贵的。</a:t>
            </a:r>
            <a:endParaRPr lang="zh-CN" altLang="en-US" sz="2000" b="1" dirty="0">
              <a:solidFill>
                <a:srgbClr val="006C8A"/>
              </a:solidFill>
            </a:endParaRPr>
          </a:p>
        </p:txBody>
      </p:sp>
      <p:pic>
        <p:nvPicPr>
          <p:cNvPr id="100" name="图片 99"/>
          <p:cNvPicPr/>
          <p:nvPr>
            <p:custDataLst>
              <p:tags r:id="rId2"/>
            </p:custDataLst>
          </p:nvPr>
        </p:nvPicPr>
        <p:blipFill>
          <a:blip r:embed="rId3"/>
          <a:stretch>
            <a:fillRect/>
          </a:stretch>
        </p:blipFill>
        <p:spPr>
          <a:xfrm>
            <a:off x="7190105" y="1936750"/>
            <a:ext cx="3963670" cy="352806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28415" y="768350"/>
            <a:ext cx="447294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二、常见疾病预防知识</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六边形 3"/>
          <p:cNvSpPr/>
          <p:nvPr>
            <p:custDataLst>
              <p:tags r:id="rId2"/>
            </p:custDataLst>
          </p:nvPr>
        </p:nvSpPr>
        <p:spPr>
          <a:xfrm rot="5400000">
            <a:off x="4867910" y="170561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6" name="六边形 5"/>
          <p:cNvSpPr/>
          <p:nvPr>
            <p:custDataLst>
              <p:tags r:id="rId3"/>
            </p:custDataLst>
          </p:nvPr>
        </p:nvSpPr>
        <p:spPr>
          <a:xfrm rot="5400000">
            <a:off x="4095115" y="308864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7" name="六边形 6"/>
          <p:cNvSpPr/>
          <p:nvPr>
            <p:custDataLst>
              <p:tags r:id="rId4"/>
            </p:custDataLst>
          </p:nvPr>
        </p:nvSpPr>
        <p:spPr>
          <a:xfrm rot="5400000">
            <a:off x="5673725" y="308864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3" name="正文"/>
          <p:cNvSpPr txBox="1"/>
          <p:nvPr>
            <p:custDataLst>
              <p:tags r:id="rId5"/>
            </p:custDataLst>
          </p:nvPr>
        </p:nvSpPr>
        <p:spPr>
          <a:xfrm>
            <a:off x="7408545" y="1795780"/>
            <a:ext cx="3570605" cy="2161540"/>
          </a:xfrm>
          <a:prstGeom prst="rect">
            <a:avLst/>
          </a:prstGeom>
          <a:noFill/>
        </p:spPr>
        <p:txBody>
          <a:bodyPr wrap="square" lIns="90170" tIns="46990" rIns="90170" bIns="46990" rtlCol="0" anchor="t" anchorCtr="0">
            <a:noAutofit/>
          </a:bodyPr>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1. 预防流感</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2. 预防病毒性上呼吸道感染</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3. 预防细菌性食物中毒</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4. 预防细菌性痢疾</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5. 预防结核病</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6. 预防病毒性肝炎</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p:txBody>
      </p:sp>
      <p:sp>
        <p:nvSpPr>
          <p:cNvPr id="14" name="标题"/>
          <p:cNvSpPr txBox="1"/>
          <p:nvPr>
            <p:custDataLst>
              <p:tags r:id="rId6"/>
            </p:custDataLst>
          </p:nvPr>
        </p:nvSpPr>
        <p:spPr>
          <a:xfrm>
            <a:off x="7098030" y="1464945"/>
            <a:ext cx="4187190" cy="344805"/>
          </a:xfrm>
          <a:prstGeom prst="rect">
            <a:avLst/>
          </a:prstGeom>
          <a:noFill/>
        </p:spPr>
        <p:txBody>
          <a:bodyPr wrap="square" lIns="90170" tIns="46990" rIns="90170" bIns="0" rtlCol="0" anchor="b"/>
          <a:p>
            <a:r>
              <a:rPr lang="zh-CN" altLang="en-US" sz="1600" b="1" spc="300" dirty="0">
                <a:solidFill>
                  <a:srgbClr val="17D594"/>
                </a:solidFill>
                <a:latin typeface="Arial" panose="020B0604020202020204" pitchFamily="34" charset="0"/>
                <a:ea typeface="微软雅黑" panose="020B0503020204020204" pitchFamily="34" charset="-122"/>
              </a:rPr>
              <a:t>（一）大学生常见传染病的专项防治</a:t>
            </a:r>
            <a:endParaRPr lang="zh-CN" altLang="en-US" sz="1600" b="1" spc="300" dirty="0">
              <a:solidFill>
                <a:srgbClr val="17D594"/>
              </a:solidFill>
              <a:latin typeface="Arial" panose="020B0604020202020204" pitchFamily="34" charset="0"/>
              <a:ea typeface="微软雅黑" panose="020B0503020204020204" pitchFamily="34" charset="-122"/>
            </a:endParaRPr>
          </a:p>
        </p:txBody>
      </p:sp>
      <p:sp>
        <p:nvSpPr>
          <p:cNvPr id="18" name="正文"/>
          <p:cNvSpPr txBox="1"/>
          <p:nvPr>
            <p:custDataLst>
              <p:tags r:id="rId7"/>
            </p:custDataLst>
          </p:nvPr>
        </p:nvSpPr>
        <p:spPr>
          <a:xfrm>
            <a:off x="7227570" y="4619625"/>
            <a:ext cx="4198620" cy="1562735"/>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1. 预防支气管哮喘</a:t>
            </a:r>
            <a:r>
              <a:rPr lang="en-US" altLang="zh-CN" sz="1600" spc="150" dirty="0">
                <a:solidFill>
                  <a:srgbClr val="000000">
                    <a:lumMod val="85000"/>
                    <a:lumOff val="15000"/>
                  </a:srgbClr>
                </a:solidFill>
                <a:latin typeface="Arial" panose="020B0604020202020204" pitchFamily="34" charset="0"/>
                <a:ea typeface="微软雅黑" panose="020B0503020204020204" pitchFamily="34" charset="-122"/>
              </a:rPr>
              <a:t> </a:t>
            </a: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2. 预防慢性胃炎</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3. 预防消化性溃疡</a:t>
            </a:r>
            <a:r>
              <a:rPr lang="en-US" altLang="zh-CN" sz="1600" spc="150" dirty="0">
                <a:solidFill>
                  <a:srgbClr val="000000">
                    <a:lumMod val="85000"/>
                    <a:lumOff val="15000"/>
                  </a:srgbClr>
                </a:solidFill>
                <a:latin typeface="Arial" panose="020B0604020202020204" pitchFamily="34" charset="0"/>
                <a:ea typeface="微软雅黑" panose="020B0503020204020204" pitchFamily="34" charset="-122"/>
              </a:rPr>
              <a:t> </a:t>
            </a: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4. 预防缺铁性贫血</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5. 预防夏季中暑</a:t>
            </a:r>
            <a:r>
              <a:rPr lang="en-US" altLang="zh-CN" sz="1600" spc="150" dirty="0">
                <a:solidFill>
                  <a:srgbClr val="000000">
                    <a:lumMod val="85000"/>
                    <a:lumOff val="15000"/>
                  </a:srgbClr>
                </a:solidFill>
                <a:latin typeface="Arial" panose="020B0604020202020204" pitchFamily="34" charset="0"/>
                <a:ea typeface="微软雅黑" panose="020B0503020204020204" pitchFamily="34" charset="-122"/>
              </a:rPr>
              <a:t>    </a:t>
            </a: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6. 过敏预防</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7. 预防亚健康</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p:txBody>
      </p:sp>
      <p:sp>
        <p:nvSpPr>
          <p:cNvPr id="19" name="标题"/>
          <p:cNvSpPr txBox="1"/>
          <p:nvPr>
            <p:custDataLst>
              <p:tags r:id="rId8"/>
            </p:custDataLst>
          </p:nvPr>
        </p:nvSpPr>
        <p:spPr>
          <a:xfrm>
            <a:off x="7408545" y="4161790"/>
            <a:ext cx="4017645" cy="457835"/>
          </a:xfrm>
          <a:prstGeom prst="rect">
            <a:avLst/>
          </a:prstGeom>
          <a:noFill/>
        </p:spPr>
        <p:txBody>
          <a:bodyPr wrap="square" lIns="90170" tIns="46990" rIns="90170" bIns="0" rtlCol="0" anchor="b"/>
          <a:p>
            <a:r>
              <a:rPr lang="zh-CN" altLang="en-US" sz="1600" b="1" spc="300" dirty="0">
                <a:solidFill>
                  <a:srgbClr val="FFD247">
                    <a:lumMod val="75000"/>
                  </a:srgbClr>
                </a:solidFill>
                <a:latin typeface="Arial" panose="020B0604020202020204" pitchFamily="34" charset="0"/>
                <a:ea typeface="微软雅黑" panose="020B0503020204020204" pitchFamily="34" charset="-122"/>
              </a:rPr>
              <a:t>（二）大学生常见疾病的防治</a:t>
            </a:r>
            <a:endParaRPr lang="zh-CN" altLang="en-US" sz="1600" b="1" spc="300" dirty="0">
              <a:solidFill>
                <a:srgbClr val="FFD247">
                  <a:lumMod val="75000"/>
                </a:srgbClr>
              </a:solidFill>
              <a:latin typeface="Arial" panose="020B0604020202020204" pitchFamily="34" charset="0"/>
              <a:ea typeface="微软雅黑" panose="020B0503020204020204" pitchFamily="34" charset="-122"/>
            </a:endParaRPr>
          </a:p>
        </p:txBody>
      </p:sp>
      <p:sp>
        <p:nvSpPr>
          <p:cNvPr id="20" name="正文"/>
          <p:cNvSpPr txBox="1"/>
          <p:nvPr>
            <p:custDataLst>
              <p:tags r:id="rId9"/>
            </p:custDataLst>
          </p:nvPr>
        </p:nvSpPr>
        <p:spPr>
          <a:xfrm>
            <a:off x="676910" y="2677795"/>
            <a:ext cx="3573145" cy="3204210"/>
          </a:xfrm>
          <a:prstGeom prst="rect">
            <a:avLst/>
          </a:prstGeom>
          <a:noFill/>
        </p:spPr>
        <p:txBody>
          <a:bodyPr wrap="square" lIns="90170" tIns="46990" rIns="90170" bIns="46990" rtlCol="0" anchor="t" anchorCtr="0">
            <a:scene3d>
              <a:camera prst="orthographicFront"/>
              <a:lightRig rig="threePt" dir="t"/>
            </a:scene3d>
          </a:bodyPr>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（1）学校不定期开展保健知识教育，通过讲座、广播、校报等形式宣传、讲解常见病、多发病知识，提高大学生的疾病预防意识。</a:t>
            </a:r>
            <a:endParaRPr lang="zh-CN" altLang="en-US" sz="1600" spc="150" dirty="0">
              <a:solidFill>
                <a:schemeClr val="tx1"/>
              </a:solidFill>
              <a:effectLst/>
              <a:latin typeface="Arial" panose="020B0604020202020204" pitchFamily="34" charset="0"/>
              <a:ea typeface="微软雅黑" panose="020B0503020204020204" pitchFamily="34" charset="-122"/>
            </a:endParaRPr>
          </a:p>
          <a:p>
            <a:pPr algn="l">
              <a:lnSpc>
                <a:spcPct val="150000"/>
              </a:lnSpc>
            </a:pPr>
            <a:r>
              <a:rPr lang="zh-CN" altLang="en-US" sz="1600" spc="150" dirty="0">
                <a:solidFill>
                  <a:schemeClr val="tx1"/>
                </a:solidFill>
                <a:effectLst/>
                <a:latin typeface="Arial" panose="020B0604020202020204" pitchFamily="34" charset="0"/>
                <a:ea typeface="微软雅黑" panose="020B0503020204020204" pitchFamily="34" charset="-122"/>
              </a:rPr>
              <a:t>（2）学校定期对全校师生员工进行健康调查或抽样调查，及时发现问题并解决。对患病者应及时控制和治疗，防止病情恶化和蔓延。</a:t>
            </a:r>
            <a:endParaRPr lang="zh-CN" altLang="en-US" sz="1600" spc="150" dirty="0">
              <a:solidFill>
                <a:schemeClr val="tx1"/>
              </a:solidFill>
              <a:effectLst/>
              <a:latin typeface="Arial" panose="020B0604020202020204" pitchFamily="34" charset="0"/>
              <a:ea typeface="微软雅黑" panose="020B0503020204020204" pitchFamily="34" charset="-122"/>
            </a:endParaRPr>
          </a:p>
        </p:txBody>
      </p:sp>
      <p:sp>
        <p:nvSpPr>
          <p:cNvPr id="21" name="标题"/>
          <p:cNvSpPr txBox="1"/>
          <p:nvPr>
            <p:custDataLst>
              <p:tags r:id="rId10"/>
            </p:custDataLst>
          </p:nvPr>
        </p:nvSpPr>
        <p:spPr>
          <a:xfrm>
            <a:off x="613410" y="1969135"/>
            <a:ext cx="3604895" cy="457835"/>
          </a:xfrm>
          <a:prstGeom prst="rect">
            <a:avLst/>
          </a:prstGeom>
          <a:noFill/>
        </p:spPr>
        <p:txBody>
          <a:bodyPr wrap="square" lIns="90170" tIns="46990" rIns="90170" bIns="0" rtlCol="0" anchor="b"/>
          <a:p>
            <a:pPr algn="l"/>
            <a:r>
              <a:rPr lang="zh-CN" altLang="en-US" sz="1600" b="1" spc="300" dirty="0">
                <a:solidFill>
                  <a:srgbClr val="376FFF"/>
                </a:solidFill>
                <a:latin typeface="Arial" panose="020B0604020202020204" pitchFamily="34" charset="0"/>
                <a:ea typeface="微软雅黑" panose="020B0503020204020204" pitchFamily="34" charset="-122"/>
              </a:rPr>
              <a:t>（三）大学生常见病的防治对策</a:t>
            </a:r>
            <a:endParaRPr lang="zh-CN" altLang="en-US" sz="1600" b="1" spc="300" dirty="0">
              <a:solidFill>
                <a:srgbClr val="376FFF"/>
              </a:solidFill>
              <a:latin typeface="Arial" panose="020B0604020202020204" pitchFamily="34" charset="0"/>
              <a:ea typeface="微软雅黑" panose="020B0503020204020204" pitchFamily="34" charset="-122"/>
            </a:endParaRPr>
          </a:p>
        </p:txBody>
      </p:sp>
      <p:pic>
        <p:nvPicPr>
          <p:cNvPr id="25" name="图片 24"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579110" y="2260918"/>
            <a:ext cx="467995" cy="467995"/>
          </a:xfrm>
          <a:prstGeom prst="rect">
            <a:avLst/>
          </a:prstGeom>
        </p:spPr>
      </p:pic>
      <p:pic>
        <p:nvPicPr>
          <p:cNvPr id="26" name="图片 25"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806315" y="3643948"/>
            <a:ext cx="467995" cy="467995"/>
          </a:xfrm>
          <a:prstGeom prst="rect">
            <a:avLst/>
          </a:prstGeom>
        </p:spPr>
      </p:pic>
      <p:pic>
        <p:nvPicPr>
          <p:cNvPr id="27" name="图片 26" descr="343439383331313b343532303031393bd2b5bca8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385560" y="3683000"/>
            <a:ext cx="467995" cy="46799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8310" y="2619375"/>
            <a:ext cx="11295380" cy="922020"/>
          </a:xfrm>
          <a:prstGeom prst="rect">
            <a:avLst/>
          </a:prstGeom>
          <a:noFill/>
        </p:spPr>
        <p:txBody>
          <a:bodyPr wrap="square" rtlCol="0">
            <a:spAutoFit/>
          </a:bodyPr>
          <a:lstStyle/>
          <a:p>
            <a:pPr algn="ctr"/>
            <a:r>
              <a:rPr lang="zh-CN" altLang="en-US" sz="5400" b="1" dirty="0">
                <a:solidFill>
                  <a:srgbClr val="006C8A"/>
                </a:solidFill>
              </a:rPr>
              <a:t>第三节　食物中毒的预防及急救措施</a:t>
            </a:r>
            <a:endParaRPr lang="zh-CN" altLang="en-US" sz="54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3752215" y="3991610"/>
            <a:ext cx="3980180" cy="286067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896870" y="768350"/>
            <a:ext cx="540448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一、食品安全的 10 条原则</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圆角矩形 8"/>
          <p:cNvSpPr/>
          <p:nvPr>
            <p:custDataLst>
              <p:tags r:id="rId2"/>
            </p:custDataLst>
          </p:nvPr>
        </p:nvSpPr>
        <p:spPr>
          <a:xfrm>
            <a:off x="1012190" y="3552190"/>
            <a:ext cx="818515" cy="819150"/>
          </a:xfrm>
          <a:prstGeom prst="roundRect">
            <a:avLst>
              <a:gd name="adj" fmla="val 8627"/>
            </a:avLst>
          </a:prstGeom>
          <a:solidFill>
            <a:srgbClr val="FA8024"/>
          </a:solidFill>
          <a:ln>
            <a:solidFill>
              <a:srgbClr val="FA8024"/>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0" name="椭圆 9"/>
          <p:cNvSpPr/>
          <p:nvPr>
            <p:custDataLst>
              <p:tags r:id="rId3"/>
            </p:custDataLst>
          </p:nvPr>
        </p:nvSpPr>
        <p:spPr>
          <a:xfrm>
            <a:off x="935355" y="427037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5" name="圆角矩形 14"/>
          <p:cNvSpPr/>
          <p:nvPr>
            <p:custDataLst>
              <p:tags r:id="rId4"/>
            </p:custDataLst>
          </p:nvPr>
        </p:nvSpPr>
        <p:spPr>
          <a:xfrm>
            <a:off x="918845" y="3458845"/>
            <a:ext cx="1005840" cy="1006475"/>
          </a:xfrm>
          <a:prstGeom prst="roundRect">
            <a:avLst>
              <a:gd name="adj" fmla="val 8627"/>
            </a:avLst>
          </a:prstGeom>
          <a:noFill/>
          <a:ln>
            <a:solidFill>
              <a:srgbClr val="FA8024"/>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6" name="椭圆 15"/>
          <p:cNvSpPr/>
          <p:nvPr>
            <p:custDataLst>
              <p:tags r:id="rId5"/>
            </p:custDataLst>
          </p:nvPr>
        </p:nvSpPr>
        <p:spPr>
          <a:xfrm>
            <a:off x="1801495" y="339852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7" name="文本框 46"/>
          <p:cNvSpPr txBox="1"/>
          <p:nvPr>
            <p:custDataLst>
              <p:tags r:id="rId6"/>
            </p:custDataLst>
          </p:nvPr>
        </p:nvSpPr>
        <p:spPr>
          <a:xfrm>
            <a:off x="1118870" y="3743325"/>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01</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50" name="直接箭头连接符 49"/>
          <p:cNvCxnSpPr/>
          <p:nvPr>
            <p:custDataLst>
              <p:tags r:id="rId7"/>
            </p:custDataLst>
          </p:nvPr>
        </p:nvCxnSpPr>
        <p:spPr>
          <a:xfrm flipV="1">
            <a:off x="1421765" y="1877695"/>
            <a:ext cx="0" cy="1581150"/>
          </a:xfrm>
          <a:prstGeom prst="straightConnector1">
            <a:avLst/>
          </a:prstGeom>
          <a:ln w="12700" cmpd="sng">
            <a:solidFill>
              <a:srgbClr val="FA8024"/>
            </a:solidFill>
            <a:prstDash val="sysDash"/>
            <a:tailEnd type="arrow"/>
          </a:ln>
        </p:spPr>
        <p:style>
          <a:lnRef idx="1">
            <a:srgbClr val="FA8024"/>
          </a:lnRef>
          <a:fillRef idx="0">
            <a:srgbClr val="FA8024"/>
          </a:fillRef>
          <a:effectRef idx="0">
            <a:srgbClr val="FA8024"/>
          </a:effectRef>
          <a:fontRef idx="minor">
            <a:srgbClr val="000000"/>
          </a:fontRef>
        </p:style>
      </p:cxnSp>
      <p:sp>
        <p:nvSpPr>
          <p:cNvPr id="53" name="圆角矩形 52"/>
          <p:cNvSpPr/>
          <p:nvPr>
            <p:custDataLst>
              <p:tags r:id="rId8"/>
            </p:custDataLst>
          </p:nvPr>
        </p:nvSpPr>
        <p:spPr>
          <a:xfrm rot="10800000">
            <a:off x="2889250" y="3553460"/>
            <a:ext cx="818515" cy="819150"/>
          </a:xfrm>
          <a:prstGeom prst="roundRect">
            <a:avLst>
              <a:gd name="adj" fmla="val 8627"/>
            </a:avLst>
          </a:prstGeom>
          <a:solidFill>
            <a:srgbClr val="885EFB"/>
          </a:solidFill>
          <a:ln>
            <a:solidFill>
              <a:srgbClr val="885EFB"/>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4" name="椭圆 53"/>
          <p:cNvSpPr/>
          <p:nvPr>
            <p:custDataLst>
              <p:tags r:id="rId9"/>
            </p:custDataLst>
          </p:nvPr>
        </p:nvSpPr>
        <p:spPr>
          <a:xfrm rot="10800000">
            <a:off x="3566795" y="344932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5" name="圆角矩形 54"/>
          <p:cNvSpPr/>
          <p:nvPr>
            <p:custDataLst>
              <p:tags r:id="rId10"/>
            </p:custDataLst>
          </p:nvPr>
        </p:nvSpPr>
        <p:spPr>
          <a:xfrm rot="10800000">
            <a:off x="2795905" y="3460115"/>
            <a:ext cx="1005840" cy="1006475"/>
          </a:xfrm>
          <a:prstGeom prst="roundRect">
            <a:avLst>
              <a:gd name="adj" fmla="val 8627"/>
            </a:avLst>
          </a:prstGeom>
          <a:noFill/>
          <a:ln>
            <a:solidFill>
              <a:srgbClr val="885EFB"/>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6" name="椭圆 55"/>
          <p:cNvSpPr/>
          <p:nvPr>
            <p:custDataLst>
              <p:tags r:id="rId11"/>
            </p:custDataLst>
          </p:nvPr>
        </p:nvSpPr>
        <p:spPr>
          <a:xfrm rot="10800000">
            <a:off x="2700655" y="432117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7" name="文本框 56"/>
          <p:cNvSpPr txBox="1"/>
          <p:nvPr>
            <p:custDataLst>
              <p:tags r:id="rId12"/>
            </p:custDataLst>
          </p:nvPr>
        </p:nvSpPr>
        <p:spPr>
          <a:xfrm>
            <a:off x="2995930" y="3744595"/>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02</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58" name="直接箭头连接符 57"/>
          <p:cNvCxnSpPr/>
          <p:nvPr>
            <p:custDataLst>
              <p:tags r:id="rId13"/>
            </p:custDataLst>
          </p:nvPr>
        </p:nvCxnSpPr>
        <p:spPr>
          <a:xfrm rot="10800000" flipV="1">
            <a:off x="3286125" y="4466590"/>
            <a:ext cx="0" cy="1581150"/>
          </a:xfrm>
          <a:prstGeom prst="straightConnector1">
            <a:avLst/>
          </a:prstGeom>
          <a:ln w="12700" cmpd="sng">
            <a:solidFill>
              <a:srgbClr val="885EFB"/>
            </a:solidFill>
            <a:prstDash val="sysDash"/>
            <a:tailEnd type="arrow"/>
          </a:ln>
        </p:spPr>
        <p:style>
          <a:lnRef idx="1">
            <a:srgbClr val="FA8024"/>
          </a:lnRef>
          <a:fillRef idx="0">
            <a:srgbClr val="FA8024"/>
          </a:fillRef>
          <a:effectRef idx="0">
            <a:srgbClr val="FA8024"/>
          </a:effectRef>
          <a:fontRef idx="minor">
            <a:srgbClr val="000000"/>
          </a:fontRef>
        </p:style>
      </p:cxnSp>
      <p:sp>
        <p:nvSpPr>
          <p:cNvPr id="60" name="圆角矩形 59"/>
          <p:cNvSpPr/>
          <p:nvPr>
            <p:custDataLst>
              <p:tags r:id="rId14"/>
            </p:custDataLst>
          </p:nvPr>
        </p:nvSpPr>
        <p:spPr>
          <a:xfrm>
            <a:off x="4607560" y="3552825"/>
            <a:ext cx="818515" cy="819150"/>
          </a:xfrm>
          <a:prstGeom prst="roundRect">
            <a:avLst>
              <a:gd name="adj" fmla="val 8627"/>
            </a:avLst>
          </a:prstGeom>
          <a:solidFill>
            <a:srgbClr val="00D6D6"/>
          </a:solidFill>
          <a:ln>
            <a:solidFill>
              <a:srgbClr val="00D6D6"/>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1" name="椭圆 60"/>
          <p:cNvSpPr/>
          <p:nvPr>
            <p:custDataLst>
              <p:tags r:id="rId15"/>
            </p:custDataLst>
          </p:nvPr>
        </p:nvSpPr>
        <p:spPr>
          <a:xfrm>
            <a:off x="4530725" y="427037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2" name="圆角矩形 61"/>
          <p:cNvSpPr/>
          <p:nvPr>
            <p:custDataLst>
              <p:tags r:id="rId16"/>
            </p:custDataLst>
          </p:nvPr>
        </p:nvSpPr>
        <p:spPr>
          <a:xfrm>
            <a:off x="4514215" y="3459480"/>
            <a:ext cx="1005840" cy="1006475"/>
          </a:xfrm>
          <a:prstGeom prst="roundRect">
            <a:avLst>
              <a:gd name="adj" fmla="val 8627"/>
            </a:avLst>
          </a:prstGeom>
          <a:noFill/>
          <a:ln>
            <a:solidFill>
              <a:srgbClr val="00D6D6"/>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3" name="椭圆 62"/>
          <p:cNvSpPr/>
          <p:nvPr>
            <p:custDataLst>
              <p:tags r:id="rId17"/>
            </p:custDataLst>
          </p:nvPr>
        </p:nvSpPr>
        <p:spPr>
          <a:xfrm>
            <a:off x="5396865" y="339852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4" name="文本框 63"/>
          <p:cNvSpPr txBox="1"/>
          <p:nvPr>
            <p:custDataLst>
              <p:tags r:id="rId18"/>
            </p:custDataLst>
          </p:nvPr>
        </p:nvSpPr>
        <p:spPr>
          <a:xfrm>
            <a:off x="4714240" y="3743960"/>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03</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65" name="直接箭头连接符 64"/>
          <p:cNvCxnSpPr/>
          <p:nvPr>
            <p:custDataLst>
              <p:tags r:id="rId19"/>
            </p:custDataLst>
          </p:nvPr>
        </p:nvCxnSpPr>
        <p:spPr>
          <a:xfrm flipV="1">
            <a:off x="5017135" y="1878330"/>
            <a:ext cx="0" cy="1581150"/>
          </a:xfrm>
          <a:prstGeom prst="straightConnector1">
            <a:avLst/>
          </a:prstGeom>
          <a:ln w="12700" cmpd="sng">
            <a:solidFill>
              <a:srgbClr val="00D6D6"/>
            </a:solidFill>
            <a:prstDash val="sysDash"/>
            <a:tailEnd type="arrow"/>
          </a:ln>
        </p:spPr>
        <p:style>
          <a:lnRef idx="1">
            <a:srgbClr val="FA8024"/>
          </a:lnRef>
          <a:fillRef idx="0">
            <a:srgbClr val="FA8024"/>
          </a:fillRef>
          <a:effectRef idx="0">
            <a:srgbClr val="FA8024"/>
          </a:effectRef>
          <a:fontRef idx="minor">
            <a:srgbClr val="000000"/>
          </a:fontRef>
        </p:style>
      </p:cxnSp>
      <p:sp>
        <p:nvSpPr>
          <p:cNvPr id="67" name="圆角矩形 66"/>
          <p:cNvSpPr/>
          <p:nvPr>
            <p:custDataLst>
              <p:tags r:id="rId20"/>
            </p:custDataLst>
          </p:nvPr>
        </p:nvSpPr>
        <p:spPr>
          <a:xfrm rot="10800000">
            <a:off x="6465570" y="3552825"/>
            <a:ext cx="818515" cy="819150"/>
          </a:xfrm>
          <a:prstGeom prst="roundRect">
            <a:avLst>
              <a:gd name="adj" fmla="val 8627"/>
            </a:avLst>
          </a:prstGeom>
          <a:solidFill>
            <a:srgbClr val="DA4767"/>
          </a:solidFill>
          <a:ln>
            <a:solidFill>
              <a:srgbClr val="DA4767"/>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8" name="椭圆 67"/>
          <p:cNvSpPr/>
          <p:nvPr>
            <p:custDataLst>
              <p:tags r:id="rId21"/>
            </p:custDataLst>
          </p:nvPr>
        </p:nvSpPr>
        <p:spPr>
          <a:xfrm rot="10800000">
            <a:off x="7165975" y="345948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9" name="圆角矩形 68"/>
          <p:cNvSpPr/>
          <p:nvPr>
            <p:custDataLst>
              <p:tags r:id="rId22"/>
            </p:custDataLst>
          </p:nvPr>
        </p:nvSpPr>
        <p:spPr>
          <a:xfrm rot="10800000">
            <a:off x="6371590" y="3458845"/>
            <a:ext cx="1005840" cy="1006475"/>
          </a:xfrm>
          <a:prstGeom prst="roundRect">
            <a:avLst>
              <a:gd name="adj" fmla="val 8627"/>
            </a:avLst>
          </a:prstGeom>
          <a:noFill/>
          <a:ln>
            <a:solidFill>
              <a:srgbClr val="DA4767"/>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0" name="椭圆 69"/>
          <p:cNvSpPr/>
          <p:nvPr>
            <p:custDataLst>
              <p:tags r:id="rId23"/>
            </p:custDataLst>
          </p:nvPr>
        </p:nvSpPr>
        <p:spPr>
          <a:xfrm rot="10800000">
            <a:off x="6299835" y="433133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1" name="文本框 70"/>
          <p:cNvSpPr txBox="1"/>
          <p:nvPr>
            <p:custDataLst>
              <p:tags r:id="rId24"/>
            </p:custDataLst>
          </p:nvPr>
        </p:nvSpPr>
        <p:spPr>
          <a:xfrm>
            <a:off x="6572250" y="3743960"/>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04</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72" name="直接箭头连接符 71"/>
          <p:cNvCxnSpPr/>
          <p:nvPr>
            <p:custDataLst>
              <p:tags r:id="rId25"/>
            </p:custDataLst>
          </p:nvPr>
        </p:nvCxnSpPr>
        <p:spPr>
          <a:xfrm rot="10800000" flipV="1">
            <a:off x="6874510" y="4465320"/>
            <a:ext cx="0" cy="1581150"/>
          </a:xfrm>
          <a:prstGeom prst="straightConnector1">
            <a:avLst/>
          </a:prstGeom>
          <a:ln w="12700" cmpd="sng">
            <a:solidFill>
              <a:srgbClr val="DA4767"/>
            </a:solidFill>
            <a:prstDash val="sysDash"/>
            <a:tailEnd type="arrow"/>
          </a:ln>
        </p:spPr>
        <p:style>
          <a:lnRef idx="1">
            <a:srgbClr val="FA8024"/>
          </a:lnRef>
          <a:fillRef idx="0">
            <a:srgbClr val="FA8024"/>
          </a:fillRef>
          <a:effectRef idx="0">
            <a:srgbClr val="FA8024"/>
          </a:effectRef>
          <a:fontRef idx="minor">
            <a:srgbClr val="000000"/>
          </a:fontRef>
        </p:style>
      </p:cxnSp>
      <p:sp>
        <p:nvSpPr>
          <p:cNvPr id="76" name="圆角矩形 75"/>
          <p:cNvSpPr/>
          <p:nvPr>
            <p:custDataLst>
              <p:tags r:id="rId26"/>
            </p:custDataLst>
          </p:nvPr>
        </p:nvSpPr>
        <p:spPr>
          <a:xfrm>
            <a:off x="8179435" y="3552825"/>
            <a:ext cx="818515" cy="819150"/>
          </a:xfrm>
          <a:prstGeom prst="roundRect">
            <a:avLst>
              <a:gd name="adj" fmla="val 8627"/>
            </a:avLst>
          </a:prstGeom>
          <a:solidFill>
            <a:srgbClr val="ED6E68"/>
          </a:solidFill>
          <a:ln>
            <a:solidFill>
              <a:srgbClr val="ED6E68"/>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7" name="椭圆 76"/>
          <p:cNvSpPr/>
          <p:nvPr>
            <p:custDataLst>
              <p:tags r:id="rId27"/>
            </p:custDataLst>
          </p:nvPr>
        </p:nvSpPr>
        <p:spPr>
          <a:xfrm>
            <a:off x="8102600" y="427037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8" name="圆角矩形 77"/>
          <p:cNvSpPr/>
          <p:nvPr>
            <p:custDataLst>
              <p:tags r:id="rId28"/>
            </p:custDataLst>
          </p:nvPr>
        </p:nvSpPr>
        <p:spPr>
          <a:xfrm>
            <a:off x="8086090" y="3459480"/>
            <a:ext cx="1005840" cy="1006475"/>
          </a:xfrm>
          <a:prstGeom prst="roundRect">
            <a:avLst>
              <a:gd name="adj" fmla="val 8627"/>
            </a:avLst>
          </a:prstGeom>
          <a:noFill/>
          <a:ln>
            <a:solidFill>
              <a:srgbClr val="ED6E68"/>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9" name="椭圆 78"/>
          <p:cNvSpPr/>
          <p:nvPr>
            <p:custDataLst>
              <p:tags r:id="rId29"/>
            </p:custDataLst>
          </p:nvPr>
        </p:nvSpPr>
        <p:spPr>
          <a:xfrm>
            <a:off x="8968740" y="339852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80" name="文本框 79"/>
          <p:cNvSpPr txBox="1"/>
          <p:nvPr>
            <p:custDataLst>
              <p:tags r:id="rId30"/>
            </p:custDataLst>
          </p:nvPr>
        </p:nvSpPr>
        <p:spPr>
          <a:xfrm>
            <a:off x="8286115" y="3743960"/>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05</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81" name="直接箭头连接符 80"/>
          <p:cNvCxnSpPr/>
          <p:nvPr>
            <p:custDataLst>
              <p:tags r:id="rId31"/>
            </p:custDataLst>
          </p:nvPr>
        </p:nvCxnSpPr>
        <p:spPr>
          <a:xfrm flipV="1">
            <a:off x="8589010" y="1878965"/>
            <a:ext cx="0" cy="1581150"/>
          </a:xfrm>
          <a:prstGeom prst="straightConnector1">
            <a:avLst/>
          </a:prstGeom>
          <a:ln w="12700" cmpd="sng">
            <a:solidFill>
              <a:srgbClr val="ED6E68"/>
            </a:solidFill>
            <a:prstDash val="sysDash"/>
            <a:tailEnd type="arrow"/>
          </a:ln>
        </p:spPr>
        <p:style>
          <a:lnRef idx="1">
            <a:srgbClr val="FA8024"/>
          </a:lnRef>
          <a:fillRef idx="0">
            <a:srgbClr val="FA8024"/>
          </a:fillRef>
          <a:effectRef idx="0">
            <a:srgbClr val="FA8024"/>
          </a:effectRef>
          <a:fontRef idx="minor">
            <a:srgbClr val="000000"/>
          </a:fontRef>
        </p:style>
      </p:cxnSp>
      <p:sp>
        <p:nvSpPr>
          <p:cNvPr id="100" name="文本框 99"/>
          <p:cNvSpPr txBox="1"/>
          <p:nvPr>
            <p:custDataLst>
              <p:tags r:id="rId32"/>
            </p:custDataLst>
          </p:nvPr>
        </p:nvSpPr>
        <p:spPr>
          <a:xfrm>
            <a:off x="1724025" y="1643380"/>
            <a:ext cx="2390775" cy="854710"/>
          </a:xfrm>
          <a:prstGeom prst="rect">
            <a:avLst/>
          </a:prstGeom>
          <a:noFill/>
        </p:spPr>
        <p:txBody>
          <a:bodyPr wrap="square" bIns="0" rtlCol="0"/>
          <a:p>
            <a:pPr algn="l"/>
            <a:r>
              <a:rPr lang="zh-CN" altLang="en-US" b="1" spc="300">
                <a:solidFill>
                  <a:srgbClr val="FA8024">
                    <a:lumMod val="75000"/>
                  </a:srgbClr>
                </a:solidFill>
                <a:uFillTx/>
                <a:latin typeface="思源黑体 CN Bold" panose="020B0800000000000000" charset="-122"/>
                <a:ea typeface="思源黑体 CN Bold" panose="020B0800000000000000" charset="-122"/>
              </a:rPr>
              <a:t>（一）选择经过安全处理的食品</a:t>
            </a:r>
            <a:endParaRPr lang="zh-CN" altLang="en-US" b="1" spc="300">
              <a:solidFill>
                <a:srgbClr val="FA8024">
                  <a:lumMod val="75000"/>
                </a:srgbClr>
              </a:solidFill>
              <a:uFillTx/>
              <a:latin typeface="思源黑体 CN Bold" panose="020B0800000000000000" charset="-122"/>
              <a:ea typeface="思源黑体 CN Bold" panose="020B0800000000000000" charset="-122"/>
            </a:endParaRPr>
          </a:p>
        </p:txBody>
      </p:sp>
      <p:sp>
        <p:nvSpPr>
          <p:cNvPr id="96" name="文本框 95"/>
          <p:cNvSpPr txBox="1"/>
          <p:nvPr>
            <p:custDataLst>
              <p:tags r:id="rId33"/>
            </p:custDataLst>
          </p:nvPr>
        </p:nvSpPr>
        <p:spPr>
          <a:xfrm>
            <a:off x="3621405" y="4764405"/>
            <a:ext cx="2980055" cy="402590"/>
          </a:xfrm>
          <a:prstGeom prst="rect">
            <a:avLst/>
          </a:prstGeom>
          <a:noFill/>
        </p:spPr>
        <p:txBody>
          <a:bodyPr wrap="square" bIns="0" rtlCol="0"/>
          <a:p>
            <a:pPr algn="l"/>
            <a:r>
              <a:rPr lang="zh-CN" altLang="en-US" b="1" spc="300">
                <a:solidFill>
                  <a:srgbClr val="885EFB">
                    <a:lumMod val="50000"/>
                  </a:srgbClr>
                </a:solidFill>
                <a:uFillTx/>
                <a:latin typeface="思源黑体 CN Bold" panose="020B0800000000000000" charset="-122"/>
                <a:ea typeface="思源黑体 CN Bold" panose="020B0800000000000000" charset="-122"/>
              </a:rPr>
              <a:t>（二）彻底烹调食品</a:t>
            </a:r>
            <a:endParaRPr lang="zh-CN" altLang="en-US" b="1" spc="300">
              <a:solidFill>
                <a:srgbClr val="885EFB">
                  <a:lumMod val="50000"/>
                </a:srgbClr>
              </a:solidFill>
              <a:uFillTx/>
              <a:latin typeface="思源黑体 CN Bold" panose="020B0800000000000000" charset="-122"/>
              <a:ea typeface="思源黑体 CN Bold" panose="020B0800000000000000" charset="-122"/>
            </a:endParaRPr>
          </a:p>
        </p:txBody>
      </p:sp>
      <p:sp>
        <p:nvSpPr>
          <p:cNvPr id="98" name="文本框 97"/>
          <p:cNvSpPr txBox="1"/>
          <p:nvPr>
            <p:custDataLst>
              <p:tags r:id="rId34"/>
            </p:custDataLst>
          </p:nvPr>
        </p:nvSpPr>
        <p:spPr>
          <a:xfrm>
            <a:off x="5368290" y="1643380"/>
            <a:ext cx="2729230" cy="706755"/>
          </a:xfrm>
          <a:prstGeom prst="rect">
            <a:avLst/>
          </a:prstGeom>
          <a:noFill/>
        </p:spPr>
        <p:txBody>
          <a:bodyPr wrap="square" bIns="0" rtlCol="0"/>
          <a:p>
            <a:pPr algn="l"/>
            <a:r>
              <a:rPr lang="zh-CN" altLang="en-US" b="1" spc="300">
                <a:solidFill>
                  <a:srgbClr val="00D6D6">
                    <a:lumMod val="75000"/>
                  </a:srgbClr>
                </a:solidFill>
                <a:uFillTx/>
                <a:latin typeface="思源黑体 CN Bold" panose="020B0800000000000000" charset="-122"/>
                <a:ea typeface="思源黑体 CN Bold" panose="020B0800000000000000" charset="-122"/>
              </a:rPr>
              <a:t>（三）立即食用做熟的食品</a:t>
            </a:r>
            <a:endParaRPr lang="zh-CN" altLang="en-US" b="1" spc="300">
              <a:solidFill>
                <a:srgbClr val="00D6D6">
                  <a:lumMod val="75000"/>
                </a:srgbClr>
              </a:solidFill>
              <a:uFillTx/>
              <a:latin typeface="思源黑体 CN Bold" panose="020B0800000000000000" charset="-122"/>
              <a:ea typeface="思源黑体 CN Bold" panose="020B0800000000000000" charset="-122"/>
            </a:endParaRPr>
          </a:p>
        </p:txBody>
      </p:sp>
      <p:sp>
        <p:nvSpPr>
          <p:cNvPr id="102" name="文本框 101"/>
          <p:cNvSpPr txBox="1"/>
          <p:nvPr>
            <p:custDataLst>
              <p:tags r:id="rId35"/>
            </p:custDataLst>
          </p:nvPr>
        </p:nvSpPr>
        <p:spPr>
          <a:xfrm>
            <a:off x="7146925" y="4764405"/>
            <a:ext cx="3182620" cy="402590"/>
          </a:xfrm>
          <a:prstGeom prst="rect">
            <a:avLst/>
          </a:prstGeom>
          <a:noFill/>
        </p:spPr>
        <p:txBody>
          <a:bodyPr wrap="square" bIns="0" rtlCol="0"/>
          <a:p>
            <a:pPr algn="l"/>
            <a:r>
              <a:rPr lang="zh-CN" altLang="en-US" b="1" spc="300">
                <a:solidFill>
                  <a:srgbClr val="DA4767">
                    <a:lumMod val="75000"/>
                  </a:srgbClr>
                </a:solidFill>
                <a:uFillTx/>
                <a:latin typeface="思源黑体 CN Bold" panose="020B0800000000000000" charset="-122"/>
                <a:ea typeface="思源黑体 CN Bold" panose="020B0800000000000000" charset="-122"/>
              </a:rPr>
              <a:t>（四）妥善储存熟食品</a:t>
            </a:r>
            <a:endParaRPr lang="zh-CN" altLang="en-US" b="1" spc="300">
              <a:solidFill>
                <a:srgbClr val="DA4767">
                  <a:lumMod val="75000"/>
                </a:srgbClr>
              </a:solidFill>
              <a:uFillTx/>
              <a:latin typeface="思源黑体 CN Bold" panose="020B0800000000000000" charset="-122"/>
              <a:ea typeface="思源黑体 CN Bold" panose="020B0800000000000000" charset="-122"/>
            </a:endParaRPr>
          </a:p>
        </p:txBody>
      </p:sp>
      <p:sp>
        <p:nvSpPr>
          <p:cNvPr id="104" name="文本框 103"/>
          <p:cNvSpPr txBox="1"/>
          <p:nvPr>
            <p:custDataLst>
              <p:tags r:id="rId36"/>
            </p:custDataLst>
          </p:nvPr>
        </p:nvSpPr>
        <p:spPr>
          <a:xfrm>
            <a:off x="8997950" y="1643380"/>
            <a:ext cx="2205990" cy="584200"/>
          </a:xfrm>
          <a:prstGeom prst="rect">
            <a:avLst/>
          </a:prstGeom>
          <a:noFill/>
        </p:spPr>
        <p:txBody>
          <a:bodyPr wrap="square" bIns="0" rtlCol="0"/>
          <a:p>
            <a:pPr algn="l"/>
            <a:r>
              <a:rPr lang="zh-CN" altLang="en-US" b="1" spc="300">
                <a:solidFill>
                  <a:srgbClr val="ED6E68">
                    <a:lumMod val="75000"/>
                  </a:srgbClr>
                </a:solidFill>
                <a:uFillTx/>
                <a:latin typeface="思源黑体 CN Bold" panose="020B0800000000000000" charset="-122"/>
                <a:ea typeface="思源黑体 CN Bold" panose="020B0800000000000000" charset="-122"/>
              </a:rPr>
              <a:t>（五）彻底加热熟食品</a:t>
            </a:r>
            <a:endParaRPr lang="zh-CN" altLang="en-US" b="1" spc="300">
              <a:solidFill>
                <a:srgbClr val="ED6E68">
                  <a:lumMod val="75000"/>
                </a:srgbClr>
              </a:solidFill>
              <a:uFillTx/>
              <a:latin typeface="思源黑体 CN Bold" panose="020B0800000000000000" charset="-122"/>
              <a:ea typeface="思源黑体 CN Bold" panose="020B0800000000000000"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896870" y="768350"/>
            <a:ext cx="540448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一、食品安全的 10 条原则</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圆角矩形 8"/>
          <p:cNvSpPr/>
          <p:nvPr>
            <p:custDataLst>
              <p:tags r:id="rId2"/>
            </p:custDataLst>
          </p:nvPr>
        </p:nvSpPr>
        <p:spPr>
          <a:xfrm>
            <a:off x="1012190" y="3552190"/>
            <a:ext cx="818515" cy="819150"/>
          </a:xfrm>
          <a:prstGeom prst="roundRect">
            <a:avLst>
              <a:gd name="adj" fmla="val 8627"/>
            </a:avLst>
          </a:prstGeom>
          <a:solidFill>
            <a:schemeClr val="accent1"/>
          </a:solidFill>
          <a:ln>
            <a:solidFill>
              <a:schemeClr val="accent1"/>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10" name="椭圆 9"/>
          <p:cNvSpPr/>
          <p:nvPr>
            <p:custDataLst>
              <p:tags r:id="rId3"/>
            </p:custDataLst>
          </p:nvPr>
        </p:nvSpPr>
        <p:spPr>
          <a:xfrm>
            <a:off x="935355" y="4270375"/>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15" name="圆角矩形 14"/>
          <p:cNvSpPr/>
          <p:nvPr>
            <p:custDataLst>
              <p:tags r:id="rId4"/>
            </p:custDataLst>
          </p:nvPr>
        </p:nvSpPr>
        <p:spPr>
          <a:xfrm>
            <a:off x="918845" y="3458845"/>
            <a:ext cx="1005840" cy="1006475"/>
          </a:xfrm>
          <a:prstGeom prst="roundRect">
            <a:avLst>
              <a:gd name="adj" fmla="val 8627"/>
            </a:avLst>
          </a:prstGeom>
          <a:noFill/>
          <a:ln>
            <a:solidFill>
              <a:schemeClr val="accent1"/>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16" name="椭圆 15"/>
          <p:cNvSpPr/>
          <p:nvPr>
            <p:custDataLst>
              <p:tags r:id="rId5"/>
            </p:custDataLst>
          </p:nvPr>
        </p:nvSpPr>
        <p:spPr>
          <a:xfrm>
            <a:off x="1801495" y="3398520"/>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47" name="文本框 46"/>
          <p:cNvSpPr txBox="1"/>
          <p:nvPr>
            <p:custDataLst>
              <p:tags r:id="rId6"/>
            </p:custDataLst>
          </p:nvPr>
        </p:nvSpPr>
        <p:spPr>
          <a:xfrm>
            <a:off x="1118870" y="3743325"/>
            <a:ext cx="605155" cy="436880"/>
          </a:xfrm>
          <a:prstGeom prst="rect">
            <a:avLst/>
          </a:prstGeom>
          <a:noFill/>
        </p:spPr>
        <p:txBody>
          <a:bodyPr wrap="square" bIns="0" rtlCol="0">
            <a:normAutofit fontScale="70000"/>
          </a:bodyPr>
          <a:p>
            <a:pPr algn="ctr"/>
            <a:r>
              <a:rPr lang="en-US" altLang="zh-CN" sz="3200" spc="300">
                <a:solidFill>
                  <a:schemeClr val="bg2"/>
                </a:solidFill>
                <a:uFillTx/>
                <a:latin typeface="思源黑体 CN Bold" panose="020B0800000000000000" charset="-122"/>
                <a:ea typeface="思源黑体 CN Bold" panose="020B0800000000000000" charset="-122"/>
              </a:rPr>
              <a:t>06</a:t>
            </a:r>
            <a:endParaRPr lang="en-US" altLang="zh-CN" sz="3200" spc="300">
              <a:solidFill>
                <a:schemeClr val="bg2"/>
              </a:solidFill>
              <a:uFillTx/>
              <a:latin typeface="思源黑体 CN Bold" panose="020B0800000000000000" charset="-122"/>
              <a:ea typeface="思源黑体 CN Bold" panose="020B0800000000000000" charset="-122"/>
            </a:endParaRPr>
          </a:p>
        </p:txBody>
      </p:sp>
      <p:cxnSp>
        <p:nvCxnSpPr>
          <p:cNvPr id="50" name="直接箭头连接符 49"/>
          <p:cNvCxnSpPr/>
          <p:nvPr>
            <p:custDataLst>
              <p:tags r:id="rId7"/>
            </p:custDataLst>
          </p:nvPr>
        </p:nvCxnSpPr>
        <p:spPr>
          <a:xfrm flipV="1">
            <a:off x="1421765" y="1877695"/>
            <a:ext cx="0" cy="1581150"/>
          </a:xfrm>
          <a:prstGeom prst="straightConnector1">
            <a:avLst/>
          </a:prstGeom>
          <a:ln w="12700" cmpd="sng">
            <a:solidFill>
              <a:schemeClr val="accent1"/>
            </a:solidFill>
            <a:prstDash val="sysDash"/>
            <a:tailEnd type="arrow"/>
          </a:ln>
        </p:spPr>
        <p:style>
          <a:lnRef idx="1">
            <a:srgbClr val="FA8024"/>
          </a:lnRef>
          <a:fillRef idx="0">
            <a:srgbClr val="FA8024"/>
          </a:fillRef>
          <a:effectRef idx="0">
            <a:srgbClr val="FA8024"/>
          </a:effectRef>
          <a:fontRef idx="minor">
            <a:srgbClr val="000000"/>
          </a:fontRef>
        </p:style>
      </p:cxnSp>
      <p:sp>
        <p:nvSpPr>
          <p:cNvPr id="53" name="圆角矩形 52"/>
          <p:cNvSpPr/>
          <p:nvPr>
            <p:custDataLst>
              <p:tags r:id="rId8"/>
            </p:custDataLst>
          </p:nvPr>
        </p:nvSpPr>
        <p:spPr>
          <a:xfrm rot="10800000">
            <a:off x="2889250" y="3553460"/>
            <a:ext cx="818515" cy="819150"/>
          </a:xfrm>
          <a:prstGeom prst="roundRect">
            <a:avLst>
              <a:gd name="adj" fmla="val 8627"/>
            </a:avLst>
          </a:prstGeom>
          <a:solidFill>
            <a:schemeClr val="accent2"/>
          </a:solidFill>
          <a:ln>
            <a:solidFill>
              <a:schemeClr val="accent2"/>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54" name="椭圆 53"/>
          <p:cNvSpPr/>
          <p:nvPr>
            <p:custDataLst>
              <p:tags r:id="rId9"/>
            </p:custDataLst>
          </p:nvPr>
        </p:nvSpPr>
        <p:spPr>
          <a:xfrm rot="10800000">
            <a:off x="3566795" y="3449320"/>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55" name="圆角矩形 54"/>
          <p:cNvSpPr/>
          <p:nvPr>
            <p:custDataLst>
              <p:tags r:id="rId10"/>
            </p:custDataLst>
          </p:nvPr>
        </p:nvSpPr>
        <p:spPr>
          <a:xfrm rot="10800000">
            <a:off x="2795905" y="3460115"/>
            <a:ext cx="1005840" cy="1006475"/>
          </a:xfrm>
          <a:prstGeom prst="roundRect">
            <a:avLst>
              <a:gd name="adj" fmla="val 8627"/>
            </a:avLst>
          </a:prstGeom>
          <a:noFill/>
          <a:ln>
            <a:solidFill>
              <a:schemeClr val="accent2"/>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56" name="椭圆 55"/>
          <p:cNvSpPr/>
          <p:nvPr>
            <p:custDataLst>
              <p:tags r:id="rId11"/>
            </p:custDataLst>
          </p:nvPr>
        </p:nvSpPr>
        <p:spPr>
          <a:xfrm rot="10800000">
            <a:off x="2700655" y="4321175"/>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57" name="文本框 56"/>
          <p:cNvSpPr txBox="1"/>
          <p:nvPr>
            <p:custDataLst>
              <p:tags r:id="rId12"/>
            </p:custDataLst>
          </p:nvPr>
        </p:nvSpPr>
        <p:spPr>
          <a:xfrm>
            <a:off x="2995930" y="3744595"/>
            <a:ext cx="605155" cy="436880"/>
          </a:xfrm>
          <a:prstGeom prst="rect">
            <a:avLst/>
          </a:prstGeom>
          <a:noFill/>
        </p:spPr>
        <p:txBody>
          <a:bodyPr wrap="square" bIns="0" rtlCol="0">
            <a:normAutofit fontScale="70000"/>
          </a:bodyPr>
          <a:p>
            <a:pPr algn="ctr"/>
            <a:r>
              <a:rPr lang="en-US" altLang="zh-CN" sz="3200" spc="300">
                <a:solidFill>
                  <a:schemeClr val="bg2"/>
                </a:solidFill>
                <a:uFillTx/>
                <a:latin typeface="思源黑体 CN Bold" panose="020B0800000000000000" charset="-122"/>
                <a:ea typeface="思源黑体 CN Bold" panose="020B0800000000000000" charset="-122"/>
              </a:rPr>
              <a:t>07</a:t>
            </a:r>
            <a:endParaRPr lang="en-US" altLang="zh-CN" sz="3200" spc="300">
              <a:solidFill>
                <a:schemeClr val="bg2"/>
              </a:solidFill>
              <a:uFillTx/>
              <a:latin typeface="思源黑体 CN Bold" panose="020B0800000000000000" charset="-122"/>
              <a:ea typeface="思源黑体 CN Bold" panose="020B0800000000000000" charset="-122"/>
            </a:endParaRPr>
          </a:p>
        </p:txBody>
      </p:sp>
      <p:cxnSp>
        <p:nvCxnSpPr>
          <p:cNvPr id="58" name="直接箭头连接符 57"/>
          <p:cNvCxnSpPr/>
          <p:nvPr>
            <p:custDataLst>
              <p:tags r:id="rId13"/>
            </p:custDataLst>
          </p:nvPr>
        </p:nvCxnSpPr>
        <p:spPr>
          <a:xfrm rot="10800000" flipV="1">
            <a:off x="3286125" y="4466590"/>
            <a:ext cx="0" cy="1581150"/>
          </a:xfrm>
          <a:prstGeom prst="straightConnector1">
            <a:avLst/>
          </a:prstGeom>
          <a:ln w="12700" cmpd="sng">
            <a:solidFill>
              <a:schemeClr val="accent2"/>
            </a:solidFill>
            <a:prstDash val="sysDash"/>
            <a:tailEnd type="arrow"/>
          </a:ln>
        </p:spPr>
        <p:style>
          <a:lnRef idx="1">
            <a:srgbClr val="FA8024"/>
          </a:lnRef>
          <a:fillRef idx="0">
            <a:srgbClr val="FA8024"/>
          </a:fillRef>
          <a:effectRef idx="0">
            <a:srgbClr val="FA8024"/>
          </a:effectRef>
          <a:fontRef idx="minor">
            <a:srgbClr val="000000"/>
          </a:fontRef>
        </p:style>
      </p:cxnSp>
      <p:sp>
        <p:nvSpPr>
          <p:cNvPr id="60" name="圆角矩形 59"/>
          <p:cNvSpPr/>
          <p:nvPr>
            <p:custDataLst>
              <p:tags r:id="rId14"/>
            </p:custDataLst>
          </p:nvPr>
        </p:nvSpPr>
        <p:spPr>
          <a:xfrm>
            <a:off x="4607560" y="3552825"/>
            <a:ext cx="818515" cy="819150"/>
          </a:xfrm>
          <a:prstGeom prst="roundRect">
            <a:avLst>
              <a:gd name="adj" fmla="val 8627"/>
            </a:avLst>
          </a:prstGeom>
          <a:solidFill>
            <a:schemeClr val="accent3"/>
          </a:solidFill>
          <a:ln>
            <a:solidFill>
              <a:schemeClr val="accent3"/>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1" name="椭圆 60"/>
          <p:cNvSpPr/>
          <p:nvPr>
            <p:custDataLst>
              <p:tags r:id="rId15"/>
            </p:custDataLst>
          </p:nvPr>
        </p:nvSpPr>
        <p:spPr>
          <a:xfrm>
            <a:off x="4530725" y="4270375"/>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2" name="圆角矩形 61"/>
          <p:cNvSpPr/>
          <p:nvPr>
            <p:custDataLst>
              <p:tags r:id="rId16"/>
            </p:custDataLst>
          </p:nvPr>
        </p:nvSpPr>
        <p:spPr>
          <a:xfrm>
            <a:off x="4514215" y="3459480"/>
            <a:ext cx="1005840" cy="1006475"/>
          </a:xfrm>
          <a:prstGeom prst="roundRect">
            <a:avLst>
              <a:gd name="adj" fmla="val 8627"/>
            </a:avLst>
          </a:prstGeom>
          <a:noFill/>
          <a:ln>
            <a:solidFill>
              <a:schemeClr val="accent3"/>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3" name="椭圆 62"/>
          <p:cNvSpPr/>
          <p:nvPr>
            <p:custDataLst>
              <p:tags r:id="rId17"/>
            </p:custDataLst>
          </p:nvPr>
        </p:nvSpPr>
        <p:spPr>
          <a:xfrm>
            <a:off x="5396865" y="3398520"/>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4" name="文本框 63"/>
          <p:cNvSpPr txBox="1"/>
          <p:nvPr>
            <p:custDataLst>
              <p:tags r:id="rId18"/>
            </p:custDataLst>
          </p:nvPr>
        </p:nvSpPr>
        <p:spPr>
          <a:xfrm>
            <a:off x="4714240" y="3743960"/>
            <a:ext cx="605155" cy="436880"/>
          </a:xfrm>
          <a:prstGeom prst="rect">
            <a:avLst/>
          </a:prstGeom>
          <a:noFill/>
        </p:spPr>
        <p:txBody>
          <a:bodyPr wrap="square" bIns="0" rtlCol="0">
            <a:normAutofit fontScale="70000"/>
          </a:bodyPr>
          <a:p>
            <a:pPr algn="ctr"/>
            <a:r>
              <a:rPr lang="en-US" altLang="zh-CN" sz="3200" spc="300">
                <a:solidFill>
                  <a:schemeClr val="bg2"/>
                </a:solidFill>
                <a:uFillTx/>
                <a:latin typeface="思源黑体 CN Bold" panose="020B0800000000000000" charset="-122"/>
                <a:ea typeface="思源黑体 CN Bold" panose="020B0800000000000000" charset="-122"/>
              </a:rPr>
              <a:t>08</a:t>
            </a:r>
            <a:endParaRPr lang="en-US" altLang="zh-CN" sz="3200" spc="300">
              <a:solidFill>
                <a:schemeClr val="bg2"/>
              </a:solidFill>
              <a:uFillTx/>
              <a:latin typeface="思源黑体 CN Bold" panose="020B0800000000000000" charset="-122"/>
              <a:ea typeface="思源黑体 CN Bold" panose="020B0800000000000000" charset="-122"/>
            </a:endParaRPr>
          </a:p>
        </p:txBody>
      </p:sp>
      <p:cxnSp>
        <p:nvCxnSpPr>
          <p:cNvPr id="65" name="直接箭头连接符 64"/>
          <p:cNvCxnSpPr/>
          <p:nvPr>
            <p:custDataLst>
              <p:tags r:id="rId19"/>
            </p:custDataLst>
          </p:nvPr>
        </p:nvCxnSpPr>
        <p:spPr>
          <a:xfrm flipV="1">
            <a:off x="5017135" y="1878330"/>
            <a:ext cx="0" cy="1581150"/>
          </a:xfrm>
          <a:prstGeom prst="straightConnector1">
            <a:avLst/>
          </a:prstGeom>
          <a:ln w="12700" cmpd="sng">
            <a:solidFill>
              <a:schemeClr val="accent3"/>
            </a:solidFill>
            <a:prstDash val="sysDash"/>
            <a:tailEnd type="arrow"/>
          </a:ln>
        </p:spPr>
        <p:style>
          <a:lnRef idx="1">
            <a:srgbClr val="FA8024"/>
          </a:lnRef>
          <a:fillRef idx="0">
            <a:srgbClr val="FA8024"/>
          </a:fillRef>
          <a:effectRef idx="0">
            <a:srgbClr val="FA8024"/>
          </a:effectRef>
          <a:fontRef idx="minor">
            <a:srgbClr val="000000"/>
          </a:fontRef>
        </p:style>
      </p:cxnSp>
      <p:sp>
        <p:nvSpPr>
          <p:cNvPr id="67" name="圆角矩形 66"/>
          <p:cNvSpPr/>
          <p:nvPr>
            <p:custDataLst>
              <p:tags r:id="rId20"/>
            </p:custDataLst>
          </p:nvPr>
        </p:nvSpPr>
        <p:spPr>
          <a:xfrm rot="10800000">
            <a:off x="6465570" y="3552825"/>
            <a:ext cx="818515" cy="819150"/>
          </a:xfrm>
          <a:prstGeom prst="roundRect">
            <a:avLst>
              <a:gd name="adj" fmla="val 8627"/>
            </a:avLst>
          </a:prstGeom>
          <a:solidFill>
            <a:schemeClr val="accent4"/>
          </a:solidFill>
          <a:ln>
            <a:solidFill>
              <a:schemeClr val="accent4"/>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8" name="椭圆 67"/>
          <p:cNvSpPr/>
          <p:nvPr>
            <p:custDataLst>
              <p:tags r:id="rId21"/>
            </p:custDataLst>
          </p:nvPr>
        </p:nvSpPr>
        <p:spPr>
          <a:xfrm rot="10800000">
            <a:off x="7165975" y="3459480"/>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9" name="圆角矩形 68"/>
          <p:cNvSpPr/>
          <p:nvPr>
            <p:custDataLst>
              <p:tags r:id="rId22"/>
            </p:custDataLst>
          </p:nvPr>
        </p:nvSpPr>
        <p:spPr>
          <a:xfrm rot="10800000">
            <a:off x="6371590" y="3458845"/>
            <a:ext cx="1005840" cy="1006475"/>
          </a:xfrm>
          <a:prstGeom prst="roundRect">
            <a:avLst>
              <a:gd name="adj" fmla="val 8627"/>
            </a:avLst>
          </a:prstGeom>
          <a:noFill/>
          <a:ln>
            <a:solidFill>
              <a:schemeClr val="accent4"/>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70" name="椭圆 69"/>
          <p:cNvSpPr/>
          <p:nvPr>
            <p:custDataLst>
              <p:tags r:id="rId23"/>
            </p:custDataLst>
          </p:nvPr>
        </p:nvSpPr>
        <p:spPr>
          <a:xfrm rot="10800000">
            <a:off x="6299835" y="4331335"/>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71" name="文本框 70"/>
          <p:cNvSpPr txBox="1"/>
          <p:nvPr>
            <p:custDataLst>
              <p:tags r:id="rId24"/>
            </p:custDataLst>
          </p:nvPr>
        </p:nvSpPr>
        <p:spPr>
          <a:xfrm>
            <a:off x="6572250" y="3743960"/>
            <a:ext cx="605155" cy="436880"/>
          </a:xfrm>
          <a:prstGeom prst="rect">
            <a:avLst/>
          </a:prstGeom>
          <a:noFill/>
        </p:spPr>
        <p:txBody>
          <a:bodyPr wrap="square" bIns="0" rtlCol="0">
            <a:normAutofit fontScale="70000"/>
          </a:bodyPr>
          <a:p>
            <a:pPr algn="ctr"/>
            <a:r>
              <a:rPr lang="en-US" altLang="zh-CN" sz="3200" spc="300">
                <a:solidFill>
                  <a:schemeClr val="bg2"/>
                </a:solidFill>
                <a:uFillTx/>
                <a:latin typeface="思源黑体 CN Bold" panose="020B0800000000000000" charset="-122"/>
                <a:ea typeface="思源黑体 CN Bold" panose="020B0800000000000000" charset="-122"/>
              </a:rPr>
              <a:t>09</a:t>
            </a:r>
            <a:endParaRPr lang="en-US" altLang="zh-CN" sz="3200" spc="300">
              <a:solidFill>
                <a:schemeClr val="bg2"/>
              </a:solidFill>
              <a:uFillTx/>
              <a:latin typeface="思源黑体 CN Bold" panose="020B0800000000000000" charset="-122"/>
              <a:ea typeface="思源黑体 CN Bold" panose="020B0800000000000000" charset="-122"/>
            </a:endParaRPr>
          </a:p>
        </p:txBody>
      </p:sp>
      <p:cxnSp>
        <p:nvCxnSpPr>
          <p:cNvPr id="72" name="直接箭头连接符 71"/>
          <p:cNvCxnSpPr/>
          <p:nvPr>
            <p:custDataLst>
              <p:tags r:id="rId25"/>
            </p:custDataLst>
          </p:nvPr>
        </p:nvCxnSpPr>
        <p:spPr>
          <a:xfrm rot="10800000" flipV="1">
            <a:off x="6874510" y="4465320"/>
            <a:ext cx="0" cy="1581150"/>
          </a:xfrm>
          <a:prstGeom prst="straightConnector1">
            <a:avLst/>
          </a:prstGeom>
          <a:ln w="12700" cmpd="sng">
            <a:solidFill>
              <a:schemeClr val="accent4"/>
            </a:solidFill>
            <a:prstDash val="sysDash"/>
            <a:tailEnd type="arrow"/>
          </a:ln>
        </p:spPr>
        <p:style>
          <a:lnRef idx="1">
            <a:srgbClr val="FA8024"/>
          </a:lnRef>
          <a:fillRef idx="0">
            <a:srgbClr val="FA8024"/>
          </a:fillRef>
          <a:effectRef idx="0">
            <a:srgbClr val="FA8024"/>
          </a:effectRef>
          <a:fontRef idx="minor">
            <a:srgbClr val="000000"/>
          </a:fontRef>
        </p:style>
      </p:cxnSp>
      <p:sp>
        <p:nvSpPr>
          <p:cNvPr id="76" name="圆角矩形 75"/>
          <p:cNvSpPr/>
          <p:nvPr>
            <p:custDataLst>
              <p:tags r:id="rId26"/>
            </p:custDataLst>
          </p:nvPr>
        </p:nvSpPr>
        <p:spPr>
          <a:xfrm>
            <a:off x="8179435" y="3552825"/>
            <a:ext cx="818515" cy="819150"/>
          </a:xfrm>
          <a:prstGeom prst="roundRect">
            <a:avLst>
              <a:gd name="adj" fmla="val 8627"/>
            </a:avLst>
          </a:prstGeom>
          <a:solidFill>
            <a:schemeClr val="accent5"/>
          </a:solidFill>
          <a:ln>
            <a:solidFill>
              <a:schemeClr val="accent5"/>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77" name="椭圆 76"/>
          <p:cNvSpPr/>
          <p:nvPr>
            <p:custDataLst>
              <p:tags r:id="rId27"/>
            </p:custDataLst>
          </p:nvPr>
        </p:nvSpPr>
        <p:spPr>
          <a:xfrm>
            <a:off x="8102600" y="4270375"/>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78" name="圆角矩形 77"/>
          <p:cNvSpPr/>
          <p:nvPr>
            <p:custDataLst>
              <p:tags r:id="rId28"/>
            </p:custDataLst>
          </p:nvPr>
        </p:nvSpPr>
        <p:spPr>
          <a:xfrm>
            <a:off x="8086090" y="3459480"/>
            <a:ext cx="1005840" cy="1006475"/>
          </a:xfrm>
          <a:prstGeom prst="roundRect">
            <a:avLst>
              <a:gd name="adj" fmla="val 8627"/>
            </a:avLst>
          </a:prstGeom>
          <a:noFill/>
          <a:ln>
            <a:solidFill>
              <a:schemeClr val="accent5"/>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79" name="椭圆 78"/>
          <p:cNvSpPr/>
          <p:nvPr>
            <p:custDataLst>
              <p:tags r:id="rId29"/>
            </p:custDataLst>
          </p:nvPr>
        </p:nvSpPr>
        <p:spPr>
          <a:xfrm>
            <a:off x="8968740" y="3398520"/>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80" name="文本框 79"/>
          <p:cNvSpPr txBox="1"/>
          <p:nvPr>
            <p:custDataLst>
              <p:tags r:id="rId30"/>
            </p:custDataLst>
          </p:nvPr>
        </p:nvSpPr>
        <p:spPr>
          <a:xfrm>
            <a:off x="8286115" y="3743960"/>
            <a:ext cx="605155" cy="436880"/>
          </a:xfrm>
          <a:prstGeom prst="rect">
            <a:avLst/>
          </a:prstGeom>
          <a:noFill/>
        </p:spPr>
        <p:txBody>
          <a:bodyPr wrap="square" bIns="0" rtlCol="0">
            <a:normAutofit fontScale="70000"/>
          </a:bodyPr>
          <a:p>
            <a:pPr algn="ctr"/>
            <a:r>
              <a:rPr lang="en-US" altLang="zh-CN" sz="3200" spc="300">
                <a:solidFill>
                  <a:schemeClr val="bg2"/>
                </a:solidFill>
                <a:uFillTx/>
                <a:latin typeface="思源黑体 CN Bold" panose="020B0800000000000000" charset="-122"/>
                <a:ea typeface="思源黑体 CN Bold" panose="020B0800000000000000" charset="-122"/>
              </a:rPr>
              <a:t>10</a:t>
            </a:r>
            <a:endParaRPr lang="en-US" altLang="zh-CN" sz="3200" spc="300">
              <a:solidFill>
                <a:schemeClr val="bg2"/>
              </a:solidFill>
              <a:uFillTx/>
              <a:latin typeface="思源黑体 CN Bold" panose="020B0800000000000000" charset="-122"/>
              <a:ea typeface="思源黑体 CN Bold" panose="020B0800000000000000" charset="-122"/>
            </a:endParaRPr>
          </a:p>
        </p:txBody>
      </p:sp>
      <p:cxnSp>
        <p:nvCxnSpPr>
          <p:cNvPr id="81" name="直接箭头连接符 80"/>
          <p:cNvCxnSpPr/>
          <p:nvPr>
            <p:custDataLst>
              <p:tags r:id="rId31"/>
            </p:custDataLst>
          </p:nvPr>
        </p:nvCxnSpPr>
        <p:spPr>
          <a:xfrm flipV="1">
            <a:off x="8589010" y="1878965"/>
            <a:ext cx="0" cy="1581150"/>
          </a:xfrm>
          <a:prstGeom prst="straightConnector1">
            <a:avLst/>
          </a:prstGeom>
          <a:ln w="12700" cmpd="sng">
            <a:solidFill>
              <a:schemeClr val="accent5"/>
            </a:solidFill>
            <a:prstDash val="sysDash"/>
            <a:tailEnd type="arrow"/>
          </a:ln>
        </p:spPr>
        <p:style>
          <a:lnRef idx="1">
            <a:srgbClr val="FA8024"/>
          </a:lnRef>
          <a:fillRef idx="0">
            <a:srgbClr val="FA8024"/>
          </a:fillRef>
          <a:effectRef idx="0">
            <a:srgbClr val="FA8024"/>
          </a:effectRef>
          <a:fontRef idx="minor">
            <a:srgbClr val="000000"/>
          </a:fontRef>
        </p:style>
      </p:cxnSp>
      <p:sp>
        <p:nvSpPr>
          <p:cNvPr id="100" name="文本框 99"/>
          <p:cNvSpPr txBox="1"/>
          <p:nvPr>
            <p:custDataLst>
              <p:tags r:id="rId32"/>
            </p:custDataLst>
          </p:nvPr>
        </p:nvSpPr>
        <p:spPr>
          <a:xfrm>
            <a:off x="1724025" y="1643380"/>
            <a:ext cx="2390775" cy="854710"/>
          </a:xfrm>
          <a:prstGeom prst="rect">
            <a:avLst/>
          </a:prstGeom>
          <a:noFill/>
        </p:spPr>
        <p:txBody>
          <a:bodyPr wrap="square" bIns="0" rtlCol="0"/>
          <a:p>
            <a:pPr algn="l"/>
            <a:r>
              <a:rPr lang="zh-CN" altLang="en-US" b="1" spc="300">
                <a:solidFill>
                  <a:schemeClr val="accent1">
                    <a:lumMod val="75000"/>
                  </a:schemeClr>
                </a:solidFill>
                <a:uFillTx/>
                <a:latin typeface="思源黑体 CN Bold" panose="020B0800000000000000" charset="-122"/>
                <a:ea typeface="思源黑体 CN Bold" panose="020B0800000000000000" charset="-122"/>
              </a:rPr>
              <a:t>（六）避免生食品与熟食品接触</a:t>
            </a:r>
            <a:endParaRPr lang="zh-CN" altLang="en-US" b="1" spc="300">
              <a:solidFill>
                <a:schemeClr val="accent1">
                  <a:lumMod val="75000"/>
                </a:schemeClr>
              </a:solidFill>
              <a:uFillTx/>
              <a:latin typeface="思源黑体 CN Bold" panose="020B0800000000000000" charset="-122"/>
              <a:ea typeface="思源黑体 CN Bold" panose="020B0800000000000000" charset="-122"/>
            </a:endParaRPr>
          </a:p>
        </p:txBody>
      </p:sp>
      <p:sp>
        <p:nvSpPr>
          <p:cNvPr id="96" name="文本框 95"/>
          <p:cNvSpPr txBox="1"/>
          <p:nvPr>
            <p:custDataLst>
              <p:tags r:id="rId33"/>
            </p:custDataLst>
          </p:nvPr>
        </p:nvSpPr>
        <p:spPr>
          <a:xfrm>
            <a:off x="3621405" y="4764405"/>
            <a:ext cx="2980055" cy="669925"/>
          </a:xfrm>
          <a:prstGeom prst="rect">
            <a:avLst/>
          </a:prstGeom>
          <a:noFill/>
        </p:spPr>
        <p:txBody>
          <a:bodyPr wrap="square" bIns="0" rtlCol="0"/>
          <a:p>
            <a:pPr algn="l"/>
            <a:r>
              <a:rPr lang="zh-CN" altLang="en-US" b="1" spc="300">
                <a:solidFill>
                  <a:schemeClr val="accent2">
                    <a:lumMod val="50000"/>
                  </a:schemeClr>
                </a:solidFill>
                <a:uFillTx/>
                <a:latin typeface="思源黑体 CN Bold" panose="020B0800000000000000" charset="-122"/>
                <a:ea typeface="思源黑体 CN Bold" panose="020B0800000000000000" charset="-122"/>
              </a:rPr>
              <a:t>（七）食品加工时注意手部清洁</a:t>
            </a:r>
            <a:endParaRPr lang="zh-CN" altLang="en-US" b="1" spc="300">
              <a:solidFill>
                <a:schemeClr val="accent2">
                  <a:lumMod val="50000"/>
                </a:schemeClr>
              </a:solidFill>
              <a:uFillTx/>
              <a:latin typeface="思源黑体 CN Bold" panose="020B0800000000000000" charset="-122"/>
              <a:ea typeface="思源黑体 CN Bold" panose="020B0800000000000000" charset="-122"/>
            </a:endParaRPr>
          </a:p>
        </p:txBody>
      </p:sp>
      <p:sp>
        <p:nvSpPr>
          <p:cNvPr id="98" name="文本框 97"/>
          <p:cNvSpPr txBox="1"/>
          <p:nvPr>
            <p:custDataLst>
              <p:tags r:id="rId34"/>
            </p:custDataLst>
          </p:nvPr>
        </p:nvSpPr>
        <p:spPr>
          <a:xfrm>
            <a:off x="5368290" y="1643380"/>
            <a:ext cx="2729230" cy="706755"/>
          </a:xfrm>
          <a:prstGeom prst="rect">
            <a:avLst/>
          </a:prstGeom>
          <a:noFill/>
        </p:spPr>
        <p:txBody>
          <a:bodyPr wrap="square" bIns="0" rtlCol="0"/>
          <a:p>
            <a:pPr algn="l"/>
            <a:r>
              <a:rPr lang="zh-CN" altLang="en-US" b="1" spc="300">
                <a:solidFill>
                  <a:schemeClr val="accent3">
                    <a:lumMod val="75000"/>
                  </a:schemeClr>
                </a:solidFill>
                <a:uFillTx/>
                <a:latin typeface="思源黑体 CN Bold" panose="020B0800000000000000" charset="-122"/>
                <a:ea typeface="思源黑体 CN Bold" panose="020B0800000000000000" charset="-122"/>
              </a:rPr>
              <a:t>（八）必须精心保持厨房所有表面的清洁</a:t>
            </a:r>
            <a:endParaRPr lang="zh-CN" altLang="en-US" b="1" spc="300">
              <a:solidFill>
                <a:schemeClr val="accent3">
                  <a:lumMod val="75000"/>
                </a:schemeClr>
              </a:solidFill>
              <a:uFillTx/>
              <a:latin typeface="思源黑体 CN Bold" panose="020B0800000000000000" charset="-122"/>
              <a:ea typeface="思源黑体 CN Bold" panose="020B0800000000000000" charset="-122"/>
            </a:endParaRPr>
          </a:p>
        </p:txBody>
      </p:sp>
      <p:sp>
        <p:nvSpPr>
          <p:cNvPr id="102" name="文本框 101"/>
          <p:cNvSpPr txBox="1"/>
          <p:nvPr>
            <p:custDataLst>
              <p:tags r:id="rId35"/>
            </p:custDataLst>
          </p:nvPr>
        </p:nvSpPr>
        <p:spPr>
          <a:xfrm>
            <a:off x="7146925" y="4764405"/>
            <a:ext cx="3182620" cy="741045"/>
          </a:xfrm>
          <a:prstGeom prst="rect">
            <a:avLst/>
          </a:prstGeom>
          <a:noFill/>
        </p:spPr>
        <p:txBody>
          <a:bodyPr wrap="square" bIns="0" rtlCol="0"/>
          <a:p>
            <a:pPr algn="l"/>
            <a:r>
              <a:rPr lang="zh-CN" altLang="en-US" b="1" spc="300">
                <a:solidFill>
                  <a:schemeClr val="accent4">
                    <a:lumMod val="75000"/>
                  </a:schemeClr>
                </a:solidFill>
                <a:uFillTx/>
                <a:latin typeface="思源黑体 CN Bold" panose="020B0800000000000000" charset="-122"/>
                <a:ea typeface="思源黑体 CN Bold" panose="020B0800000000000000" charset="-122"/>
              </a:rPr>
              <a:t>（九）避免昆虫、鼠类和其他动物接触食品</a:t>
            </a:r>
            <a:endParaRPr lang="zh-CN" altLang="en-US" b="1" spc="300">
              <a:solidFill>
                <a:schemeClr val="accent4">
                  <a:lumMod val="75000"/>
                </a:schemeClr>
              </a:solidFill>
              <a:uFillTx/>
              <a:latin typeface="思源黑体 CN Bold" panose="020B0800000000000000" charset="-122"/>
              <a:ea typeface="思源黑体 CN Bold" panose="020B0800000000000000" charset="-122"/>
            </a:endParaRPr>
          </a:p>
        </p:txBody>
      </p:sp>
      <p:sp>
        <p:nvSpPr>
          <p:cNvPr id="104" name="文本框 103"/>
          <p:cNvSpPr txBox="1"/>
          <p:nvPr>
            <p:custDataLst>
              <p:tags r:id="rId36"/>
            </p:custDataLst>
          </p:nvPr>
        </p:nvSpPr>
        <p:spPr>
          <a:xfrm>
            <a:off x="8997950" y="1643380"/>
            <a:ext cx="2205990" cy="401320"/>
          </a:xfrm>
          <a:prstGeom prst="rect">
            <a:avLst/>
          </a:prstGeom>
          <a:noFill/>
        </p:spPr>
        <p:txBody>
          <a:bodyPr wrap="square" bIns="0" rtlCol="0"/>
          <a:p>
            <a:pPr algn="l"/>
            <a:r>
              <a:rPr lang="zh-CN" altLang="en-US" b="1" spc="300">
                <a:solidFill>
                  <a:schemeClr val="accent5">
                    <a:lumMod val="75000"/>
                  </a:schemeClr>
                </a:solidFill>
                <a:uFillTx/>
                <a:latin typeface="思源黑体 CN Bold" panose="020B0800000000000000" charset="-122"/>
                <a:ea typeface="思源黑体 CN Bold" panose="020B0800000000000000" charset="-122"/>
              </a:rPr>
              <a:t>（十）使用净水</a:t>
            </a:r>
            <a:endParaRPr lang="zh-CN" altLang="en-US" b="1" spc="300">
              <a:solidFill>
                <a:schemeClr val="accent5">
                  <a:lumMod val="75000"/>
                </a:schemeClr>
              </a:solidFill>
              <a:uFillTx/>
              <a:latin typeface="思源黑体 CN Bold" panose="020B0800000000000000" charset="-122"/>
              <a:ea typeface="思源黑体 CN Bold" panose="020B0800000000000000"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896870" y="570865"/>
            <a:ext cx="540448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二、食物中毒的预防</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2"/>
            </p:custDataLst>
          </p:nvPr>
        </p:nvSpPr>
        <p:spPr>
          <a:xfrm>
            <a:off x="972820" y="3284220"/>
            <a:ext cx="3207385" cy="2531110"/>
          </a:xfrm>
          <a:prstGeom prst="rect">
            <a:avLst/>
          </a:prstGeom>
          <a:noFill/>
        </p:spPr>
        <p:txBody>
          <a:bodyPr wrap="square" rtlCol="0">
            <a:noAutofit/>
            <a:scene3d>
              <a:camera prst="orthographicFront"/>
              <a:lightRig rig="threePt" dir="t"/>
            </a:scene3d>
          </a:bodyPr>
          <a:p>
            <a:pPr indent="0" algn="l" fontAlgn="auto">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1. 加强从业人员管理</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2. 确保原料采购质量</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3. 不食用有毒及变质食品</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4. 严格管理食品加工程序</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5. 食物分离存放</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6. 合理清理剩菜</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7. 保证餐具干净</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66" name="文本框 65"/>
          <p:cNvSpPr txBox="1"/>
          <p:nvPr>
            <p:custDataLst>
              <p:tags r:id="rId3"/>
            </p:custDataLst>
          </p:nvPr>
        </p:nvSpPr>
        <p:spPr>
          <a:xfrm>
            <a:off x="972820" y="2849245"/>
            <a:ext cx="3442970" cy="434975"/>
          </a:xfrm>
          <a:prstGeom prst="rect">
            <a:avLst/>
          </a:prstGeom>
          <a:noFill/>
        </p:spPr>
        <p:txBody>
          <a:bodyPr wrap="square" rtlCol="0"/>
          <a:p>
            <a:pPr algn="l">
              <a:lnSpc>
                <a:spcPct val="120000"/>
              </a:lnSpc>
            </a:pPr>
            <a:r>
              <a:rPr lang="zh-CN" altLang="en-US" sz="1600" b="1" spc="300">
                <a:solidFill>
                  <a:srgbClr val="0070C0"/>
                </a:solidFill>
                <a:latin typeface="Arial" panose="020B0604020202020204" pitchFamily="34" charset="0"/>
                <a:ea typeface="微软雅黑" panose="020B0503020204020204" pitchFamily="34" charset="-122"/>
                <a:sym typeface="Arial" panose="020B0604020202020204" pitchFamily="34" charset="0"/>
              </a:rPr>
              <a:t>（一）加强对学生食堂的管理</a:t>
            </a:r>
            <a:endParaRPr lang="zh-CN" altLang="en-US" sz="1600" b="1" spc="30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文本框 72"/>
          <p:cNvSpPr txBox="1"/>
          <p:nvPr>
            <p:custDataLst>
              <p:tags r:id="rId4"/>
            </p:custDataLst>
          </p:nvPr>
        </p:nvSpPr>
        <p:spPr>
          <a:xfrm>
            <a:off x="7786370" y="3287395"/>
            <a:ext cx="3432810" cy="2527935"/>
          </a:xfrm>
          <a:prstGeom prst="rect">
            <a:avLst/>
          </a:prstGeom>
          <a:noFill/>
        </p:spPr>
        <p:txBody>
          <a:bodyPr wrap="square" rtlCol="0">
            <a:scene3d>
              <a:camera prst="orthographicFront"/>
              <a:lightRig rig="threePt" dir="t"/>
            </a:scene3d>
          </a:bodyPr>
          <a:p>
            <a:pPr>
              <a:lnSpc>
                <a:spcPct val="120000"/>
              </a:lnSpc>
            </a:pPr>
            <a:r>
              <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rPr>
              <a:t>（1）个人要养成良好的卫生习惯。</a:t>
            </a:r>
            <a:endPar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rPr>
              <a:t>（2）餐具要卫生。</a:t>
            </a:r>
            <a:endPar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rPr>
              <a:t>（3）饮食要卫生。</a:t>
            </a:r>
            <a:endPar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rPr>
              <a:t>（4）对不熟悉的野生动植物不要随意采捕食用，海蜇等产品宜用饱和食盐水浸泡保存，食用前应冲洗干净。</a:t>
            </a:r>
            <a:endPar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74" name="文本框 73"/>
          <p:cNvSpPr txBox="1"/>
          <p:nvPr>
            <p:custDataLst>
              <p:tags r:id="rId5"/>
            </p:custDataLst>
          </p:nvPr>
        </p:nvSpPr>
        <p:spPr>
          <a:xfrm>
            <a:off x="8011795" y="2581275"/>
            <a:ext cx="3188970" cy="702945"/>
          </a:xfrm>
          <a:prstGeom prst="rect">
            <a:avLst/>
          </a:prstGeom>
          <a:noFill/>
        </p:spPr>
        <p:txBody>
          <a:bodyPr wrap="square" rtlCol="0"/>
          <a:p>
            <a:pPr>
              <a:lnSpc>
                <a:spcPct val="120000"/>
              </a:lnSpc>
            </a:pPr>
            <a:r>
              <a:rPr lang="zh-CN" altLang="en-US" sz="1600" b="1" spc="300">
                <a:solidFill>
                  <a:srgbClr val="0070C0"/>
                </a:solidFill>
                <a:latin typeface="Arial" panose="020B0604020202020204" pitchFamily="34" charset="0"/>
                <a:ea typeface="微软雅黑" panose="020B0503020204020204" pitchFamily="34" charset="-122"/>
                <a:sym typeface="Arial" panose="020B0604020202020204" pitchFamily="34" charset="0"/>
              </a:rPr>
              <a:t>（二）大学生预防食物中毒的方法</a:t>
            </a:r>
            <a:endParaRPr lang="zh-CN" altLang="en-US" sz="1600" b="1" spc="30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箭头: 上弧形 9"/>
          <p:cNvSpPr/>
          <p:nvPr>
            <p:custDataLst>
              <p:tags r:id="rId6"/>
            </p:custDataLst>
          </p:nvPr>
        </p:nvSpPr>
        <p:spPr>
          <a:xfrm rot="16200000">
            <a:off x="3952240" y="2794000"/>
            <a:ext cx="2854960" cy="1270000"/>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箭头: 上弧形 22"/>
          <p:cNvSpPr/>
          <p:nvPr>
            <p:custDataLst>
              <p:tags r:id="rId7"/>
            </p:custDataLst>
          </p:nvPr>
        </p:nvSpPr>
        <p:spPr>
          <a:xfrm rot="5400000">
            <a:off x="5551170" y="2794000"/>
            <a:ext cx="2854960" cy="1270000"/>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AutoShape 11"/>
          <p:cNvSpPr>
            <a:spLocks noChangeAspect="1"/>
          </p:cNvSpPr>
          <p:nvPr>
            <p:custDataLst>
              <p:tags r:id="rId8"/>
            </p:custDataLst>
          </p:nvPr>
        </p:nvSpPr>
        <p:spPr bwMode="auto">
          <a:xfrm>
            <a:off x="5983605" y="3284220"/>
            <a:ext cx="375285" cy="34417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896870" y="570865"/>
            <a:ext cx="540448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三、食物中毒的处理</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2"/>
            </p:custDataLst>
          </p:nvPr>
        </p:nvSpPr>
        <p:spPr>
          <a:xfrm>
            <a:off x="972820" y="3284220"/>
            <a:ext cx="3207385" cy="2531110"/>
          </a:xfrm>
          <a:prstGeom prst="rect">
            <a:avLst/>
          </a:prstGeom>
          <a:noFill/>
        </p:spPr>
        <p:txBody>
          <a:bodyPr wrap="square" rtlCol="0">
            <a:noAutofit/>
            <a:scene3d>
              <a:camera prst="orthographicFront"/>
              <a:lightRig rig="threePt" dir="t"/>
            </a:scene3d>
          </a:bodyPr>
          <a:p>
            <a:pPr indent="0" algn="l" fontAlgn="auto">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1. 建立快速反应机制</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2. 及时判断中毒类型</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indent="0" algn="l" fontAlgn="auto">
              <a:lnSpc>
                <a:spcPct val="130000"/>
              </a:lnSpc>
            </a:pPr>
            <a:r>
              <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rPr>
              <a:t>3. 保留检查样本</a:t>
            </a:r>
            <a:endParaRPr lang="zh-CN" altLang="en-US" sz="1600" spc="150" dirty="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66" name="文本框 65"/>
          <p:cNvSpPr txBox="1"/>
          <p:nvPr>
            <p:custDataLst>
              <p:tags r:id="rId3"/>
            </p:custDataLst>
          </p:nvPr>
        </p:nvSpPr>
        <p:spPr>
          <a:xfrm>
            <a:off x="972820" y="2849245"/>
            <a:ext cx="3442970" cy="434975"/>
          </a:xfrm>
          <a:prstGeom prst="rect">
            <a:avLst/>
          </a:prstGeom>
          <a:noFill/>
        </p:spPr>
        <p:txBody>
          <a:bodyPr wrap="square" rtlCol="0"/>
          <a:p>
            <a:pPr algn="l">
              <a:lnSpc>
                <a:spcPct val="120000"/>
              </a:lnSpc>
            </a:pPr>
            <a:r>
              <a:rPr lang="zh-CN" altLang="en-US" sz="1600" b="1" spc="30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rPr>
              <a:t>（一）食物中毒的应对措施</a:t>
            </a:r>
            <a:endParaRPr lang="zh-CN" altLang="en-US" sz="1600" b="1" spc="30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文本框 72"/>
          <p:cNvSpPr txBox="1"/>
          <p:nvPr>
            <p:custDataLst>
              <p:tags r:id="rId4"/>
            </p:custDataLst>
          </p:nvPr>
        </p:nvSpPr>
        <p:spPr>
          <a:xfrm>
            <a:off x="7786370" y="3287395"/>
            <a:ext cx="3432810" cy="1569085"/>
          </a:xfrm>
          <a:prstGeom prst="rect">
            <a:avLst/>
          </a:prstGeom>
          <a:noFill/>
        </p:spPr>
        <p:txBody>
          <a:bodyPr wrap="square" rtlCol="0">
            <a:scene3d>
              <a:camera prst="orthographicFront"/>
              <a:lightRig rig="threePt" dir="t"/>
            </a:scene3d>
          </a:bodyPr>
          <a:p>
            <a:pPr>
              <a:lnSpc>
                <a:spcPct val="120000"/>
              </a:lnSpc>
            </a:pPr>
            <a:r>
              <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rPr>
              <a:t>1. 及时发现症状</a:t>
            </a:r>
            <a:endPar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rPr>
              <a:t>2. 催吐</a:t>
            </a:r>
            <a:endPar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rPr>
              <a:t>3. 导泻</a:t>
            </a:r>
            <a:endPar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rPr>
              <a:t>4. 送入医院</a:t>
            </a:r>
            <a:endParaRPr lang="zh-CN" altLang="en-US" sz="1600" spc="150">
              <a:solidFill>
                <a:schemeClr val="tx1"/>
              </a:solidFill>
              <a:effectLst/>
              <a:latin typeface="Arial" panose="020B0604020202020204" pitchFamily="34" charset="0"/>
              <a:ea typeface="微软雅黑" panose="020B0503020204020204" pitchFamily="34" charset="-122"/>
              <a:sym typeface="Arial" panose="020B0604020202020204" pitchFamily="34" charset="0"/>
            </a:endParaRPr>
          </a:p>
        </p:txBody>
      </p:sp>
      <p:sp>
        <p:nvSpPr>
          <p:cNvPr id="74" name="文本框 73"/>
          <p:cNvSpPr txBox="1"/>
          <p:nvPr>
            <p:custDataLst>
              <p:tags r:id="rId5"/>
            </p:custDataLst>
          </p:nvPr>
        </p:nvSpPr>
        <p:spPr>
          <a:xfrm>
            <a:off x="7942580" y="2750820"/>
            <a:ext cx="3188970" cy="533400"/>
          </a:xfrm>
          <a:prstGeom prst="rect">
            <a:avLst/>
          </a:prstGeom>
          <a:noFill/>
        </p:spPr>
        <p:txBody>
          <a:bodyPr wrap="square" rtlCol="0"/>
          <a:p>
            <a:pPr>
              <a:lnSpc>
                <a:spcPct val="120000"/>
              </a:lnSpc>
            </a:pPr>
            <a:r>
              <a:rPr lang="zh-CN" altLang="en-US" sz="1600" b="1" spc="30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（二）食物中毒的救护</a:t>
            </a:r>
            <a:endParaRPr lang="zh-CN" altLang="en-US" sz="1600" b="1" spc="30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箭头: 上弧形 9"/>
          <p:cNvSpPr/>
          <p:nvPr>
            <p:custDataLst>
              <p:tags r:id="rId6"/>
            </p:custDataLst>
          </p:nvPr>
        </p:nvSpPr>
        <p:spPr>
          <a:xfrm rot="16200000">
            <a:off x="3952240" y="2794000"/>
            <a:ext cx="2854960" cy="1270000"/>
          </a:xfrm>
          <a:prstGeom prst="curvedDownArrow">
            <a:avLst>
              <a:gd name="adj1" fmla="val 50000"/>
              <a:gd name="adj2" fmla="val 50000"/>
              <a:gd name="adj3" fmla="val 23800"/>
            </a:avLst>
          </a:prstGeom>
          <a:solidFill>
            <a:srgbClr val="FC465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箭头: 上弧形 22"/>
          <p:cNvSpPr/>
          <p:nvPr>
            <p:custDataLst>
              <p:tags r:id="rId7"/>
            </p:custDataLst>
          </p:nvPr>
        </p:nvSpPr>
        <p:spPr>
          <a:xfrm rot="5400000">
            <a:off x="5551170" y="2794000"/>
            <a:ext cx="2854960" cy="1270000"/>
          </a:xfrm>
          <a:prstGeom prst="curvedDownArrow">
            <a:avLst>
              <a:gd name="adj1" fmla="val 50000"/>
              <a:gd name="adj2" fmla="val 50000"/>
              <a:gd name="adj3" fmla="val 23800"/>
            </a:avLst>
          </a:prstGeom>
          <a:solidFill>
            <a:srgbClr val="E1448B"/>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AutoShape 11"/>
          <p:cNvSpPr>
            <a:spLocks noChangeAspect="1"/>
          </p:cNvSpPr>
          <p:nvPr>
            <p:custDataLst>
              <p:tags r:id="rId8"/>
            </p:custDataLst>
          </p:nvPr>
        </p:nvSpPr>
        <p:spPr bwMode="auto">
          <a:xfrm>
            <a:off x="6014720" y="3287395"/>
            <a:ext cx="375285" cy="34417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E1448B"/>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896870" y="570865"/>
            <a:ext cx="570103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四、常见几种食物中毒的处理</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cxnSp>
        <p:nvCxnSpPr>
          <p:cNvPr id="52" name="Straight Connector 49"/>
          <p:cNvCxnSpPr/>
          <p:nvPr>
            <p:custDataLst>
              <p:tags r:id="rId2"/>
            </p:custDataLst>
          </p:nvPr>
        </p:nvCxnSpPr>
        <p:spPr>
          <a:xfrm>
            <a:off x="3267555" y="3713723"/>
            <a:ext cx="871507"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3"/>
            </p:custDataLst>
          </p:nvPr>
        </p:nvCxnSpPr>
        <p:spPr>
          <a:xfrm>
            <a:off x="3267555" y="5120708"/>
            <a:ext cx="1173932"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4"/>
            </p:custDataLst>
          </p:nvPr>
        </p:nvCxnSpPr>
        <p:spPr>
          <a:xfrm>
            <a:off x="6188837" y="2449822"/>
            <a:ext cx="770156"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5"/>
            </p:custDataLst>
          </p:nvPr>
        </p:nvCxnSpPr>
        <p:spPr>
          <a:xfrm>
            <a:off x="7417509" y="3713723"/>
            <a:ext cx="871507"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6"/>
            </p:custDataLst>
          </p:nvPr>
        </p:nvCxnSpPr>
        <p:spPr>
          <a:xfrm>
            <a:off x="7263587" y="5120708"/>
            <a:ext cx="1222169"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7"/>
            </p:custDataLst>
          </p:nvPr>
        </p:nvSpPr>
        <p:spPr bwMode="auto">
          <a:xfrm>
            <a:off x="6144936" y="2924598"/>
            <a:ext cx="1553862" cy="1577709"/>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Oval 4"/>
          <p:cNvSpPr>
            <a:spLocks noChangeArrowheads="1"/>
          </p:cNvSpPr>
          <p:nvPr>
            <p:custDataLst>
              <p:tags r:id="rId8"/>
            </p:custDataLst>
          </p:nvPr>
        </p:nvSpPr>
        <p:spPr bwMode="auto">
          <a:xfrm>
            <a:off x="5021950" y="2242785"/>
            <a:ext cx="1553862" cy="1577709"/>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Oval 5"/>
          <p:cNvSpPr>
            <a:spLocks noChangeArrowheads="1"/>
          </p:cNvSpPr>
          <p:nvPr>
            <p:custDataLst>
              <p:tags r:id="rId9"/>
            </p:custDataLst>
          </p:nvPr>
        </p:nvSpPr>
        <p:spPr bwMode="auto">
          <a:xfrm>
            <a:off x="4031208" y="2924598"/>
            <a:ext cx="1553862" cy="1577709"/>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Oval 6"/>
          <p:cNvSpPr>
            <a:spLocks noChangeArrowheads="1"/>
          </p:cNvSpPr>
          <p:nvPr>
            <p:custDataLst>
              <p:tags r:id="rId10"/>
            </p:custDataLst>
          </p:nvPr>
        </p:nvSpPr>
        <p:spPr bwMode="auto">
          <a:xfrm>
            <a:off x="5799152" y="4220476"/>
            <a:ext cx="1553862" cy="1577709"/>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Oval 7"/>
          <p:cNvSpPr>
            <a:spLocks noChangeArrowheads="1"/>
          </p:cNvSpPr>
          <p:nvPr>
            <p:custDataLst>
              <p:tags r:id="rId11"/>
            </p:custDataLst>
          </p:nvPr>
        </p:nvSpPr>
        <p:spPr bwMode="auto">
          <a:xfrm>
            <a:off x="4381328" y="4220476"/>
            <a:ext cx="1553862" cy="1577709"/>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Oval 57"/>
          <p:cNvSpPr>
            <a:spLocks noChangeArrowheads="1"/>
          </p:cNvSpPr>
          <p:nvPr>
            <p:custDataLst>
              <p:tags r:id="rId12"/>
            </p:custDataLst>
          </p:nvPr>
        </p:nvSpPr>
        <p:spPr bwMode="auto">
          <a:xfrm>
            <a:off x="7853263" y="3394496"/>
            <a:ext cx="613523" cy="622737"/>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0" name="Oval 67"/>
          <p:cNvSpPr>
            <a:spLocks noChangeArrowheads="1"/>
          </p:cNvSpPr>
          <p:nvPr>
            <p:custDataLst>
              <p:tags r:id="rId13"/>
            </p:custDataLst>
          </p:nvPr>
        </p:nvSpPr>
        <p:spPr bwMode="auto">
          <a:xfrm>
            <a:off x="7853263" y="4828580"/>
            <a:ext cx="613523" cy="622737"/>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Oval 68"/>
          <p:cNvSpPr>
            <a:spLocks noChangeArrowheads="1"/>
          </p:cNvSpPr>
          <p:nvPr>
            <p:custDataLst>
              <p:tags r:id="rId14"/>
            </p:custDataLst>
          </p:nvPr>
        </p:nvSpPr>
        <p:spPr bwMode="auto">
          <a:xfrm>
            <a:off x="6863062" y="2140350"/>
            <a:ext cx="613523" cy="622737"/>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Oval 69"/>
          <p:cNvSpPr>
            <a:spLocks noChangeArrowheads="1"/>
          </p:cNvSpPr>
          <p:nvPr>
            <p:custDataLst>
              <p:tags r:id="rId15"/>
            </p:custDataLst>
          </p:nvPr>
        </p:nvSpPr>
        <p:spPr bwMode="auto">
          <a:xfrm>
            <a:off x="3089785" y="4828580"/>
            <a:ext cx="613523" cy="622737"/>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 name="Oval 70"/>
          <p:cNvSpPr>
            <a:spLocks noChangeArrowheads="1"/>
          </p:cNvSpPr>
          <p:nvPr>
            <p:custDataLst>
              <p:tags r:id="rId16"/>
            </p:custDataLst>
          </p:nvPr>
        </p:nvSpPr>
        <p:spPr bwMode="auto">
          <a:xfrm>
            <a:off x="3089785" y="3370107"/>
            <a:ext cx="613523" cy="622737"/>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Oval 2"/>
          <p:cNvSpPr>
            <a:spLocks noChangeArrowheads="1"/>
          </p:cNvSpPr>
          <p:nvPr>
            <p:custDataLst>
              <p:tags r:id="rId17"/>
            </p:custDataLst>
          </p:nvPr>
        </p:nvSpPr>
        <p:spPr bwMode="auto">
          <a:xfrm>
            <a:off x="5108125" y="3367939"/>
            <a:ext cx="1541938" cy="156578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空心弧 106"/>
          <p:cNvSpPr/>
          <p:nvPr>
            <p:custDataLst>
              <p:tags r:id="rId18"/>
            </p:custDataLst>
          </p:nvPr>
        </p:nvSpPr>
        <p:spPr>
          <a:xfrm rot="5400000">
            <a:off x="5107583" y="3376611"/>
            <a:ext cx="1541938" cy="1541938"/>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空心弧 111"/>
          <p:cNvSpPr/>
          <p:nvPr>
            <p:custDataLst>
              <p:tags r:id="rId19"/>
            </p:custDataLst>
          </p:nvPr>
        </p:nvSpPr>
        <p:spPr>
          <a:xfrm rot="5400000">
            <a:off x="5107583" y="3376611"/>
            <a:ext cx="1541938" cy="1541938"/>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空心弧 112"/>
          <p:cNvSpPr/>
          <p:nvPr>
            <p:custDataLst>
              <p:tags r:id="rId20"/>
            </p:custDataLst>
          </p:nvPr>
        </p:nvSpPr>
        <p:spPr>
          <a:xfrm rot="5400000">
            <a:off x="5107583" y="3376611"/>
            <a:ext cx="1541938" cy="1541938"/>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空心弧 113"/>
          <p:cNvSpPr/>
          <p:nvPr>
            <p:custDataLst>
              <p:tags r:id="rId21"/>
            </p:custDataLst>
          </p:nvPr>
        </p:nvSpPr>
        <p:spPr>
          <a:xfrm rot="5400000">
            <a:off x="5107583" y="3376611"/>
            <a:ext cx="1541938" cy="1541938"/>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空心弧 123"/>
          <p:cNvSpPr/>
          <p:nvPr>
            <p:custDataLst>
              <p:tags r:id="rId22"/>
            </p:custDataLst>
          </p:nvPr>
        </p:nvSpPr>
        <p:spPr>
          <a:xfrm rot="5400000">
            <a:off x="5107583" y="3376611"/>
            <a:ext cx="1541938" cy="1541938"/>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custDataLst>
              <p:tags r:id="rId23"/>
            </p:custDataLst>
          </p:nvPr>
        </p:nvSpPr>
        <p:spPr>
          <a:xfrm>
            <a:off x="589915" y="2242185"/>
            <a:ext cx="2459355" cy="2266950"/>
          </a:xfrm>
          <a:prstGeom prst="rect">
            <a:avLst/>
          </a:prstGeom>
          <a:noFill/>
        </p:spPr>
        <p:txBody>
          <a:bodyPr wrap="square" rtlCol="0" anchor="ctr" anchorCtr="0"/>
          <a:lstStyle/>
          <a:p>
            <a:pPr algn="l" fontAlgn="auto">
              <a:lnSpc>
                <a:spcPct val="150000"/>
              </a:lnSpc>
            </a:pPr>
            <a:r>
              <a:rPr lang="zh-CN" altLang="en-US" sz="1600" spc="150" dirty="0">
                <a:solidFill>
                  <a:srgbClr val="92D050"/>
                </a:solidFill>
                <a:uFillTx/>
                <a:latin typeface="Arial" panose="020B0604020202020204" pitchFamily="34" charset="0"/>
                <a:ea typeface="微软雅黑" panose="020B0503020204020204" pitchFamily="34" charset="-122"/>
                <a:sym typeface="Arial" panose="020B0604020202020204" pitchFamily="34" charset="0"/>
              </a:rPr>
              <a:t>（五）马铃薯中毒</a:t>
            </a:r>
            <a:endParaRPr lang="zh-CN" altLang="en-US" sz="1600" spc="150" dirty="0">
              <a:solidFill>
                <a:srgbClr val="92D050"/>
              </a:solidFill>
              <a:uFillTx/>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误食了发芽的马铃薯中毒，若食后不久，应立即采取洗胃催吐，吐尽胃内毒物，并及时将病人送往医院。</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24"/>
            </p:custDataLst>
          </p:nvPr>
        </p:nvSpPr>
        <p:spPr>
          <a:xfrm>
            <a:off x="646430" y="4509770"/>
            <a:ext cx="2402840" cy="171894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dirty="0">
                <a:solidFill>
                  <a:srgbClr val="00B050"/>
                </a:solidFill>
                <a:uFillTx/>
                <a:sym typeface="Arial" panose="020B0604020202020204" pitchFamily="34" charset="0"/>
              </a:rPr>
              <a:t>（四）螃蟹中毒</a:t>
            </a:r>
            <a:endParaRPr lang="zh-CN" altLang="en-US" sz="1600" dirty="0">
              <a:solidFill>
                <a:srgbClr val="00B050"/>
              </a:solidFill>
              <a:uFillTx/>
              <a:sym typeface="Arial" panose="020B0604020202020204" pitchFamily="34" charset="0"/>
            </a:endParaRPr>
          </a:p>
          <a:p>
            <a:pPr algn="l"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如果发生螃蟹中毒，必须立即设法让食物从胃里吐出来。</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5"/>
            </p:custDataLst>
          </p:nvPr>
        </p:nvSpPr>
        <p:spPr>
          <a:xfrm>
            <a:off x="8597265" y="3122930"/>
            <a:ext cx="2547620" cy="125412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b="1" dirty="0">
                <a:solidFill>
                  <a:srgbClr val="006C8A"/>
                </a:solidFill>
                <a:uFillTx/>
                <a:sym typeface="Arial" panose="020B0604020202020204" pitchFamily="34" charset="0"/>
              </a:rPr>
              <a:t>（二）亚硝酸盐中毒</a:t>
            </a:r>
            <a:endParaRPr lang="zh-CN" altLang="en-US" sz="1600" b="1" dirty="0">
              <a:solidFill>
                <a:srgbClr val="006C8A"/>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误食亚硝酸盐的人通常会出现胸闷、憋气、发绀的现象。</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6"/>
            </p:custDataLst>
          </p:nvPr>
        </p:nvSpPr>
        <p:spPr>
          <a:xfrm>
            <a:off x="8485505" y="4728845"/>
            <a:ext cx="2757170" cy="125412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b="1" dirty="0">
                <a:solidFill>
                  <a:srgbClr val="559993"/>
                </a:solidFill>
                <a:uFillTx/>
                <a:sym typeface="Arial" panose="020B0604020202020204" pitchFamily="34" charset="0"/>
              </a:rPr>
              <a:t>（三）蘑菇中毒</a:t>
            </a:r>
            <a:endParaRPr lang="zh-CN" altLang="en-US" sz="1600" b="1" dirty="0">
              <a:solidFill>
                <a:srgbClr val="559993"/>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一旦误食有毒蘑菇而中毒，要立即催吐、洗胃、导泻。</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7"/>
            </p:custDataLst>
          </p:nvPr>
        </p:nvSpPr>
        <p:spPr>
          <a:xfrm>
            <a:off x="7671435" y="1099820"/>
            <a:ext cx="3473450" cy="182499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b="1" dirty="0">
                <a:solidFill>
                  <a:srgbClr val="0070C0"/>
                </a:solidFill>
                <a:uFillTx/>
                <a:sym typeface="Arial" panose="020B0604020202020204" pitchFamily="34" charset="0"/>
              </a:rPr>
              <a:t>（一）扁豆中毒</a:t>
            </a:r>
            <a:endParaRPr lang="zh-CN" altLang="en-US" sz="1600" b="1" dirty="0">
              <a:solidFill>
                <a:srgbClr val="0070C0"/>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扁豆中含有皂素等有害物，如果吃了加热不透的扁豆，在半小时到几小时之内就可发生中毒，表现为恶心呕吐，血细胞升高。</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7" name="图形 1"/>
          <p:cNvPicPr>
            <a:picLocks noChangeAspect="1"/>
          </p:cNvPicPr>
          <p:nvPr>
            <p:custDataLst>
              <p:tags r:id="rId28"/>
            </p:custDataLst>
          </p:nvPr>
        </p:nvPicPr>
        <p:blipFill>
          <a:blip r:embed="rId29"/>
          <a:stretch>
            <a:fillRect/>
          </a:stretch>
        </p:blipFill>
        <p:spPr>
          <a:xfrm>
            <a:off x="4839302" y="4741321"/>
            <a:ext cx="536562" cy="609729"/>
          </a:xfrm>
          <a:prstGeom prst="rect">
            <a:avLst/>
          </a:prstGeom>
        </p:spPr>
      </p:pic>
      <p:pic>
        <p:nvPicPr>
          <p:cNvPr id="8" name="图形 2"/>
          <p:cNvPicPr>
            <a:picLocks noChangeAspect="1"/>
          </p:cNvPicPr>
          <p:nvPr>
            <p:custDataLst>
              <p:tags r:id="rId30"/>
            </p:custDataLst>
          </p:nvPr>
        </p:nvPicPr>
        <p:blipFill>
          <a:blip r:embed="rId31"/>
          <a:stretch>
            <a:fillRect/>
          </a:stretch>
        </p:blipFill>
        <p:spPr>
          <a:xfrm>
            <a:off x="6498850" y="4728855"/>
            <a:ext cx="308930" cy="560951"/>
          </a:xfrm>
          <a:prstGeom prst="rect">
            <a:avLst/>
          </a:prstGeom>
        </p:spPr>
      </p:pic>
      <p:pic>
        <p:nvPicPr>
          <p:cNvPr id="9" name="图形 3"/>
          <p:cNvPicPr>
            <a:picLocks noChangeAspect="1"/>
          </p:cNvPicPr>
          <p:nvPr>
            <p:custDataLst>
              <p:tags r:id="rId32"/>
            </p:custDataLst>
          </p:nvPr>
        </p:nvPicPr>
        <p:blipFill>
          <a:blip r:embed="rId33"/>
          <a:stretch>
            <a:fillRect/>
          </a:stretch>
        </p:blipFill>
        <p:spPr>
          <a:xfrm>
            <a:off x="6788811" y="3506686"/>
            <a:ext cx="390227" cy="414616"/>
          </a:xfrm>
          <a:prstGeom prst="rect">
            <a:avLst/>
          </a:prstGeom>
        </p:spPr>
      </p:pic>
      <p:pic>
        <p:nvPicPr>
          <p:cNvPr id="10" name="图形 4"/>
          <p:cNvPicPr>
            <a:picLocks noChangeAspect="1"/>
          </p:cNvPicPr>
          <p:nvPr>
            <p:custDataLst>
              <p:tags r:id="rId34"/>
            </p:custDataLst>
          </p:nvPr>
        </p:nvPicPr>
        <p:blipFill>
          <a:blip r:embed="rId35"/>
          <a:stretch>
            <a:fillRect/>
          </a:stretch>
        </p:blipFill>
        <p:spPr>
          <a:xfrm>
            <a:off x="5589947" y="2721897"/>
            <a:ext cx="577211" cy="398357"/>
          </a:xfrm>
          <a:prstGeom prst="rect">
            <a:avLst/>
          </a:prstGeom>
        </p:spPr>
      </p:pic>
      <p:pic>
        <p:nvPicPr>
          <p:cNvPr id="11" name="图形 5"/>
          <p:cNvPicPr>
            <a:picLocks noChangeAspect="1"/>
          </p:cNvPicPr>
          <p:nvPr>
            <p:custDataLst>
              <p:tags r:id="rId36"/>
            </p:custDataLst>
          </p:nvPr>
        </p:nvPicPr>
        <p:blipFill>
          <a:blip r:embed="rId37"/>
          <a:stretch>
            <a:fillRect/>
          </a:stretch>
        </p:blipFill>
        <p:spPr>
          <a:xfrm>
            <a:off x="4463709" y="3461702"/>
            <a:ext cx="487784" cy="504043"/>
          </a:xfrm>
          <a:prstGeom prst="rect">
            <a:avLst/>
          </a:prstGeom>
        </p:spPr>
      </p:pic>
      <p:pic>
        <p:nvPicPr>
          <p:cNvPr id="12" name="图形 6"/>
          <p:cNvPicPr>
            <a:picLocks noChangeAspect="1"/>
          </p:cNvPicPr>
          <p:nvPr>
            <p:custDataLst>
              <p:tags r:id="rId38"/>
            </p:custDataLst>
          </p:nvPr>
        </p:nvPicPr>
        <p:blipFill>
          <a:blip r:embed="rId39"/>
          <a:stretch>
            <a:fillRect/>
          </a:stretch>
        </p:blipFill>
        <p:spPr>
          <a:xfrm>
            <a:off x="5634931" y="3919134"/>
            <a:ext cx="487784" cy="46339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FE3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72068"/>
          </a:xfrm>
          <a:prstGeom prst="rect">
            <a:avLst/>
          </a:prstGeom>
        </p:spPr>
      </p:pic>
      <p:sp>
        <p:nvSpPr>
          <p:cNvPr id="6" name="文本框 5"/>
          <p:cNvSpPr txBox="1"/>
          <p:nvPr/>
        </p:nvSpPr>
        <p:spPr>
          <a:xfrm>
            <a:off x="1358851" y="2928371"/>
            <a:ext cx="8703213" cy="1014730"/>
          </a:xfrm>
          <a:prstGeom prst="rect">
            <a:avLst/>
          </a:prstGeom>
          <a:noFill/>
        </p:spPr>
        <p:txBody>
          <a:bodyPr wrap="square" rtlCol="0">
            <a:spAutoFit/>
          </a:bodyPr>
          <a:lstStyle/>
          <a:p>
            <a:pPr algn="ctr"/>
            <a:r>
              <a:rPr lang="zh-CN" altLang="en-US" sz="6000" b="1" dirty="0">
                <a:solidFill>
                  <a:schemeClr val="tx1">
                    <a:alpha val="80000"/>
                  </a:schemeClr>
                </a:solidFill>
                <a:latin typeface="楷体" panose="02010609060101010101" pitchFamily="49" charset="-122"/>
                <a:ea typeface="楷体" panose="02010609060101010101" pitchFamily="49" charset="-122"/>
              </a:rPr>
              <a:t>第八章　饮食与疾病防治</a:t>
            </a:r>
            <a:endParaRPr lang="zh-CN" altLang="en-US" sz="6000" b="1" dirty="0">
              <a:solidFill>
                <a:schemeClr val="tx1">
                  <a:alpha val="80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89740" y="470890"/>
            <a:ext cx="2413398"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小贴士</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196340" y="1054735"/>
            <a:ext cx="9736455" cy="5215890"/>
          </a:xfrm>
          <a:prstGeom prst="rect">
            <a:avLst/>
          </a:prstGeom>
          <a:noFill/>
        </p:spPr>
        <p:txBody>
          <a:bodyPr wrap="square" rtlCol="0">
            <a:spAutoFit/>
          </a:bodyPr>
          <a:lstStyle/>
          <a:p>
            <a:pPr algn="ctr" fontAlgn="auto">
              <a:lnSpc>
                <a:spcPct val="150000"/>
              </a:lnSpc>
            </a:pPr>
            <a:r>
              <a:rPr sz="2400" b="1" dirty="0" smtClean="0">
                <a:solidFill>
                  <a:srgbClr val="006C8A"/>
                </a:solidFill>
              </a:rPr>
              <a:t>食物中毒和急性肠胃炎的区别</a:t>
            </a:r>
            <a:endParaRPr sz="2400" b="1" dirty="0" smtClean="0">
              <a:solidFill>
                <a:srgbClr val="006C8A"/>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dirty="0">
                <a:solidFill>
                  <a:srgbClr val="006C8A"/>
                </a:solidFill>
              </a:rPr>
              <a:t>1.病因不同</a:t>
            </a:r>
            <a:endParaRPr lang="zh-CN" altLang="en-US" dirty="0">
              <a:solidFill>
                <a:srgbClr val="006C8A"/>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dirty="0">
                <a:solidFill>
                  <a:srgbClr val="006C8A"/>
                </a:solidFill>
              </a:rPr>
              <a:t>食物中毒主要是因为吃了被细菌、病毒污染过的食物或者其他含有毒素的食物导致的，具有潜伏时间短、发病呈聚集性等特征。急性肠胃炎主要是暴饮暴食、腹部受凉、滥用抗生素以及饮食结构不合理等因素导致胃黏膜发生了急性炎症。同食物中毒相比，急性肠胃炎的发病时间要慢很多。</a:t>
            </a:r>
            <a:endParaRPr lang="zh-CN" altLang="en-US" dirty="0">
              <a:solidFill>
                <a:srgbClr val="006C8A"/>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dirty="0">
                <a:solidFill>
                  <a:srgbClr val="006C8A"/>
                </a:solidFill>
              </a:rPr>
              <a:t>2.症状有差异</a:t>
            </a:r>
            <a:endParaRPr lang="zh-CN" altLang="en-US" dirty="0">
              <a:solidFill>
                <a:srgbClr val="006C8A"/>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dirty="0">
                <a:solidFill>
                  <a:srgbClr val="006C8A"/>
                </a:solidFill>
              </a:rPr>
              <a:t>食物中毒和急性肠胃炎都会有腹痛的症状，但严重程度存在差异。急性肠胃炎的腹痛相对较为缓和，多为阵痛，而食物中毒的腹痛较为剧烈，多为腹部绞痛。另外急性肠胃炎患者的症状多集中于消化系统，全身性症状相对轻一些，而食物中毒除了消化系统症状之外，患者的心血管系统、神经系统也出现异常症状，比如呼吸不畅、心悸、眼部肌肉瘫痪头晕、头痛、视力模糊等等。</a:t>
            </a:r>
            <a:endParaRPr lang="zh-CN" altLang="en-US" dirty="0">
              <a:solidFill>
                <a:srgbClr val="006C8A"/>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2" name="矩形 1"/>
          <p:cNvSpPr/>
          <p:nvPr/>
        </p:nvSpPr>
        <p:spPr>
          <a:xfrm>
            <a:off x="2667000" y="3886200"/>
            <a:ext cx="4185643"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74168" y="1457742"/>
            <a:ext cx="6443663" cy="2122805"/>
          </a:xfrm>
          <a:prstGeom prst="rect">
            <a:avLst/>
          </a:prstGeom>
          <a:noFill/>
        </p:spPr>
        <p:txBody>
          <a:bodyPr wrap="square" rtlCol="0">
            <a:spAutoFit/>
          </a:bodyPr>
          <a:lstStyle/>
          <a:p>
            <a:pPr algn="ctr"/>
            <a:endParaRPr lang="en-US" altLang="zh-CN" sz="6600" b="1" dirty="0" smtClean="0">
              <a:solidFill>
                <a:srgbClr val="006C8A"/>
              </a:solidFill>
              <a:latin typeface="微软雅黑" panose="020B0503020204020204" pitchFamily="34" charset="-122"/>
              <a:ea typeface="微软雅黑" panose="020B0503020204020204" pitchFamily="34" charset="-122"/>
            </a:endParaRPr>
          </a:p>
          <a:p>
            <a:pPr algn="ctr"/>
            <a:r>
              <a:rPr lang="zh-CN" altLang="en-US" sz="6600" b="1" dirty="0">
                <a:solidFill>
                  <a:srgbClr val="006C8A"/>
                </a:solidFill>
                <a:latin typeface="微软雅黑" panose="020B0503020204020204" pitchFamily="34" charset="-122"/>
                <a:ea typeface="微软雅黑" panose="020B0503020204020204" pitchFamily="34" charset="-122"/>
              </a:rPr>
              <a:t>感谢观看</a:t>
            </a:r>
            <a:endParaRPr lang="zh-CN" altLang="en-US" sz="6600" b="1" dirty="0">
              <a:solidFill>
                <a:srgbClr val="006C8A"/>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500" b="1944"/>
          <a:stretch>
            <a:fillRect/>
          </a:stretch>
        </p:blipFill>
        <p:spPr>
          <a:xfrm>
            <a:off x="0" y="0"/>
            <a:ext cx="12192000" cy="6858000"/>
          </a:xfrm>
          <a:prstGeom prst="rect">
            <a:avLst/>
          </a:prstGeom>
        </p:spPr>
      </p:pic>
      <p:sp>
        <p:nvSpPr>
          <p:cNvPr id="4" name="矩形 3"/>
          <p:cNvSpPr/>
          <p:nvPr/>
        </p:nvSpPr>
        <p:spPr>
          <a:xfrm>
            <a:off x="1464945" y="1497330"/>
            <a:ext cx="9516110" cy="3784600"/>
          </a:xfrm>
          <a:prstGeom prst="rect">
            <a:avLst/>
          </a:prstGeom>
        </p:spPr>
        <p:txBody>
          <a:bodyPr wrap="square">
            <a:spAutoFit/>
          </a:bodyPr>
          <a:lstStyle/>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知识目标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了解食品安全的基本知识，掌握食物中毒的预防和处理方法。</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养成良好的生活习惯，掌握常见疾病的预防方法。</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能力目标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养成勤洗手的好习惯。</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思政目标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大学生饮食与疾病防治思政教育的目标是提高学生的健康意识和自我保健能力。这包括培养他们的科学饮食习惯，让他们了解均衡营养的重要性，并积极实践。</a:t>
            </a:r>
            <a:endParaRPr lang="zh-CN" altLang="en-US" sz="20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4295140" y="794385"/>
            <a:ext cx="3601720" cy="829945"/>
          </a:xfrm>
          <a:prstGeom prst="rect">
            <a:avLst/>
          </a:prstGeom>
          <a:noFill/>
        </p:spPr>
        <p:txBody>
          <a:bodyPr wrap="square" rtlCol="0">
            <a:spAutoFit/>
          </a:bodyPr>
          <a:lstStyle/>
          <a:p>
            <a:pPr algn="ctr"/>
            <a:r>
              <a:rPr lang="zh-CN" altLang="en-US" sz="4800" b="1" dirty="0">
                <a:solidFill>
                  <a:schemeClr val="tx1">
                    <a:alpha val="78000"/>
                  </a:schemeClr>
                </a:solidFill>
                <a:latin typeface="华文楷体" panose="02010600040101010101" pitchFamily="2" charset="-122"/>
                <a:ea typeface="华文楷体" panose="02010600040101010101" pitchFamily="2" charset="-122"/>
              </a:rPr>
              <a:t>学习目标</a:t>
            </a:r>
            <a:endParaRPr lang="zh-CN" altLang="en-US" sz="4800" b="1" dirty="0">
              <a:solidFill>
                <a:schemeClr val="tx1">
                  <a:alpha val="78000"/>
                </a:schemeClr>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7131844"/>
          </a:xfrm>
          <a:prstGeom prst="rect">
            <a:avLst/>
          </a:prstGeom>
        </p:spPr>
      </p:pic>
      <p:sp>
        <p:nvSpPr>
          <p:cNvPr id="5" name="文本框 4"/>
          <p:cNvSpPr txBox="1"/>
          <p:nvPr/>
        </p:nvSpPr>
        <p:spPr>
          <a:xfrm>
            <a:off x="1585712" y="1497865"/>
            <a:ext cx="2114550" cy="830997"/>
          </a:xfrm>
          <a:prstGeom prst="rect">
            <a:avLst/>
          </a:prstGeom>
          <a:noFill/>
        </p:spPr>
        <p:txBody>
          <a:bodyPr wrap="square" rtlCol="0">
            <a:spAutoFit/>
          </a:bodyPr>
          <a:lstStyle/>
          <a:p>
            <a:pPr algn="ctr"/>
            <a:r>
              <a:rPr lang="zh-CN" altLang="en-US" sz="4800" b="1" dirty="0" smtClean="0">
                <a:solidFill>
                  <a:srgbClr val="006C8A"/>
                </a:solidFill>
                <a:latin typeface="微软雅黑" panose="020B0503020204020204" pitchFamily="34" charset="-122"/>
                <a:ea typeface="微软雅黑" panose="020B0503020204020204" pitchFamily="34" charset="-122"/>
              </a:rPr>
              <a:t>目录：</a:t>
            </a:r>
            <a:endParaRPr lang="zh-CN" altLang="en-US" sz="48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80690" y="2451735"/>
            <a:ext cx="7992745" cy="706755"/>
          </a:xfrm>
          <a:prstGeom prst="rect">
            <a:avLst/>
          </a:prstGeom>
          <a:noFill/>
        </p:spPr>
        <p:txBody>
          <a:bodyPr wrap="square" rtlCol="0">
            <a:spAutoFit/>
          </a:bodyPr>
          <a:lstStyle/>
          <a:p>
            <a:r>
              <a:rPr sz="4000" b="1" dirty="0" smtClean="0">
                <a:solidFill>
                  <a:srgbClr val="006C8A"/>
                </a:solidFill>
              </a:rPr>
              <a:t>第一节　大学生饮食安全</a:t>
            </a:r>
            <a:endParaRPr lang="zh-CN" altLang="en-US" sz="4000" b="1" dirty="0">
              <a:solidFill>
                <a:srgbClr val="006C8A"/>
              </a:solidFill>
            </a:endParaRPr>
          </a:p>
        </p:txBody>
      </p:sp>
      <p:sp>
        <p:nvSpPr>
          <p:cNvPr id="7" name="文本框 6"/>
          <p:cNvSpPr txBox="1"/>
          <p:nvPr/>
        </p:nvSpPr>
        <p:spPr>
          <a:xfrm>
            <a:off x="2980690" y="3223895"/>
            <a:ext cx="8609965" cy="706755"/>
          </a:xfrm>
          <a:prstGeom prst="rect">
            <a:avLst/>
          </a:prstGeom>
          <a:noFill/>
        </p:spPr>
        <p:txBody>
          <a:bodyPr wrap="square" rtlCol="0">
            <a:spAutoFit/>
          </a:bodyPr>
          <a:lstStyle/>
          <a:p>
            <a:r>
              <a:rPr sz="4000" b="1" dirty="0">
                <a:solidFill>
                  <a:srgbClr val="006C8A"/>
                </a:solidFill>
              </a:rPr>
              <a:t>第二节　校园疾病防治</a:t>
            </a:r>
            <a:endParaRPr lang="zh-CN" altLang="en-US" sz="4000" b="1" dirty="0">
              <a:solidFill>
                <a:srgbClr val="006C8A"/>
              </a:solidFill>
            </a:endParaRPr>
          </a:p>
        </p:txBody>
      </p:sp>
      <p:sp>
        <p:nvSpPr>
          <p:cNvPr id="8" name="文本框 7"/>
          <p:cNvSpPr txBox="1"/>
          <p:nvPr/>
        </p:nvSpPr>
        <p:spPr>
          <a:xfrm>
            <a:off x="2980690" y="3995420"/>
            <a:ext cx="8610600" cy="706755"/>
          </a:xfrm>
          <a:prstGeom prst="rect">
            <a:avLst/>
          </a:prstGeom>
          <a:noFill/>
        </p:spPr>
        <p:txBody>
          <a:bodyPr wrap="square" rtlCol="0">
            <a:spAutoFit/>
          </a:bodyPr>
          <a:lstStyle/>
          <a:p>
            <a:r>
              <a:rPr sz="4000" b="1" dirty="0">
                <a:solidFill>
                  <a:srgbClr val="006C8A"/>
                </a:solidFill>
              </a:rPr>
              <a:t>第三节　食物中毒的预防及急救措施</a:t>
            </a:r>
            <a:endParaRPr lang="zh-CN" altLang="en-US" sz="4000" b="1" dirty="0">
              <a:solidFill>
                <a:srgbClr val="006C8A"/>
              </a:solidFill>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8530" y="5015230"/>
            <a:ext cx="3633470" cy="19850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71220" y="2619375"/>
            <a:ext cx="10449560" cy="1014730"/>
          </a:xfrm>
          <a:prstGeom prst="rect">
            <a:avLst/>
          </a:prstGeom>
          <a:noFill/>
        </p:spPr>
        <p:txBody>
          <a:bodyPr wrap="square" rtlCol="0">
            <a:spAutoFit/>
          </a:bodyPr>
          <a:lstStyle/>
          <a:p>
            <a:pPr algn="ctr"/>
            <a:r>
              <a:rPr lang="zh-CN" altLang="en-US" sz="6000" b="1" dirty="0" smtClean="0">
                <a:solidFill>
                  <a:srgbClr val="006C8A"/>
                </a:solidFill>
              </a:rPr>
              <a:t>第一节　大学生饮食安全</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4222750" y="3991610"/>
            <a:ext cx="2939415" cy="293941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202940" y="570865"/>
            <a:ext cx="457263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一、平衡饮食与营养</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flipH="1">
            <a:off x="902335" y="1468755"/>
            <a:ext cx="3349625" cy="1475105"/>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人类的食物是多种多样的。各种食物的营养成分、生理功能不尽相同，必须强调合理搭配，其中要以谷类为主。</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1" name="文本框 10"/>
          <p:cNvSpPr txBox="1"/>
          <p:nvPr>
            <p:custDataLst>
              <p:tags r:id="rId3"/>
            </p:custDataLst>
          </p:nvPr>
        </p:nvSpPr>
        <p:spPr>
          <a:xfrm flipH="1">
            <a:off x="1657350" y="1057910"/>
            <a:ext cx="2594610" cy="410210"/>
          </a:xfrm>
          <a:prstGeom prst="rect">
            <a:avLst/>
          </a:prstGeom>
          <a:noFill/>
        </p:spPr>
        <p:txBody>
          <a:bodyPr wrap="square" bIns="0" rtlCol="0" anchor="ctr" anchorCtr="0"/>
          <a:p>
            <a:pPr algn="l"/>
            <a:r>
              <a:rPr lang="zh-CN" b="1"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rPr>
              <a:t>（一）以谷类为主</a:t>
            </a:r>
            <a:endParaRPr lang="zh-CN" b="1"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21" name="文本框 20"/>
          <p:cNvSpPr txBox="1"/>
          <p:nvPr>
            <p:custDataLst>
              <p:tags r:id="rId4"/>
            </p:custDataLst>
          </p:nvPr>
        </p:nvSpPr>
        <p:spPr>
          <a:xfrm flipH="1">
            <a:off x="902335" y="4501515"/>
            <a:ext cx="3349625" cy="767080"/>
          </a:xfrm>
          <a:prstGeom prst="rect">
            <a:avLst/>
          </a:prstGeom>
          <a:noFill/>
          <a:ln w="9525">
            <a:noFill/>
          </a:ln>
        </p:spPr>
        <p:txBody>
          <a:bodyPr wrap="square">
            <a:normAutofit/>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蔬菜与水果含有丰富的维生素、矿物质和膳食纤维。</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31" name="文本框 30"/>
          <p:cNvSpPr txBox="1"/>
          <p:nvPr>
            <p:custDataLst>
              <p:tags r:id="rId5"/>
            </p:custDataLst>
          </p:nvPr>
        </p:nvSpPr>
        <p:spPr>
          <a:xfrm flipH="1">
            <a:off x="1291590" y="4081145"/>
            <a:ext cx="2960370" cy="410210"/>
          </a:xfrm>
          <a:prstGeom prst="rect">
            <a:avLst/>
          </a:prstGeom>
          <a:noFill/>
        </p:spPr>
        <p:txBody>
          <a:bodyPr wrap="square" bIns="0" rtlCol="0" anchor="ctr" anchorCtr="0">
            <a:normAutofit fontScale="90000"/>
          </a:bodyPr>
          <a:p>
            <a:pPr algn="l"/>
            <a:r>
              <a:rPr lang="zh-CN" sz="2000" b="1" spc="300" dirty="0">
                <a:solidFill>
                  <a:srgbClr val="E447AA"/>
                </a:solidFill>
                <a:uFillTx/>
                <a:latin typeface="思源黑体 CN Bold" panose="020B0800000000000000" charset="-122"/>
                <a:ea typeface="思源黑体 CN Bold" panose="020B0800000000000000" charset="-122"/>
                <a:sym typeface="微软雅黑" panose="020B0503020204020204" pitchFamily="34" charset="-122"/>
              </a:rPr>
              <a:t>（二）多吃蔬菜与水果</a:t>
            </a:r>
            <a:endParaRPr lang="zh-CN" sz="2000" b="1" spc="300" dirty="0">
              <a:solidFill>
                <a:srgbClr val="E447AA"/>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3" name="文本框 32"/>
          <p:cNvSpPr txBox="1"/>
          <p:nvPr>
            <p:custDataLst>
              <p:tags r:id="rId6"/>
            </p:custDataLst>
          </p:nvPr>
        </p:nvSpPr>
        <p:spPr>
          <a:xfrm flipH="1">
            <a:off x="8158480" y="1468755"/>
            <a:ext cx="3349625" cy="1571625"/>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菌藻类食物有蘑菇、香菇、酵母、银耳、木耳、海带、紫菜、发菜、海藻等，是一类对人体有益的活菌体或藻体，含有丰富的能量、蛋白质和碳水化合物。</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47" name="文本框 46"/>
          <p:cNvSpPr txBox="1"/>
          <p:nvPr>
            <p:custDataLst>
              <p:tags r:id="rId7"/>
            </p:custDataLst>
          </p:nvPr>
        </p:nvSpPr>
        <p:spPr>
          <a:xfrm flipH="1">
            <a:off x="8158480" y="1057910"/>
            <a:ext cx="3147695" cy="410210"/>
          </a:xfrm>
          <a:prstGeom prst="rect">
            <a:avLst/>
          </a:prstGeom>
          <a:noFill/>
        </p:spPr>
        <p:txBody>
          <a:bodyPr wrap="square" bIns="0" rtlCol="0" anchor="ctr" anchorCtr="0"/>
          <a:p>
            <a:pPr algn="l"/>
            <a:r>
              <a:rPr lang="zh-CN" b="1"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rPr>
              <a:t>（四）多吃菌藻类食物</a:t>
            </a:r>
            <a:endParaRPr lang="zh-CN" b="1"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61" name="文本框 60"/>
          <p:cNvSpPr txBox="1"/>
          <p:nvPr>
            <p:custDataLst>
              <p:tags r:id="rId8"/>
            </p:custDataLst>
          </p:nvPr>
        </p:nvSpPr>
        <p:spPr>
          <a:xfrm flipH="1">
            <a:off x="7807960" y="4501515"/>
            <a:ext cx="3700145" cy="1645920"/>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薯类与水果及蔬菜的性质相差较大，薯类是一种以淀粉含量为主的食物，其所含的蛋白质比谷类低得多，但其营养丰富，含有相当丰富的膳食纤维和维生素 C。</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62" name="文本框 61"/>
          <p:cNvSpPr txBox="1"/>
          <p:nvPr>
            <p:custDataLst>
              <p:tags r:id="rId9"/>
            </p:custDataLst>
          </p:nvPr>
        </p:nvSpPr>
        <p:spPr>
          <a:xfrm flipH="1">
            <a:off x="8158480" y="4081145"/>
            <a:ext cx="2838450" cy="410210"/>
          </a:xfrm>
          <a:prstGeom prst="rect">
            <a:avLst/>
          </a:prstGeom>
          <a:noFill/>
        </p:spPr>
        <p:txBody>
          <a:bodyPr wrap="square" bIns="0" rtlCol="0" anchor="ctr" anchorCtr="0"/>
          <a:p>
            <a:pPr algn="l"/>
            <a:r>
              <a:rPr lang="zh-CN" b="1"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rPr>
              <a:t>（三）多吃薯类食物</a:t>
            </a:r>
            <a:endParaRPr lang="zh-CN" b="1"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10"/>
            </p:custDataLst>
          </p:nvPr>
        </p:nvSpPr>
        <p:spPr>
          <a:xfrm flipH="1">
            <a:off x="4134485" y="1233170"/>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6" name="同心圆 5"/>
          <p:cNvSpPr/>
          <p:nvPr>
            <p:custDataLst>
              <p:tags r:id="rId11"/>
            </p:custDataLst>
          </p:nvPr>
        </p:nvSpPr>
        <p:spPr>
          <a:xfrm rot="5400000" flipH="1">
            <a:off x="4479925" y="1578610"/>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7" name="椭圆 6"/>
          <p:cNvSpPr/>
          <p:nvPr>
            <p:custDataLst>
              <p:tags r:id="rId12"/>
            </p:custDataLst>
          </p:nvPr>
        </p:nvSpPr>
        <p:spPr>
          <a:xfrm>
            <a:off x="7106920" y="1812290"/>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10" name="椭圆 9"/>
          <p:cNvSpPr/>
          <p:nvPr>
            <p:custDataLst>
              <p:tags r:id="rId13"/>
            </p:custDataLst>
          </p:nvPr>
        </p:nvSpPr>
        <p:spPr>
          <a:xfrm>
            <a:off x="7140575" y="3665220"/>
            <a:ext cx="717550" cy="717550"/>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12" name="椭圆 11"/>
          <p:cNvSpPr/>
          <p:nvPr>
            <p:custDataLst>
              <p:tags r:id="rId14"/>
            </p:custDataLst>
          </p:nvPr>
        </p:nvSpPr>
        <p:spPr>
          <a:xfrm flipH="1">
            <a:off x="4431665" y="181229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5"/>
            </p:custDataLst>
          </p:nvPr>
        </p:nvSpPr>
        <p:spPr>
          <a:xfrm>
            <a:off x="4481195" y="197167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6"/>
            </p:custDataLst>
          </p:nvPr>
        </p:nvSpPr>
        <p:spPr>
          <a:xfrm>
            <a:off x="7156450" y="197167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7"/>
            </p:custDataLst>
          </p:nvPr>
        </p:nvSpPr>
        <p:spPr>
          <a:xfrm>
            <a:off x="7190105" y="38246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8"/>
            </p:custDataLst>
          </p:nvPr>
        </p:nvSpPr>
        <p:spPr>
          <a:xfrm flipH="1">
            <a:off x="4318000" y="3665220"/>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solidFill>
              <a:cs typeface="思源黑体 CN Regular" panose="020B0500000000000000" charset="-122"/>
            </a:endParaRPr>
          </a:p>
        </p:txBody>
      </p:sp>
      <p:sp>
        <p:nvSpPr>
          <p:cNvPr id="53" name="文本框 52"/>
          <p:cNvSpPr txBox="1"/>
          <p:nvPr>
            <p:custDataLst>
              <p:tags r:id="rId19"/>
            </p:custDataLst>
          </p:nvPr>
        </p:nvSpPr>
        <p:spPr>
          <a:xfrm>
            <a:off x="4367530" y="38246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3" name="椭圆 12"/>
          <p:cNvSpPr/>
          <p:nvPr>
            <p:custDataLst>
              <p:tags r:id="rId20"/>
            </p:custDataLst>
          </p:nvPr>
        </p:nvSpPr>
        <p:spPr>
          <a:xfrm>
            <a:off x="5409565" y="2502853"/>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21"/>
            </p:custDataLst>
          </p:nvPr>
        </p:nvSpPr>
        <p:spPr>
          <a:xfrm flipH="1">
            <a:off x="4906645" y="2005330"/>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22"/>
            </p:custDataLst>
          </p:nvPr>
        </p:nvGrpSpPr>
        <p:grpSpPr>
          <a:xfrm rot="0">
            <a:off x="5191125" y="2291080"/>
            <a:ext cx="1781810" cy="1779905"/>
            <a:chOff x="11317288" y="-5686262"/>
            <a:chExt cx="4924404" cy="4919848"/>
          </a:xfrm>
          <a:solidFill>
            <a:srgbClr val="58BBDB"/>
          </a:solidFill>
        </p:grpSpPr>
        <p:sp>
          <p:nvSpPr>
            <p:cNvPr id="57" name="Freeform 6"/>
            <p:cNvSpPr>
              <a:spLocks noEditPoints="1"/>
            </p:cNvSpPr>
            <p:nvPr>
              <p:custDataLst>
                <p:tags r:id="rId23"/>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4"/>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850255" y="2943860"/>
            <a:ext cx="491490" cy="49149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202940" y="570865"/>
            <a:ext cx="457263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一、平衡饮食与营养</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cxnSp>
        <p:nvCxnSpPr>
          <p:cNvPr id="41" name="Straight Connector 49"/>
          <p:cNvCxnSpPr/>
          <p:nvPr>
            <p:custDataLst>
              <p:tags r:id="rId2"/>
            </p:custDataLst>
          </p:nvPr>
        </p:nvCxnSpPr>
        <p:spPr>
          <a:xfrm>
            <a:off x="3060832" y="3095406"/>
            <a:ext cx="879309" cy="0"/>
          </a:xfrm>
          <a:prstGeom prst="line">
            <a:avLst/>
          </a:prstGeom>
          <a:noFill/>
          <a:ln w="9525" cap="flat" cmpd="sng" algn="ctr">
            <a:solidFill>
              <a:sysClr val="window" lastClr="FFFFFF">
                <a:lumMod val="65000"/>
              </a:sysClr>
            </a:solidFill>
            <a:prstDash val="solid"/>
          </a:ln>
          <a:effectLst/>
        </p:spPr>
      </p:cxnSp>
      <p:cxnSp>
        <p:nvCxnSpPr>
          <p:cNvPr id="43" name="Straight Connector 52"/>
          <p:cNvCxnSpPr/>
          <p:nvPr>
            <p:custDataLst>
              <p:tags r:id="rId3"/>
            </p:custDataLst>
          </p:nvPr>
        </p:nvCxnSpPr>
        <p:spPr>
          <a:xfrm>
            <a:off x="3060832" y="4514987"/>
            <a:ext cx="1184443"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4"/>
            </p:custDataLst>
          </p:nvPr>
        </p:nvCxnSpPr>
        <p:spPr>
          <a:xfrm>
            <a:off x="6008268" y="1820189"/>
            <a:ext cx="777051" cy="0"/>
          </a:xfrm>
          <a:prstGeom prst="line">
            <a:avLst/>
          </a:prstGeom>
          <a:noFill/>
          <a:ln w="9525" cap="flat" cmpd="sng" algn="ctr">
            <a:solidFill>
              <a:sysClr val="window" lastClr="FFFFFF">
                <a:lumMod val="65000"/>
              </a:sysClr>
            </a:solidFill>
            <a:prstDash val="solid"/>
          </a:ln>
          <a:effectLst/>
        </p:spPr>
      </p:cxnSp>
      <p:cxnSp>
        <p:nvCxnSpPr>
          <p:cNvPr id="46" name="Straight Connector 41"/>
          <p:cNvCxnSpPr/>
          <p:nvPr>
            <p:custDataLst>
              <p:tags r:id="rId5"/>
            </p:custDataLst>
          </p:nvPr>
        </p:nvCxnSpPr>
        <p:spPr>
          <a:xfrm>
            <a:off x="7247941" y="3095406"/>
            <a:ext cx="879309" cy="0"/>
          </a:xfrm>
          <a:prstGeom prst="line">
            <a:avLst/>
          </a:prstGeom>
          <a:noFill/>
          <a:ln w="9525" cap="flat" cmpd="sng" algn="ctr">
            <a:solidFill>
              <a:sysClr val="window" lastClr="FFFFFF">
                <a:lumMod val="65000"/>
              </a:sysClr>
            </a:solidFill>
            <a:prstDash val="solid"/>
          </a:ln>
          <a:effectLst/>
        </p:spPr>
      </p:cxnSp>
      <p:cxnSp>
        <p:nvCxnSpPr>
          <p:cNvPr id="49" name="Straight Connector 51"/>
          <p:cNvCxnSpPr/>
          <p:nvPr>
            <p:custDataLst>
              <p:tags r:id="rId6"/>
            </p:custDataLst>
          </p:nvPr>
        </p:nvCxnSpPr>
        <p:spPr>
          <a:xfrm>
            <a:off x="7092640" y="4514987"/>
            <a:ext cx="1233111" cy="0"/>
          </a:xfrm>
          <a:prstGeom prst="line">
            <a:avLst/>
          </a:prstGeom>
          <a:noFill/>
          <a:ln w="9525" cap="flat" cmpd="sng" algn="ctr">
            <a:solidFill>
              <a:sysClr val="window" lastClr="FFFFFF">
                <a:lumMod val="65000"/>
              </a:sysClr>
            </a:solidFill>
            <a:prstDash val="solid"/>
          </a:ln>
          <a:effectLst/>
        </p:spPr>
      </p:cxnSp>
      <p:sp>
        <p:nvSpPr>
          <p:cNvPr id="60" name="Oval 3"/>
          <p:cNvSpPr>
            <a:spLocks noChangeArrowheads="1"/>
          </p:cNvSpPr>
          <p:nvPr>
            <p:custDataLst>
              <p:tags r:id="rId7"/>
            </p:custDataLst>
          </p:nvPr>
        </p:nvSpPr>
        <p:spPr bwMode="auto">
          <a:xfrm>
            <a:off x="5963974" y="2299215"/>
            <a:ext cx="1567773" cy="1591834"/>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4" name="Oval 4"/>
          <p:cNvSpPr>
            <a:spLocks noChangeArrowheads="1"/>
          </p:cNvSpPr>
          <p:nvPr>
            <p:custDataLst>
              <p:tags r:id="rId8"/>
            </p:custDataLst>
          </p:nvPr>
        </p:nvSpPr>
        <p:spPr bwMode="auto">
          <a:xfrm>
            <a:off x="4830934" y="1611298"/>
            <a:ext cx="1567773" cy="1591834"/>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5" name="Oval 5"/>
          <p:cNvSpPr>
            <a:spLocks noChangeArrowheads="1"/>
          </p:cNvSpPr>
          <p:nvPr>
            <p:custDataLst>
              <p:tags r:id="rId9"/>
            </p:custDataLst>
          </p:nvPr>
        </p:nvSpPr>
        <p:spPr bwMode="auto">
          <a:xfrm>
            <a:off x="3831321" y="2299215"/>
            <a:ext cx="1567773" cy="1591834"/>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Oval 6"/>
          <p:cNvSpPr>
            <a:spLocks noChangeArrowheads="1"/>
          </p:cNvSpPr>
          <p:nvPr>
            <p:custDataLst>
              <p:tags r:id="rId10"/>
            </p:custDataLst>
          </p:nvPr>
        </p:nvSpPr>
        <p:spPr bwMode="auto">
          <a:xfrm>
            <a:off x="5615094" y="3606696"/>
            <a:ext cx="1567773" cy="1591834"/>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Oval 7"/>
          <p:cNvSpPr>
            <a:spLocks noChangeArrowheads="1"/>
          </p:cNvSpPr>
          <p:nvPr>
            <p:custDataLst>
              <p:tags r:id="rId11"/>
            </p:custDataLst>
          </p:nvPr>
        </p:nvSpPr>
        <p:spPr bwMode="auto">
          <a:xfrm>
            <a:off x="4184576" y="3606696"/>
            <a:ext cx="1567773" cy="1591834"/>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4" name="Oval 57"/>
          <p:cNvSpPr>
            <a:spLocks noChangeArrowheads="1"/>
          </p:cNvSpPr>
          <p:nvPr>
            <p:custDataLst>
              <p:tags r:id="rId12"/>
            </p:custDataLst>
          </p:nvPr>
        </p:nvSpPr>
        <p:spPr bwMode="auto">
          <a:xfrm>
            <a:off x="7687595" y="2773320"/>
            <a:ext cx="619016" cy="628312"/>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6</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5" name="Oval 67"/>
          <p:cNvSpPr>
            <a:spLocks noChangeArrowheads="1"/>
          </p:cNvSpPr>
          <p:nvPr>
            <p:custDataLst>
              <p:tags r:id="rId13"/>
            </p:custDataLst>
          </p:nvPr>
        </p:nvSpPr>
        <p:spPr bwMode="auto">
          <a:xfrm>
            <a:off x="7687595" y="4220243"/>
            <a:ext cx="619016" cy="628312"/>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7</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6" name="Oval 68"/>
          <p:cNvSpPr>
            <a:spLocks noChangeArrowheads="1"/>
          </p:cNvSpPr>
          <p:nvPr>
            <p:custDataLst>
              <p:tags r:id="rId14"/>
            </p:custDataLst>
          </p:nvPr>
        </p:nvSpPr>
        <p:spPr bwMode="auto">
          <a:xfrm>
            <a:off x="6688529" y="1507946"/>
            <a:ext cx="619016" cy="628312"/>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7" name="Oval 69"/>
          <p:cNvSpPr>
            <a:spLocks noChangeArrowheads="1"/>
          </p:cNvSpPr>
          <p:nvPr>
            <p:custDataLst>
              <p:tags r:id="rId15"/>
            </p:custDataLst>
          </p:nvPr>
        </p:nvSpPr>
        <p:spPr bwMode="auto">
          <a:xfrm>
            <a:off x="2881470" y="4220243"/>
            <a:ext cx="619016" cy="628312"/>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8</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8" name="Oval 70"/>
          <p:cNvSpPr>
            <a:spLocks noChangeArrowheads="1"/>
          </p:cNvSpPr>
          <p:nvPr>
            <p:custDataLst>
              <p:tags r:id="rId16"/>
            </p:custDataLst>
          </p:nvPr>
        </p:nvSpPr>
        <p:spPr bwMode="auto">
          <a:xfrm>
            <a:off x="2881470" y="2748713"/>
            <a:ext cx="619016" cy="628312"/>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6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9</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9" name="Oval 2"/>
          <p:cNvSpPr>
            <a:spLocks noChangeArrowheads="1"/>
          </p:cNvSpPr>
          <p:nvPr>
            <p:custDataLst>
              <p:tags r:id="rId17"/>
            </p:custDataLst>
          </p:nvPr>
        </p:nvSpPr>
        <p:spPr bwMode="auto">
          <a:xfrm>
            <a:off x="4917881" y="2746526"/>
            <a:ext cx="1555743" cy="1579804"/>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空心弧 106"/>
          <p:cNvSpPr/>
          <p:nvPr>
            <p:custDataLst>
              <p:tags r:id="rId18"/>
            </p:custDataLst>
          </p:nvPr>
        </p:nvSpPr>
        <p:spPr>
          <a:xfrm rot="5400000">
            <a:off x="4917334" y="2755275"/>
            <a:ext cx="1555743" cy="1555743"/>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空心弧 111"/>
          <p:cNvSpPr/>
          <p:nvPr>
            <p:custDataLst>
              <p:tags r:id="rId19"/>
            </p:custDataLst>
          </p:nvPr>
        </p:nvSpPr>
        <p:spPr>
          <a:xfrm rot="5400000">
            <a:off x="4917334" y="2755275"/>
            <a:ext cx="1555743" cy="1555743"/>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空心弧 112"/>
          <p:cNvSpPr/>
          <p:nvPr>
            <p:custDataLst>
              <p:tags r:id="rId20"/>
            </p:custDataLst>
          </p:nvPr>
        </p:nvSpPr>
        <p:spPr>
          <a:xfrm rot="5400000">
            <a:off x="4917334" y="2755275"/>
            <a:ext cx="1555743" cy="1555743"/>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空心弧 113"/>
          <p:cNvSpPr/>
          <p:nvPr>
            <p:custDataLst>
              <p:tags r:id="rId21"/>
            </p:custDataLst>
          </p:nvPr>
        </p:nvSpPr>
        <p:spPr>
          <a:xfrm rot="5400000">
            <a:off x="4917334" y="2755275"/>
            <a:ext cx="1555743" cy="1555743"/>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空心弧 123"/>
          <p:cNvSpPr/>
          <p:nvPr>
            <p:custDataLst>
              <p:tags r:id="rId22"/>
            </p:custDataLst>
          </p:nvPr>
        </p:nvSpPr>
        <p:spPr>
          <a:xfrm rot="5400000">
            <a:off x="4917334" y="2755275"/>
            <a:ext cx="1555743" cy="1555743"/>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文本框 79"/>
          <p:cNvSpPr txBox="1"/>
          <p:nvPr>
            <p:custDataLst>
              <p:tags r:id="rId23"/>
            </p:custDataLst>
          </p:nvPr>
        </p:nvSpPr>
        <p:spPr>
          <a:xfrm>
            <a:off x="659765" y="1338580"/>
            <a:ext cx="2294255" cy="2426335"/>
          </a:xfrm>
          <a:prstGeom prst="rect">
            <a:avLst/>
          </a:prstGeom>
          <a:noFill/>
        </p:spPr>
        <p:txBody>
          <a:bodyPr wrap="square" rtlCol="0" anchor="ctr" anchorCtr="0"/>
          <a:lstStyle/>
          <a:p>
            <a:pPr algn="l" fontAlgn="auto">
              <a:lnSpc>
                <a:spcPct val="150000"/>
              </a:lnSpc>
            </a:pPr>
            <a:r>
              <a:rPr lang="zh-CN" altLang="en-US" sz="1600" b="1" spc="150" dirty="0">
                <a:solidFill>
                  <a:srgbClr val="92D050"/>
                </a:solidFill>
                <a:uFillTx/>
                <a:latin typeface="Arial" panose="020B0604020202020204" pitchFamily="34" charset="0"/>
                <a:ea typeface="微软雅黑" panose="020B0503020204020204" pitchFamily="34" charset="-122"/>
                <a:sym typeface="Arial" panose="020B0604020202020204" pitchFamily="34" charset="0"/>
              </a:rPr>
              <a:t>（九）生食品与熟食品的搭配</a:t>
            </a:r>
            <a:endParaRPr lang="zh-CN" altLang="en-US" sz="1600" b="1" spc="150" dirty="0">
              <a:solidFill>
                <a:srgbClr val="92D050"/>
              </a:solidFill>
              <a:uFillTx/>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在现代生活中，适当生食一些新鲜的瓜果蔬菜已成为时尚，生食蔬菜对防癌、抗癌均有积极的作用。</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81" name="文本框 80"/>
          <p:cNvSpPr txBox="1"/>
          <p:nvPr>
            <p:custDataLst>
              <p:tags r:id="rId24"/>
            </p:custDataLst>
          </p:nvPr>
        </p:nvSpPr>
        <p:spPr>
          <a:xfrm>
            <a:off x="688340" y="3898900"/>
            <a:ext cx="2372360" cy="201358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b="1" dirty="0">
                <a:solidFill>
                  <a:srgbClr val="00B050"/>
                </a:solidFill>
                <a:uFillTx/>
                <a:sym typeface="Arial" panose="020B0604020202020204" pitchFamily="34" charset="0"/>
              </a:rPr>
              <a:t>（八）少饮或不饮酒</a:t>
            </a:r>
            <a:endParaRPr lang="zh-CN" altLang="en-US" sz="1600" b="1" dirty="0">
              <a:solidFill>
                <a:srgbClr val="00B050"/>
              </a:solidFill>
              <a:uFillTx/>
              <a:sym typeface="Arial" panose="020B0604020202020204" pitchFamily="34" charset="0"/>
            </a:endParaRPr>
          </a:p>
          <a:p>
            <a:pPr algn="l"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无节制地饮酒，会使食欲下降，食物摄入减少，以致发生多种营养素缺乏。</a:t>
            </a:r>
            <a:endParaRPr lang="zh-CN" altLang="en-US" sz="1600" dirty="0">
              <a:solidFill>
                <a:sysClr val="windowText" lastClr="000000">
                  <a:lumMod val="75000"/>
                  <a:lumOff val="25000"/>
                </a:sysClr>
              </a:solidFill>
              <a:uFillTx/>
              <a:sym typeface="Arial" panose="020B0604020202020204" pitchFamily="34" charset="0"/>
            </a:endParaRPr>
          </a:p>
        </p:txBody>
      </p:sp>
      <p:sp>
        <p:nvSpPr>
          <p:cNvPr id="82" name="文本框 81"/>
          <p:cNvSpPr txBox="1"/>
          <p:nvPr>
            <p:custDataLst>
              <p:tags r:id="rId25"/>
            </p:custDataLst>
          </p:nvPr>
        </p:nvSpPr>
        <p:spPr>
          <a:xfrm>
            <a:off x="8221345" y="2260600"/>
            <a:ext cx="3194050" cy="169735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b="1" dirty="0">
                <a:solidFill>
                  <a:srgbClr val="006C8A"/>
                </a:solidFill>
                <a:uFillTx/>
                <a:sym typeface="Arial" panose="020B0604020202020204" pitchFamily="34" charset="0"/>
              </a:rPr>
              <a:t>（六）吃适量的鱼、禽、蛋、瘦肉</a:t>
            </a:r>
            <a:endParaRPr lang="zh-CN" altLang="en-US" sz="1600" b="1" dirty="0">
              <a:solidFill>
                <a:srgbClr val="006C8A"/>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鱼、禽、蛋、瘦肉等动物性食物是优质蛋白质、脂溶性维生素和矿物质的良好来源。</a:t>
            </a:r>
            <a:endParaRPr lang="zh-CN" altLang="en-US" sz="1600" dirty="0">
              <a:solidFill>
                <a:sysClr val="windowText" lastClr="000000">
                  <a:lumMod val="75000"/>
                  <a:lumOff val="25000"/>
                </a:sysClr>
              </a:solidFill>
              <a:uFillTx/>
              <a:sym typeface="Arial" panose="020B0604020202020204" pitchFamily="34" charset="0"/>
            </a:endParaRPr>
          </a:p>
        </p:txBody>
      </p:sp>
      <p:sp>
        <p:nvSpPr>
          <p:cNvPr id="83" name="文本框 82"/>
          <p:cNvSpPr txBox="1"/>
          <p:nvPr>
            <p:custDataLst>
              <p:tags r:id="rId26"/>
            </p:custDataLst>
          </p:nvPr>
        </p:nvSpPr>
        <p:spPr>
          <a:xfrm>
            <a:off x="8438515" y="3898900"/>
            <a:ext cx="3169285" cy="219646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b="1" dirty="0">
                <a:solidFill>
                  <a:srgbClr val="559993"/>
                </a:solidFill>
                <a:uFillTx/>
                <a:sym typeface="Arial" panose="020B0604020202020204" pitchFamily="34" charset="0"/>
              </a:rPr>
              <a:t>（七）吃清淡少盐膳食</a:t>
            </a:r>
            <a:endParaRPr lang="zh-CN" altLang="en-US" sz="1600" b="1" dirty="0">
              <a:solidFill>
                <a:srgbClr val="559993"/>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食盐不仅是一种调味剂，还是一种防腐剂。一般认为，成年人每天需要食盐 2～3 克，最多不要超过 7 克。</a:t>
            </a:r>
            <a:endParaRPr lang="zh-CN" altLang="en-US" sz="1600" dirty="0">
              <a:solidFill>
                <a:sysClr val="windowText" lastClr="000000">
                  <a:lumMod val="75000"/>
                  <a:lumOff val="25000"/>
                </a:sysClr>
              </a:solidFill>
              <a:uFillTx/>
              <a:sym typeface="Arial" panose="020B0604020202020204" pitchFamily="34" charset="0"/>
            </a:endParaRPr>
          </a:p>
        </p:txBody>
      </p:sp>
      <p:sp>
        <p:nvSpPr>
          <p:cNvPr id="84" name="文本框 83"/>
          <p:cNvSpPr txBox="1"/>
          <p:nvPr>
            <p:custDataLst>
              <p:tags r:id="rId27"/>
            </p:custDataLst>
          </p:nvPr>
        </p:nvSpPr>
        <p:spPr>
          <a:xfrm>
            <a:off x="7504430" y="886460"/>
            <a:ext cx="3623310" cy="13741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b="1" dirty="0">
                <a:solidFill>
                  <a:schemeClr val="accent1"/>
                </a:solidFill>
                <a:uFillTx/>
                <a:sym typeface="Arial" panose="020B0604020202020204" pitchFamily="34" charset="0"/>
              </a:rPr>
              <a:t>（五）常吃奶类、豆类及其制品</a:t>
            </a:r>
            <a:endParaRPr lang="zh-CN" altLang="en-US" sz="1600" b="1" dirty="0">
              <a:solidFill>
                <a:schemeClr val="accent1"/>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牛奶蛋白质含量为 3%～3.5%。其蛋白质具有人体生长发育所必需的各种氨基酸。</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85" name="图形 1"/>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4646651" y="4132203"/>
            <a:ext cx="541366" cy="615188"/>
          </a:xfrm>
          <a:prstGeom prst="rect">
            <a:avLst/>
          </a:prstGeom>
        </p:spPr>
      </p:pic>
      <p:pic>
        <p:nvPicPr>
          <p:cNvPr id="86" name="图形 2"/>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321057" y="4119626"/>
            <a:ext cx="311695" cy="565973"/>
          </a:xfrm>
          <a:prstGeom prst="rect">
            <a:avLst/>
          </a:prstGeom>
        </p:spPr>
      </p:pic>
      <p:pic>
        <p:nvPicPr>
          <p:cNvPr id="87" name="图形 3"/>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6613613" y="2886515"/>
            <a:ext cx="393721" cy="418328"/>
          </a:xfrm>
          <a:prstGeom prst="rect">
            <a:avLst/>
          </a:prstGeom>
        </p:spPr>
      </p:pic>
      <p:pic>
        <p:nvPicPr>
          <p:cNvPr id="88" name="图形 4"/>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5404016" y="2094699"/>
            <a:ext cx="582378" cy="401923"/>
          </a:xfrm>
          <a:prstGeom prst="rect">
            <a:avLst/>
          </a:prstGeom>
        </p:spPr>
      </p:pic>
      <p:pic>
        <p:nvPicPr>
          <p:cNvPr id="89" name="图形 5"/>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4267695" y="2841128"/>
            <a:ext cx="492151" cy="508556"/>
          </a:xfrm>
          <a:prstGeom prst="rect">
            <a:avLst/>
          </a:prstGeom>
        </p:spPr>
      </p:pic>
      <p:pic>
        <p:nvPicPr>
          <p:cNvPr id="90" name="图形 6"/>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5449403" y="3302656"/>
            <a:ext cx="492151" cy="46754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202940" y="570865"/>
            <a:ext cx="457263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二、饮食卫生</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7" name="Freeform 7"/>
          <p:cNvSpPr>
            <a:spLocks noEditPoints="1"/>
          </p:cNvSpPr>
          <p:nvPr>
            <p:custDataLst>
              <p:tags r:id="rId2"/>
            </p:custDataLst>
          </p:nvPr>
        </p:nvSpPr>
        <p:spPr bwMode="auto">
          <a:xfrm>
            <a:off x="4443651" y="2057604"/>
            <a:ext cx="1432767"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8"/>
          <p:cNvSpPr/>
          <p:nvPr>
            <p:custDataLst>
              <p:tags r:id="rId3"/>
            </p:custDataLst>
          </p:nvPr>
        </p:nvSpPr>
        <p:spPr bwMode="auto">
          <a:xfrm>
            <a:off x="4230104" y="1872317"/>
            <a:ext cx="576666" cy="662369"/>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9" name="Oval 9"/>
          <p:cNvSpPr>
            <a:spLocks noChangeArrowheads="1"/>
          </p:cNvSpPr>
          <p:nvPr>
            <p:custDataLst>
              <p:tags r:id="rId4"/>
            </p:custDataLst>
          </p:nvPr>
        </p:nvSpPr>
        <p:spPr bwMode="auto">
          <a:xfrm>
            <a:off x="4728424" y="2344273"/>
            <a:ext cx="863220" cy="868915"/>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1"/>
          <p:cNvSpPr/>
          <p:nvPr>
            <p:custDataLst>
              <p:tags r:id="rId5"/>
            </p:custDataLst>
          </p:nvPr>
        </p:nvSpPr>
        <p:spPr bwMode="auto">
          <a:xfrm>
            <a:off x="7278591" y="3022048"/>
            <a:ext cx="576666" cy="662369"/>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3"/>
          <p:cNvSpPr>
            <a:spLocks noEditPoints="1"/>
          </p:cNvSpPr>
          <p:nvPr>
            <p:custDataLst>
              <p:tags r:id="rId6"/>
            </p:custDataLst>
          </p:nvPr>
        </p:nvSpPr>
        <p:spPr bwMode="auto">
          <a:xfrm>
            <a:off x="6212503" y="2057604"/>
            <a:ext cx="1432767"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4" name="Oval 14"/>
          <p:cNvSpPr>
            <a:spLocks noChangeArrowheads="1"/>
          </p:cNvSpPr>
          <p:nvPr>
            <p:custDataLst>
              <p:tags r:id="rId7"/>
            </p:custDataLst>
          </p:nvPr>
        </p:nvSpPr>
        <p:spPr bwMode="auto">
          <a:xfrm>
            <a:off x="6497277" y="2344273"/>
            <a:ext cx="863220" cy="868915"/>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2"/>
          <p:cNvSpPr>
            <a:spLocks noEditPoints="1"/>
          </p:cNvSpPr>
          <p:nvPr>
            <p:custDataLst>
              <p:tags r:id="rId8"/>
            </p:custDataLst>
          </p:nvPr>
        </p:nvSpPr>
        <p:spPr bwMode="auto">
          <a:xfrm>
            <a:off x="4984719" y="2587528"/>
            <a:ext cx="350628" cy="338307"/>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4"/>
          <p:cNvSpPr>
            <a:spLocks noEditPoints="1"/>
          </p:cNvSpPr>
          <p:nvPr>
            <p:custDataLst>
              <p:tags r:id="rId9"/>
            </p:custDataLst>
          </p:nvPr>
        </p:nvSpPr>
        <p:spPr bwMode="auto">
          <a:xfrm>
            <a:off x="6753570" y="2610393"/>
            <a:ext cx="350628" cy="33118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cxnSp>
        <p:nvCxnSpPr>
          <p:cNvPr id="29" name="直接连接符 28"/>
          <p:cNvCxnSpPr/>
          <p:nvPr>
            <p:custDataLst>
              <p:tags r:id="rId10"/>
            </p:custDataLst>
          </p:nvPr>
        </p:nvCxnSpPr>
        <p:spPr>
          <a:xfrm flipV="1">
            <a:off x="5160033" y="3315934"/>
            <a:ext cx="0" cy="48928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cxnSp>
        <p:nvCxnSpPr>
          <p:cNvPr id="37" name="直接连接符 36"/>
          <p:cNvCxnSpPr/>
          <p:nvPr>
            <p:custDataLst>
              <p:tags r:id="rId11"/>
            </p:custDataLst>
          </p:nvPr>
        </p:nvCxnSpPr>
        <p:spPr>
          <a:xfrm flipV="1">
            <a:off x="6928884" y="1555552"/>
            <a:ext cx="0" cy="48928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sp>
        <p:nvSpPr>
          <p:cNvPr id="35" name="文本框 34"/>
          <p:cNvSpPr txBox="1"/>
          <p:nvPr>
            <p:custDataLst>
              <p:tags r:id="rId12"/>
            </p:custDataLst>
          </p:nvPr>
        </p:nvSpPr>
        <p:spPr>
          <a:xfrm>
            <a:off x="899160" y="1555750"/>
            <a:ext cx="2966085" cy="60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algn="ctr">
              <a:lnSpc>
                <a:spcPct val="120000"/>
              </a:lnSpc>
              <a:spcBef>
                <a:spcPts val="0"/>
              </a:spcBef>
              <a:defRPr sz="2000" b="1" spc="300">
                <a:latin typeface="Arial" panose="020B0604020202020204" pitchFamily="34" charset="0"/>
                <a:ea typeface="微软雅黑" panose="020B0503020204020204" pitchFamily="34" charset="-122"/>
                <a:cs typeface="+mn-ea"/>
              </a:defRPr>
            </a:lvl1pPr>
          </a:lstStyle>
          <a:p>
            <a:pPr algn="l"/>
            <a:r>
              <a:rPr lang="zh-CN" altLang="en-US" sz="1800">
                <a:solidFill>
                  <a:srgbClr val="0070C0"/>
                </a:solidFill>
                <a:sym typeface="Arial" panose="020B0604020202020204" pitchFamily="34" charset="0"/>
              </a:rPr>
              <a:t>（一）大学生饮食卫生注意事项</a:t>
            </a:r>
            <a:endParaRPr lang="zh-CN" altLang="en-US" sz="1800">
              <a:solidFill>
                <a:srgbClr val="0070C0"/>
              </a:solidFill>
              <a:sym typeface="Arial" panose="020B0604020202020204" pitchFamily="34" charset="0"/>
            </a:endParaRPr>
          </a:p>
        </p:txBody>
      </p:sp>
      <p:sp>
        <p:nvSpPr>
          <p:cNvPr id="38" name="文本框 37"/>
          <p:cNvSpPr txBox="1"/>
          <p:nvPr>
            <p:custDataLst>
              <p:tags r:id="rId13"/>
            </p:custDataLst>
          </p:nvPr>
        </p:nvSpPr>
        <p:spPr>
          <a:xfrm>
            <a:off x="701675" y="2247900"/>
            <a:ext cx="3406140" cy="3359785"/>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pitchFamily="34" charset="-122"/>
              </a:defRPr>
            </a:lvl1pPr>
          </a:lstStyle>
          <a:p>
            <a:r>
              <a:rPr lang="zh-CN" altLang="en-US" sz="1600">
                <a:sym typeface="Arial" panose="020B0604020202020204" pitchFamily="34" charset="0"/>
              </a:rPr>
              <a:t>1. 养成良好的生活卫生习惯，饭前便后要洗手。</a:t>
            </a:r>
            <a:endParaRPr lang="zh-CN" altLang="en-US" sz="1600">
              <a:sym typeface="Arial" panose="020B0604020202020204" pitchFamily="34" charset="0"/>
            </a:endParaRPr>
          </a:p>
          <a:p>
            <a:r>
              <a:rPr lang="zh-CN" altLang="en-US" sz="1600">
                <a:sym typeface="Arial" panose="020B0604020202020204" pitchFamily="34" charset="0"/>
              </a:rPr>
              <a:t>2. 选择新鲜和安全的食品。购买食品时，要注意查看是否腐败变质。</a:t>
            </a:r>
            <a:endParaRPr lang="zh-CN" altLang="en-US" sz="1600">
              <a:sym typeface="Arial" panose="020B0604020202020204" pitchFamily="34" charset="0"/>
            </a:endParaRPr>
          </a:p>
          <a:p>
            <a:r>
              <a:rPr lang="zh-CN" altLang="en-US" sz="1600">
                <a:sym typeface="Arial" panose="020B0604020202020204" pitchFamily="34" charset="0"/>
              </a:rPr>
              <a:t>3. 选购食品时要查看其生产日期、保质期，是否有厂名、厂址、生产许可证号（QS 号）等标。</a:t>
            </a:r>
            <a:endParaRPr lang="zh-CN" altLang="en-US" sz="1600">
              <a:sym typeface="Arial" panose="020B0604020202020204" pitchFamily="34" charset="0"/>
            </a:endParaRPr>
          </a:p>
          <a:p>
            <a:r>
              <a:rPr lang="zh-CN" altLang="en-US" sz="1600">
                <a:sym typeface="Arial" panose="020B0604020202020204" pitchFamily="34" charset="0"/>
              </a:rPr>
              <a:t>4. 食品在食用前要彻底清洁，生吃瓜果要洗净。</a:t>
            </a:r>
            <a:endParaRPr lang="zh-CN" altLang="en-US" sz="1600">
              <a:sym typeface="Arial" panose="020B0604020202020204" pitchFamily="34" charset="0"/>
            </a:endParaRPr>
          </a:p>
          <a:p>
            <a:r>
              <a:rPr lang="zh-CN" altLang="en-US" sz="1600">
                <a:sym typeface="Arial" panose="020B0604020202020204" pitchFamily="34" charset="0"/>
              </a:rPr>
              <a:t>5. 尽量不吃剩饭菜。</a:t>
            </a:r>
            <a:endParaRPr lang="zh-CN" altLang="en-US" sz="1600">
              <a:sym typeface="Arial" panose="020B0604020202020204" pitchFamily="34" charset="0"/>
            </a:endParaRPr>
          </a:p>
        </p:txBody>
      </p:sp>
      <p:sp>
        <p:nvSpPr>
          <p:cNvPr id="4" name="文本框 3"/>
          <p:cNvSpPr txBox="1"/>
          <p:nvPr>
            <p:custDataLst>
              <p:tags r:id="rId14"/>
            </p:custDataLst>
          </p:nvPr>
        </p:nvSpPr>
        <p:spPr>
          <a:xfrm>
            <a:off x="8190865" y="1555115"/>
            <a:ext cx="3097530" cy="602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algn="ctr">
              <a:lnSpc>
                <a:spcPct val="120000"/>
              </a:lnSpc>
              <a:spcBef>
                <a:spcPts val="0"/>
              </a:spcBef>
              <a:defRPr sz="2000" b="1" spc="300">
                <a:latin typeface="Arial" panose="020B0604020202020204" pitchFamily="34" charset="0"/>
                <a:ea typeface="微软雅黑" panose="020B0503020204020204" pitchFamily="34" charset="-122"/>
                <a:cs typeface="+mn-ea"/>
              </a:defRPr>
            </a:lvl1pPr>
          </a:lstStyle>
          <a:p>
            <a:pPr algn="l"/>
            <a:r>
              <a:rPr lang="zh-CN" altLang="en-US" sz="1800" dirty="0">
                <a:solidFill>
                  <a:srgbClr val="0070C0"/>
                </a:solidFill>
                <a:sym typeface="Arial" panose="020B0604020202020204" pitchFamily="34" charset="0"/>
              </a:rPr>
              <a:t>（二）学校和社会保障大学生饮食安全</a:t>
            </a:r>
            <a:endParaRPr lang="zh-CN" altLang="en-US" sz="1800" dirty="0">
              <a:solidFill>
                <a:srgbClr val="0070C0"/>
              </a:solidFill>
              <a:sym typeface="Arial" panose="020B0604020202020204" pitchFamily="34" charset="0"/>
            </a:endParaRPr>
          </a:p>
        </p:txBody>
      </p:sp>
      <p:sp>
        <p:nvSpPr>
          <p:cNvPr id="47" name="文本框 46"/>
          <p:cNvSpPr txBox="1"/>
          <p:nvPr>
            <p:custDataLst>
              <p:tags r:id="rId15"/>
            </p:custDataLst>
          </p:nvPr>
        </p:nvSpPr>
        <p:spPr>
          <a:xfrm>
            <a:off x="7981950" y="2238375"/>
            <a:ext cx="3528695" cy="2848610"/>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pitchFamily="34" charset="-122"/>
              </a:defRPr>
            </a:lvl1pPr>
          </a:lstStyle>
          <a:p>
            <a:r>
              <a:rPr lang="zh-CN" altLang="en-US" sz="1600" dirty="0">
                <a:sym typeface="Arial" panose="020B0604020202020204" pitchFamily="34" charset="0"/>
              </a:rPr>
              <a:t>1. 国家加强立法，依法关闭非法小作坊，查处不合格食品。</a:t>
            </a:r>
            <a:endParaRPr lang="zh-CN" altLang="en-US" sz="1600" dirty="0">
              <a:sym typeface="Arial" panose="020B0604020202020204" pitchFamily="34" charset="0"/>
            </a:endParaRPr>
          </a:p>
          <a:p>
            <a:r>
              <a:rPr lang="zh-CN" altLang="en-US" sz="1600" dirty="0">
                <a:sym typeface="Arial" panose="020B0604020202020204" pitchFamily="34" charset="0"/>
              </a:rPr>
              <a:t>2. 学校要做好食品的采购、运输、储存等过程的卫生工作，防止食品源污染及食品中毒事故发生。</a:t>
            </a:r>
            <a:endParaRPr lang="zh-CN" altLang="en-US" sz="1600" dirty="0">
              <a:sym typeface="Arial" panose="020B0604020202020204" pitchFamily="34" charset="0"/>
            </a:endParaRPr>
          </a:p>
          <a:p>
            <a:r>
              <a:rPr lang="zh-CN" altLang="en-US" sz="1600" dirty="0">
                <a:sym typeface="Arial" panose="020B0604020202020204" pitchFamily="34" charset="0"/>
              </a:rPr>
              <a:t>3. 食堂的工作人员应彻底烹熟食品。</a:t>
            </a:r>
            <a:endParaRPr lang="zh-CN" altLang="en-US" sz="1600" dirty="0">
              <a:sym typeface="Arial" panose="020B0604020202020204" pitchFamily="34" charset="0"/>
            </a:endParaRPr>
          </a:p>
          <a:p>
            <a:r>
              <a:rPr lang="zh-CN" altLang="en-US" sz="1600" dirty="0">
                <a:sym typeface="Arial" panose="020B0604020202020204" pitchFamily="34" charset="0"/>
              </a:rPr>
              <a:t>4. 学生食堂的工作人员、炊事管理人员必须每年进行健康体检。</a:t>
            </a:r>
            <a:endParaRPr lang="zh-CN" altLang="en-US" sz="1600" dirty="0">
              <a:sym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202940" y="570865"/>
            <a:ext cx="515048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三、大学生常见饮食误区</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6" name="同侧圆角矩形 5"/>
          <p:cNvSpPr/>
          <p:nvPr/>
        </p:nvSpPr>
        <p:spPr>
          <a:xfrm>
            <a:off x="803910" y="1424940"/>
            <a:ext cx="1876425" cy="1170940"/>
          </a:xfrm>
          <a:prstGeom prst="round2Same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同侧圆角矩形 9"/>
          <p:cNvSpPr/>
          <p:nvPr>
            <p:custDataLst>
              <p:tags r:id="rId2"/>
            </p:custDataLst>
          </p:nvPr>
        </p:nvSpPr>
        <p:spPr>
          <a:xfrm>
            <a:off x="9566910" y="3978910"/>
            <a:ext cx="1876425" cy="1170940"/>
          </a:xfrm>
          <a:prstGeom prst="round2Same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同侧圆角矩形 11"/>
          <p:cNvSpPr/>
          <p:nvPr>
            <p:custDataLst>
              <p:tags r:id="rId3"/>
            </p:custDataLst>
          </p:nvPr>
        </p:nvSpPr>
        <p:spPr>
          <a:xfrm>
            <a:off x="6858000" y="3978910"/>
            <a:ext cx="1876425" cy="1170940"/>
          </a:xfrm>
          <a:prstGeom prst="round2Same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同侧圆角矩形 14"/>
          <p:cNvSpPr/>
          <p:nvPr>
            <p:custDataLst>
              <p:tags r:id="rId4"/>
            </p:custDataLst>
          </p:nvPr>
        </p:nvSpPr>
        <p:spPr>
          <a:xfrm>
            <a:off x="3830955" y="3978910"/>
            <a:ext cx="1876425" cy="1170940"/>
          </a:xfrm>
          <a:prstGeom prst="round2Same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同侧圆角矩形 15"/>
          <p:cNvSpPr/>
          <p:nvPr>
            <p:custDataLst>
              <p:tags r:id="rId5"/>
            </p:custDataLst>
          </p:nvPr>
        </p:nvSpPr>
        <p:spPr>
          <a:xfrm>
            <a:off x="803910" y="3978910"/>
            <a:ext cx="1876425" cy="1170940"/>
          </a:xfrm>
          <a:prstGeom prst="round2Same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同侧圆角矩形 16"/>
          <p:cNvSpPr/>
          <p:nvPr>
            <p:custDataLst>
              <p:tags r:id="rId6"/>
            </p:custDataLst>
          </p:nvPr>
        </p:nvSpPr>
        <p:spPr>
          <a:xfrm>
            <a:off x="9566910" y="1424940"/>
            <a:ext cx="1876425" cy="1170940"/>
          </a:xfrm>
          <a:prstGeom prst="round2Same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同侧圆角矩形 17"/>
          <p:cNvSpPr/>
          <p:nvPr>
            <p:custDataLst>
              <p:tags r:id="rId7"/>
            </p:custDataLst>
          </p:nvPr>
        </p:nvSpPr>
        <p:spPr>
          <a:xfrm>
            <a:off x="6858000" y="1424940"/>
            <a:ext cx="1876425" cy="1170940"/>
          </a:xfrm>
          <a:prstGeom prst="round2Same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同侧圆角矩形 18"/>
          <p:cNvSpPr/>
          <p:nvPr>
            <p:custDataLst>
              <p:tags r:id="rId8"/>
            </p:custDataLst>
          </p:nvPr>
        </p:nvSpPr>
        <p:spPr>
          <a:xfrm>
            <a:off x="3830955" y="1424940"/>
            <a:ext cx="1876425" cy="1170940"/>
          </a:xfrm>
          <a:prstGeom prst="round2SameRect">
            <a:avLst/>
          </a:prstGeom>
          <a:solidFill>
            <a:srgbClr val="8DCABB"/>
          </a:solidFill>
          <a:ln>
            <a:solidFill>
              <a:srgbClr val="8DCA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916305" y="1687830"/>
            <a:ext cx="1651635" cy="645160"/>
          </a:xfrm>
          <a:prstGeom prst="rect">
            <a:avLst/>
          </a:prstGeom>
          <a:noFill/>
        </p:spPr>
        <p:txBody>
          <a:bodyPr wrap="square" rtlCol="0">
            <a:spAutoFit/>
          </a:bodyPr>
          <a:p>
            <a:pPr algn="ctr"/>
            <a:r>
              <a:rPr lang="zh-CN" altLang="en-US" b="1">
                <a:solidFill>
                  <a:schemeClr val="bg1"/>
                </a:solidFill>
              </a:rPr>
              <a:t>（一）</a:t>
            </a:r>
            <a:endParaRPr lang="zh-CN" altLang="en-US" b="1">
              <a:solidFill>
                <a:schemeClr val="bg1"/>
              </a:solidFill>
            </a:endParaRPr>
          </a:p>
          <a:p>
            <a:pPr algn="ctr"/>
            <a:r>
              <a:rPr lang="zh-CN" altLang="en-US" b="1">
                <a:solidFill>
                  <a:schemeClr val="bg1"/>
                </a:solidFill>
              </a:rPr>
              <a:t>洁癖型饮食</a:t>
            </a:r>
            <a:endParaRPr lang="zh-CN" altLang="en-US" b="1">
              <a:solidFill>
                <a:schemeClr val="bg1"/>
              </a:solidFill>
            </a:endParaRPr>
          </a:p>
        </p:txBody>
      </p:sp>
      <p:sp>
        <p:nvSpPr>
          <p:cNvPr id="21" name="文本框 20"/>
          <p:cNvSpPr txBox="1"/>
          <p:nvPr>
            <p:custDataLst>
              <p:tags r:id="rId9"/>
            </p:custDataLst>
          </p:nvPr>
        </p:nvSpPr>
        <p:spPr>
          <a:xfrm>
            <a:off x="9679305" y="1687830"/>
            <a:ext cx="1651635" cy="645160"/>
          </a:xfrm>
          <a:prstGeom prst="rect">
            <a:avLst/>
          </a:prstGeom>
          <a:noFill/>
        </p:spPr>
        <p:txBody>
          <a:bodyPr wrap="square" rtlCol="0">
            <a:spAutoFit/>
          </a:bodyPr>
          <a:p>
            <a:pPr algn="ctr"/>
            <a:r>
              <a:rPr lang="zh-CN" altLang="en-US" b="1">
                <a:solidFill>
                  <a:schemeClr val="bg1"/>
                </a:solidFill>
              </a:rPr>
              <a:t>（四）</a:t>
            </a:r>
            <a:endParaRPr lang="zh-CN" altLang="en-US" b="1">
              <a:solidFill>
                <a:schemeClr val="bg1"/>
              </a:solidFill>
            </a:endParaRPr>
          </a:p>
          <a:p>
            <a:pPr algn="ctr"/>
            <a:r>
              <a:rPr lang="zh-CN" altLang="en-US" b="1">
                <a:solidFill>
                  <a:schemeClr val="bg1"/>
                </a:solidFill>
              </a:rPr>
              <a:t>放纵型饮食</a:t>
            </a:r>
            <a:endParaRPr lang="zh-CN" altLang="en-US" b="1">
              <a:solidFill>
                <a:schemeClr val="bg1"/>
              </a:solidFill>
            </a:endParaRPr>
          </a:p>
        </p:txBody>
      </p:sp>
      <p:sp>
        <p:nvSpPr>
          <p:cNvPr id="23" name="文本框 22"/>
          <p:cNvSpPr txBox="1"/>
          <p:nvPr>
            <p:custDataLst>
              <p:tags r:id="rId10"/>
            </p:custDataLst>
          </p:nvPr>
        </p:nvSpPr>
        <p:spPr>
          <a:xfrm>
            <a:off x="6984365" y="1687830"/>
            <a:ext cx="1651635" cy="645160"/>
          </a:xfrm>
          <a:prstGeom prst="rect">
            <a:avLst/>
          </a:prstGeom>
          <a:noFill/>
        </p:spPr>
        <p:txBody>
          <a:bodyPr wrap="square" rtlCol="0">
            <a:spAutoFit/>
          </a:bodyPr>
          <a:p>
            <a:pPr algn="ctr"/>
            <a:r>
              <a:rPr lang="zh-CN" altLang="en-US" b="1">
                <a:solidFill>
                  <a:schemeClr val="bg1"/>
                </a:solidFill>
              </a:rPr>
              <a:t>（三）</a:t>
            </a:r>
            <a:endParaRPr lang="zh-CN" altLang="en-US" b="1">
              <a:solidFill>
                <a:schemeClr val="bg1"/>
              </a:solidFill>
            </a:endParaRPr>
          </a:p>
          <a:p>
            <a:pPr algn="ctr"/>
            <a:r>
              <a:rPr lang="zh-CN" altLang="en-US" b="1">
                <a:solidFill>
                  <a:schemeClr val="bg1"/>
                </a:solidFill>
              </a:rPr>
              <a:t>相悖型饮食</a:t>
            </a:r>
            <a:endParaRPr lang="zh-CN" altLang="en-US" b="1">
              <a:solidFill>
                <a:schemeClr val="bg1"/>
              </a:solidFill>
            </a:endParaRPr>
          </a:p>
        </p:txBody>
      </p:sp>
      <p:sp>
        <p:nvSpPr>
          <p:cNvPr id="25" name="文本框 24"/>
          <p:cNvSpPr txBox="1"/>
          <p:nvPr>
            <p:custDataLst>
              <p:tags r:id="rId11"/>
            </p:custDataLst>
          </p:nvPr>
        </p:nvSpPr>
        <p:spPr>
          <a:xfrm>
            <a:off x="3950335" y="1687830"/>
            <a:ext cx="1651635" cy="645160"/>
          </a:xfrm>
          <a:prstGeom prst="rect">
            <a:avLst/>
          </a:prstGeom>
          <a:noFill/>
        </p:spPr>
        <p:txBody>
          <a:bodyPr wrap="square" rtlCol="0">
            <a:spAutoFit/>
          </a:bodyPr>
          <a:p>
            <a:pPr algn="ctr"/>
            <a:r>
              <a:rPr lang="zh-CN" altLang="en-US" b="1">
                <a:solidFill>
                  <a:schemeClr val="bg1"/>
                </a:solidFill>
              </a:rPr>
              <a:t>（二）</a:t>
            </a:r>
            <a:endParaRPr lang="zh-CN" altLang="en-US" b="1">
              <a:solidFill>
                <a:schemeClr val="bg1"/>
              </a:solidFill>
            </a:endParaRPr>
          </a:p>
          <a:p>
            <a:pPr algn="ctr"/>
            <a:r>
              <a:rPr lang="zh-CN" altLang="en-US" b="1">
                <a:solidFill>
                  <a:schemeClr val="bg1"/>
                </a:solidFill>
              </a:rPr>
              <a:t>西洋型饮食</a:t>
            </a:r>
            <a:endParaRPr lang="zh-CN" altLang="en-US" b="1">
              <a:solidFill>
                <a:schemeClr val="bg1"/>
              </a:solidFill>
            </a:endParaRPr>
          </a:p>
        </p:txBody>
      </p:sp>
      <p:sp>
        <p:nvSpPr>
          <p:cNvPr id="26" name="文本框 25"/>
          <p:cNvSpPr txBox="1"/>
          <p:nvPr>
            <p:custDataLst>
              <p:tags r:id="rId12"/>
            </p:custDataLst>
          </p:nvPr>
        </p:nvSpPr>
        <p:spPr>
          <a:xfrm>
            <a:off x="9679305" y="4241800"/>
            <a:ext cx="1651635" cy="645160"/>
          </a:xfrm>
          <a:prstGeom prst="rect">
            <a:avLst/>
          </a:prstGeom>
          <a:noFill/>
        </p:spPr>
        <p:txBody>
          <a:bodyPr wrap="square" rtlCol="0">
            <a:spAutoFit/>
          </a:bodyPr>
          <a:p>
            <a:pPr algn="ctr"/>
            <a:r>
              <a:rPr lang="zh-CN" altLang="en-US" b="1">
                <a:solidFill>
                  <a:schemeClr val="bg1"/>
                </a:solidFill>
              </a:rPr>
              <a:t>（八）</a:t>
            </a:r>
            <a:endParaRPr lang="zh-CN" altLang="en-US" b="1">
              <a:solidFill>
                <a:schemeClr val="bg1"/>
              </a:solidFill>
            </a:endParaRPr>
          </a:p>
          <a:p>
            <a:pPr algn="ctr"/>
            <a:r>
              <a:rPr lang="zh-CN" altLang="en-US" b="1">
                <a:solidFill>
                  <a:schemeClr val="bg1"/>
                </a:solidFill>
              </a:rPr>
              <a:t>区域型饮食</a:t>
            </a:r>
            <a:endParaRPr lang="zh-CN" altLang="en-US" b="1">
              <a:solidFill>
                <a:schemeClr val="bg1"/>
              </a:solidFill>
            </a:endParaRPr>
          </a:p>
        </p:txBody>
      </p:sp>
      <p:sp>
        <p:nvSpPr>
          <p:cNvPr id="27" name="文本框 26"/>
          <p:cNvSpPr txBox="1"/>
          <p:nvPr>
            <p:custDataLst>
              <p:tags r:id="rId13"/>
            </p:custDataLst>
          </p:nvPr>
        </p:nvSpPr>
        <p:spPr>
          <a:xfrm>
            <a:off x="6970395" y="4241800"/>
            <a:ext cx="1651635" cy="645160"/>
          </a:xfrm>
          <a:prstGeom prst="rect">
            <a:avLst/>
          </a:prstGeom>
          <a:noFill/>
        </p:spPr>
        <p:txBody>
          <a:bodyPr wrap="square" rtlCol="0">
            <a:spAutoFit/>
          </a:bodyPr>
          <a:p>
            <a:pPr algn="ctr"/>
            <a:r>
              <a:rPr lang="zh-CN" altLang="en-US" b="1">
                <a:solidFill>
                  <a:schemeClr val="bg1"/>
                </a:solidFill>
              </a:rPr>
              <a:t>（七）</a:t>
            </a:r>
            <a:endParaRPr lang="zh-CN" altLang="en-US" b="1">
              <a:solidFill>
                <a:schemeClr val="bg1"/>
              </a:solidFill>
            </a:endParaRPr>
          </a:p>
          <a:p>
            <a:pPr algn="ctr"/>
            <a:r>
              <a:rPr lang="zh-CN" altLang="en-US" b="1">
                <a:solidFill>
                  <a:schemeClr val="bg1"/>
                </a:solidFill>
              </a:rPr>
              <a:t>辟谷型饮食</a:t>
            </a:r>
            <a:endParaRPr lang="zh-CN" altLang="en-US" b="1">
              <a:solidFill>
                <a:schemeClr val="bg1"/>
              </a:solidFill>
            </a:endParaRPr>
          </a:p>
        </p:txBody>
      </p:sp>
      <p:sp>
        <p:nvSpPr>
          <p:cNvPr id="28" name="文本框 27"/>
          <p:cNvSpPr txBox="1"/>
          <p:nvPr>
            <p:custDataLst>
              <p:tags r:id="rId14"/>
            </p:custDataLst>
          </p:nvPr>
        </p:nvSpPr>
        <p:spPr>
          <a:xfrm>
            <a:off x="3943350" y="4241800"/>
            <a:ext cx="1651635" cy="645160"/>
          </a:xfrm>
          <a:prstGeom prst="rect">
            <a:avLst/>
          </a:prstGeom>
          <a:noFill/>
        </p:spPr>
        <p:txBody>
          <a:bodyPr wrap="square" rtlCol="0">
            <a:spAutoFit/>
          </a:bodyPr>
          <a:p>
            <a:pPr algn="ctr"/>
            <a:r>
              <a:rPr lang="zh-CN" altLang="en-US" b="1">
                <a:solidFill>
                  <a:schemeClr val="bg1"/>
                </a:solidFill>
              </a:rPr>
              <a:t>（六）</a:t>
            </a:r>
            <a:endParaRPr lang="zh-CN" altLang="en-US" b="1">
              <a:solidFill>
                <a:schemeClr val="bg1"/>
              </a:solidFill>
            </a:endParaRPr>
          </a:p>
          <a:p>
            <a:pPr algn="ctr"/>
            <a:r>
              <a:rPr lang="zh-CN" altLang="en-US" b="1">
                <a:solidFill>
                  <a:schemeClr val="bg1"/>
                </a:solidFill>
              </a:rPr>
              <a:t>恐惧型饮食</a:t>
            </a:r>
            <a:endParaRPr lang="zh-CN" altLang="en-US" b="1">
              <a:solidFill>
                <a:schemeClr val="bg1"/>
              </a:solidFill>
            </a:endParaRPr>
          </a:p>
        </p:txBody>
      </p:sp>
      <p:sp>
        <p:nvSpPr>
          <p:cNvPr id="30" name="文本框 29"/>
          <p:cNvSpPr txBox="1"/>
          <p:nvPr>
            <p:custDataLst>
              <p:tags r:id="rId15"/>
            </p:custDataLst>
          </p:nvPr>
        </p:nvSpPr>
        <p:spPr>
          <a:xfrm>
            <a:off x="916305" y="4241800"/>
            <a:ext cx="1651635" cy="645160"/>
          </a:xfrm>
          <a:prstGeom prst="rect">
            <a:avLst/>
          </a:prstGeom>
          <a:noFill/>
        </p:spPr>
        <p:txBody>
          <a:bodyPr wrap="square" rtlCol="0">
            <a:spAutoFit/>
          </a:bodyPr>
          <a:p>
            <a:pPr algn="ctr"/>
            <a:r>
              <a:rPr lang="zh-CN" altLang="en-US" b="1">
                <a:solidFill>
                  <a:schemeClr val="bg1"/>
                </a:solidFill>
              </a:rPr>
              <a:t>（五）</a:t>
            </a:r>
            <a:endParaRPr lang="zh-CN" altLang="en-US" b="1">
              <a:solidFill>
                <a:schemeClr val="bg1"/>
              </a:solidFill>
            </a:endParaRPr>
          </a:p>
          <a:p>
            <a:pPr algn="ctr"/>
            <a:r>
              <a:rPr lang="zh-CN" altLang="en-US" b="1">
                <a:solidFill>
                  <a:schemeClr val="bg1"/>
                </a:solidFill>
              </a:rPr>
              <a:t>随意型饮食</a:t>
            </a:r>
            <a:endParaRPr lang="zh-CN" altLang="en-US" b="1">
              <a:solidFill>
                <a:schemeClr val="bg1"/>
              </a:solidFill>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4*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40_5*l_h_i*1_1_1"/>
  <p:tag name="KSO_WM_TEMPLATE_CATEGORY" val="diagram"/>
  <p:tag name="KSO_WM_TEMPLATE_INDEX" val="20227940"/>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40_5*l_h_i*1_1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40_5*l_h_i*1_1_3"/>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40_5*l_h_i*1_1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40_5*l_h_i*1_1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40_5*l_h_i*1_1_5"/>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Lst>
</file>

<file path=ppt/tags/tag1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4*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40_5*l_h_i*1_2_1"/>
  <p:tag name="KSO_WM_TEMPLATE_CATEGORY" val="diagram"/>
  <p:tag name="KSO_WM_TEMPLATE_INDEX" val="20227940"/>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40_5*l_h_i*1_2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40_5*l_h_i*1_2_3"/>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40_5*l_h_i*1_2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40_5*l_h_i*1_2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40_5*l_h_i*1_2_5"/>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40_5*l_h_i*1_3_1"/>
  <p:tag name="KSO_WM_TEMPLATE_CATEGORY" val="diagram"/>
  <p:tag name="KSO_WM_TEMPLATE_INDEX" val="20227940"/>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40_5*l_h_i*1_3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40_5*l_h_i*1_3_3"/>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40_5*l_h_i*1_3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4*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40_5*l_h_i*1_3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40_5*l_h_i*1_3_5"/>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40_5*l_h_i*1_4_1"/>
  <p:tag name="KSO_WM_TEMPLATE_CATEGORY" val="diagram"/>
  <p:tag name="KSO_WM_TEMPLATE_INDEX" val="20227940"/>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40_5*l_h_i*1_4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40_5*l_h_i*1_4_3"/>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40_5*l_h_i*1_4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40_5*l_h_i*1_4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40_5*l_h_i*1_4_5"/>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40_5*l_h_i*1_5_1"/>
  <p:tag name="KSO_WM_TEMPLATE_CATEGORY" val="diagram"/>
  <p:tag name="KSO_WM_TEMPLATE_INDEX" val="20227940"/>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40_5*l_h_i*1_5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4*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40_5*l_h_i*1_5_3"/>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40_5*l_h_i*1_5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7940_5*l_h_i*1_5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40_5*l_h_i*1_5_5"/>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Lst>
</file>

<file path=ppt/tags/tag134.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40_5*l_h_a*1_1_1"/>
  <p:tag name="KSO_WM_TEMPLATE_CATEGORY" val="diagram"/>
  <p:tag name="KSO_WM_TEMPLATE_INDEX" val="20227940"/>
  <p:tag name="KSO_WM_UNIT_LAYERLEVEL" val="1_1_1"/>
  <p:tag name="KSO_WM_TAG_VERSION" val="1.0"/>
  <p:tag name="KSO_WM_BEAUTIFY_FLAG" val="#wm#"/>
  <p:tag name="KSO_WM_UNIT_TEXT_FILL_FORE_SCHEMECOLOR_INDEX" val="5"/>
  <p:tag name="KSO_WM_UNIT_TEXT_FILL_TYPE" val="1"/>
</p:tagLst>
</file>

<file path=ppt/tags/tag135.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40_5*l_h_a*1_2_1"/>
  <p:tag name="KSO_WM_TEMPLATE_CATEGORY" val="diagram"/>
  <p:tag name="KSO_WM_TEMPLATE_INDEX" val="20227940"/>
  <p:tag name="KSO_WM_UNIT_LAYERLEVEL" val="1_1_1"/>
  <p:tag name="KSO_WM_TAG_VERSION" val="1.0"/>
  <p:tag name="KSO_WM_BEAUTIFY_FLAG" val="#wm#"/>
  <p:tag name="KSO_WM_UNIT_TEXT_FILL_FORE_SCHEMECOLOR_INDEX" val="6"/>
  <p:tag name="KSO_WM_UNIT_TEXT_FILL_TYPE" val="1"/>
</p:tagLst>
</file>

<file path=ppt/tags/tag136.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40_5*l_h_a*1_3_1"/>
  <p:tag name="KSO_WM_TEMPLATE_CATEGORY" val="diagram"/>
  <p:tag name="KSO_WM_TEMPLATE_INDEX" val="20227940"/>
  <p:tag name="KSO_WM_UNIT_LAYERLEVEL" val="1_1_1"/>
  <p:tag name="KSO_WM_TAG_VERSION" val="1.0"/>
  <p:tag name="KSO_WM_BEAUTIFY_FLAG" val="#wm#"/>
  <p:tag name="KSO_WM_UNIT_TEXT_FILL_FORE_SCHEMECOLOR_INDEX" val="7"/>
  <p:tag name="KSO_WM_UNIT_TEXT_FILL_TYPE" val="1"/>
</p:tagLst>
</file>

<file path=ppt/tags/tag137.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40_5*l_h_a*1_4_1"/>
  <p:tag name="KSO_WM_TEMPLATE_CATEGORY" val="diagram"/>
  <p:tag name="KSO_WM_TEMPLATE_INDEX" val="20227940"/>
  <p:tag name="KSO_WM_UNIT_LAYERLEVEL" val="1_1_1"/>
  <p:tag name="KSO_WM_TAG_VERSION" val="1.0"/>
  <p:tag name="KSO_WM_BEAUTIFY_FLAG" val="#wm#"/>
  <p:tag name="KSO_WM_UNIT_TEXT_FILL_FORE_SCHEMECOLOR_INDEX" val="8"/>
  <p:tag name="KSO_WM_UNIT_TEXT_FILL_TYPE" val="1"/>
</p:tagLst>
</file>

<file path=ppt/tags/tag138.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40_5*l_h_a*1_5_1"/>
  <p:tag name="KSO_WM_TEMPLATE_CATEGORY" val="diagram"/>
  <p:tag name="KSO_WM_TEMPLATE_INDEX" val="20227940"/>
  <p:tag name="KSO_WM_UNIT_LAYERLEVEL" val="1_1_1"/>
  <p:tag name="KSO_WM_TAG_VERSION" val="1.0"/>
  <p:tag name="KSO_WM_BEAUTIFY_FLAG" val="#wm#"/>
  <p:tag name="KSO_WM_UNIT_TEXT_FILL_FORE_SCHEMECOLOR_INDEX" val="9"/>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40_5*l_h_i*1_1_1"/>
  <p:tag name="KSO_WM_TEMPLATE_CATEGORY" val="diagram"/>
  <p:tag name="KSO_WM_TEMPLATE_INDEX" val="20227940"/>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4*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40_5*l_h_i*1_1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40_5*l_h_i*1_1_3"/>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40_5*l_h_i*1_1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40_5*l_h_i*1_1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40_5*l_h_i*1_1_5"/>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40_5*l_h_i*1_2_1"/>
  <p:tag name="KSO_WM_TEMPLATE_CATEGORY" val="diagram"/>
  <p:tag name="KSO_WM_TEMPLATE_INDEX" val="20227940"/>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40_5*l_h_i*1_2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40_5*l_h_i*1_2_3"/>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40_5*l_h_i*1_2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40_5*l_h_i*1_2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40_5*l_h_i*1_2_5"/>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40_5*l_h_i*1_3_1"/>
  <p:tag name="KSO_WM_TEMPLATE_CATEGORY" val="diagram"/>
  <p:tag name="KSO_WM_TEMPLATE_INDEX" val="20227940"/>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40_5*l_h_i*1_3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40_5*l_h_i*1_3_3"/>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40_5*l_h_i*1_3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40_5*l_h_i*1_3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40_5*l_h_i*1_3_5"/>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40_5*l_h_i*1_4_1"/>
  <p:tag name="KSO_WM_TEMPLATE_CATEGORY" val="diagram"/>
  <p:tag name="KSO_WM_TEMPLATE_INDEX" val="20227940"/>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40_5*l_h_i*1_4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40_5*l_h_i*1_4_3"/>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40_5*l_h_i*1_4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40_5*l_h_i*1_4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40_5*l_h_i*1_4_5"/>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40_5*l_h_i*1_5_1"/>
  <p:tag name="KSO_WM_TEMPLATE_CATEGORY" val="diagram"/>
  <p:tag name="KSO_WM_TEMPLATE_INDEX" val="20227940"/>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40_5*l_h_i*1_5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40_5*l_h_i*1_5_3"/>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40_5*l_h_i*1_5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7940_5*l_h_i*1_5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40_5*l_h_i*1_5_5"/>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169.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40_5*l_h_a*1_1_1"/>
  <p:tag name="KSO_WM_TEMPLATE_CATEGORY" val="diagram"/>
  <p:tag name="KSO_WM_TEMPLATE_INDEX" val="2022794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0.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40_5*l_h_a*1_2_1"/>
  <p:tag name="KSO_WM_TEMPLATE_CATEGORY" val="diagram"/>
  <p:tag name="KSO_WM_TEMPLATE_INDEX" val="20227940"/>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71.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40_5*l_h_a*1_3_1"/>
  <p:tag name="KSO_WM_TEMPLATE_CATEGORY" val="diagram"/>
  <p:tag name="KSO_WM_TEMPLATE_INDEX" val="2022794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72.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40_5*l_h_a*1_4_1"/>
  <p:tag name="KSO_WM_TEMPLATE_CATEGORY" val="diagram"/>
  <p:tag name="KSO_WM_TEMPLATE_INDEX" val="20227940"/>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7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40_5*l_h_a*1_5_1"/>
  <p:tag name="KSO_WM_TEMPLATE_CATEGORY" val="diagram"/>
  <p:tag name="KSO_WM_TEMPLATE_INDEX" val="20227940"/>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74.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1*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5.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1*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6.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1*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7.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1*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1*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1*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80.xml><?xml version="1.0" encoding="utf-8"?>
<p:tagLst xmlns:p="http://schemas.openxmlformats.org/presentationml/2006/main">
  <p:tag name="KSO_WM_UNIT_VALUE" val="96*104"/>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1*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81.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1*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DIAGRAM_SCHEMECOLOR_ID" val="1"/>
  <p:tag name="KSO_WM_UNIT_USESOURCEFORMAT_APPLY" val="1"/>
</p:tagLst>
</file>

<file path=ppt/tags/tag182.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1*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DIAGRAM_SCHEMECOLOR_ID" val="1"/>
  <p:tag name="KSO_WM_UNIT_USESOURCEFORMAT_APPLY" val="1"/>
</p:tagLst>
</file>

<file path=ppt/tags/tag183.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1*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DIAGRAM_SCHEMECOLOR_ID"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1*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DIAGRAM_SCHEMECOLOR_ID"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1*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DIAGRAM_SCHEMECOLOR_ID"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1*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DIAGRAM_SCHEMECOLOR_ID" val="1"/>
  <p:tag name="KSO_WM_UNIT_USESOURCEFORMAT_APPLY" val="1"/>
</p:tagLst>
</file>

<file path=ppt/tags/tag187.xml><?xml version="1.0" encoding="utf-8"?>
<p:tagLst xmlns:p="http://schemas.openxmlformats.org/presentationml/2006/main">
  <p:tag name="KSO_WM_UNIT_VALUE" val="96*104"/>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1*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DIAGRAM_SCHEMECOLOR_ID"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0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Lst>
</file>

<file path=ppt/tags/tag21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1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1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1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14.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215.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216.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217.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218.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219.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PP_MARK_KEY" val="5bfff08b-7cb3-4664-9791-1d8e27faea97"/>
  <p:tag name="COMMONDATA" val="eyJoZGlkIjoiNWVlNjgzMjI3MjA2NDk3ZGIyMWMzNTczOWViNWQ5N2QifQ=="/>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4*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4*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4*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4*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4*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28.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4*q_x*1_1"/>
  <p:tag name="KSO_WM_TEMPLATE_CATEGORY" val="diagram"/>
  <p:tag name="KSO_WM_TEMPLATE_INDEX" val="20227949"/>
  <p:tag name="KSO_WM_UNIT_LAYERLEVEL" val="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4*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5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5.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56.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57.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58.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59.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4*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60.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945_2*q_h_i*1_1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945_2*q_i*1_1"/>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45_2*q_h_i*1_1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945_2*q_i*1_2"/>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945_2*q_h_i*1_2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45_2*q_h_i*1_2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9945_2*q_h_i*1_1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69945_2*q_h_i*1_2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69945_2*q_h_i*1_1_4"/>
  <p:tag name="KSO_WM_TEMPLATE_CATEGORY" val="diagram"/>
  <p:tag name="KSO_WM_TEMPLATE_INDEX" val="20169945"/>
  <p:tag name="KSO_WM_UNIT_LAYERLEVEL" val="1_1_1"/>
  <p:tag name="KSO_WM_TAG_VERSION" val="1.0"/>
  <p:tag name="KSO_WM_BEAUTIFY_FLAG" val="#wm#"/>
</p:tagLst>
</file>

<file path=ppt/tags/tag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4*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69945_2*q_h_i*1_2_4"/>
  <p:tag name="KSO_WM_TEMPLATE_CATEGORY" val="diagram"/>
  <p:tag name="KSO_WM_TEMPLATE_INDEX" val="20169945"/>
  <p:tag name="KSO_WM_UNIT_LAYERLEVEL" val="1_1_1"/>
  <p:tag name="KSO_WM_TAG_VERSION" val="1.0"/>
  <p:tag name="KSO_WM_BEAUTIFY_FLAG" val="#wm#"/>
</p:tagLst>
</file>

<file path=ppt/tags/tag71.xml><?xml version="1.0" encoding="utf-8"?>
<p:tagLst xmlns:p="http://schemas.openxmlformats.org/presentationml/2006/main">
  <p:tag name="KSO_WM_UNIT_ISCONTENTSTITLE" val="0"/>
  <p:tag name="KSO_WM_UNIT_PRESET_TEXT" val="单击此处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69945_2*q_h_a*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72.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45_2*q_h_f*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ISCONTENTSTITLE" val="0"/>
  <p:tag name="KSO_WM_UNIT_PRESET_TEXT" val="单击此处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69945_2*q_h_a*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74.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45_2*q_h_f*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4*q_h_a*1_2_1"/>
  <p:tag name="KSO_WM_TEMPLATE_CATEGORY" val="diagram"/>
  <p:tag name="KSO_WM_TEMPLATE_INDEX" val="20227949"/>
  <p:tag name="KSO_WM_UNIT_LAYERLEVEL" val="1_1_1"/>
  <p:tag name="KSO_WM_TAG_VERSION" val="1.0"/>
  <p:tag name="KSO_WM_BEAUTIFY_FLAG" val="#wm#"/>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4*q_h_f*1_4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crgbClr r="0" g="0" b="0">
        <a:alpha val="100000"/>
      </a:scrgbClr>
    </a:dk1>
    <a:lt1>
      <a:scrgbClr r="100000" g="100000" b="100000">
        <a:alpha val="100000"/>
      </a:scrgbClr>
    </a:lt1>
    <a:dk2>
      <a:scrgbClr r="12549" g="10196" b="14117">
        <a:alpha val="100000"/>
      </a:scrgbClr>
    </a:dk2>
    <a:lt2>
      <a:scrgbClr r="100000" g="100000" b="100000">
        <a:alpha val="100000"/>
      </a:scrgbClr>
    </a:lt2>
    <a:accent1>
      <a:scrgbClr r="62745" g="43921" b="90588">
        <a:alpha val="100000"/>
      </a:scrgbClr>
    </a:accent1>
    <a:accent2>
      <a:scrgbClr r="83529" g="41176" b="78431">
        <a:alpha val="100000"/>
      </a:scrgbClr>
    </a:accent2>
    <a:accent3>
      <a:scrgbClr r="94117" g="41568" b="65098">
        <a:alpha val="100000"/>
      </a:scrgbClr>
    </a:accent3>
    <a:accent4>
      <a:scrgbClr r="98039" g="47058" b="54117">
        <a:alpha val="100000"/>
      </a:scrgbClr>
    </a:accent4>
    <a:accent5>
      <a:scrgbClr r="96078" g="55686" b="47450">
        <a:alpha val="100000"/>
      </a:scrgbClr>
    </a:accent5>
    <a:accent6>
      <a:scrgbClr r="90588" g="62745" b="43921">
        <a:alpha val="100000"/>
      </a:scrgbClr>
    </a:accent6>
    <a:hlink>
      <a:scrgbClr r="39607" g="54509" b="83529">
        <a:alpha val="100000"/>
      </a:scrgbClr>
    </a:hlink>
    <a:folHlink>
      <a:scrgbClr r="62352" g="41176" b="63921">
        <a:alpha val="100000"/>
      </a:scrgbClr>
    </a:folHlink>
  </a:clrScheme>
</a:themeOverride>
</file>

<file path=ppt/theme/themeOverride2.xml><?xml version="1.0" encoding="utf-8"?>
<a:themeOverride xmlns:a="http://schemas.openxmlformats.org/drawingml/2006/main">
  <a:clrScheme name="">
    <a:dk1>
      <a:scrgbClr r="0" g="0" b="0">
        <a:alpha val="100000"/>
      </a:scrgbClr>
    </a:dk1>
    <a:lt1>
      <a:scrgbClr r="100000" g="100000" b="100000">
        <a:alpha val="100000"/>
      </a:scrgbClr>
    </a:lt1>
    <a:dk2>
      <a:scrgbClr r="12549" g="10196" b="14117">
        <a:alpha val="100000"/>
      </a:scrgbClr>
    </a:dk2>
    <a:lt2>
      <a:scrgbClr r="100000" g="100000" b="100000">
        <a:alpha val="100000"/>
      </a:scrgbClr>
    </a:lt2>
    <a:accent1>
      <a:scrgbClr r="62745" g="43921" b="90588">
        <a:alpha val="100000"/>
      </a:scrgbClr>
    </a:accent1>
    <a:accent2>
      <a:scrgbClr r="83529" g="41176" b="78431">
        <a:alpha val="100000"/>
      </a:scrgbClr>
    </a:accent2>
    <a:accent3>
      <a:scrgbClr r="94117" g="41568" b="65098">
        <a:alpha val="100000"/>
      </a:scrgbClr>
    </a:accent3>
    <a:accent4>
      <a:scrgbClr r="98039" g="47058" b="54117">
        <a:alpha val="100000"/>
      </a:scrgbClr>
    </a:accent4>
    <a:accent5>
      <a:scrgbClr r="96078" g="55686" b="47450">
        <a:alpha val="100000"/>
      </a:scrgbClr>
    </a:accent5>
    <a:accent6>
      <a:scrgbClr r="90588" g="62745" b="43921">
        <a:alpha val="100000"/>
      </a:scrgbClr>
    </a:accent6>
    <a:hlink>
      <a:scrgbClr r="39607" g="54509" b="83529">
        <a:alpha val="100000"/>
      </a:scrgbClr>
    </a:hlink>
    <a:folHlink>
      <a:scrgbClr r="62352" g="41176" b="63921">
        <a:alpha val="100000"/>
      </a:scrgbClr>
    </a:folHlink>
  </a:clrScheme>
</a:themeOverride>
</file>

<file path=ppt/theme/themeOverride3.xml><?xml version="1.0" encoding="utf-8"?>
<a:themeOverride xmlns:a="http://schemas.openxmlformats.org/drawingml/2006/main">
  <a:clrScheme name="">
    <a:dk1>
      <a:scrgbClr r="0" g="0" b="0">
        <a:alpha val="100000"/>
      </a:scrgbClr>
    </a:dk1>
    <a:lt1>
      <a:scrgbClr r="100000" g="100000" b="100000">
        <a:alpha val="100000"/>
      </a:scrgbClr>
    </a:lt1>
    <a:dk2>
      <a:scrgbClr r="12549" g="10196" b="14117">
        <a:alpha val="100000"/>
      </a:scrgbClr>
    </a:dk2>
    <a:lt2>
      <a:scrgbClr r="100000" g="100000" b="100000">
        <a:alpha val="100000"/>
      </a:scrgbClr>
    </a:lt2>
    <a:accent1>
      <a:scrgbClr r="62745" g="43921" b="90588">
        <a:alpha val="100000"/>
      </a:scrgbClr>
    </a:accent1>
    <a:accent2>
      <a:scrgbClr r="83529" g="41176" b="78431">
        <a:alpha val="100000"/>
      </a:scrgbClr>
    </a:accent2>
    <a:accent3>
      <a:scrgbClr r="94117" g="41568" b="65098">
        <a:alpha val="100000"/>
      </a:scrgbClr>
    </a:accent3>
    <a:accent4>
      <a:scrgbClr r="98039" g="47058" b="54117">
        <a:alpha val="100000"/>
      </a:scrgbClr>
    </a:accent4>
    <a:accent5>
      <a:scrgbClr r="96078" g="55686" b="47450">
        <a:alpha val="100000"/>
      </a:scrgbClr>
    </a:accent5>
    <a:accent6>
      <a:scrgbClr r="90588" g="62745" b="43921">
        <a:alpha val="100000"/>
      </a:scrgbClr>
    </a:accent6>
    <a:hlink>
      <a:scrgbClr r="39607" g="54509" b="83529">
        <a:alpha val="100000"/>
      </a:scrgbClr>
    </a:hlink>
    <a:folHlink>
      <a:scrgbClr r="62352" g="41176" b="63921">
        <a:alpha val="100000"/>
      </a:scrgbClr>
    </a:folHlink>
  </a:clrScheme>
</a:themeOverride>
</file>

<file path=ppt/theme/themeOverride4.xml><?xml version="1.0" encoding="utf-8"?>
<a:themeOverride xmlns:a="http://schemas.openxmlformats.org/drawingml/2006/main">
  <a:clrScheme name="">
    <a:dk1>
      <a:scrgbClr r="0" g="0" b="0">
        <a:alpha val="100000"/>
      </a:scrgbClr>
    </a:dk1>
    <a:lt1>
      <a:scrgbClr r="100000" g="100000" b="100000">
        <a:alpha val="100000"/>
      </a:scrgbClr>
    </a:lt1>
    <a:dk2>
      <a:scrgbClr r="12549" g="10196" b="14117">
        <a:alpha val="100000"/>
      </a:scrgbClr>
    </a:dk2>
    <a:lt2>
      <a:scrgbClr r="100000" g="100000" b="100000">
        <a:alpha val="100000"/>
      </a:scrgbClr>
    </a:lt2>
    <a:accent1>
      <a:scrgbClr r="62745" g="43921" b="90588">
        <a:alpha val="100000"/>
      </a:scrgbClr>
    </a:accent1>
    <a:accent2>
      <a:scrgbClr r="83529" g="41176" b="78431">
        <a:alpha val="100000"/>
      </a:scrgbClr>
    </a:accent2>
    <a:accent3>
      <a:scrgbClr r="94117" g="41568" b="65098">
        <a:alpha val="100000"/>
      </a:scrgbClr>
    </a:accent3>
    <a:accent4>
      <a:scrgbClr r="98039" g="47058" b="54117">
        <a:alpha val="100000"/>
      </a:scrgbClr>
    </a:accent4>
    <a:accent5>
      <a:scrgbClr r="96078" g="55686" b="47450">
        <a:alpha val="100000"/>
      </a:scrgbClr>
    </a:accent5>
    <a:accent6>
      <a:scrgbClr r="90588" g="62745" b="43921">
        <a:alpha val="100000"/>
      </a:scrgbClr>
    </a:accent6>
    <a:hlink>
      <a:scrgbClr r="39607" g="54509" b="83529">
        <a:alpha val="100000"/>
      </a:scrgbClr>
    </a:hlink>
    <a:folHlink>
      <a:scrgbClr r="62352" g="41176" b="63921">
        <a:alpha val="100000"/>
      </a:scrgbClr>
    </a:folHlink>
  </a:clrScheme>
</a:themeOverride>
</file>

<file path=docProps/app.xml><?xml version="1.0" encoding="utf-8"?>
<Properties xmlns="http://schemas.openxmlformats.org/officeDocument/2006/extended-properties" xmlns:vt="http://schemas.openxmlformats.org/officeDocument/2006/docPropsVTypes">
  <TotalTime>0</TotalTime>
  <Words>3169</Words>
  <Application>WPS 演示</Application>
  <PresentationFormat>宽屏</PresentationFormat>
  <Paragraphs>282</Paragraphs>
  <Slides>21</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21</vt:i4>
      </vt:variant>
    </vt:vector>
  </HeadingPairs>
  <TitlesOfParts>
    <vt:vector size="37" baseType="lpstr">
      <vt:lpstr>Arial</vt:lpstr>
      <vt:lpstr>宋体</vt:lpstr>
      <vt:lpstr>Wingdings</vt:lpstr>
      <vt:lpstr>微软雅黑</vt:lpstr>
      <vt:lpstr>楷体</vt:lpstr>
      <vt:lpstr>华文楷体</vt:lpstr>
      <vt:lpstr>思源黑体 CN Regular</vt:lpstr>
      <vt:lpstr>黑体</vt:lpstr>
      <vt:lpstr>思源黑体 CN Bold</vt:lpstr>
      <vt:lpstr>Calibri</vt:lpstr>
      <vt:lpstr>Arial Unicode MS</vt:lpstr>
      <vt:lpstr>Calibri Light</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WPS_1672826785</cp:lastModifiedBy>
  <cp:revision>71</cp:revision>
  <dcterms:created xsi:type="dcterms:W3CDTF">2020-12-24T14:23:00Z</dcterms:created>
  <dcterms:modified xsi:type="dcterms:W3CDTF">2023-08-22T02:37:55Z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8A993BD6915849EB90BC8189051CD6D4_11</vt:lpwstr>
  </property>
  <property fmtid="{D5CDD505-2E9C-101B-9397-08002B2CF9AE}" pid="3" name="KSOProductBuildVer">
    <vt:lpwstr>2052-11.1.0.14309</vt:lpwstr>
  </property>
</Properties>
</file>