
<file path=[Content_Types].xml><?xml version="1.0" encoding="utf-8"?>
<Types xmlns="http://schemas.openxmlformats.org/package/2006/content-types">
  <Default Extension="jpeg" ContentType="image/jpeg"/>
  <Default Extension="JPG" ContentType="image/.jp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handoutMasterIdLst>
    <p:handoutMasterId r:id="rId118"/>
  </p:handoutMasterIdLst>
  <p:sldIdLst>
    <p:sldId id="359" r:id="rId3"/>
    <p:sldId id="360" r:id="rId5"/>
    <p:sldId id="361" r:id="rId6"/>
    <p:sldId id="385" r:id="rId7"/>
    <p:sldId id="367" r:id="rId8"/>
    <p:sldId id="412" r:id="rId9"/>
    <p:sldId id="362" r:id="rId10"/>
    <p:sldId id="409" r:id="rId11"/>
    <p:sldId id="369" r:id="rId12"/>
    <p:sldId id="368" r:id="rId13"/>
    <p:sldId id="386" r:id="rId14"/>
    <p:sldId id="387" r:id="rId15"/>
    <p:sldId id="388" r:id="rId16"/>
    <p:sldId id="411" r:id="rId17"/>
    <p:sldId id="389" r:id="rId18"/>
    <p:sldId id="390" r:id="rId19"/>
    <p:sldId id="391" r:id="rId20"/>
    <p:sldId id="392" r:id="rId21"/>
    <p:sldId id="620" r:id="rId22"/>
    <p:sldId id="394" r:id="rId23"/>
    <p:sldId id="395" r:id="rId24"/>
    <p:sldId id="621" r:id="rId25"/>
    <p:sldId id="396" r:id="rId26"/>
    <p:sldId id="397" r:id="rId27"/>
    <p:sldId id="398" r:id="rId28"/>
    <p:sldId id="399" r:id="rId29"/>
    <p:sldId id="400" r:id="rId30"/>
    <p:sldId id="401" r:id="rId31"/>
    <p:sldId id="370" r:id="rId32"/>
    <p:sldId id="410" r:id="rId33"/>
    <p:sldId id="438" r:id="rId34"/>
    <p:sldId id="439" r:id="rId35"/>
    <p:sldId id="440" r:id="rId36"/>
    <p:sldId id="448" r:id="rId37"/>
    <p:sldId id="624" r:id="rId38"/>
    <p:sldId id="393" r:id="rId39"/>
    <p:sldId id="625" r:id="rId40"/>
    <p:sldId id="441" r:id="rId41"/>
    <p:sldId id="508" r:id="rId42"/>
    <p:sldId id="442" r:id="rId43"/>
    <p:sldId id="626" r:id="rId44"/>
    <p:sldId id="443" r:id="rId45"/>
    <p:sldId id="444" r:id="rId46"/>
    <p:sldId id="627" r:id="rId47"/>
    <p:sldId id="445" r:id="rId48"/>
    <p:sldId id="446" r:id="rId49"/>
    <p:sldId id="447" r:id="rId50"/>
    <p:sldId id="402" r:id="rId51"/>
    <p:sldId id="482" r:id="rId52"/>
    <p:sldId id="628" r:id="rId53"/>
    <p:sldId id="450" r:id="rId54"/>
    <p:sldId id="629" r:id="rId55"/>
    <p:sldId id="451" r:id="rId56"/>
    <p:sldId id="452" r:id="rId57"/>
    <p:sldId id="453" r:id="rId58"/>
    <p:sldId id="455" r:id="rId59"/>
    <p:sldId id="630" r:id="rId60"/>
    <p:sldId id="454" r:id="rId61"/>
    <p:sldId id="456" r:id="rId62"/>
    <p:sldId id="457" r:id="rId63"/>
    <p:sldId id="458" r:id="rId64"/>
    <p:sldId id="631" r:id="rId65"/>
    <p:sldId id="459" r:id="rId66"/>
    <p:sldId id="460" r:id="rId67"/>
    <p:sldId id="461" r:id="rId68"/>
    <p:sldId id="463" r:id="rId69"/>
    <p:sldId id="464" r:id="rId70"/>
    <p:sldId id="483" r:id="rId71"/>
    <p:sldId id="465" r:id="rId72"/>
    <p:sldId id="709" r:id="rId73"/>
    <p:sldId id="466" r:id="rId74"/>
    <p:sldId id="632" r:id="rId75"/>
    <p:sldId id="585" r:id="rId76"/>
    <p:sldId id="586" r:id="rId77"/>
    <p:sldId id="587" r:id="rId78"/>
    <p:sldId id="710" r:id="rId79"/>
    <p:sldId id="588" r:id="rId80"/>
    <p:sldId id="589" r:id="rId81"/>
    <p:sldId id="590" r:id="rId82"/>
    <p:sldId id="591" r:id="rId83"/>
    <p:sldId id="711" r:id="rId84"/>
    <p:sldId id="592" r:id="rId85"/>
    <p:sldId id="593" r:id="rId86"/>
    <p:sldId id="594" r:id="rId87"/>
    <p:sldId id="595" r:id="rId88"/>
    <p:sldId id="596" r:id="rId89"/>
    <p:sldId id="597" r:id="rId90"/>
    <p:sldId id="598" r:id="rId91"/>
    <p:sldId id="599" r:id="rId92"/>
    <p:sldId id="600" r:id="rId93"/>
    <p:sldId id="712" r:id="rId94"/>
    <p:sldId id="601" r:id="rId95"/>
    <p:sldId id="633" r:id="rId96"/>
    <p:sldId id="602" r:id="rId97"/>
    <p:sldId id="603" r:id="rId98"/>
    <p:sldId id="604" r:id="rId99"/>
    <p:sldId id="605" r:id="rId100"/>
    <p:sldId id="606" r:id="rId101"/>
    <p:sldId id="713" r:id="rId102"/>
    <p:sldId id="607" r:id="rId103"/>
    <p:sldId id="608" r:id="rId104"/>
    <p:sldId id="609" r:id="rId105"/>
    <p:sldId id="714" r:id="rId106"/>
    <p:sldId id="610" r:id="rId107"/>
    <p:sldId id="611" r:id="rId108"/>
    <p:sldId id="612" r:id="rId109"/>
    <p:sldId id="613" r:id="rId110"/>
    <p:sldId id="614" r:id="rId111"/>
    <p:sldId id="715" r:id="rId112"/>
    <p:sldId id="615" r:id="rId113"/>
    <p:sldId id="616" r:id="rId114"/>
    <p:sldId id="617" r:id="rId115"/>
    <p:sldId id="618" r:id="rId116"/>
    <p:sldId id="379" r:id="rId117"/>
  </p:sldIdLst>
  <p:sldSz cx="12192000" cy="6858000"/>
  <p:notesSz cx="6858000" cy="9144000"/>
  <p:custDataLst>
    <p:tags r:id="rId12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610"/>
    <p:restoredTop sz="96271"/>
  </p:normalViewPr>
  <p:slideViewPr>
    <p:cSldViewPr snapToGrid="0" snapToObjects="1">
      <p:cViewPr varScale="1">
        <p:scale>
          <a:sx n="101" d="100"/>
          <a:sy n="101" d="100"/>
        </p:scale>
        <p:origin x="200" y="73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200" d="100"/>
        <a:sy n="200" d="100"/>
      </p:scale>
      <p:origin x="0" y="0"/>
    </p:cViewPr>
  </p:sorterViewPr>
  <p:notesViewPr>
    <p:cSldViewPr snapToGrid="0" snapToObjects="1">
      <p:cViewPr varScale="1">
        <p:scale>
          <a:sx n="95" d="100"/>
          <a:sy n="95" d="100"/>
        </p:scale>
        <p:origin x="2504" y="192"/>
      </p:cViewPr>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2" Type="http://schemas.openxmlformats.org/officeDocument/2006/relationships/tags" Target="tags/tag2.xml"/><Relationship Id="rId121" Type="http://schemas.openxmlformats.org/officeDocument/2006/relationships/tableStyles" Target="tableStyles.xml"/><Relationship Id="rId120" Type="http://schemas.openxmlformats.org/officeDocument/2006/relationships/viewProps" Target="viewProps.xml"/><Relationship Id="rId12" Type="http://schemas.openxmlformats.org/officeDocument/2006/relationships/slide" Target="slides/slide9.xml"/><Relationship Id="rId119" Type="http://schemas.openxmlformats.org/officeDocument/2006/relationships/presProps" Target="presProps.xml"/><Relationship Id="rId118" Type="http://schemas.openxmlformats.org/officeDocument/2006/relationships/handoutMaster" Target="handoutMasters/handoutMaster1.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84B3C7D-7ED1-A34F-BCFC-1C01389AE58C}" type="datetimeFigureOut">
              <a:rPr kumimoji="1" lang="zh-CN" altLang="en-US" smtClean="0"/>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幻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8CED8CE-3D9F-CA47-A17E-9AD879C3B1C0}"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0ACF2CF-5EF1-D24F-8F8B-C67282AA038A}"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F70782-008B-5B48-B01C-A994AC4AA046}"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3" cstate="screen"/>
          <a:stretch>
            <a:fillRect/>
          </a:stretch>
        </p:blipFill>
        <p:spPr>
          <a:xfrm rot="5400000">
            <a:off x="0" y="-228600"/>
            <a:ext cx="1117600" cy="1117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项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mc:AlternateContent xmlns:mc="http://schemas.openxmlformats.org/markup-compatibility/2006">
    <mc:Choice xmlns:p14="http://schemas.microsoft.com/office/powerpoint/2010/main" Requires="p14">
      <p:transition spd="slow" p14:dur="2000" advTm="3000"/>
    </mc:Choice>
    <mc:Fallback>
      <p:transition spd="slow"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5.xml"/><Relationship Id="rId2" Type="http://schemas.openxmlformats.org/officeDocument/2006/relationships/image" Target="../media/image4.png"/><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10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72.png"/><Relationship Id="rId1" Type="http://schemas.openxmlformats.org/officeDocument/2006/relationships/image" Target="../media/image18.png"/></Relationships>
</file>

<file path=ppt/slides/_rels/slide10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10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73.png"/><Relationship Id="rId1" Type="http://schemas.openxmlformats.org/officeDocument/2006/relationships/image" Target="../media/image18.png"/></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4.png"/></Relationships>
</file>

<file path=ppt/slides/_rels/slide10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png"/></Relationships>
</file>

<file path=ppt/slides/_rels/slide10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5.png"/></Relationships>
</file>

<file path=ppt/slides/_rels/slide10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76.png"/><Relationship Id="rId1" Type="http://schemas.openxmlformats.org/officeDocument/2006/relationships/image" Target="../media/image18.png"/></Relationships>
</file>

<file path=ppt/slides/_rels/slide10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7.png"/></Relationships>
</file>

<file path=ppt/slides/_rels/slide10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8.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png"/></Relationships>
</file>

<file path=ppt/slides/_rels/slide1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1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9.png"/></Relationships>
</file>

<file path=ppt/slides/_rels/slide1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80.png"/><Relationship Id="rId1" Type="http://schemas.openxmlformats.org/officeDocument/2006/relationships/image" Target="../media/image13.png"/></Relationships>
</file>

<file path=ppt/slides/_rels/slide114.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5.xml"/><Relationship Id="rId2" Type="http://schemas.openxmlformats.org/officeDocument/2006/relationships/image" Target="../media/image81.tiff"/><Relationship Id="rId1" Type="http://schemas.openxmlformats.org/officeDocument/2006/relationships/image" Target="../media/image3.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2.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5.xml"/><Relationship Id="rId1" Type="http://schemas.openxmlformats.org/officeDocument/2006/relationships/image" Target="../media/image3.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4.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5.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9.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0.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1.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2.png"/><Relationship Id="rId1" Type="http://schemas.openxmlformats.org/officeDocument/2006/relationships/image" Target="../media/image11.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3.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24.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5.png"/><Relationship Id="rId1" Type="http://schemas.openxmlformats.org/officeDocument/2006/relationships/tags" Target="../tags/tag1.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image" Target="../media/image3.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6.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7.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8.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9.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5.xml"/><Relationship Id="rId1" Type="http://schemas.openxmlformats.org/officeDocument/2006/relationships/image" Target="../media/image3.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0.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1.png"/><Relationship Id="rId1" Type="http://schemas.openxmlformats.org/officeDocument/2006/relationships/image" Target="../media/image13.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2.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3.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4.png"/><Relationship Id="rId1" Type="http://schemas.openxmlformats.org/officeDocument/2006/relationships/image" Target="../media/image18.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5.png"/><Relationship Id="rId1" Type="http://schemas.openxmlformats.org/officeDocument/2006/relationships/image" Target="../media/image13.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6.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7.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8.pn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9.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pn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0.pn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1.pn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2.pn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3.pn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4.pn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5.pn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6.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image" Target="../media/image3.jpeg"/></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png"/></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7.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png"/></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8.png"/><Relationship Id="rId1" Type="http://schemas.openxmlformats.org/officeDocument/2006/relationships/image" Target="../media/image13.png"/></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9.png"/><Relationship Id="rId1" Type="http://schemas.openxmlformats.org/officeDocument/2006/relationships/image" Target="../media/image18.png"/></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0.png"/><Relationship Id="rId1" Type="http://schemas.openxmlformats.org/officeDocument/2006/relationships/image" Target="../media/image13.png"/></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png"/></Relationships>
</file>

<file path=ppt/slides/_rels/slide6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1.png"/><Relationship Id="rId1" Type="http://schemas.openxmlformats.org/officeDocument/2006/relationships/image" Target="../media/image13.png"/></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2.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3.png"/></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5.png"/><Relationship Id="rId1" Type="http://schemas.openxmlformats.org/officeDocument/2006/relationships/image" Target="../media/image54.png"/></Relationships>
</file>

<file path=ppt/slides/_rels/slide7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6.png"/><Relationship Id="rId1" Type="http://schemas.openxmlformats.org/officeDocument/2006/relationships/image" Target="../media/image18.png"/></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7.png"/></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8.png"/></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png"/></Relationships>
</file>

<file path=ppt/slides/_rels/slide7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9.png"/><Relationship Id="rId1" Type="http://schemas.openxmlformats.org/officeDocument/2006/relationships/image" Target="../media/image13.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8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0.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8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1.png"/><Relationship Id="rId1" Type="http://schemas.openxmlformats.org/officeDocument/2006/relationships/image" Target="../media/image18.png"/></Relationships>
</file>

<file path=ppt/slides/_rels/slide8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8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2.png"/><Relationship Id="rId1" Type="http://schemas.openxmlformats.org/officeDocument/2006/relationships/image" Target="../media/image18.png"/></Relationships>
</file>

<file path=ppt/slides/_rels/slide8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8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3.png"/><Relationship Id="rId1" Type="http://schemas.openxmlformats.org/officeDocument/2006/relationships/image" Target="../media/image18.png"/></Relationships>
</file>

<file path=ppt/slides/_rels/slide8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4.png"/><Relationship Id="rId1" Type="http://schemas.openxmlformats.org/officeDocument/2006/relationships/image" Target="../media/image13.png"/></Relationships>
</file>

<file path=ppt/slides/_rels/slide8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5.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9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6.png"/><Relationship Id="rId1" Type="http://schemas.openxmlformats.org/officeDocument/2006/relationships/image" Target="../media/image13.png"/></Relationships>
</file>

<file path=ppt/slides/_rels/slide9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7.png"/></Relationships>
</file>

<file path=ppt/slides/_rels/slide9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png"/></Relationships>
</file>

<file path=ppt/slides/_rels/slide9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8.png"/></Relationships>
</file>

<file path=ppt/slides/_rels/slide9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9.png"/><Relationship Id="rId1" Type="http://schemas.openxmlformats.org/officeDocument/2006/relationships/image" Target="../media/image13.png"/></Relationships>
</file>

<file path=ppt/slides/_rels/slide9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png"/></Relationships>
</file>

<file path=ppt/slides/_rels/slide9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0.png"/></Relationships>
</file>

<file path=ppt/slides/_rels/slide9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png"/></Relationships>
</file>

<file path=ppt/slides/_rels/slide9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1.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3" name="图片 2" descr="图片文学"/>
          <p:cNvPicPr>
            <a:picLocks noChangeAspect="1"/>
          </p:cNvPicPr>
          <p:nvPr/>
        </p:nvPicPr>
        <p:blipFill>
          <a:blip r:embed="rId2"/>
          <a:stretch>
            <a:fillRect/>
          </a:stretch>
        </p:blipFill>
        <p:spPr>
          <a:xfrm>
            <a:off x="2873375" y="2353310"/>
            <a:ext cx="6678295" cy="16414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split orient="vert"/>
      </p:transition>
    </mc:Choice>
    <mc:Fallback>
      <p:transition spd="slow" advTm="3000">
        <p:split orient="ver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52170" y="1119505"/>
            <a:ext cx="7712710" cy="3624580"/>
          </a:xfrm>
          <a:prstGeom prst="rect">
            <a:avLst/>
          </a:prstGeom>
        </p:spPr>
        <p:txBody>
          <a:bodyPr wrap="square">
            <a:no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（三）剧本的语言要表现人物性格</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剧本的语言包括台词和舞台说明两个方面。</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剧本的语言主要是台词。台词，就是剧中人物所说的话，包括对话、独白、旁白。独白是剧中人物独自抒发个人情感和愿望时说的话；旁白是剧中某个角色背着台上其他剧中人从旁侧对观众说的话。剧本主要是通过台词推动情节发展，表现人物性格。因此，台词语言要求能充分地表现人物的性格、身份和思想感情，要通俗自然、简练明确，要口语化，要适合舞台表演。</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舞台说明，又叫舞台提示，是剧本语言不可缺少的一部分，是剧本里的一些说明性文字。舞台说明包括剧中人物表，剧情发生的时间、地点、服装、道具、布景以及人物的表情、动作、上下场等，它对刻画人物性格和推动戏剧情节发展有一定的作用。舞台说明要写得简练、扼要、明确，它一般出现在每一幕（场）的开端。</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框 6"/>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模块一　戏剧概述</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8794115" y="1445895"/>
            <a:ext cx="2685415" cy="44424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alphaModFix amt="25000"/>
          </a:blip>
          <a:stretch>
            <a:fillRect/>
          </a:stretch>
        </p:blipFill>
        <p:spPr>
          <a:xfrm>
            <a:off x="0" y="3268980"/>
            <a:ext cx="3837305" cy="3837305"/>
          </a:xfrm>
          <a:prstGeom prst="rect">
            <a:avLst/>
          </a:prstGeom>
        </p:spPr>
      </p:pic>
      <p:sp>
        <p:nvSpPr>
          <p:cNvPr id="2" name="矩形 1"/>
          <p:cNvSpPr/>
          <p:nvPr/>
        </p:nvSpPr>
        <p:spPr>
          <a:xfrm>
            <a:off x="732790" y="1027430"/>
            <a:ext cx="6655435" cy="5581650"/>
          </a:xfrm>
          <a:prstGeom prst="rect">
            <a:avLst/>
          </a:prstGeom>
        </p:spPr>
        <p:txBody>
          <a:bodyPr wrap="square">
            <a:noAutofit/>
          </a:bodyPr>
          <a:p>
            <a:pPr indent="431800" algn="just" fontAlgn="auto">
              <a:lnSpc>
                <a:spcPct val="140000"/>
              </a:lnSpc>
              <a:spcAft>
                <a:spcPts val="600"/>
              </a:spcAf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奥斯里克　殿下，我的意思是说他的武艺；人家都称赞他的本领一时无两。</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40000"/>
              </a:lnSpc>
              <a:spcAft>
                <a:spcPts val="600"/>
              </a:spcAf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哈姆雷特　他会使些什么武器？</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40000"/>
              </a:lnSpc>
              <a:spcAft>
                <a:spcPts val="600"/>
              </a:spcAf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奥斯里克　长剑和短刀。</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40000"/>
              </a:lnSpc>
              <a:spcAft>
                <a:spcPts val="600"/>
              </a:spcAf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哈姆雷特　他会使这两种武器吗？很好。</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40000"/>
              </a:lnSpc>
              <a:spcAft>
                <a:spcPts val="600"/>
              </a:spcAf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奥斯里克　殿下，陛下已经用六匹巴巴里的骏马跟他打赌；在他的一方面，照我所知道的，押的是六柄法国的宝剑和好刀，连同一切鞘带钩子之类的附件，其中有三柄的挂机尤其珍奇可爱，跟剑柄配得非常合适，式样非常精致，花纹非常富丽。</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40000"/>
              </a:lnSpc>
              <a:spcAft>
                <a:spcPts val="600"/>
              </a:spcAf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哈姆雷特　您所说的悬链是什么东西？</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40000"/>
              </a:lnSpc>
              <a:spcAft>
                <a:spcPts val="600"/>
              </a:spcAf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霍拉旭　　我知道您要听懂他的话，非得翻查一下注解不可。</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40000"/>
              </a:lnSpc>
              <a:spcAft>
                <a:spcPts val="600"/>
              </a:spcAf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奥斯里克　殿下，悬链就是挂带。</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00000"/>
              </a:lnSpc>
              <a:spcAft>
                <a:spcPts val="600"/>
              </a:spcAft>
            </a:pP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2"/>
          <a:stretch>
            <a:fillRect/>
          </a:stretch>
        </p:blipFill>
        <p:spPr>
          <a:xfrm>
            <a:off x="7974330" y="752475"/>
            <a:ext cx="3536950" cy="53530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heckerboard(across)">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2" name="矩形 1"/>
          <p:cNvSpPr/>
          <p:nvPr/>
        </p:nvSpPr>
        <p:spPr>
          <a:xfrm>
            <a:off x="681355" y="944880"/>
            <a:ext cx="11125200" cy="5765800"/>
          </a:xfrm>
          <a:prstGeom prst="rect">
            <a:avLst/>
          </a:prstGeom>
        </p:spPr>
        <p:txBody>
          <a:bodyPr wrap="square">
            <a:spAutoFit/>
          </a:bodyPr>
          <a:p>
            <a:pPr indent="431800" algn="just" fontAlgn="auto">
              <a:lnSpc>
                <a:spcPct val="120000"/>
              </a:lnSpc>
              <a:spcAft>
                <a:spcPts val="600"/>
              </a:spcAf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哈姆雷特　要是我们腰间挂着大炮，用这个名词倒还合适；在那一天没有来到以前，我看还是就叫它钩子吧。好，说下去；六匹巴巴里骏马对六柄法国宝剑，附件在内，外加三个花纹富丽的悬链；法国产品对丹麦产品。可是，用你的话来说，这样“押”是为了什么呢？</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奥斯里克　殿下，陛下跟他打赌，要是你们两人交起手来，在十二个回合之中，他至多不过多赢您三着；可是他却觉得他可以稳赢九个回合。殿下要是答应的话，马上就可以试一试。</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哈姆雷特　要是我答应个“不”字呢？</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奥斯里克　殿下，我的意思是说，您答应跟他当面比较高低。</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哈姆雷特　先生，我还要在这儿厅堂里散散步。您去回陛下说，现在是我一天之中休息的时间。叫他们把比赛用的钝剑预备好了，要是这位绅士愿意，陛下也不改变他的意见的话，我愿意尽力为他博取一次胜利；万一不幸失败，那我也不过丢了一次脸，给他多剁了两下。</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奥斯里克　我就照这样去回话吗？</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哈姆雷特　您就照这个意思去说，随便您再加上一些什么新颖词藻都行。</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奥斯里克　我保证为殿下效劳。</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哈姆雷特　不敢，不敢。（奥斯里克下）多亏他自己保证，别人谁也不会替他张口的。</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alphaModFix amt="25000"/>
          </a:blip>
          <a:stretch>
            <a:fillRect/>
          </a:stretch>
        </p:blipFill>
        <p:spPr>
          <a:xfrm>
            <a:off x="0" y="3268980"/>
            <a:ext cx="3837305" cy="3837305"/>
          </a:xfrm>
          <a:prstGeom prst="rect">
            <a:avLst/>
          </a:prstGeom>
        </p:spPr>
      </p:pic>
      <p:sp>
        <p:nvSpPr>
          <p:cNvPr id="2" name="矩形 1"/>
          <p:cNvSpPr/>
          <p:nvPr/>
        </p:nvSpPr>
        <p:spPr>
          <a:xfrm>
            <a:off x="4038600" y="920750"/>
            <a:ext cx="7372350" cy="5524500"/>
          </a:xfrm>
          <a:prstGeom prst="rect">
            <a:avLst/>
          </a:prstGeom>
        </p:spPr>
        <p:txBody>
          <a:bodyPr wrap="square">
            <a:noAutofit/>
          </a:bodyPr>
          <a:p>
            <a:pPr indent="457200" algn="just" fontAlgn="auto">
              <a:lnSpc>
                <a:spcPct val="120000"/>
              </a:lnSpc>
              <a:spcAft>
                <a:spcPts val="600"/>
              </a:spcAf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霍拉旭　　这一只小鸭子顶着壳儿逃走了。</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哈姆雷特　他在母亲怀抱里的时候，也要先把他母亲的奶头恭维几句，然后吮吸。像他这一类靠着一些繁文缛节撑撑场面的家伙，正是愚妄的世人所醉心的；他们的浅薄的牙慧使傻瓜和聪明人同样受他们的欺骗，可是一经试验，他们的水泡就破裂了。</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一贵族上。</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贵族　　　殿下，陛下刚才叫奥斯里克来向您传话，知道您在这儿厅上等候他的旨意；他叫我再来问您一声，您是不是仍旧愿意跟雷欧提斯比剑，还是慢慢再说。</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哈姆雷特　我没有改变我的初心，一切服从陛下的旨意。现在也好，无论什么时候都好，只要他方便，我总是随时准备着，除非我丧失了现在所有的力气。</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贵族　　　陛下、娘娘，跟其他的人都要到这儿来了。</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哈姆雷特　他们来得正好。</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2"/>
          <a:stretch>
            <a:fillRect/>
          </a:stretch>
        </p:blipFill>
        <p:spPr>
          <a:xfrm>
            <a:off x="490220" y="1506220"/>
            <a:ext cx="3230880" cy="47529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heckerboard(across)">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84860" y="967105"/>
            <a:ext cx="10733405" cy="5147945"/>
          </a:xfrm>
          <a:prstGeom prst="rect">
            <a:avLst/>
          </a:prstGeom>
          <a:noFill/>
        </p:spPr>
        <p:txBody>
          <a:bodyPr wrap="square" rtlCol="0" anchor="t">
            <a:noAutofit/>
          </a:bodyPr>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贵族　　　娘娘请您在开始比赛以前，对雷欧提斯客气几句。</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哈姆雷特　我愿意服从她的教诲。（贵族下。）</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霍拉旭　　殿下，您在这一回打赌中间，多半要失败的。</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哈姆雷特　我想我不会失败。自从他到法国去以后，我练习得很勤；我一定可以把他打败。可是你不知道我的心里是多么不舒服；那也不用说了。</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10000"/>
              </a:lnSpc>
              <a:spcAft>
                <a:spcPts val="600"/>
              </a:spcAf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霍拉旭　　啊，我的好殿下——</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哈姆雷特　那不过是一种傻气的心理，可是一个女人也许会因为这种莫名其妙的疑虑而惶惑。</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霍拉旭　　要是您心里不愿意做一件事，那么就不要做吧。我可以去通知他们不用到这儿来，说您现在不能比赛。</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哈姆雷特　不，我们不要害怕什么预兆；一只雀子的死生，都是命运预先注定的。注定在今天，就不会是明天，不是明天，就是今天；逃过了今天，明天还是逃不了，随时准备着就是了。一个人既然在离开世界的时候，只能一无所有，那么早早脱身而去，不是更好吗？随它去。</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国王、王后、雷欧提斯、众贵族、奥斯里克及侍从等持钝剑等上。</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国王　　　来，哈姆雷特，来，让我替你们两人和解和解。（牵雷欧提斯、哈姆雷特二人手使相握。）</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890905" y="1121410"/>
            <a:ext cx="6250940" cy="5077460"/>
          </a:xfrm>
          <a:prstGeom prst="rect">
            <a:avLst/>
          </a:prstGeom>
        </p:spPr>
        <p:txBody>
          <a:bodyPr wrap="square">
            <a:spAutoFit/>
          </a:bodyPr>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哈姆雷特　原谅我，雷欧提斯；我得罪了你，可是你是个堂堂男子，请你原谅我吧。这儿在场的众人都知道，你也一定听见人家说起，我是怎样被疯狂害苦了。凡是我的所作所为，足以伤害你的感情和荣誉、激起你的愤怒来的，我现在声明都是我在疯狂中犯下的过失。难道哈姆雷特会做对不起雷欧提斯的事吗？哈姆雷特决不会做这种事。要是哈姆雷特在丧失他自己的心神的时候，做了对不起雷欧提斯的事，那样的事不是哈姆雷特做的，哈姆雷特不能承认。那么是谁做的呢？是他的疯狂。既然是这样，那么哈姆雷特也是属于受害的一方，他的疯狂是可怜的哈姆雷特的敌人。当着在座众人之前，我承认我在无心中射出的箭，误伤了我的兄弟；我现在要向他请求大度包涵，宽恕我的不是出于故意的罪恶。</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1"/>
          <a:stretch>
            <a:fillRect/>
          </a:stretch>
        </p:blipFill>
        <p:spPr>
          <a:xfrm>
            <a:off x="7820660" y="1619250"/>
            <a:ext cx="3748405" cy="40817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732790" y="974090"/>
            <a:ext cx="10726420" cy="5366385"/>
          </a:xfrm>
          <a:prstGeom prst="rect">
            <a:avLst/>
          </a:prstGeom>
        </p:spPr>
        <p:txBody>
          <a:bodyPr wrap="square">
            <a:noAutofit/>
          </a:bodyPr>
          <a:p>
            <a:pPr indent="431800" algn="just" fontAlgn="auto">
              <a:lnSpc>
                <a:spcPct val="14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雷欧提斯　按理讲，对这件事情，我的感情应该是激动我复仇的主要力量，现在我在感情上总算满意了；但是另外还有荣誉这一关，除非有什么为众人所敬仰的长者，告诉我可以跟你捐除宿怨，指出这样的事是有前例可援的，不至于损害我的名誉，那时我才可以跟你言归于好。目前我且先接受你友好的表示，并且保证决不会辜负你的盛情。</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4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哈姆雷特　我绝对信任你的诚意，愿意奉陪你举行这一次友谊的比赛。把钝剑给我们。来。</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4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雷欧提斯　来，给我一柄。</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4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哈姆雷特　雷欧提斯，我的剑术荒疏已久，只能给你帮场；正像最黑暗的夜里一颗吐耀的明星一般，彼此相形之下，一定更显得你的本领的高强。</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4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雷欧提斯　殿下不要取笑。</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4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哈姆雷特　不，我可以举手起誓，这不是取笑。</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4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国王　　　奥斯里克，把钝剑分给他们。哈姆雷特侄儿，你知道我们怎样打赌吗？</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4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哈姆雷特　我知道，陛下；您把赌注下在实力较弱的一方了。</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pic>
        <p:nvPicPr>
          <p:cNvPr id="10" name="图片 9"/>
          <p:cNvPicPr>
            <a:picLocks noChangeAspect="1"/>
          </p:cNvPicPr>
          <p:nvPr/>
        </p:nvPicPr>
        <p:blipFill>
          <a:blip r:embed="rId1" cstate="screen">
            <a:alphaModFix amt="25000"/>
          </a:blip>
          <a:stretch>
            <a:fillRect/>
          </a:stretch>
        </p:blipFill>
        <p:spPr>
          <a:xfrm>
            <a:off x="0" y="3268980"/>
            <a:ext cx="3837305" cy="38373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heckerboard(across)">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534035" y="1635760"/>
            <a:ext cx="4822190" cy="2840355"/>
          </a:xfrm>
          <a:prstGeom prst="rect">
            <a:avLst/>
          </a:prstGeom>
        </p:spPr>
        <p:txBody>
          <a:bodyPr wrap="square">
            <a:sp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国王　　　我想我的判断不会有错。你们两人的技术我都领教过；但是后来他又有了进步，所以才规定他必须多赢几着。</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雷欧提斯　这一柄太重了；换一柄给我。</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哈姆雷特　这一柄我很满意。这些钝剑都是同样长短的吗？</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奥斯里克　是，殿下。（二人准备比剑。）</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1"/>
          <a:stretch>
            <a:fillRect/>
          </a:stretch>
        </p:blipFill>
        <p:spPr>
          <a:xfrm>
            <a:off x="5842000" y="1216025"/>
            <a:ext cx="5592445" cy="3971290"/>
          </a:xfrm>
          <a:prstGeom prst="rect">
            <a:avLst/>
          </a:prstGeom>
        </p:spPr>
      </p:pic>
      <p:sp>
        <p:nvSpPr>
          <p:cNvPr id="6" name="文本框 5"/>
          <p:cNvSpPr txBox="1"/>
          <p:nvPr/>
        </p:nvSpPr>
        <p:spPr>
          <a:xfrm>
            <a:off x="6097905" y="5544503"/>
            <a:ext cx="5080000" cy="337185"/>
          </a:xfrm>
          <a:prstGeom prst="rect">
            <a:avLst/>
          </a:prstGeom>
        </p:spPr>
        <p:txBody>
          <a:bodyPr>
            <a:spAutoFit/>
          </a:bodyPr>
          <a:p>
            <a:pPr algn="ctr"/>
            <a:r>
              <a:rPr lang="zh-CN" altLang="en-US" sz="1600" b="1">
                <a:solidFill>
                  <a:schemeClr val="accent2">
                    <a:lumMod val="50000"/>
                  </a:schemeClr>
                </a:solidFill>
                <a:latin typeface="方正黑体简体" panose="03000509000000000000" charset="-122"/>
                <a:ea typeface="方正黑体简体" panose="03000509000000000000" charset="-122"/>
              </a:rPr>
              <a:t>图 </a:t>
            </a:r>
            <a:r>
              <a:rPr lang="en-US" altLang="zh-CN" sz="1600" b="1">
                <a:solidFill>
                  <a:schemeClr val="accent2">
                    <a:lumMod val="50000"/>
                  </a:schemeClr>
                </a:solidFill>
                <a:latin typeface="方正黑体简体" panose="03000509000000000000" charset="-122"/>
                <a:ea typeface="方正黑体简体" panose="03000509000000000000" charset="-122"/>
              </a:rPr>
              <a:t>5</a:t>
            </a:r>
            <a:r>
              <a:rPr lang="en-US" altLang="zh-CN" sz="1600" b="1">
                <a:solidFill>
                  <a:schemeClr val="accent2">
                    <a:lumMod val="50000"/>
                  </a:schemeClr>
                </a:solidFill>
                <a:latin typeface="方正书宋简体" panose="03000509000000000000" charset="-122"/>
                <a:ea typeface="方正书宋简体" panose="03000509000000000000" charset="-122"/>
              </a:rPr>
              <a:t>-</a:t>
            </a:r>
            <a:r>
              <a:rPr lang="en-US" altLang="zh-CN" sz="1600" b="1">
                <a:solidFill>
                  <a:schemeClr val="accent2">
                    <a:lumMod val="50000"/>
                  </a:schemeClr>
                </a:solidFill>
                <a:latin typeface="方正黑体简体" panose="03000509000000000000" charset="-122"/>
                <a:ea typeface="方正黑体简体" panose="03000509000000000000" charset="-122"/>
              </a:rPr>
              <a:t>4  《</a:t>
            </a:r>
            <a:r>
              <a:rPr lang="zh-CN" altLang="en-US" sz="1600" b="1">
                <a:solidFill>
                  <a:schemeClr val="accent2">
                    <a:lumMod val="50000"/>
                  </a:schemeClr>
                </a:solidFill>
                <a:latin typeface="方正黑体简体" panose="03000509000000000000" charset="-122"/>
                <a:ea typeface="方正黑体简体" panose="03000509000000000000" charset="-122"/>
              </a:rPr>
              <a:t>哈姆雷特</a:t>
            </a:r>
            <a:r>
              <a:rPr lang="en-US" altLang="zh-CN" sz="1600" b="1">
                <a:solidFill>
                  <a:schemeClr val="accent2">
                    <a:lumMod val="50000"/>
                  </a:schemeClr>
                </a:solidFill>
                <a:latin typeface="方正黑体简体" panose="03000509000000000000" charset="-122"/>
                <a:ea typeface="方正黑体简体" panose="03000509000000000000" charset="-122"/>
              </a:rPr>
              <a:t>》</a:t>
            </a:r>
            <a:r>
              <a:rPr lang="zh-CN" altLang="en-US" sz="1600" b="1">
                <a:solidFill>
                  <a:schemeClr val="accent2">
                    <a:lumMod val="50000"/>
                  </a:schemeClr>
                </a:solidFill>
                <a:latin typeface="方正黑体简体" panose="03000509000000000000" charset="-122"/>
                <a:ea typeface="方正黑体简体" panose="03000509000000000000" charset="-122"/>
              </a:rPr>
              <a:t>舞台剧</a:t>
            </a:r>
            <a:endParaRPr lang="zh-CN" altLang="en-US" sz="1600" b="1">
              <a:solidFill>
                <a:schemeClr val="accent2">
                  <a:lumMod val="50000"/>
                </a:schemeClr>
              </a:solidFill>
              <a:latin typeface="方正黑体简体" panose="03000509000000000000" charset="-122"/>
              <a:ea typeface="方正黑体简体" panose="03000509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3607435" y="965200"/>
            <a:ext cx="8067040" cy="5366385"/>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【作者简介】</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4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威廉·莎士比亚（William Shakespeare，1564—1616 年），英国文艺复兴时期剧作家、诗人。被誉为“人类文学奥林匹斯山上的宙斯”。</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4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1564 年 4 月 23 日，出生于英国沃里克郡斯特拉福镇。1571—1579 年，进入斯特拉福文法学校读书。1587 年，开始演员生涯，开始尝试写剧本。1591 年，创作的戏剧《亨利六世中篇》《亨利六世下篇》首演。1592 年，创作的戏剧《理查三世》首演。1595 年，创作的戏剧《罗密欧与朱丽叶》《仲夏夜之梦》首演。1596 年，创作的戏剧《威尼斯商人》首演。 1601 年，创作的戏剧《哈姆雷特》首演，引起文坛关注。1603 年，创作的戏剧《奥赛罗》首演。1605 年，创作的戏剧《李尔王》首演。1606 年，创作的戏剧《麦克白》首演。1614 年，离开伦敦，返回故乡。1616 年 4 月 23 日，在故乡去世。</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4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威廉·莎士比亚的全部创作作品的基础核心思想在于人文主义或是人道主义精神，是基于性格各异的人物形象揭示人性中善与恶的矛盾冲突，进而在这些矛盾冲突中碰撞出人性的闪光点。</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pic>
        <p:nvPicPr>
          <p:cNvPr id="10" name="图片 9"/>
          <p:cNvPicPr>
            <a:picLocks noChangeAspect="1"/>
          </p:cNvPicPr>
          <p:nvPr/>
        </p:nvPicPr>
        <p:blipFill>
          <a:blip r:embed="rId1" cstate="screen">
            <a:alphaModFix amt="25000"/>
          </a:blip>
          <a:stretch>
            <a:fillRect/>
          </a:stretch>
        </p:blipFill>
        <p:spPr>
          <a:xfrm>
            <a:off x="0" y="3268980"/>
            <a:ext cx="3837305" cy="3837305"/>
          </a:xfrm>
          <a:prstGeom prst="rect">
            <a:avLst/>
          </a:prstGeom>
        </p:spPr>
      </p:pic>
      <p:pic>
        <p:nvPicPr>
          <p:cNvPr id="3" name="图片 2"/>
          <p:cNvPicPr>
            <a:picLocks noChangeAspect="1"/>
          </p:cNvPicPr>
          <p:nvPr/>
        </p:nvPicPr>
        <p:blipFill>
          <a:blip r:embed="rId2"/>
          <a:stretch>
            <a:fillRect/>
          </a:stretch>
        </p:blipFill>
        <p:spPr>
          <a:xfrm>
            <a:off x="555625" y="1783080"/>
            <a:ext cx="2726055" cy="2844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heckerboard(across)">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21030" y="991870"/>
            <a:ext cx="6583680" cy="5688965"/>
          </a:xfrm>
          <a:prstGeom prst="rect">
            <a:avLst/>
          </a:prstGeom>
        </p:spPr>
        <p:txBody>
          <a:bodyPr wrap="square">
            <a:sp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【作品赏析】</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哈姆雷特》是悲剧的集大成者。哈姆雷特与奥菲莉亚的悲剧性爱情是其中重要的悲剧元素。他们原本纯洁的爱情由于时势的逼迫、坏人的利用和人性中弱点的暴露而最终凋零。在这一由深爱到失控再至枯萎的感情发展过程中折射出了当时欧洲社会的现状（权力在社会中的地位和封建王朝内部的腐败）和人性中有缺陷乃至是丑恶的一面，对深化主题起到了不可替代的作用，因此在整个英国乃至世界文学史上留下了浓墨重彩的一笔。但应该指出，《哈姆雷特》毕竟是一部以复仇为主题的悲剧，这段悲剧性的爱情仅是故事中的一个辅助性的情节，是为主题服务的。因此，应结合整个剧本从整体上来把握它，不能简单地夸大其作用。</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《哈姆雷特》以现实主义的创作手法和娴熟的艺术技巧而著称。</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1"/>
          <a:stretch>
            <a:fillRect/>
          </a:stretch>
        </p:blipFill>
        <p:spPr>
          <a:xfrm>
            <a:off x="7549515" y="991870"/>
            <a:ext cx="3571240" cy="52387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5459095" y="1254760"/>
            <a:ext cx="6096000" cy="4741545"/>
          </a:xfrm>
          <a:prstGeom prst="rect">
            <a:avLst/>
          </a:prstGeom>
          <a:noFill/>
        </p:spPr>
        <p:txBody>
          <a:bodyPr wrap="square" rtlCol="0" anchor="t">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首先体现在人物形象的塑造上。哈姆雷特，剧中的主人公，丹麦王子。虽然出身王室，却就读于当时新文化的中心德国威登堡大学，因此深受人文主义思想的熏陶，对人类持有美好的理想。归国后，父王突然去世和母亲匆匆改嫁的现实打破了他的理想，他从此抑郁苦闷。待父王鬼魂出现，他明白了罪恶的制造者，就又燃起了维护理想、改变现状的强烈愿望，决定为父报仇，担负起重整国家的重任。哈姆雷特虽然年轻，却很有头脑。在敌强我弱、孤立无援的不利条件下，他想到了装疯这样一个迂回曲折麻痹敌人的办法。同时，还接连粉碎了克劳狄斯派来的他的同学、恋人、母亲对他的试探。最后采用“调包式”，除掉两个作为奸王走卒的自己的同学，使奸王借刀杀人的计谋没有得逞。终于以其人之道还治其人之身，把毒剑和毒酒都归还给了狡诈的克劳狄斯。</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pic>
        <p:nvPicPr>
          <p:cNvPr id="4" name="图片 3"/>
          <p:cNvPicPr>
            <a:picLocks noChangeAspect="1"/>
          </p:cNvPicPr>
          <p:nvPr/>
        </p:nvPicPr>
        <p:blipFill>
          <a:blip r:embed="rId1"/>
          <a:stretch>
            <a:fillRect/>
          </a:stretch>
        </p:blipFill>
        <p:spPr>
          <a:xfrm>
            <a:off x="394335" y="2032000"/>
            <a:ext cx="4943475" cy="31870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 name="图片 7"/>
          <p:cNvPicPr>
            <a:picLocks noChangeAspect="1"/>
          </p:cNvPicPr>
          <p:nvPr/>
        </p:nvPicPr>
        <p:blipFill>
          <a:blip r:embed="rId1" cstate="screen">
            <a:alphaModFix amt="48000"/>
          </a:blip>
          <a:stretch>
            <a:fillRect/>
          </a:stretch>
        </p:blipFill>
        <p:spPr>
          <a:xfrm flipH="1">
            <a:off x="67945" y="2783205"/>
            <a:ext cx="4074795" cy="4074795"/>
          </a:xfrm>
          <a:prstGeom prst="rect">
            <a:avLst/>
          </a:prstGeom>
        </p:spPr>
      </p:pic>
      <p:sp>
        <p:nvSpPr>
          <p:cNvPr id="2" name="矩形 1"/>
          <p:cNvSpPr/>
          <p:nvPr/>
        </p:nvSpPr>
        <p:spPr>
          <a:xfrm>
            <a:off x="680085" y="858520"/>
            <a:ext cx="10831830" cy="5512435"/>
          </a:xfrm>
          <a:prstGeom prst="rect">
            <a:avLst/>
          </a:prstGeom>
        </p:spPr>
        <p:txBody>
          <a:bodyPr wrap="square">
            <a:noAutofit/>
          </a:bodyPr>
          <a:p>
            <a:pPr indent="508000" algn="just" fontAlgn="auto">
              <a:lnSpc>
                <a:spcPct val="140000"/>
              </a:lnSpc>
              <a:spcAft>
                <a:spcPts val="600"/>
              </a:spcAft>
              <a:extLst>
                <a:ext uri="{35155182-B16C-46BC-9424-99874614C6A1}">
                  <wpsdc:indentchars xmlns:wpsdc="http://www.wps.cn/officeDocument/2017/drawingmlCustomData" val="200" checksum="282533468"/>
                </a:ext>
              </a:extLst>
            </a:pP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三</a:t>
            </a:r>
            <a:r>
              <a:rPr lang="zh-CN"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戏剧的分类</a:t>
            </a:r>
            <a:endPar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（一）悲剧、喜剧和正剧</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悲剧大都展示重大的或有深刻社会意义的矛盾冲突，表现在善恶两种势力的激烈斗争中，邪恶势力对善的势力的暂时胜利。悲剧所反映的是不能解决的或不能缓和的矛盾，在斗争中常因力量悬殊而以正面主人公的失败或毁灭而告终。</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喜剧同悲剧恰好相反。一般来说，它是以讽刺或嘲笑丑恶落后现象，从而肯定美好、进步的现实或理想为主要内容的。喜剧最重要的是要创造喜剧性格，通过巧妙的结构和诙谐的台词，运用夸张的手法和滑稽的形式，产生引人发笑的艺术效果。中国戏曲也有悠久的喜剧传统。随着社会的发展，喜剧的内容也有所变化。它一方面要批评、嘲笑生活中落后的东西，另一方面则要肯定与支持新的事物和先进人物。</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正剧兼有悲、喜剧的因素，介于悲剧和喜剧之间，所以又称为悲喜剧。它在反映生活方面超越了悲剧和喜剧的范围。悲剧中无法解决的矛盾，在正剧中可以得到解决。社会生活在大多数情况下，并不单纯呈现为悲剧性的或喜剧性的，而是有悲有喜，悲喜交织。因此，混合着悲喜成分，以代表正义的一方取得胜利为结局的正剧，在戏剧舞台上占据了突出的地位。</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框 6"/>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模块一　戏剧概述</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alphaModFix amt="25000"/>
          </a:blip>
          <a:stretch>
            <a:fillRect/>
          </a:stretch>
        </p:blipFill>
        <p:spPr>
          <a:xfrm>
            <a:off x="0" y="3268980"/>
            <a:ext cx="3837305" cy="3837305"/>
          </a:xfrm>
          <a:prstGeom prst="rect">
            <a:avLst/>
          </a:prstGeom>
        </p:spPr>
      </p:pic>
      <p:sp>
        <p:nvSpPr>
          <p:cNvPr id="2" name="矩形 1"/>
          <p:cNvSpPr/>
          <p:nvPr/>
        </p:nvSpPr>
        <p:spPr>
          <a:xfrm>
            <a:off x="668655" y="1084580"/>
            <a:ext cx="10638790" cy="4921250"/>
          </a:xfrm>
          <a:prstGeom prst="rect">
            <a:avLst/>
          </a:prstGeom>
        </p:spPr>
        <p:txBody>
          <a:bodyPr wrap="square">
            <a:sp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克劳狄斯，封建邪恶势力的象征，反动王权的首脑。他杀兄、篡位、娶嫂后，奸诈邪恶，荒淫无耻。表面上谎称老国王被毒蛇咬死，对哈姆雷特百般关照，甚至要把他当作自己的儿子，死后让位与他；实际上却夺去了哈姆雷特的“嗣位权”，并千方百计要除掉这个“很大的威胁”。因此，在阴险、狠毒、虚伪的克劳狄斯身上，渗透出封建暴君和原始积累时期资产阶级野心家的种种丑恶特征。</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最后，终究没有逃脱死于哈姆雷特复仇之剑下的悲剧性命运。</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此外，作为一名杰出的语言大师，莎士比亚在他的作品创作中很注意语言的锤炼。一方面，作品的语言丰富生动，比喻形象贴切，且富有哲理。比如雷欧提斯警告奥菲莉亚要慎重考虑哈姆雷特对她的爱慕，说那是“青春呈现出的一朵紫罗兰，开得早，谢得快，甜甜的，可不能持久，只供一刹那赏乐的一阵花香，如此而已”。另外一些出自哈姆雷特之口的语言，都常常含着一些深刻的道理或人生哲理。比如在等待鬼魂的露台上，哈姆雷特和同学聊天说：“有些人品性上有一点小小的瑕疵，或者是天生的，或者由于某一种特殊的气质过分发展到超出了理性的范围……这些人就带了一种缺点的烙印，使他们的另外品质不免在一般的非议中沾染了这个缺点的溃烂症。一点点毛病往往就抵消了一切高贵的品质，害得人声名狼藉。”</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heckerboard(across)">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2" name="矩形 1"/>
          <p:cNvSpPr/>
          <p:nvPr/>
        </p:nvSpPr>
        <p:spPr>
          <a:xfrm>
            <a:off x="680085" y="1081405"/>
            <a:ext cx="10650220" cy="5080000"/>
          </a:xfrm>
          <a:prstGeom prst="rect">
            <a:avLst/>
          </a:prstGeom>
        </p:spPr>
        <p:txBody>
          <a:bodyPr wrap="square">
            <a:no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另一方面，剧中的人物，因各自的身份和性格的不同，都有自己相应的个性特征鲜明的语言。比如御前大臣波洛涅斯一开口，就是空洞无物的废话和阿谀奉承的讨好的话：“陛下可以相信，我对上帝，对皇恩浩荡的陛下，看重责任就好比看重灵魂。”一听就是一个庸俗饶舌的官僚。而且，随着心境与处境的不同，人物的语言也会变化。比如等候父王鬼魂的时候，哈姆雷特的语调抑郁低沉；装疯卖傻时，则断断续续，前言不搭后语；而在斥责母后匆匆改嫁不守贞操时则如疾风骤雨一般。此外，作品中的比喻、隐喻、讽刺和双关的运用也都得心应手，十分符合人物的性格特点。</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除了人物形象塑造的成功、语言运用的适当与精美，《哈姆雷特》的另一个显著的艺术特色就是它情节的丰富与生动。在结构上，作品是以哈姆雷特为主，雷欧提斯和小福丁布拉斯为副三条复仇线索展开故事的。从大的方面说，次要线索贯穿揉合于主要线索中，起到了映衬和对比的作用。不仅充实和推动了主要情节的发展，更突出了哈姆雷特复仇的社会意义。从小的方面说，《哈姆雷特》在内容情节上还具有较广泛的涉及面。比如，雷欧提斯临走时对妹妹奥菲莉亚的叮咛，反映了他自身的爱情观，以及父亲波洛涅斯告诉他出门在外如何为人处世等一些待人接物的道理，特别是哈姆雷特授意戏班改戏时，还坦率地谈了他对演戏的看法，如何念台词，如何配动作，不仅没有与全剧情节发展相脱离，更使剧情的发展舒缓有致，不仅纵向上有深度，而且横向上有广度，使故事内容不显得单调枯燥而是丰富耐读。</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824230" y="1106170"/>
            <a:ext cx="6942455" cy="5321935"/>
          </a:xfrm>
          <a:prstGeom prst="rect">
            <a:avLst/>
          </a:prstGeom>
        </p:spPr>
        <p:txBody>
          <a:bodyPr wrap="square">
            <a:spAutoFit/>
          </a:bodyPr>
          <a:p>
            <a:pPr indent="508000" algn="ctr" fontAlgn="auto">
              <a:lnSpc>
                <a:spcPct val="160000"/>
              </a:lnSpc>
              <a:spcAft>
                <a:spcPts val="600"/>
              </a:spcAft>
              <a:extLst>
                <a:ext uri="{35155182-B16C-46BC-9424-99874614C6A1}">
                  <wpsdc:indentchars xmlns:wpsdc="http://www.wps.cn/officeDocument/2017/drawingmlCustomData" val="200" checksum="282533468"/>
                </a:ext>
              </a:extLst>
            </a:pPr>
            <a:r>
              <a:rPr lang="zh-CN"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怎样深入了解戏剧？</a:t>
            </a:r>
            <a:endParaRPr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深入了解戏剧作品的关键在于全面理解和欣赏其艺术魅力和文化内涵。‌这包括研读剧本、‌观看实际演出、‌分析剧作结构、‌解读角色形象、‌探索主题思想等多个方面。‌</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研读剧本是赏析戏剧作品的首要步骤，‌通过细致阅读剧本，‌可以更好地理解剧作家的意图，‌把握剧情的发展和角色的性格特点。‌</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观看实际演出是深入理解和感受戏剧作品的最佳方式。‌演员的表演和舞台的布景会进一步呈现出剧作家所创造的世界，‌观看时应关注演员的表演技巧、‌舞台设计和背景音乐等元素，‌以透彻理解剧作家的意图和主题。‌</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知识拓展</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1"/>
          <a:stretch>
            <a:fillRect/>
          </a:stretch>
        </p:blipFill>
        <p:spPr>
          <a:xfrm>
            <a:off x="8405495" y="1267460"/>
            <a:ext cx="2920365" cy="51606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2" name="矩形 1"/>
          <p:cNvSpPr/>
          <p:nvPr/>
        </p:nvSpPr>
        <p:spPr>
          <a:xfrm>
            <a:off x="4326255" y="1163955"/>
            <a:ext cx="6784340" cy="4892675"/>
          </a:xfrm>
          <a:prstGeom prst="rect">
            <a:avLst/>
          </a:prstGeom>
        </p:spPr>
        <p:txBody>
          <a:bodyPr wrap="square">
            <a:spAutoFit/>
          </a:bodyPr>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分析剧作结构，‌理解剧情的发展过程和情节的转折点，‌有助于把握戏剧作品的整体框架和核心主题。‌</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解读角色形象，‌深入挖掘角色的内心世界、‌情感变化和性格特点，‌有助于理解剧作家对人性和社会的思考。‌</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探索主题思想，‌通过人物和故事来传达一定的主题和思想，‌探索作品背后的主题思想，‌加以思考和评价，‌有助于更深层次地理解和欣赏戏剧作品所要传达的意义和价值。‌</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此外，‌了解戏剧作品的背景信息、‌角色与关系、‌对白和台词、‌舞台指示和表演要点，‌以及注意戏剧结构和主题，‌都是有效阅读和理解戏剧作品的重要策略和技巧。‌通过这些方法，‌可以更全面地理解和欣赏戏剧作品的艺术魅力和文化内涵。‌</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知识拓展</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2"/>
          <a:stretch>
            <a:fillRect/>
          </a:stretch>
        </p:blipFill>
        <p:spPr>
          <a:xfrm>
            <a:off x="732155" y="1401445"/>
            <a:ext cx="3188970" cy="47078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1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3506028" y="2416160"/>
            <a:ext cx="6260824" cy="147059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split orient="vert"/>
      </p:transition>
    </mc:Choice>
    <mc:Fallback>
      <p:transition spd="slow" advTm="3000">
        <p:split orient="ver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4054475" y="1216660"/>
            <a:ext cx="7310120" cy="4998085"/>
          </a:xfrm>
          <a:prstGeom prst="rect">
            <a:avLst/>
          </a:prstGeom>
        </p:spPr>
        <p:txBody>
          <a:bodyPr wrap="square">
            <a:no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（二）话剧、歌剧、舞剧和歌舞剧</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话剧是通过演员的对白来揭示全剧内容的戏剧。我国的话剧起始于五四运动，它既受到欧洲话剧的影响，也继承和发展了我国传统戏剧中的有益成分。</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歌剧是以歌唱、音乐为主的戏剧，所以也把歌剧称为乐剧。有的歌剧只有歌唱，没有独白和对话，有的则是歌唱、独白和对话三者兼而有之。西方的古典歌剧只有唱歌，没有对话和独白；中国古代的戏曲，是歌舞剧或歌剧。歌剧的唱词像诗歌一样，有韵律，有浓厚的感情色彩，比较适宜于表现人物的心理活动。</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舞剧是一种把舞蹈、音乐、戏剧三者结合在一起的戏剧艺术。</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歌舞剧是一种将诗歌、音乐、舞蹈、戏剧等因素综合在一起，载歌载舞，亦唱亦白的戏剧艺术。它不仅是我国最早的戏剧形式，而且也是我国最有民族特色的艺术形式。</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框 6"/>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模块一　戏剧概述</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836930" y="1544955"/>
            <a:ext cx="2762250" cy="45186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descr="蝶恋花右边"/>
          <p:cNvPicPr>
            <a:picLocks noChangeAspect="1"/>
          </p:cNvPicPr>
          <p:nvPr/>
        </p:nvPicPr>
        <p:blipFill>
          <a:blip r:embed="rId1"/>
          <a:stretch>
            <a:fillRect/>
          </a:stretch>
        </p:blipFill>
        <p:spPr>
          <a:xfrm>
            <a:off x="9460230" y="4126230"/>
            <a:ext cx="2731770" cy="2731770"/>
          </a:xfrm>
          <a:prstGeom prst="rect">
            <a:avLst/>
          </a:prstGeom>
        </p:spPr>
      </p:pic>
      <p:sp>
        <p:nvSpPr>
          <p:cNvPr id="2" name="矩形 1"/>
          <p:cNvSpPr/>
          <p:nvPr/>
        </p:nvSpPr>
        <p:spPr>
          <a:xfrm>
            <a:off x="737235" y="1087120"/>
            <a:ext cx="10746740" cy="5103495"/>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（三）独幕剧和多幕剧</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独幕剧是独成一幕的戏。它的容量较小，把全剧情节集中在一幕中来表现，类似于小说中的短篇。它的人物较少，情节也比较简单，往往通过一个集中的生活片段，反映具有重大意义的主题，表现尖锐的矛盾冲突。</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多幕剧是大型的戏剧。它的容量较大，剧情较复杂，同长篇小说一样，篇幅长，可以容纳更多的人物，可以有比较复杂的故事情节。它分幕分场，能够通过换幕来表现时间的间隔和空间的转移。因此，多幕剧更能够反映广阔的社会生活。</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除上述三个主要分类标准以外，还有以题材的时代为依据，分为历史剧和现代剧；或者以地域特色为标准，分为越剧、川剧、京剧、粤剧等。</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近几年来，随着中外文化交流的日益频繁，不少剧作者立足国内，面向世界，努力吸取民族戏曲的精华，大胆借鉴外来形式，创作了一批形式新颖的剧本，改变了我国戏剧艺术的单一状态，使我国戏剧艺术呈现出多样化的可喜面貌。</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框 6"/>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模块一　戏剧概述</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6" name="文本框 5"/>
          <p:cNvSpPr txBox="1"/>
          <p:nvPr/>
        </p:nvSpPr>
        <p:spPr>
          <a:xfrm>
            <a:off x="1898241" y="2876024"/>
            <a:ext cx="7802880" cy="1014730"/>
          </a:xfrm>
          <a:prstGeom prst="rect">
            <a:avLst/>
          </a:prstGeom>
          <a:noFill/>
        </p:spPr>
        <p:txBody>
          <a:bodyPr wrap="none" rtlCol="0">
            <a:spAutoFit/>
          </a:bodyPr>
          <a:lstStyle/>
          <a:p>
            <a:pPr algn="l"/>
            <a:r>
              <a:rPr kumimoji="1" lang="zh-CN" altLang="en-US" sz="6000">
                <a:solidFill>
                  <a:schemeClr val="tx1">
                    <a:lumMod val="75000"/>
                    <a:lumOff val="25000"/>
                  </a:schemeClr>
                </a:solidFill>
                <a:latin typeface="字魂36号-正文宋楷" panose="02000000000000000000" pitchFamily="2" charset="-122"/>
                <a:ea typeface="字魂36号-正文宋楷" panose="02000000000000000000" pitchFamily="2" charset="-122"/>
              </a:rPr>
              <a:t>模块二　戏剧欣赏技巧</a:t>
            </a:r>
            <a:endParaRPr kumimoji="1" lang="zh-CN" altLang="en-US" sz="60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894080" y="1060450"/>
            <a:ext cx="6402705" cy="5737860"/>
          </a:xfrm>
          <a:prstGeom prst="rect">
            <a:avLst/>
          </a:prstGeom>
        </p:spPr>
        <p:txBody>
          <a:bodyPr wrap="square">
            <a:spAutoFit/>
          </a:bodyPr>
          <a:p>
            <a:pPr indent="508000" algn="just" fontAlgn="auto">
              <a:lnSpc>
                <a:spcPct val="160000"/>
              </a:lnSpc>
              <a:spcAft>
                <a:spcPts val="600"/>
              </a:spcAft>
              <a:extLst>
                <a:ext uri="{35155182-B16C-46BC-9424-99874614C6A1}">
                  <wpsdc:indentchars xmlns:wpsdc="http://www.wps.cn/officeDocument/2017/drawingmlCustomData" val="200" checksum="282533468"/>
                </a:ext>
              </a:extLst>
            </a:pP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a:t>
            </a:r>
            <a:r>
              <a:rPr lang="zh-CN"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分析戏剧结构</a:t>
            </a:r>
            <a:endPar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（一）掌握戏剧结构类型</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点线型</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点线型又称开放型。点，指剧中各段的中心事件；线，指贯穿全剧的主线。这种戏剧结构包括的范围较广，把戏剧故事情节按先后顺序从头至尾原原本本地表现出来，能完整地表现事件始末过程。中国古代戏曲较多采用这种类型。古代戏曲是按“折”“出”“场”来划分的。虽然戏剧情节是按顺序发展的，但每折、每出、每场都有个中心事件，因此每个段落都有相对的独立性。情节线索将各个段落连贯起来，如串起一串明珠。</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框 6"/>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模块二　戏剧欣赏技巧</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7654290" y="1248410"/>
            <a:ext cx="3682365" cy="48507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 name="图片 7"/>
          <p:cNvPicPr>
            <a:picLocks noChangeAspect="1"/>
          </p:cNvPicPr>
          <p:nvPr/>
        </p:nvPicPr>
        <p:blipFill>
          <a:blip r:embed="rId1" cstate="screen">
            <a:alphaModFix amt="48000"/>
          </a:blip>
          <a:stretch>
            <a:fillRect/>
          </a:stretch>
        </p:blipFill>
        <p:spPr>
          <a:xfrm flipH="1">
            <a:off x="0" y="2783205"/>
            <a:ext cx="4074795" cy="4074795"/>
          </a:xfrm>
          <a:prstGeom prst="rect">
            <a:avLst/>
          </a:prstGeom>
        </p:spPr>
      </p:pic>
      <p:sp>
        <p:nvSpPr>
          <p:cNvPr id="2" name="矩形 1"/>
          <p:cNvSpPr/>
          <p:nvPr/>
        </p:nvSpPr>
        <p:spPr>
          <a:xfrm>
            <a:off x="1042035" y="982345"/>
            <a:ext cx="10180955" cy="4892675"/>
          </a:xfrm>
          <a:prstGeom prst="rect">
            <a:avLst/>
          </a:prstGeom>
        </p:spPr>
        <p:txBody>
          <a:bodyPr wrap="square">
            <a:spAutoFit/>
          </a:bodyPr>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横截型</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横截型又称锁闭型。这种戏剧的完整过程并不按时间顺序来展示，而是截取生活的某个横断面，把一切都集中在这个断面上，而那些有关情节则用回顾性叙述的方式在剧情发展中逐步透露出来。如《雷雨》中表现的内容，作者没有按时间顺序叙述，而只取现在把整个故事浓缩在不到一天的时间里，把地点凝聚在周家客厅和鲁家两个场景中。</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展示型</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展示型又称人物展览型。这种戏剧结构介于点线型和横截型之间，以展示人物形象和社会风貌为主要目的。其特点是剧中人物多，情节简单，全剧似乎没有一件贯穿到底的事件。如《茶馆》用三幕戏分别写三个历史时期，历时半个世纪，人物有 70 多个，但全剧没有贯穿首尾的情节，没有贯穿始终的对立斗争，剧作利用人物和事件的时断时续的发展，展示各种人物形象和不同时期的社会风貌。</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框 6"/>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模块二　戏剧欣赏技巧</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5577840" y="1134110"/>
            <a:ext cx="5534660" cy="4815840"/>
          </a:xfrm>
          <a:prstGeom prst="rect">
            <a:avLst/>
          </a:prstGeom>
        </p:spPr>
        <p:txBody>
          <a:bodyPr wrap="square">
            <a:spAutoFit/>
          </a:bodyPr>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（二）善于剖析戏剧结构</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可以从纵横两方面入手</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纵，指要弄清剧中有几条情节线索。有时一出戏只有一条线索，有时为一条主线、一条副线，有时为一条主线、若干条副线。重点是要把握主线。横，指要弄清剧中各个阶段的特点。戏剧一般可以分为五个阶段：剧情介绍、矛盾开始、高潮出现、矛盾解开、全剧结束。重点要把握住高潮。也有的剧本一开始就展开矛盾，介绍剧情是分散在许多场里进行的；还有的剧本戏到高潮就结束了，没有矛盾的解开和结局，要根据不同的剧本来分析。</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框 6"/>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模块二　戏剧欣赏技巧</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671195" y="2063115"/>
            <a:ext cx="3981450" cy="37623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805180" y="1403985"/>
            <a:ext cx="5004435" cy="4399915"/>
          </a:xfrm>
          <a:prstGeom prst="rect">
            <a:avLst/>
          </a:prstGeom>
        </p:spPr>
        <p:txBody>
          <a:bodyPr wrap="square">
            <a:spAutoFit/>
          </a:bodyPr>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要把握戏剧情节的来龙去脉</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情节是塑造人物、表达思想的重要手段。有的剧作情节较为复杂，要能去掉枝蔓，把握主干。如《雷雨》的情节主要为：周萍过去曾和后母繁漪发生过暧昧关系，现在又爱上了四凤，因怕父亲发现，决心到矿上去；因鲁侍萍的到来和繁漪的阻挠，引起波折，最后发现他和四风是同胞兄妹，又被繁漪揭穿了不可告人的关系；结局是四凤触电，周萍自杀。</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框 6"/>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模块二　戏剧欣赏技巧</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6929755" y="704850"/>
            <a:ext cx="3905250" cy="56578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218555" y="1403985"/>
            <a:ext cx="5220335" cy="3907790"/>
          </a:xfrm>
          <a:prstGeom prst="rect">
            <a:avLst/>
          </a:prstGeom>
          <a:noFill/>
        </p:spPr>
        <p:txBody>
          <a:bodyPr wrap="square" rtlCol="0" anchor="t">
            <a:spAutoFit/>
          </a:bodyPr>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要把握戏剧节奏</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戏剧的节奏是有一定规律的，有的好似一个浪头跟着一个浪头，最后汇成冲天而起的大浪。如《窦娥冤》中，窦娥的悲惨命运是一步步推进的：她 3 岁失母、7 岁当童养媳、17 岁守寡、20 岁遭诬害，波涛越掀越大，唱出“三桩誓愿”，惊天动地。有的是时快时慢、有张有弛的，好似上下起伏的波澜。如《西厢记》从头到尾，就是由许多有节奏的波浪构成的。</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 name="图片 1"/>
          <p:cNvPicPr>
            <a:picLocks noChangeAspect="1"/>
          </p:cNvPicPr>
          <p:nvPr/>
        </p:nvPicPr>
        <p:blipFill>
          <a:blip r:embed="rId1"/>
          <a:stretch>
            <a:fillRect/>
          </a:stretch>
        </p:blipFill>
        <p:spPr>
          <a:xfrm>
            <a:off x="1461135" y="1202690"/>
            <a:ext cx="3545840" cy="4905375"/>
          </a:xfrm>
          <a:prstGeom prst="rect">
            <a:avLst/>
          </a:prstGeom>
        </p:spPr>
      </p:pic>
      <p:sp>
        <p:nvSpPr>
          <p:cNvPr id="7" name="文本框 6"/>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模块二　戏剧欣赏技巧</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1683027" y="4034349"/>
            <a:ext cx="1537252" cy="32561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nvSpPr>
        <p:spPr>
          <a:xfrm>
            <a:off x="1683026" y="4030389"/>
            <a:ext cx="1510747" cy="307777"/>
          </a:xfrm>
          <a:prstGeom prst="rect">
            <a:avLst/>
          </a:prstGeom>
          <a:noFill/>
        </p:spPr>
        <p:txBody>
          <a:bodyPr wrap="square" rtlCol="0">
            <a:spAutoFit/>
          </a:bodyPr>
          <a:lstStyle/>
          <a:p>
            <a:pPr algn="dist"/>
            <a:r>
              <a:rPr kumimoji="1" lang="en-US" altLang="zh-CN" sz="1400">
                <a:solidFill>
                  <a:schemeClr val="bg1"/>
                </a:solidFill>
              </a:rPr>
              <a:t>CONTENTS</a:t>
            </a:r>
            <a:endParaRPr kumimoji="1" lang="zh-CN" altLang="en-US" sz="1400">
              <a:solidFill>
                <a:schemeClr val="bg1"/>
              </a:solidFill>
            </a:endParaRPr>
          </a:p>
        </p:txBody>
      </p:sp>
      <p:sp>
        <p:nvSpPr>
          <p:cNvPr id="5" name="文本框 4"/>
          <p:cNvSpPr txBox="1"/>
          <p:nvPr/>
        </p:nvSpPr>
        <p:spPr>
          <a:xfrm>
            <a:off x="2385392" y="3030115"/>
            <a:ext cx="1107996" cy="1200329"/>
          </a:xfrm>
          <a:prstGeom prst="rect">
            <a:avLst/>
          </a:prstGeom>
          <a:noFill/>
        </p:spPr>
        <p:txBody>
          <a:bodyPr wrap="none" rtlCol="0">
            <a:spAutoFit/>
          </a:bodyPr>
          <a:lstStyle/>
          <a:p>
            <a:r>
              <a:rPr kumimoji="1" lang="zh-CN" altLang="en-US" sz="7200">
                <a:solidFill>
                  <a:schemeClr val="tx1">
                    <a:lumMod val="75000"/>
                    <a:lumOff val="25000"/>
                  </a:schemeClr>
                </a:solidFill>
                <a:latin typeface="字魂36号-正文宋楷" panose="02000000000000000000" pitchFamily="2" charset="-122"/>
                <a:ea typeface="字魂36号-正文宋楷" panose="02000000000000000000" pitchFamily="2" charset="-122"/>
              </a:rPr>
              <a:t>目</a:t>
            </a:r>
            <a:endParaRPr kumimoji="1" lang="en-US" altLang="zh-CN" sz="72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6" name="文本框 5"/>
          <p:cNvSpPr txBox="1"/>
          <p:nvPr/>
        </p:nvSpPr>
        <p:spPr>
          <a:xfrm>
            <a:off x="3153678" y="3596992"/>
            <a:ext cx="1378904" cy="1200329"/>
          </a:xfrm>
          <a:prstGeom prst="rect">
            <a:avLst/>
          </a:prstGeom>
          <a:noFill/>
        </p:spPr>
        <p:txBody>
          <a:bodyPr wrap="none" rtlCol="0">
            <a:spAutoFit/>
          </a:bodyPr>
          <a:lstStyle/>
          <a:p>
            <a:r>
              <a:rPr kumimoji="1" lang="zh-CN" altLang="en-US" sz="7200">
                <a:solidFill>
                  <a:schemeClr val="tx1">
                    <a:lumMod val="75000"/>
                    <a:lumOff val="25000"/>
                  </a:schemeClr>
                </a:solidFill>
                <a:latin typeface="字魂36号-正文宋楷" panose="02000000000000000000" pitchFamily="2" charset="-122"/>
                <a:ea typeface="字魂36号-正文宋楷" panose="02000000000000000000" pitchFamily="2" charset="-122"/>
              </a:rPr>
              <a:t>录 </a:t>
            </a:r>
            <a:endParaRPr kumimoji="1" lang="zh-CN" altLang="en-US" sz="72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11" name="文本框 10"/>
          <p:cNvSpPr txBox="1"/>
          <p:nvPr/>
        </p:nvSpPr>
        <p:spPr>
          <a:xfrm>
            <a:off x="4471035" y="2182495"/>
            <a:ext cx="6503035" cy="521970"/>
          </a:xfrm>
          <a:prstGeom prst="rect">
            <a:avLst/>
          </a:prstGeom>
          <a:noFill/>
        </p:spPr>
        <p:txBody>
          <a:bodyPr wrap="square" rtlCol="0">
            <a:spAutoFit/>
          </a:bodyPr>
          <a:p>
            <a:r>
              <a:rPr lang="zh-CN" altLang="en-US" sz="2800">
                <a:solidFill>
                  <a:schemeClr val="tx1">
                    <a:lumMod val="65000"/>
                    <a:lumOff val="35000"/>
                  </a:schemeClr>
                </a:solidFill>
                <a:latin typeface="宋体" panose="02010600030101010101" pitchFamily="2" charset="-122"/>
                <a:ea typeface="宋体" panose="02010600030101010101" pitchFamily="2" charset="-122"/>
              </a:rPr>
              <a:t>第二单元　诗歌：诗三百，思无邪</a:t>
            </a:r>
            <a:endParaRPr lang="zh-CN" altLang="en-US" sz="2800">
              <a:solidFill>
                <a:schemeClr val="tx1">
                  <a:lumMod val="65000"/>
                  <a:lumOff val="35000"/>
                </a:schemeClr>
              </a:solidFill>
              <a:latin typeface="宋体" panose="02010600030101010101" pitchFamily="2" charset="-122"/>
              <a:ea typeface="宋体" panose="02010600030101010101" pitchFamily="2" charset="-122"/>
            </a:endParaRPr>
          </a:p>
        </p:txBody>
      </p:sp>
      <p:sp>
        <p:nvSpPr>
          <p:cNvPr id="12" name="文本框 11"/>
          <p:cNvSpPr txBox="1"/>
          <p:nvPr/>
        </p:nvSpPr>
        <p:spPr>
          <a:xfrm>
            <a:off x="4471035" y="1400175"/>
            <a:ext cx="6503035" cy="521970"/>
          </a:xfrm>
          <a:prstGeom prst="rect">
            <a:avLst/>
          </a:prstGeom>
          <a:noFill/>
        </p:spPr>
        <p:txBody>
          <a:bodyPr wrap="square" rtlCol="0">
            <a:spAutoFit/>
          </a:bodyPr>
          <a:p>
            <a:r>
              <a:rPr lang="zh-CN" altLang="en-US" sz="2800">
                <a:solidFill>
                  <a:schemeClr val="tx1">
                    <a:lumMod val="65000"/>
                    <a:lumOff val="35000"/>
                  </a:schemeClr>
                </a:solidFill>
                <a:latin typeface="宋体" panose="02010600030101010101" pitchFamily="2" charset="-122"/>
                <a:ea typeface="宋体" panose="02010600030101010101" pitchFamily="2" charset="-122"/>
              </a:rPr>
              <a:t>第一单元　走近文学欣赏</a:t>
            </a:r>
            <a:endParaRPr lang="zh-CN" altLang="en-US" sz="2800">
              <a:solidFill>
                <a:schemeClr val="tx1">
                  <a:lumMod val="65000"/>
                  <a:lumOff val="35000"/>
                </a:schemeClr>
              </a:solidFill>
              <a:latin typeface="宋体" panose="02010600030101010101" pitchFamily="2" charset="-122"/>
              <a:ea typeface="宋体" panose="02010600030101010101" pitchFamily="2" charset="-122"/>
            </a:endParaRPr>
          </a:p>
        </p:txBody>
      </p:sp>
      <p:sp>
        <p:nvSpPr>
          <p:cNvPr id="13" name="文本框 12"/>
          <p:cNvSpPr txBox="1"/>
          <p:nvPr/>
        </p:nvSpPr>
        <p:spPr>
          <a:xfrm>
            <a:off x="4471035" y="2964815"/>
            <a:ext cx="6503035" cy="521970"/>
          </a:xfrm>
          <a:prstGeom prst="rect">
            <a:avLst/>
          </a:prstGeom>
          <a:noFill/>
        </p:spPr>
        <p:txBody>
          <a:bodyPr wrap="square" rtlCol="0">
            <a:spAutoFit/>
          </a:bodyPr>
          <a:p>
            <a:r>
              <a:rPr lang="zh-CN" altLang="en-US" sz="2800">
                <a:solidFill>
                  <a:schemeClr val="tx1">
                    <a:lumMod val="65000"/>
                    <a:lumOff val="35000"/>
                  </a:schemeClr>
                </a:solidFill>
                <a:latin typeface="宋体" panose="02010600030101010101" pitchFamily="2" charset="-122"/>
                <a:ea typeface="宋体" panose="02010600030101010101" pitchFamily="2" charset="-122"/>
              </a:rPr>
              <a:t>第三单元　小说：写小说，就是写社会</a:t>
            </a:r>
            <a:endParaRPr lang="zh-CN" altLang="en-US" sz="2800">
              <a:solidFill>
                <a:schemeClr val="tx1">
                  <a:lumMod val="65000"/>
                  <a:lumOff val="35000"/>
                </a:schemeClr>
              </a:solidFill>
              <a:latin typeface="宋体" panose="02010600030101010101" pitchFamily="2" charset="-122"/>
              <a:ea typeface="宋体" panose="02010600030101010101" pitchFamily="2" charset="-122"/>
            </a:endParaRPr>
          </a:p>
        </p:txBody>
      </p:sp>
      <p:sp>
        <p:nvSpPr>
          <p:cNvPr id="14" name="文本框 13"/>
          <p:cNvSpPr txBox="1"/>
          <p:nvPr/>
        </p:nvSpPr>
        <p:spPr>
          <a:xfrm>
            <a:off x="4471035" y="3788410"/>
            <a:ext cx="6503035" cy="521970"/>
          </a:xfrm>
          <a:prstGeom prst="rect">
            <a:avLst/>
          </a:prstGeom>
          <a:noFill/>
        </p:spPr>
        <p:txBody>
          <a:bodyPr wrap="square" rtlCol="0">
            <a:spAutoFit/>
          </a:bodyPr>
          <a:p>
            <a:r>
              <a:rPr lang="zh-CN" altLang="en-US" sz="2800">
                <a:solidFill>
                  <a:schemeClr val="tx1">
                    <a:lumMod val="65000"/>
                    <a:lumOff val="35000"/>
                  </a:schemeClr>
                </a:solidFill>
                <a:latin typeface="宋体" panose="02010600030101010101" pitchFamily="2" charset="-122"/>
                <a:ea typeface="宋体" panose="02010600030101010101" pitchFamily="2" charset="-122"/>
              </a:rPr>
              <a:t>第四单元　散文：发之于心，随之于笔</a:t>
            </a:r>
            <a:endParaRPr lang="zh-CN" altLang="en-US" sz="2800">
              <a:solidFill>
                <a:schemeClr val="tx1">
                  <a:lumMod val="65000"/>
                  <a:lumOff val="35000"/>
                </a:schemeClr>
              </a:solidFill>
              <a:latin typeface="宋体" panose="02010600030101010101" pitchFamily="2" charset="-122"/>
              <a:ea typeface="宋体" panose="02010600030101010101" pitchFamily="2" charset="-122"/>
            </a:endParaRPr>
          </a:p>
        </p:txBody>
      </p:sp>
      <p:sp>
        <p:nvSpPr>
          <p:cNvPr id="17" name="文本框 16"/>
          <p:cNvSpPr txBox="1"/>
          <p:nvPr/>
        </p:nvSpPr>
        <p:spPr>
          <a:xfrm>
            <a:off x="4471035" y="4599305"/>
            <a:ext cx="6503035" cy="521970"/>
          </a:xfrm>
          <a:prstGeom prst="rect">
            <a:avLst/>
          </a:prstGeom>
          <a:noFill/>
        </p:spPr>
        <p:txBody>
          <a:bodyPr wrap="square" rtlCol="0">
            <a:spAutoFit/>
          </a:bodyPr>
          <a:p>
            <a:r>
              <a:rPr lang="zh-CN" altLang="en-US" sz="2800">
                <a:solidFill>
                  <a:schemeClr val="tx1">
                    <a:lumMod val="65000"/>
                    <a:lumOff val="35000"/>
                  </a:schemeClr>
                </a:solidFill>
                <a:latin typeface="宋体" panose="02010600030101010101" pitchFamily="2" charset="-122"/>
                <a:ea typeface="宋体" panose="02010600030101010101" pitchFamily="2" charset="-122"/>
              </a:rPr>
              <a:t>第五单元　戏剧：人生如戏，戏如人生</a:t>
            </a:r>
            <a:endParaRPr lang="zh-CN" altLang="en-US" sz="2800">
              <a:solidFill>
                <a:schemeClr val="tx1">
                  <a:lumMod val="65000"/>
                  <a:lumOff val="35000"/>
                </a:schemeClr>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alphaModFix amt="30000"/>
          </a:blip>
          <a:stretch>
            <a:fillRect/>
          </a:stretch>
        </p:blipFill>
        <p:spPr>
          <a:xfrm>
            <a:off x="90805" y="2684780"/>
            <a:ext cx="4421505" cy="4421505"/>
          </a:xfrm>
          <a:prstGeom prst="rect">
            <a:avLst/>
          </a:prstGeom>
        </p:spPr>
      </p:pic>
      <p:sp>
        <p:nvSpPr>
          <p:cNvPr id="2" name="文本框 1"/>
          <p:cNvSpPr txBox="1"/>
          <p:nvPr/>
        </p:nvSpPr>
        <p:spPr>
          <a:xfrm>
            <a:off x="1023620" y="1007745"/>
            <a:ext cx="9975850" cy="5535295"/>
          </a:xfrm>
          <a:prstGeom prst="rect">
            <a:avLst/>
          </a:prstGeom>
          <a:noFill/>
        </p:spPr>
        <p:txBody>
          <a:bodyPr wrap="square" rtlCol="0" anchor="t">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（三）弄懂戏剧结构中的主要手法</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悬念</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悬念可以不断造成观众的急切期待心理，是引起观众兴趣的重要艺术手段之一。如《雷雨》第二幕中的一连串悬念：繁漪知道周萍要走，坚决要求周萍留下，并在两次遭拒绝时，两次警告周萍；周朴园的到来打断了他们的谈话，又造成一个极其紧张的悬念。这层层悬念，就使观众非看下去不可。</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吃惊</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吃惊是指观众在毫无思想准备的情况下，受到出乎意料的震动。如《雷雨》第三幕中繁漪突然出现在四凤卧室窗口。再如《西厢记》五本中张生正待与莺莺成亲之际，一向没出现的郑恒却突然出来阻挠。</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激变</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激变是指剧情突然发生 180 度的急剧变化，即所谓突然由逆境转到顺境，或由顺境转到逆境。如《西厢记》二本中，孙飞虎兵围普救寺，指名索要莺莺，此为逆境；张生请杜确解了围，又转入顺境；崔母变卦赖婚，再转入逆境。此外，误会、巧合、对照、烘托等手法，也对戏剧结构有重要影响。</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模块二　戏剧欣赏技巧</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heckerboard(across)">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34085" y="1357630"/>
            <a:ext cx="5367020" cy="4752340"/>
          </a:xfrm>
          <a:prstGeom prst="rect">
            <a:avLst/>
          </a:prstGeom>
          <a:noFill/>
        </p:spPr>
        <p:txBody>
          <a:bodyPr wrap="square" rtlCol="0" anchor="t">
            <a:spAutoFit/>
          </a:bodyPr>
          <a:p>
            <a:pPr indent="508000" algn="just" fontAlgn="auto">
              <a:lnSpc>
                <a:spcPct val="140000"/>
              </a:lnSpc>
              <a:spcAft>
                <a:spcPts val="600"/>
              </a:spcAft>
            </a:pP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a:t>
            </a:r>
            <a:r>
              <a:rPr lang="zh-CN"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把握戏剧冲突</a:t>
            </a:r>
            <a:endPar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508000" algn="just" fontAlgn="auto">
              <a:lnSpc>
                <a:spcPct val="140000"/>
              </a:lnSpc>
              <a:spcAft>
                <a:spcPts val="600"/>
              </a:spcAf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（一）充分认识戏剧冲突的主要特征</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508000" algn="just" fontAlgn="auto">
              <a:lnSpc>
                <a:spcPct val="140000"/>
              </a:lnSpc>
              <a:spcAft>
                <a:spcPts val="600"/>
              </a:spcAf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尖锐激烈</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508000" algn="just" fontAlgn="auto">
              <a:lnSpc>
                <a:spcPct val="140000"/>
              </a:lnSpc>
              <a:spcAft>
                <a:spcPts val="600"/>
              </a:spcAf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在戏剧中，一些平淡的矛盾往往被组织成有声有色、触目惊心的冲突，犹如一对山羊抵角，两</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508000" algn="just" fontAlgn="auto">
              <a:lnSpc>
                <a:spcPct val="140000"/>
              </a:lnSpc>
              <a:spcAft>
                <a:spcPts val="600"/>
              </a:spcAf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只蟋蟀格斗，没有调和的余地。由于矛盾的双方都有足够的冲击力，冲突的最后爆发是格外强烈的。如《雷雨》中所有的人物都卷入了戏剧冲突，虽然未动刀枪，但人物之间的交锋却是惊心动魄的，最后矛盾达到一定程度终于爆发。</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508000" algn="just" fontAlgn="auto">
              <a:lnSpc>
                <a:spcPct val="130000"/>
              </a:lnSpc>
              <a:spcAft>
                <a:spcPts val="600"/>
              </a:spcAft>
            </a:pP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模块二　戏剧欣赏技巧</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6972300" y="1304925"/>
            <a:ext cx="4152900" cy="49625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943475" y="1252855"/>
            <a:ext cx="6096000" cy="4499610"/>
          </a:xfrm>
          <a:prstGeom prst="rect">
            <a:avLst/>
          </a:prstGeom>
          <a:noFill/>
        </p:spPr>
        <p:txBody>
          <a:bodyPr wrap="square" rtlCol="0" anchor="t">
            <a:noAutofit/>
          </a:bodyPr>
          <a:p>
            <a:pPr indent="508000" algn="just" fontAlgn="auto">
              <a:lnSpc>
                <a:spcPct val="150000"/>
              </a:lnSpc>
              <a:spcAft>
                <a:spcPts val="600"/>
              </a:spcAf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高度集中</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508000" algn="just" fontAlgn="auto">
              <a:lnSpc>
                <a:spcPct val="150000"/>
              </a:lnSpc>
              <a:spcAft>
                <a:spcPts val="600"/>
              </a:spcAf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戏剧要在既定的时间和空间里表现社会矛盾，必须巧妙地把事件和人物集中组织在一起，使戏剧冲突鲜明突出。如《雷雨》中 30 年来两代人的矛盾纠葛，集中在十七八个小时内展开，剧中场景凝聚在周家客厅和鲁家两处，犹如两军对垒。周家客厅中的旧家具勾联起 30 年前鲁侍萍与周朴园的纠葛，“闹鬼”一事又关联着繁漪与周萍的往事。鲁侍萍与周朴园的纠葛在前，鲁大海与周朴园的冲突在后，集中概括了这场冲突的复杂性和深刻性。《茶馆》纵贯几十年，将六七十个人物之间的冲突，六七十个人物与时代的冲突，全放在茶馆中进行，可谓高度集中。</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3" name="图片 2"/>
          <p:cNvPicPr>
            <a:picLocks noChangeAspect="1"/>
          </p:cNvPicPr>
          <p:nvPr/>
        </p:nvPicPr>
        <p:blipFill>
          <a:blip r:embed="rId1"/>
          <a:stretch>
            <a:fillRect/>
          </a:stretch>
        </p:blipFill>
        <p:spPr>
          <a:xfrm>
            <a:off x="772160" y="1547495"/>
            <a:ext cx="4050030" cy="42037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04215" y="1066800"/>
            <a:ext cx="6624955" cy="4998085"/>
          </a:xfrm>
          <a:prstGeom prst="rect">
            <a:avLst/>
          </a:prstGeom>
          <a:noFill/>
        </p:spPr>
        <p:txBody>
          <a:bodyPr wrap="square" rtlCol="0" anchor="t">
            <a:sp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进展紧张</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戏剧冲突必须扣人心弦，波澜起伏，使观众一直处于紧张和期待之中。以《窦娥冤》为例，先是蔡婆讨债被张驴儿父子胁迫，张氏父子趁势要挟，蔡婆的屈从引起窦娥强烈反对；接着张驴儿误毒死张老头，却嫁祸窦娥，窦娥临危不惧；再接着县官严刑，窦娥为了蔡婆而招承，法场呼冤；最后窦娥鬼魂托梦，终于沉冤昭雪。在紧张的情节中，窦娥与蔡婆的冲突、窦娥与县官的冲突、窦娥与“天命”的冲突，都充分地展现了出来。</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 曲折多变</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戏剧冲突往往是曲折复杂、变化多端的。《西厢记》虽然情节并不复杂，但戏剧冲突却表现得曲折、跌宕。在张、崔婚姻问题上，忽而由喜转悲，忽而由悲转喜，多次显露转机，却又戛然而止，因此曲折多变，绝无平淡之感。</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模块二　戏剧欣赏技巧</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7680325" y="858520"/>
            <a:ext cx="3695700" cy="55911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 name="图片 7"/>
          <p:cNvPicPr>
            <a:picLocks noChangeAspect="1"/>
          </p:cNvPicPr>
          <p:nvPr/>
        </p:nvPicPr>
        <p:blipFill>
          <a:blip r:embed="rId1" cstate="screen">
            <a:alphaModFix amt="44000"/>
          </a:blip>
          <a:stretch>
            <a:fillRect/>
          </a:stretch>
        </p:blipFill>
        <p:spPr>
          <a:xfrm flipH="1">
            <a:off x="0" y="2407920"/>
            <a:ext cx="4450080" cy="4450080"/>
          </a:xfrm>
          <a:prstGeom prst="rect">
            <a:avLst/>
          </a:prstGeom>
        </p:spPr>
      </p:pic>
      <p:sp>
        <p:nvSpPr>
          <p:cNvPr id="2" name="文本框 1"/>
          <p:cNvSpPr txBox="1"/>
          <p:nvPr/>
        </p:nvSpPr>
        <p:spPr>
          <a:xfrm>
            <a:off x="4768215" y="1333500"/>
            <a:ext cx="6799580" cy="4895215"/>
          </a:xfrm>
          <a:prstGeom prst="rect">
            <a:avLst/>
          </a:prstGeom>
          <a:noFill/>
        </p:spPr>
        <p:txBody>
          <a:bodyPr wrap="square" rtlCol="0" anchor="t">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（二）抓住戏剧冲突的表现形态</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人与人的冲突</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人与人的冲突表现为人与人之间意志和性格的冲突，这是戏剧冲突的本质。意志冲突，是指人物间对立的目的和动机，交织成错综复杂的戏剧冲突。如《雷雨》中董事长周朴园与工人代表鲁大海的不同动机、封建家长周朴园和繁漪的不同动机，构成阶级、家庭的冲突。在第二幕中，这种冲突已经面对面地展开：鲁妈和周朴园是旧恨加新怨；鲁大海被辞退和殴打；周萍拒绝繁漪而娶四凤；繁漪扬言要下毒手；等等。性格冲突，是指人物间对待事物的态度、追求和理想，采取手段的不同所引起的冲突。人物性格越典型就越容易引起冲突。《茶馆》一剧，正是由精明善良的王利发、耿介正直的常四爷等许多性格各异的人物，在相互撞击中引起冲突。意志冲突和性格冲突往往是紧密地结合在一起的，在戏剧中，不能截然分开。</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模块二　戏剧欣赏技巧</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2"/>
          <a:stretch>
            <a:fillRect/>
          </a:stretch>
        </p:blipFill>
        <p:spPr>
          <a:xfrm>
            <a:off x="723900" y="1710690"/>
            <a:ext cx="3638550" cy="441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782320" y="1223010"/>
            <a:ext cx="6613525" cy="4739005"/>
          </a:xfrm>
          <a:prstGeom prst="rect">
            <a:avLst/>
          </a:prstGeom>
          <a:noFill/>
        </p:spPr>
        <p:txBody>
          <a:bodyPr wrap="square" rtlCol="0" anchor="t">
            <a:spAutoFit/>
          </a:bodyPr>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人物内心冲突</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人物内心冲突往往使人物陷于难以摆脱的境地。在《雷雨》中，四凤和周萍都是侍萍的亲生骨肉，要侍萍答应他们的结合，她是既难同意，又无法道出真情的。儿女的要求使她处于进退两难的境地，在内心深处展开了激烈的斗争。中国古代戏曲常常以抒发内心冲突的片段作为一出戏的重点。如《西厢记》“长亭送别”中，崔莺莺的大段抒情唱词，唱出了对往日相思的回忆和今日离别的愁苦，展示了她内心的矛盾：张生此去若不得官，他们就不能结合；若得官，又怕张生成为当权大户择婿的对象。这种愁苦之情反复激荡，充分表现了青年男女追求自由爱情和封建家长追逐名利之间的冲突。</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模块二　戏剧欣赏技巧</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7703185" y="1006475"/>
            <a:ext cx="3799205" cy="52679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40605" y="1330960"/>
            <a:ext cx="6389370" cy="4403725"/>
          </a:xfrm>
          <a:prstGeom prst="rect">
            <a:avLst/>
          </a:prstGeom>
          <a:noFill/>
        </p:spPr>
        <p:txBody>
          <a:bodyPr wrap="square" rtlCol="0" anchor="t">
            <a:spAutoFit/>
          </a:bodyPr>
          <a:p>
            <a:pPr indent="457200" algn="just" fontAlgn="auto">
              <a:lnSpc>
                <a:spcPct val="17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人物与环境的冲突</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7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人物与环境发生冲突的“环境”，既指自然环境，也指社会环境。在《牡丹亭》“惊梦”中，美好的自然景色，使杜丽娘惊喜万分，由此春情萌发，但这是封建礼教所制约的现实环境，是不被允许的，因此情与境的不协调，构成了戏剧冲突。《茶馆》则展示了维新运动失败后，北洋军阀混战之时和国民党统治时期这三个不同历史阶段中人与社会环境的冲突，通过常四爷被逮捕和康顺子被出卖，表现市民、农民与统治阶级的冲突。</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模块二　戏剧欣赏技巧</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506730" y="1397635"/>
            <a:ext cx="3962400" cy="46386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descr="蝶恋花右边"/>
          <p:cNvPicPr>
            <a:picLocks noChangeAspect="1"/>
          </p:cNvPicPr>
          <p:nvPr/>
        </p:nvPicPr>
        <p:blipFill>
          <a:blip r:embed="rId1"/>
          <a:stretch>
            <a:fillRect/>
          </a:stretch>
        </p:blipFill>
        <p:spPr>
          <a:xfrm>
            <a:off x="9460230" y="4126230"/>
            <a:ext cx="2731770" cy="2731770"/>
          </a:xfrm>
          <a:prstGeom prst="rect">
            <a:avLst/>
          </a:prstGeom>
        </p:spPr>
      </p:pic>
      <p:sp>
        <p:nvSpPr>
          <p:cNvPr id="2" name="文本框 1"/>
          <p:cNvSpPr txBox="1"/>
          <p:nvPr/>
        </p:nvSpPr>
        <p:spPr>
          <a:xfrm>
            <a:off x="780415" y="858520"/>
            <a:ext cx="10265410" cy="5510530"/>
          </a:xfrm>
          <a:prstGeom prst="rect">
            <a:avLst/>
          </a:prstGeom>
          <a:noFill/>
        </p:spPr>
        <p:txBody>
          <a:bodyPr wrap="square" rtlCol="0" anchor="t">
            <a:sp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（三）把握戏剧冲突的不同类型</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单一型</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这类戏剧冲突的对立面自始至终基本不变，一贯到底，在一次次交锋中，冲突越来越激烈，最后发生总爆发。如繁漪与周萍的冲突贯穿《雷雨》全剧：第一幕中周萍与繁漪的对话已显示了矛盾，这是冲突的开始；第二幕冲突正式展开；第三幕冲突又进一步发展；第四幕则以白刃相见，达到你死我活的地步。</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主次型</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全剧有一主要冲突，但这一冲突并非每场都出现，有时出现的是次要冲突。如《西厢记》中的主要冲突是自由婚姻和封建礼教的冲突，具体表现为莺莺、张生和老夫人、郑恒的矛盾。但实际上全剧除了二本三折的“赖婚”、四本二折的“拷红”外，其他场次中老夫人的戏并不多。而张生、莺莺和红娘由于身份、处境、教养、个性不同，对封建礼教的态度亦有差异，所采取的反抗和挣脱束缚的方式也不同，因而不断发生冲撞和误会，由此构成十分强烈的喜剧效果。</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模块二　戏剧欣赏技巧</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464185" y="1591310"/>
            <a:ext cx="5948045" cy="3933190"/>
          </a:xfrm>
          <a:prstGeom prst="rect">
            <a:avLst/>
          </a:prstGeom>
          <a:noFill/>
        </p:spPr>
        <p:txBody>
          <a:bodyPr wrap="square" rtlCol="0" anchor="t">
            <a:spAutoFit/>
          </a:bodyPr>
          <a:p>
            <a:pPr indent="457200" algn="just" fontAlgn="auto">
              <a:lnSpc>
                <a:spcPct val="17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多样型</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7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一些剧作由于没有贯穿到底的完整而集中的戏剧情节，各场多由一系列人物的生活片段组成，它在众多人物的生活场景中，展示一个个分散的冲突，这些冲突统一于共同的主题之下。《茶馆》没</a:t>
            </a:r>
            <a:r>
              <a:rPr dirty="0">
                <a:latin typeface="微软雅黑" panose="020B0503020204020204" pitchFamily="34" charset="-122"/>
                <a:ea typeface="微软雅黑" panose="020B0503020204020204" pitchFamily="34" charset="-122"/>
                <a:cs typeface="微软雅黑" panose="020B0503020204020204" pitchFamily="34" charset="-122"/>
                <a:sym typeface="+mn-ea"/>
              </a:rPr>
              <a:t>有贯穿到底的情节，每幕之间相隔 20 年左右，各种矛盾既不互相交织，又不连续发展。三幕表示了三个不同历史时期，这三部分中各有不同的冲突，但各种冲突又都统一于“葬送旧时代”这一主题之下。</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模块二　戏剧欣赏技巧</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custDataLst>
              <p:tags r:id="rId1"/>
            </p:custDataLst>
          </p:nvPr>
        </p:nvPicPr>
        <p:blipFill>
          <a:blip r:embed="rId2"/>
          <a:stretch>
            <a:fillRect/>
          </a:stretch>
        </p:blipFill>
        <p:spPr>
          <a:xfrm>
            <a:off x="6788150" y="1061085"/>
            <a:ext cx="4501515" cy="49942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9" name="文本框 8"/>
          <p:cNvSpPr txBox="1"/>
          <p:nvPr/>
        </p:nvSpPr>
        <p:spPr>
          <a:xfrm>
            <a:off x="511175" y="858520"/>
            <a:ext cx="11049635" cy="5552440"/>
          </a:xfrm>
          <a:prstGeom prst="rect">
            <a:avLst/>
          </a:prstGeom>
          <a:noFill/>
        </p:spPr>
        <p:txBody>
          <a:bodyPr wrap="square" rtlCol="0" anchor="t">
            <a:spAutoFit/>
          </a:bodyPr>
          <a:p>
            <a:pPr indent="508000" algn="just" fontAlgn="auto">
              <a:lnSpc>
                <a:spcPct val="130000"/>
              </a:lnSpc>
              <a:spcAft>
                <a:spcPts val="600"/>
              </a:spcAft>
              <a:extLst>
                <a:ext uri="{35155182-B16C-46BC-9424-99874614C6A1}">
                  <wpsdc:indentchars xmlns:wpsdc="http://www.wps.cn/officeDocument/2017/drawingmlCustomData" val="200" checksum="282533468"/>
                </a:ext>
              </a:extLst>
            </a:pP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三</a:t>
            </a:r>
            <a:r>
              <a:rPr lang="zh-CN"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品味戏剧语言</a:t>
            </a:r>
            <a:endPar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（一）明确戏剧语言的特性</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buClrTx/>
              <a:buSzTx/>
              <a:buFontTx/>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动作性</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戏剧是一种动作艺术，戏剧动作主要体现在剧中人物发自内心的语言上，所以剧本台词必须体现出强烈的动作性。</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《雷雨》第二幕中，周朴园与侍萍的对话就极富动作性。周朴园不知面前的女人就是 30 年前被他抛弃的侍萍，在侍萍叙述悲惨身世过程中，他四次发问：“你——你贵姓？”“你姓什么？”“你是谁？”“哦，你，你，你是”从随便敷衍到惊惧，最后终于不得不当面承认，鲜明地展示了他渐趋紧张的内心活动。</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戏曲中一些优美的唱词也极富动作性，如《西厢记》“长亭送别”中开头一段唱词，从眼神的顾盼来说就有鲜明的动作性：“碧云天”，是高而远；“黄花地”，是低而阔；“西风紧，北雁南飞”，是自右到左；“晓来谁染霜林醉”，是遥遥相问；“总是离人泪”，则以凝视的目光对之。这些都极有层次地表现了人物的感情变化。《牡丹亭》中的许多唱词也很有动作性，如“惊梦”中的一段：“停半晌，整花钿，没揣菱花，偷人半面，迤逗的彩云偏。步香闺怎便把全身现？”她先是沉思，继而整理饰物，接着侧身斜视，惊讶地发现自己被镜子偷映进去，然后徐步香闺。这段唱词包含了许多精彩的表演动作：转身、抖袖、碎步、凝神等。</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模块二　戏剧欣赏技巧</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5234915" y="2086326"/>
            <a:ext cx="1808480" cy="583565"/>
          </a:xfrm>
          <a:prstGeom prst="rect">
            <a:avLst/>
          </a:prstGeom>
          <a:noFill/>
        </p:spPr>
        <p:txBody>
          <a:bodyPr wrap="none" rtlCol="0">
            <a:spAutoFit/>
          </a:bodyPr>
          <a:lstStyle/>
          <a:p>
            <a:r>
              <a:rPr kumimoji="1" lang="zh-CN" altLang="en-US" sz="3200">
                <a:solidFill>
                  <a:schemeClr val="tx1">
                    <a:lumMod val="75000"/>
                    <a:lumOff val="25000"/>
                  </a:schemeClr>
                </a:solidFill>
                <a:latin typeface="微软雅黑" panose="020B0503020204020204" pitchFamily="34" charset="-122"/>
                <a:ea typeface="微软雅黑" panose="020B0503020204020204" pitchFamily="34" charset="-122"/>
              </a:rPr>
              <a:t>第五单元</a:t>
            </a:r>
            <a:endParaRPr kumimoji="1" lang="zh-CN" altLang="en-US" sz="32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5203825" y="2670175"/>
            <a:ext cx="1838960" cy="306705"/>
          </a:xfrm>
          <a:prstGeom prst="rect">
            <a:avLst/>
          </a:prstGeom>
          <a:noFill/>
        </p:spPr>
        <p:txBody>
          <a:bodyPr wrap="square" rtlCol="0">
            <a:spAutoFit/>
          </a:bodyPr>
          <a:lstStyle/>
          <a:p>
            <a:pPr algn="dist"/>
            <a:r>
              <a:rPr kumimoji="1" lang="en-US" altLang="zh-CN" sz="1400"/>
              <a:t>PART    FIVE</a:t>
            </a:r>
            <a:endParaRPr kumimoji="1" lang="en-US" altLang="zh-CN" sz="1400"/>
          </a:p>
        </p:txBody>
      </p:sp>
      <p:sp>
        <p:nvSpPr>
          <p:cNvPr id="6" name="文本框 5"/>
          <p:cNvSpPr txBox="1"/>
          <p:nvPr/>
        </p:nvSpPr>
        <p:spPr>
          <a:xfrm>
            <a:off x="1260066" y="3343384"/>
            <a:ext cx="9326880" cy="1014730"/>
          </a:xfrm>
          <a:prstGeom prst="rect">
            <a:avLst/>
          </a:prstGeom>
          <a:noFill/>
        </p:spPr>
        <p:txBody>
          <a:bodyPr wrap="none" rtlCol="0">
            <a:spAutoFit/>
          </a:bodyPr>
          <a:lstStyle/>
          <a:p>
            <a:pPr algn="l"/>
            <a:r>
              <a:rPr kumimoji="1" lang="zh-CN" altLang="en-US" sz="6000">
                <a:solidFill>
                  <a:schemeClr val="tx1">
                    <a:lumMod val="75000"/>
                    <a:lumOff val="25000"/>
                  </a:schemeClr>
                </a:solidFill>
                <a:latin typeface="字魂36号-正文宋楷" panose="02000000000000000000" pitchFamily="2" charset="-122"/>
                <a:ea typeface="字魂36号-正文宋楷" panose="02000000000000000000" pitchFamily="2" charset="-122"/>
              </a:rPr>
              <a:t>戏剧：人生如戏，戏如人生</a:t>
            </a:r>
            <a:endParaRPr kumimoji="1" lang="zh-CN" altLang="en-US" sz="60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4351020" y="981075"/>
            <a:ext cx="7235825" cy="5349240"/>
          </a:xfrm>
          <a:prstGeom prst="rect">
            <a:avLst/>
          </a:prstGeom>
        </p:spPr>
        <p:txBody>
          <a:bodyPr wrap="square">
            <a:spAutoFit/>
          </a:bodyPr>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个性化</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戏剧语言要符合人物的年龄、性别、职业、地位、情趣，要能显示人物的性格特征。在《茶馆》中，唐铁嘴一上场第一句话就是：“王掌柜，捧捧唐铁嘴吧！送给我碗茶喝，我就先给您相相面吧！手相奉送，不取分文！”活灵活现地表现出一副油滑而又可怜的江湖相士的嘴脸。</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形象性</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形象的语言易上口，充满着生活气息。《茶馆》第一幕中，常四爷斥责在兵营当差的二德子只会欺压自己人时说：“要抖威风，跟洋人干去，洋人厉害！英法联军烧了圆明园，尊家吃着官饷，可没见您去冲锋打仗。”极形象地揭露了二德子的品性。</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 哲理性</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戏剧语言必须给人启迪，发人深省，必须精辟，有一定思想深度。如《茶馆》第三幕中，常四爷说：“我爱我们的国家啊，可是谁爱我们呢？”这话是很有哲理性的。《窦娥冤》第三折中，窦娥对天地的控诉，深刻地揭露了封建社会的黑暗，也点明了作者的写作意图。</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模块二　戏剧欣赏技巧</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499110" y="1202055"/>
            <a:ext cx="3534410" cy="49079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92785" y="1124585"/>
            <a:ext cx="7839710" cy="4998085"/>
          </a:xfrm>
          <a:prstGeom prst="rect">
            <a:avLst/>
          </a:prstGeom>
        </p:spPr>
        <p:txBody>
          <a:bodyPr wrap="square">
            <a:sp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（二）抓住戏曲语言的特点</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宾白</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宾白可分韵白、口白、方音白三种。韵白是一种朗诵式念白，要按一定音韵咬字发音，多用于有身份、有才学、举止端庄的人，包括引子、定场诗、定场白、下场诗等。口白是一种近口语的念白，多用于丑角和身份低微的平民百姓。方音白即用乡土音读白。</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宾白是叙事的手段，比如《窦娥冤》中主要事件，赛卢医赚蔡婆，张驴儿父子救蔡婆，张驴儿向赛卢医讨药、下毒，张驴儿老父喝错汤药，审问，雪冤等，全是在宾白中完成的。宾白还是刻画人物性格的重要手段。在《西厢记》“长亭送别”中，莺莺把千言万语铸为一句：“张生！此行得官不得官，疾便回来！”表现出莺莺的痛楚、担忧、爱恋、矜持等复杂感情。张生于百般无奈之际，又不甘示弱，只好口出狂言：“小生这一去，自夺一个状元。”表现出他既好面子又无计可施的书生气，足见其憨直可笑。</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模块二　戏剧欣赏技巧</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8698230" y="675640"/>
            <a:ext cx="3124200" cy="58959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4184650" y="1329690"/>
            <a:ext cx="7125335" cy="4892675"/>
          </a:xfrm>
          <a:prstGeom prst="rect">
            <a:avLst/>
          </a:prstGeom>
        </p:spPr>
        <p:txBody>
          <a:bodyPr wrap="square">
            <a:sp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曲词</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曲词即戏曲的唱词，古称曲文。从宋代南戏形成以来，逐渐分为本色（如《窦娥冤》）、典雅（如《西厢记》）两种。曲词的语言被称为“沉思的语言”，常用以揭示特定的内心世界。曲词讲究情境，有时情景交融，景是人物眼中之景，情则寓于景中。</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西厢记》“长亭送别”中则以情语为主。情境中，或以乐景写悲，如《牡丹亭》“惊梦”，用景色陆离、春光缭乱的乐景写杜丽娘心中之郁闷；或以哀写乐，如《西厢记》“闹斋”，用哀婉气氛写出极乐之情。曲词有时直接抒发人物的内心感情，如《窦娥冤》第三折中，窦娥被斩前的一段唱词，连用了四个“念窦娥”，这里有含冤负屈的诉说，有对自身苦难和往昔生活的回顾，声泪俱下，既表现了窦娥对人生的眷恋，也是对婆婆的哀怜和安慰。</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模块二　戏剧欣赏技巧</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510540" y="1435735"/>
            <a:ext cx="3319780" cy="49225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501650" y="1007110"/>
            <a:ext cx="6784340" cy="5227320"/>
          </a:xfrm>
          <a:prstGeom prst="rect">
            <a:avLst/>
          </a:prstGeom>
        </p:spPr>
        <p:txBody>
          <a:bodyPr wrap="square">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曲白相生</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曲、白之间的关系极为密切，不可把它们截然分开。曲生白，白生曲，二者浑然一体。《牡丹亭》“惊梦”中，杜丽娘上场时的一句宾白：“不到园林，怎知春色如许？”由此唤出“原来姹紫嫣红开遍……”一段绮丽唱词，曲词中“原来”是由上句宾白“怎知”来的。接着曲又生白：“恁般景致，我老爷和奶奶再不提起。”这疑诧和不满，又生出对自然风光向往的曲词：“朝飞暮卷，云霞翠轩……”</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长期以来，中国戏曲存在着剧本创作与舞台演出之间的不融洽关系，它们二者之间有着某种程度上的距离，这一特殊现象根源于我国十分复杂的戏剧传统。但是，既有较高文学价值，又有较强舞台展示性的剧本才是优秀剧本，这一点是毋庸置疑的。因此，我们在欣赏剧本时，不能完全将它等同于小说、诗歌、散文等文学样式，不应忽视戏剧及戏剧文学特有的艺术特征和美学规律。</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模块二　戏剧欣赏技巧</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7703820" y="1577975"/>
            <a:ext cx="3895725" cy="3962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6" name="文本框 5"/>
          <p:cNvSpPr txBox="1"/>
          <p:nvPr/>
        </p:nvSpPr>
        <p:spPr>
          <a:xfrm>
            <a:off x="1898241" y="2876024"/>
            <a:ext cx="7802880" cy="1014730"/>
          </a:xfrm>
          <a:prstGeom prst="rect">
            <a:avLst/>
          </a:prstGeom>
          <a:noFill/>
        </p:spPr>
        <p:txBody>
          <a:bodyPr wrap="none" rtlCol="0">
            <a:spAutoFit/>
          </a:bodyPr>
          <a:lstStyle/>
          <a:p>
            <a:pPr algn="l"/>
            <a:r>
              <a:rPr kumimoji="1" lang="zh-CN" altLang="en-US" sz="6000">
                <a:solidFill>
                  <a:schemeClr val="tx1">
                    <a:lumMod val="75000"/>
                    <a:lumOff val="25000"/>
                  </a:schemeClr>
                </a:solidFill>
                <a:latin typeface="字魂36号-正文宋楷" panose="02000000000000000000" pitchFamily="2" charset="-122"/>
                <a:ea typeface="字魂36号-正文宋楷" panose="02000000000000000000" pitchFamily="2" charset="-122"/>
              </a:rPr>
              <a:t>模块三　戏剧作品赏析</a:t>
            </a:r>
            <a:endParaRPr kumimoji="1" lang="zh-CN" altLang="en-US" sz="60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43000" y="2168525"/>
            <a:ext cx="4410075" cy="1260475"/>
          </a:xfrm>
          <a:prstGeom prst="rect">
            <a:avLst/>
          </a:prstGeom>
          <a:noFill/>
        </p:spPr>
        <p:txBody>
          <a:bodyPr wrap="square" rtlCol="0" anchor="t">
            <a:spAutoFit/>
          </a:bodyPr>
          <a:p>
            <a:r>
              <a:rPr sz="32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a:t>
            </a:r>
            <a:r>
              <a:rPr lang="zh-CN" sz="32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32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《窦娥冤》</a:t>
            </a:r>
            <a:endParaRPr sz="32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endParaRPr sz="20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r>
              <a:rPr sz="2400" dirty="0">
                <a:latin typeface="微软雅黑" panose="020B0503020204020204" pitchFamily="34" charset="-122"/>
                <a:ea typeface="微软雅黑" panose="020B0503020204020204" pitchFamily="34" charset="-122"/>
                <a:cs typeface="微软雅黑" panose="020B0503020204020204" pitchFamily="34" charset="-122"/>
                <a:sym typeface="+mn-ea"/>
              </a:rPr>
              <a:t>（元）关汉卿</a:t>
            </a:r>
            <a:r>
              <a:rPr lang="en-US"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en-US"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1"/>
          <a:stretch>
            <a:fillRect/>
          </a:stretch>
        </p:blipFill>
        <p:spPr>
          <a:xfrm>
            <a:off x="6265545" y="1319530"/>
            <a:ext cx="3203575" cy="42189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 name="图片 7"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3" name="文本框 2"/>
          <p:cNvSpPr txBox="1"/>
          <p:nvPr/>
        </p:nvSpPr>
        <p:spPr>
          <a:xfrm>
            <a:off x="5157470" y="1132840"/>
            <a:ext cx="6093460" cy="4946015"/>
          </a:xfrm>
          <a:prstGeom prst="rect">
            <a:avLst/>
          </a:prstGeom>
          <a:noFill/>
        </p:spPr>
        <p:txBody>
          <a:bodyPr wrap="square" rtlCol="0" anchor="t">
            <a:noAutofit/>
          </a:bodyPr>
          <a:p>
            <a:pPr indent="457200" algn="ctr"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窦娥冤</a:t>
            </a:r>
            <a:r>
              <a:rPr 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（元）关汉卿</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508000" algn="ctr" fontAlgn="auto">
              <a:lnSpc>
                <a:spcPct val="120000"/>
              </a:lnSpc>
              <a:spcAft>
                <a:spcPts val="600"/>
              </a:spcAf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第四折</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窦天章冠带引丑张千祗从上，诗云〕独立空堂思黯然，高峰月出满林烟。非关有事人难睡，自是惊魂夜不眠。老夫窦天章是也。自离了我那端云孩儿，可早十六年光景。老夫自到京师，一举及第，官拜参知政事。只因老夫廉能清正，节操坚刚，谢圣恩可怜，加老夫两淮提刑肃正廉访使之职，随处审囚刷卷，体察滥官污吏，容老夫先斩后奏。老夫一喜一悲：喜呵，老夫身居台省，职掌刑名，势剑金牌，威权万里；悲呵，有端云孩儿，七岁上与了蔡婆婆为儿媳妇。老夫自得官之后，使人往楚州问蔡婆婆家。他邻里街坊道：自当年蔡婆婆不知搬在那里去了，至今音信皆无。老夫为端云孩儿，</a:t>
            </a:r>
            <a:r>
              <a:rPr dirty="0">
                <a:latin typeface="微软雅黑" panose="020B0503020204020204" pitchFamily="34" charset="-122"/>
                <a:ea typeface="微软雅黑" panose="020B0503020204020204" pitchFamily="34" charset="-122"/>
                <a:cs typeface="微软雅黑" panose="020B0503020204020204" pitchFamily="34" charset="-122"/>
                <a:sym typeface="+mn-ea"/>
              </a:rPr>
              <a:t>啼哭的眼目昏花，忧愁的须发斑白。</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nvPicPr>
        <p:blipFill>
          <a:blip r:embed="rId2"/>
          <a:stretch>
            <a:fillRect/>
          </a:stretch>
        </p:blipFill>
        <p:spPr>
          <a:xfrm>
            <a:off x="252730" y="1992630"/>
            <a:ext cx="4505325" cy="37623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93725" y="1226820"/>
            <a:ext cx="7981950" cy="5227320"/>
          </a:xfrm>
          <a:prstGeom prst="rect">
            <a:avLst/>
          </a:prstGeom>
          <a:noFill/>
        </p:spPr>
        <p:txBody>
          <a:bodyPr wrap="square" rtlCol="0" anchor="t">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今日来到这淮南地面，不知这楚州为何三年不雨？老夫今在这州厅安歇。张千，说与那州中大小属官，今日免参，明日早见。〔张千向古门云〕一应大小属官：今日免参，明日早见。〔窦天章云〕张千，说与那六房吏典：但有合刷照文卷，都将来，待老夫灯下看几宗波。〔张千送文卷科〕〔窦天章云〕张千，你与我掌上灯。你每都辛苦了，自去歇息罢。我唤你便来，不唤你休来。〔张千点灯，同祗从下〕〔窦天章云〕我将这文卷看几宗咱。“一起犯人窦娥，将毒药致死公公。……”我才看头一宗文卷，就与老夫同姓；这药死公公的罪名，犯在十恶不赦。俺同姓之人，也有不畏法度的。这是问结了文书，不看他罢。我将这文卷压在底下，别看一宗咱。〔做打呵欠科，云〕不觉的一阵昏沉上来，皆因老夫年纪高大，鞍马劳困之故。待我搭伏定书案，歇息些儿咱。〔做睡科。魂旦上，唱〕</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l" fontAlgn="auto">
              <a:lnSpc>
                <a:spcPct val="120000"/>
              </a:lnSpc>
              <a:spcAft>
                <a:spcPts val="600"/>
              </a:spcAf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【双调·新水令】我每日哭啼啼守住望乡台，急煎煎把仇人等待，慢腾腾昏地里走，足律律旋风中来。则被这雾锁云埋，撺掇的鬼魂快。</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l"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〔魂旦望科，云〕门神户尉不放我进去。我是廉访使窦天章女孩儿。因我屈死，父亲不知，特来托一梦与他咱。〔唱〕</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1"/>
          <a:stretch>
            <a:fillRect/>
          </a:stretch>
        </p:blipFill>
        <p:spPr>
          <a:xfrm>
            <a:off x="8695690" y="1327150"/>
            <a:ext cx="3086735" cy="47110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alphaModFix amt="34000"/>
          </a:blip>
          <a:stretch>
            <a:fillRect/>
          </a:stretch>
        </p:blipFill>
        <p:spPr>
          <a:xfrm>
            <a:off x="0" y="2684780"/>
            <a:ext cx="4421505" cy="4421505"/>
          </a:xfrm>
          <a:prstGeom prst="rect">
            <a:avLst/>
          </a:prstGeom>
        </p:spPr>
      </p:pic>
      <p:sp>
        <p:nvSpPr>
          <p:cNvPr id="2" name="矩形 1"/>
          <p:cNvSpPr/>
          <p:nvPr/>
        </p:nvSpPr>
        <p:spPr>
          <a:xfrm>
            <a:off x="865505" y="1014095"/>
            <a:ext cx="10600055" cy="5462270"/>
          </a:xfrm>
          <a:prstGeom prst="rect">
            <a:avLst/>
          </a:prstGeom>
        </p:spPr>
        <p:txBody>
          <a:bodyPr wrap="square">
            <a:noAutofit/>
          </a:bodyPr>
          <a:p>
            <a:pPr indent="457200" algn="l"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【沉醉东风】我是那提刑的女孩，须不比现世的妖怪。怎不容我到灯影前，却拦截在门 外？〔做叫科，云〕我那爷爷呵，〔唱〕枉自有势剑金牌，把俺这屈死三年的腐骨骸，怎脱离无边苦海！</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l"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做入见哭科，窦天章亦哭科，云〕端云孩儿，你在那里来？〔魂旦虚下〕〔窦天章做醒科，云〕好是奇怪也！老夫才合眼去，梦见端云孩儿，恰便似来我跟前一般；如今在那里？我且再看这文卷咱。〔魂旦上，做弄灯科〕〔窦天章云〕奇怪，我正要看文卷，怎生这灯忽明忽灭的？张千也睡着了，我自己剔灯咱。〔做剔灯，魂旦翻文卷科〕〔窦天章云〕我剔的这灯明了也，再看几宗文卷。一起犯人窦娥，药死公公。……〔做疑怪科，云〕这一宗文卷，我为头看过，压在文卷底下，怎生又在这上头？这几时问结了的，还压在底下，我别看一宗文卷波。〔魂旦再弄灯科〕〔窦天章云〕怎么这灯又是半明半暗的？我再剔这灯咱。〔做剔灯，魂旦再翻文卷科〕〔窦天章云〕我剔的这灯明了，我另拿一宗文卷看咱。一起犯人窦娥，药死公公。……呸！好是奇怪！我才将这文书分明压在底下，刚剔了这灯，怎生又翻在面上？莫不是楚州后厅里有鬼么？便无鬼呵，这桩事必有冤枉。将这文卷再压在底下，待我另看一宗如何？〔魂旦又弄灯科〕〔窦天章云〕怎么这灯又不明了，敢有鬼弄这灯？我再剔一剔去。〔做剔灯科，魂旦上，做撞见科，窦天章举剑击桌科，云〕呸！我说有鬼！兀那鬼魂：老夫是朝廷钦差，带牌走马肃政廉访使。你向前来，一剑挥之两段。张千，亏你也睡的着！快起来，有鬼，有鬼。兀的不吓杀老夫也！〔魂旦唱〕</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heckerboard(across)">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2" name="文本框 1"/>
          <p:cNvSpPr txBox="1"/>
          <p:nvPr/>
        </p:nvSpPr>
        <p:spPr>
          <a:xfrm>
            <a:off x="732155" y="974090"/>
            <a:ext cx="10455275" cy="4485005"/>
          </a:xfrm>
          <a:prstGeom prst="rect">
            <a:avLst/>
          </a:prstGeom>
          <a:noFill/>
        </p:spPr>
        <p:txBody>
          <a:bodyPr wrap="square" rtlCol="0" anchor="t">
            <a:sp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【乔牌儿】则见他疑心儿胡乱猜，听了我这哭声儿转惊骇。哎，你个窦天章直恁的威风大，且受你孩儿窦娥这一拜。</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窦天章云〕兀那鬼魂，你道窦天章是你父亲，受你孩儿窦娥拜，你敢错认了也！我的女儿叫做端云，七岁上与了蔡婆婆为儿媳妇。你是窦娥，名字差了，怎生是我女孩儿？〔魂旦云〕父亲，你将我与了蔡婆婆家，改名做窦娥了也。〔窦天章云〕你便是端云孩儿，我不问你别的，这药死公公，是你不是？〔魂旦云〕是你孩儿来。〔窦天章云〕噤声，你这小妮子，老夫为你啼哭的眼也花了，忧愁的头也白了，你刬地犯了十恶大罪，受了典刑。我今日官居台省，职掌刑名，来此两淮审囚刷卷，体察滥官污吏，你是我亲生之女，老夫将你治不的，怎治他人？我当初将你嫁与他家呵，要你三从四德：三从者，在家从父，出嫁从夫，夫死从子。四德者，事公姑，敬夫主，和妯娌，睦街坊。今三从四德全无，刬地犯了十恶大罪。我窦家三辈无犯法之男，五世无再婚之女，到今日被你辱没祖宗世德，又连累我的清名。你快与其我细吐真情，不要虚言支对，若说的有半厘差错，牒发你城隍祠内，着你永世不得人身，罚在阴山，永为饿鬼。</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第五单元　戏剧：人生如戏，戏如人生</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 name="矩形 1"/>
          <p:cNvSpPr/>
          <p:nvPr/>
        </p:nvSpPr>
        <p:spPr>
          <a:xfrm>
            <a:off x="1102995" y="1360170"/>
            <a:ext cx="7560945" cy="4617720"/>
          </a:xfrm>
          <a:prstGeom prst="rect">
            <a:avLst/>
          </a:prstGeom>
        </p:spPr>
        <p:txBody>
          <a:bodyPr wrap="square">
            <a:spAutoFit/>
          </a:bodyPr>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知识目标</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 了解戏剧的含义、特点及主要分类等。</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 了解戏剧的欣赏技巧。</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技能目标</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 能够掌握基本的戏剧鉴赏技巧。</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 能够区分不同类型的戏剧。</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情感目标</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通过本单元的学习，了解戏剧鉴赏的基本知识，从戏剧艺术作品中品读人生百态，提升对中国上下五千年文化的自信心和自豪感。</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nvPicPr>
        <p:blipFill>
          <a:blip r:embed="rId1" cstate="screen"/>
          <a:stretch>
            <a:fillRect/>
          </a:stretch>
        </p:blipFill>
        <p:spPr>
          <a:xfrm>
            <a:off x="8359775" y="563880"/>
            <a:ext cx="3832225" cy="38322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blinds(horizontal)">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56590" y="1119505"/>
            <a:ext cx="11097895" cy="5168265"/>
          </a:xfrm>
          <a:prstGeom prst="rect">
            <a:avLst/>
          </a:prstGeom>
        </p:spPr>
        <p:txBody>
          <a:bodyPr wrap="square">
            <a:noAutofit/>
          </a:bodyPr>
          <a:p>
            <a:pPr indent="457200" algn="just" fontAlgn="auto">
              <a:lnSpc>
                <a:spcPct val="130000"/>
              </a:lnSpc>
              <a:spcAft>
                <a:spcPts val="600"/>
              </a:spcAf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魂旦云〕父亲停嗔息怒，暂罢狼虎之威，听你孩儿慢慢的说一遍咱。我三岁上亡了母亲，七岁上离了父亲，你将我送与蔡婆婆做儿媳妇。至十七岁与夫配合，才得两年，不幸儿夫亡化，和俺婆婆守寡。这山阳县南门外有个赛卢医，他少俺婆婆二十两银子。俺婆婆去取讨，被他赚到郊外，要将婆婆勒死，不想撞见张驴儿父子两个，救了俺婆婆性命。那张驴儿知道我家有个守寡的媳妇，便道：“你婆儿媳妇既无丈夫，不若招我父子两个。”俺婆婆初也不肯，那张驴儿道：“你若不肯，我依旧勒死你。”俺婆婆惧怕，不得已含糊许了。只得将他父子两个领到家中，养他过世。有张驴儿数次调戏你女孩儿，我坚执不从。那一日俺婆婆身子不快，想羊肚儿汤吃，你孩儿安排了汤。</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适值张驴儿父子两个问病，道：“将汤来我尝一尝。”说：“汤便好，只少些盐醋。”赚的我去取盐醋，他就暗地里下了毒药，实指望药杀俺婆婆，要强逼我成亲。不想俺婆婆偶然发呕，不要汤吃，却让与老张吃，随即七窍流血药死了。张驴儿便道：“窦娥药死了俺老子，你要官休要私休？”我便道：“怎生是官休？怎生是私休？”他道：“要官休，告到官司，你与俺老子偿命。若私休，你便与我做老婆。”你孩儿便道：“好马不备双鞍，烈女不更二夫，我至死不与你做媳妇，我请愿和你见官去。”</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446270" y="1155065"/>
            <a:ext cx="6663690" cy="5003165"/>
          </a:xfrm>
          <a:prstGeom prst="rect">
            <a:avLst/>
          </a:prstGeom>
          <a:noFill/>
        </p:spPr>
        <p:txBody>
          <a:bodyPr wrap="square" rtlCol="0" anchor="t">
            <a:spAutoFit/>
          </a:bodyPr>
          <a:p>
            <a:pPr indent="431800" algn="just" fontAlgn="auto">
              <a:lnSpc>
                <a:spcPct val="13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他将你孩儿拖到官中，受尽三推六问，吊拷绷扒，便打死孩儿也不肯认。怎当州官见你孩儿不认，便要拷打俺婆婆；我怕婆婆年老，受刑不起，只得屈认了。因此押赴法场．将我典刑。你孩儿对天发下三桩誓愿：第一桩要丈二白练挂在旗枪上，若系冤枉，刀过头落，一腔热血休滴在地下，都飞在白练上；第二桩，现今三伏天道，下三尺瑞雪，遮掩你孩儿尸首；第三桩，着他楚州大旱三年。果然血飞上白练，六月下雪，三年不雨，都是为你孩儿来。〔诗云〕不告官司只告天，心中怨气口难言，防他老母遭刑宪，情愿无辞认罪愆。三尺琼花骸骨掩，一腔热血练旗悬，岂独霜飞邹衍屈，今朝方表窦娥冤。〔唱〕</a:t>
            </a:r>
            <a:endParaRPr sz="17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3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【雁儿落】你看这文卷曾道来不道来，则我这冤枉要忍耐如何耐？我不肯顺他人，倒着我赴法场；我不肯辱祖上，倒把我残生坏。</a:t>
            </a:r>
            <a:endParaRPr sz="17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3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【得胜令】呀，今日个搭伏定摄魂台，一灵儿怨哀哀。父亲也，你现掌着刑名事，亲蒙圣主差。端详这文册，那厮乱纲常，合当败。便万剐了乔才，还道报冤仇不畅怀！</a:t>
            </a:r>
            <a:endParaRPr lang="zh-CN" altLang="en-US"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1"/>
          <a:stretch>
            <a:fillRect/>
          </a:stretch>
        </p:blipFill>
        <p:spPr>
          <a:xfrm>
            <a:off x="554990" y="1584960"/>
            <a:ext cx="3601085" cy="45104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2" name="矩形 1"/>
          <p:cNvSpPr/>
          <p:nvPr/>
        </p:nvSpPr>
        <p:spPr>
          <a:xfrm>
            <a:off x="537845" y="1012190"/>
            <a:ext cx="11115675" cy="6069965"/>
          </a:xfrm>
          <a:prstGeom prst="rect">
            <a:avLst/>
          </a:prstGeom>
        </p:spPr>
        <p:txBody>
          <a:bodyPr wrap="square">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窦天章做泣科，云〕哎，我那屈死的儿，则被你痛杀我也！我且问你：这楚州三年不雨，可真个是为你来？〔魂旦云〕是为你孩儿来。〔窦天章云〕有这等事！到来朝，我与你做主。〔诗云〕白头亲苦痛哀哉，屈杀了你个青春女孩。只恐怕天明了，你且回去，到来日我将文卷改正明白。〔魂旦暂下〕〔窦天章云〕呀，天色明了也。张千，我昨日看几宗文卷，中间有一鬼魂来诉冤枉。我唤你好几次，你再也不应，直恁的好睡那？〔张千云〕我小人两个鼻于孔一夜不曾闭，并不听见女鬼诉什么冤状，也不曾听见相公呼唤。〔窦天章做叱科，云〕（口退），今早升厅坐衙，张千，喝撺厢者。〔张千做幺喝科，云〕在衙人马平安！抬书案！〔禀云〕州官见。〔外扮州官入参科〕〔张千云〕该房吏典见。〔丑扮吏入参见科〕〔窦天章问云〕你这楚州一郡，三年不雨，是为着何来？〔州官云〕这个是天道亢旱，楚州百姓之灾，小官等不知其罪。〔窦天章做怒科，云〕你等不知罪么？那山阳县有用毒药谋死公公犯妇窦娥，他问斩之时曾发愿道：“若是果有冤枉，着你楚州三年不雨，寸草不生。”可有这件事来？〔州官云〕这罪是前升任桃州守问成的，现有文卷。〔窦天章云〕这等糊涂的官，也着他升去！你是继他任的，三年之中，可曾祭这冤妇么？〔州官云〕此犯系十恶大罪，元不曾有祠，所以不曾祭得。〔窦天章云〕昔日汉朝有一孝妇守寡，其姑自缢身死，其姑女告孝妇杀姑，东海太守将孝妇斩了。只为一妇含冤，致令三年不雨。后于公治狱，仿佛见孝妇抱卷哭于厅前。于公将文卷改正，亲祭孝妇之墓，天乃大雨。今日你楚州大旱，岂不正与此事相类？张千，分付该房签牌下山阳县，着拘张驴儿、赛卢医、蔡婆婆一起人犯，火速解审，毋得违误片刻者。〔张千云〕理会得。〔下〕〔丑扮解子，押张驴儿、蔡婆婆，同张千上，禀云〕山阳县解到审犯听点。〔窦天章云〕张驴儿。〔张驴儿云〕有。〔窦天章云〕蔡婆婆。〔蔡婆婆云〕有。（窦天章云〕怎么赛卢医是紧要人犯不到？〔解子云〕赛卢医三年前在逃，一面着广捕批缉拿去了，待获日解审。〔窦天章云〕张驴儿，那蔡婆婆是你的后母么？</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505460" y="980440"/>
            <a:ext cx="6895465" cy="5585460"/>
          </a:xfrm>
          <a:prstGeom prst="rect">
            <a:avLst/>
          </a:prstGeom>
        </p:spPr>
        <p:txBody>
          <a:bodyPr wrap="square">
            <a:sp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张驴儿云〕母亲好冒认的？委实是。〔窦天章云〕这药死你父亲的毒药，卷上不见有合药的人，是那个合的毒药？〔张驴儿云〕是窦娥自合就的毒药。〔窦天章云〕这毒药必有一个卖药的医铺。想窦娥是个少年寡妇，那里讨这药来？张驴儿，敢是你合的毒药么？〔张驴儿云〕若是小人合的毒药，不药别人，倒药死自家老子？〔窦天章云〕我那屈死的儿呀，这一节是紧要公案，你不自来折辩，怎得一个明白？你如今冤魂却在那里？〔魂旦上，云〕张驴儿，这药不是你合的，是那个合的？〔张驴儿做怕科，云〕有鬼，有鬼，撮盐入水。太上老君。急急如律令，敕！〔魂旦云〕张驴儿，你当日下毒药在羊肚儿汤里，本意药死俺婆婆，要逼勒我做浑家。不想俺婆婆不吃，让与你父亲吃，被药死了。你今日还敢赖哩！〔唱〕</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【川拨棹】猛见了你这吃敲材，我只问你这毒药从何处来？你本意待暗里栽排，要逼勒我和谐，倒把你亲爷毒害，怎教咱替你耽罪责！</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pic>
        <p:nvPicPr>
          <p:cNvPr id="10" name="图片 9"/>
          <p:cNvPicPr>
            <a:picLocks noChangeAspect="1"/>
          </p:cNvPicPr>
          <p:nvPr/>
        </p:nvPicPr>
        <p:blipFill>
          <a:blip r:embed="rId1" cstate="screen">
            <a:alphaModFix amt="25000"/>
          </a:blip>
          <a:stretch>
            <a:fillRect/>
          </a:stretch>
        </p:blipFill>
        <p:spPr>
          <a:xfrm>
            <a:off x="90760" y="3994792"/>
            <a:ext cx="3111500" cy="3111500"/>
          </a:xfrm>
          <a:prstGeom prst="rect">
            <a:avLst/>
          </a:prstGeom>
        </p:spPr>
      </p:pic>
      <p:pic>
        <p:nvPicPr>
          <p:cNvPr id="3" name="图片 2"/>
          <p:cNvPicPr>
            <a:picLocks noChangeAspect="1"/>
          </p:cNvPicPr>
          <p:nvPr/>
        </p:nvPicPr>
        <p:blipFill>
          <a:blip r:embed="rId2"/>
          <a:stretch>
            <a:fillRect/>
          </a:stretch>
        </p:blipFill>
        <p:spPr>
          <a:xfrm>
            <a:off x="7785735" y="858520"/>
            <a:ext cx="3714750" cy="55054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heckerboard(across)">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07415" y="898525"/>
            <a:ext cx="10376535" cy="5650230"/>
          </a:xfrm>
          <a:prstGeom prst="rect">
            <a:avLst/>
          </a:prstGeom>
          <a:noFill/>
        </p:spPr>
        <p:txBody>
          <a:bodyPr wrap="square" rtlCol="0" anchor="t">
            <a:spAutoFit/>
          </a:bodyPr>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魂旦做打张驴儿科〕〔张驴儿做避科，云〕太上老君，急急如律令，敕！大人说这毒药必有个卖药的医铺，若寻得这卖药的人来和小人折对，死也无词。〔丑扮解子解赛卢医上，云〕山阳县续解到犯人一名赛卢医。〔张千喝云〕当面。〔窦天章云〕你三年前要勒死蔡婆婆，赖他银子，这事怎么说？〔赛卢医叩头科，云〕小的要赖蔡婆婆银子的情是有的。当被两个汉子救了，那婆婆并不曾死。〔窦天章云〕这两个汉子，你认的他叫做甚么名姓？〔赛卢医云〕小的认便认得，慌忙之际可不曾问的他名姓。〔窦天章云〕现有一个在阶下，你去认来。〔赛卢医做下认科，云〕这个是蔡婆婆。（指张驴儿云）想必这毒药事发了。（上云〕是这一个。容小的诉禀：当日要勒死蔡婆婆时，正遇见他爷儿两个救了那婆婆去。过得几日，他到小的铺中讨服毒药。小的是念佛吃斋人，不敢做昧心的事。说道：“铺中只有官料药，并无什么毒药。”他就睁着眼道：“你昨日在郊外要勒死蔡婆婆，我拖你见官去！”小的一生最怕的是见官，只得将一服毒药与了他去。小的见他生相是个恶的，一定拿这药去药死了人，久后败露，必然连累。小的一向逃在涿州地方，卖些老鼠药。刚刚是老鼠被药杀了好几个，药死人的药其实再也不曾合。〔魂旦唱〕</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七弟兄】你只为赖财，放乖，要当灾。〔带云〕这毒药呵，〔唱〕原来是你赛卢医出卖，张驴儿买，没来由填做我犯由牌，到今日官去衙门在。〔窦天章云〕带那蔡婆婆上来！我看你也六十外人了，家中又是有钱钞的，如何又嫁了老张，做出这等事来？〔蔡婆婆云〕老妇人因为他爷儿两个救了我的性命，收留他在家养膳过世。那张驴儿常说要将他老子接脚进来，老妇人并不曾许他。〔窦天章云〕这等说，你那媳妇就不该认做药死公公了。〔魂旦云〕当日问官要打俺婆婆，我怕他年老，受刑不起，因此咱认做药死公公，委实是屈招个！〔唱〕</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2" name="矩形 1"/>
          <p:cNvSpPr/>
          <p:nvPr/>
        </p:nvSpPr>
        <p:spPr>
          <a:xfrm>
            <a:off x="3475355" y="944245"/>
            <a:ext cx="7993380" cy="5358130"/>
          </a:xfrm>
          <a:prstGeom prst="rect">
            <a:avLst/>
          </a:prstGeom>
        </p:spPr>
        <p:txBody>
          <a:bodyPr wrap="square">
            <a:sp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梅花酒】你道是咱不该，这招状供写的明白。本一点孝顺的心怀，倒做了惹祸的胚胎。我只道官吏每还覆勘，怎将咱屈斩首在长街！第一要素旗枪鲜血洒，第二要三尺雪将死尸埋，第三要三年旱示天灾：咱誓愿委实大。</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【收江南】呀，这的是衙门从古向南开，就中无个不冤哉。痛杀我娇姿弱体闭泉台，早三年以外，则落的悠悠流恨似长淮。</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〔窦天章云〕端云儿也，你这冤枉我已尽知，你且回去。待我将这一起人犯，并原问官吏，另行定罪。改日做个水陆道场，超度你生天便了。〔魂旦拜科，唱〕</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鸳鸯煞尾】从今后把金牌势剑从头摆，将滥官污吏都杀坏，与天子分忧，万民除害。〔云〕我可忘了一件：爹爹，俺婆婆年纪高大，无人侍养，你可收恤家中，替你孩儿尽养生送死之礼，我便九泉之下，可也瞑目。〔窦天章云〕好孝顺的儿也！〔魂旦唱〕嘱付你爹爹，收养我奶奶。要怜他无妇无儿，谁管顾年衰迈！再将那文卷舒开，〔带云〕爹爹，也把我窦娥名下，〔唱〕屈死的招伏罪名儿改。〔下〕</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pic>
        <p:nvPicPr>
          <p:cNvPr id="4" name="图片 3"/>
          <p:cNvPicPr>
            <a:picLocks noChangeAspect="1"/>
          </p:cNvPicPr>
          <p:nvPr/>
        </p:nvPicPr>
        <p:blipFill>
          <a:blip r:embed="rId2"/>
          <a:stretch>
            <a:fillRect/>
          </a:stretch>
        </p:blipFill>
        <p:spPr>
          <a:xfrm>
            <a:off x="184150" y="1715135"/>
            <a:ext cx="3128645" cy="43808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4365" y="1028700"/>
            <a:ext cx="5461635" cy="5125720"/>
          </a:xfrm>
          <a:prstGeom prst="rect">
            <a:avLst/>
          </a:prstGeom>
        </p:spPr>
        <p:txBody>
          <a:bodyPr wrap="square">
            <a:sp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窦天章云〕唤那蔡婆婆上来。你可认的我么？〔蔡婆婆云〕老妇人眼花了，不认的。〔窦天章云〕我便是窦天章。这才的鬼魂，便是我屈死的女孩儿端云。你这一行人，听我下断：张驴儿毒杀亲爷，谋占寡妇，合拟凌迟，押付市曹中，钉上木驴，剐一百二十刀处死。升任州守桃杌，并该房吏典，刑名违错，各杖一百，永不叙用。赛卢医不合赖钱，勒死平民；又不合修合毒药，致伤人命，发烟瘴地面，永远充军。蔡婆婆我家收养。窦娥罪改正明白。〔词云〕莫道我念亡女与他又罪消愆，也只可怜见楚州郡大旱三年。昔于公曾表白东海孝妇，果然是感召得灵雨如泉。岂可便推诿道天灾代有，竟不想人之意感应通天。今日个将文卷重行改正，方显的王家法不使民冤。</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3" name="图片 2"/>
          <p:cNvPicPr>
            <a:picLocks noChangeAspect="1"/>
          </p:cNvPicPr>
          <p:nvPr/>
        </p:nvPicPr>
        <p:blipFill>
          <a:blip r:embed="rId1"/>
          <a:stretch>
            <a:fillRect/>
          </a:stretch>
        </p:blipFill>
        <p:spPr>
          <a:xfrm>
            <a:off x="6467475" y="1328420"/>
            <a:ext cx="5186045" cy="3876675"/>
          </a:xfrm>
          <a:prstGeom prst="rect">
            <a:avLst/>
          </a:prstGeom>
        </p:spPr>
      </p:pic>
      <p:sp>
        <p:nvSpPr>
          <p:cNvPr id="5" name="文本框 4"/>
          <p:cNvSpPr txBox="1"/>
          <p:nvPr/>
        </p:nvSpPr>
        <p:spPr>
          <a:xfrm>
            <a:off x="6467475" y="5758498"/>
            <a:ext cx="5080000" cy="337185"/>
          </a:xfrm>
          <a:prstGeom prst="rect">
            <a:avLst/>
          </a:prstGeom>
        </p:spPr>
        <p:txBody>
          <a:bodyPr>
            <a:spAutoFit/>
          </a:bodyPr>
          <a:p>
            <a:pPr algn="ctr"/>
            <a:r>
              <a:rPr lang="zh-CN" altLang="en-US" sz="1600" b="1">
                <a:solidFill>
                  <a:schemeClr val="accent2">
                    <a:lumMod val="50000"/>
                  </a:schemeClr>
                </a:solidFill>
                <a:latin typeface="方正黑体简体" panose="03000509000000000000" charset="-122"/>
                <a:ea typeface="方正黑体简体" panose="03000509000000000000" charset="-122"/>
              </a:rPr>
              <a:t>图 </a:t>
            </a:r>
            <a:r>
              <a:rPr lang="en-US" altLang="zh-CN" sz="1600" b="1">
                <a:solidFill>
                  <a:schemeClr val="accent2">
                    <a:lumMod val="50000"/>
                  </a:schemeClr>
                </a:solidFill>
                <a:latin typeface="方正黑体简体" panose="03000509000000000000" charset="-122"/>
                <a:ea typeface="方正黑体简体" panose="03000509000000000000" charset="-122"/>
              </a:rPr>
              <a:t>5</a:t>
            </a:r>
            <a:r>
              <a:rPr lang="en-US" altLang="zh-CN" sz="1600" b="1">
                <a:solidFill>
                  <a:schemeClr val="accent2">
                    <a:lumMod val="50000"/>
                  </a:schemeClr>
                </a:solidFill>
                <a:latin typeface="方正书宋简体" panose="03000509000000000000" charset="-122"/>
                <a:ea typeface="方正书宋简体" panose="03000509000000000000" charset="-122"/>
              </a:rPr>
              <a:t>-</a:t>
            </a:r>
            <a:r>
              <a:rPr lang="en-US" altLang="zh-CN" sz="1600" b="1">
                <a:solidFill>
                  <a:schemeClr val="accent2">
                    <a:lumMod val="50000"/>
                  </a:schemeClr>
                </a:solidFill>
                <a:latin typeface="方正黑体简体" panose="03000509000000000000" charset="-122"/>
                <a:ea typeface="方正黑体简体" panose="03000509000000000000" charset="-122"/>
              </a:rPr>
              <a:t>1  《</a:t>
            </a:r>
            <a:r>
              <a:rPr lang="zh-CN" altLang="en-US" sz="1600" b="1">
                <a:solidFill>
                  <a:schemeClr val="accent2">
                    <a:lumMod val="50000"/>
                  </a:schemeClr>
                </a:solidFill>
                <a:latin typeface="方正黑体简体" panose="03000509000000000000" charset="-122"/>
                <a:ea typeface="方正黑体简体" panose="03000509000000000000" charset="-122"/>
              </a:rPr>
              <a:t>窦娥冤</a:t>
            </a:r>
            <a:r>
              <a:rPr lang="en-US" altLang="zh-CN" sz="1600" b="1">
                <a:solidFill>
                  <a:schemeClr val="accent2">
                    <a:lumMod val="50000"/>
                  </a:schemeClr>
                </a:solidFill>
                <a:latin typeface="方正黑体简体" panose="03000509000000000000" charset="-122"/>
                <a:ea typeface="方正黑体简体" panose="03000509000000000000" charset="-122"/>
              </a:rPr>
              <a:t>》</a:t>
            </a:r>
            <a:r>
              <a:rPr lang="zh-CN" altLang="en-US" sz="1600" b="1">
                <a:solidFill>
                  <a:schemeClr val="accent2">
                    <a:lumMod val="50000"/>
                  </a:schemeClr>
                </a:solidFill>
                <a:latin typeface="方正黑体简体" panose="03000509000000000000" charset="-122"/>
                <a:ea typeface="方正黑体简体" panose="03000509000000000000" charset="-122"/>
              </a:rPr>
              <a:t>插图</a:t>
            </a:r>
            <a:endParaRPr lang="zh-CN" altLang="en-US" sz="1600" b="1">
              <a:solidFill>
                <a:schemeClr val="accent2">
                  <a:lumMod val="50000"/>
                </a:schemeClr>
              </a:solidFill>
              <a:latin typeface="方正黑体简体" panose="03000509000000000000" charset="-122"/>
              <a:ea typeface="方正黑体简体" panose="03000509000000000000" charset="-122"/>
            </a:endParaRPr>
          </a:p>
        </p:txBody>
      </p:sp>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782955" y="1061720"/>
            <a:ext cx="7472680" cy="4972050"/>
          </a:xfrm>
          <a:prstGeom prst="rect">
            <a:avLst/>
          </a:prstGeom>
        </p:spPr>
        <p:txBody>
          <a:bodyPr wrap="square">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【作者简介】</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关汉卿（约 1234—约 1300 年），原名不详，字汉卿，号已斋，汉族。元杂剧奠基人，与白朴、马致远、郑光祖并称为“元曲四大家”，关汉卿居四大家之首。</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他一生的戏剧创作十分丰富。剧目有六十多个，剧本大多散佚。他的杂剧，有悲剧、有喜剧，题材广阔，深刻地揭露了元代腐朽黑暗的社会现实。他的《窦娥冤》《救风尘》《望江亭》《鲁斋郎》《单刀会》都是脍炙人口的作品。他的《感天动地窦娥冤》是元剧中最优秀最光辉的剧本，它犹如一篇声讨元代统治者的檄文，通过纯洁、善良的窦娥的悲剧，揭露了元代社会高利贷盘剥、地痞流氓横行和官吏贪赃枉法、草菅人命的罪行，鞭挞了元代社会的混乱、畸形和吃人的丑恶本质。</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在长期的创作实践中，形成了他的主题深刻、结构严谨、形象活泼鲜明、语言泼辣质朴的杂剧特色。他是我国戏剧史上作品最多，成就最大的一位作家。</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pic>
        <p:nvPicPr>
          <p:cNvPr id="6" name="图片 5"/>
          <p:cNvPicPr>
            <a:picLocks noChangeAspect="1"/>
          </p:cNvPicPr>
          <p:nvPr/>
        </p:nvPicPr>
        <p:blipFill>
          <a:blip r:embed="rId1"/>
          <a:stretch>
            <a:fillRect/>
          </a:stretch>
        </p:blipFill>
        <p:spPr>
          <a:xfrm>
            <a:off x="8664575" y="1675130"/>
            <a:ext cx="2898775" cy="38754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4699635" y="741680"/>
            <a:ext cx="6656070" cy="3538855"/>
          </a:xfrm>
          <a:prstGeom prst="rect">
            <a:avLst/>
          </a:prstGeom>
        </p:spPr>
        <p:txBody>
          <a:bodyPr wrap="square">
            <a:spAutoFit/>
          </a:bodyPr>
          <a:p>
            <a:pPr indent="457200" algn="l"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【作品赏析】</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l"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《感天动地窦娥冤》（简称《窦娥冤》）是元代戏曲家关汉卿创作的杂剧，刊行于明万历十年（公元 1582 年）。这出戏是中国古代悲剧成熟的标志和中国古代悲剧的典范作品，展示了下层人民任人宰割、有苦无处诉的悲惨处境，控诉了贪官草菅人命的黑暗现实，生动刻画出窦娥这个女性形象。窦娥一生的遭遇充分反映了当时社会的黑暗，人民共同的不幸，尤其是妇女的不幸。该剧同时体现了关汉卿的语言风格，言言曲尽人情，字字当行本色。</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l" fontAlgn="auto">
              <a:lnSpc>
                <a:spcPct val="11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891540" y="4053205"/>
            <a:ext cx="10464165" cy="2493010"/>
          </a:xfrm>
          <a:prstGeom prst="rect">
            <a:avLst/>
          </a:prstGeom>
          <a:noFill/>
        </p:spPr>
        <p:txBody>
          <a:bodyPr wrap="square" rtlCol="0" anchor="t">
            <a:spAutoFit/>
          </a:bodyPr>
          <a:p>
            <a:pPr indent="457200" algn="l"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窦娥冤》第四折是全剧的结尾，用浪漫主义的艺术手法，让窦娥鬼魂出场诉说冤枉，控诉官吏，把她争到头、竞到底的反抗性格表现得更加鲜明动人。这一折虽然是现实生活中不可能有的情节，却是对受迫害的人民寄予无限同情的表现。这里我们集中分析一下窦娥的鬼魂在公堂的一段唱调，共五支曲子。</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l"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川拨棹》这支曲，是窦娥鬼魂见到张驴儿后边打边唱的。她先仇恨地骂张驴儿，再问张驴儿毒药是从哪里来？因为这是造成和解开全剧冤案的关键情节。桃杌等贪赃枉法的官吏正是因为没弄清这一点才错斩了窦娥。所以窦娥鬼魂就指责张驴儿，阴谋安排害别人，反叫别人替他担罪责。</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7" name="图片 6"/>
          <p:cNvPicPr>
            <a:picLocks noChangeAspect="1"/>
          </p:cNvPicPr>
          <p:nvPr/>
        </p:nvPicPr>
        <p:blipFill>
          <a:blip r:embed="rId1"/>
          <a:stretch>
            <a:fillRect/>
          </a:stretch>
        </p:blipFill>
        <p:spPr>
          <a:xfrm>
            <a:off x="891540" y="1353820"/>
            <a:ext cx="3578225" cy="25406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2" name="矩形 1"/>
          <p:cNvSpPr/>
          <p:nvPr/>
        </p:nvSpPr>
        <p:spPr>
          <a:xfrm>
            <a:off x="614680" y="1123950"/>
            <a:ext cx="10962005" cy="4815840"/>
          </a:xfrm>
          <a:prstGeom prst="rect">
            <a:avLst/>
          </a:prstGeom>
        </p:spPr>
        <p:txBody>
          <a:bodyPr wrap="square">
            <a:spAutoFit/>
          </a:bodyPr>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七弟兄》这支曲子中，是窦娥鬼魂知道毒药是赛卢医卖给张驴儿后的唱词。她先指责赛卢医为赖财就想勒死蔡婆婆，又卖毒药给张驴儿，那黑暗的衙门、糊涂的官吏，“没来由填做我犯由牌”，桃杌虽然升任桃州守走了，但官去衙门在，应该为窦娥的冤案昭雪，处罚张驴儿、赛卢医和桃杌这些犯人。</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梅花酒》这支曲子中，窦娥鬼魂说明自己当初认药杀公公的原因：张驴儿父亲不是自己的公公，自己屈招为药死公公，全是怕年老的蔡婆婆吃苦受刑，这一点孝顺心怀，“做了惹祸的胚胎”。窦娥的这一认识，达到了她那个时代的高峰，因为屈杀窦娥，不仅是封建政权的罪恶，而且也是封建思想的毒害，所以她才能在否定封建统治阶级的同时，也动摇了神权观念。因此，她说自己原来对高层统治者还抱有幻想，只道官吏们还要覆勘，没想到就把自己遭屈斩首在长街。所以，她才咒骂天地、发下三桩誓愿，要对世人显圣，说明自己的冤情委实不浅。窦娥这种死也要反抗的精神，正体现了人民敢于斗争的巨大力量，表现了关汉卿的战斗的民主主义精神。</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screen"/>
          <a:stretch>
            <a:fillRect/>
          </a:stretch>
        </p:blipFill>
        <p:spPr>
          <a:xfrm flipH="1">
            <a:off x="0" y="3265170"/>
            <a:ext cx="3602990" cy="3602990"/>
          </a:xfrm>
          <a:prstGeom prst="rect">
            <a:avLst/>
          </a:prstGeom>
        </p:spPr>
      </p:pic>
      <p:sp>
        <p:nvSpPr>
          <p:cNvPr id="5" name="矩形 4"/>
          <p:cNvSpPr/>
          <p:nvPr/>
        </p:nvSpPr>
        <p:spPr>
          <a:xfrm>
            <a:off x="1305957" y="1393190"/>
            <a:ext cx="543798" cy="188595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文本框 5"/>
          <p:cNvSpPr txBox="1"/>
          <p:nvPr/>
        </p:nvSpPr>
        <p:spPr>
          <a:xfrm>
            <a:off x="1306195" y="1434465"/>
            <a:ext cx="543560" cy="1894205"/>
          </a:xfrm>
          <a:prstGeom prst="rect">
            <a:avLst/>
          </a:prstGeom>
          <a:noFill/>
        </p:spPr>
        <p:txBody>
          <a:bodyPr vert="eaVert" wrap="square" rtlCol="0">
            <a:noAutofit/>
          </a:bodyPr>
          <a:lstStyle/>
          <a:p>
            <a:pPr>
              <a:lnSpc>
                <a:spcPct val="100000"/>
              </a:lnSpc>
            </a:pPr>
            <a:r>
              <a:rPr kumimoji="1" lang="zh-CN" altLang="en-US" sz="2400">
                <a:solidFill>
                  <a:schemeClr val="bg1"/>
                </a:solidFill>
                <a:latin typeface="字魂36号-正文宋楷" panose="02000000000000000000" pitchFamily="2" charset="-122"/>
                <a:ea typeface="字魂36号-正文宋楷" panose="02000000000000000000" pitchFamily="2" charset="-122"/>
              </a:rPr>
              <a:t>学</a:t>
            </a:r>
            <a:r>
              <a:rPr kumimoji="1" lang="en-US" altLang="zh-CN" sz="2400">
                <a:solidFill>
                  <a:schemeClr val="bg1"/>
                </a:solidFill>
                <a:latin typeface="字魂36号-正文宋楷" panose="02000000000000000000" pitchFamily="2" charset="-122"/>
                <a:ea typeface="字魂36号-正文宋楷" panose="02000000000000000000" pitchFamily="2" charset="-122"/>
              </a:rPr>
              <a:t> </a:t>
            </a:r>
            <a:r>
              <a:rPr kumimoji="1" lang="zh-CN" altLang="en-US" sz="2400">
                <a:solidFill>
                  <a:schemeClr val="bg1"/>
                </a:solidFill>
                <a:latin typeface="字魂36号-正文宋楷" panose="02000000000000000000" pitchFamily="2" charset="-122"/>
                <a:ea typeface="字魂36号-正文宋楷" panose="02000000000000000000" pitchFamily="2" charset="-122"/>
              </a:rPr>
              <a:t>海</a:t>
            </a:r>
            <a:r>
              <a:rPr kumimoji="1" lang="en-US" altLang="zh-CN" sz="2400">
                <a:solidFill>
                  <a:schemeClr val="bg1"/>
                </a:solidFill>
                <a:latin typeface="字魂36号-正文宋楷" panose="02000000000000000000" pitchFamily="2" charset="-122"/>
                <a:ea typeface="字魂36号-正文宋楷" panose="02000000000000000000" pitchFamily="2" charset="-122"/>
              </a:rPr>
              <a:t> </a:t>
            </a:r>
            <a:r>
              <a:rPr kumimoji="1" lang="zh-CN" altLang="en-US" sz="2400">
                <a:solidFill>
                  <a:schemeClr val="bg1"/>
                </a:solidFill>
                <a:latin typeface="字魂36号-正文宋楷" panose="02000000000000000000" pitchFamily="2" charset="-122"/>
                <a:ea typeface="字魂36号-正文宋楷" panose="02000000000000000000" pitchFamily="2" charset="-122"/>
              </a:rPr>
              <a:t>导</a:t>
            </a:r>
            <a:r>
              <a:rPr kumimoji="1" lang="en-US" altLang="zh-CN" sz="2400">
                <a:solidFill>
                  <a:schemeClr val="bg1"/>
                </a:solidFill>
                <a:latin typeface="字魂36号-正文宋楷" panose="02000000000000000000" pitchFamily="2" charset="-122"/>
                <a:ea typeface="字魂36号-正文宋楷" panose="02000000000000000000" pitchFamily="2" charset="-122"/>
              </a:rPr>
              <a:t> </a:t>
            </a:r>
            <a:r>
              <a:rPr kumimoji="1" lang="zh-CN" altLang="en-US" sz="2400">
                <a:solidFill>
                  <a:schemeClr val="bg1"/>
                </a:solidFill>
                <a:latin typeface="字魂36号-正文宋楷" panose="02000000000000000000" pitchFamily="2" charset="-122"/>
                <a:ea typeface="字魂36号-正文宋楷" panose="02000000000000000000" pitchFamily="2" charset="-122"/>
              </a:rPr>
              <a:t>航</a:t>
            </a:r>
            <a:endParaRPr kumimoji="1" lang="zh-CN" altLang="en-US" sz="2400">
              <a:solidFill>
                <a:schemeClr val="bg1"/>
              </a:solidFill>
              <a:latin typeface="字魂36号-正文宋楷" panose="02000000000000000000" pitchFamily="2" charset="-122"/>
              <a:ea typeface="字魂36号-正文宋楷" panose="02000000000000000000" pitchFamily="2" charset="-122"/>
            </a:endParaRPr>
          </a:p>
        </p:txBody>
      </p:sp>
      <p:sp>
        <p:nvSpPr>
          <p:cNvPr id="3" name="矩形 2"/>
          <p:cNvSpPr/>
          <p:nvPr/>
        </p:nvSpPr>
        <p:spPr>
          <a:xfrm>
            <a:off x="3197225" y="1405890"/>
            <a:ext cx="7363460" cy="2900680"/>
          </a:xfrm>
          <a:prstGeom prst="rect">
            <a:avLst/>
          </a:prstGeom>
        </p:spPr>
        <p:txBody>
          <a:bodyPr wrap="square">
            <a:noAutofit/>
          </a:bodyPr>
          <a:p>
            <a:pPr indent="457200" algn="just" fontAlgn="auto">
              <a:lnSpc>
                <a:spcPct val="2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当今戏剧界公认的界定戏剧的标准和尺度为：戏剧最基本的成分是演员和观众，最核心的要素是表演。也就是说，只要有演员表演和观众观看的艺术活动，就可以称之为戏剧；相反，离开了表演和观看，就不称其为戏剧。这样的界定尽管有些宽泛，却也指出了戏剧的本质。</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9" name="文本框 8"/>
          <p:cNvSpPr txBox="1"/>
          <p:nvPr/>
        </p:nvSpPr>
        <p:spPr>
          <a:xfrm>
            <a:off x="3310255" y="4853940"/>
            <a:ext cx="7966075" cy="1419860"/>
          </a:xfrm>
          <a:prstGeom prst="rect">
            <a:avLst/>
          </a:prstGeom>
        </p:spPr>
        <p:txBody>
          <a:bodyPr wrap="square">
            <a:spAutoFit/>
          </a:bodyPr>
          <a:p>
            <a:pPr>
              <a:lnSpc>
                <a:spcPct val="120000"/>
              </a:lnSpc>
            </a:pPr>
            <a:r>
              <a:rPr lang="en-US" altLang="zh-CN">
                <a:solidFill>
                  <a:srgbClr val="231F20"/>
                </a:solidFill>
                <a:latin typeface="楷体" panose="02010609060101010101" charset="-122"/>
                <a:ea typeface="楷体" panose="02010609060101010101" charset="-122"/>
                <a:cs typeface="楷体" panose="02010609060101010101" charset="-122"/>
              </a:rPr>
              <a:t>   </a:t>
            </a:r>
            <a:r>
              <a:rPr>
                <a:solidFill>
                  <a:srgbClr val="231F20"/>
                </a:solidFill>
                <a:latin typeface="楷体" panose="02010609060101010101" charset="-122"/>
                <a:ea typeface="楷体" panose="02010609060101010101" charset="-122"/>
                <a:cs typeface="楷体" panose="02010609060101010101" charset="-122"/>
              </a:rPr>
              <a:t>不过在戏台上罢了，悲剧将人生的有价值的东西毁灭给人看，喜剧将那无价值的撕破给人看。讥讽又不过是喜剧的变简的一支流。但悲壮滑稽，却都是十景病的仇敌，因为都有破坏性，虽然所破坏的方面各不同。</a:t>
            </a:r>
            <a:endParaRPr>
              <a:solidFill>
                <a:srgbClr val="231F20"/>
              </a:solidFill>
              <a:latin typeface="楷体" panose="02010609060101010101" charset="-122"/>
              <a:ea typeface="楷体" panose="02010609060101010101" charset="-122"/>
              <a:cs typeface="楷体" panose="02010609060101010101" charset="-122"/>
            </a:endParaRPr>
          </a:p>
          <a:p>
            <a:pPr algn="r">
              <a:lnSpc>
                <a:spcPct val="120000"/>
              </a:lnSpc>
            </a:pPr>
            <a:r>
              <a:rPr>
                <a:solidFill>
                  <a:srgbClr val="231F20"/>
                </a:solidFill>
                <a:latin typeface="楷体" panose="02010609060101010101" charset="-122"/>
                <a:ea typeface="楷体" panose="02010609060101010101" charset="-122"/>
                <a:cs typeface="楷体" panose="02010609060101010101" charset="-122"/>
              </a:rPr>
              <a:t>——鲁迅《再论雷峰塔的倒掉》</a:t>
            </a:r>
            <a:endParaRPr>
              <a:solidFill>
                <a:srgbClr val="231F20"/>
              </a:solidFill>
              <a:latin typeface="楷体" panose="02010609060101010101" charset="-122"/>
              <a:ea typeface="楷体" panose="02010609060101010101" charset="-122"/>
              <a:cs typeface="楷体" panose="02010609060101010101" charset="-122"/>
            </a:endParaRPr>
          </a:p>
        </p:txBody>
      </p:sp>
      <p:sp>
        <p:nvSpPr>
          <p:cNvPr id="4" name="文本框 3"/>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第五单元　戏剧：人生如戏，戏如人生</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blinds(horizontal)">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1042035" y="1718945"/>
            <a:ext cx="5143500" cy="3830955"/>
          </a:xfrm>
          <a:prstGeom prst="rect">
            <a:avLst/>
          </a:prstGeom>
          <a:noFill/>
        </p:spPr>
        <p:txBody>
          <a:bodyPr wrap="square" rtlCol="0" anchor="t">
            <a:spAutoFit/>
          </a:bodyPr>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收江南》一支曲子，窦娥进一步揭露封建政权的黑暗和不合理。所以她开口就说“衙门从古向南开，就中无个不冤哉！”这就是封建政权的反动本质！这样黑暗的社会，不合理的制度，怎么能不冤杀自己，使自己娇姿弱体的妇女，埋葬在坟墓里！到现在三年多了，冤屈不能昭雪，深仇大恨就像悠悠长流的淮水。窦娥的思想认识是用生命换来的，正是封建社会里被压迫人民觉醒的表现。</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6" name="图片 5"/>
          <p:cNvPicPr>
            <a:picLocks noChangeAspect="1"/>
          </p:cNvPicPr>
          <p:nvPr/>
        </p:nvPicPr>
        <p:blipFill>
          <a:blip r:embed="rId1"/>
          <a:stretch>
            <a:fillRect/>
          </a:stretch>
        </p:blipFill>
        <p:spPr>
          <a:xfrm>
            <a:off x="7549515" y="717550"/>
            <a:ext cx="3792855" cy="52209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196340" y="1066165"/>
            <a:ext cx="9847580" cy="4739005"/>
          </a:xfrm>
          <a:prstGeom prst="rect">
            <a:avLst/>
          </a:prstGeom>
        </p:spPr>
        <p:txBody>
          <a:bodyPr wrap="square">
            <a:spAutoFit/>
          </a:bodyPr>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鸳鸯煞尾》这支曲子，是窦娥鬼魂彻底否定了封建统治阶级后的唱词。她希望“从今后把金牌势剑从头摆，将滥官污吏都杀坏。与天子分忧，万民除害”。就是说，要建立清官政治，要为民做主。这种思想虽然还很朦胧，而且还有反贪官不反皇帝的影响，但这种希望却体现了人民的恳切愿望，所以，窦娥才能成为光辉不朽的艺术典型，具有巨大的思想力量和永久的艺术魅力，直到今天还流传在戏剧舞台上。</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窦娥冤》在艺术上，体现出现实主义与浪漫主义风格的融合。作品运用丰富的想象和大胆的夸张，设计了三桩誓愿的超现实情节，运用了浪漫主义手法，显示正义抗争的强大力量，寄托了作者鲜明的爱憎，反映了人民伸张正义、惩治邪恶的愿望，也反衬出社会的黑暗。这是全剧刻画主人公形象最着力的一笔，是作品艺术性的集中体现，使悲剧气氛更浓烈，人物形象更突出，故事情节更生动，主题思想更深刻，既洋溢着浓郁的生活气息，又充满奇异的浪漫色彩，具有震撼人心的艺术力量。</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pic>
        <p:nvPicPr>
          <p:cNvPr id="10" name="图片 9"/>
          <p:cNvPicPr>
            <a:picLocks noChangeAspect="1"/>
          </p:cNvPicPr>
          <p:nvPr/>
        </p:nvPicPr>
        <p:blipFill>
          <a:blip r:embed="rId1" cstate="screen">
            <a:alphaModFix amt="46000"/>
          </a:blip>
          <a:stretch>
            <a:fillRect/>
          </a:stretch>
        </p:blipFill>
        <p:spPr>
          <a:xfrm>
            <a:off x="90805" y="2684780"/>
            <a:ext cx="4421505" cy="44215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heckerboard(across)">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25195" y="2216150"/>
            <a:ext cx="5344795" cy="1322070"/>
          </a:xfrm>
          <a:prstGeom prst="rect">
            <a:avLst/>
          </a:prstGeom>
          <a:noFill/>
        </p:spPr>
        <p:txBody>
          <a:bodyPr wrap="square" rtlCol="0" anchor="t">
            <a:spAutoFit/>
          </a:bodyPr>
          <a:p>
            <a:pPr algn="ctr"/>
            <a:r>
              <a:rPr sz="32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a:t>
            </a:r>
            <a:r>
              <a:rPr lang="zh-CN" sz="32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32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《西厢记》</a:t>
            </a:r>
            <a:r>
              <a:rPr lang="en-US" sz="32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sz="32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a:endParaRPr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a:r>
              <a:rPr sz="2400" b="1" dirty="0">
                <a:latin typeface="微软雅黑" panose="020B0503020204020204" pitchFamily="34" charset="-122"/>
                <a:ea typeface="微软雅黑" panose="020B0503020204020204" pitchFamily="34" charset="-122"/>
                <a:cs typeface="微软雅黑" panose="020B0503020204020204" pitchFamily="34" charset="-122"/>
                <a:sym typeface="+mn-ea"/>
              </a:rPr>
              <a:t>（元）王实甫</a:t>
            </a:r>
            <a:endParaRPr lang="en-US" altLang="en-US" sz="24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pic>
        <p:nvPicPr>
          <p:cNvPr id="3" name="图片 2" descr="1590e11dfb80194707a3113fd159941"/>
          <p:cNvPicPr>
            <a:picLocks noChangeAspect="1"/>
          </p:cNvPicPr>
          <p:nvPr/>
        </p:nvPicPr>
        <p:blipFill>
          <a:blip r:embed="rId1"/>
          <a:stretch>
            <a:fillRect/>
          </a:stretch>
        </p:blipFill>
        <p:spPr>
          <a:xfrm>
            <a:off x="6202680" y="476250"/>
            <a:ext cx="4563745" cy="57619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469265" y="946150"/>
            <a:ext cx="7844155" cy="5904230"/>
          </a:xfrm>
          <a:prstGeom prst="rect">
            <a:avLst/>
          </a:prstGeom>
        </p:spPr>
        <p:txBody>
          <a:bodyPr wrap="square">
            <a:spAutoFit/>
          </a:bodyPr>
          <a:p>
            <a:pPr indent="508000" algn="ctr" fontAlgn="auto">
              <a:lnSpc>
                <a:spcPct val="120000"/>
              </a:lnSpc>
              <a:spcAft>
                <a:spcPts val="600"/>
              </a:spcAft>
              <a:extLst>
                <a:ext uri="{35155182-B16C-46BC-9424-99874614C6A1}">
                  <wpsdc:indentchars xmlns:wpsdc="http://www.wps.cn/officeDocument/2017/drawingmlCustomData" val="200" checksum="282533468"/>
                </a:ext>
              </a:extLst>
            </a:pPr>
            <a:r>
              <a:rPr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长亭送别</a:t>
            </a:r>
            <a:r>
              <a:rPr lang="en-US"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（元）王实甫</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夫人长老上云）今日送张生赴京，十里长亭安排下筵席。我和长老先行，不见张生、小姐来到。（旦末红同上）（旦云）今日送张生上朝取应，早是离人伤感，况值那暮秋天气，好烦恼人也呵！悲欢聚散一杯酒，南北东西万里程。</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【正宫】【端正好】碧云天，黄花地，西风紧，北雁南飞。晓来谁染霜林醉？总是离人泪。</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滚绣球】恨相见得迟，怨归去得疾。柳丝长玉骢难系，恨不倩疏林挂住斜晖。马儿迍迍的行，车儿快快的随。却告了相思回避，破题儿又早别离。听得道一声“去也”，松了金钏；遥望见十里长亭，减了玉肌。此恨谁知！</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（红云）姐姐，今日怎么不打扮？（旦云）你那知我的心里呵！（旦唱）</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【叨叨令】见安排著车儿、马儿，不由人熬熬煎煎的气；有甚么心情花儿、靥儿，打扮得娇娇滴滴的媚；准备着被儿、枕儿，则索昏昏沉沉的睡；从今后衫儿、袖儿，都 做重重叠叠的泪。兀的不闷杀人也么哥，兀的不闷杀人也么哥！久已后书儿、信儿，索与我凄凄惶惶的寄。</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pic>
        <p:nvPicPr>
          <p:cNvPr id="4" name="图片 3"/>
          <p:cNvPicPr>
            <a:picLocks noChangeAspect="1"/>
          </p:cNvPicPr>
          <p:nvPr/>
        </p:nvPicPr>
        <p:blipFill>
          <a:blip r:embed="rId1"/>
          <a:stretch>
            <a:fillRect/>
          </a:stretch>
        </p:blipFill>
        <p:spPr>
          <a:xfrm>
            <a:off x="8636000" y="661035"/>
            <a:ext cx="3197860" cy="57696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3587750" y="858520"/>
            <a:ext cx="8288655" cy="5738495"/>
          </a:xfrm>
          <a:prstGeom prst="rect">
            <a:avLst/>
          </a:prstGeom>
        </p:spPr>
        <p:txBody>
          <a:bodyPr wrap="square">
            <a:no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（做到见夫人科）（夫人云）张生和长老坐，小姐这壁坐，红娘将酒来。张生，你向前来，是自家亲眷，不要回避。俺今日将莺莺与你，到京师休辱末了俺孩儿，挣揣一个状元回来者。</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（末云）小生托夫人余荫，凭着胸中之才，视官如拾芥耳。（洁云）夫人主见不差，张生不是落后的人。（把酒了，坐）（旦长吁科）</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【脱布衫】下西风黄叶纷飞，染寒烟衰草萋迷。酒席上斜签著坐的，蹙愁眉死临侵地。</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【小梁州】我见他阁泪汪汪不敢垂，恐怕人知；猛然见了把头低，长吁气，推整素罗衣。</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【幺篇】虽然久后成佳配，奈时间怎不悲啼。意似痴，心如醉，昨宵今日，清减了小腰围。</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（夫人云）小姐把盏者。（红递酒，旦把盏长吁科，云）请吃酒。</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【上小楼】合欢未已，离愁相继。想著俺前暮私情，昨夜成亲，今日别离。我谂知这几日相思滋味，却原来比别离情更增十倍。</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1"/>
          <a:stretch>
            <a:fillRect/>
          </a:stretch>
        </p:blipFill>
        <p:spPr>
          <a:xfrm>
            <a:off x="379730" y="1562100"/>
            <a:ext cx="3016250" cy="47536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2" name="矩形 1"/>
          <p:cNvSpPr/>
          <p:nvPr/>
        </p:nvSpPr>
        <p:spPr>
          <a:xfrm>
            <a:off x="783590" y="1194435"/>
            <a:ext cx="10993755" cy="5243830"/>
          </a:xfrm>
          <a:prstGeom prst="rect">
            <a:avLst/>
          </a:prstGeom>
        </p:spPr>
        <p:txBody>
          <a:bodyPr wrap="square">
            <a:sp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【幺篇】年少呵轻远别，情薄呵易弃掷。全不想腿儿相挨，脸儿相偎，手儿相携。你与俺崔相国做女婿，妻荣夫贵，但得一个并头莲，煞强如状元及第。</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（夫人云）红娘把盏者。（红把酒科）（旦唱）</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【满庭芳】供食太急，须臾对面；顷刻别离。若不是酒席间子母们当回避，有心待与他举案齐眉。虽然是厮守得一时半刻，也合著俺夫妻每共桌而食。眼底空留意，寻思起就里，险化做望夫石。</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（红云）姐姐不曾吃早饭，饮一口儿汤水。</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（旦云）红娘，甚么汤水咽得下！</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【快活三】将来的酒共食，尝著似土和泥。假若便是土和泥，也有些土气息，泥滋味。</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【朝天子】暖溶溶玉醅，白泠泠似水。多半是相思泪。眼面前茶饭怕不待要吃，恨塞满愁肠胃</a:t>
            </a:r>
            <a:r>
              <a:rPr lang="zh-CN"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dirty="0">
                <a:latin typeface="微软雅黑" panose="020B0503020204020204" pitchFamily="34" charset="-122"/>
                <a:ea typeface="微软雅黑" panose="020B0503020204020204" pitchFamily="34" charset="-122"/>
                <a:cs typeface="微软雅黑" panose="020B0503020204020204" pitchFamily="34" charset="-122"/>
                <a:sym typeface="+mn-ea"/>
              </a:rPr>
              <a:t>蜗角虚名，蝇头微利，拆鸳鸯在两下里。一个这壁，一个那壁，一递一声长吁气。</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（夫人云）辆起车儿，俺先回去，小姐随后和红娘来。</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24205" y="858520"/>
            <a:ext cx="6797040" cy="5907405"/>
          </a:xfrm>
          <a:prstGeom prst="rect">
            <a:avLst/>
          </a:prstGeom>
        </p:spPr>
        <p:txBody>
          <a:bodyPr wrap="square">
            <a:no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（下）（末辞洁科）（洁云）此一行别无话儿，贫僧准备买登科录看，做亲的茶饭，少不得贫僧的。先生在意，鞍马上保重者。从今经忏无心礼，专听春雷第一声。（下）（旦唱）</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【四边静】霎时间杯盘狼藉，车儿投东，马儿向西，两意徘徊，落日山横翠。知他今宵宿在那里？有梦也难寻觅。</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（旦云）张生，此一行得官不得官，疾早便回来。</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（末云）小生这一去，白夺一个状元。正是：青霄有路终须到，金榜无名誓不归。</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旦云）君行别无所赠，口占一绝，为君送行：“弃掷今何在，当时且自亲。还将旧来意，怜取眼前人。（末云）小姐之意差矣，张珙更敢怜谁？谨赓一绝，以剖寸心：“人生长远别，孰与最关亲？不遇知音者，谁怜长叹人？”（旦唱）</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【耍孩儿】淋漓襟袖啼红泪，比司马青衫更湿。伯劳东去燕西飞，未登程先问归期。虽然眼底人千里，且尽生前酒一杯。未饮心先醉，眼中流血，心内成灰。</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7949565" y="937260"/>
            <a:ext cx="3469640" cy="55010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454525" y="910590"/>
            <a:ext cx="6680835" cy="5433695"/>
          </a:xfrm>
          <a:prstGeom prst="rect">
            <a:avLst/>
          </a:prstGeom>
          <a:noFill/>
        </p:spPr>
        <p:txBody>
          <a:bodyPr wrap="square" rtlCol="0" anchor="t">
            <a:sp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【五煞】到京师服水土，趁程途节饮食，顺时自保揣身体。荒村雨露宜眠早，野店风霜要起迟。鞍马秋风里，最难调护，最要扶持。</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【四煞】这忧愁诉与谁？相思只自知，老天不管人憔悴。泪添九曲黄河溢，恨压三峰华岳低。到晚来闷把西楼倚，见了些夕阳古道，衰柳长堤。</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【三煞】笑吟吟一处来，哭啼啼独自归。归家若到罗帏里，昨宵个绣衾香暖留春住，今夜个翠被生寒有梦知。留恋你别无意，见据鞍上马，阁不住泪眼愁眉。</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（末云）有甚言语嘱付小生咱？（旦唱）</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【二煞】你休忧文齐福不齐，我只怕你停妻再娶妻。休要一春鱼雁无消息！我这里“青鸾有信频须寄”，你却休“金榜无名誓不归”。此一节君须记：若见了那异乡花草，再休似此处栖迟。</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599440" y="1699260"/>
            <a:ext cx="3536950" cy="41484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63575" y="1230630"/>
            <a:ext cx="5742940" cy="4477385"/>
          </a:xfrm>
          <a:prstGeom prst="rect">
            <a:avLst/>
          </a:prstGeom>
        </p:spPr>
        <p:txBody>
          <a:bodyPr wrap="square">
            <a:spAutoFit/>
          </a:bodyPr>
          <a:p>
            <a:pPr indent="457200" algn="just" fontAlgn="auto">
              <a:lnSpc>
                <a:spcPct val="150000"/>
              </a:lnSpc>
              <a:spcAft>
                <a:spcPts val="600"/>
              </a:spcAft>
            </a:pPr>
            <a:r>
              <a:rPr sz="17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（末云）再谁似小姐？小生又生此念。</a:t>
            </a:r>
            <a:endParaRPr sz="17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pPr>
            <a:r>
              <a:rPr sz="17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（旦唱）</a:t>
            </a:r>
            <a:endParaRPr sz="17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pPr>
            <a:r>
              <a:rPr sz="17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【一煞】青山隔送行，疏林不做美，淡烟暮霭相遮蔽。夕阳古道无人语，禾黍秋风听马嘶。我为甚么懒上车儿内，来时甚急，去后何迟？</a:t>
            </a:r>
            <a:endParaRPr sz="17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pPr>
            <a:r>
              <a:rPr sz="17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（红云）夫人去好一会，姐姐，咱家去！（旦唱）</a:t>
            </a:r>
            <a:endParaRPr sz="17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pPr>
            <a:r>
              <a:rPr sz="17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【收尾】四围山色中，一鞭残照里。</a:t>
            </a:r>
            <a:endParaRPr sz="17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pPr>
            <a:r>
              <a:rPr sz="17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遍人间烦恼填胸臆，量这些大小车儿如何载得起？</a:t>
            </a:r>
            <a:endParaRPr sz="17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pPr>
            <a:r>
              <a:rPr sz="17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（旦红下）（末云）仆童赶早行一程儿，早寻个宿处。泪随流水急，愁逐野云飞。（下）</a:t>
            </a:r>
            <a:endParaRPr sz="17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1"/>
          <a:stretch>
            <a:fillRect/>
          </a:stretch>
        </p:blipFill>
        <p:spPr>
          <a:xfrm>
            <a:off x="6654800" y="1230630"/>
            <a:ext cx="4733925" cy="3562350"/>
          </a:xfrm>
          <a:prstGeom prst="rect">
            <a:avLst/>
          </a:prstGeom>
        </p:spPr>
      </p:pic>
      <p:sp>
        <p:nvSpPr>
          <p:cNvPr id="6" name="文本框 5"/>
          <p:cNvSpPr txBox="1"/>
          <p:nvPr/>
        </p:nvSpPr>
        <p:spPr>
          <a:xfrm>
            <a:off x="6654800" y="5165725"/>
            <a:ext cx="4613275" cy="337185"/>
          </a:xfrm>
          <a:prstGeom prst="rect">
            <a:avLst/>
          </a:prstGeom>
        </p:spPr>
        <p:txBody>
          <a:bodyPr wrap="square">
            <a:spAutoFit/>
          </a:bodyPr>
          <a:p>
            <a:pPr algn="ctr"/>
            <a:r>
              <a:rPr lang="zh-CN" altLang="en-US" sz="1600" b="1">
                <a:solidFill>
                  <a:schemeClr val="accent2">
                    <a:lumMod val="50000"/>
                  </a:schemeClr>
                </a:solidFill>
                <a:latin typeface="方正黑体简体" panose="03000509000000000000" charset="-122"/>
                <a:ea typeface="方正黑体简体" panose="03000509000000000000" charset="-122"/>
              </a:rPr>
              <a:t>图 </a:t>
            </a:r>
            <a:r>
              <a:rPr lang="en-US" altLang="zh-CN" sz="1600" b="1">
                <a:solidFill>
                  <a:schemeClr val="accent2">
                    <a:lumMod val="50000"/>
                  </a:schemeClr>
                </a:solidFill>
                <a:latin typeface="方正黑体简体" panose="03000509000000000000" charset="-122"/>
                <a:ea typeface="方正黑体简体" panose="03000509000000000000" charset="-122"/>
              </a:rPr>
              <a:t>5</a:t>
            </a:r>
            <a:r>
              <a:rPr lang="en-US" altLang="zh-CN" sz="1600" b="1">
                <a:solidFill>
                  <a:schemeClr val="accent2">
                    <a:lumMod val="50000"/>
                  </a:schemeClr>
                </a:solidFill>
                <a:latin typeface="方正书宋简体" panose="03000509000000000000" charset="-122"/>
                <a:ea typeface="方正书宋简体" panose="03000509000000000000" charset="-122"/>
              </a:rPr>
              <a:t>-</a:t>
            </a:r>
            <a:r>
              <a:rPr lang="en-US" altLang="zh-CN" sz="1600" b="1">
                <a:solidFill>
                  <a:schemeClr val="accent2">
                    <a:lumMod val="50000"/>
                  </a:schemeClr>
                </a:solidFill>
                <a:latin typeface="方正黑体简体" panose="03000509000000000000" charset="-122"/>
                <a:ea typeface="方正黑体简体" panose="03000509000000000000" charset="-122"/>
              </a:rPr>
              <a:t>2  《</a:t>
            </a:r>
            <a:r>
              <a:rPr lang="zh-CN" altLang="en-US" sz="1600" b="1">
                <a:solidFill>
                  <a:schemeClr val="accent2">
                    <a:lumMod val="50000"/>
                  </a:schemeClr>
                </a:solidFill>
                <a:latin typeface="方正黑体简体" panose="03000509000000000000" charset="-122"/>
                <a:ea typeface="方正黑体简体" panose="03000509000000000000" charset="-122"/>
              </a:rPr>
              <a:t>西厢记</a:t>
            </a:r>
            <a:r>
              <a:rPr lang="en-US" altLang="zh-CN" sz="1600" b="1">
                <a:solidFill>
                  <a:schemeClr val="accent2">
                    <a:lumMod val="50000"/>
                  </a:schemeClr>
                </a:solidFill>
                <a:latin typeface="方正黑体简体" panose="03000509000000000000" charset="-122"/>
                <a:ea typeface="方正黑体简体" panose="03000509000000000000" charset="-122"/>
              </a:rPr>
              <a:t>》</a:t>
            </a:r>
            <a:r>
              <a:rPr lang="zh-CN" altLang="en-US" sz="1600" b="1">
                <a:solidFill>
                  <a:schemeClr val="accent2">
                    <a:lumMod val="50000"/>
                  </a:schemeClr>
                </a:solidFill>
                <a:latin typeface="方正黑体简体" panose="03000509000000000000" charset="-122"/>
                <a:ea typeface="方正黑体简体" panose="03000509000000000000" charset="-122"/>
              </a:rPr>
              <a:t>绘图</a:t>
            </a:r>
            <a:endParaRPr lang="zh-CN" altLang="en-US" sz="1600" b="1">
              <a:solidFill>
                <a:schemeClr val="accent2">
                  <a:lumMod val="50000"/>
                </a:schemeClr>
              </a:solidFill>
              <a:latin typeface="方正黑体简体" panose="03000509000000000000" charset="-122"/>
              <a:ea typeface="方正黑体简体" panose="03000509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4492625" y="945515"/>
            <a:ext cx="6104255" cy="3027680"/>
          </a:xfrm>
          <a:prstGeom prst="rect">
            <a:avLst/>
          </a:prstGeom>
        </p:spPr>
        <p:txBody>
          <a:bodyPr wrap="square">
            <a:no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【作者简介】</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王实甫（1260—1336 年），名德信，大都（今北京）人，祖籍河北省保定市定兴（今定兴县）。元代著名杂剧作家，杂剧《西厢记》的作者。</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王实甫与关汉卿、白朴、马致远齐名，其作品全面地继承了唐诗宋词精美的语言艺术，又吸收了元代民间生动活泼的口头语言，创造了文采璀璨的元曲词汇，成为中国戏曲史上“文采派”的杰出代表。</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4" name="文本框 3"/>
          <p:cNvSpPr txBox="1"/>
          <p:nvPr/>
        </p:nvSpPr>
        <p:spPr>
          <a:xfrm>
            <a:off x="867410" y="4234180"/>
            <a:ext cx="9729470" cy="2027555"/>
          </a:xfrm>
          <a:prstGeom prst="rect">
            <a:avLst/>
          </a:prstGeom>
          <a:noFill/>
        </p:spPr>
        <p:txBody>
          <a:bodyPr wrap="square" rtlCol="0" anchor="t">
            <a:sp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著有杂剧十四种，现存《西厢记》《丽春堂》《破窑记》三种。五本二十一折的《西厢记》不仅是他的代表作，而且是元代杂剧创作中最优秀的作品之一。《西厢记》取材唐代传奇《莺莺传》，并以金代董解元的《西厢记诸宫调》为蓝本，演为五本二十一折的长剧。在当时杂剧中，号为“天下夺魁”，对后世影响很大。《破窑记》写刘月娥和吕蒙正悲欢离合的故事，有人怀疑不是王实甫的手笔。另有《贩茶船》《芙蓉亭》二种，各传有曲文一折。</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7" name="图片 6" descr="6fc0488e3944684e9f6fca05de61586"/>
          <p:cNvPicPr>
            <a:picLocks noChangeAspect="1"/>
          </p:cNvPicPr>
          <p:nvPr/>
        </p:nvPicPr>
        <p:blipFill>
          <a:blip r:embed="rId1"/>
          <a:stretch>
            <a:fillRect/>
          </a:stretch>
        </p:blipFill>
        <p:spPr>
          <a:xfrm>
            <a:off x="1526540" y="1025525"/>
            <a:ext cx="2560320" cy="30937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6" name="文本框 5"/>
          <p:cNvSpPr txBox="1"/>
          <p:nvPr/>
        </p:nvSpPr>
        <p:spPr>
          <a:xfrm>
            <a:off x="2895826" y="2717274"/>
            <a:ext cx="6278880" cy="1014730"/>
          </a:xfrm>
          <a:prstGeom prst="rect">
            <a:avLst/>
          </a:prstGeom>
          <a:noFill/>
        </p:spPr>
        <p:txBody>
          <a:bodyPr wrap="none" rtlCol="0">
            <a:spAutoFit/>
          </a:bodyPr>
          <a:lstStyle/>
          <a:p>
            <a:pPr algn="l"/>
            <a:r>
              <a:rPr kumimoji="1" lang="zh-CN" altLang="en-US" sz="6000">
                <a:solidFill>
                  <a:schemeClr val="tx1">
                    <a:lumMod val="75000"/>
                    <a:lumOff val="25000"/>
                  </a:schemeClr>
                </a:solidFill>
                <a:latin typeface="字魂36号-正文宋楷" panose="02000000000000000000" pitchFamily="2" charset="-122"/>
                <a:ea typeface="字魂36号-正文宋楷" panose="02000000000000000000" pitchFamily="2" charset="-122"/>
              </a:rPr>
              <a:t>模块一　戏剧概述</a:t>
            </a:r>
            <a:endParaRPr kumimoji="1" lang="zh-CN" altLang="en-US" sz="60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768985" y="991870"/>
            <a:ext cx="10920730" cy="5203190"/>
          </a:xfrm>
          <a:prstGeom prst="rect">
            <a:avLst/>
          </a:prstGeom>
        </p:spPr>
        <p:txBody>
          <a:bodyPr wrap="square">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【白话译文】</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（夫人、长老上场，说）今天送张生进京赶考，在这十里长亭，准备了送别酒宴；我和长老先行动身来到了长亭，只是还没见张生和小姐到来。</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（莺莺、张生、红娘一同上场）（莺莺说）今天送张生进京赶考，本就是使离别的人伤感，何况又碰上这深秋季节，多么烦恼人呀！悲欢离合都在这一杯酒，从此就要各分东西相隔万里。</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〔正宫〕〔端正好〕碧蓝的天空，开满了菊花的大地，西风猛烈吹，大雁从北往南飞。清晨，是谁把经霜的枫林染红了？那总是离人的眼泪。</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滚绣球〕恨相见得太迟，怨离别得太快。柳丝虽长，却难系住远行人的马，恨不能使疏林一直挂住那斜阳。张生的马慢慢地走，我和车紧紧地跟随，刚刚结束了相思之苦，却又早开始了别离之愁。听他说“要走了”，人顿时消瘦下来；远远地望见十里长亭，人更消瘦了。这离愁别恨有谁能理解？</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（红娘说）姐姐，今天怎么不打扮？（莺莺说）你哪里知道我的心啊！（莺莺唱）</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叨叨令〕看见正准备离去的车和马，我不由得难过生气；还有什么心情去插花儿、贴靥儿，打扮得娇娇滴滴的妩媚；准备好被子、枕头，只要昏昏沉沉地闷睡，从今后，那衫儿、袖儿，只会揩满流不断的泪。怎么不愁煞人呀？怎么不愁煞人呀？从今往后，张生你要书信给我赶紧寄。</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pic>
        <p:nvPicPr>
          <p:cNvPr id="10" name="图片 9"/>
          <p:cNvPicPr>
            <a:picLocks noChangeAspect="1"/>
          </p:cNvPicPr>
          <p:nvPr/>
        </p:nvPicPr>
        <p:blipFill>
          <a:blip r:embed="rId1" cstate="screen">
            <a:alphaModFix amt="25000"/>
          </a:blip>
          <a:stretch>
            <a:fillRect/>
          </a:stretch>
        </p:blipFill>
        <p:spPr>
          <a:xfrm>
            <a:off x="90805" y="3665220"/>
            <a:ext cx="3441065" cy="34410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heckerboard(across)">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582295" y="997585"/>
            <a:ext cx="6786245" cy="6062980"/>
          </a:xfrm>
          <a:prstGeom prst="rect">
            <a:avLst/>
          </a:prstGeom>
        </p:spPr>
        <p:txBody>
          <a:bodyPr wrap="square">
            <a:spAutoFit/>
          </a:bodyPr>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到达长亭，拜见夫人）（夫人说）张生跟长老坐，小姐这边坐，红娘拿酒来。张生，你也上前来，都是自家的亲眷，不要回避。我今天把莺莺许配给了你，到了京城后不要辱没了我孩儿，努力争取一个状元回来。</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（张生说）张生我托夫人洪福，凭着胸中的才气，把考个功名看得就像拾根小草一样。（长老说）夫人的见识不会错，张生不是个落后的人。</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（斟酒后，坐下）（莺莺长叹）</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〔脱布衫〕西风吹来，黄叶乱飞，染上了寒霜之后的枯草满地都是。酒席上斜偏着身子坐的张生，紧锁着愁眉，没精打采，呆呆发愣。</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〔小梁州〕我看见他强忍着泪水而不敢任其流出，恐怕被人发觉；猛然间又看见他把头低下，长长地吁气，假装着整理着自己素色的绸衣。</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〔幺篇〕虽然久后终成美好姻缘，无奈眼前这个时候，怎么不让人伤心悲泣！心意好像痴迷，心情如同醉酒，从昨夜到今天，细腰儿更加瘦减。</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pic>
        <p:nvPicPr>
          <p:cNvPr id="4" name="图片 3"/>
          <p:cNvPicPr>
            <a:picLocks noChangeAspect="1"/>
          </p:cNvPicPr>
          <p:nvPr/>
        </p:nvPicPr>
        <p:blipFill>
          <a:blip r:embed="rId1"/>
          <a:stretch>
            <a:fillRect/>
          </a:stretch>
        </p:blipFill>
        <p:spPr>
          <a:xfrm>
            <a:off x="7717790" y="1755140"/>
            <a:ext cx="3867150" cy="42386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46125" y="1186180"/>
            <a:ext cx="10700385" cy="4947920"/>
          </a:xfrm>
          <a:prstGeom prst="rect">
            <a:avLst/>
          </a:prstGeom>
          <a:noFill/>
        </p:spPr>
        <p:txBody>
          <a:bodyPr wrap="square" rtlCol="0" anchor="t">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（夫人说）小姐斟酒。（红娘递酒壶，莺莺端着酒杯长吁叹，说）请喝酒。</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〔上小楼〕团圆欢聚没多久，离情别绪相跟而来。想着我前天晚上私下订情，昨天晚上结为夫妻，今日却要分开。我深切体会了这几天相思的滋味，却原来比别离的愁苦还要深十倍。</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幺篇〕青春年少呵，把别离看得很轻，情意淡薄呵，容易遗弃对方。全不想过去腿儿相挨，脸儿相依，手儿相携的情形与甜蜜。你给我崔相国家做女婿，算得上妻荣夫贵，只求像并蒂莲似的永不分离，远胜过状元及第。</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（夫人说）红娘倒酒吧！（红娘倒酒）（莺莺唱）</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满庭芳〕斟酒上菜太快，相对片刻，马上又要分离。如果不是酒席上母子间需要回避，真想和他叙叙夫妻之情。虽然只能相守得一时半会儿，也算是我们夫妻同桌共食了。眼里空留着深意，回想起其中的波折，差一点化成望夫石。</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（红娘说）姐姐不曾吃过早饭，就喝一口汤吧。（莺莺说）红娘，什么汤儿咽得下去呢！</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〔快活三〕拿来的酒和食，吃着就像土和泥。假若就是真的土和泥，也有些土的气息，泥的滋味。</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alphaModFix amt="25000"/>
          </a:blip>
          <a:stretch>
            <a:fillRect/>
          </a:stretch>
        </p:blipFill>
        <p:spPr>
          <a:xfrm>
            <a:off x="90805" y="3529965"/>
            <a:ext cx="3576320" cy="3576320"/>
          </a:xfrm>
          <a:prstGeom prst="rect">
            <a:avLst/>
          </a:prstGeom>
        </p:spPr>
      </p:pic>
      <p:sp>
        <p:nvSpPr>
          <p:cNvPr id="2" name="矩形 1"/>
          <p:cNvSpPr/>
          <p:nvPr/>
        </p:nvSpPr>
        <p:spPr>
          <a:xfrm>
            <a:off x="701040" y="1059815"/>
            <a:ext cx="10933430" cy="5839460"/>
          </a:xfrm>
          <a:prstGeom prst="rect">
            <a:avLst/>
          </a:prstGeom>
        </p:spPr>
        <p:txBody>
          <a:bodyPr wrap="square">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朝天子〕暖溶溶的美酒，清淡得如同水一样，这里边多半是相思的泪水。眼面前的茶饭难道不想吃，只是愁恨塞满了肠胃。为了一些“微不足道的虚名小利”，却把一对夫妻拆开在两处。一个在这边，一个在那里，一声接着一声长长地叹气。</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（夫人说）套上车儿，我先回去，小姐随后和红娘一起回来。</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夫人下场）（张生和长老辞别）（长老说）你这一走我没有别的话要说，我准备买科举后的录取名册看，你结婚酒的茶饭还少不得我的。先生当心，一路上多保重！“从今往后我无心诵习佛经，专听你高中状元的捷报。”（长老下场）（莺茑唱）</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〔四边静〕一会儿送别的筵席已经结束，我的车往东，张生的马儿向西，两情依依难别离，夕阳的余辉照在绿色的山岗上。不知他今晚住在哪里？即使在梦中也难寻觅。</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莺莺说）张生，这一去不管得官不得官，早早地回来。（张生说）我这一去一定不费力地考取一个状元。正是“青天有路终会到，金榜无名誓不回。”（莺莺说）你这一次赴考我没有什么相送，吟诗一首，为你送行：“抛弃我的人现在何处？想当初对我那么亲热。现在却把原来对我的那份缠绵用来对别人。”</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耍孩儿〕湿淋淋的衣袖上沾满眼泪，比白居易的青衫更湿。伯劳鸟向东飞去燕子向西飞，还没有启程倒先问归期。虽然眼前人要远别千里，姑且先干了面前的这一杯酒。没有喝酒心却先醉，眼里流血，内心如同死灰。</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heckerboard(across)">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2" name="矩形 1"/>
          <p:cNvSpPr/>
          <p:nvPr/>
        </p:nvSpPr>
        <p:spPr>
          <a:xfrm>
            <a:off x="3749040" y="1115060"/>
            <a:ext cx="7651115" cy="5048885"/>
          </a:xfrm>
          <a:prstGeom prst="rect">
            <a:avLst/>
          </a:prstGeom>
        </p:spPr>
        <p:txBody>
          <a:bodyPr wrap="square">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〔五煞〕到京城望你适应水土，及时赶路，节制饮食，顺应时节，保重自己的身体。荒村野店应早点休息，风霜雨雪天气应起得迟！在秋风中远行，身体最难调护，也就最要照顾好自己。</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〔四煞〕这忧愁向谁去诉说？想思之苦只有自己心里明白，老天爷不管人是否憔悴。相思的泪水使九曲黄河都泛滥起来，怨恨能将华岳三峰都压低。到黄昏独自闷倚西楼，只见那夕阳古道，依依杨柳，千里长堤。</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〔三煞〕笑嘻嘻一道来，哭啼啼独自回。回家后若是入罗帏，昨夜绣花被里又香又暖春意迷人，今夜里绣被冰冷难成梦。留恋你不为别的，只是见你攀鞍上马，忍不住泪水横流，紧锁眉头。</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（张生说）有什么话要嘱咐我吗？（莺莺唱）</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二煞〕你不要担心“有文才而没有福气”，我只怕你“撇下前妻再娶妻”。你不要“一去就杳无音讯”！我这里有信经常寄给你，你千万不要“考不中就坚决不回来”。这一点你必须记住：如果遇上那他乡女子，不要像在这里似的逗留迷恋。</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pic>
        <p:nvPicPr>
          <p:cNvPr id="4" name="图片 3"/>
          <p:cNvPicPr>
            <a:picLocks noChangeAspect="1"/>
          </p:cNvPicPr>
          <p:nvPr/>
        </p:nvPicPr>
        <p:blipFill>
          <a:blip r:embed="rId2"/>
          <a:stretch>
            <a:fillRect/>
          </a:stretch>
        </p:blipFill>
        <p:spPr>
          <a:xfrm>
            <a:off x="405130" y="1524000"/>
            <a:ext cx="3204210" cy="45123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136015" y="1085850"/>
            <a:ext cx="6244590" cy="5297805"/>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（张生说）还有谁能比得上小姐？我又怎么会产生这种念头。（莺莺唱）</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〔一煞〕青山阻隔我送行，疏林挡住我目光，淡淡炊烟和那傍晚的雾气相互掩映。残阳斜照的古道没有人声，秋风吹过庄稼传来马的嘶鸣。我为什么懒得上车呢，来的时候多么急切，别离独回却又多么迟缓？</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（红娘说）王夫人回去好一会儿了，姐姐，咱们回家去！（莺莺唱）</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〔收尾〕四周群山中，一马远去残阳里。整个人间的烦恼都填在我胸中，估量这样大的小车子怎么能载得起呢？</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（莺莺、红娘下场）（张生说）仆童趁早赶一路程，早些找个住处。泪水随着流水更加多了，忧愁追逐着野云四处飘飞。（张生下场）</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pic>
        <p:nvPicPr>
          <p:cNvPr id="10" name="图片 9"/>
          <p:cNvPicPr>
            <a:picLocks noChangeAspect="1"/>
          </p:cNvPicPr>
          <p:nvPr/>
        </p:nvPicPr>
        <p:blipFill>
          <a:blip r:embed="rId1" cstate="screen">
            <a:alphaModFix amt="25000"/>
          </a:blip>
          <a:stretch>
            <a:fillRect/>
          </a:stretch>
        </p:blipFill>
        <p:spPr>
          <a:xfrm>
            <a:off x="0" y="3210560"/>
            <a:ext cx="3647440" cy="3647440"/>
          </a:xfrm>
          <a:prstGeom prst="rect">
            <a:avLst/>
          </a:prstGeom>
        </p:spPr>
      </p:pic>
      <p:pic>
        <p:nvPicPr>
          <p:cNvPr id="4" name="图片 3"/>
          <p:cNvPicPr>
            <a:picLocks noChangeAspect="1"/>
          </p:cNvPicPr>
          <p:nvPr/>
        </p:nvPicPr>
        <p:blipFill>
          <a:blip r:embed="rId2"/>
          <a:stretch>
            <a:fillRect/>
          </a:stretch>
        </p:blipFill>
        <p:spPr>
          <a:xfrm>
            <a:off x="7877810" y="495935"/>
            <a:ext cx="3267075" cy="60579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heckerboard(across)">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5125720" y="695325"/>
            <a:ext cx="6153785" cy="4201795"/>
          </a:xfrm>
          <a:prstGeom prst="rect">
            <a:avLst/>
          </a:prstGeom>
        </p:spPr>
        <p:txBody>
          <a:bodyPr wrap="square">
            <a:sp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【作品赏析】</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西厢记》是一部著名的元杂剧。其故事取材于中唐诗人元稹所作的传奇小说《莺莺传》。王实甫的《西厢记》不仅在形式上由叙事体（叙事体由演唱者叙述故事情节的发展）的讲唱文学变成了代言体（代言体是由戏中角色的言行来展现故事情节的发展）的杂剧，而且在思想深度方面，也作了进一步的发掘。《西厢记》通过崔张爱情故事的描写，批判了封建礼教和门阀婚姻制度，热情歌颂了崔莺莺和张生反抗封建礼教的叛逆行为和自由爱情，表达了“愿普天下有情的都成了眷属”的爱情理想，在艺术上也达到了新的高度。</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pic>
        <p:nvPicPr>
          <p:cNvPr id="3" name="图片 2"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4" name="文本框 3"/>
          <p:cNvSpPr txBox="1"/>
          <p:nvPr/>
        </p:nvSpPr>
        <p:spPr>
          <a:xfrm>
            <a:off x="1194435" y="4587240"/>
            <a:ext cx="9802495" cy="1889760"/>
          </a:xfrm>
          <a:prstGeom prst="rect">
            <a:avLst/>
          </a:prstGeom>
          <a:noFill/>
        </p:spPr>
        <p:txBody>
          <a:bodyPr wrap="square" rtlCol="0" anchor="t">
            <a:sp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碧云天，黄花地，西风紧，北雁南飞”，前几句化用范仲淹《苏幕遮》中的词句并取其秋景凄凉的意境。“晓来谁染霜林醉，总是离人泪”。霜叶由青变红，故着一“染”字，泪染霜林，文辞既美，意象又耐人寻味。着一“晓”字，暗喻霜林的由青转红，似乎只经过短短的一夜时间。董解元的《西厢记诸宫调》中这两句作“莫道男儿心如铁，君不见满川红叶，尽是离人眼中血”，张生的唱词，而《长亭送别》中的莺莺的唱词青出于蓝，也更加婉妙。</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6" name="图片 5"/>
          <p:cNvPicPr>
            <a:picLocks noChangeAspect="1"/>
          </p:cNvPicPr>
          <p:nvPr/>
        </p:nvPicPr>
        <p:blipFill>
          <a:blip r:embed="rId2"/>
          <a:stretch>
            <a:fillRect/>
          </a:stretch>
        </p:blipFill>
        <p:spPr>
          <a:xfrm>
            <a:off x="1558290" y="1167130"/>
            <a:ext cx="3133725" cy="32575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59765" y="1080135"/>
            <a:ext cx="10834370" cy="5345430"/>
          </a:xfrm>
          <a:prstGeom prst="rect">
            <a:avLst/>
          </a:prstGeom>
        </p:spPr>
        <p:txBody>
          <a:bodyPr wrap="square">
            <a:spAutoFit/>
          </a:bodyPr>
          <a:p>
            <a:pPr indent="457200" algn="just" fontAlgn="auto">
              <a:lnSpc>
                <a:spcPct val="17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滚绣球〕这段曲词和前面那段〔端正好〕相比，在情景的铺设上是不大相同的。〔端正好〕主要是采用因景生情的手法，以凄凉的暮秋景象来引出莺莺的离愁别恨。〔滚绣球〕这段曲词，比较多地采用了由情及景的手法，柳丝系马儿、疏林挂斜晖、马慢走车快行、松金钏减玉肌等等所有这些描写，无不都是由莺莺对张生的依恋惜别之情引发出来的。对莺莺内心活动的刻画，不是依仗苍白空泛的言词，而是借助鲜明生动的形象。作者把天地景物乃至车马首饰统统拿来，赋予丰富的联想和夸张，作为表情达意的手段。这就使得抽象的人物感情表现得十分具体真实，细腻动人。</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7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叨叨令〕这段曲词是莺莺在自己丈夫和最知心的丫鬟红娘面前尽情倾诉离别的痛苦心情，因此在描写上与前面〔端正好〕和〔滚绣球〕委婉含蓄的内心独白不一样，整段曲词无遮无拦，直抒胸臆，用的都是一些普通的口语，如车儿马儿、花儿靥儿、被儿枕儿、衫儿袖儿、熬熬煎煎、昏昏沉沉。作者把这些日常的口语巧妙地组合起来，用一连串的排比、重叠，造成音节和声韵的回环流转，产生“一唱三叹”的艺术效果。</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pic>
        <p:nvPicPr>
          <p:cNvPr id="10" name="图片 9"/>
          <p:cNvPicPr>
            <a:picLocks noChangeAspect="1"/>
          </p:cNvPicPr>
          <p:nvPr/>
        </p:nvPicPr>
        <p:blipFill>
          <a:blip r:embed="rId1" cstate="screen">
            <a:alphaModFix amt="25000"/>
          </a:blip>
          <a:stretch>
            <a:fillRect/>
          </a:stretch>
        </p:blipFill>
        <p:spPr>
          <a:xfrm>
            <a:off x="0" y="3268980"/>
            <a:ext cx="3837305" cy="38373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heckerboard(across)">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2" name="矩形 1"/>
          <p:cNvSpPr/>
          <p:nvPr/>
        </p:nvSpPr>
        <p:spPr>
          <a:xfrm>
            <a:off x="3978275" y="1106170"/>
            <a:ext cx="7552690" cy="5661660"/>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当莺莺、张生、红娘与老夫人会见后，送别的酒宴开始了。当着严厉无情的老夫人，莺莺不能尽情表露自己的感情，她只能感叹、悲伤。酒宴完毕以后，老夫人先走了。这个时候，莺莺和张生能谈谈知心话了。这里，安排了一支名叫〔耍孩儿〕的曲子。接下来作者又以比喻的手法进一步抒写莺莺的心绪：“伯劳东去燕西飞，未登程先问归期”。经过这些铺张描写，人物的感情已成奔腾之势向高潮发展。这时候，作者却避过潮头，另敷新笔：“虽然眼底人千里，且尽生前酒一杯。”纵然马上就要相别千里，姑且在聚合时再饮一杯送行酒吧。这是由极度悲哀转向无可奈何时的一句宽慰话。这一笔，虽在意想之外，却在情理之中。它使得整段曲词错落有致，人物的内心活动也显得波澜起伏。经过这样的跌宕回旋，作者才放纵笔墨把人物的感情推向高潮：“未饮心先醉，眼中流血，心内成灰。”这三句是说，哪里还要饮什么送行酒啊，还没饮酒，心早已如痴如醉了！眼泪流尽继之以血，这颗心早已被折磨得像死灰一样了。实际上，前两句是后三句的映衬对比，可以说这是一种欲放先收、欲高先低的手法。</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2"/>
          <a:stretch>
            <a:fillRect/>
          </a:stretch>
        </p:blipFill>
        <p:spPr>
          <a:xfrm>
            <a:off x="200660" y="1106170"/>
            <a:ext cx="3209925" cy="53740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807085" y="1271270"/>
            <a:ext cx="6524625" cy="5313680"/>
          </a:xfrm>
          <a:prstGeom prst="rect">
            <a:avLst/>
          </a:prstGeom>
        </p:spPr>
        <p:txBody>
          <a:bodyPr wrap="square">
            <a:no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但得一个并头莲，煞强如状元及第”，这是莺莺对张生赴考所持的态度。历经多少辛酸痛苦才获取的爱情，刚刚得到承认，马上又要分开。莺莺的内心愈是痛苦，愈是说明封建家长的冷酷无情。莺莺虽然无力反抗老夫人“三辈儿不招白衣女婿”的宗旨，但她斩钉截铁地表明了自己对这个问题的态度，她认为“莲开并蒂”比“状元及第”好得多。这些描写，使《西厢记》摆脱了表现才子佳人离愁别绪的老套，升华到否定世俗传统偏见的高度，使艺术形象迸发出闪光的民主思想的火花。“‘蜗角虚名，蝇头微利’，拆鸳鸯在两下里。一个这壁，一个那壁，一递一声长吁气。”不要忘记这些话是当着老夫人的面说的，它显示了莺莺倔强的反抗性格。《长亭送别》历来为人们所激赏，其中一个重要原因是它在思想上有新意，它不仅表现了爱情和封建家长的矛盾，而且对读书追求功名利禄那一套世俗观念做了一定程度的批判。</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1"/>
          <a:stretch>
            <a:fillRect/>
          </a:stretch>
        </p:blipFill>
        <p:spPr>
          <a:xfrm>
            <a:off x="7660640" y="1393190"/>
            <a:ext cx="3971925" cy="44532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模块一　戏剧概述</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 name="矩形 1"/>
          <p:cNvSpPr/>
          <p:nvPr/>
        </p:nvSpPr>
        <p:spPr>
          <a:xfrm>
            <a:off x="812800" y="858520"/>
            <a:ext cx="10678795" cy="3403600"/>
          </a:xfrm>
          <a:prstGeom prst="rect">
            <a:avLst/>
          </a:prstGeom>
        </p:spPr>
        <p:txBody>
          <a:bodyPr wrap="square">
            <a:spAutoFit/>
          </a:bodyPr>
          <a:p>
            <a:pPr indent="508000" algn="just" fontAlgn="auto">
              <a:lnSpc>
                <a:spcPct val="120000"/>
              </a:lnSpc>
              <a:spcAft>
                <a:spcPts val="600"/>
              </a:spcAft>
              <a:extLst>
                <a:ext uri="{35155182-B16C-46BC-9424-99874614C6A1}">
                  <wpsdc:indentchars xmlns:wpsdc="http://www.wps.cn/officeDocument/2017/drawingmlCustomData" val="200" checksum="282533468"/>
                </a:ext>
              </a:extLst>
            </a:pP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a:t>
            </a:r>
            <a:r>
              <a:rPr lang="zh-CN"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戏剧的含义</a:t>
            </a:r>
            <a:endPar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戏剧，指以语言、动作、舞蹈、音乐、木偶等形式达到叙事目的的舞台表演艺术的总称。文学上的戏剧概念是指为戏剧表演所创作的脚本，即剧本。戏剧的表演形式多种多样，常见的包括话剧、歌剧、舞剧、音乐剧、木偶戏、皮影戏等。戏剧是由演员扮演角色在舞台上当众表演故事的一种综合艺术。</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戏剧的起源实不可考，有多种假说。比较主流的看法有二：一为原始宗教的巫术仪式，比如上古中文，“巫”“舞”“武”三字同源，可能是对一种乞求战斗胜利的巫术活动的合称，即戏剧的原始形态。另一为劳动或庆祝丰收时的即兴歌舞表演，这种说法主要依据是古希腊戏剧，它被认为是起源于酒神祭祀。</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812800" y="3729355"/>
            <a:ext cx="6916420" cy="2609215"/>
          </a:xfrm>
          <a:prstGeom prst="rect">
            <a:avLst/>
          </a:prstGeom>
          <a:noFill/>
        </p:spPr>
        <p:txBody>
          <a:bodyPr wrap="square" rtlCol="0" anchor="t">
            <a:sp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戏剧是由演员将某个故事或情境，以对话、歌唱或动作等方式表演出来的艺术。戏剧有四个元素，包括了“演员”“故事（情境）”“舞台（表演场地）”和“观众”。“演员”是四者当中最重要的元素，他是角色的代言人，必须具备扮演的能力，戏剧与其他艺术类最大的不同之处便在于扮演了，通过演员的扮演，剧本中的角色才能得以伸张，如果抛弃了演员的扮演，那么所演出的便不再是戏剧。</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5" name="图片 4"/>
          <p:cNvPicPr>
            <a:picLocks noChangeAspect="1"/>
          </p:cNvPicPr>
          <p:nvPr/>
        </p:nvPicPr>
        <p:blipFill>
          <a:blip r:embed="rId1"/>
          <a:stretch>
            <a:fillRect/>
          </a:stretch>
        </p:blipFill>
        <p:spPr>
          <a:xfrm>
            <a:off x="7938770" y="3851275"/>
            <a:ext cx="3794760" cy="22161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026535" y="819150"/>
            <a:ext cx="7406640" cy="5563870"/>
          </a:xfrm>
          <a:prstGeom prst="rect">
            <a:avLst/>
          </a:prstGeom>
          <a:noFill/>
        </p:spPr>
        <p:txBody>
          <a:bodyPr wrap="square" rtlCol="0" anchor="t">
            <a:sp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此一节君须记，若见了那异乡花草，再休似此处栖迟。”《长亭送别》的末尾，莺莺终于把藏在心底的话说出。这话来得如此突兀，分量惊人的重。“你休忧‘文齐福不齐’，我只怕你‘停妻再娶妻’。”莺莺明白，她和张生的爱情正达到一个危险地带，张生得中与否都是对他们的爱情的巨大考验。张生得中的话，他将成为高门大族的择婿对象；如果落第，老夫人又不承认这个白衣女婿。巨大的阴影笼罩着莺莺。在这里，我们窥见了封建时代妇女身上所承受的巨大的压力，以及在男女不平等的社会里妇女悲惨屈辱的地位。如果剧中的张生不是一位忠厚志诚的君子的话，莺莺的弃妇的命运几乎是不可避免的。</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作者采用古典诗词情景交融的艺术手法，既吸收了古典诗词语言的精华，又提炼、融会生动的民间口语，加重文章的斑斓色彩，增强语言的形象性和表现力，使这部作品辞藻纷呈，艳丽典雅。在博采众长的基础上，熔铸冶炼，形成自身华丽秀美的语言特色。这种特色是形成全剧“花间美人”艺术风格的重要因素，没有语言上这种五色缤纷的艳丽姿采，“花间美人”就要黯然失色。</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1"/>
          <a:stretch>
            <a:fillRect/>
          </a:stretch>
        </p:blipFill>
        <p:spPr>
          <a:xfrm>
            <a:off x="455295" y="1414145"/>
            <a:ext cx="3300095" cy="46710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2" name="矩形 1"/>
          <p:cNvSpPr/>
          <p:nvPr/>
        </p:nvSpPr>
        <p:spPr>
          <a:xfrm>
            <a:off x="1042035" y="1471295"/>
            <a:ext cx="10287000" cy="4323080"/>
          </a:xfrm>
          <a:prstGeom prst="rect">
            <a:avLst/>
          </a:prstGeom>
        </p:spPr>
        <p:txBody>
          <a:bodyPr wrap="square">
            <a:spAutoFit/>
          </a:bodyPr>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艺术风格的形成在很大程度上取决于作者驾驭语言的独特性。剧本和其他艺术形式一样，也是语言的艺术。运用什么样的语言就有什么样的艺术风格，这几乎是不言而喻的。王实甫吸收了当时民间生动活泼的口语，继承了唐诗宋词精美的语言艺术，融化百家，创造了文采斑斓的元曲语汇，成为我国戏曲史上文采派最杰出的代表。</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艺术风格还表现在意境的创造方面。王实甫是酿造气氛、描摹环境的圣手。全剧处处有诗的意境，洋溢着诗情画意的气氛。在个别悲剧性的场子里，也依然笼罩着诗的气氛。如《长亭送别》一折，并不着重去渲染主人公摧肝裂胆的痛苦，而是借助古典诗词描写愁恨时特有的一些表现手法，以景写人，达到情景交融的艺术境界。这里没有呼天抢地，没有抱头痛哭，有的是“碧云天，黄花地，西风紧，北雁南飞”那种诗意的迷惘和浓浓的哀愁，依然是一片诗情画意的动人色调，与全剧优美的风格和谐统一。</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327150" y="2181225"/>
            <a:ext cx="3659505" cy="1476375"/>
          </a:xfrm>
          <a:prstGeom prst="rect">
            <a:avLst/>
          </a:prstGeom>
          <a:noFill/>
        </p:spPr>
        <p:txBody>
          <a:bodyPr wrap="square" rtlCol="0" anchor="t">
            <a:spAutoFit/>
          </a:bodyPr>
          <a:p>
            <a:pPr indent="812800" algn="ctr" fontAlgn="auto">
              <a:lnSpc>
                <a:spcPct val="100000"/>
              </a:lnSpc>
              <a:spcAft>
                <a:spcPts val="600"/>
              </a:spcAft>
              <a:extLst>
                <a:ext uri="{35155182-B16C-46BC-9424-99874614C6A1}">
                  <wpsdc:indentchars xmlns:wpsdc="http://www.wps.cn/officeDocument/2017/drawingmlCustomData" val="200" checksum="3877492575"/>
                </a:ext>
              </a:extLst>
            </a:pPr>
            <a:r>
              <a:rPr sz="32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三</a:t>
            </a:r>
            <a:r>
              <a:rPr lang="zh-CN" sz="32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32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《日出》</a:t>
            </a:r>
            <a:endParaRPr sz="32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ctr" fontAlgn="auto">
              <a:lnSpc>
                <a:spcPct val="100000"/>
              </a:lnSpc>
              <a:spcAft>
                <a:spcPts val="600"/>
              </a:spcAft>
            </a:pPr>
            <a:endParaRPr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ctr" fontAlgn="auto">
              <a:lnSpc>
                <a:spcPct val="100000"/>
              </a:lnSpc>
              <a:spcAft>
                <a:spcPts val="6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mn-ea"/>
              </a:rPr>
              <a:t>（现代）曹禺</a:t>
            </a:r>
            <a:endParaRPr lang="zh-CN" altLang="en-US" sz="24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pic>
        <p:nvPicPr>
          <p:cNvPr id="4" name="图片 3"/>
          <p:cNvPicPr>
            <a:picLocks noChangeAspect="1"/>
          </p:cNvPicPr>
          <p:nvPr/>
        </p:nvPicPr>
        <p:blipFill>
          <a:blip r:embed="rId1"/>
          <a:stretch>
            <a:fillRect/>
          </a:stretch>
        </p:blipFill>
        <p:spPr>
          <a:xfrm>
            <a:off x="5969635" y="213995"/>
            <a:ext cx="619125" cy="6429375"/>
          </a:xfrm>
          <a:prstGeom prst="rect">
            <a:avLst/>
          </a:prstGeom>
        </p:spPr>
      </p:pic>
      <p:grpSp>
        <p:nvGrpSpPr>
          <p:cNvPr id="7" name="组合 6"/>
          <p:cNvGrpSpPr/>
          <p:nvPr/>
        </p:nvGrpSpPr>
        <p:grpSpPr>
          <a:xfrm>
            <a:off x="6096635" y="340995"/>
            <a:ext cx="4919345" cy="6428740"/>
            <a:chOff x="9601" y="537"/>
            <a:chExt cx="7747" cy="10124"/>
          </a:xfrm>
        </p:grpSpPr>
        <p:pic>
          <p:nvPicPr>
            <p:cNvPr id="3" name="图片 2" descr="86f61530ffd6b7c2141fd5d5888d9ca"/>
            <p:cNvPicPr>
              <a:picLocks noChangeAspect="1"/>
            </p:cNvPicPr>
            <p:nvPr/>
          </p:nvPicPr>
          <p:blipFill>
            <a:blip r:embed="rId2"/>
            <a:stretch>
              <a:fillRect/>
            </a:stretch>
          </p:blipFill>
          <p:spPr>
            <a:xfrm>
              <a:off x="9846" y="960"/>
              <a:ext cx="7503" cy="9495"/>
            </a:xfrm>
            <a:prstGeom prst="rect">
              <a:avLst/>
            </a:prstGeom>
          </p:spPr>
        </p:pic>
        <p:pic>
          <p:nvPicPr>
            <p:cNvPr id="6" name="图片 5"/>
            <p:cNvPicPr>
              <a:picLocks noChangeAspect="1"/>
            </p:cNvPicPr>
            <p:nvPr/>
          </p:nvPicPr>
          <p:blipFill>
            <a:blip r:embed="rId1"/>
            <a:stretch>
              <a:fillRect/>
            </a:stretch>
          </p:blipFill>
          <p:spPr>
            <a:xfrm>
              <a:off x="9601" y="537"/>
              <a:ext cx="975" cy="10125"/>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710565" y="858520"/>
            <a:ext cx="10726420" cy="5672455"/>
          </a:xfrm>
          <a:prstGeom prst="rect">
            <a:avLst/>
          </a:prstGeom>
        </p:spPr>
        <p:txBody>
          <a:bodyPr wrap="square">
            <a:noAutofit/>
          </a:bodyPr>
          <a:p>
            <a:pPr indent="508000" algn="ctr" fontAlgn="auto">
              <a:lnSpc>
                <a:spcPct val="100000"/>
              </a:lnSpc>
              <a:spcAft>
                <a:spcPts val="600"/>
              </a:spcAft>
              <a:extLst>
                <a:ext uri="{35155182-B16C-46BC-9424-99874614C6A1}">
                  <wpsdc:indentchars xmlns:wpsdc="http://www.wps.cn/officeDocument/2017/drawingmlCustomData" val="200" checksum="282533468"/>
                </a:ext>
              </a:extLst>
            </a:pPr>
            <a:r>
              <a:rPr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日出（节选）</a:t>
            </a:r>
            <a:r>
              <a:rPr 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（现代）曹禺</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〔潘月亭由中门进。〕</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潘月亭　石清！你回来了。</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李石清　（恭谨地）早来了。我听说您正跟报馆的人谈天，所以没敢叫人请您去。</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潘月亭　李太太有事吗？</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李石清　没有事，没有事。（对李太太）你还是进去打牌去吧。</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〔李太太由左门下。〕</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李石清　报馆有什么特别关于时局的消息吗？</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潘月亭　你不用管，叫你买的公债都买好了吗？</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李石清　买了，一共二百万，本月份。</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潘月亭　成交是怎么个行市？</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李石清　七七五。</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潘月亭　买了之后，情形怎么样？</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李石清　我怕不大好。外面有谣言，市面很紧，</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行市只往下落，有公债的都抛出，可是您</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反而——</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pic>
        <p:nvPicPr>
          <p:cNvPr id="10" name="图片 9"/>
          <p:cNvPicPr>
            <a:picLocks noChangeAspect="1"/>
          </p:cNvPicPr>
          <p:nvPr/>
        </p:nvPicPr>
        <p:blipFill>
          <a:blip r:embed="rId1" cstate="screen">
            <a:alphaModFix amt="25000"/>
          </a:blip>
          <a:stretch>
            <a:fillRect/>
          </a:stretch>
        </p:blipFill>
        <p:spPr>
          <a:xfrm>
            <a:off x="0" y="3268980"/>
            <a:ext cx="3837305" cy="3837305"/>
          </a:xfrm>
          <a:prstGeom prst="rect">
            <a:avLst/>
          </a:prstGeom>
        </p:spPr>
      </p:pic>
      <p:pic>
        <p:nvPicPr>
          <p:cNvPr id="3" name="图片 2"/>
          <p:cNvPicPr>
            <a:picLocks noChangeAspect="1"/>
          </p:cNvPicPr>
          <p:nvPr/>
        </p:nvPicPr>
        <p:blipFill>
          <a:blip r:embed="rId2"/>
          <a:stretch>
            <a:fillRect/>
          </a:stretch>
        </p:blipFill>
        <p:spPr>
          <a:xfrm>
            <a:off x="7452995" y="3429000"/>
            <a:ext cx="3910965" cy="28365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heckerboard(across)">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2" name="矩形 1"/>
          <p:cNvSpPr/>
          <p:nvPr/>
        </p:nvSpPr>
        <p:spPr>
          <a:xfrm>
            <a:off x="681355" y="967740"/>
            <a:ext cx="11125200" cy="5677535"/>
          </a:xfrm>
          <a:prstGeom prst="rect">
            <a:avLst/>
          </a:prstGeom>
        </p:spPr>
        <p:txBody>
          <a:bodyPr wrap="square">
            <a:spAutoFit/>
          </a:bodyPr>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潘月亭　我反而买进。</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李石清　您自然是看涨。</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潘月亭　我买进，难道我会看落？</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李石清　（表示殷勤）经理，平常做存货没什么大危险，再没办法，我们收现，买回来就得了。</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可现在情形特别，行市一个劲儿往下跌。要是平定一点，行市还有翻回来的那一天，那您就大赚了。</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不过这可是由不得我们的事。</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潘月亭　（拿吕宋烟）你怎么知道谣言一定可靠？</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李石清　（卑屈地笑）是，是，您说这是空气？这是空户们要买进，故意造出的空气？</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潘月亭　空气不空气？我想我干公债这么些年，总可以知道一点真消息。</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李石清　（讨好地）不过金八的消息最灵通，我听说他老人家一点也没有买，并且——</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潘月亭　（不愉快）石清先生，一个人顶好自己管自己的事，在行里，叫你做的你做，不叫你做</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的就少多事，少问。这是行里做事的规矩。</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李石清　（被这样顶撞，自然不悦，但极力压制着自己）是，经理，我不过是说说，跟您提个醒。</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潘月亭　银行里面的事情，不是说说讲讲的事，并且我用不着你提醒。</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李石清　是，经理。</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潘月亭　你到金八爷那儿去了吗？</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575945" y="1064260"/>
            <a:ext cx="8979535" cy="5356860"/>
          </a:xfrm>
          <a:prstGeom prst="rect">
            <a:avLst/>
          </a:prstGeom>
        </p:spPr>
        <p:txBody>
          <a:bodyPr wrap="square">
            <a:noAutofit/>
          </a:bodyPr>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李石清　去过了。我跟他提过这回盖大丰大楼的事情。他说银行现在怎么会有钱盖房子？后来他又讲市面太坏，地价落，他说这楼既然刚盖，最好立刻停工。</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潘月亭　你没有说这房子已经订了合同，定款已经付了吗？</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李石清　我自然说了，我说包给一个外国公司，钱决不能退，所以金八爷在银行的存款一时实在周转不过来，请缓一两天提。</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潘月亭　他怎么样？</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李石清　他想了想，他说“再看吧”，看神气仿佛还免</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不了有变故。</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潘月亭　这个流氓！一点交情也不讲！</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李石清　（偷看他）哦，他还问我现在银行所有的房</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地产是不是已经都抵押出去了？</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潘月亭　怎么，他会问你这些事情？</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李石清　是，我也奇怪呢，可是我也没怎么说。</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潘月亭　你对他说什么？</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1"/>
          <a:stretch>
            <a:fillRect/>
          </a:stretch>
        </p:blipFill>
        <p:spPr>
          <a:xfrm>
            <a:off x="7211060" y="3429000"/>
            <a:ext cx="4544060" cy="28784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013075" y="706755"/>
            <a:ext cx="8472805" cy="5815330"/>
          </a:xfrm>
          <a:prstGeom prst="rect">
            <a:avLst/>
          </a:prstGeom>
          <a:noFill/>
        </p:spPr>
        <p:txBody>
          <a:bodyPr wrap="square" rtlCol="0" anchor="t">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李石清　我说银行的房地产并没有抵押出去。（停一下。又偷看潘的脸，胆子大起来）固然我知道银行的产业早已全部押给人了。</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潘月亭　（愣住）你——谁跟你说押给人了？</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李石清　（抬起头）经理，您不是在前几个月把最后的一片房产由长兴里到黄仁里都给押出去了吗？</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潘月亭　笑话。这是谁说的？</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李石清　经理，您不是全部都押给友华公司了吗？</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潘月亭　哦，哦，（走了两步）哦，石清，你从哪儿得来这个消息？（坐下）怎么，这件事会有人知道吗？</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李石清　（明白已抓住了潘月亭的短处）您放心，放心，没有人知道。就是我自己看见您签字的合同。</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潘月亭　你在哪儿看见这个合同？</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李石清　在您的抽屉里。</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潘月亭　你怎么敢——</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3" name="图片 2"/>
          <p:cNvPicPr>
            <a:picLocks noChangeAspect="1"/>
          </p:cNvPicPr>
          <p:nvPr/>
        </p:nvPicPr>
        <p:blipFill>
          <a:blip r:embed="rId1"/>
          <a:stretch>
            <a:fillRect/>
          </a:stretch>
        </p:blipFill>
        <p:spPr>
          <a:xfrm>
            <a:off x="624205" y="1265555"/>
            <a:ext cx="2234565" cy="44691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2" name="矩形 1"/>
          <p:cNvSpPr/>
          <p:nvPr/>
        </p:nvSpPr>
        <p:spPr>
          <a:xfrm>
            <a:off x="525145" y="858520"/>
            <a:ext cx="10459720" cy="5688965"/>
          </a:xfrm>
          <a:prstGeom prst="rect">
            <a:avLst/>
          </a:prstGeom>
        </p:spPr>
        <p:txBody>
          <a:bodyPr wrap="square">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李石清　不瞒您说，（狞笑）因为我在行里觉得很奇怪，经理忽而又是盖大楼，又是买公债的，我就有一天趁您见客的那一会工夫，开了您的抽屉看看。（笑）可是，我知道我这一举动是有点多事。</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潘月亭　（呆了半天）石清，不不——这不算什么。不算多事。（不安地笑着）互相监督也是好的。你请坐，你请坐，我们可以谈谈。</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李石清　经理。您何必这么客气？</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潘月亭　不，你坐坐，不要再拘束了。（坐下）你既然知道了这件事，你自然明白这件事的秘密性，这是决不可泄漏出去，弄得银行本身有些不便当。</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李石清　是，我知道最近银行大宗提款的不算少。</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潘月亭　好了，我们是一个船上的人啦。我们应该互相帮助，团结起来。这些日子关于银行的谣言很多，他们都疑惑行里准备金是不够的。</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李石清　（故意再顶一句）　的的确确行里不但准备金不足，而且有点周转不灵。金八爷这次提款不就是个例子吗？</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潘月亭　（不安地）可是，石清——</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李石清　（抢一句）可是，经理，自从您宣布银行赚了钱，把银行又要盖大丰大楼的计划宣布出去，大家提款的又平稳了些。</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710565" y="1269365"/>
            <a:ext cx="10726420" cy="4907915"/>
          </a:xfrm>
          <a:prstGeom prst="rect">
            <a:avLst/>
          </a:prstGeom>
        </p:spPr>
        <p:txBody>
          <a:bodyPr wrap="square">
            <a:no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潘月亭　你很聪明，你明白我的用意。所以现在的大楼必须盖。哪一天盖齐不管他，这一期的建筑费拿得出去，那就是银行准备金充足，是巩固的。</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李石清　然而不赚钱，行里的人是知道的。</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潘月亭　所以抵押房产，同金八提款这两个消息千万不要叫人知道。这个时候，随便一个消息可以造成风波，你要小心。</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李石清　我自然会小心，伺候经理我一向谨慎，这件事我不会做错的。</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潘月亭　我现在正想旁的方法。这一次公债只要买得顺当，目前我们就可以平平安安地度过去。这关度过去，你这点功劳我要充分酬报的。</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李石清　我总是为经理服务的。呃，呃，最近我听说襄理张先生要调到旁的地方去？</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潘月亭　（沉吟）是，襄理，是啊，只要你不嫌地位小，那件事我总可以帮忙。</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李石清　谢谢，谢谢，经理，您放心，我总是尽我的全力为您做事。</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潘月亭　好，好。哦，那张裁员单子你带来了吗？</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pic>
        <p:nvPicPr>
          <p:cNvPr id="10" name="图片 9"/>
          <p:cNvPicPr>
            <a:picLocks noChangeAspect="1"/>
          </p:cNvPicPr>
          <p:nvPr/>
        </p:nvPicPr>
        <p:blipFill>
          <a:blip r:embed="rId1" cstate="screen">
            <a:alphaModFix amt="25000"/>
          </a:blip>
          <a:stretch>
            <a:fillRect/>
          </a:stretch>
        </p:blipFill>
        <p:spPr>
          <a:xfrm>
            <a:off x="0" y="3268980"/>
            <a:ext cx="3837305" cy="38373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heckerboard(across)">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2" name="矩形 1"/>
          <p:cNvSpPr/>
          <p:nvPr/>
        </p:nvSpPr>
        <p:spPr>
          <a:xfrm>
            <a:off x="519430" y="1048385"/>
            <a:ext cx="6910705" cy="5446395"/>
          </a:xfrm>
          <a:prstGeom prst="rect">
            <a:avLst/>
          </a:prstGeom>
        </p:spPr>
        <p:txBody>
          <a:bodyPr wrap="square">
            <a:spAutoFit/>
          </a:bodyPr>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李石清　带来了。</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潘月亭　人裁了之后，大概可以省出多少钱？</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李石清　一个月只省出五百块钱左右。</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潘月亭　省一点是一点。上次修理房子的工钱，你扣下了吗？</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李石清　扣下了，二百块钱，就在身上。</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潘月亭　怎么会这么多？</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李石清　多并不算多，扣到每个小工也不过才一毛钱。</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潘月亭　好的，再谈吧。（向左门走了两步，忽然回过头来）哦，我想起来了，你见着金八，提到昨天晚上那个小东西的事吗？</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李石清　我说了，我说陈小姐很喜欢那孩子，请他讲讲面子给我们。</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潘月亭　他怎么样？</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李石清　他摇摇头，说根本不知道有这么一件事。</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潘月亭　这个混蛋，他装不知道，简直一点交情也不讲。……好，让他去吧，反正不过是个乡下孩子。</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李石清　是，经理。</a:t>
            </a:r>
            <a:r>
              <a:rPr 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〔潘下。〕</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pic>
        <p:nvPicPr>
          <p:cNvPr id="6" name="图片 5"/>
          <p:cNvPicPr>
            <a:picLocks noChangeAspect="1"/>
          </p:cNvPicPr>
          <p:nvPr/>
        </p:nvPicPr>
        <p:blipFill>
          <a:blip r:embed="rId2"/>
          <a:stretch>
            <a:fillRect/>
          </a:stretch>
        </p:blipFill>
        <p:spPr>
          <a:xfrm>
            <a:off x="7804785" y="1557655"/>
            <a:ext cx="3467100" cy="42481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821055" y="948055"/>
            <a:ext cx="6042660" cy="5009515"/>
          </a:xfrm>
          <a:prstGeom prst="rect">
            <a:avLst/>
          </a:prstGeom>
        </p:spPr>
        <p:txBody>
          <a:bodyPr wrap="square">
            <a:spAutoFit/>
          </a:bodyPr>
          <a:p>
            <a:pPr indent="508000" algn="just" fontAlgn="auto">
              <a:lnSpc>
                <a:spcPct val="120000"/>
              </a:lnSpc>
              <a:spcAft>
                <a:spcPts val="600"/>
              </a:spcAft>
              <a:extLst>
                <a:ext uri="{35155182-B16C-46BC-9424-99874614C6A1}">
                  <wpsdc:indentchars xmlns:wpsdc="http://www.wps.cn/officeDocument/2017/drawingmlCustomData" val="200" checksum="282533468"/>
                </a:ext>
              </a:extLst>
            </a:pP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a:t>
            </a:r>
            <a:r>
              <a:rPr lang="zh-CN"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戏剧的特点</a:t>
            </a:r>
            <a:endPar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（一）空间和时间高度集中</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剧本不像小说、散文那样可以不受时间和空间的限制，它要求时间、人物、情节、场景高度集中在舞台范围内。小小的舞台上，几个人的表演就可以代表千军万马；走几圈就可以表现出跨过了万水千山；变换一个场景和人物，就可以说明到了一个全新的地方或相隔多少年之后……相隔千万里，跨越若干年，都可通过幕、场变换集中在舞台上展现。</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剧本中通常用“幕”和“场”来表示段落和情节。“幕”指情节发展的一个大段落。“幕”可分为几场，“一场”指一幕中发生空间变换或时间隔开的情节。剧本一般要求篇幅不能太长，人物不能太多，场景也不能过多地转换。</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框 6"/>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模块一　戏剧概述</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6946900" y="1565910"/>
            <a:ext cx="4418965" cy="42900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509270" y="858520"/>
            <a:ext cx="11135995" cy="5413375"/>
          </a:xfrm>
          <a:prstGeom prst="rect">
            <a:avLst/>
          </a:prstGeom>
        </p:spPr>
        <p:txBody>
          <a:bodyPr wrap="square">
            <a:noAutofit/>
          </a:bodyPr>
          <a:p>
            <a:pPr indent="431800" algn="just" fontAlgn="auto">
              <a:lnSpc>
                <a:spcPct val="12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李石清推中门进。李石清忽然气派不同了，挺着胸脯走进来，马褂换了坎肩，前额的头发也贼亮贼亮地梳成了好几绺，眼神固然依旧那样东张西望地提防着，却来得气势汹汹，见着人客气里含着敌视，他不像以前那样对白露低声下气，他有些故为傲慢。〕</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2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2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〔（胡四）整整自己的衣服，又向那穿衣镜回回头，理两下鬓角，正预备进右门。右门开了，由里走出潘月亭和李石清。〕</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2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李石清　（对潘）里面人太多，还是在这儿谈方便些。</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2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潘月亭　好，也好。</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2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胡　四　（很熟稔地）石清，你怎么现在还在这儿？还不回家去？</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2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李石清　嗯，嗯。</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2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胡　四　潘经理。</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2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潘月亭　胡四，你快进去吧。八奶奶还等着你说戏呢！</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2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胡　四　是，我就去。石清，你过来，我跟你先说一句话。</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2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李石清　什么？</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00000"/>
              </a:lnSpc>
              <a:spcAft>
                <a:spcPts val="600"/>
              </a:spcAft>
              <a:extLst>
                <a:ext uri="{35155182-B16C-46BC-9424-99874614C6A1}">
                  <wpsdc:indentchars xmlns:wpsdc="http://www.wps.cn/officeDocument/2017/drawingmlCustomData" val="200" checksum="3588746719"/>
                </a:ext>
              </a:extLst>
            </a:pP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1"/>
          <a:stretch>
            <a:fillRect/>
          </a:stretch>
        </p:blipFill>
        <p:spPr>
          <a:xfrm>
            <a:off x="7629525" y="3673475"/>
            <a:ext cx="4025900" cy="25984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21055" y="984885"/>
            <a:ext cx="10829925" cy="5568315"/>
          </a:xfrm>
          <a:prstGeom prst="rect">
            <a:avLst/>
          </a:prstGeom>
          <a:noFill/>
        </p:spPr>
        <p:txBody>
          <a:bodyPr wrap="square" rtlCol="0" anchor="t">
            <a:spAutoFit/>
          </a:bodyPr>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胡　四　（笑嘻嘻地）我昨儿个在马路上又瞧见你的媳妇了，（低声对着他的耳朵）你的媳妇长得真不错。</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李石清（一向与胡四这样惯了的，现在无法和他正颜厉色，只好半气半恼，似笑非笑地）　唏！唏！岂有此理！岂有此理。</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胡　四　没有什么说的，石清，回头见。</a:t>
            </a:r>
            <a:r>
              <a:rPr lang="en-US"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dirty="0">
                <a:latin typeface="微软雅黑" panose="020B0503020204020204" pitchFamily="34" charset="-122"/>
                <a:ea typeface="微软雅黑" panose="020B0503020204020204" pitchFamily="34" charset="-122"/>
                <a:cs typeface="微软雅黑" panose="020B0503020204020204" pitchFamily="34" charset="-122"/>
                <a:sym typeface="+mn-ea"/>
              </a:rPr>
              <a:t>〔胡四很伶俐地由右门下。〕</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潘月亭　请坐吧。有什么事吗？</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李石清　（坐下，很得意地）　自然有。</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潘月亭　你说是什么？</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李石清　月——（仿佛不大顺口）经理知道了市面上，怎么回事吗？</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潘月亭　（故意地）不大清楚，你说说看。</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李石清　（低声密语）我这是从一个极秘密的地方打听出来的。我们这一次买的公债，算买对了，您放心吧！金八这次真是向里收，谣言说他故意造空气，他好向外甩，完全是神经过敏，假的。这一次我们算拿准了，我刚才一算，我们现在一共是四百五十万，这一“倒腾”说不定有三十万的赚头。</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潘月亭　（唯唯否否地）是……是……是。（但是没有等李石清说完，他忽然插嘴）哦，我听福升说你太太——</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2" name="矩形 1"/>
          <p:cNvSpPr/>
          <p:nvPr/>
        </p:nvSpPr>
        <p:spPr>
          <a:xfrm>
            <a:off x="681355" y="1069340"/>
            <a:ext cx="11125200" cy="5198745"/>
          </a:xfrm>
          <a:prstGeom prst="rect">
            <a:avLst/>
          </a:prstGeom>
        </p:spPr>
        <p:txBody>
          <a:bodyPr wrap="square">
            <a:spAutoFit/>
          </a:bodyPr>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李石清　（不屑于听这些琐碎的事）那我知道，我知道。我跟您说，我们说不定有三十万的赚头。这还是说行市就照这样涨。要是一两天这个看涨的消息越看越真，空户们再忍痛补进，跟着一抢，凑个热闹，我跟您说，不出十天，再多赚个十万二十万，随随便便地就是一说。</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潘月亭　（阻止他）是你的太太催你回去吗？</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10000"/>
              </a:lnSpc>
              <a:spcAft>
                <a:spcPts val="600"/>
              </a:spcAf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李石清　不要管她，先不管她。我提议，月亭，这次行里这点公债现在我们是绝对不卖了。我告诉你，这个行市还要大涨特涨，不会涨到这一点就完事。并且（非常兴奋地）我现在劝你，月亭，我们最好明天看情形再买进，明天的行市还可以买，还是吃不了亏。</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潘月亭　石清，你知道你的儿子病了吗？</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李石清　不要紧，不要紧。（更紧张）我看我们还是买。对！我们就这么决定了。月亭，这是千载一时的好机会。这一次买成功了，我主张，以后行里再也不冒这样的险。说什么我们也不必拆这个烂污，以后留点信用吧。不过，这一次我们破釜沉舟干一次，明天，一大清早。我们看看行市，还是买进。</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潘月亭　不过——</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李石清　我们再加上五十万，凑上一个整数。我想这决不会有错的。我计算着我们应该先把行里的信用整顿一下，第一，行里的存款要——</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710565" y="1056640"/>
            <a:ext cx="10726420" cy="5366385"/>
          </a:xfrm>
          <a:prstGeom prst="rect">
            <a:avLst/>
          </a:prstGeom>
        </p:spPr>
        <p:txBody>
          <a:bodyPr wrap="square">
            <a:noAutofit/>
          </a:bodyPr>
          <a:p>
            <a:pPr indent="457200" algn="just" fontAlgn="auto">
              <a:lnSpc>
                <a:spcPct val="120000"/>
              </a:lnSpc>
              <a:spcAft>
                <a:spcPts val="600"/>
              </a:spcAf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潘月亭　石清！石清！你知道你的儿子病得很重吗？</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2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李石清　为什么你老提这些不高兴的话？</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2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潘月亭　因为我看你太高兴了。</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2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李石清　怎么，为什么不高兴呢？这次事我帮您做得不算不漂亮。</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2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我为什么不高兴呢？</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2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潘月亭　哦，我忘了你这两天做了襄理了。</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2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李石清　经理，您这句话是什么意思？</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2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潘月亭　也没有什么意思。你知道我现在手下这点公债已经是钱了吗？</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李石清　自然。</a:t>
            </a:r>
            <a:endParaRPr sz="17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2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潘月亭　你知道就这么一点赚头已经足足能还金八的款吗？</a:t>
            </a:r>
            <a:endParaRPr sz="17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2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李石清　我计算着还有富余。</a:t>
            </a:r>
            <a:endParaRPr sz="17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2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潘月亭　哦，那好极了。有这点富余再加我潘四这点活动劲儿，</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2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你想想我还怕不怕人跟我捣乱？</a:t>
            </a:r>
            <a:endParaRPr sz="17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2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李石清　我不大明白经理的话。</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pic>
        <p:nvPicPr>
          <p:cNvPr id="10" name="图片 9"/>
          <p:cNvPicPr>
            <a:picLocks noChangeAspect="1"/>
          </p:cNvPicPr>
          <p:nvPr/>
        </p:nvPicPr>
        <p:blipFill>
          <a:blip r:embed="rId1" cstate="screen">
            <a:alphaModFix amt="25000"/>
          </a:blip>
          <a:stretch>
            <a:fillRect/>
          </a:stretch>
        </p:blipFill>
        <p:spPr>
          <a:xfrm>
            <a:off x="0" y="3268980"/>
            <a:ext cx="3837305" cy="3837305"/>
          </a:xfrm>
          <a:prstGeom prst="rect">
            <a:avLst/>
          </a:prstGeom>
        </p:spPr>
      </p:pic>
      <p:pic>
        <p:nvPicPr>
          <p:cNvPr id="3" name="图片 2"/>
          <p:cNvPicPr>
            <a:picLocks noChangeAspect="1"/>
          </p:cNvPicPr>
          <p:nvPr/>
        </p:nvPicPr>
        <p:blipFill>
          <a:blip r:embed="rId2"/>
          <a:stretch>
            <a:fillRect/>
          </a:stretch>
        </p:blipFill>
        <p:spPr>
          <a:xfrm>
            <a:off x="8056880" y="1095375"/>
            <a:ext cx="3467100" cy="46672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heckerboard(across)">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2" name="矩形 1"/>
          <p:cNvSpPr/>
          <p:nvPr/>
        </p:nvSpPr>
        <p:spPr>
          <a:xfrm>
            <a:off x="436880" y="948690"/>
            <a:ext cx="11125200" cy="5252720"/>
          </a:xfrm>
          <a:prstGeom prst="rect">
            <a:avLst/>
          </a:prstGeom>
        </p:spPr>
        <p:txBody>
          <a:bodyPr wrap="square">
            <a:noAutofit/>
          </a:bodyPr>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潘月亭　譬如有人说不定要宣传我银行的准备金不够？</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李石清　哦？</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潘月亭　或者说我把银行房产都抵押出去。</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李石清　哦……</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潘月亭　再不然，说我的银行这一年简直没有赚钱，眼看着要关门。</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李石清　（谄笑）不过，经理，何必提这个？这不——</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潘月亭　我自己自然不愿意提这个。不过说不定有人偏要提，提这个，你说这怎么办？</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李石清　这话不太远了点吗？</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潘月亭　（冷冷地看着他）话倒是不十分远。也不过是六七天的工夫，我仿佛听见有人跟我当面说过。</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李石清　经理，您这是何苦呢？圣人说过：“小不忍则乱大谋。”一个做大事的人多忍似乎总比不忍强。</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30000"/>
              </a:lnSpc>
              <a:spcAft>
                <a:spcPts val="600"/>
              </a:spcAf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潘月亭　（睃他一眼）我想我这两天很忍了一会儿。不过，我要跟你说一句实在话：我很讨厌一个自作聪明的人在我的面前多插嘴，我也不大愿意叫旁人看我好欺负，天生的狗食，以为我心甘情愿地叫人要挟。但是我最厌恶行里的同人背后骂我是个老混蛋，瞎了眼，昏了头，叫一个不学无术的三等货来做我的襄理。</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李石清　（极力压制自己）我希望经理说话无妨客气一点，字眼上可以略微斟酌斟酌再用。</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273685" y="1035050"/>
            <a:ext cx="10726420" cy="5366385"/>
          </a:xfrm>
          <a:prstGeom prst="rect">
            <a:avLst/>
          </a:prstGeom>
        </p:spPr>
        <p:txBody>
          <a:bodyPr wrap="square">
            <a:noAutofit/>
          </a:bodyPr>
          <a:p>
            <a:pPr indent="431800" algn="just" fontAlgn="auto">
              <a:lnSpc>
                <a:spcPct val="11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潘月亭　我很斟酌，很留神，我这一句一句都是不可再斟酌的客气话。</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1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李石清　（狞笑）好了，这些名词字眼都可说无关紧要，头等货，三等货，都是这么一说，差别倒是很有限。不过，经理，我们都是多半在外做事的人，我想，大事小事，人最低应该讲点信用。</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1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潘月亭　（看李）信用？（大笑）你要谈信用？信用我不是不讲，可是要看谁？我想我活了这么大年纪，我该明白跟哪一类人才可以讲信用，跟哪一类人就根本用不着讲信用的。</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1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李石清　那么，经理仿佛是不预备跟我讲信用了。</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1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潘月亭　（尖酸地）这句话真不像你这么聪明的人说的。</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1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李石清　经理自然是比我们聪明的。</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1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潘月亭　那倒也不见得。不过我也许明白一个很要紧的小道理，</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1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就是对那种太自作聪明的坏蛋，我有时可以绝对不讲信用的。</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1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（忽然）你知道你的太太跟你打电话了吗？</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李石清　（眩惑地）我知道，我知道。</a:t>
            </a:r>
            <a:endParaRPr sz="17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1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潘月亭　你的少爷病得快要死了，李太太催你快回家。</a:t>
            </a:r>
            <a:endParaRPr sz="17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1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李石清　（瞪眼望着潘，低声）我是要回家的。</a:t>
            </a:r>
            <a:endParaRPr sz="17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30000"/>
              </a:lnSpc>
              <a:spcAft>
                <a:spcPts val="600"/>
              </a:spcAft>
              <a:extLst>
                <a:ext uri="{35155182-B16C-46BC-9424-99874614C6A1}">
                  <wpsdc:indentchars xmlns:wpsdc="http://www.wps.cn/officeDocument/2017/drawingmlCustomData" val="200" checksum="3588746719"/>
                </a:ext>
              </a:extLst>
            </a:pP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pic>
        <p:nvPicPr>
          <p:cNvPr id="10" name="图片 9"/>
          <p:cNvPicPr>
            <a:picLocks noChangeAspect="1"/>
          </p:cNvPicPr>
          <p:nvPr/>
        </p:nvPicPr>
        <p:blipFill>
          <a:blip r:embed="rId1" cstate="screen">
            <a:alphaModFix amt="25000"/>
          </a:blip>
          <a:stretch>
            <a:fillRect/>
          </a:stretch>
        </p:blipFill>
        <p:spPr>
          <a:xfrm>
            <a:off x="0" y="3268980"/>
            <a:ext cx="3837305" cy="3837305"/>
          </a:xfrm>
          <a:prstGeom prst="rect">
            <a:avLst/>
          </a:prstGeom>
        </p:spPr>
      </p:pic>
      <p:pic>
        <p:nvPicPr>
          <p:cNvPr id="3" name="图片 2"/>
          <p:cNvPicPr>
            <a:picLocks noChangeAspect="1"/>
          </p:cNvPicPr>
          <p:nvPr/>
        </p:nvPicPr>
        <p:blipFill>
          <a:blip r:embed="rId2"/>
          <a:stretch>
            <a:fillRect/>
          </a:stretch>
        </p:blipFill>
        <p:spPr>
          <a:xfrm>
            <a:off x="7023100" y="3132455"/>
            <a:ext cx="4597400" cy="28759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heckerboard(across)">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2" name="矩形 1"/>
          <p:cNvSpPr/>
          <p:nvPr/>
        </p:nvSpPr>
        <p:spPr>
          <a:xfrm>
            <a:off x="681355" y="836930"/>
            <a:ext cx="10819765" cy="5152390"/>
          </a:xfrm>
          <a:prstGeom prst="rect">
            <a:avLst/>
          </a:prstGeom>
        </p:spPr>
        <p:txBody>
          <a:bodyPr wrap="square">
            <a:sp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潘月亭　那好极了。我听说你还有汽车在门口等着你。（刻薄地）坐汽车回家是很快的，回家之后，你无妨在家里多多练习自己的聪明，你这样精明强干的人不会没有事的。有了事，我看你还可以常常开开人家的抽屉，譬如说看看人家的房产是不是已经抵押出去了，调查调查人家的存款究竟有多少。……不过我可以顺便声明一下，省得你替我再多操心，我那抽屉里的文件现在都存在保险库去了。</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李石清　（愤怒叫他说不出一个字）嗯！</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潘月亭　（由身上取出一个信封）李先生，这是你的薪水清单。我跟你算一算。襄理的薪水一月一共是二百七十元。你做了三天，会计告诉我你已经预支了二百五十元，不过我想我们还是客气点好，我支给你一个月的全薪。现在剩下的二十块钱，请你收下，不过你今天坐的汽车账行里是不能再替你付的。</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李石清　可是，潘经理（忽然他不再多说了，狠狠地盯了潘一眼，伸出手）好，你拿来吧。（接下钱）</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潘月亭　（走了两步，回过头）好，我走了，你以后没事可以常到这儿来玩玩，以后你爱称呼我什么就称呼我什么，就像方才，你叫我月亭，也可以；称兄道弟，跟我“你呀我呀”地说话也可以；现在我们是平等了！再见。</a:t>
            </a:r>
            <a:r>
              <a:rPr 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〔潘由右门下。〕</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535940" y="1297940"/>
            <a:ext cx="6567170" cy="5366385"/>
          </a:xfrm>
          <a:prstGeom prst="rect">
            <a:avLst/>
          </a:prstGeom>
        </p:spPr>
        <p:txBody>
          <a:bodyPr wrap="square">
            <a:noAutofit/>
          </a:bodyPr>
          <a:p>
            <a:pPr indent="431800" algn="just" fontAlgn="auto">
              <a:lnSpc>
                <a:spcPct val="13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李石清　（一个人愣了半天，才由鼻里嗤出一两声冷笑）　好！好！（拿起钞票，紧紧地握着，恨恨地低声）二十块！（更低声）二十块钱。（咬牙切齿）我要宰了你呀！（电话铃响一下，他不理）我为着你这点公债，我连家都忘了，孩子的病我都没有理，我花费自己的薪水来做排场，打听消息。现在你成了功赚了钱，忽然地，不要我了。（狞笑）不要我了。你把我当成贼看，你骂了我，当面骂了我，侮辱我，瞧不起我！（刺着他的痛处，高声）啊，你瞧不起我！（打着自己的胸）你瞧不起我李石清，你这一招简直把我当作混蛋给耍了。哦，（电话铃又响了响。嘲弄自己，尖锐地笑起来）你真会挖苦我呀！哦，我是“自作聪明”！我是“不学无术”！哦，我原是个“坏蛋”！哼，叫我坏蛋你都是抬高了我，我原来是个“三等货”，（怪笑，电话铃又响了一阵）可是你以为我就这样跟你了啦？你以为我怕你，哼，（眼睛闪出愤恨的火）今天我要宰了你，宰了你们这帮东西，我一个也不饶，一个也不饶你们的。</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pic>
        <p:nvPicPr>
          <p:cNvPr id="10" name="图片 9"/>
          <p:cNvPicPr>
            <a:picLocks noChangeAspect="1"/>
          </p:cNvPicPr>
          <p:nvPr/>
        </p:nvPicPr>
        <p:blipFill>
          <a:blip r:embed="rId1" cstate="screen">
            <a:alphaModFix amt="25000"/>
          </a:blip>
          <a:stretch>
            <a:fillRect/>
          </a:stretch>
        </p:blipFill>
        <p:spPr>
          <a:xfrm>
            <a:off x="0" y="3268980"/>
            <a:ext cx="3837305" cy="3837305"/>
          </a:xfrm>
          <a:prstGeom prst="rect">
            <a:avLst/>
          </a:prstGeom>
        </p:spPr>
      </p:pic>
      <p:pic>
        <p:nvPicPr>
          <p:cNvPr id="3" name="图片 2"/>
          <p:cNvPicPr>
            <a:picLocks noChangeAspect="1"/>
          </p:cNvPicPr>
          <p:nvPr/>
        </p:nvPicPr>
        <p:blipFill>
          <a:blip r:embed="rId2"/>
          <a:stretch>
            <a:fillRect/>
          </a:stretch>
        </p:blipFill>
        <p:spPr>
          <a:xfrm>
            <a:off x="7308850" y="1816100"/>
            <a:ext cx="4472940" cy="2949575"/>
          </a:xfrm>
          <a:prstGeom prst="rect">
            <a:avLst/>
          </a:prstGeom>
        </p:spPr>
      </p:pic>
      <p:sp>
        <p:nvSpPr>
          <p:cNvPr id="4" name="文本框 3"/>
          <p:cNvSpPr txBox="1"/>
          <p:nvPr/>
        </p:nvSpPr>
        <p:spPr>
          <a:xfrm>
            <a:off x="7005320" y="5374323"/>
            <a:ext cx="5080000" cy="337185"/>
          </a:xfrm>
          <a:prstGeom prst="rect">
            <a:avLst/>
          </a:prstGeom>
        </p:spPr>
        <p:txBody>
          <a:bodyPr>
            <a:spAutoFit/>
          </a:bodyPr>
          <a:p>
            <a:pPr algn="ctr"/>
            <a:r>
              <a:rPr lang="zh-CN" altLang="en-US" sz="1600" b="1">
                <a:solidFill>
                  <a:schemeClr val="accent2">
                    <a:lumMod val="50000"/>
                  </a:schemeClr>
                </a:solidFill>
                <a:latin typeface="方正黑体简体" panose="03000509000000000000" charset="-122"/>
                <a:ea typeface="方正黑体简体" panose="03000509000000000000" charset="-122"/>
              </a:rPr>
              <a:t>图 </a:t>
            </a:r>
            <a:r>
              <a:rPr lang="en-US" altLang="zh-CN" sz="1600" b="1">
                <a:solidFill>
                  <a:schemeClr val="accent2">
                    <a:lumMod val="50000"/>
                  </a:schemeClr>
                </a:solidFill>
                <a:latin typeface="方正黑体简体" panose="03000509000000000000" charset="-122"/>
                <a:ea typeface="方正黑体简体" panose="03000509000000000000" charset="-122"/>
              </a:rPr>
              <a:t>5</a:t>
            </a:r>
            <a:r>
              <a:rPr lang="en-US" altLang="zh-CN" sz="1600" b="1">
                <a:solidFill>
                  <a:schemeClr val="accent2">
                    <a:lumMod val="50000"/>
                  </a:schemeClr>
                </a:solidFill>
                <a:latin typeface="方正书宋简体" panose="03000509000000000000" charset="-122"/>
                <a:ea typeface="方正书宋简体" panose="03000509000000000000" charset="-122"/>
              </a:rPr>
              <a:t>-</a:t>
            </a:r>
            <a:r>
              <a:rPr lang="en-US" altLang="zh-CN" sz="1600" b="1">
                <a:solidFill>
                  <a:schemeClr val="accent2">
                    <a:lumMod val="50000"/>
                  </a:schemeClr>
                </a:solidFill>
                <a:latin typeface="方正黑体简体" panose="03000509000000000000" charset="-122"/>
                <a:ea typeface="方正黑体简体" panose="03000509000000000000" charset="-122"/>
              </a:rPr>
              <a:t>3  《</a:t>
            </a:r>
            <a:r>
              <a:rPr lang="zh-CN" altLang="en-US" sz="1600" b="1">
                <a:solidFill>
                  <a:schemeClr val="accent2">
                    <a:lumMod val="50000"/>
                  </a:schemeClr>
                </a:solidFill>
                <a:latin typeface="方正黑体简体" panose="03000509000000000000" charset="-122"/>
                <a:ea typeface="方正黑体简体" panose="03000509000000000000" charset="-122"/>
              </a:rPr>
              <a:t>日出</a:t>
            </a:r>
            <a:r>
              <a:rPr lang="en-US" altLang="zh-CN" sz="1600" b="1">
                <a:solidFill>
                  <a:schemeClr val="accent2">
                    <a:lumMod val="50000"/>
                  </a:schemeClr>
                </a:solidFill>
                <a:latin typeface="方正黑体简体" panose="03000509000000000000" charset="-122"/>
                <a:ea typeface="方正黑体简体" panose="03000509000000000000" charset="-122"/>
              </a:rPr>
              <a:t>》</a:t>
            </a:r>
            <a:r>
              <a:rPr lang="zh-CN" altLang="en-US" sz="1600" b="1">
                <a:solidFill>
                  <a:schemeClr val="accent2">
                    <a:lumMod val="50000"/>
                  </a:schemeClr>
                </a:solidFill>
                <a:latin typeface="方正黑体简体" panose="03000509000000000000" charset="-122"/>
                <a:ea typeface="方正黑体简体" panose="03000509000000000000" charset="-122"/>
              </a:rPr>
              <a:t>舞台剧</a:t>
            </a:r>
            <a:endParaRPr lang="zh-CN" altLang="en-US" sz="1600" b="1">
              <a:solidFill>
                <a:schemeClr val="accent2">
                  <a:lumMod val="50000"/>
                </a:schemeClr>
              </a:solidFill>
              <a:latin typeface="方正黑体简体" panose="03000509000000000000" charset="-122"/>
              <a:ea typeface="方正黑体简体" panose="03000509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heckerboard(across)">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2" name="矩形 1"/>
          <p:cNvSpPr/>
          <p:nvPr/>
        </p:nvSpPr>
        <p:spPr>
          <a:xfrm>
            <a:off x="3764280" y="858520"/>
            <a:ext cx="7739380" cy="3234690"/>
          </a:xfrm>
          <a:prstGeom prst="rect">
            <a:avLst/>
          </a:prstGeom>
        </p:spPr>
        <p:txBody>
          <a:bodyPr wrap="square">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【作者简介】</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曹禺（1910 年—1996 年），原名万家宝，字小石，汉族，出生于天津一个没落的封建官僚家庭，中国杰出的现代话剧剧作家。其父曾任总统黎元洪的秘书，后赋闲在家，抑郁不得志。曹禺幼年丧母，在压抑的氛围中长大，个性苦闷而内向。 曹禺是中国现代话剧史上成就最高的剧作家。曹禺自小随继母辗转各个戏院听曲观戏，故而从小心中便播下了戏剧的种子。其代表作品有《雷雨》《日出》《原野》《北京人》。</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曹禺笔名的来源是因为本姓“万”（萬），于是他将万字上下拆为“草禺”，又因“草”不像个姓，故取谐音字“曹”，两者组合而得曹禺。</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688340" y="4093210"/>
            <a:ext cx="10815320" cy="2416175"/>
          </a:xfrm>
          <a:prstGeom prst="rect">
            <a:avLst/>
          </a:prstGeom>
          <a:noFill/>
        </p:spPr>
        <p:txBody>
          <a:bodyPr wrap="square" rtlCol="0" anchor="t">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曹禺作为中国新文化运动的开拓者之一，与鲁迅、郭沫若、茅盾、巴金、老舍齐名。他是中国现代戏剧的泰斗，戏剧教育家，历任中国文联常委委员、执行主席；中国作协理事，北京市文联主席；中央戏剧学院副院长，名誉院长；北京人民艺术剧院院长、中国戏剧家协会北京分会第一届理事会主席、北京市戏剧家协会第二届理事会名誉主席等职务。他所创造的每一个角色，都给人留下了难忘的印象。1934 年曹禺的话剧处女作《雷雨》问世，在中国现代话剧史上具有极其重大的意义，它被公认为是中国现代话剧成熟的标志，曹禺先生也因此被誉为“东方的莎士比亚”。1996 年 12 月 13 日，因长期疾病，曹禺在北京医院辞世，享年 86 岁。</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6" name="图片 5"/>
          <p:cNvPicPr>
            <a:picLocks noChangeAspect="1"/>
          </p:cNvPicPr>
          <p:nvPr/>
        </p:nvPicPr>
        <p:blipFill>
          <a:blip r:embed="rId2"/>
          <a:stretch>
            <a:fillRect/>
          </a:stretch>
        </p:blipFill>
        <p:spPr>
          <a:xfrm>
            <a:off x="901065" y="795655"/>
            <a:ext cx="2813050" cy="32975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710565" y="1027430"/>
            <a:ext cx="6244590" cy="5411470"/>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【作品赏析】</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4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日出》是曹禺的第二个剧本，作者创作的视线已从家庭伸展到社会，对社会有了进一步的体验和认识，因而更广阔的反映了社会生活。他在剧前引录了老子《道德经》中的话：“天之道，损有余而补不足；人之道则不然，损不足以奉有余。”对那个“损不足以奉有余”的人剥削人的社会制度，发出“时日曷丧，予及汝皆亡”的激愤的抗议。</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4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四幕剧《日出》真实地反映了旧中国大都市的黑暗的一角。它通过豪华的高级旅馆和阴暗的三等妓院这两块社会的窗口，揭露了旧中国 20 世纪 30 年代半殖民地半封建都市上层阶级的荒淫与无耻，描绘了社会下层被侮辱被损害者的悲惨与苦难。它没有曲折的情节，却生动地塑造了一群生活在黑暗中的人物。</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30000"/>
              </a:lnSpc>
              <a:spcAft>
                <a:spcPts val="600"/>
              </a:spcAft>
              <a:extLst>
                <a:ext uri="{35155182-B16C-46BC-9424-99874614C6A1}">
                  <wpsdc:indentchars xmlns:wpsdc="http://www.wps.cn/officeDocument/2017/drawingmlCustomData" val="200" checksum="3588746719"/>
                </a:ext>
              </a:extLst>
            </a:pP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1"/>
          <a:stretch>
            <a:fillRect/>
          </a:stretch>
        </p:blipFill>
        <p:spPr>
          <a:xfrm>
            <a:off x="7489190" y="1027430"/>
            <a:ext cx="4071620" cy="49326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823460" y="935355"/>
            <a:ext cx="6530975" cy="5119370"/>
          </a:xfrm>
          <a:prstGeom prst="rect">
            <a:avLst/>
          </a:prstGeom>
        </p:spPr>
        <p:txBody>
          <a:bodyPr wrap="square">
            <a:noAutofit/>
          </a:bodyPr>
          <a:p>
            <a:pPr indent="457200" algn="just" fontAlgn="auto">
              <a:lnSpc>
                <a:spcPct val="17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（二）反映现实生活的矛盾要尖锐突出</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7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各种文学作品都要表现社会的矛盾冲突，而戏剧则要求在有限的空间和时间里反映的矛盾冲突更加尖锐突出。因为戏剧这种文学形式是为了集中反映现实生活中的矛盾冲突而产生的，所以说，没有矛盾冲突就没有戏剧。又因为剧本受篇幅和演出时间的限制，所以对剧情中反映的现实生活必须浓缩在适合舞台演出的矛盾冲突中。剧本中的矛盾冲突大体分为发生、发展、高潮和结尾四部分。演出从矛盾发生时就应吸引观众，矛盾冲突发展到最激烈的时候称为高潮，这时的剧情也最吸引观众，最扣人心弦。</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框 6"/>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模块一　戏剧概述</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570865" y="1210310"/>
            <a:ext cx="3905885" cy="48444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2" name="矩形 1"/>
          <p:cNvSpPr/>
          <p:nvPr/>
        </p:nvSpPr>
        <p:spPr>
          <a:xfrm>
            <a:off x="5924550" y="1095375"/>
            <a:ext cx="5689600" cy="5956935"/>
          </a:xfrm>
          <a:prstGeom prst="rect">
            <a:avLst/>
          </a:prstGeom>
        </p:spPr>
        <p:txBody>
          <a:bodyPr wrap="square">
            <a:spAutoFit/>
          </a:bodyPr>
          <a:p>
            <a:pPr indent="431800" algn="just" fontAlgn="auto">
              <a:lnSpc>
                <a:spcPct val="150000"/>
              </a:lnSpc>
              <a:spcAft>
                <a:spcPts val="600"/>
              </a:spcAf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女主人公陈白露在学生时代曾受新思潮的影响，追求过自由与光明，她厌恶那些庸俗自私的吸血者，同情受难的弱小者，但是她为资产阶级生活所腐蚀，自甘堕落地陷入糜烂的寄生生活而不肯自拔。她年轻美丽，聪明而又糊涂，高傲而又放荡，善良而又冷酷，热爱生活而又玩世不恭，轻蔑世态而又随波逐流，向往光明而又依附于黑暗，自以为是玩弄别人而实际上被人玩弄，成了一个“交际花”——高等娼妓；她的挥霍无度，是依靠喜欢她的姿色的银行大亨供养。她想拯救一个可怜的小东西，但在那些人眼里，她不过是个“婊子”，她并没有救人的力量，小东西还是惨死在三等妓院里，她自己当供养她的大亨投机失败破产，她又不愿卖身给金八，也服毒自杀了。</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pic>
        <p:nvPicPr>
          <p:cNvPr id="6" name="图片 5"/>
          <p:cNvPicPr>
            <a:picLocks noChangeAspect="1"/>
          </p:cNvPicPr>
          <p:nvPr/>
        </p:nvPicPr>
        <p:blipFill>
          <a:blip r:embed="rId2"/>
          <a:stretch>
            <a:fillRect/>
          </a:stretch>
        </p:blipFill>
        <p:spPr>
          <a:xfrm>
            <a:off x="1042035" y="1166495"/>
            <a:ext cx="4629150" cy="52768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89305" y="1262380"/>
            <a:ext cx="6760210" cy="5229860"/>
          </a:xfrm>
          <a:prstGeom prst="rect">
            <a:avLst/>
          </a:prstGeom>
          <a:noFill/>
        </p:spPr>
        <p:txBody>
          <a:bodyPr wrap="square" rtlCol="0" anchor="t">
            <a:noAutofit/>
          </a:bodyPr>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在陈白露的房间里，出没着一群生活在黑暗中的“动物”，前来寻欢作乐。这里有银行经理潘月亭，富孀顾八奶奶和她的面首胡四，浅薄无知的外国留学生张乔治，拼命向上爬的市侩李石清，还有地痞流氓打手黑三和势利又阴毒的茶房王福升。实际上操纵这些人物的，是幕后的金融资本家和社会黑势力的代表金八。他们都是生长在旧社会腐烂的肌体上的脓疮。和这些社会渣滓相对照，剧本刻画了被裁减而断绝了全家生路的小职员黄省三，被贩卖的工人女儿小东西和三等妓院的老妓女翠喜。这些被残酷迫害的下层人民的悲惨命运，和骄奢淫逸的资产阶级生活形成鲜明的对比。剧本也真实地揭露了资产阶级内部的矛盾。他们尔虞我诈，弱肉强食，互相利用，互相残杀。剧本以极其真实的描写，反映了旧社会资产阶级虚伪自私、冷酷无情的金钱关系。</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1"/>
          <a:stretch>
            <a:fillRect/>
          </a:stretch>
        </p:blipFill>
        <p:spPr>
          <a:xfrm>
            <a:off x="7884160" y="1410335"/>
            <a:ext cx="3702050" cy="49339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195705" y="1079500"/>
            <a:ext cx="10027920" cy="4471670"/>
          </a:xfrm>
          <a:prstGeom prst="rect">
            <a:avLst/>
          </a:prstGeom>
        </p:spPr>
        <p:txBody>
          <a:bodyPr wrap="square">
            <a:noAutofit/>
          </a:bodyPr>
          <a:p>
            <a:pPr indent="457200" algn="just" fontAlgn="auto">
              <a:lnSpc>
                <a:spcPct val="140000"/>
              </a:lnSpc>
              <a:spcAft>
                <a:spcPts val="600"/>
              </a:spcAf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曹禺采用对照描写的手法，选取了豪华的高级旅馆和阴暗的三等妓院这两个社会的窗口，让一个个在生活上互不关联的人物从那里通过，从而表现资产阶级形形色色的大千世界。他刻画他所熟悉的这些剧中人物，一个个各有独特的容貌和性格，神态毕肖，栩栩如生。</a:t>
            </a:r>
            <a:endParaRPr sz="17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4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剧本的结尾处，把改造社会的希望寄托在劳动者身上，写了一群打夯工人在幕后歌唱，暗示对未来世界的希望。黎明的太阳升起，打夯工人们在为建设新的大厦打基础，他们唱着夯歌：“日出东来满天大红，要想吃饭就得劳动。”剧中富有正义感的小资产阶级知识分子方达生，决心要和金八们拼一拼，迎着阳光向扬起工人歌声的方向走去。这个光明的结尾，表明了作品的思想倾向较之《雷雨》有了很大进步。</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4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曹禺自己说过：“太阳会出来，我知道，但是怎样出来，我不知道。”（《曹禺同志谈创作》）由于作者当时很少接触工农群众，不了解人民大众正在进行的革命斗争，所以他的作品中缺少正面人物，被寄托未来希望的工人和整个剧情没有关系，只是一种陪衬，一种背景；隐在慕后操纵一切的金八，也只是一个模糊的影子，并且没有点出他和帝国主义的联系，也没有明确地表现出社会中两大对抗阶级之间的有机的关联。作品所表现的社会理想也还是朦胧的。</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pic>
        <p:nvPicPr>
          <p:cNvPr id="10" name="图片 9"/>
          <p:cNvPicPr>
            <a:picLocks noChangeAspect="1"/>
          </p:cNvPicPr>
          <p:nvPr/>
        </p:nvPicPr>
        <p:blipFill>
          <a:blip r:embed="rId1" cstate="screen">
            <a:alphaModFix amt="25000"/>
          </a:blip>
          <a:stretch>
            <a:fillRect/>
          </a:stretch>
        </p:blipFill>
        <p:spPr>
          <a:xfrm>
            <a:off x="0" y="3268980"/>
            <a:ext cx="3837305" cy="38373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heckerboard(across)">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449070" y="2168525"/>
            <a:ext cx="6096000" cy="2080895"/>
          </a:xfrm>
          <a:prstGeom prst="rect">
            <a:avLst/>
          </a:prstGeom>
          <a:noFill/>
        </p:spPr>
        <p:txBody>
          <a:bodyPr wrap="square" rtlCol="0" anchor="t">
            <a:spAutoFit/>
          </a:bodyPr>
          <a:p>
            <a:pPr indent="812800" algn="just" fontAlgn="auto">
              <a:lnSpc>
                <a:spcPct val="110000"/>
              </a:lnSpc>
              <a:spcAft>
                <a:spcPts val="600"/>
              </a:spcAft>
              <a:extLst>
                <a:ext uri="{35155182-B16C-46BC-9424-99874614C6A1}">
                  <wpsdc:indentchars xmlns:wpsdc="http://www.wps.cn/officeDocument/2017/drawingmlCustomData" val="200" checksum="3877492575"/>
                </a:ext>
              </a:extLst>
            </a:pPr>
            <a:r>
              <a:rPr sz="32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四</a:t>
            </a:r>
            <a:r>
              <a:rPr lang="zh-CN" sz="32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32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《哈姆雷特》</a:t>
            </a:r>
            <a:endParaRPr sz="32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pPr>
            <a:endParaRPr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mn-ea"/>
              </a:rPr>
              <a:t>哈姆雷特</a:t>
            </a: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mn-ea"/>
              </a:rPr>
              <a:t>（英国）莎士比亚</a:t>
            </a:r>
            <a:endParaRPr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609600" algn="just" fontAlgn="auto">
              <a:lnSpc>
                <a:spcPct val="110000"/>
              </a:lnSpc>
              <a:spcAft>
                <a:spcPts val="600"/>
              </a:spcAft>
              <a:extLst>
                <a:ext uri="{35155182-B16C-46BC-9424-99874614C6A1}">
                  <wpsdc:indentchars xmlns:wpsdc="http://www.wps.cn/officeDocument/2017/drawingmlCustomData" val="200" checksum="4158780845"/>
                </a:ext>
              </a:extLst>
            </a:pPr>
            <a:endParaRPr lang="zh-CN" altLang="en-US"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pic>
        <p:nvPicPr>
          <p:cNvPr id="3" name="图片 2" descr="8c451b3ee4b7b6f31cbbf709f9bbbb5"/>
          <p:cNvPicPr>
            <a:picLocks noChangeAspect="1"/>
          </p:cNvPicPr>
          <p:nvPr/>
        </p:nvPicPr>
        <p:blipFill>
          <a:blip r:embed="rId1"/>
          <a:stretch>
            <a:fillRect/>
          </a:stretch>
        </p:blipFill>
        <p:spPr>
          <a:xfrm>
            <a:off x="6535420" y="590550"/>
            <a:ext cx="4800600" cy="56769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2" name="矩形 1"/>
          <p:cNvSpPr/>
          <p:nvPr/>
        </p:nvSpPr>
        <p:spPr>
          <a:xfrm>
            <a:off x="635000" y="858520"/>
            <a:ext cx="7358380" cy="4283075"/>
          </a:xfrm>
          <a:prstGeom prst="rect">
            <a:avLst/>
          </a:prstGeom>
        </p:spPr>
        <p:txBody>
          <a:bodyPr wrap="square">
            <a:noAutofit/>
          </a:bodyPr>
          <a:p>
            <a:pPr indent="508000" algn="ctr" fontAlgn="auto">
              <a:lnSpc>
                <a:spcPct val="100000"/>
              </a:lnSpc>
              <a:spcAft>
                <a:spcPts val="600"/>
              </a:spcAft>
              <a:extLst>
                <a:ext uri="{35155182-B16C-46BC-9424-99874614C6A1}">
                  <wpsdc:indentchars xmlns:wpsdc="http://www.wps.cn/officeDocument/2017/drawingmlCustomData" val="200" checksum="282533468"/>
                </a:ext>
              </a:extLst>
            </a:pPr>
            <a:r>
              <a:rPr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哈姆雷特</a:t>
            </a:r>
            <a:r>
              <a:rPr lang="en-US"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（英国）莎士比亚</a:t>
            </a:r>
            <a:endParaRPr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ctr" fontAlgn="auto">
              <a:lnSpc>
                <a:spcPct val="1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第五幕　第二场　城堡中的厅堂</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哈姆雷特及霍拉旭上。</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哈姆雷特　这事谈到这里为止，现在我可以让你知道另外一段事情。你还记得当初的一切经过情形吗？</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霍拉旭　　记得，殿下！</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哈姆雷特　当时在我的心里有一种战争，使我不能睡眠；我觉得我的处境比锁在脚镣里的叛变的水手还要难堪。我就鲁莽行事。——结果倒鲁莽对了，我们应该承认，有时候一时孟浪，往往反而可以做出一些为我们的深谋密虑所做不成功的事；从这一点上，我们可以看出来，无论我们怎样辛苦图谋，我们的结果却早已有一种冥冥中的力量把它布置好了。</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霍拉旭　　这是无可置疑的。</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99504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723900" y="5031740"/>
            <a:ext cx="10988040" cy="2050415"/>
          </a:xfrm>
          <a:prstGeom prst="rect">
            <a:avLst/>
          </a:prstGeom>
          <a:noFill/>
        </p:spPr>
        <p:txBody>
          <a:bodyPr wrap="square" rtlCol="0" anchor="t">
            <a:spAutoFit/>
          </a:bodyPr>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哈姆雷特　我从舱里起来，把一件航海的宽衣罩在我的身上，在黑暗之中摸索着找寻那封公文，果然给我达到目的，摸到了他们的包裹；我拿着它回到我自己的地方，疑心使我忘记了礼貌，我大胆地拆开了他们的公文，在那里面，霍拉旭——啊，堂皇的诡计！——我发现一道严厉的命令，借了许多好听的理由为名，说是为了丹麦和英国双方的利益，决不能让我这个险恶的人物逃脱，接到公文之后，必须不等磨好利斧，立即枭下我的首级。</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6" name="图片 5"/>
          <p:cNvPicPr>
            <a:picLocks noChangeAspect="1"/>
          </p:cNvPicPr>
          <p:nvPr/>
        </p:nvPicPr>
        <p:blipFill>
          <a:blip r:embed="rId2"/>
          <a:stretch>
            <a:fillRect/>
          </a:stretch>
        </p:blipFill>
        <p:spPr>
          <a:xfrm>
            <a:off x="8242935" y="806450"/>
            <a:ext cx="3355975" cy="40220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6905" y="1072515"/>
            <a:ext cx="10918190" cy="5366385"/>
          </a:xfrm>
          <a:prstGeom prst="rect">
            <a:avLst/>
          </a:prstGeom>
        </p:spPr>
        <p:txBody>
          <a:bodyPr wrap="square">
            <a:noAutofit/>
          </a:bodyPr>
          <a:p>
            <a:pPr indent="431800" algn="just" fontAlgn="auto">
              <a:lnSpc>
                <a:spcPct val="12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霍拉旭　　有这等事？</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2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哈姆雷特　这一封就是原来的国书；你有空的时候可以仔细读一下。可是你愿意听我告诉你后来我怎么办吗？</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2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霍拉旭　　请您告诉我。</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2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哈姆雷特　在这样重重诡计的包围之中，我的脑筋不等我定下心来思索，就开始活动起来了；我坐下来另外写了一通国书，字迹清清楚楚。从前我曾经抱着跟我们那些政治家们同样的意见，认为字体端正是一件有失体面的事，总是想竭力忘记这一种技能，可是现在它却对我有了大大的用处。你知道我写些什么话吗？</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2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霍拉旭　　嗯，殿下。</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2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哈姆雷特　我用国王的名义，向英王提出恳切的要求，因为英国是他忠心的藩属，因为两国之间的友谊，必须让它像棕榈树一样发荣繁茂，因为和平的女神必须永远戴着她的荣冠，沟通彼此的情感，以及许许多多诸如此类的重要理由，请他在读完这一封信以后，不要有任何的迟延，立刻把那两个传书的来使处死，不让他们有从容忏悔的时间。</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2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霍拉旭　　可是国书上没有盖印，那怎么办呢？</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2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哈姆雷特　啊，就在这件事上，也可以看出一切都是上天预先注定。我的衣袋里恰巧藏着我父亲的私印，它跟丹麦的国玺是一个式样的；我把伪造的国书照着原来的样子折好，签上名字，盖上印玺，把它小心封好，归还原处，一点没有露出破绽。下一天就遇见了海盗，那以后的情形，你早已知道了。</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pic>
        <p:nvPicPr>
          <p:cNvPr id="10" name="图片 9"/>
          <p:cNvPicPr>
            <a:picLocks noChangeAspect="1"/>
          </p:cNvPicPr>
          <p:nvPr/>
        </p:nvPicPr>
        <p:blipFill>
          <a:blip r:embed="rId1" cstate="screen">
            <a:alphaModFix amt="25000"/>
          </a:blip>
          <a:stretch>
            <a:fillRect/>
          </a:stretch>
        </p:blipFill>
        <p:spPr>
          <a:xfrm>
            <a:off x="0" y="3268980"/>
            <a:ext cx="3837305" cy="38373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heckerboard(across)">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81355" y="922655"/>
            <a:ext cx="10819130" cy="3388360"/>
          </a:xfrm>
          <a:prstGeom prst="rect">
            <a:avLst/>
          </a:prstGeom>
        </p:spPr>
        <p:txBody>
          <a:bodyPr wrap="square">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霍拉旭　　这样说来，吉尔登斯吞和罗森格兰兹是去送死的了。</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哈姆雷特　哎，朋友，他们本来是自己钻求这件差使的；我在良心上没有对不起他们的地方，是他们自己的阿谀献媚断送了他们的生命。两个强敌猛烈争斗的时候，不自量力的微弱之辈，却去插身在他们的刀剑中间，这样的事情是最危险不过的。</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霍拉旭　　想不到竟是这样一个国王！</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哈姆雷特　你想，我是不是应该——他杀死了我的父王，奸污了我的母亲，篡夺了我的嗣位的权利，用这种诡计谋害我的生命，凭良心说我是不是应该亲手向他复仇雪恨？如果我不去剪除这一个戕害天性的蟊贼，让他继续为非作恶，岂不是该受天谴吗？</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759460" y="3928110"/>
            <a:ext cx="6096000" cy="2738120"/>
          </a:xfrm>
          <a:prstGeom prst="rect">
            <a:avLst/>
          </a:prstGeom>
          <a:noFill/>
        </p:spPr>
        <p:txBody>
          <a:bodyPr wrap="square" rtlCol="0" anchor="t">
            <a:spAutoFit/>
          </a:bodyPr>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霍拉旭　　他不久就会从英国得到消息，知道这一回事情产生了怎样的结果。</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哈姆雷特　时间虽然很局促，可是我已经抓住眼前这一刻工夫；一个人的生命可以在说一个“一”字的一刹那之间了结。可是我很后悔，好霍拉旭，不该在雷欧提斯之前失去了自制；因为他所遭遇的惨痛，正是我自己的怨愤的影子。我要取得他的好感。可是他倘不是那样夸大他的悲哀，我也决不会动起那么大的火性来的。</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霍拉旭　　不要作声！谁来了？</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6" name="图片 5"/>
          <p:cNvPicPr>
            <a:picLocks noChangeAspect="1"/>
          </p:cNvPicPr>
          <p:nvPr/>
        </p:nvPicPr>
        <p:blipFill>
          <a:blip r:embed="rId1"/>
          <a:stretch>
            <a:fillRect/>
          </a:stretch>
        </p:blipFill>
        <p:spPr>
          <a:xfrm>
            <a:off x="7080250" y="3699510"/>
            <a:ext cx="4472940" cy="27000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alphaModFix amt="25000"/>
          </a:blip>
          <a:stretch>
            <a:fillRect/>
          </a:stretch>
        </p:blipFill>
        <p:spPr>
          <a:xfrm>
            <a:off x="0" y="3268980"/>
            <a:ext cx="3837305" cy="3837305"/>
          </a:xfrm>
          <a:prstGeom prst="rect">
            <a:avLst/>
          </a:prstGeom>
        </p:spPr>
      </p:pic>
      <p:sp>
        <p:nvSpPr>
          <p:cNvPr id="2" name="矩形 1"/>
          <p:cNvSpPr/>
          <p:nvPr/>
        </p:nvSpPr>
        <p:spPr>
          <a:xfrm>
            <a:off x="710565" y="945515"/>
            <a:ext cx="10726420" cy="5703570"/>
          </a:xfrm>
          <a:prstGeom prst="rect">
            <a:avLst/>
          </a:prstGeom>
        </p:spPr>
        <p:txBody>
          <a:bodyPr wrap="square">
            <a:noAutofit/>
          </a:bodyPr>
          <a:p>
            <a:pPr indent="431800" algn="just" fontAlgn="auto">
              <a:lnSpc>
                <a:spcPct val="11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奥斯里克上。</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1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奥斯里克　殿下，欢迎您回到丹麦来！</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1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哈姆雷特　谢谢您，先生。（向霍拉旭旁白）你认识这只水苍蝇吗？</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1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霍拉旭　　（向哈姆雷特旁白）不，殿下。</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1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哈姆雷特　（向霍拉旭旁白）那是你的运气，因为认识他是一件丢脸的事。他有许多肥田美壤；一头畜生要是做了一群畜生的主子，就有资格把食槽搬到国王的席上来了。他“咯咯”叫起来简直没个完，可是——我方才也说了——他拥有大批粪土。</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1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奥斯里克　殿下，您要是有空的话，我奉陛下之命，要来告诉您一件事情。</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1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哈姆雷特　先生，我愿意恭聆大教。您的帽子是应该戴在头上的，您还是戴上去吧。</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1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奥斯里克　谢谢殿下，天气真热。</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1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哈姆雷特　不，相信我，天冷得很，在刮北风哩。</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1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奥斯里克　真的有点儿冷，殿下。</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1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哈姆雷特　可是对于像我这样的体质，我觉得这一种天气却是闷热得厉害。</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1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奥斯里克　对了，殿下；真是说不出来的闷热。可是，殿下，陛下叫我来通知您一声，他已经为您下了一个很大的赌注了。殿下，事情是这样的——</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1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哈姆雷特　请您不要这样多礼。（促奥斯里克戴上帽子。）</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00000"/>
              </a:lnSpc>
              <a:spcAft>
                <a:spcPts val="600"/>
              </a:spcAft>
              <a:extLst>
                <a:ext uri="{35155182-B16C-46BC-9424-99874614C6A1}">
                  <wpsdc:indentchars xmlns:wpsdc="http://www.wps.cn/officeDocument/2017/drawingmlCustomData" val="200" checksum="3588746719"/>
                </a:ext>
              </a:extLst>
            </a:pP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heckerboard(across)">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4123690" y="1176655"/>
            <a:ext cx="6905625" cy="4838700"/>
          </a:xfrm>
          <a:prstGeom prst="rect">
            <a:avLst/>
          </a:prstGeom>
        </p:spPr>
        <p:txBody>
          <a:bodyPr wrap="square">
            <a:spAutoFit/>
          </a:bodyPr>
          <a:p>
            <a:pPr indent="431800" algn="just" fontAlgn="auto">
              <a:lnSpc>
                <a:spcPct val="130000"/>
              </a:lnSpc>
              <a:spcAft>
                <a:spcPts val="600"/>
              </a:spcAf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奥斯里克　不，殿下，我还是这样舒服些，真的。殿下，雷欧提斯新近到我们的宫廷里来；相信我，他是一位完善的绅士，充满着最卓越的特点，他的态度非常温雅，他的仪表非常英俊；说一句发自衷心的话，他是上流社会的指南针，因为在他身上可以找到一个绅士所应有的品质的总汇。</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30000"/>
              </a:lnSpc>
              <a:spcAft>
                <a:spcPts val="600"/>
              </a:spcAf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哈姆雷特　先生，他对于您这一番描写，的确可以当之无愧；虽然我知道，要是把他的好处一件一件列举出来，不但我们的记忆将要因此而淆乱，交不出一篇正确的账目来，而且他这一艘满帆的快船，也决不是我们失舵之舟所能追及；可是，凭着真诚的赞美而言，我认为他是一个才德优异的人，他的高超的禀赋是那样稀有而罕见，说一句真心的话，除了在他的镜子里以外，再也找不到第二个跟他同样的人，纷纷追踪求迹之辈，不过是他的影子而已。</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00000"/>
              </a:lnSpc>
              <a:spcAft>
                <a:spcPts val="600"/>
              </a:spcAft>
            </a:pPr>
            <a:endParaRPr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1"/>
          <a:stretch>
            <a:fillRect/>
          </a:stretch>
        </p:blipFill>
        <p:spPr>
          <a:xfrm>
            <a:off x="522605" y="1477010"/>
            <a:ext cx="3242310" cy="41300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模块三　戏剧作品赏析</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596900" y="1080135"/>
            <a:ext cx="10628630" cy="5201920"/>
          </a:xfrm>
          <a:prstGeom prst="rect">
            <a:avLst/>
          </a:prstGeom>
          <a:noFill/>
        </p:spPr>
        <p:txBody>
          <a:bodyPr wrap="square" rtlCol="0" anchor="t">
            <a:spAutoFit/>
          </a:bodyPr>
          <a:p>
            <a:pPr indent="431800" algn="just" fontAlgn="auto">
              <a:lnSpc>
                <a:spcPct val="110000"/>
              </a:lnSpc>
              <a:spcAft>
                <a:spcPts val="600"/>
              </a:spcAf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奥斯里克　殿下把他说得一点不错。</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10000"/>
              </a:lnSpc>
              <a:spcAft>
                <a:spcPts val="600"/>
              </a:spcAf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哈姆雷特　您的用意呢？为什么我们要用尘俗的呼吸，嘘在这位绅士的身上呢？</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10000"/>
              </a:lnSpc>
              <a:spcAft>
                <a:spcPts val="600"/>
              </a:spcAf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奥斯里克　殿下？</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10000"/>
              </a:lnSpc>
              <a:spcAft>
                <a:spcPts val="600"/>
              </a:spcAf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霍拉旭　　自己所用的语言，到了别人嘴里，就听不懂了吗？早晚你会懂的，先生。</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10000"/>
              </a:lnSpc>
              <a:spcAft>
                <a:spcPts val="600"/>
              </a:spcAf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哈姆雷特　您向我提起这位绅士的名字，是什么意思？</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10000"/>
              </a:lnSpc>
              <a:spcAft>
                <a:spcPts val="600"/>
              </a:spcAf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奥斯里克　雷欧提斯吗？</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10000"/>
              </a:lnSpc>
              <a:spcAft>
                <a:spcPts val="600"/>
              </a:spcAf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霍拉旭　　他的嘴里已经变得空空洞洞，因为他的那些好听话都说完了。</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10000"/>
              </a:lnSpc>
              <a:spcAft>
                <a:spcPts val="600"/>
              </a:spcAf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哈姆雷特　正是雷欧提斯。</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10000"/>
              </a:lnSpc>
              <a:spcAft>
                <a:spcPts val="600"/>
              </a:spcAf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奥斯里克　我知道您不是不明白——</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10000"/>
              </a:lnSpc>
              <a:spcAft>
                <a:spcPts val="600"/>
              </a:spcAf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哈姆雷特　您真能知道我这人不是不明白，那倒很好；可是，说老实话，即使你知道我是明白人，对我也不是什么光彩的事。好，您怎么说？</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10000"/>
              </a:lnSpc>
              <a:spcAft>
                <a:spcPts val="600"/>
              </a:spcAf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奥斯里克　我是说，您不是不明白雷欧提斯有些什么特长——</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10000"/>
              </a:lnSpc>
              <a:spcAft>
                <a:spcPts val="600"/>
              </a:spcAf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哈姆雷特　那我可不敢说，因为也许人家会疑心我有意跟他比高下；可是要知道一个人的底细，应该先知道他自己。</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ags/tag1.xml><?xml version="1.0" encoding="utf-8"?>
<p:tagLst xmlns:p="http://schemas.openxmlformats.org/presentationml/2006/main">
  <p:tag name="KSO_WM_UNIT_PLACING_PICTURE_USER_VIEWPORT" val="{&quot;height&quot;:7865,&quot;width&quot;:7376}"/>
</p:tagLst>
</file>

<file path=ppt/tags/tag2.xml><?xml version="1.0" encoding="utf-8"?>
<p:tagLst xmlns:p="http://schemas.openxmlformats.org/presentationml/2006/main">
  <p:tag name="ISPRING_PRESENTATION_TITLE" val="PowerPoint 演示文稿"/>
  <p:tag name="ISPRING_FIRST_PUBLISH" val="1"/>
  <p:tag name="commondata" val="eyJoZGlkIjoiNmNhYzE0ODVlNjQwZDcyOGZjYzk0YzcyNDc1NTg4ODkifQ=="/>
  <p:tag name="KSO_WPP_MARK_KEY" val="a38b82a3-ae5c-4aad-9f13-2c03c6fd165c"/>
  <p:tag name="COMMONDATA" val="eyJoZGlkIjoiNWVlNjgzMjI3MjA2NDk3ZGIyMWMzNTczOWViNWQ5N2Q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588ku">
      <a:majorFont>
        <a:latin typeface="Arial Black"/>
        <a:ea typeface="思源黑体 CN Bold"/>
        <a:cs typeface=""/>
      </a:majorFont>
      <a:minorFont>
        <a:latin typeface="Arial"/>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39164</Words>
  <Application>WPS 演示</Application>
  <PresentationFormat>宽屏</PresentationFormat>
  <Paragraphs>946</Paragraphs>
  <Slides>114</Slides>
  <Notes>21</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114</vt:i4>
      </vt:variant>
    </vt:vector>
  </HeadingPairs>
  <TitlesOfParts>
    <vt:vector size="128" baseType="lpstr">
      <vt:lpstr>Arial</vt:lpstr>
      <vt:lpstr>宋体</vt:lpstr>
      <vt:lpstr>Wingdings</vt:lpstr>
      <vt:lpstr>Arial</vt:lpstr>
      <vt:lpstr>字魂36号-正文宋楷</vt:lpstr>
      <vt:lpstr>微软雅黑</vt:lpstr>
      <vt:lpstr>楷体</vt:lpstr>
      <vt:lpstr>Arial Unicode MS</vt:lpstr>
      <vt:lpstr>等线</vt:lpstr>
      <vt:lpstr>方正黑体简体</vt:lpstr>
      <vt:lpstr>方正书宋简体</vt:lpstr>
      <vt:lpstr>思源黑体 CN Regular</vt:lpstr>
      <vt:lpstr>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用户</dc:creator>
  <cp:lastModifiedBy>WPS_1672826785</cp:lastModifiedBy>
  <cp:revision>672</cp:revision>
  <dcterms:created xsi:type="dcterms:W3CDTF">2018-06-17T04:53:00Z</dcterms:created>
  <dcterms:modified xsi:type="dcterms:W3CDTF">2024-07-23T02:17:41Z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20E87DAABAA84B3693390217AC1488A2_13</vt:lpwstr>
  </property>
  <property fmtid="{D5CDD505-2E9C-101B-9397-08002B2CF9AE}" pid="3" name="KSOProductBuildVer">
    <vt:lpwstr>2052-11.1.0.14309</vt:lpwstr>
  </property>
</Properties>
</file>