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38"/>
  </p:handoutMasterIdLst>
  <p:sldIdLst>
    <p:sldId id="359" r:id="rId3"/>
    <p:sldId id="360" r:id="rId5"/>
    <p:sldId id="361" r:id="rId6"/>
    <p:sldId id="385" r:id="rId7"/>
    <p:sldId id="367" r:id="rId8"/>
    <p:sldId id="410" r:id="rId9"/>
    <p:sldId id="362" r:id="rId10"/>
    <p:sldId id="369" r:id="rId11"/>
    <p:sldId id="368" r:id="rId12"/>
    <p:sldId id="409" r:id="rId13"/>
    <p:sldId id="386" r:id="rId14"/>
    <p:sldId id="387" r:id="rId15"/>
    <p:sldId id="411" r:id="rId16"/>
    <p:sldId id="388" r:id="rId17"/>
    <p:sldId id="390" r:id="rId18"/>
    <p:sldId id="391" r:id="rId19"/>
    <p:sldId id="443" r:id="rId20"/>
    <p:sldId id="392" r:id="rId21"/>
    <p:sldId id="394" r:id="rId22"/>
    <p:sldId id="393" r:id="rId23"/>
    <p:sldId id="395" r:id="rId24"/>
    <p:sldId id="396" r:id="rId25"/>
    <p:sldId id="397" r:id="rId26"/>
    <p:sldId id="398" r:id="rId27"/>
    <p:sldId id="399" r:id="rId28"/>
    <p:sldId id="400" r:id="rId29"/>
    <p:sldId id="401" r:id="rId30"/>
    <p:sldId id="370" r:id="rId31"/>
    <p:sldId id="435" r:id="rId32"/>
    <p:sldId id="442" r:id="rId33"/>
    <p:sldId id="436" r:id="rId34"/>
    <p:sldId id="441" r:id="rId35"/>
    <p:sldId id="437" r:id="rId36"/>
    <p:sldId id="379" r:id="rId37"/>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编辑部" initials="编"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0"/>
    <p:restoredTop sz="96271"/>
  </p:normalViewPr>
  <p:slideViewPr>
    <p:cSldViewPr snapToGrid="0" snapToObjects="1">
      <p:cViewPr varScale="1">
        <p:scale>
          <a:sx n="101" d="100"/>
          <a:sy n="101" d="100"/>
        </p:scale>
        <p:origin x="200" y="7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2.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screen"/>
          <a:stretch>
            <a:fillRect/>
          </a:stretch>
        </p:blipFill>
        <p:spPr>
          <a:xfrm rot="5400000">
            <a:off x="0" y="-228600"/>
            <a:ext cx="1117600" cy="111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5.xml"/><Relationship Id="rId2" Type="http://schemas.openxmlformats.org/officeDocument/2006/relationships/image" Target="../media/image30.tiff"/><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descr="图片文学"/>
          <p:cNvPicPr>
            <a:picLocks noChangeAspect="1"/>
          </p:cNvPicPr>
          <p:nvPr/>
        </p:nvPicPr>
        <p:blipFill>
          <a:blip r:embed="rId2"/>
          <a:stretch>
            <a:fillRect/>
          </a:stretch>
        </p:blipFill>
        <p:spPr>
          <a:xfrm>
            <a:off x="2873375" y="2676525"/>
            <a:ext cx="6678295" cy="164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9060" y="1202055"/>
            <a:ext cx="5949950" cy="4815840"/>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义</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了音乐美外，字词的含义也是语言层面必须关注的内容。弄懂字词的含义，疏通文字障碍，是读懂作品的前提。要注意的是，文学中字词的含义与一般文章有所不同。文学中字词除了字面直接意义外，往往还有暗含义（双关义、比喻义、象征义、引申义、联想义等）。也就是说，文学中的字词除了指称一种事物、事实之外，往往还含有丰富的情感信息，乃至更复杂、更微妙的生命意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在语言层面，还应该注意把握语气（在叙事作品中表现为叙事语调）和文体。语气能传达发言者或叙述人的情感态度，文体能体现作者的创作个性，创造独特的意味。</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09270" y="1645285"/>
            <a:ext cx="3876675" cy="4181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1033145" y="982345"/>
            <a:ext cx="10209530" cy="489267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其次是象，即形象。文学作为艺术与其他社会科学的根本不同在于，文学是以感性的形象传情达意，表现人生。因此，运用语言的直接任务在于描绘、创造生动具体的艺术形象。正如王弼所说，“言者，明象者也”“象以言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因为语言的运用最为自由，所以语言具有惊人的创造形象的功能。运用它，可以将世界上一切已有的、未有的、有形的、无形的东西化为形象呈现在读者面前。语言作为单纯的符号是抽象的，但它所代表的、所象征的、所描绘的东西是生动的、形象的。欣赏文学作品最基本的、最重要的一点就是，展开丰富的想象，透过语言，在自己的心里屏幕上复刻出一个活生生的形象世界、生命世界、情感世界。</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这个活生生的形象世界，在抒情性作品里表现为意象、意境、氛围；在叙事性作品中表现为人物、情节、环境（背景）等。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702945" y="951230"/>
            <a:ext cx="7143115" cy="4998085"/>
          </a:xfrm>
          <a:prstGeom prst="rect">
            <a:avLst/>
          </a:prstGeom>
        </p:spPr>
        <p:txBody>
          <a:bodyPr wrap="square">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（三）意</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再次是意，即意蕴。王弼说：“夫象者，出意者也”“故可寻象以观意”。“意”是文学家对人生、对世界的感悟、理解和思考。“意”在作品中是隐形的、不可见的，它渗透于、蕴涵于、消融于具体可感的形象中，因此必须靠感悟、分析、抽象才能把握。</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意”可以分层次，如言内意、言外意、意外意（前两层作者已经意识到，第三层连作者也未必意识到），表层意、深层意（形而上者，中国古人称之为“道意”）；还可以分类型，如政治性意蕴、伦理性意蕴、社会性意蕴、人生意蕴等。</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意”从形态上又可分为意义和意味。意义可以归纳、可以概括、可以提炼，可以用判断的形式加以表述，如“本文通过什么表现了什么”之类；而意味则是活的、感性的心灵信息、生命信息、情感信息，可意会不可言传，可神通不可语达。</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8220075" y="1085850"/>
            <a:ext cx="3143250"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635" y="3023870"/>
            <a:ext cx="12192635" cy="1014730"/>
          </a:xfrm>
          <a:prstGeom prst="rect">
            <a:avLst/>
          </a:prstGeom>
          <a:noFill/>
        </p:spPr>
        <p:txBody>
          <a:bodyPr wrap="square" rtlCol="0">
            <a:spAutoFit/>
          </a:bodyPr>
          <a:lstStyle/>
          <a:p>
            <a:pPr algn="ctr"/>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模块二</a:t>
            </a:r>
            <a:r>
              <a:rPr kumimoji="1" lang="en-US" altLang="zh-CN" sz="6000">
                <a:solidFill>
                  <a:schemeClr val="tx1">
                    <a:lumMod val="75000"/>
                    <a:lumOff val="25000"/>
                  </a:schemeClr>
                </a:solidFill>
                <a:latin typeface="字魂36号-正文宋楷" panose="02000000000000000000" pitchFamily="2" charset="-122"/>
                <a:ea typeface="字魂36号-正文宋楷" panose="02000000000000000000" pitchFamily="2" charset="-122"/>
              </a:rPr>
              <a:t>  </a:t>
            </a:r>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文学欣赏概述</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4274820" y="911225"/>
            <a:ext cx="7241540" cy="5673725"/>
          </a:xfrm>
          <a:prstGeom prst="rect">
            <a:avLst/>
          </a:prstGeom>
        </p:spPr>
        <p:txBody>
          <a:bodyPr wrap="square">
            <a:spAutoFit/>
          </a:bodyPr>
          <a:p>
            <a:pPr indent="508000" algn="just" fontAlgn="auto">
              <a:lnSpc>
                <a:spcPct val="12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文学欣赏的特征</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是读者阅读文学作品时的一种审美认识活动。读者通过语言的媒介，获得对文学作品塑造的艺术形象的具体感受和体验，引起思想感情上的强烈反应，得到审美的享受，从而领会文学作品所包含的思想内容，这就是在进行文学欣赏。文学欣赏是文学发挥和实现其社会作用的重要环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也是一种感觉与理解、感情与认识相统一的精神活动。人们欣赏文学作品，是从形象感受开始的，形象作用于读者的感觉和感情，使读者受到艺术感染，逐步体会到其中包含的思想。读者对文学作品所揭示的生活本质的认识，或是对作家创作的评价的接受，始终是和读者对作品所反映的具体生活现象的直接感受和情感反应分不开的。脱离了具体感受的抽象思维和逻辑判断，不能称为文学欣赏。但是单有感觉没有理解，单有情感没有认识，也不可能深切领会文学作品的意义，同样不是真正的文学欣赏。</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文学欣赏既是一种审美认识活动，又是一种特殊的精神活动，一般具有以下四个基本特征。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639445" y="1536065"/>
            <a:ext cx="3187065" cy="4667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791845" y="1179830"/>
            <a:ext cx="10608310" cy="5154295"/>
          </a:xfrm>
          <a:prstGeom prst="rect">
            <a:avLst/>
          </a:prstGeom>
        </p:spPr>
        <p:txBody>
          <a:bodyPr wrap="square">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（一）文学欣赏是一种借助形象与感情的审美享受活动，它始终离不开艺术形象的诱导和强烈情感的激发</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们在欣赏文学作品时，被作品中鲜明生动的艺术形象所吸引、所感染，以认识它所反映的社会生活的现实面貌，并进而理解它的本质意义，引起情感上的反应。所以说形象所唤起的欣赏者的情感反应，是审美享受的重要标志，是文学欣赏的一个重要特点。例如，我们在阅读高尔基的《母亲》、奥斯特洛夫斯基的《钢铁是怎样炼成的》、法捷耶夫的《青年近卫军》、伏契克的《绞刑架下的报告》等作品时，作品所展现的艰苦卓绝的斗争生活，以及从斗争中锻炼出来的坚强的革命战士的形象，不管在任何时期，对广大读者都具有巨大的教育、鼓舞力量。在欣赏《保卫延安》《青春之歌》《红岩》等作品时，读者就会特别喜欢作品所表现的可歌可泣的斗争生活，喜爱那些鲜明生动的革命者的光辉形象，从作品中了解过去的革命斗争历史，学习先辈的革命传统与斗争精神，陶冶自己的情操并坚定自己的革命意志。这种感情上的反应是很强烈的。总之，欣赏者的情感反应，以文学作品的形象系统为基础，以作家在作品中所灌注的情感为动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604520" y="1302385"/>
            <a:ext cx="10998835" cy="279273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（二）文学欣赏是感觉与理解相统一的审美认识活动，在欣赏过程中，形象思维与抽象思维结伴而行</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不是简单的复现现象，而是对形象意蕴的深刻理解。这种理解不是抽象的认识，而是形象的意会，是在感觉中理解，在审美过程中认识。文学欣赏以读者对作品中的艺术形象的具体感受为基础，读者对作品的感性认识，在文学欣赏中有重要的意义。这是因为“我们的实践证明：感觉到了的东西，我们不能立刻理解它，只有理解了的东西才更深刻地感觉它”。</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60095" y="4131310"/>
            <a:ext cx="10843260" cy="2289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4571365" y="1019810"/>
            <a:ext cx="6928485" cy="5405755"/>
          </a:xfrm>
          <a:prstGeom prst="rect">
            <a:avLst/>
          </a:prstGeom>
        </p:spPr>
        <p:txBody>
          <a:bodyPr wrap="square">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读者对文学作品的形象，只有在正确理解的基础上，才能获得深刻的感受。例如，宋代诗人苏轼，在读了陶渊明的《饮酒》诗以后写道：“‘采菊东篱下，悠然见南山’，因采菊而见山，境与意会，此句最有妙处，近岁俗本皆作‘望南山’，则此篇神气都索然矣。”“望”和“见”一字之差，意境全非。这是因为，陶渊明要表达的是自己辞官以后的喜悦，因而用“见”字，传达出悠然自得的情怀，确有“境与意会”的效果；若改为“望”字，变成主动寻求，不仅破坏了全诗的意境，也不符合陶渊明的节操。苏轼的体会表明他对陶诗的意境以及陶渊明的为人都有比较深刻的认识。当读者对作品中的艺术形象还停留在片段的、分散的、表面的感性认识阶段时，他们是不可能对作品的内容有全面的、深刻的感受的。只有当读者经过深思，把那些片段的、分散的、表面的印象集中起来，加上自己想象的补充和丰富，在自己的头脑里获得形象的再现时，他才能对作品所描绘的形象有比较全面的、深刻的感受，达到感受和理解的有机统一，才能透彻地领会其中的意味，得到思想感情上的陶冶和艺术鉴赏上的愉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21335" y="1676400"/>
            <a:ext cx="3680460" cy="3992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594360" y="1020445"/>
            <a:ext cx="6547485" cy="4913630"/>
          </a:xfrm>
          <a:prstGeom prst="rect">
            <a:avLst/>
          </a:prstGeom>
        </p:spPr>
        <p:txBody>
          <a:bodyPr wrap="square">
            <a:no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（三）文学欣赏是一种依靠想象与联想所进行的艺术再创造活动</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艺术的想象在文学欣赏中有着非常重要的作用。文学欣赏离不开形象，但也不是简单的复现现象，再现形象，而是在作品形象系统的基础上，通过欣赏者的想象、联想，通过欣赏者的感受、理解，重新创造形象。文学欣赏的再创造，表现为欣赏者以作品的客观内容为基础，结合自己的直接或间接的生活经验，去感受、认识、补充、丰富欣赏对象。构成文学欣赏活动要有主观、客观两个方面的条件。主观条件是欣赏者的艺术思维能力，客观条件是文学作品，即欣赏对象。文学欣赏的再创造必然受这两个条件的制约。</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549515" y="1347470"/>
            <a:ext cx="4313555" cy="4163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2" name="文本框 1"/>
          <p:cNvSpPr txBox="1"/>
          <p:nvPr/>
        </p:nvSpPr>
        <p:spPr>
          <a:xfrm>
            <a:off x="863600" y="1109345"/>
            <a:ext cx="10396220" cy="499808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文学欣赏的再创造受欣赏对象的制约，主要表现在以下方面。</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首先，文学作品中的空白点要求欣赏者进行再创造。作者的语言，无论是叙事、写人，还是状物、绘景，都经常会出现表面残缺不全的语言空白点，在人们感叹“书不尽言，言不尽意”的同时，又会惊喜地发现，这些空白点并没有影响信息的传递，相反，它往往具有更浓的文学意味，并且传递出了一定的美学信息。这是因为优秀的文学作品具有唤起读者愉悦的内部固有的审美机制。这一特点意味着当读者的审美活动介入之后，便会产生审美实践的效应。</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其次，文学形象的间接性、意象性的特点要求欣赏者进行再创造。文学形象同各类艺术形象一样有具体可感性。不过，其他艺术形象具有直观性。而以语言为媒介塑造的文学形象，毕竟是间接造型，它不可能给人以直接的可视可闻可触的外形，所以它具有间接性与意象性的特点。</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再次，文学形象的高度概括性要求欣赏者进行再创造。一切艺术都是社会生活的反映，然而由于各种艺术形式自身特点的不同，艺术形象反映社会的广度是不尽相同的。在这方面，文学形象较之其他艺术形象有自己的独到之处：无论是反映社会生活还是表现内心世界，其容量都较大，它更少受时间、空间和人物的限制，可以能动地、灵活地展开想象的翅膀。</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83027" y="4034349"/>
            <a:ext cx="1537252" cy="3256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683026" y="4030389"/>
            <a:ext cx="1510747" cy="307777"/>
          </a:xfrm>
          <a:prstGeom prst="rect">
            <a:avLst/>
          </a:prstGeom>
          <a:noFill/>
        </p:spPr>
        <p:txBody>
          <a:bodyPr wrap="square" rtlCol="0">
            <a:spAutoFit/>
          </a:bodyPr>
          <a:lstStyle/>
          <a:p>
            <a:pPr algn="dist"/>
            <a:r>
              <a:rPr kumimoji="1" lang="en-US" altLang="zh-CN" sz="1400">
                <a:solidFill>
                  <a:schemeClr val="bg1"/>
                </a:solidFill>
              </a:rPr>
              <a:t>CONTENTS</a:t>
            </a:r>
            <a:endParaRPr kumimoji="1" lang="zh-CN" altLang="en-US" sz="1400">
              <a:solidFill>
                <a:schemeClr val="bg1"/>
              </a:solidFill>
            </a:endParaRPr>
          </a:p>
        </p:txBody>
      </p:sp>
      <p:sp>
        <p:nvSpPr>
          <p:cNvPr id="5" name="文本框 4"/>
          <p:cNvSpPr txBox="1"/>
          <p:nvPr/>
        </p:nvSpPr>
        <p:spPr>
          <a:xfrm>
            <a:off x="2385392" y="3030115"/>
            <a:ext cx="1107996"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目</a:t>
            </a:r>
            <a:endParaRPr kumimoji="1" lang="en-US" altLang="zh-CN"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6" name="文本框 5"/>
          <p:cNvSpPr txBox="1"/>
          <p:nvPr/>
        </p:nvSpPr>
        <p:spPr>
          <a:xfrm>
            <a:off x="3153678" y="3596992"/>
            <a:ext cx="1378904" cy="1200329"/>
          </a:xfrm>
          <a:prstGeom prst="rect">
            <a:avLst/>
          </a:prstGeom>
          <a:noFill/>
        </p:spPr>
        <p:txBody>
          <a:bodyPr wrap="none" rtlCol="0">
            <a:spAutoFit/>
          </a:bodyPr>
          <a:lstStyle/>
          <a:p>
            <a:r>
              <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rPr>
              <a:t>录 </a:t>
            </a:r>
            <a:endParaRPr kumimoji="1" lang="zh-CN" altLang="en-US" sz="72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2" name="文本框 1"/>
          <p:cNvSpPr txBox="1"/>
          <p:nvPr/>
        </p:nvSpPr>
        <p:spPr>
          <a:xfrm>
            <a:off x="4671060" y="218249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第二单元　诗歌：诗三百，思无邪</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7" name="文本框 6"/>
          <p:cNvSpPr txBox="1"/>
          <p:nvPr/>
        </p:nvSpPr>
        <p:spPr>
          <a:xfrm>
            <a:off x="4671060" y="140017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第一单元　走近文学欣赏</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8" name="文本框 7"/>
          <p:cNvSpPr txBox="1"/>
          <p:nvPr/>
        </p:nvSpPr>
        <p:spPr>
          <a:xfrm>
            <a:off x="4671060" y="296481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第三单元　小说：写小说，就是写社会</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9" name="文本框 8"/>
          <p:cNvSpPr txBox="1"/>
          <p:nvPr/>
        </p:nvSpPr>
        <p:spPr>
          <a:xfrm>
            <a:off x="4671060" y="3788410"/>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第四单元　散文：发之于心，随之于笔</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
        <p:nvSpPr>
          <p:cNvPr id="10" name="文本框 9"/>
          <p:cNvSpPr txBox="1"/>
          <p:nvPr/>
        </p:nvSpPr>
        <p:spPr>
          <a:xfrm>
            <a:off x="4671060" y="4599305"/>
            <a:ext cx="6503035" cy="521970"/>
          </a:xfrm>
          <a:prstGeom prst="rect">
            <a:avLst/>
          </a:prstGeom>
          <a:noFill/>
        </p:spPr>
        <p:txBody>
          <a:bodyPr wrap="square" rtlCol="0">
            <a:spAutoFit/>
          </a:bodyPr>
          <a:p>
            <a:r>
              <a:rPr lang="zh-CN" altLang="en-US" sz="2800">
                <a:solidFill>
                  <a:schemeClr val="tx1">
                    <a:lumMod val="65000"/>
                    <a:lumOff val="35000"/>
                  </a:schemeClr>
                </a:solidFill>
                <a:latin typeface="宋体" panose="02010600030101010101" pitchFamily="2" charset="-122"/>
                <a:ea typeface="宋体" panose="02010600030101010101" pitchFamily="2" charset="-122"/>
              </a:rPr>
              <a:t>第五单元　戏剧：人生如戏，戏如人生</a:t>
            </a:r>
            <a:endParaRPr lang="zh-CN" altLang="en-US" sz="280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矩形 1"/>
          <p:cNvSpPr/>
          <p:nvPr/>
        </p:nvSpPr>
        <p:spPr>
          <a:xfrm>
            <a:off x="720725" y="1108075"/>
            <a:ext cx="5670550" cy="5590540"/>
          </a:xfrm>
          <a:prstGeom prst="rect">
            <a:avLst/>
          </a:prstGeom>
        </p:spPr>
        <p:txBody>
          <a:bodyPr wrap="square">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（四）文学欣赏是以“通感”和“共鸣”为重要特征的一种综合的心理感应活动</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文学欣赏中，由于欣赏者的生活、欣赏经验，以及各种感觉器官的暂时联系，视觉、听觉和触觉、嗅觉、味觉之间往往可以相互作用而彼此沟通，从而唤起艺术形象原来不一定具有的另一种或另几种感觉形象。这种“通感”现象是艺术欣赏中的独特现象。文学欣赏中的另一种心理活动——共鸣，是一种复杂而常见的现象。当阅读文学作品的时候，作家通过作品的形象表达出来的思想情操，强烈地打动了读者，引起读者思想感情的回旋激荡。他们爱作者之所爱，恨作者之所恨；为作品中正面人物的胜利而欢乐，为反面人物的覆灭而称快；或者为正面人物的失败而悲痛，为反面人物的得势而愤慨。</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6652260" y="1589405"/>
            <a:ext cx="5097780" cy="4086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726940" y="858520"/>
            <a:ext cx="6454775" cy="5791200"/>
          </a:xfrm>
          <a:prstGeom prst="rect">
            <a:avLst/>
          </a:prstGeom>
          <a:noFill/>
        </p:spPr>
        <p:txBody>
          <a:bodyPr wrap="square" rtlCol="0" anchor="t">
            <a:spAutoFit/>
          </a:bodyPr>
          <a:p>
            <a:pPr indent="508000" algn="just" fontAlgn="auto">
              <a:lnSpc>
                <a:spcPct val="150000"/>
              </a:lnSpc>
              <a:spcAft>
                <a:spcPts val="600"/>
              </a:spcAf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文学欣赏的过程</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（一）直觉阶段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欣赏的直觉阶段是读者通过对作品形式美的感知而达到的最初层次，产生悦耳悦目的感官愉快。所谓直觉，是指主体对文艺表象的突然领悟与再现，它往往可能是感官对文艺表象的不全面地反映，属于主客体同化的初级形式，却是我们能够真正进入文学欣赏境界的必要预备。心理学上把这个阶段称为感知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直觉阶段，最典型的心理特征是日常意识完全被那些顿悟到的表象所占据，不但忘记欣赏对象以外的实用世界，甚至忘记我们自己的存在，把整个心灵寄托在那些孤立绝缘的表象上了。要获得欣赏的直觉，兴趣与注意是两个重要的心理因素。</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1042035" y="1489710"/>
            <a:ext cx="3206115" cy="4812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alphaModFix amt="46000"/>
          </a:blip>
          <a:stretch>
            <a:fillRect/>
          </a:stretch>
        </p:blipFill>
        <p:spPr>
          <a:xfrm>
            <a:off x="0" y="3540125"/>
            <a:ext cx="3618230" cy="3618230"/>
          </a:xfrm>
          <a:prstGeom prst="rect">
            <a:avLst/>
          </a:prstGeom>
        </p:spPr>
      </p:pic>
      <p:sp>
        <p:nvSpPr>
          <p:cNvPr id="2" name="文本框 1"/>
          <p:cNvSpPr txBox="1"/>
          <p:nvPr/>
        </p:nvSpPr>
        <p:spPr>
          <a:xfrm>
            <a:off x="1042670" y="1137920"/>
            <a:ext cx="10267950" cy="489267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（二）体验与理解阶段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所谓体验与理解，即通过再造想象等一系列心理机制，对文学作品表象进行完形感知，使文学作品中所反映的生活情景全部再现出来。这种再现不是像翻拍照片一样刻板地再现，它是依据欣赏者本人的期待视野来进行的，由此再现出来的生活情景也并不一定与作品中的情景完全相同，即使是同一作品，也是不一样的，这个阶段又称为再创造阶段。</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在这个阶段，有两个突出的心理特征：一是表象的分解与完形；二是与作者情感的共鸣，即异质同化或同构。表象的自觉运动在这一阶段最为活跃，它甚至贯穿于整个文学欣赏过程中。</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直觉表象是不完整和不可靠的，因此要完成作品情景的全部再现，就需要我们对那些直觉到的表象加以分解与完形，好比是把拆开的机器零部件加以分类，然后再按设计者的构思意图，遵循科学逻辑，进行重新组装，使原来的各种直觉表象构成具有审美意味的知觉完形，从而达到对文学作品深层次的理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32325" y="1645285"/>
            <a:ext cx="6536055" cy="439991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伴随着表象的分解与完形的逐层展开，心理机制大致依次表现为回忆与再认、想象与联想、移情与共鸣等几个方面。</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作品中的表象之所以能再现出来，首先是回忆与再认的作用。一旦作品中的表象得以确证，就要求我们运用想象与联想把直觉到的表象进一步完善，它是我们进行再创造的有力手段。</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表象的分解与完形的想象活动中，主体的情感渗透最不能忽视。心理学上说，情感是人对客观事物的一种态度，那么我们欣赏文学作品与作者进行表象交流也就不可能抛弃情感，而需要将主体的情趣灌注到作品表象之中去，进而出现共鸣的心理效应。</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11530" y="1450975"/>
            <a:ext cx="3332480" cy="4983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2" name="文本框 1"/>
          <p:cNvSpPr txBox="1"/>
          <p:nvPr/>
        </p:nvSpPr>
        <p:spPr>
          <a:xfrm>
            <a:off x="595630" y="1097280"/>
            <a:ext cx="6717665" cy="5690235"/>
          </a:xfrm>
          <a:prstGeom prst="rect">
            <a:avLst/>
          </a:prstGeom>
          <a:noFill/>
        </p:spPr>
        <p:txBody>
          <a:bodyPr wrap="square" rtlCol="0" anchor="t">
            <a:spAutoFit/>
          </a:bodyPr>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（三）认识阶段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由再创造所产生的必然的直接心理效应——共鸣，这是我们在理解作品表象之后的一种特有的心心相印的心境，当然这还不是整个过程的结束。这时，我们都会很快意识到：作者的情感态度是否合乎美的普遍规律？于是，我们不得不从共鸣的心境中跳出来，对作者在作品中已经评价过的生活进行重新审视与扫描，从更高的美学标准做出我们的判断。那么，这时文学欣赏便进入了最后的再评价阶段。心理学上把这个阶段称为认识阶段。</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要了解本阶段主体心理结构，应把握三个特点：它是积淀着欣赏主体情感经验的一种特殊的认识结构；它是很难诉之于言语或意识的，而仅仅依据欣赏主体的情感经验的结果；它的活动过程是在情感活动中不断进行着的“组织”与“强化”、“同化”与“调节”、“改变”与“判断”的心理过程。它是主体通过欣赏情感经验去发现和判断对象的艺术价值的一种特殊的心理结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7914640" y="1189990"/>
            <a:ext cx="3703320" cy="510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62855" y="1343025"/>
            <a:ext cx="6457315" cy="4661535"/>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这个特定的认识阶段，主要的心理机制仍然是理解，不过它已不像在前面两个阶段那样带着强烈的情感跃动了，而为主观的理智所管束。这时，欣赏者会调动自己对生活的一切有关的记忆表象，并按自己的欣赏心理结构来发现和判断作品的美与丑、分析作品的情感态度等，并做出自己的明确评价。其结果当然是前面两个阶段的深化，或完全接受作者的情感态度，作品表象与欣赏者的记忆表象再次拥抱达到十分融洽的境界，如嚼橄榄，回味无穷；或部分接受作者在作品里的情感态度，有时也可能改变前面直观欣赏的印象，越来越感觉到作品表象的浅陋或不真实，这就是积极的欣赏，这也才能算得上我们真正理解了这部作品。</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33425" y="1451610"/>
            <a:ext cx="3990975" cy="4552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1675" y="1040130"/>
            <a:ext cx="6014085" cy="3830955"/>
          </a:xfrm>
          <a:prstGeom prst="rect">
            <a:avLst/>
          </a:prstGeom>
          <a:noFill/>
        </p:spPr>
        <p:txBody>
          <a:bodyPr wrap="square" rtlCol="0" anchor="t">
            <a:no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文学欣赏的差异性和一致性</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（一）文学欣赏的差异性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由于读者所处的时代、民族、阶级的不同，读者知识结构、文学知识和文化水平高低不同，读者人生的经验、人生的感受和见解不同，读者审美经验和欣赏情趣、艺术思维能力不同，从而形成了不同的读者在欣赏文学作品的深度、广度等方面会出现某些不同，也就出现了“一千个读者，就有一千个哈姆雷特”，出现了对同部文学作品的不同感悟。</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916420" y="1040130"/>
            <a:ext cx="4810760" cy="3453130"/>
          </a:xfrm>
          <a:prstGeom prst="rect">
            <a:avLst/>
          </a:prstGeom>
        </p:spPr>
      </p:pic>
      <p:sp>
        <p:nvSpPr>
          <p:cNvPr id="5" name="文本框 4"/>
          <p:cNvSpPr txBox="1"/>
          <p:nvPr/>
        </p:nvSpPr>
        <p:spPr>
          <a:xfrm>
            <a:off x="701675" y="4742815"/>
            <a:ext cx="10911840" cy="1640205"/>
          </a:xfrm>
          <a:prstGeom prst="rect">
            <a:avLst/>
          </a:prstGeom>
          <a:noFill/>
        </p:spPr>
        <p:txBody>
          <a:bodyPr wrap="square" rtlCol="0" anchor="t">
            <a:spAutoFit/>
          </a:bodyPr>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本身是有层次的。主题有明确与朦胧，内容有单一与丰富，表达方式有含蓄与直白。欣赏外国文学作品和古代文学作品，对相关的文学知识、社会知识、历史知识、自然科学知识等，认识和了解的多少，必然会造成欣赏的差异。可见，读者拥有的文学知识的多少和文化水平的高低等诸方面，也是形成文学欣赏差异性的原因。</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72565" y="1680210"/>
            <a:ext cx="4529455" cy="3435985"/>
          </a:xfrm>
          <a:prstGeom prst="rect">
            <a:avLst/>
          </a:prstGeom>
          <a:noFill/>
        </p:spPr>
        <p:txBody>
          <a:bodyPr wrap="square" rtlCol="0" anchor="t">
            <a:noAutofit/>
          </a:bodyPr>
          <a:p>
            <a:pPr indent="457200" algn="just" fontAlgn="auto">
              <a:lnSpc>
                <a:spcPct val="2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（二）文学欣赏的一致性</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2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在文学欣赏中同一时代、民族、阶级的读者在审美倾向、艺术趣味和欣赏习惯上有某些相似，以及由此而导致在欣赏文学的形象、内容和形式等方面的大体一致性。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61250" y="974725"/>
            <a:ext cx="3455670" cy="5215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模块二　文学欣赏概述</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346065" y="585470"/>
            <a:ext cx="6551930" cy="5891530"/>
          </a:xfrm>
          <a:prstGeom prst="rect">
            <a:avLst/>
          </a:prstGeom>
          <a:noFill/>
        </p:spPr>
        <p:txBody>
          <a:bodyPr wrap="square" rtlCol="0" anchor="t">
            <a:spAutoFit/>
          </a:bodyPr>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（三）文学欣赏的“共鸣”现象</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欣赏的“共鸣”现象指在文学欣赏中读者与文学作品产生感应关系，实现了读者与作者之间的感情交流。读者爱作者之所爱，恨作者之所恨，正是通过“共鸣”实现了文学作品的审美教育功能，获得审美享受，完成欣赏活动。如唐代诗人王维《九月九忆山东兄弟》：“独在异乡为异客，每逢佳节倍思亲。遥知兄弟登高处，遍插茱萸少一人。”这首诗表达了一种思乡思人的体验和感受，只要是一个长时间远离故乡、远离亲人的人，不论他生活在哪个时代，属于哪个阶级，都会产生“共鸣”。再如《送元二使安西》“渭城朝雨浥轻尘，客舍青青柳色新。劝君更尽一杯酒，西出阳关无故人。”这首诗所描写的是一种最有普遍性的离别，传唱最久，这说明古今有着相通的人性。这里不排除确有低级欣赏者与不健康的作品产生共鸣的现象。如生活中的小偷、流氓、思想格调不高的人，与糟粕中的同类产生共鸣。</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文学欣赏中的“共鸣”现象，是“一致性”与“差异性”的统一，是异中有同，同中有异的。</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705485" y="1088390"/>
            <a:ext cx="3361690" cy="4886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920750"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20750" y="1071245"/>
            <a:ext cx="6364605" cy="5375275"/>
          </a:xfrm>
          <a:prstGeom prst="rect">
            <a:avLst/>
          </a:prstGeom>
          <a:noFill/>
        </p:spPr>
        <p:txBody>
          <a:bodyPr wrap="square" rtlCol="0" anchor="t">
            <a:spAutoFit/>
          </a:bodyPr>
          <a:p>
            <a:pPr indent="508000" algn="ctr" fontAlgn="auto">
              <a:lnSpc>
                <a:spcPct val="15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了解这些文学常识让你更好地欣赏经典之作</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文学作品是人类最为珍贵的文化财富之一,通过了解文学常识，我们可以更好地欣赏和理解经典之作。本文将介绍一些重要的文学常识，帮助读者提升阅读体验。</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lang="zh-CN"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文学流派的了解</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欣常经典文学作品时，了解不同的文学流派是必不可少的。例如，我们可以追溯到古希腊的史诗，如《伊利亚特》和《奥德赛》，这些作品代表了史诗流派:而莎士比亚的戏剧作品则代表了戏剧流派;同时，现代小说的代表作如《傲慢与偏见》和《麦田里的守望者》则属于小说流派。了解不同的文学流派有助于我们更好地理解和赏析文学作品。</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8006715" y="1280160"/>
            <a:ext cx="3326765" cy="4796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234915" y="2086326"/>
            <a:ext cx="1808480" cy="583565"/>
          </a:xfrm>
          <a:prstGeom prst="rect">
            <a:avLst/>
          </a:prstGeom>
          <a:noFill/>
        </p:spPr>
        <p:txBody>
          <a:bodyPr wrap="none" rtlCol="0">
            <a:spAutoFit/>
          </a:bodyPr>
          <a:lstStyle/>
          <a:p>
            <a:r>
              <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rPr>
              <a:t>第一单元</a:t>
            </a:r>
            <a:endParaRPr kumimoji="1" lang="zh-CN" altLang="en-US" sz="32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457699" y="2670479"/>
            <a:ext cx="1444487" cy="276999"/>
          </a:xfrm>
          <a:prstGeom prst="rect">
            <a:avLst/>
          </a:prstGeom>
          <a:noFill/>
        </p:spPr>
        <p:txBody>
          <a:bodyPr wrap="square" rtlCol="0">
            <a:spAutoFit/>
          </a:bodyPr>
          <a:lstStyle/>
          <a:p>
            <a:pPr algn="dist"/>
            <a:r>
              <a:rPr kumimoji="1" lang="en-US" altLang="zh-CN" sz="1200"/>
              <a:t>PART</a:t>
            </a:r>
            <a:r>
              <a:rPr kumimoji="1" lang="zh-CN" altLang="en-US" sz="1200"/>
              <a:t> </a:t>
            </a:r>
            <a:r>
              <a:rPr kumimoji="1" lang="en-US" altLang="zh-CN" sz="1200"/>
              <a:t>ONE</a:t>
            </a:r>
            <a:endParaRPr kumimoji="1" lang="zh-CN" altLang="en-US" sz="1200"/>
          </a:p>
        </p:txBody>
      </p:sp>
      <p:sp>
        <p:nvSpPr>
          <p:cNvPr id="6" name="文本框 5"/>
          <p:cNvSpPr txBox="1"/>
          <p:nvPr/>
        </p:nvSpPr>
        <p:spPr>
          <a:xfrm>
            <a:off x="3932146" y="3241149"/>
            <a:ext cx="5212080" cy="1106805"/>
          </a:xfrm>
          <a:prstGeom prst="rect">
            <a:avLst/>
          </a:prstGeom>
          <a:noFill/>
        </p:spPr>
        <p:txBody>
          <a:bodyPr wrap="none" rtlCol="0">
            <a:spAutoFit/>
          </a:bodyPr>
          <a:lstStyle/>
          <a:p>
            <a:pPr algn="l"/>
            <a:r>
              <a:rPr kumimoji="1" lang="zh-CN" altLang="en-US" sz="6600">
                <a:solidFill>
                  <a:schemeClr val="tx1">
                    <a:lumMod val="75000"/>
                    <a:lumOff val="25000"/>
                  </a:schemeClr>
                </a:solidFill>
                <a:latin typeface="字魂36号-正文宋楷" panose="02000000000000000000" pitchFamily="2" charset="-122"/>
                <a:ea typeface="字魂36号-正文宋楷" panose="02000000000000000000" pitchFamily="2" charset="-122"/>
              </a:rPr>
              <a:t>走近文学欣赏</a:t>
            </a:r>
            <a:endParaRPr kumimoji="1" lang="zh-CN" altLang="en-US" sz="66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920750"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619750" y="1312545"/>
            <a:ext cx="5649595" cy="4482465"/>
          </a:xfrm>
          <a:prstGeom prst="rect">
            <a:avLst/>
          </a:prstGeom>
          <a:noFill/>
        </p:spPr>
        <p:txBody>
          <a:bodyPr wrap="square" rtlCol="0" anchor="t">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lang="zh-CN"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熟悉文学作品的背景</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作品往往建立在特定的历史和社会背景下，因此了解作品所处的时代背景和作者的生平经历有助于我们更好地理解和欣常作品。例如，读者在阅读《1984》时，了解乔治·奥威尔对当时政治体制的思考，可以更好地理解他在作品中描绘的极权主义社会。因此，熟悉文学作品的背景可以帮助我们更深入地理解作品的内涵和意义。</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043940" y="1036955"/>
            <a:ext cx="3757930" cy="5383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42035" y="1026160"/>
            <a:ext cx="5054600" cy="5227320"/>
          </a:xfrm>
          <a:prstGeom prst="rect">
            <a:avLst/>
          </a:prstGeom>
          <a:noFill/>
        </p:spPr>
        <p:txBody>
          <a:bodyPr wrap="square" rtlCol="0" anchor="t">
            <a:sp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lang="zh-CN"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学会分析文学作品的结构和风格</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作品的结构和风格是作家表达思想和情感的重要手段。学会分析作品的结构和风格可以帮助我们更好地理解作品的艺术价值。例如，莎士比亚的戏剧作品常采用五幕结构，每幕都有不同的发展和高潮，通过分析这种结构，我们可以更好地理解戏剧的冲突和发展。此外，注意作品的叙述手法、语言运用和意象等方面也是提高文学欣赏能力的重要内容。</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80000"/>
              </a:lnSpc>
              <a:spcAft>
                <a:spcPts val="600"/>
              </a:spcAft>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904990" y="1233170"/>
            <a:ext cx="4638675" cy="46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095365" y="1184275"/>
            <a:ext cx="4894580" cy="4154170"/>
          </a:xfrm>
          <a:prstGeom prst="rect">
            <a:avLst/>
          </a:prstGeom>
          <a:noFill/>
        </p:spPr>
        <p:txBody>
          <a:bodyPr wrap="square" rtlCol="0" anchor="t">
            <a:spAutoFit/>
          </a:bodyPr>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四、理解作家的写作意图</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8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作家在创作作品时，常常有特定的写作意图。理解作家的写作意图有助于我们更好地把握作品的主旨和情感。例如，杰罗姆·塞林格的小说《麦田里的守望者》主要描写了主人公霍尔顿·考尔菲尔德的成长故事，通过理解作家的写作意图，我们可以更好地理解作品中对社会和成长的思考。</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042035" y="1424305"/>
            <a:ext cx="4029710" cy="479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10260" y="952500"/>
            <a:ext cx="5377815" cy="5231130"/>
          </a:xfrm>
          <a:prstGeom prst="rect">
            <a:avLst/>
          </a:prstGeom>
          <a:noFill/>
        </p:spPr>
        <p:txBody>
          <a:bodyPr wrap="square" rtlCol="0" anchor="t">
            <a:spAutoFit/>
          </a:bodyPr>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五、掌握文学基本术语和概念</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文学领域有很多专业术语和概念，掌握这些基本知识有助于我们更准确地理解和表达对作品的欣赏和批评。例如，了解“象征”“意象”“对比”等概念可以帮助我们分析作品中的修辞手法和意义。同时，熟悉文学批评的基本方法和流派也是提高文学欣赏能力的关键。</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cs typeface="微软雅黑" panose="020B0503020204020204" pitchFamily="34" charset="-122"/>
                <a:sym typeface="+mn-ea"/>
              </a:rPr>
              <a:t>在欣赏经典文学作品时，了解这些文学常识是至关重要的。通过了解文学流派、作品背景、结构风格、作家意图以及掌握基本术语和概念，我们可以更全面地理解和欣赏这些作品。让我们一起去探索文学的美妙世界吧!</a:t>
            </a:r>
            <a:endParaRPr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知识拓展</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584950" y="1800860"/>
            <a:ext cx="5143500" cy="353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257108" y="2693655"/>
            <a:ext cx="6260824" cy="1470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第一单元　走近文学欣赏</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102995" y="1386205"/>
            <a:ext cx="8958580" cy="4617720"/>
          </a:xfrm>
          <a:prstGeom prst="rect">
            <a:avLst/>
          </a:prstGeom>
        </p:spPr>
        <p:txBody>
          <a:bodyPr wrap="square">
            <a:sp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知识目标</a:t>
            </a:r>
            <a:endParaRPr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了解文学的含义、本质及构成要素。</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熟悉文学欣赏的特征、过程以及文学欣赏的差异性和一致性。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技能目标</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 能够从文学的本质出发深入掌握鉴赏技巧。</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 能够发展不同层次的文学欣赏能力。</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情感目标</a:t>
            </a:r>
            <a:endParaRPr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通过本单元的学习，了解文学和文学欣赏的基本知识，能够从多角度欣赏文学作品，丰富情感体验，提升自身的文学素养，建立正确的文学价值观。</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cstate="screen"/>
          <a:stretch>
            <a:fillRect/>
          </a:stretch>
        </p:blipFill>
        <p:spPr>
          <a:xfrm>
            <a:off x="8359775" y="563880"/>
            <a:ext cx="3832225" cy="383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flipH="1">
            <a:off x="0" y="3265170"/>
            <a:ext cx="3602990" cy="3602990"/>
          </a:xfrm>
          <a:prstGeom prst="rect">
            <a:avLst/>
          </a:prstGeom>
        </p:spPr>
      </p:pic>
      <p:sp>
        <p:nvSpPr>
          <p:cNvPr id="5" name="矩形 4"/>
          <p:cNvSpPr/>
          <p:nvPr/>
        </p:nvSpPr>
        <p:spPr>
          <a:xfrm>
            <a:off x="1305957" y="1393190"/>
            <a:ext cx="543798" cy="18859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306195" y="1434465"/>
            <a:ext cx="543560" cy="1894205"/>
          </a:xfrm>
          <a:prstGeom prst="rect">
            <a:avLst/>
          </a:prstGeom>
          <a:noFill/>
        </p:spPr>
        <p:txBody>
          <a:bodyPr vert="eaVert" wrap="square" rtlCol="0">
            <a:noAutofit/>
          </a:bodyPr>
          <a:lstStyle/>
          <a:p>
            <a:pPr>
              <a:lnSpc>
                <a:spcPct val="100000"/>
              </a:lnSpc>
            </a:pPr>
            <a:r>
              <a:rPr kumimoji="1" lang="zh-CN" altLang="en-US" sz="2400">
                <a:solidFill>
                  <a:schemeClr val="bg1"/>
                </a:solidFill>
                <a:latin typeface="字魂36号-正文宋楷" panose="02000000000000000000" pitchFamily="2" charset="-122"/>
                <a:ea typeface="字魂36号-正文宋楷" panose="02000000000000000000" pitchFamily="2" charset="-122"/>
              </a:rPr>
              <a:t>学</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海</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导</a:t>
            </a:r>
            <a:r>
              <a:rPr kumimoji="1" lang="en-US" altLang="zh-CN" sz="2400">
                <a:solidFill>
                  <a:schemeClr val="bg1"/>
                </a:solidFill>
                <a:latin typeface="字魂36号-正文宋楷" panose="02000000000000000000" pitchFamily="2" charset="-122"/>
                <a:ea typeface="字魂36号-正文宋楷" panose="02000000000000000000" pitchFamily="2" charset="-122"/>
              </a:rPr>
              <a:t> </a:t>
            </a:r>
            <a:r>
              <a:rPr kumimoji="1" lang="zh-CN" altLang="en-US" sz="2400">
                <a:solidFill>
                  <a:schemeClr val="bg1"/>
                </a:solidFill>
                <a:latin typeface="字魂36号-正文宋楷" panose="02000000000000000000" pitchFamily="2" charset="-122"/>
                <a:ea typeface="字魂36号-正文宋楷" panose="02000000000000000000" pitchFamily="2" charset="-122"/>
              </a:rPr>
              <a:t>航</a:t>
            </a:r>
            <a:endParaRPr kumimoji="1" lang="zh-CN" altLang="en-US" sz="2400">
              <a:solidFill>
                <a:schemeClr val="bg1"/>
              </a:solidFill>
              <a:latin typeface="字魂36号-正文宋楷" panose="02000000000000000000" pitchFamily="2" charset="-122"/>
              <a:ea typeface="字魂36号-正文宋楷" panose="02000000000000000000" pitchFamily="2" charset="-122"/>
            </a:endParaRPr>
          </a:p>
        </p:txBody>
      </p:sp>
      <p:sp>
        <p:nvSpPr>
          <p:cNvPr id="3" name="矩形 2"/>
          <p:cNvSpPr/>
          <p:nvPr/>
        </p:nvSpPr>
        <p:spPr>
          <a:xfrm>
            <a:off x="2839720" y="1405890"/>
            <a:ext cx="8174355" cy="426783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心理学告诉我们，需要是人类活动的内在动力。人的需要多种多样，但基本上可以分为两大类，即物质需要和精神需要。文学作品作为一种精神食粮，在人们的日常生活中，如柴米油盐酱醋茶一样不可或缺。我们甚至可以说，文学是人类生存的一部分，是人类的一种生存方式。人之所以不同于其他动物，就在于人类不仅有物质需要，还有更高层次的精神需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是在这个意义上，德国伟大的哲学家海德格尔提出“歌声即生存”。这一命题启示我们：人类之所以需要文学需要诗，是源于生命与生存的需要，本真的生命就是诗化的生命，文学是人类“诗意地栖居在大地上”的生存状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第一单元　走近文学欣赏</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355590" y="5731510"/>
            <a:ext cx="6102350" cy="718185"/>
          </a:xfrm>
          <a:prstGeom prst="rect">
            <a:avLst/>
          </a:prstGeom>
        </p:spPr>
        <p:txBody>
          <a:bodyPr wrap="square">
            <a:spAutoFit/>
          </a:bodyPr>
          <a:p>
            <a:pPr>
              <a:lnSpc>
                <a:spcPct val="120000"/>
              </a:lnSpc>
            </a:pPr>
            <a:r>
              <a:rPr lang="zh-CN" altLang="en-US">
                <a:solidFill>
                  <a:srgbClr val="231F20"/>
                </a:solidFill>
                <a:latin typeface="宋体" panose="02010600030101010101" pitchFamily="2" charset="-122"/>
                <a:ea typeface="宋体" panose="02010600030101010101" pitchFamily="2" charset="-122"/>
                <a:cs typeface="宋体" panose="02010600030101010101" pitchFamily="2" charset="-122"/>
              </a:rPr>
              <a:t>文章合为时而著，歌诗合为事而作。</a:t>
            </a:r>
            <a:r>
              <a:rPr lang="zh-CN" altLang="en-US" sz="1600">
                <a:solidFill>
                  <a:srgbClr val="231F20"/>
                </a:solidFill>
                <a:latin typeface="宋体" panose="02010600030101010101" pitchFamily="2" charset="-122"/>
                <a:ea typeface="宋体" panose="02010600030101010101" pitchFamily="2" charset="-122"/>
                <a:cs typeface="宋体" panose="02010600030101010101" pitchFamily="2" charset="-122"/>
              </a:rPr>
              <a:t> </a:t>
            </a:r>
            <a:endParaRPr lang="zh-CN" altLang="en-US" sz="1600">
              <a:solidFill>
                <a:srgbClr val="231F20"/>
              </a:solidFill>
              <a:latin typeface="宋体" panose="02010600030101010101" pitchFamily="2" charset="-122"/>
              <a:ea typeface="宋体" panose="02010600030101010101" pitchFamily="2" charset="-122"/>
              <a:cs typeface="宋体" panose="02010600030101010101" pitchFamily="2" charset="-122"/>
            </a:endParaRPr>
          </a:p>
          <a:p>
            <a:pPr algn="r">
              <a:lnSpc>
                <a:spcPct val="120000"/>
              </a:lnSpc>
            </a:pPr>
            <a:r>
              <a:rPr lang="en-US" altLang="zh-CN" sz="16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231F20"/>
                </a:solidFill>
                <a:latin typeface="宋体" panose="02010600030101010101" pitchFamily="2" charset="-122"/>
                <a:ea typeface="宋体" panose="02010600030101010101" pitchFamily="2" charset="-122"/>
                <a:cs typeface="宋体" panose="02010600030101010101" pitchFamily="2" charset="-122"/>
              </a:rPr>
              <a:t>（唐）白居易</a:t>
            </a:r>
            <a:r>
              <a:rPr lang="en-US" altLang="zh-CN" sz="16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231F20"/>
                </a:solidFill>
                <a:latin typeface="宋体" panose="02010600030101010101" pitchFamily="2" charset="-122"/>
                <a:ea typeface="宋体" panose="02010600030101010101" pitchFamily="2" charset="-122"/>
                <a:cs typeface="宋体" panose="02010600030101010101" pitchFamily="2" charset="-122"/>
              </a:rPr>
              <a:t>与元九书</a:t>
            </a:r>
            <a:r>
              <a:rPr lang="en-US" altLang="zh-CN" sz="16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en-US" altLang="zh-CN" sz="1600">
              <a:solidFill>
                <a:srgbClr val="231F2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635" y="3023870"/>
            <a:ext cx="12192635" cy="1014730"/>
          </a:xfrm>
          <a:prstGeom prst="rect">
            <a:avLst/>
          </a:prstGeom>
          <a:noFill/>
        </p:spPr>
        <p:txBody>
          <a:bodyPr wrap="square" rtlCol="0">
            <a:spAutoFit/>
          </a:bodyPr>
          <a:lstStyle/>
          <a:p>
            <a:pPr algn="ctr"/>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模块一</a:t>
            </a:r>
            <a:r>
              <a:rPr kumimoji="1" lang="en-US" altLang="zh-CN" sz="6000">
                <a:solidFill>
                  <a:schemeClr val="tx1">
                    <a:lumMod val="75000"/>
                    <a:lumOff val="25000"/>
                  </a:schemeClr>
                </a:solidFill>
                <a:latin typeface="字魂36号-正文宋楷" panose="02000000000000000000" pitchFamily="2" charset="-122"/>
                <a:ea typeface="字魂36号-正文宋楷" panose="02000000000000000000" pitchFamily="2" charset="-122"/>
              </a:rPr>
              <a:t> </a:t>
            </a:r>
            <a:r>
              <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rPr>
              <a:t>文学及其构成要素</a:t>
            </a:r>
            <a:endParaRPr kumimoji="1" lang="zh-CN" altLang="en-US" sz="60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蝶恋花右边"/>
          <p:cNvPicPr>
            <a:picLocks noChangeAspect="1"/>
          </p:cNvPicPr>
          <p:nvPr/>
        </p:nvPicPr>
        <p:blipFill>
          <a:blip r:embed="rId1">
            <a:alphaModFix amt="42000"/>
          </a:blip>
          <a:stretch>
            <a:fillRect/>
          </a:stretch>
        </p:blipFill>
        <p:spPr>
          <a:xfrm>
            <a:off x="7657465" y="2323465"/>
            <a:ext cx="4534535" cy="4534535"/>
          </a:xfrm>
          <a:prstGeom prst="rect">
            <a:avLst/>
          </a:prstGeom>
        </p:spPr>
      </p:pic>
      <p:sp>
        <p:nvSpPr>
          <p:cNvPr id="7" name="文本框 6"/>
          <p:cNvSpPr txBox="1"/>
          <p:nvPr/>
        </p:nvSpPr>
        <p:spPr>
          <a:xfrm>
            <a:off x="1042035" y="336550"/>
            <a:ext cx="6507480" cy="521970"/>
          </a:xfrm>
          <a:prstGeom prst="rect">
            <a:avLst/>
          </a:prstGeom>
          <a:noFill/>
        </p:spPr>
        <p:txBody>
          <a:bodyPr wrap="square" rtlCol="0">
            <a:spAutoFit/>
          </a:bodyPr>
          <a:p>
            <a:r>
              <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952500" y="1068070"/>
            <a:ext cx="10374630" cy="5013325"/>
          </a:xfrm>
          <a:prstGeom prst="rect">
            <a:avLst/>
          </a:prstGeom>
        </p:spPr>
        <p:txBody>
          <a:bodyPr wrap="square">
            <a:spAutoFit/>
          </a:bodyPr>
          <a:p>
            <a:pPr indent="508000" algn="just" fontAlgn="auto">
              <a:lnSpc>
                <a:spcPct val="14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文学的本质</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艺术史上，人们对文艺的起源提出了各种不同见解。亚里士多德认为文艺起源于“模仿”，德国文学家席勒认为文艺起源于“游戏”，诗人雪莱认为文艺起源于“情感表现”，马克思主义文艺家普列汉诺夫认为文艺起源于“劳动”。尽管上述这些观点都不能全面地揭示文艺起源的根本动力，但它们本身就显示了人类对于探索文艺起源的浓厚兴趣。</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文学是一种运用语言媒介创造艺术形象、表达思想情感的社会意识形态。文学作为一种社会意识形态，是适应社会和人类的需要，由社会中的人，以社会关系、社会心理、社会事件等为材料创作的精神产品。</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4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活动的产生需要具备两个方面的条件：文学主体和文学介质。文学主体是从事文学创作和欣赏文学活动的人，包括作者和读者。文学活动中，作者通过创作将自身的情感认识转化为文学形式，实现自身情感的价值。读者则通过阅读活动与作品进行情感交流，获得审美愉悦。文学介质指文学语言，它是文学艺术基本存在形式和审美创造的基础。</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83555" y="998855"/>
            <a:ext cx="5815965" cy="5423535"/>
          </a:xfrm>
          <a:prstGeom prst="rect">
            <a:avLst/>
          </a:prstGeom>
        </p:spPr>
        <p:txBody>
          <a:bodyPr wrap="square">
            <a:noAutofit/>
          </a:bodyPr>
          <a:p>
            <a:pPr indent="508000" algn="just" fontAlgn="auto">
              <a:lnSpc>
                <a:spcPct val="160000"/>
              </a:lnSpc>
              <a:spcAft>
                <a:spcPts val="600"/>
              </a:spcAft>
              <a:extLst>
                <a:ext uri="{35155182-B16C-46BC-9424-99874614C6A1}">
                  <wpsdc:indentchars xmlns:wpsdc="http://www.wps.cn/officeDocument/2017/drawingmlCustomData" val="200" checksum="282533468"/>
                </a:ext>
              </a:extLst>
            </a:pP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文学的构成要素</a:t>
            </a:r>
            <a:endParaRPr sz="2000"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（一）言</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文学的构成要素首先是言，即语言，相当于绘画艺术中的线条、色彩，音乐艺术中的声音、旋律，是构成文学作品的媒介、材料。文学由语言组成，没有语言就没有文学。语言是文学作品的存在方式，是作品的外在形式，因而也是读者接受作品的中介、桥梁和通道。</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语言以文字为载体，文字具有音和义两部分，这两部分都参与了文学的艺术建构，成为文学的艺术性的构成因素。因而要把握文学的艺术性，在语言层面上就应该从音和义两方面入手。</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69265" y="1517650"/>
            <a:ext cx="4570730" cy="4420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4705" y="1392555"/>
            <a:ext cx="5953760" cy="4749165"/>
          </a:xfrm>
          <a:prstGeom prst="rect">
            <a:avLst/>
          </a:prstGeom>
        </p:spPr>
        <p:txBody>
          <a:bodyPr wrap="square">
            <a:noAutofit/>
          </a:bodyPr>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音</a:t>
            </a:r>
            <a:endParaRPr b="1" dirty="0">
              <a:solidFill>
                <a:schemeClr val="accent2">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6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汉字的单音节性（即一字一音）和固定的声调，便于通过有意识的组织调度产生特有的音乐美。音乐美包括音韵和节奏两方面。文学的语言，当它作为抽象符号诉诸读者的视觉的时候，当然谈不上美感和意味；但是当它作为朗读、吟诵或歌唱的材料而诉诸读者的听觉时，语言的音乐因素就具有了美感和意味，节奏与情感、意味的关系，大体上是有一定规律的。欣赏作品时也要注意语言的韵律美，从对声调节奏的感受中获得充分的艺术享受。</a:t>
            </a: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just" fontAlgn="auto">
              <a:lnSpc>
                <a:spcPct val="120000"/>
              </a:lnSpc>
              <a:spcAft>
                <a:spcPts val="600"/>
              </a:spcAft>
              <a:extLst>
                <a:ext uri="{35155182-B16C-46BC-9424-99874614C6A1}">
                  <wpsdc:indentchars xmlns:wpsdc="http://www.wps.cn/officeDocument/2017/drawingmlCustomData" val="200" checksum="59296752"/>
                </a:ext>
              </a:extLst>
            </a:pPr>
            <a:endPar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1042035" y="336550"/>
            <a:ext cx="6507480" cy="521970"/>
          </a:xfrm>
          <a:prstGeom prst="rect">
            <a:avLst/>
          </a:prstGeom>
          <a:noFill/>
        </p:spPr>
        <p:txBody>
          <a:bodyPr wrap="square" rtlCol="0">
            <a:spAutoFit/>
          </a:bodyPr>
          <a:p>
            <a:r>
              <a:rPr kumimoji="1" lang="zh-CN" altLang="en-US" sz="2800">
                <a:solidFill>
                  <a:schemeClr val="tx1"/>
                </a:solidFill>
                <a:latin typeface="微软雅黑" panose="020B0503020204020204" pitchFamily="34" charset="-122"/>
                <a:ea typeface="微软雅黑" panose="020B0503020204020204" pitchFamily="34" charset="-122"/>
              </a:rPr>
              <a:t>模块一　文学及其构成要素</a:t>
            </a:r>
            <a:endParaRPr kumimoji="1" lang="zh-CN" altLang="en-US" sz="28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111365" y="1274445"/>
            <a:ext cx="4276725" cy="4867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tags/tag1.xml><?xml version="1.0" encoding="utf-8"?>
<p:tagLst xmlns:p="http://schemas.openxmlformats.org/presentationml/2006/main">
  <p:tag name="KSO_WM_UNIT_PLACING_PICTURE_USER_VIEWPORT" val="{&quot;height&quot;:7695,&quot;width&quot;:6765}"/>
</p:tagLst>
</file>

<file path=ppt/tags/tag2.xml><?xml version="1.0" encoding="utf-8"?>
<p:tagLst xmlns:p="http://schemas.openxmlformats.org/presentationml/2006/main">
  <p:tag name="ISPRING_PRESENTATION_TITLE" val="PowerPoint 演示文稿"/>
  <p:tag name="ISPRING_FIRST_PUBLISH" val="1"/>
  <p:tag name="commondata" val="eyJoZGlkIjoiNmNhYzE0ODVlNjQwZDcyOGZjYzk0YzcyNDc1NTg4ODkifQ=="/>
  <p:tag name="KSO_WPP_MARK_KEY" val="adfaa1f7-1708-4537-96af-c0d6bda5190c"/>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8465</Words>
  <Application>WPS 演示</Application>
  <PresentationFormat>宽屏</PresentationFormat>
  <Paragraphs>209</Paragraphs>
  <Slides>34</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Arial</vt:lpstr>
      <vt:lpstr>宋体</vt:lpstr>
      <vt:lpstr>Wingdings</vt:lpstr>
      <vt:lpstr>Arial</vt:lpstr>
      <vt:lpstr>字魂36号-正文宋楷</vt:lpstr>
      <vt:lpstr>微软雅黑</vt:lpstr>
      <vt:lpstr>Arial Unicode MS</vt:lpstr>
      <vt:lpstr>等线</vt:lpstr>
      <vt:lpstr>思源黑体 CN Regular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WPS_1672826785</cp:lastModifiedBy>
  <cp:revision>669</cp:revision>
  <dcterms:created xsi:type="dcterms:W3CDTF">2018-06-17T04:53:00Z</dcterms:created>
  <dcterms:modified xsi:type="dcterms:W3CDTF">2024-07-23T01:54:46Z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20E87DAABAA84B3693390217AC1488A2_13</vt:lpwstr>
  </property>
  <property fmtid="{D5CDD505-2E9C-101B-9397-08002B2CF9AE}" pid="3" name="KSOProductBuildVer">
    <vt:lpwstr>2052-11.1.0.14309</vt:lpwstr>
  </property>
</Properties>
</file>