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24"/>
  </p:handoutMasterIdLst>
  <p:sldIdLst>
    <p:sldId id="359" r:id="rId3"/>
    <p:sldId id="360" r:id="rId5"/>
    <p:sldId id="361" r:id="rId6"/>
    <p:sldId id="385" r:id="rId7"/>
    <p:sldId id="367" r:id="rId8"/>
    <p:sldId id="412" r:id="rId9"/>
    <p:sldId id="362" r:id="rId10"/>
    <p:sldId id="409" r:id="rId11"/>
    <p:sldId id="369" r:id="rId12"/>
    <p:sldId id="368" r:id="rId13"/>
    <p:sldId id="386" r:id="rId14"/>
    <p:sldId id="387" r:id="rId15"/>
    <p:sldId id="388" r:id="rId16"/>
    <p:sldId id="389" r:id="rId17"/>
    <p:sldId id="390" r:id="rId18"/>
    <p:sldId id="391" r:id="rId19"/>
    <p:sldId id="392" r:id="rId20"/>
    <p:sldId id="411" r:id="rId21"/>
    <p:sldId id="394" r:id="rId22"/>
    <p:sldId id="395" r:id="rId23"/>
    <p:sldId id="396" r:id="rId24"/>
    <p:sldId id="393" r:id="rId25"/>
    <p:sldId id="579" r:id="rId26"/>
    <p:sldId id="397" r:id="rId27"/>
    <p:sldId id="398" r:id="rId28"/>
    <p:sldId id="399" r:id="rId29"/>
    <p:sldId id="400" r:id="rId30"/>
    <p:sldId id="401" r:id="rId31"/>
    <p:sldId id="370" r:id="rId32"/>
    <p:sldId id="410" r:id="rId33"/>
    <p:sldId id="438" r:id="rId34"/>
    <p:sldId id="439" r:id="rId35"/>
    <p:sldId id="448" r:id="rId36"/>
    <p:sldId id="673" r:id="rId37"/>
    <p:sldId id="441" r:id="rId38"/>
    <p:sldId id="580" r:id="rId39"/>
    <p:sldId id="508" r:id="rId40"/>
    <p:sldId id="442" r:id="rId41"/>
    <p:sldId id="443" r:id="rId42"/>
    <p:sldId id="444" r:id="rId43"/>
    <p:sldId id="581" r:id="rId44"/>
    <p:sldId id="445" r:id="rId45"/>
    <p:sldId id="446" r:id="rId46"/>
    <p:sldId id="447" r:id="rId47"/>
    <p:sldId id="402" r:id="rId48"/>
    <p:sldId id="482" r:id="rId49"/>
    <p:sldId id="450" r:id="rId50"/>
    <p:sldId id="451" r:id="rId51"/>
    <p:sldId id="452" r:id="rId52"/>
    <p:sldId id="453" r:id="rId53"/>
    <p:sldId id="454" r:id="rId54"/>
    <p:sldId id="455" r:id="rId55"/>
    <p:sldId id="759" r:id="rId56"/>
    <p:sldId id="456" r:id="rId57"/>
    <p:sldId id="674" r:id="rId58"/>
    <p:sldId id="457" r:id="rId59"/>
    <p:sldId id="583" r:id="rId60"/>
    <p:sldId id="458" r:id="rId61"/>
    <p:sldId id="459" r:id="rId62"/>
    <p:sldId id="460" r:id="rId63"/>
    <p:sldId id="461" r:id="rId64"/>
    <p:sldId id="463" r:id="rId65"/>
    <p:sldId id="464" r:id="rId66"/>
    <p:sldId id="483" r:id="rId67"/>
    <p:sldId id="465" r:id="rId68"/>
    <p:sldId id="466" r:id="rId69"/>
    <p:sldId id="467" r:id="rId70"/>
    <p:sldId id="480" r:id="rId71"/>
    <p:sldId id="592" r:id="rId72"/>
    <p:sldId id="479" r:id="rId73"/>
    <p:sldId id="584" r:id="rId74"/>
    <p:sldId id="509" r:id="rId75"/>
    <p:sldId id="510" r:id="rId76"/>
    <p:sldId id="511" r:id="rId77"/>
    <p:sldId id="585" r:id="rId78"/>
    <p:sldId id="512" r:id="rId79"/>
    <p:sldId id="587" r:id="rId80"/>
    <p:sldId id="513" r:id="rId81"/>
    <p:sldId id="514" r:id="rId82"/>
    <p:sldId id="516" r:id="rId83"/>
    <p:sldId id="517" r:id="rId84"/>
    <p:sldId id="518" r:id="rId85"/>
    <p:sldId id="519" r:id="rId86"/>
    <p:sldId id="520" r:id="rId87"/>
    <p:sldId id="521" r:id="rId88"/>
    <p:sldId id="522" r:id="rId89"/>
    <p:sldId id="586" r:id="rId90"/>
    <p:sldId id="523" r:id="rId91"/>
    <p:sldId id="524" r:id="rId92"/>
    <p:sldId id="588" r:id="rId93"/>
    <p:sldId id="525" r:id="rId94"/>
    <p:sldId id="526" r:id="rId95"/>
    <p:sldId id="527" r:id="rId96"/>
    <p:sldId id="528" r:id="rId97"/>
    <p:sldId id="589" r:id="rId98"/>
    <p:sldId id="529" r:id="rId99"/>
    <p:sldId id="530" r:id="rId100"/>
    <p:sldId id="531" r:id="rId101"/>
    <p:sldId id="532" r:id="rId102"/>
    <p:sldId id="533" r:id="rId103"/>
    <p:sldId id="507" r:id="rId104"/>
    <p:sldId id="534" r:id="rId105"/>
    <p:sldId id="535" r:id="rId106"/>
    <p:sldId id="536" r:id="rId107"/>
    <p:sldId id="591" r:id="rId108"/>
    <p:sldId id="537" r:id="rId109"/>
    <p:sldId id="538" r:id="rId110"/>
    <p:sldId id="590" r:id="rId111"/>
    <p:sldId id="539" r:id="rId112"/>
    <p:sldId id="675" r:id="rId113"/>
    <p:sldId id="540" r:id="rId114"/>
    <p:sldId id="541" r:id="rId115"/>
    <p:sldId id="481" r:id="rId116"/>
    <p:sldId id="543" r:id="rId117"/>
    <p:sldId id="544" r:id="rId118"/>
    <p:sldId id="545" r:id="rId119"/>
    <p:sldId id="546" r:id="rId120"/>
    <p:sldId id="547" r:id="rId121"/>
    <p:sldId id="548" r:id="rId122"/>
    <p:sldId id="379" r:id="rId123"/>
  </p:sldIdLst>
  <p:sldSz cx="12192000" cy="6858000"/>
  <p:notesSz cx="6858000" cy="9144000"/>
  <p:custDataLst>
    <p:tags r:id="rId1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6271"/>
  </p:normalViewPr>
  <p:slideViewPr>
    <p:cSldViewPr snapToGrid="0" snapToObjects="1">
      <p:cViewPr varScale="1">
        <p:scale>
          <a:sx n="101" d="100"/>
          <a:sy n="101" d="100"/>
        </p:scale>
        <p:origin x="200" y="7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8" Type="http://schemas.openxmlformats.org/officeDocument/2006/relationships/tags" Target="tags/tag1.xml"/><Relationship Id="rId127" Type="http://schemas.openxmlformats.org/officeDocument/2006/relationships/tableStyles" Target="tableStyles.xml"/><Relationship Id="rId126" Type="http://schemas.openxmlformats.org/officeDocument/2006/relationships/viewProps" Target="viewProps.xml"/><Relationship Id="rId125" Type="http://schemas.openxmlformats.org/officeDocument/2006/relationships/presProps" Target="presProps.xml"/><Relationship Id="rId124" Type="http://schemas.openxmlformats.org/officeDocument/2006/relationships/handoutMaster" Target="handoutMasters/handoutMaster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screen"/>
          <a:stretch>
            <a:fillRect/>
          </a:stretch>
        </p:blipFill>
        <p:spPr>
          <a:xfrm rot="5400000">
            <a:off x="0" y="-228600"/>
            <a:ext cx="1117600" cy="111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7.png"/><Relationship Id="rId1" Type="http://schemas.openxmlformats.org/officeDocument/2006/relationships/image" Target="../media/image20.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8.png"/><Relationship Id="rId1" Type="http://schemas.openxmlformats.org/officeDocument/2006/relationships/image" Target="../media/image18.pn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2.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3.pn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4.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5.png"/><Relationship Id="rId1" Type="http://schemas.openxmlformats.org/officeDocument/2006/relationships/image" Target="../media/image18.pn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76.tiff"/><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4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image" Target="../media/image1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image" Target="../media/image20.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image" Target="../media/image2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png"/><Relationship Id="rId1" Type="http://schemas.openxmlformats.org/officeDocument/2006/relationships/image" Target="../media/image1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2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image" Target="../media/image18.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0.png"/><Relationship Id="rId1" Type="http://schemas.openxmlformats.org/officeDocument/2006/relationships/image" Target="../media/image20.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2.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4.png"/><Relationship Id="rId1" Type="http://schemas.openxmlformats.org/officeDocument/2006/relationships/image" Target="../media/image20.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5.png"/><Relationship Id="rId1" Type="http://schemas.openxmlformats.org/officeDocument/2006/relationships/image" Target="../media/image18.png"/></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descr="图片文学"/>
          <p:cNvPicPr>
            <a:picLocks noChangeAspect="1"/>
          </p:cNvPicPr>
          <p:nvPr/>
        </p:nvPicPr>
        <p:blipFill>
          <a:blip r:embed="rId2"/>
          <a:stretch>
            <a:fillRect/>
          </a:stretch>
        </p:blipFill>
        <p:spPr>
          <a:xfrm>
            <a:off x="2873375" y="2608580"/>
            <a:ext cx="6678295" cy="164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500" y="956310"/>
            <a:ext cx="6394450" cy="4432300"/>
          </a:xfrm>
          <a:prstGeom prst="rect">
            <a:avLst/>
          </a:prstGeom>
        </p:spPr>
        <p:txBody>
          <a:bodyPr wrap="square">
            <a:noAutofit/>
          </a:bodyPr>
          <a:p>
            <a:pPr indent="508000" algn="just" fontAlgn="auto">
              <a:lnSpc>
                <a:spcPct val="16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（三）环境描写</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环境描写是指对人物活动的环境和事情发生的背景展开描写。一部好的小说总能让人身临其境、感同身受，而不像科学报告那样枯燥乏味。小说作者总是能以优美的文笔、生动的描写和不可思议的想象把这个故事牢牢地刻印在读者的脑海里。环境描写分为自然环境和社会环境。自然环境描写是指对人物活动的时间、地点、季节、气候及花草鸟虫的描写，作用是渲染故事气氛、烘托人物形象、推动情节发展、暗示社会环境、深化作品主题；社会环境描写是指对人物活动的具体背景、处所、氛围以及人际关系等进行描写，作用是交代人物的生存环境、人物的社会关系、作品的时代背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042035" y="956310"/>
            <a:ext cx="3305175" cy="548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10870" y="1295400"/>
            <a:ext cx="6356985" cy="530415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完之后，大家就坐拢来吃喜酒。猜猜拳，闹闹房，一直闹到了半夜，各人方才散去。当这一日的中间，我时时刻刻在注意着偷看则生的妹妹的脸色，可是则生所说而我也曾看到过的那一种悲寂的表情，在这一日当中却终日没有在她的脸上流露过一丝痕迹。这一日，她笑的时候，真是乐得难耐似地完全是很自然的样子。因了她的这一种心情的反射的结果，我当然可以不必说，就是则生和他的母亲，在这一日里，也似乎是愉快到了极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因为两家都喜欢简单成事的缘故，所以三朝回郎等繁缛的礼节，都在十三那一天白天行完了，晚上房，总算是我的东道。则生虽则很希望我在他家里多住几日，可以和他及他的妹妹谈谈笑笑，但我一则因为还有一篇稿子没有做成，想另外上一个更僻静点的地方去做文章，二则我觉得我这一次吃喜酒的目的也已经达到了，所以在房的翌日，就离开翁家山去乘早上的特别快车赶回上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268845" y="1565910"/>
            <a:ext cx="4356100" cy="2913380"/>
          </a:xfrm>
          <a:prstGeom prst="rect">
            <a:avLst/>
          </a:prstGeom>
        </p:spPr>
      </p:pic>
      <p:sp>
        <p:nvSpPr>
          <p:cNvPr id="7" name="文本框 6"/>
          <p:cNvSpPr txBox="1"/>
          <p:nvPr/>
        </p:nvSpPr>
        <p:spPr>
          <a:xfrm>
            <a:off x="7496175" y="4994910"/>
            <a:ext cx="4329430"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3</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3  </a:t>
            </a:r>
            <a:r>
              <a:rPr lang="zh-CN" altLang="en-US" sz="1600" b="1">
                <a:solidFill>
                  <a:schemeClr val="accent2">
                    <a:lumMod val="50000"/>
                  </a:schemeClr>
                </a:solidFill>
                <a:latin typeface="方正黑体简体" panose="03000509000000000000" charset="-122"/>
                <a:ea typeface="方正黑体简体" panose="03000509000000000000" charset="-122"/>
              </a:rPr>
              <a:t>桂花</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6750" y="1295400"/>
            <a:ext cx="5344795" cy="427926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送我到车站的，是翁则生和他的妹妹两个人。等开车的信号钟将打，而火车的机关头上在吐白烟的时候，我又从车窗里伸出了两手，一只捏着了则生，一只捏着了他的妹妹，很重很重的捏了一回。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汽笛鸣后，火车微动了，他们兄妹俩又随车前走了许多步，我也俯出了头，叫他们说：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“则生！莲！再见，再见！但愿得我们都是迟桂花！”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火车开出了老远老远，月台上送客的人都回去了，我还看见他们兄妹俩直立在东面月台篷外的太阳光里，在向我挥手。</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887210" y="696595"/>
            <a:ext cx="3676650" cy="558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440930" y="2226945"/>
            <a:ext cx="4631055" cy="4631055"/>
          </a:xfrm>
          <a:prstGeom prst="rect">
            <a:avLst/>
          </a:prstGeom>
        </p:spPr>
      </p:pic>
      <p:sp>
        <p:nvSpPr>
          <p:cNvPr id="2" name="矩形 1"/>
          <p:cNvSpPr/>
          <p:nvPr/>
        </p:nvSpPr>
        <p:spPr>
          <a:xfrm>
            <a:off x="3636010" y="1412875"/>
            <a:ext cx="7610475" cy="2320290"/>
          </a:xfrm>
          <a:prstGeom prst="rect">
            <a:avLst/>
          </a:prstGeom>
        </p:spPr>
        <p:txBody>
          <a:bodyPr wrap="square">
            <a:no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郁达夫（1896—1945 年），原名郁文，字达夫，笔名文、达、旭、春江钓徒、赵廉等，浙江富阳人。郁达夫在文学创作的同时，还积极参加各种反帝抗日组织，先后在上海、武汉、福州等地从事抗日救国宣传活动，其文学代表作有《沉沦》《故都的秋》《春风沉醉的晚上》《过去》《迟桂花》《怀鲁迅》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042035" y="966470"/>
            <a:ext cx="2237105" cy="2954020"/>
          </a:xfrm>
          <a:prstGeom prst="rect">
            <a:avLst/>
          </a:prstGeom>
        </p:spPr>
      </p:pic>
      <p:sp>
        <p:nvSpPr>
          <p:cNvPr id="5" name="文本框 4"/>
          <p:cNvSpPr txBox="1"/>
          <p:nvPr/>
        </p:nvSpPr>
        <p:spPr>
          <a:xfrm>
            <a:off x="1042035" y="3920490"/>
            <a:ext cx="10224770" cy="241617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1912 年开始旧体诗创作，1913 年赴日本留学。1921 年与郭沫若等创立创造社，左联成立时他是发起人之一。1933 年移居杭州，写了大量山水游记；抗战爆发后，赴武汉参加抗日宣传工作。他是 20 世纪 30 年代主情小说的代表人物。他的思想和创作受歌德、屠格涅夫、卢梭的影响。1921 年10 月他出版的小说集《沉沦》，是第一部中国现代白话短篇小说集。小说处女作为《银灰色的死》，代表作是《沉沦》。1938 年他到新加坡，主编《星洲日报》；1945 年，日本投降后，郁达夫被日军杀害于苏门答腊岛丛林。1952 年，中华人民共和国中央人民政府追认郁达夫为革命烈士。1983 年 6 月20 日，中华人民共和国民政部授予其革命烈士证书。</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956310" y="1141730"/>
            <a:ext cx="9980295" cy="4549140"/>
          </a:xfrm>
          <a:prstGeom prst="rect">
            <a:avLst/>
          </a:prstGeom>
        </p:spPr>
        <p:txBody>
          <a:bodyPr wrap="square">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《迟桂花》写于 1932 年 10 月 10 到 20 日，当时中国人民正处于内忧外患的水深火热之中，日本帝国主义的入侵、蒋介石集团变本加厉地镇压人民革命斗争、民族工业破产、农村凋敝，在国民党反动派空前的“文化围剿”下，革命作家处境十分险恶。这是他创作风格的一个转折点。那是在白色恐怖日趋严重的时期，郁达夫避居于杭州，在这篇小说中，郁达夫没有注重对性的描写，而给我们展示了一个纯朴自然，有着儿童般的活泼天真，极具原始美的女性形象，近似一种超凡脱俗的美。从作品表面来看，这种近似佛教般的清静很是令人神往，但其中女主人公的命运归途，其最终生存的走向却不免让人产生一丝悲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一定程度上看来，人物身上也有作家的个性特征。且不说小说中的郁和翁这两个同学，连翁的妹妹莲姑，以迟桂花为象征的这个二十八岁的山村妇女，她那“永久的小孩子的天性”，不妨说是作者自己乐于保持的一种“天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2035" y="1155700"/>
            <a:ext cx="10139045" cy="507111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一文处处写桂花的清香，这种花香飘散在灵秀的山水间，飘散在和谐的家庭气氛里，飘散在天真无邪的女性的笑声中，它象征着和谐与清新，象征着青春与祝福，其浓郁馨香的气味仿佛能把人们的宿梦摇醒，把人们的灵魂涤净，具有一种沁人心脾的艺术魅力。《迟桂花》的成功，首先在于抒情主体（“我”的心境）与抒情形象（翁家兄妹的性格）的融洽统一，或者说，这是审美感受与审美理想的高度和谐。在如何处理抒情主人公与其他人物形象的关系这个问题上，郁达夫的小说走过了三个阶段。最初，他只强调主人公的情绪宣泄，其他人物，只是一种印象，一种随感，甚至只是“我”的陪衬和抒情的道具。留学生翁则生归国后十几年一直隐居山村，既不受功名诱惑，又无乡民困扰，这处境已很虚渺；年轻的乡村寡妇莲妹陪男客游山，举止如此浪漫而未见村姑野妪指点讪笑，更是不可思议。然而，由于作家美学理想的渗入，由于主人公情绪的笼罩，由于诗化的环境烘托，翁家兄妹的形象，却还是使人感到潇洒柔美、亲切可爱——这就是真正的抒情形象，即依靠情感逻辑支撑起来的丰满独立的生命体。显然，郁达夫这时所追求的，是抒情与理想的统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0780" y="1300480"/>
            <a:ext cx="5937885" cy="5076825"/>
          </a:xfrm>
          <a:prstGeom prst="rect">
            <a:avLst/>
          </a:prstGeom>
          <a:noFill/>
        </p:spPr>
        <p:txBody>
          <a:bodyPr wrap="square" rtlCol="0" anchor="t">
            <a:noAutofit/>
          </a:bodyPr>
          <a:p>
            <a:pPr indent="431800" algn="just" fontAlgn="auto">
              <a:lnSpc>
                <a:spcPct val="15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纵观郁达夫全部的小说，有两个始终出现的最重要的描写对象，一是女人，娇媚的、凄苦的、温柔的、软弱的、纯真的女人；二是风景，旖旎的、萧瑟的、恬静的、荒寂的、清澄的风景。在玉洁冰清的莲妹身上，在弥漫迟桂香气的绿色的山谷里，这两种抒情对象可以说是浑然一体，臻于完美的统一。当然，女子、风景，终究又都是主人公情绪的对象化，抒情对象的变迁，折射出主人公（也就是作家）的一种不懈的感情追求：他从狂热中、从迷乱中走出来，他从苦闷中、从激愤中走出来，虽然最后，他好像想在天真、自然的境界里寻找归宿，然而，这种曲折的、螺旋形的历程，却比那事实上未能实现的终点更有意义。</a:t>
            </a:r>
            <a:endParaRPr lang="zh-CN" altLang="en-US"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97470" y="1007110"/>
            <a:ext cx="3705225" cy="5019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875665" y="1019810"/>
            <a:ext cx="10694670" cy="481838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在技巧上，也代表了郁达夫后期作品的水平：纯熟而不做作，精美却又自然。郁达夫对第一人称形式已经爱不释手，就连翁则生的经历、莲妹的身世也是通过书信以“我”的口吻直接叙说。卷首的信，好像为后面的抒情搭起了舞台，布置了背景，尽管冗长但不觉累赘。在剪裁和构思上，郁达夫花了一番不露痕迹的功夫，于随意挥洒中化巧为朴。他的抒情文笔，是舒徐的、飘逸的，宛如悠扬的弦乐（绝非管乐），韵律轻盈、从容。叙事时，他不慌不忙，娓娓而谈，于行云流水间显示潇洒的气度。他向来注重写景，现在更探求声、光、色之外（也是之中）的某种神韵；他向来喜欢感叹，在后期更注意同意象结合，讲究“物我统一”。同他早期佳作相比，颜色淡了，线条简练了，柔和了，浓烈的生气勃勃的感伤气息与有力的刺目的笔触都少了。同他的“写实”作品相比，则比较缺乏坚实的社会质感，但也不那么僵硬拘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中对幽静的山居和变幻的山色的描写，到了出神入化的境界。整篇作品充溢着明朗乐观的气氛，人物性格和自然环境融化在一起，自然美衬托着人物的形象美和心灵美，人物的精神美又增加了自然环境美，人比物，物化人，到处弥漫着迟桂的清香，读之令人心醉，令人感奋。作者笔下的翁家山的山村景色，暮时、月下、清晨，都各不相同，——时间不同，物候、光线、色彩乃至人物心境都各不相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24865" y="1036955"/>
            <a:ext cx="10547350" cy="51269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莲是作品最着力塑造的人物形象，她是一个农村青年妇女，美丽善良，性格率真，尽管遭受了生活的挫折，却依然保持着天真活泼的性格。正是她的美丽、沉静和乐观，给予了叙述者“郁先生”强烈的精神愉悦，使他被燃起的欲望得到净化，心灵也融化为澄静大自然中一部分。作品将莲的形象和迟桂花时时相映衬，又把她的性格气质放在翁家山的大自然世界中，仿佛她不只是一个具体的人，同时也成了大自然美和宁静的化身，是一枝生活在现实生活中的“迟桂花”。作品取名《迟桂花》，迟桂花作为行文的线索贯穿全篇，给灵秀的翁家山抹上一层独特的风韵。作者几次写到迟桂花，第一次，老郁伫立在半山亭中，微风中“竟含满着一种说不出的撩人的桂花香气”，借以桂花著名的满觉陇和偏僻的翁家山相比，突出后者的花香沁脾，喜爱之意显而易见；第二次，喝桂花茶的时候，以翁则生之口，盛赞迟桂花，“因为开得迟，所以日子也经得久”；第三次，在祝婚词上，老郁将迟桂花与翁则生迟来的婚姻并论；最后，与翁家兄妹分别的时刻，“我”发自内心地喊出“但愿我们都是迟桂花”。迟桂花是和谐与清新的音符，是青春与幸福的代言词，是天真自然的莲妹的化身，在作家的笔下，迟桂花，每一点，每一瓣，都在言美。《迟桂花》问世以来，受到了广大读者的普遍喜爱，也得到了研究者们的高度评价，它被誉为是郁达夫在艺术上最精致成熟的小说，也被认为是中国现代文学史上不可多得的具有浓郁抒情味的小说之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8555" y="2176145"/>
            <a:ext cx="5117465" cy="1721485"/>
          </a:xfrm>
          <a:prstGeom prst="rect">
            <a:avLst/>
          </a:prstGeom>
          <a:noFill/>
        </p:spPr>
        <p:txBody>
          <a:bodyPr wrap="square" rtlCol="0" anchor="t">
            <a:spAutoFit/>
          </a:bodyPr>
          <a:p>
            <a:pPr indent="812800" algn="ctr" fontAlgn="auto">
              <a:lnSpc>
                <a:spcPct val="12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《活着》</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pP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（现代）余华</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816725" y="6066790"/>
            <a:ext cx="3452495"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3</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4  </a:t>
            </a:r>
            <a:r>
              <a:rPr lang="zh-CN" altLang="en-US" sz="1600" b="1">
                <a:solidFill>
                  <a:schemeClr val="accent2">
                    <a:lumMod val="50000"/>
                  </a:schemeClr>
                </a:solidFill>
                <a:latin typeface="方正黑体简体" panose="03000509000000000000" charset="-122"/>
                <a:ea typeface="方正黑体简体" panose="03000509000000000000" charset="-122"/>
              </a:rPr>
              <a:t>活着</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pic>
        <p:nvPicPr>
          <p:cNvPr id="7" name="图片 6" descr="00"/>
          <p:cNvPicPr>
            <a:picLocks noChangeAspect="1"/>
          </p:cNvPicPr>
          <p:nvPr/>
        </p:nvPicPr>
        <p:blipFill>
          <a:blip r:embed="rId1"/>
          <a:stretch>
            <a:fillRect/>
          </a:stretch>
        </p:blipFill>
        <p:spPr>
          <a:xfrm>
            <a:off x="6256020" y="460375"/>
            <a:ext cx="4314825" cy="594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33450" y="1313180"/>
            <a:ext cx="6616065" cy="4837430"/>
          </a:xfrm>
          <a:prstGeom prst="rect">
            <a:avLst/>
          </a:prstGeom>
        </p:spPr>
        <p:txBody>
          <a:bodyPr wrap="square">
            <a:spAutoFit/>
          </a:bodyPr>
          <a:p>
            <a:pPr indent="457200" algn="ctr"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活着（节选）</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（现代）余华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往后的日子我只能一个人过了，我总想着自己日子也不长了，谁知一过又过了这些年。我还是老样子，腰还是常常疼，眼睛还是花，我耳朵倒是很灵，村里人说话，我不看也能知道是谁在说。我是有时候想想伤心，有时候想想又很踏实，家里人全是我送的葬，全是我亲手埋的，到了有一天我腿一伸，也不用担心谁了。我也想通了，轮到自己死时，安安心心死就是，不用盼着收尸的人，村里肯定会有人来埋我的，要不我人一臭，那气味谁也受不了。我不会让别人白白埋我的，我在枕头底下压了十元钱，这十元钱我饿死也不会去动它的，村里人都知道这十元钱是给替我收尸的那个人，他们也都知道我死后是要和家珍他们埋在一起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070850" y="1210945"/>
            <a:ext cx="3276600" cy="473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95960" y="962025"/>
            <a:ext cx="6953250" cy="5512435"/>
          </a:xfrm>
          <a:prstGeom prst="rect">
            <a:avLst/>
          </a:prstGeom>
        </p:spPr>
        <p:txBody>
          <a:bodyPr wrap="square">
            <a:no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小说的特点</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（一）塑造人物形象是小说的主要特征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叙事诗、戏剧、散文中也会出现人物，但是与小说不同，叙事诗、散文往往在意于故事，戏剧主要是供舞台表演。唯有小说把塑造人物当作自己分内的事，它可以借助各种各样的描写手法，在小说中细致地刻画、描写、创造人物形象，因为创造栩栩如生的人物形象是小说文体的第一要务。当然，小说也有叙事，但是，小说中的叙事是用来为塑造人物服务的，叙事不是它的目的而是塑造人物的过程。如果一部小说作品没有塑造出感人至深的人物形象，在世界小说名作画廊里就不会有它的一席之地。在我们所熟知的小说名作中，如《巴黎圣母院》《高老头》《红楼梦》《笑傲江湖》等小说，无一不是成功塑造人物的典范之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880350" y="1017905"/>
            <a:ext cx="3846830" cy="509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4410" y="1094740"/>
            <a:ext cx="6759575" cy="534606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辈子想起来也是很快就过来了，过得平平常常，我爹指望我光耀祖宗，他算是看错人了，我啊，就是这样的命。年轻时靠着祖上留下的钱风光了一阵子，往后就越过越落魄了，这样反倒好，看看我身边的人，龙二和春生，他们也只是风光了一阵子，到头来命都丢了。做人还是平常点好，争这个争那个，争来争去赔了自己的命。像我这样，说起来是越混越没出息，可寿命长，我认识的人一个挨着一个死去，我还活着。苦根死后第二年，我买牛的钱凑够了，看看自己还得活几年，我觉得牛还是要买的。牛是半个人，它能替我干活，闲下来时我也有个伴，心里闷了就和它说说话。牵着它去水边吃草，就跟拉着个孩子似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买牛那天，我把钱揣在怀里走着去新丰，那里是个很大的牛市场。路过邻近一个村庄时，看到晒场上转着一群人，走过去看看，就看到了这头牛，它趴在地上，歪着脑袋吧哒吧哒掉眼泪，旁边一个赤膊男人蹲在地上霍霍地磨着牛刀，围着的人在说牛刀从什么地方刺进去最好。我看到这头老牛哭得那么伤心，心里怪难受的。想想做牛真是可怜。累死累活替人干了一辈子，老了，力气小了，就要被人宰了吃掉。</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042035" y="1335405"/>
            <a:ext cx="3143885" cy="4770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72185" y="919480"/>
            <a:ext cx="6185535" cy="570611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我不忍心看它被宰掉，便离开晒场继续往新丰去。走着走着心里总放不下这头牛，它知道自己要死了，脑袋底下都有一摊眼泪了。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我越走心里越是定不下来，后来一想，干脆把它买下来。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我赶紧往回走，走到晒场那里，他们已经绑住了牛脚，我挤上去对那个磨刀的男人说：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“行行好，把这头牛卖给我吧。”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赤膊男人手指试着刀锋，看了我好一会才问：</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“你说什么？”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我说：“我要买这牛。”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他咧开嘴嘻嘻笑了，旁边的人也哄地笑起来，我知道他们都在笑我，我从怀里抽出钱放到他手里，说：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“你数一数。”赤膊男人马上傻了，他把我看了又看，还搔搔脖子，问我：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“你当真要买。”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76540" y="1265555"/>
            <a:ext cx="3629025" cy="4048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812165" y="1136015"/>
            <a:ext cx="10341610" cy="543369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我什么话也不去说，蹲下身子把牛脚上的绳子解了，站起来后拍拍牛的脑袋，这牛还真聪明，知道自己不死了，一下子站起来，也不掉眼泪了。我拉住缰绳对那个男人说：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“你数数钱。”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那人把钱举到眼前像是看看有多厚，看完他说：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“不数了，你拉走吧。”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我便拉着牛走去，他们在后面乱哄哄地笑，我听到那个男人说：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“今天合算，今天合算。”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牛是通人性的，我拉着它往回走时，它知道是我救了它的命，身体老往我身上靠，亲热得很，我对它说：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“你呀，先别这么高兴，我拉你回去是要你干活，不是把你当爹来养着的。”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我拉着牛回到村里，村里人全围上来看热闹，他们都说我老糊涂了，买了这么一头老牛回来，有个人说：“福贵，我看它年纪比你爹还大。”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会看牛的告诉我，说它最多只能活两年三年的，我想两三年足够了，我自己恐怕还活不到这么久。谁知道我们都活到了今天，村里人又惊又奇，就是前两天，还有人说我们是——“两个老不死。”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43280" y="1108075"/>
            <a:ext cx="10142220" cy="51523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牛到了家，也是我家里的成员了，该给它取个名字，想来想去还是觉得叫它福贵好。定下来叫它福贵，我左看右看都觉得它像我，心里美滋滋的，后来村里人也开始说我们两个很像，我嘿嘿笑，心想我早就知道它像我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福贵是好样的，有时候嘛，也要偷偷懒，可人也常常偷懒，就不要说是牛了。我知道什么时候该让它干活，什么时候该让它歇一歇，只要我累了，我知道它也累了，就让它歇一会，我歇得来精神了，那它也该干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老人说着站了起来，拍拍屁股上的尘土，向池塘旁的老牛喊了一声，那牛就走过来，走到老人身旁低下了头，老人把犁扛到肩上，拉着牛的缰绳慢慢走去。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两个福贵的脚上都沾满了泥，走去时都微微晃动着身体。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我听到老人对牛说：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“今天有庆，二喜耕了一亩，家珍，凤霞耕了也有七八分田，苦根还小都耕了半亩。你嘛，耕了多少我就不说了，说出来你会觉得我是要羞你。话还得说回来，你年纪大了，能耕这么些田也是尽心尽力了。”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42035" y="1017905"/>
            <a:ext cx="5718175" cy="471551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老人和牛渐渐远去，我听到老人粗哑的令人感动的嗓音在远处传来，他的歌声在空旷的傍晚像风一样飘扬，老人唱道：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少年去游荡，中年想掘藏，老年做和尚。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炊烟在农舍的屋顶袅袅升起，在霞光四射的空中分散后消隐了。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女人吆喝孩子的声音此起彼伏，一个男人挑着粪桶从我跟前走过，扁担吱呀吱呀一路响了过去。慢慢地，田野趋向了宁静，四周出现了模糊，霞光逐渐退去。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我知道黄昏正在转瞬即逝，黑夜从天而降了。我看到广阔的土地袒露着结实的胸膛，那是召唤的姿态，就像女人召唤着她们的儿女，土地召唤着黑夜来临。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descr="123"/>
          <p:cNvPicPr>
            <a:picLocks noChangeAspect="1"/>
          </p:cNvPicPr>
          <p:nvPr/>
        </p:nvPicPr>
        <p:blipFill>
          <a:blip r:embed="rId1"/>
          <a:stretch>
            <a:fillRect/>
          </a:stretch>
        </p:blipFill>
        <p:spPr>
          <a:xfrm>
            <a:off x="7213600" y="1442085"/>
            <a:ext cx="3933825" cy="4200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704590" y="858520"/>
            <a:ext cx="7739380" cy="3469640"/>
          </a:xfrm>
          <a:prstGeom prst="rect">
            <a:avLst/>
          </a:prstGeom>
        </p:spPr>
        <p:txBody>
          <a:bodyPr wrap="square">
            <a:noAutofit/>
          </a:bodyPr>
          <a:p>
            <a:pPr indent="508000" algn="just" fontAlgn="auto">
              <a:lnSpc>
                <a:spcPct val="11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余华，1960 年 4 月 3 日生于浙江杭州，浙江省嘉兴市海盐县人，中国当代作家，中国作家协会委员会委员。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1978 年，高考落榜后进入卫生院当牙科医生。1983 年，发表首部短篇小说《第一宿舍》。1987 年，发表《十八岁出门远行》《四月三日事件》《一九八六年》等短篇小说，确立了先锋作家的地位；同年，赴北京鲁迅文学院进修。1990 年，首部长篇小说《在细雨中呼喊》出版。1992 年，出版长篇小说《活着》。1995 年，创作的长篇小说《许三观卖血记》在《收获》杂志发表。1998 年，凭借小说《活着》获得意大利文学最高奖——格林扎纳·卡佛文学奖。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170305" y="1102995"/>
            <a:ext cx="2341880" cy="2794635"/>
          </a:xfrm>
          <a:prstGeom prst="rect">
            <a:avLst/>
          </a:prstGeom>
        </p:spPr>
      </p:pic>
      <p:sp>
        <p:nvSpPr>
          <p:cNvPr id="5" name="文本框 4"/>
          <p:cNvSpPr txBox="1"/>
          <p:nvPr/>
        </p:nvSpPr>
        <p:spPr>
          <a:xfrm>
            <a:off x="890270" y="4142105"/>
            <a:ext cx="10656570" cy="229997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2003 年，英文版《许三观卖血记》获美国巴恩斯·诺贝尔新发现图书奖。2004 年，被授予法兰西文学和艺术骑士勋章。2005 年至 2006 年，先后出版长篇小说《兄弟》的上下部，该书因极端现实主义的写作，曾在中国引起争议。2008 年 5 月，出版随笔集《没有一条道路是重复的》；10 月，凭借小说《兄弟》获得法国国际信使外国小说奖。2013 年，发表长篇小说《第七天》，并凭借该书获得第十二届华语文学传媒大奖年度杰出作家奖。2015 年，出版首部杂文集《我们生活在巨大的差距里》。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2018 年 1 月，凭借小说《活着》获得作家出版社超级畅销奖；7 月，出版杂文集《我只知道人是什么》。2021 年，出版八年来的首部长篇小说《文城》。</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1042035" y="1017905"/>
            <a:ext cx="9980295" cy="488505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苦难是余华小说的一大主题，《活着》中福贵的一生承受着巨大的苦难。父亲粪缸上掉落摔死，母亲重病身亡，妻子生病而死，儿子献血过多而死，女儿产后大出血死亡，等等。《活着》的名为活着，但实际上所描述的是一件件死亡的故事，亲人的不断离开为福贵的一生带来了不间断的苦难。作者将所有的灾难全部集中在福贵一人身上，更能够引起读者对福贵的悲怜，震撼读者的心灵，越是描述主人公的苦境，越能体现出活着的意义和本质。面对不间断的苦难，福贵找到了缓解苦难的方法，那就是“忍受”。忍受亲人的离去留下的悲痛，以忍受的方式不断与死亡抗争，只为了活着而活着，这是一种使命。作者想要传达的是生命中不存在幸福与不幸，生活就是静静地活着，人是为了活着本身而活着，不是为了任何事物而活着。活着是生命的一种状态，人只有活着才有资格去经历，在死亡和苦难面前，我们要敢于直面，这也是生的一种使命，感受人生的辛酸苦辣，这就是活着。作者余华使用朴实的语言为读者讲述了福贵艰难的人生，在文本中福贵不断地遭遇苦难，为了活着顽强地挣扎着，我们在福贵身上看到了生命的力量，福贵生存的力量来自生命力和生活中点滴的温情，这些都是支撑福贵面对苦难坚韧不屈的力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2035" y="1017905"/>
            <a:ext cx="10494010" cy="51504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活着》中，作者表现了一种面对苦难生活、面对死亡的可能的态度“人是为活着而活着”。活着不在于追求活着的意义，只关注“活着”本身。作者大胆地在作品中重复死亡，并用福贵的苦难经历告诉读者不要在痛苦的漩涡中颓废沉沦，要在苍凉中“忍下去”，在艰辛中“熬下去”，在寂寞中“活下去”。福贵在面对生活的苦难和不幸命运时展现出超强的忍耐力和承受力，而支撑他活下去的正是人性中的基本感情。余华通过真实淳朴的语言概括了人活着这一过程的全部意义和终极追求，这就是《活着》带给人们的启示、感动与震撼，一种属于中国人的生死观，一部生命哲学启示录。</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余华在《活着》的后半部分描写了一头牛，这头牛是在福贵的家人全部离开他之后买回家的，一头毫无用处即将死去的老牛引起了福贵内心的触动，就是在这头牛身上，福贵看到了自己的影子。一个吃尽了苦头到了暮年的老牛，这也正是福贵的写照；一个毫无用处、干活已经很吃力的牛，这也恰恰是福贵遭遇的困境；一个人人都认为即将老到死去的牛却奇迹般地又活了十来年，同样福贵也是这样。这头牛所象征的就是福贵，更是象征了这千千万万受尽苦难却依然盎然挺立的人民，在老人回忆的一生里先后经历了中国最特别的九段历史时期，每一段都使人民饱受磨难。《活着》讲述的是一个“死去”的故事，从福贵的家人到朋友再到千千万万并不认识的同胞，一个接着一个地死去，使整部小说变得灰暗，然而不能忽视的是，在那个灰暗的时代，在人们相继死去时，一定也还有很多国人像福贵一样，凭借超人的忍耐力活了下来，活过了所有人，这也使小说闪耀着人性的光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24915" y="1017905"/>
            <a:ext cx="9509760" cy="561213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快速阅读小说的方法与技巧主要包括以下几点：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边读边勾画：在阅读小说时，应着重把握文章的重点，通过边读边勾画的方式，快速把握人物、情节和环境这三个小说构成的基本要素。勾画人物可以帮助快速梳理人物关系，明确主次人物；勾画环境可以帮我们快速理解故事发生的背景；勾画线索则可以帮助快速把握情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切分层次：快速阅读要求对小说情节有整体把握，可以通过切分层次的方法，初识情节。小说情节一般分为开端、发展、高潮、结局四部分，先概括自然段的段意，将概括的内容按开端、发展、高潮、结局切分，进而梳理出小说的情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关注描写：要认清人物的身份地位、职业等情况，关注小说对人物的外貌、神情、语言、行动、心理描写，尤其是细节的描写。认识人物独特鲜明的个性，结合人物的身份地位、经历、教养气质等因素去考虑人物特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05535" y="1017905"/>
            <a:ext cx="9980295" cy="40728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抓住时空：分析社会环境对促使人物性格形成和影响人物言行思想的诸因素的重要作用，如时代背景、家庭环境、文化礼俗等。同时，分析自然环境，时令、气候、地理等对渲染气氛、烘托人物形象等方面的作用，从而初识环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多方联系：除要联系小说三要素看主旨外，还可联系小说的标题、题材、有意蕴的段落和语句综合考虑，准确概括小说主旨。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通过上述方法与技巧，可以在较短时间内快速阅读并理解小说的主要内容，提高阅读效率和理解深度。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466080" y="1042670"/>
            <a:ext cx="5652135" cy="499808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（二）表现社会人生是小说的终极目的</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作为文学艺术，小说具有和诗歌、散文、戏剧一样的艺术目的，即表现社会人生。在小说这一文体中，作家以一定的艺术手法创作小说，或拟实或虚幻，或直观或隐晦，或现实或荒诞，都可以在小说中表现古往今来的社会世态、风俗人情、人生百味、情感心境、意识思绪等。举凡政治、经济、文化、教育、法制、战争等方面与工业、农业、商业等领域皆可以写进小说，既可写存在于广阔时空中的历史画面，也可以对人物内心深处的精神世界进行展示。也正是由于小说内容的丰富性与广泛性，有研究者把小说称为百科全书。如《红楼梦》就被称为中国封建社会的百科全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4855" y="1096645"/>
            <a:ext cx="4057015" cy="5520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506028" y="2416160"/>
            <a:ext cx="6260824" cy="1470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37235" y="944245"/>
            <a:ext cx="10746740" cy="571309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（三）运用语言表达是小说的唯一手段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诗歌、散文、戏剧、小说这四种文体的传播过程中，小说主要是供读者阅读的一种文体。各种文体虽然都是语言艺术的结晶，但是诗歌与散文的接受，还可以借朗诵以达情，戏剧文学更是适用于演出，而小说则主要通过读者的阅读以获得价值的实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说这种文体，主要借助语言来塑造人物形象、叙述故事发展、描绘环境状况。它侧重客观叙述与描写，以叙述者的视角来呈现一定环境中的人物故事，以时间与空间的组合来建构环境，以一定的情节发展来构成叙事结构，又以一定的故事与人物来表达一定的思想意义。小说不像诗歌、散文或戏剧那样可借助音韵、抒情、图画与唱腔等来表现其文体意义，它主要依靠文字曲折叙述与细致描写来表现社会人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以说，小说是一种叙事艺术，它所叙述的事往往具有一定的过程，即开端、发展、高潮与结局，这就形成了情节。它描写的环境是指情节发生、发展所处的时间和空间，既包含具体的场合、情境、生活氛围等小环境，也包括历史背景、时代背景、社会背景等大环境。因此，小说的基本特征就是运用语言艺术在一定叙事手法指导下编织故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传统小说理论一般认为人物、情节与环境是小说的三要素，认为小说是最能够运用语言反映生活的一种文体。这固然不错，但我们认为小说作为艺术，它绝不是普通意义上的反映，而是偏重虚构性的再现，即通过合理的艺术虚构来表现社会现实，那些生活中我们无法做到的事情在小说中可以“创造性”地以虚构故事而表现出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57250" y="1105535"/>
            <a:ext cx="6424295" cy="4936490"/>
          </a:xfrm>
          <a:prstGeom prst="rect">
            <a:avLst/>
          </a:prstGeom>
        </p:spPr>
        <p:txBody>
          <a:bodyPr wrap="square">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小说的分类</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说的分类，依据不同标准可有不同划分。以语言划分，有文言与白话小说；古代小说以题材划分，有历史演义、英雄传奇、神魔小说、世情小说等；现代小说以题材划分，有武侠小说、言情小说、城市小说、乡土小说、科幻小说等；以艺术手法划分，则有现实主义小说、浪漫主义小说、批判现实主义小说、意识流小说、魔幻现实主义小说等；以国别划分，则有中国小说、英国小说、法国小说、美国小说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可以说，不同的划分标准可以划分出不同名目的小说类别。一般来说，根据小说文字的多少，可以划分为短篇小说、中篇小说与长篇小说三类，而短篇小说又可以划分为小小说或微型小说等。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220"/>
          <p:cNvPicPr>
            <a:picLocks noChangeAspect="1"/>
          </p:cNvPicPr>
          <p:nvPr/>
        </p:nvPicPr>
        <p:blipFill>
          <a:blip r:embed="rId1"/>
          <a:stretch>
            <a:fillRect/>
          </a:stretch>
        </p:blipFill>
        <p:spPr>
          <a:xfrm>
            <a:off x="7946390" y="1176020"/>
            <a:ext cx="3305175" cy="4924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99635" y="1099185"/>
            <a:ext cx="6720840" cy="489521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（一）短篇小说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所谓短篇是指字数一般在 3000 至 3 万字之间的小说作品。它的主要特征是篇幅短小，内容往往取材于生活片段或侧面，塑造的核心人物往往只有一两个，故事情节简明，线索单纯明了，环境场景比较集中。选取生活中的一小段事件来反映人生或社会存在的问题，往往成了大多数短篇小说的写作路数。如中国古代短篇小说集“三言”，法国短篇小说名作《项链》等就是如此。</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研究者又从短篇小说中划分出小小说或微型小说，也称袖珍小说，一般是指字数在两千以内甚至百字左右，它是字数最少的小说。文体特征是以最短的篇幅来叙述一个简单的事件，人物一般只有一个，在几乎静止的情节中含蓄地揭示出某一现象或某一问题，或者勾勒某一人物个性等。简言之，它稍具情节，重视人物，突出细节。如《世说新语》中“粗陈梗概”式的作品，往往一言传神，两言尽相。</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25195" y="1427480"/>
            <a:ext cx="3213100" cy="4803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08355" y="1560830"/>
            <a:ext cx="5287645" cy="398462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（二）中篇小说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中篇小说一般是指其文字长度介于长篇和短篇小说之间，一般字数在 3 万至 10 万之间。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类小说的主要特征是文字与内容具有一定容量，因此往往取材于一组生活事件或人物一生的某一阶段来表达对社会人生的体验与认识，塑造的核心人物一般有一到五人不等，故事情节比较曲折，小说的叙事结构较完整。如《人到中年》《烦恼人生》《你是一条河》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descr="123"/>
          <p:cNvPicPr>
            <a:picLocks noChangeAspect="1"/>
          </p:cNvPicPr>
          <p:nvPr/>
        </p:nvPicPr>
        <p:blipFill>
          <a:blip r:embed="rId1"/>
          <a:stretch>
            <a:fillRect/>
          </a:stretch>
        </p:blipFill>
        <p:spPr>
          <a:xfrm>
            <a:off x="7366000" y="1129665"/>
            <a:ext cx="3571875" cy="4981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885815" y="1022985"/>
            <a:ext cx="5501005" cy="456184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（三）长篇小说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长篇小说是指文字在 10 万字以上，具有丰富内容与深刻思想性的小说作品。主要特征是能够全面而完整地表现社会人生的景象，丰富的社会内容与深刻的思想内涵往往使之成为具有史诗性的恢宏壮丽的历史画卷，它不仅人物众多，而且人物关系错综复杂，故事情节更加丰富曲折，叙述结构也复杂细密。长篇小说所写内容的时间跨度较长，往往能够表现相当长时期的社会生活图画与漫长的人生经历。如《红楼梦》《四世同堂》《雍正王朝》《还珠格格》《笑傲江湖》《仙剑奇侠传》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08355" y="1126490"/>
            <a:ext cx="4335780" cy="5504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107791"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模块二　小说欣赏技巧</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7060" y="919480"/>
            <a:ext cx="6994525" cy="5232400"/>
          </a:xfrm>
          <a:prstGeom prst="rect">
            <a:avLst/>
          </a:prstGeom>
          <a:noFill/>
        </p:spPr>
        <p:txBody>
          <a:bodyPr wrap="square" rtlCol="0" anchor="t">
            <a:spAutoFit/>
          </a:bodyPr>
          <a:p>
            <a:pPr indent="508000" algn="just" fontAlgn="auto">
              <a:lnSpc>
                <a:spcPct val="11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感受典型形象</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（一）形象欣赏的整体把握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从整体上分析概括人物形象特征，要注意以下几个方面。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（1）重视小说中人物的身份、地位、经历、教养及气质等，因为它们直接决定着人物的言行，影响着人物的性格。</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（2）主要抓好正面描写与侧面描写的文字，把握人物的思想感情和人物的性格特征。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（3）注意作者对人物的直接议论或者作者借助作品中其他人物间接议论的语句，以此判断作者对人物是褒还是贬，是颂扬还是讽刺，等等。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（4）特别注意在情节发展变化中把握人物，情节就是人物的性格史，从情节中把握人物最容易把握人物性格的发展变化，避免只抓片段的描写文字分析概括人物的片面性。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（5）小说中的人物都是在一定的历史背景下活动的，所以分析时就得把他们放在一定的历史背景下去理解。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46695" y="725805"/>
            <a:ext cx="3751580" cy="5168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83027" y="4034349"/>
            <a:ext cx="1537252" cy="3256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683026" y="4030389"/>
            <a:ext cx="1510747" cy="307777"/>
          </a:xfrm>
          <a:prstGeom prst="rect">
            <a:avLst/>
          </a:prstGeom>
          <a:noFill/>
        </p:spPr>
        <p:txBody>
          <a:bodyPr wrap="square" rtlCol="0">
            <a:spAutoFit/>
          </a:bodyPr>
          <a:lstStyle/>
          <a:p>
            <a:pPr algn="dist"/>
            <a:r>
              <a:rPr kumimoji="1" lang="en-US" altLang="zh-CN" sz="1400">
                <a:solidFill>
                  <a:schemeClr val="bg1"/>
                </a:solidFill>
              </a:rPr>
              <a:t>CONTENTS</a:t>
            </a:r>
            <a:endParaRPr kumimoji="1" lang="zh-CN" altLang="en-US" sz="1400">
              <a:solidFill>
                <a:schemeClr val="bg1"/>
              </a:solidFill>
            </a:endParaRPr>
          </a:p>
        </p:txBody>
      </p:sp>
      <p:sp>
        <p:nvSpPr>
          <p:cNvPr id="5" name="文本框 4"/>
          <p:cNvSpPr txBox="1"/>
          <p:nvPr/>
        </p:nvSpPr>
        <p:spPr>
          <a:xfrm>
            <a:off x="2385392" y="3030115"/>
            <a:ext cx="1107996"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目</a:t>
            </a:r>
            <a:endParaRPr kumimoji="1" lang="en-US" altLang="zh-CN"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6" name="文本框 5"/>
          <p:cNvSpPr txBox="1"/>
          <p:nvPr/>
        </p:nvSpPr>
        <p:spPr>
          <a:xfrm>
            <a:off x="3153678" y="3596992"/>
            <a:ext cx="1378904"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录 </a:t>
            </a:r>
            <a:endPar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1" name="文本框 10"/>
          <p:cNvSpPr txBox="1"/>
          <p:nvPr/>
        </p:nvSpPr>
        <p:spPr>
          <a:xfrm>
            <a:off x="4671060" y="218249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第二单元　诗歌：诗三百，思无邪</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文本框 11"/>
          <p:cNvSpPr txBox="1"/>
          <p:nvPr/>
        </p:nvSpPr>
        <p:spPr>
          <a:xfrm>
            <a:off x="4671060" y="140017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第一单元　走近文学欣赏</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4671060" y="300799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第三单元　小说：写小说，就是写社会</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4671060" y="378841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第四单元　散文：发之于心，随之于笔</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4671060" y="45993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第五单元　戏剧：人生如戏，戏如人生</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1535" y="858520"/>
            <a:ext cx="10314940" cy="5426075"/>
          </a:xfrm>
          <a:prstGeom prst="rect">
            <a:avLst/>
          </a:prstGeom>
          <a:noFill/>
        </p:spPr>
        <p:txBody>
          <a:bodyPr wrap="square" rtlCol="0" anchor="t">
            <a:spAutoFit/>
          </a:bodyPr>
          <a:p>
            <a:pPr indent="508000" algn="just" fontAlgn="auto">
              <a:lnSpc>
                <a:spcPct val="11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（二）全面认识人物形象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处理“平面”与“立体”的关系</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所谓“平面”与“立体”，是对人物形象的说法。所谓“平面”人物，就是性格较为单一的人物；所谓“立体”人物，就是性格复杂多变的人物。生活中少有“平面”人物，多的是“立体”人物。文学就是人学，文学中的人物是以现实人物为基础的，其性格是丰富、复杂、多面的，而且是在不断变化的。人性有善有恶，性格有优有劣；境遇不同，人的性格表现是不同的；人在社会中扮演的角色更是各种各样。认识到这一点，就能更好地分析人物形象。分析时要用联系、发展、辩证的眼光看待人物，绝不能单一地、静止地评价人物。</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注意共性与个性的统一</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一个人，必然带有某一类人的共同特点，也具有自己独特的个性。分析概括时要兼顾这两方面，不能只看到共性，或者只看到个性。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区分“形象”与“性格”的不同，分析形象要“内外结合”</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1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人物形象”这一概念的内涵大于“人物性格”的内涵。人物形象的特点的核心是人的性格特点，但还包括人物的肖像、衣着、身份、职业、地位、技能、行为习惯等因素，而人物形象的性格特点则只指人物的品行、情感、精神等心理特点。分析人物形象的特点时，要由表层到内在精神，由外在形象特点到内在思想性格特点。然后，就是要结合具体文本准确、全面地分析概括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5067300" y="1050925"/>
            <a:ext cx="6363335" cy="496951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（三）形象欣赏的角度</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人物描写</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动作、语言、肖像、心理等方面的描写中感受人物独特而鲜明的个性。例如，《守财奴》中描写葛朗台想撬梳妆匣的金板与欧也妮展开争夺时手一摆一推的动作，读者会从这一连串的下意识行为中，感受到葛朗台占有金子的疯狂。《祝福》中描写祥林嫂重复叙说“狼吃阿毛”的故事，读者会从中感受到祥林嫂失去爱子的悲痛；祥林嫂的眼神变化更让读者感受到她生活境况和精神状态的变化。</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《母亲》中描写尼洛夫娜在候车室由爆发“小火花”到吹灭“小火星”，形象的比喻让读者感受到母亲由动摇到坚定的心理转化过程。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552450" y="1998980"/>
            <a:ext cx="4251960" cy="3388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53000"/>
          </a:blip>
          <a:stretch>
            <a:fillRect/>
          </a:stretch>
        </p:blipFill>
        <p:spPr>
          <a:xfrm>
            <a:off x="90805" y="3540125"/>
            <a:ext cx="3566160" cy="3566160"/>
          </a:xfrm>
          <a:prstGeom prst="rect">
            <a:avLst/>
          </a:prstGeom>
        </p:spPr>
      </p:pic>
      <p:sp>
        <p:nvSpPr>
          <p:cNvPr id="3" name="文本框 2"/>
          <p:cNvSpPr txBox="1"/>
          <p:nvPr/>
        </p:nvSpPr>
        <p:spPr>
          <a:xfrm>
            <a:off x="1376680" y="1452245"/>
            <a:ext cx="4794250" cy="3906520"/>
          </a:xfrm>
          <a:prstGeom prst="rect">
            <a:avLst/>
          </a:prstGeom>
          <a:noFill/>
        </p:spPr>
        <p:txBody>
          <a:bodyPr wrap="square" rtlCol="0" anchor="t">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情节角度</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在划分情节结构的基础上，从矛盾发展的角度分析情节的走向，并从中感受人物形象的深刻意义。例如，阿 Q 在“革命”问题上由主动转为被动的矛盾发展，具体表现为宣布革命、幻想革命、静修庵革命和幻想破灭的情节走向，读者就可以从中感受到人物命运的起伏跌宕。</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871335" y="1037590"/>
            <a:ext cx="4607560" cy="4728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416675" y="1452245"/>
            <a:ext cx="4785360" cy="398018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细节描写</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典型细节的描写中感受人物形象的生动性。如《荷花淀》中描写水生嫂在听说水生要到大部队去的消息后，“手指震动了一下”，“把一个手指放在嘴里吮了一下”的细节，读者会感受到水生嫂内心震动与外表镇静的不同心理变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08635" y="1661795"/>
            <a:ext cx="5705475" cy="3886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8220" y="936625"/>
            <a:ext cx="6746240" cy="566737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环境描写</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人物活动的时间、地点、时令、气候、地理风貌等自然环境的描写所营造的气氛中感受人物的情趣、心境；从人物活动、事件发生发展的时代特征、社会风貌等社会环境描写中体会人物心理、性格。如《药》在结尾描写坟场的自然环境，突出了悲凉的气氛，烘托了老妇人失去亲人的悲哀。</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塑造典型性格的写作方法，包含直接描写和间接描写。其中用间接描写方法塑造典型性格，是以描写其他人物来衬托、表现主要人物的性格特征。如《药》中夏瑜这个典型性格，就是通过描写华老栓、夏四奶奶等相关人物的动作、情态、语言，从而间接描写、塑造出来的。当然，塑造典型性格最常见的还是用直接描写的方法，即在故事情节发展中正面描写人物的语言、动作、肖像、心理活动，表现人物的性格特征，刻画出栩栩如生的人物形象，产生直接的感染力。</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65150" y="1828800"/>
            <a:ext cx="3928745" cy="3495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8155" y="858520"/>
            <a:ext cx="5988050" cy="5673725"/>
          </a:xfrm>
          <a:prstGeom prst="rect">
            <a:avLst/>
          </a:prstGeom>
          <a:noFill/>
        </p:spPr>
        <p:txBody>
          <a:bodyPr wrap="square" rtlCol="0" anchor="t">
            <a:spAutoFit/>
          </a:bodyPr>
          <a:p>
            <a:pPr indent="508000" algn="just"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把握情节线索</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塑造人物形象不能脱离故事情节。脱离故事情节描写人物，即使非常细致，也毫无意义。优秀小说即使描写人物独处一室的内心活动，也总是紧紧扣住故事情节。如《狂人日记》多次描写狂人的内心独白，就都紧紧扣住了封建思想、封建礼教对他的迫害。</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故事情节又必须服务于典型性格的塑造。故事情节越典型，越能体现人与人之间的关系和矛盾斗争，就越有利于典型性格的塑造。反之，脱离塑造典型性格，故事情节再曲折生动，也同样毫无意义。优秀的小说总是以特定的故事情节，服务于特定的典型性格的塑造。《促织》中曲折跌宕的故事情节，就很好地起到了服务于塑造成名这个典型性格的作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总之，鉴赏小说的故事情节，要紧紧联系典型性格，着意体会其中体现的矛盾斗争，为鉴赏典型性格做好铺垫。这是鉴赏故事情节的目的，也是鉴赏典型性格的前提条件。</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932295" y="1758315"/>
            <a:ext cx="4215130" cy="3994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53000"/>
          </a:blip>
          <a:stretch>
            <a:fillRect/>
          </a:stretch>
        </p:blipFill>
        <p:spPr>
          <a:xfrm>
            <a:off x="90805" y="3540125"/>
            <a:ext cx="3566160" cy="3566160"/>
          </a:xfrm>
          <a:prstGeom prst="rect">
            <a:avLst/>
          </a:prstGeom>
        </p:spPr>
      </p:pic>
      <p:sp>
        <p:nvSpPr>
          <p:cNvPr id="2" name="文本框 1"/>
          <p:cNvSpPr txBox="1"/>
          <p:nvPr/>
        </p:nvSpPr>
        <p:spPr>
          <a:xfrm>
            <a:off x="890905" y="945515"/>
            <a:ext cx="10258425" cy="492125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小说中的情节往往是构成故事结构的重要线索。叙述的方法有顺叙、倒叙、插叙等。顺叙是基本的叙事方法，即按照事件发生的客观顺序自始至终娓娓道来。倒叙则是把故事的结尾或其中某一重要部分提前，作为作品的开始，作品的主体部分还是顺叙故事情节。《祝福》就是采用倒叙方法的一个范例。插叙是在顺叙故事情节当中，插入叙述一些相关内容。《杨修之死》是采用插叙方法的一个范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倒叙、插叙，都是顺叙故事情节中配合使用的叙述方法。鉴赏小说的故事情节，既要着意体会作品具体运用倒叙、插叙方法的表现力量，又要把倒叙、插叙部分还原于发生的时间顺序之中，展现出故事情节和矛盾斗争的发展进程，尤其要把鉴赏故事情节和鉴赏典型性格统一起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如莫泊桑的《项链》就是以“项链”为线索展开故事情节的，全文以“借项链→失项链→赔项链→发现项链是假的”组成全文的故事情节；又如《林黛玉进贾府》一文是以“林黛玉进贾府的行踪”为线索展开故事情节的，全文依次介绍了林黛玉进贾府拜见贾母、初见王熙凤、拜见两位舅父、宝黛相会等情节；再如《守财奴》一文是以“葛朗台对待家庭财产的态度”为线索组织材料的，先后写了“抢夺梳妆匣”“诱骗继承权”“看守密室”三个故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3085" y="1007110"/>
            <a:ext cx="6534785" cy="520319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大多数小说全文只有一条线索，而有的小说则由两条线索组成。例如，鲁迅的小说《药》就是有明、暗两条线索，作者以华家的故事为明线，以夏家的故事为暗线组织材料，展开小说的故事情节。明线按故事情节发展依次写了华老栓买“药”→华小栓吃“药”→茶客谈“药”→华大妈上坟四个部分；暗线则依次写了夏瑜就义→夏瑜的血被吃→茶客谈夏瑜→夏四奶奶上坟四个部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小说的故事情节一般由开端、发展、高潮、结局四个部分组成，但有些小说前面还有序幕，或者后面有尾声。例如，《项链》开头写玛蒂尔德的“痛苦”和“梦想”就属于序幕部分。有些小说故事主体不是完全按开端、发展、高潮、结局组成。例如，《项链》一文最后发现项链是假的既是高潮又是结局，而《守财奴》一文的三个故事就同属于发展、高潮部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402830" y="1257300"/>
            <a:ext cx="4180840" cy="4702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75505" y="1153795"/>
            <a:ext cx="6704330" cy="473900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还有的小说，情节写得一波三折，故事情节由几个高潮组成。例如，《林黛玉进贾府》中，林黛玉与众亲戚见面就同属于发展、高潮部分。全文有两次高潮，王熙凤出场是第一次高潮，宝黛相会是第二次高潮，也是最高潮。《林教头风雪山神庙》一文中，“陆虞候密谋害林冲”和“风雪夜山神庙复仇”就是两个高潮，而在两个高潮之间则有一个过渡（低潮）――林教头接管草料场。因此本文的情节结构为开端→发展→过渡→高潮→结局。</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由此可知，小说鉴赏首先必须理清线索，在理清线索的基础上把握故事情节。而小说的故事情节并非千篇一律地由开端、发展、高潮、结局四个部分组成，会有各种不同的结构，这是小说鉴赏中必须明确的问题。</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19760" y="1678940"/>
            <a:ext cx="3704590" cy="4076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6410" y="1075055"/>
            <a:ext cx="7618730" cy="4936490"/>
          </a:xfrm>
          <a:prstGeom prst="rect">
            <a:avLst/>
          </a:prstGeom>
          <a:noFill/>
        </p:spPr>
        <p:txBody>
          <a:bodyPr wrap="square" rtlCol="0" anchor="t">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分析环境描写</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小说的环境描写，通常包括历史背景、时代气氛、人物关系、人情风俗，以及自然景物等方面，概而言之，即自然环境与社会环境两个方面。自然环境对人物的命运有时也有影响，但真正决定人物命运的往往主要是社会环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分析环境时，首先应注意，社会环境往往有复合的因素，有几个因素就应分析出几个因素。如契诃夫的《装在套子里的人》描写社会环境时，展开矛盾的两个方面是反动潮流和进步潮流的冲突。而鲁迅的《祝福》在描写社会环境时，展开的更是诸多方面，既有男女不平等问题，又有封建贞操观念问题；既有封建礼教问题，又有迷信观念问题；既有人心冷漠问题，又有社会事业落后问题。在祥林嫂一生的苦难史上，不同的因素起着不同的作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447405" y="1765300"/>
            <a:ext cx="2905125" cy="3905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234915" y="2086326"/>
            <a:ext cx="1808480" cy="583565"/>
          </a:xfrm>
          <a:prstGeom prst="rect">
            <a:avLst/>
          </a:prstGeom>
          <a:noFill/>
        </p:spPr>
        <p:txBody>
          <a:bodyPr wrap="none" rtlCol="0">
            <a:spAutoFit/>
          </a:bodyPr>
          <a:lstStyle/>
          <a:p>
            <a:r>
              <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rPr>
              <a:t>第三单元</a:t>
            </a:r>
            <a:endPar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03825" y="2670175"/>
            <a:ext cx="1838960" cy="306705"/>
          </a:xfrm>
          <a:prstGeom prst="rect">
            <a:avLst/>
          </a:prstGeom>
          <a:noFill/>
        </p:spPr>
        <p:txBody>
          <a:bodyPr wrap="square" rtlCol="0">
            <a:spAutoFit/>
          </a:bodyPr>
          <a:lstStyle/>
          <a:p>
            <a:pPr algn="dist"/>
            <a:r>
              <a:rPr kumimoji="1" lang="en-US" altLang="zh-CN" sz="1400"/>
              <a:t>PART     THREE</a:t>
            </a:r>
            <a:endParaRPr kumimoji="1" lang="en-US" altLang="zh-CN" sz="1400"/>
          </a:p>
        </p:txBody>
      </p:sp>
      <p:sp>
        <p:nvSpPr>
          <p:cNvPr id="6" name="文本框 5"/>
          <p:cNvSpPr txBox="1"/>
          <p:nvPr/>
        </p:nvSpPr>
        <p:spPr>
          <a:xfrm>
            <a:off x="1260066" y="3343384"/>
            <a:ext cx="9326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小说：写小说，就是写社会</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407410" y="1410335"/>
            <a:ext cx="7988935" cy="383095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次，分析社会环境应透过当事人的言行深入挖掘社会历史内涵。社会环境一般由主要人物周围的次要人物组成。那些次要人物，是某种社会力量的某种观念的载体，分析时应通过这些人物的言行，认识其代表的社会势力及其观念。作家总是通过具体的人物体现某种社会势力或观念，分析时必须通过具体人物的言行来认识其社会历史内涵。《祝福》中表现封建贞洁观念，主要是让鲁四老爷作为这种观念的载体。表现迷信观念，主要是让柳妈作为这种观念的载体。因此，在欣赏时，我们就得从鲁四老爷的话语中看到封建礼教，从柳妈的话语中看到迷信观念。只有这样进行透彻的分析，才能从中认识到作品所提出的社会问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 name="图片 19"/>
          <p:cNvPicPr>
            <a:picLocks noChangeAspect="1"/>
          </p:cNvPicPr>
          <p:nvPr/>
        </p:nvPicPr>
        <p:blipFill>
          <a:blip r:embed="rId1" cstate="screen"/>
          <a:stretch>
            <a:fillRect/>
          </a:stretch>
        </p:blipFill>
        <p:spPr>
          <a:xfrm>
            <a:off x="126365" y="2896235"/>
            <a:ext cx="3281045" cy="3281045"/>
          </a:xfrm>
          <a:prstGeom prst="rect">
            <a:avLst/>
          </a:prstGeom>
        </p:spPr>
      </p:pic>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92785" y="1124585"/>
            <a:ext cx="6861810" cy="4859020"/>
          </a:xfrm>
          <a:prstGeom prst="rect">
            <a:avLst/>
          </a:prstGeom>
        </p:spPr>
        <p:txBody>
          <a:bodyPr wrap="square">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品味语言特色</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说是语言的艺术，小说中最能体现作者风格的地方之一便是语言。鉴赏小说语言，首先要注意用词、修辞、语法。一般而言，句子中的重点词语在语境中会起到重要的作用，能够帮助读者深入理解句意甚至文意，能表现一个句子乃至一篇文章的主旨，表明作者的写作意图和感情倾向。因此，理解作者用词的巧妙和意图，是鉴赏的关键所在。而修辞方法的使用能使词语、句子的意义和感情色彩发生变化，能更加有力地表现作者某种强烈的思想感情，更丰富多彩地体现语言的灵活性和生动性。语法特征往往表现为句子结构的特殊性和复杂性，抓住了其特殊性和复杂性，在某种程度上就抓住了语句的含义及作者的感情倾向，也就能使含蓄的、抽象的语义得到具体的显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945120" y="1475105"/>
            <a:ext cx="3615055" cy="4508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4229100" y="981075"/>
            <a:ext cx="7333615" cy="570420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药》在介绍康大叔的形象时描写道：“黑的人便抢过灯笼，一把扯下纸罩，裹了馒头，塞与老栓，一手抓过洋钱，捏一捏，转身去了。”作者运用一系列动词“抢”“扯”“裹”“塞”“抓”“捏”，把刽子手康大叔粗暴、凶残、贪婪的丑恶面目刻画得淋漓尽致。《装在套子里的人》描绘别里科夫的死因时说：“科瓦连科在他后面一把抓住他的衣领，使劲一推，别里科夫就连同他的雨鞋一齐乒乒乓乓地滚下楼去……不过他滚到楼下却安然无恙……”“安然无恙”一词用得巧妙无比，既达到了讽刺效果，也说明了别里科夫不是摔死的，那他为何而死？原来他滚下楼去时，刚巧被两位女士看到。政府告示上没说教师可以“滚下楼”，而现在他“滚下楼”了又被女士们看见了！这件事说不定会闹出什么乱子啊！别里科夫于是被活活吓死了，文章主旨也就突显出来了。再看《祝福》中描绘祥林嫂的这句话：“她一手提着竹篮，内中一个破碗，空的；一手拄着一支比她更长的竹竿，下端开了裂：她分明已经纯乎是一个乞丐了。”作者把一句较长的陈述句拆为六个短句，像特写镜头，由远到近，由粗及细，形象具体地写出了祥林嫂沦为乞丐的悲惨命运，深刻揭露了封建礼教“吃人”的本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小说欣赏技巧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62255" y="1306195"/>
            <a:ext cx="3590290" cy="4855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081756"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模块三　小说作品赏析</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42035" y="2172970"/>
            <a:ext cx="4427220" cy="1445260"/>
          </a:xfrm>
          <a:prstGeom prst="rect">
            <a:avLst/>
          </a:prstGeom>
          <a:noFill/>
        </p:spPr>
        <p:txBody>
          <a:bodyPr wrap="square" rtlCol="0" anchor="t">
            <a:spAutoFit/>
          </a:bodyPr>
          <a:p>
            <a:pPr algn="ct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《红楼梦》</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曹雪芹</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22"/>
          <p:cNvPicPr>
            <a:picLocks noChangeAspect="1"/>
          </p:cNvPicPr>
          <p:nvPr/>
        </p:nvPicPr>
        <p:blipFill>
          <a:blip r:embed="rId1"/>
          <a:stretch>
            <a:fillRect/>
          </a:stretch>
        </p:blipFill>
        <p:spPr>
          <a:xfrm>
            <a:off x="6685280" y="1390015"/>
            <a:ext cx="3905250" cy="439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11835" y="858520"/>
            <a:ext cx="10734675" cy="1926590"/>
          </a:xfrm>
          <a:prstGeom prst="rect">
            <a:avLst/>
          </a:prstGeom>
        </p:spPr>
        <p:txBody>
          <a:bodyPr wrap="square">
            <a:noAutofit/>
          </a:bodyPr>
          <a:p>
            <a:pPr indent="457200" algn="ctr" fontAlgn="auto">
              <a:lnSpc>
                <a:spcPct val="13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红楼梦（节选）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（清）曹雪芹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ctr" fontAlgn="auto">
              <a:lnSpc>
                <a:spcPct val="130000"/>
              </a:lnSpc>
              <a:spcAft>
                <a:spcPts val="600"/>
              </a:spcAf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第三十三回　手足眈眈小动唇舌　不肖种种大承笞挞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来宝玉会过雨村回来听见了，便知金钏儿含羞赌气自尽，心中早又五内摧伤，进来被王夫人数落教训，也无可回说。见宝钗进来，方得便出来，茫然不知何往，背着手，低头一面感叹，一面慢慢的走着，信步来至厅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9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46695" y="2936875"/>
            <a:ext cx="3992880" cy="3393440"/>
          </a:xfrm>
          <a:prstGeom prst="rect">
            <a:avLst/>
          </a:prstGeom>
        </p:spPr>
      </p:pic>
      <p:sp>
        <p:nvSpPr>
          <p:cNvPr id="5" name="文本框 4"/>
          <p:cNvSpPr txBox="1"/>
          <p:nvPr/>
        </p:nvSpPr>
        <p:spPr>
          <a:xfrm>
            <a:off x="723265" y="2936875"/>
            <a:ext cx="6826250" cy="332867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刚转过屏门，不想对面来了一人正往里走，可巧儿撞了个满怀。只听那人喝了一声“站住！”宝玉唬了一跳，抬头一看，不是别人，却是他父亲，不觉的倒抽了一口气，只得垂手一旁站了。贾政道：“好端端的，你垂头丧气 些什么？方才雨村来了要见你，叫你那半天你才出来；既出来了，全无一点慷慨挥洒谈吐，仍是葳葳蕤蕤。我看你脸上一团思欲愁闷气色，这会子又咳声叹气。你那些还不足，还不自在？无故这样，却是为何？”宝玉素日虽是口角伶俐，只是此时一心总为金钏儿感伤，恨不得此时也身亡命殒，跟了金钏儿去。如今见了他父亲说这些话，究竟不曾听见，只是呵呵的站着。</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489960" y="1043305"/>
            <a:ext cx="8262620" cy="5532120"/>
          </a:xfrm>
          <a:prstGeom prst="rect">
            <a:avLst/>
          </a:prstGeom>
        </p:spPr>
        <p:txBody>
          <a:bodyPr wrap="square">
            <a:noAutofit/>
          </a:bodyPr>
          <a:p>
            <a:pPr indent="457200" algn="l"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政见他惶悚，应对不似往日，原本无气的，这一来倒生了三分气。方欲说话，忽有回事人来回：“忠顺亲王府里有人来，要见老爷。”贾政听了，心下疑惑，暗暗思忖道：“素日并不和忠顺府来往，为什么今日打发人来？”一面想，一面令“快请”，急走出来看时，却是忠顺府长史官，忙接进厅上坐了献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未及叙谈，那长史官先就说道：“下官此来，并非擅造潭府，皆因奉王命而来，有一件事相求。看王爷面上，敢烦老大人作主，不但王爷知情，且连下官辈亦感谢不尽。”贾政听了这话，抓不住头脑，忙陪笑起身问道：“大人既奉王命而来，不知有何见谕，望大人宣明，学生好遵谕承办。”那长史官便冷笑道：“也不必承办，只用大人一句话就完了。我们府里有一个做小旦的琪官，一向好好在府里，如今竟三五日不见回去，各处去找，又摸不着他的道路，因此各处访察。这一城内，十停人倒有八停人都说，他近日和衔玉的那位令郎相与甚厚。下官辈等听了，尊府不比别家，可以擅入索取，因此启明王爷。王爷亦云：‘若是别的戏子呢，一百个也罢了；只是这琪官随机应答，谨慎老诚，甚合我老人家的心，竟断断少不得此人。’故此求老大人转谕令郎，请将琪官放回，一则可慰王爷谆谆奉恳，二则下官辈也可免操劳求觅之苦。”说毕，忙打一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9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02895" y="1435100"/>
            <a:ext cx="3005455" cy="4877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53000"/>
          </a:blip>
          <a:stretch>
            <a:fillRect/>
          </a:stretch>
        </p:blipFill>
        <p:spPr>
          <a:xfrm>
            <a:off x="90805" y="3540125"/>
            <a:ext cx="3566160" cy="3566160"/>
          </a:xfrm>
          <a:prstGeom prst="rect">
            <a:avLst/>
          </a:prstGeom>
        </p:spPr>
      </p:pic>
      <p:sp>
        <p:nvSpPr>
          <p:cNvPr id="2" name="文本框 1"/>
          <p:cNvSpPr txBox="1"/>
          <p:nvPr/>
        </p:nvSpPr>
        <p:spPr>
          <a:xfrm>
            <a:off x="904875" y="1231265"/>
            <a:ext cx="10324465" cy="522478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贾政听了这话，又惊又气，即命唤宝玉来。宝玉也不知是何原故，忙赶来时，贾政便问：“该死的奴才！你在家不读书也罢了，怎么又做出这些无法无天的事来！那琪官现是忠顺王爷驾前承奉的人，你是何等草芥，无故引逗他出来，如今祸及于我。”宝玉听了唬了一跳，忙回道：“实在不知此事。究竟连‘琪官’两个字不知为何物，岂更又加‘引逗’二字！”说着便哭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贾政未及开言，只见那长史官冷笑道：“公子也不必掩饰。或隐藏在家，或知其下落，早说了出来，我们也少受些辛苦，岂不念公子之德？”宝玉连说不知，“恐是讹传，也未见得。”那长史官冷笑道：“现有据证，何必还赖？必定当着老大人说了出来，公子岂不吃亏？既云不知此人，那红汗巾子怎么到了公子腰里？”宝玉听了这话，不觉轰去魂魄，目瞪口呆，心下自思：“这话他如何得知！他既连这样机密事都知道了，大约别的瞒他不过，不如打发他去了，免的再说出别的事来。”因说道：“大人既知他的底细，如何连他置买房舍这样大事倒不晓得了？听得说他如今在东郊离城二十里有个什么紫檀堡，他在那里置了几亩田地几间房舍。想是在那里也未可知。”那长史官听了，笑道：“这样说，一定是在那里。我且去找一回，若有了便罢，若没有，还要来请教。”说着，便忙忙的走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86740" y="918845"/>
            <a:ext cx="8067040" cy="538543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政此时气的目瞪口歪，一面送那长史官，一面回头命宝玉“不许动！回来有话问你！”一直送那官员去了。才回身，忽见贾环带着几个小厮一阵乱跑。贾政喝令小厮“快打，快打！”贾环见了他父亲，唬的骨软筋酥，忙低头站住。贾政便问：“你跑什么？带着你的那些人都不管你，不知往那里逛去，由你野马一般！”喝令叫跟上学的人来。贾环见他父亲盛怒，便乘机说道：“方才原不曾跑，只因从那井边一过，那井里淹死了一个丫头，我看见人头这样大，身子这样粗，泡的实在可怕，所以才赶着跑了过来。”贾政听了惊疑，问道：“好端端的，谁去跳井？我家从无这样事情，自祖宗以来，皆是宽柔以待下人。——大约我近年于家务疏懒，自然执事人操克夺之权，致使生出这暴殄轻生的祸患。若外人知道，祖宗颜面何在！”喝令快叫贾琏、赖大、兴儿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小厮们答应了一声，方欲叫去，贾环忙上前拉住贾政的袍襟，贴膝跪下道：“父亲不用生气。此事除太太房里的人，别人一点也不知道。我听见我母亲说……”说到这里，便回头四顾一看。贾政知意，将眼一看众小厮，小厮们明白，都往两边后面退去。贾环便悄悄说道：“我母亲告诉我说，宝玉哥哥前日在太太屋里，拉着太太的丫头金钏儿强奸不遂，打了一顿。那金钏儿便赌气投井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883015" y="918845"/>
            <a:ext cx="2938145" cy="514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53000"/>
          </a:blip>
          <a:stretch>
            <a:fillRect/>
          </a:stretch>
        </p:blipFill>
        <p:spPr>
          <a:xfrm>
            <a:off x="90805" y="3540125"/>
            <a:ext cx="3566160" cy="3566160"/>
          </a:xfrm>
          <a:prstGeom prst="rect">
            <a:avLst/>
          </a:prstGeom>
        </p:spPr>
      </p:pic>
      <p:sp>
        <p:nvSpPr>
          <p:cNvPr id="2" name="矩形 1"/>
          <p:cNvSpPr/>
          <p:nvPr/>
        </p:nvSpPr>
        <p:spPr>
          <a:xfrm>
            <a:off x="1042035" y="1226185"/>
            <a:ext cx="10513695" cy="448500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话未说完，把个贾政气的面如金纸，大喝“快拿宝玉来！”一面说，一面便往里边书房里去，喝令“今日再有人劝我，我把这冠带家私一应交与他与宝玉过去！我免不得做个罪人，把这几根烦恼鬓毛剃去，寻个干净去处自了，也免得上辱先人下生逆子之罪。”众门客仆从见贾政这个形景，便知又是为宝玉了，一个个都是啖指咬舌，连忙退出。那贾政喘吁吁直挺挺坐在椅子上，满面泪痕，一叠声“拿宝玉！拿大棍！拿索子捆上！把各门都关上！有人传信往里头去，立刻打死！”众小厮们只得齐声答应，有几个来找宝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宝玉听见贾政吩咐他“不许动”，早知多凶少吉，那里承望贾环又添了许多的话。正在厅上干转，怎得个人来往里头去捎信，偏生没个人，连焙茗也不知在那里。正盼望时，只见一个老姆姆出来。宝玉如得了珍宝，便赶上来拉他，说道：“快进去告诉：老爷要打我呢！快去，快去！要紧，要紧！”宝玉一则急了，说话不明白；二则老婆子偏生又聋，竟不曾听见是什么话，把“要紧”二字只听作“跳井”二字，便笑道：“跳井让他跳去，二爷怕什么？”宝玉见是个聋子，便着急道：“你出去叫我的小厮来罢。”那婆子道：“有什么不了的事？老早的完了。太太又赏了衣服，又赏了银子，怎么不了事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第三单元　小说：写小说，就是写社会</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102995" y="1473835"/>
            <a:ext cx="8958580" cy="461772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知识目标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了解小说的含义、特点、表现手法及分类等。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了解小说的欣赏技巧。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技能目标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能够掌握基本的小说鉴赏技巧。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能够进行小说人物形象鉴赏。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情感目标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通过本单元的学习，了解小说鉴赏的基本知识，通过阅读小说，体察人生百态，树立更为健康的世界观、社会观和价值观。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cstate="screen"/>
          <a:stretch>
            <a:fillRect/>
          </a:stretch>
        </p:blipFill>
        <p:spPr>
          <a:xfrm>
            <a:off x="8150225" y="354330"/>
            <a:ext cx="4041775" cy="4041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012055" y="805815"/>
            <a:ext cx="6442710" cy="56362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宝玉急的跺脚，正没抓寻处，只见贾政的小厮走来，逼着他出去了。贾政一见，眼都红紫了，也不暇问他在外流荡优伶，表赠私物，在家荒疏学业，淫辱母婢等语，只喝令“堵起嘴来，着实打死！”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厮们不敢违拗，只得将宝玉按在凳上，举起大板打了十来下。贾政犹嫌打轻了，一脚踢开掌板的，自己夺过来，咬着牙狠命盖了三四十下。众门客见打的不祥了，忙上前夺劝。贾政那里肯听，说道：“你们问问他干的勾当可饶不可饶！素日皆是你们这些人把他酿坏了，到这步田地还来解劝。明日酿到他弑君杀父，你们才不劝不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众人听这话不好听，知道气急了，忙又退出，只得觅人进去给信。王夫人不敢先回贾母，只得忙穿衣出来，也不顾有人没人，忙忙赶往书房中来，慌的众门客小厮等避之不及。王夫人一进房来，贾政更如火上浇油一般，那板子越发下去的又狠又快。按宝玉的两个小厮忙松了手走开，宝玉早已动弹不得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763270" y="1114425"/>
            <a:ext cx="3762375" cy="483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26745" y="858520"/>
            <a:ext cx="10932795" cy="530161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政还欲打时，早被王夫人抱住板子。贾政道：“罢了，罢了！今日必定要气死我才罢！”王夫人哭道：“宝玉虽然该打，老爷也要自重。况且炎天暑日的，老太太身上也不大好，打死宝玉事小，倘或老太太一时不自在了，岂不事大！”贾政冷笑道：“倒休提这话。我养了这不肖的孽障，已不孝；教训他一番，又有众人护持；不如趁今日一发勒死了，以绝将来之患！”说着，便要绳索来勒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王夫人连忙抱住哭道：“老爷虽然应当管教儿子，也要看夫妻分上。我如今已将五十岁的人，只有这个孽障，必定苦苦的以他为法，我也不敢深劝。今日越发要他死，岂不是有意绝我。既要勒死他，快拿绳子来先勒死我，再勒死他。我们娘儿们不敢含怨，到底在阴司里得个依靠。”说毕，爬在宝玉身上大哭起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贾政听了此话，不觉长叹一声，向椅上坐了，泪如雨下。王夫人抱着宝玉，只见他面白气弱，底下穿着一条绿纱小衣皆是血渍，禁不住解下汗巾看，由臀至胫，或青或紫，或整或破，竟无一点好处，不觉失声大哭起来，“苦命的儿吓！”因哭出“苦命儿”来，忽又想起贾珠来，便叫着贾珠哭道：“若有你活着，便死一百个我也不管了。”此时里面的人闻得王夫人出来，那李宫裁王熙凤与迎春姊妹早已出来了。王夫人哭着贾珠的名字，别人还可，惟有宫裁禁不住也放声哭了。贾政听了，那泪珠更似滚瓜一般滚了下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53000"/>
          </a:blip>
          <a:stretch>
            <a:fillRect/>
          </a:stretch>
        </p:blipFill>
        <p:spPr>
          <a:xfrm>
            <a:off x="90805" y="3540125"/>
            <a:ext cx="3566160" cy="3566160"/>
          </a:xfrm>
          <a:prstGeom prst="rect">
            <a:avLst/>
          </a:prstGeom>
        </p:spPr>
      </p:pic>
      <p:sp>
        <p:nvSpPr>
          <p:cNvPr id="2" name="矩形 1"/>
          <p:cNvSpPr/>
          <p:nvPr/>
        </p:nvSpPr>
        <p:spPr>
          <a:xfrm>
            <a:off x="504825" y="944245"/>
            <a:ext cx="11182985" cy="538099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没开交处，忽听丫鬟来说：“老太太来了。”一句话未了，只听窗外颤巍巍的声气说道：“先打死我，再打死他，岂不干净了！”贾政见他母亲来了，又急又痛，连忙迎接出来，只见贾母扶着丫头，喘吁吁的走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政上前躬身陪笑道：“大暑热天，母亲有何生气亲自走来？有话只该叫了儿子进去吩咐。”贾母听说，便止住步喘息一回，厉声说道：“你原来是和我说话！我倒有话吩咐，只是可怜我一生没养个好儿子，却教我和谁说去！”贾政听这话不像，忙跪下含泪说道：“为儿的教训儿子，也为的是光宗耀祖。母亲这话，我做儿的如何禁得起？”贾母听说，便啐了一口，说道：“我说一句话，你就禁不起，你那样下死手的板子，难道宝玉就禁得起了？你说教训儿子是光宗耀祖，当初你父亲怎么教训你来！”说着，不觉就滚下泪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政又陪笑道：“母亲也不必伤感，皆是作儿的一时性起，从此以后再不打他了。”贾母便冷笑道：“你也不必和我使性子赌气的。你的儿子，我也不该管你打不打。我猜着你也厌烦我们娘儿们。不如我们赶早儿离了你，大家干净！”说着便令人去看轿马，“我和你太太宝玉立刻回南京去！”家下人只得干答应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贾母又叫王夫人道：“你也不必哭了。如今宝玉年纪小，你疼他，他将来长大成人，为官作宰的，也未必想着你是他母亲了。你如今倒不要疼他，只怕将来还少生一口气呢。”贾政听说，忙叩头哭道：“母亲如此说，贾政无立足之地。”贾母冷笑道：“你分明使我无立足之地，你反说起你来！只是我们回去了，你心里干净，看有谁来许你打。”一面说，一面只令快打点行李车轿回去。贾政苦苦叩求认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39750" y="1055370"/>
            <a:ext cx="7009765" cy="51504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贾母一面说话，一面又记挂宝玉，忙进来看时，只见今日这顿打不比往日，既是心疼，又是生气，也抱着哭个不了。王夫人与凤姐等解劝了一会，方渐渐的止住。早有丫鬟媳妇等上来，要搀宝玉，凤姐便骂道：“糊涂东西，也不睁开眼瞧瞧！打的这么个样儿，还要搀着走！还不快进去把那藤屉子春凳抬出来呢。”众人听说连忙进去，果然抬出春凳来，将宝玉抬放凳上，随着贾母王夫人等进去，送至贾母房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彼时贾政见贾母气未全消，不敢自便，也跟了进去。看看宝玉，果然打重了。再看看王夫人，“儿”一声，“肉”一声，“你替珠儿早死了，留着珠儿，免你父亲生气，我也不白操这半世的心了。这会子你倘或有个好歹，丢下我，叫我靠那一个！”数落一场，又哭“不争气的儿”。贾政听了，也就灰心，自悔不该下毒手打到如此地步。先劝贾母，贾母含泪说道：“你不出去，还在这里做什么！难道于心不足，还要眼看着他死了才去不成！”贾政听说，方退了出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7966710" y="1515745"/>
            <a:ext cx="3581400" cy="422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00780" y="1280795"/>
            <a:ext cx="7866380" cy="507746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此时薛姨妈同宝钗、香菱、袭人、史湘云也都在这里。袭人满心委屈，只不好十分使出来，见众人围着，灌水的灌水，打扇的打扇，自己插不下手去，便越性走出来到二门前，令小厮们找了焙茗来细问：“方才好端端的，为什么打起来？你也不早来透个信儿！”焙茗急的说：“偏生我没在跟前，打到半中间我才听见了。忙打听原故，却是为琪官金钏姐姐的事。”袭人道：“老爷怎么得知道的？”焙茗道：“那琪官的事，多半是薛大爷素日吃醋，没法儿出气，不知在外头唆挑了谁来，在老爷跟前下的火。那金钏儿的事是三爷说的，我也是听见老爷的人说的。”袭人听了这两件事都对景，心中也就信了八九分。然后回来，只见众人都替宝玉疗治。调停完备，贾母令“好生抬到他房内去”。众人答应，七手八脚，忙把宝玉送入怡红院内自己床上卧好。又乱了半日，众人渐渐散去，袭人方进前来经心服侍，问他端的。且听下回分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8985" y="1739900"/>
            <a:ext cx="2571115" cy="4705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80085" y="969645"/>
            <a:ext cx="10832465" cy="5339080"/>
          </a:xfrm>
          <a:prstGeom prst="rect">
            <a:avLst/>
          </a:prstGeom>
        </p:spPr>
        <p:txBody>
          <a:bodyPr wrap="square">
            <a:spAutoFit/>
          </a:bodyPr>
          <a:p>
            <a:pPr indent="431800" algn="ctr" fontAlgn="auto">
              <a:lnSpc>
                <a:spcPct val="120000"/>
              </a:lnSpc>
              <a:spcAft>
                <a:spcPts val="600"/>
              </a:spcAft>
              <a:extLst>
                <a:ext uri="{35155182-B16C-46BC-9424-99874614C6A1}">
                  <wpsdc:indentchars xmlns:wpsdc="http://www.wps.cn/officeDocument/2017/drawingmlCustomData" val="200" checksum="3588746719"/>
                </a:ext>
              </a:extLs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第三十四回　情中情因情感妹妹　错里错以错劝哥哥</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话说袭人见贾母王夫人等去后，便走来宝玉身边坐下，含泪问他：“怎么就打到这步田地？”宝玉叹气说道：“不过为那些事，问他做什么！只是下半截疼的很，你瞧瞧打坏了那里。”袭人听说，便轻轻的伸手进去，将中衣褪下。宝玉略动一动，便咬着牙叫“嗳哟”，袭人连忙停住手，如此三四次才褪了下来。</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袭人看时，只见腿上半段青紫，都有四指宽的僵痕高了起来。袭人咬着牙说道：“我的娘，怎么下般的这么狠手！你但凡听我一句话，也不得到这步地位。幸而没动筋骨，倘或打出个残疾来，可叫人怎么样呢！”</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说着，只听丫鬟们说：“宝姑娘来了。”袭人听见，知道穿不及中衣，便拿了一床袷纱被替宝玉盖了。只见宝钗手里托着一丸药走进来，向袭人说道：“晚上把这药用酒研开，替他敷上，把那淤血的热毒散开，可以就好了。”说毕，递与袭人，又问道：“这会子可好些？”宝玉一面道谢，说：“好些了。”又让坐。宝钗见他睁开眼说话，不像先时，心中也宽慰了好些，便点头叹道：“早听人一句话，也不至今日。别说老太太、太太心疼，就是我们看着，心里也疼。”刚说了半句又忙咽住，自悔说的话急了，不觉的就红了脸，低下头来。宝玉听得这话如此亲切稠密，竟大有深意，忽见他又咽住不往下说，红了脸，低下头只管弄衣带，那一种娇羞怯怯，非可形容得出者，不觉心中大畅，将疼痛早丢在九霄云外，心中自思：“我不过挨了几下打，他们一个个就有这些怜惜悲感之态露出，令人可玩可观，可怜可敬。假若我一时竟遭殃横死，他们还不知是何等悲感呢！既是他们这样，我便一时死了，得他们如此，一生事业纵然尽付东流，亦无足叹惜，冥冥之中若不怡然自得，亦可谓糊涂鬼祟矣。”想着，只听宝钗问袭人道：“怎么好好的动了气，就打起来了？”袭人便把焙茗的话说了出来。</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8975" y="911225"/>
            <a:ext cx="10962005" cy="548259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宝玉原来还不知道贾环的话，见袭人说出方才知道。因又拉上薛蟠，惟恐宝钗沉心，忙又止住袭人道：“薛大哥哥从来不这样的，你们不可混裁度。”宝钗听说，便知道是怕他多心，用话相拦袭人，因心中暗暗想道：“打的这个形象，疼还顾不过来，还是这样细心，怕得罪了人，可见在我们身上也算是用心了。你既这样用心，何不在外头大事上做工夫，老爷也欢喜了，也不能吃这样亏。但你固然怕我沉心，所以拦袭人的话，难道我就不知我的哥哥素日恣心纵欲，毫无防范的那种心性。当日为一个秦钟，还闹的天翻地覆，自然如今比先又更利害了。”想毕，因笑道：“你们也不必怨这个，怨那个。据我想，到底宝兄弟素日不正，肯和那些人来往，老爷才生气。就是我哥哥说话不防头，一时说出宝兄弟来，也不是有心调唆：一则也是本来的实话，二则他原不理论这些防嫌小事。袭姑娘从小儿只见宝兄弟这么样细心的人，你何尝见过天不怕地不怕、心里有什么口里就说什么的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袭人因说出薛蟠来，见宝玉拦他的话，早已明白自己说造次了，恐宝钗没意思，听宝钗如此说，更觉羞愧无言。宝玉又听宝钗这番话，一半是堂皇正大，一半是去己疑心，更觉比先畅快了。方欲说话时，只见宝钗起身说道：“明儿再来看你，你好生养着罢。方才我拿了药来交给袭人，晚上敷上管就好了。”说着便走出门去。袭人赶着送出院外，说：“姑娘倒费心了。改日宝二爷好了，亲自来谢。”宝钗回头笑道：“有什么谢处。你只劝他好生静养，别胡思乱想的就好了。要想什么吃的、玩的，你悄悄的往我那里取去，不必惊动老太太、太太众人。倘或吹到老爷耳朵里，虽然彼时不怎么样，将来对景，终是要吃亏的。”说着，一面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17600" y="1278890"/>
            <a:ext cx="5916295" cy="481584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袭人抽身回来，心内着实感激宝钗。进来见宝玉沉思默默似睡非睡的模样，因而退出房外，自去栉沐。宝玉默默的躺在床上，无奈臀上作痛，如针挑刀挖一般，更又热如火炙，略展转时，禁不住“嗳哟”之声。那时天色将晚，因见袭人去了，却有两三个丫鬟伺候，此时并无呼唤之事，因说道：“你们且去梳洗，等我叫时再来。”众人听了，也都退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里宝玉昏昏默默，只见蒋玉菡走了进来，诉说忠顺府拿他之事；又见金钏儿进来哭说为他投井之情。宝玉半梦半醒，都不在意。忽又觉有人推他，恍恍忽忽听得有人悲泣之声。宝玉从梦中惊醒，睁眼一看，不是别人，却是林黛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030845" y="1083945"/>
            <a:ext cx="3087370" cy="5231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33070" y="1162050"/>
            <a:ext cx="7419975" cy="51504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宝玉犹恐是梦，忙又将身子欠起来，向脸上细细一认，只见两个眼睛肿的桃儿一般，满面泪光，不是黛玉，却是那个？宝玉还欲看时，怎奈下半截疼痛难忍，支持不住，便“嗳哟”一声，仍就倒下，叹了一声，说道：“你又做什么跑来！虽说太阳落下去，那地上的余热未散，走两趟又要受了暑。我虽然捱了打，并不觉疼痛。我这个样儿，只装出来哄他们，好在外头布散与老爷听，其实是假的。你不可认真。”此时林黛玉虽不是嚎啕大哭，然越是这等无声之泣，气噎喉堵，更觉得利害。听了宝玉这番话，心中虽然有万句言词，只是不能说得，半日，方抽抽噎噎的说道：“你从此可都改了罢！”宝玉听说，便长叹一声，道：“你放心，别说这样话。就便为这些人死了，也是情愿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句话未了，只见院外人说：“二奶奶来了。”林黛玉便知是凤姐来了，连忙立起身说道：“我从后院子去罢，回来再来。”宝玉一把拉住道：“这可奇了，好好的怎么怕起他来。”林黛玉急的跺脚，悄悄的说道：“你瞧瞧我的眼睛，又该他取笑开心呢。”宝玉听说赶忙的放手。黛玉三步两步转过床后，出后院而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8117205" y="1695450"/>
            <a:ext cx="3589020" cy="2724150"/>
          </a:xfrm>
          <a:prstGeom prst="rect">
            <a:avLst/>
          </a:prstGeom>
        </p:spPr>
      </p:pic>
      <p:sp>
        <p:nvSpPr>
          <p:cNvPr id="5" name="文本框 4"/>
          <p:cNvSpPr txBox="1"/>
          <p:nvPr/>
        </p:nvSpPr>
        <p:spPr>
          <a:xfrm>
            <a:off x="8117205" y="5099050"/>
            <a:ext cx="3589020"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3</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1  </a:t>
            </a:r>
            <a:r>
              <a:rPr lang="zh-CN" altLang="en-US" sz="1600" b="1">
                <a:solidFill>
                  <a:schemeClr val="accent2">
                    <a:lumMod val="50000"/>
                  </a:schemeClr>
                </a:solidFill>
                <a:latin typeface="方正黑体简体" panose="03000509000000000000" charset="-122"/>
                <a:ea typeface="方正黑体简体" panose="03000509000000000000" charset="-122"/>
              </a:rPr>
              <a:t>宝玉挨打</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8000"/>
          </a:blip>
          <a:stretch>
            <a:fillRect/>
          </a:stretch>
        </p:blipFill>
        <p:spPr>
          <a:xfrm>
            <a:off x="90805" y="2882900"/>
            <a:ext cx="4223385" cy="4223385"/>
          </a:xfrm>
          <a:prstGeom prst="rect">
            <a:avLst/>
          </a:prstGeom>
        </p:spPr>
      </p:pic>
      <p:sp>
        <p:nvSpPr>
          <p:cNvPr id="2" name="矩形 1"/>
          <p:cNvSpPr/>
          <p:nvPr/>
        </p:nvSpPr>
        <p:spPr>
          <a:xfrm>
            <a:off x="597535" y="1081405"/>
            <a:ext cx="7905115" cy="2986405"/>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曹雪芹（约 1715 年—约 1763 年），名霑，字梦阮，号雪芹，又号芹溪、芹圃，出生于江宁（今南京）。曹雪芹出身清代内务府正白旗包衣世家，他是江宁织造曹寅之孙。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曹雪芹早年在南京江宁织造府亲历了一段锦衣纨绔、富贵风流的生活。曾祖父曹玺任江宁织造；曾祖母孙氏做过康熙帝的保姆；祖父曹寅做过康熙帝的伴读和御前侍卫，后任江宁织造，兼任两淮巡盐监察御史，极受康熙宠幸。雍正六年（1728 年），曹家因亏空获罪被抄家，曹雪芹随家人迁回北京老宅。后又移居北京西郊，靠卖字画和朋友救济为生。曹家从此一蹶不振，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647430" y="858520"/>
            <a:ext cx="2891790" cy="3184525"/>
          </a:xfrm>
          <a:prstGeom prst="rect">
            <a:avLst/>
          </a:prstGeom>
        </p:spPr>
      </p:pic>
      <p:sp>
        <p:nvSpPr>
          <p:cNvPr id="6" name="文本框 5"/>
          <p:cNvSpPr txBox="1"/>
          <p:nvPr/>
        </p:nvSpPr>
        <p:spPr>
          <a:xfrm>
            <a:off x="597535" y="4067810"/>
            <a:ext cx="10831830" cy="2527935"/>
          </a:xfrm>
          <a:prstGeom prst="rect">
            <a:avLst/>
          </a:prstGeom>
        </p:spPr>
        <p:txBody>
          <a:bodyPr wrap="square">
            <a:spAutoFit/>
          </a:bodyPr>
          <a:p>
            <a:pPr>
              <a:lnSpc>
                <a:spcPct val="110000"/>
              </a:lnSpc>
            </a:pP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日渐衰微。经历了生活中的重大 转折，曹雪芹深感世态炎凉，对封建社会有了更清醒、更深刻的认识。他蔑视权贵，远离官场，过着 贫困如洗的艰难日子。曹雪芹素性放达，爱好广泛，对金石、诗书、绘画、园林、中医、织补、工艺、 饮食等均有所研究。他以坚韧不拔的毅力，历经多年艰辛，终于创作出极具思想性、艺术性的伟大作 品</a:t>
            </a:r>
            <a:r>
              <a:rPr lang="en-US" altLang="zh-CN">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红楼梦</a:t>
            </a:r>
            <a:r>
              <a:rPr lang="en-US" altLang="zh-CN">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。曹雪芹移居北京西郊后，生活更加穷苦，“满径蓬蒿”，“举家食粥酒常赊”。</a:t>
            </a: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lang="en-US" altLang="zh-CN">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乾隆二十七年（1762 年），幼子夭亡，他陷于过度的忧伤和悲痛，卧床不起。乾隆二十八年（1763 年）除夕，因贫病无医而逝。关于曹雪芹逝世的年份，另有乾隆二十九年除夕（1764 年 2 月1 日）、甲申（1764 年）初春之说。</a:t>
            </a: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flipH="1">
            <a:off x="0" y="3265170"/>
            <a:ext cx="3602990" cy="3602990"/>
          </a:xfrm>
          <a:prstGeom prst="rect">
            <a:avLst/>
          </a:prstGeom>
        </p:spPr>
      </p:pic>
      <p:sp>
        <p:nvSpPr>
          <p:cNvPr id="5" name="矩形 4"/>
          <p:cNvSpPr/>
          <p:nvPr/>
        </p:nvSpPr>
        <p:spPr>
          <a:xfrm>
            <a:off x="1305957" y="1393190"/>
            <a:ext cx="543798" cy="18859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306195" y="1434465"/>
            <a:ext cx="543560" cy="1894205"/>
          </a:xfrm>
          <a:prstGeom prst="rect">
            <a:avLst/>
          </a:prstGeom>
          <a:noFill/>
        </p:spPr>
        <p:txBody>
          <a:bodyPr vert="eaVert" wrap="square" rtlCol="0">
            <a:noAutofit/>
          </a:bodyPr>
          <a:lstStyle/>
          <a:p>
            <a:pPr>
              <a:lnSpc>
                <a:spcPct val="100000"/>
              </a:lnSpc>
            </a:pPr>
            <a:r>
              <a:rPr kumimoji="1" lang="zh-CN" altLang="en-US" sz="2400">
                <a:solidFill>
                  <a:schemeClr val="bg1"/>
                </a:solidFill>
                <a:latin typeface="字魂36号-正文宋楷" panose="02000000000000000000" pitchFamily="2" charset="-122"/>
                <a:ea typeface="字魂36号-正文宋楷" panose="02000000000000000000" pitchFamily="2" charset="-122"/>
              </a:rPr>
              <a:t>学</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海</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导</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航</a:t>
            </a:r>
            <a:endParaRPr kumimoji="1" lang="zh-CN" altLang="en-US" sz="2400">
              <a:solidFill>
                <a:schemeClr val="bg1"/>
              </a:solidFill>
              <a:latin typeface="字魂36号-正文宋楷" panose="02000000000000000000" pitchFamily="2" charset="-122"/>
              <a:ea typeface="字魂36号-正文宋楷" panose="02000000000000000000" pitchFamily="2" charset="-122"/>
            </a:endParaRPr>
          </a:p>
        </p:txBody>
      </p:sp>
      <p:sp>
        <p:nvSpPr>
          <p:cNvPr id="3" name="矩形 2"/>
          <p:cNvSpPr/>
          <p:nvPr/>
        </p:nvSpPr>
        <p:spPr>
          <a:xfrm>
            <a:off x="3197225" y="1405890"/>
            <a:ext cx="7363460" cy="2900680"/>
          </a:xfrm>
          <a:prstGeom prst="rect">
            <a:avLst/>
          </a:prstGeom>
        </p:spPr>
        <p:txBody>
          <a:bodyPr wrap="square">
            <a:noAutofit/>
          </a:bodyPr>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说是通过塑造人物、叙述故事、描写环境来反映生活、表达思想的一种文学体裁。小说是一种从多方面、细致深入地反映社会生活的散文体叙事性的文学形式，因其内容生动、雅俗共赏，为广大读者所喜闻乐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3310255" y="4853940"/>
            <a:ext cx="7703820" cy="1087755"/>
          </a:xfrm>
          <a:prstGeom prst="rect">
            <a:avLst/>
          </a:prstGeom>
        </p:spPr>
        <p:txBody>
          <a:bodyPr wrap="square">
            <a:spAutoFit/>
          </a:bodyPr>
          <a:p>
            <a:pPr>
              <a:lnSpc>
                <a:spcPct val="120000"/>
              </a:lnSpc>
            </a:pPr>
            <a:r>
              <a:rPr lang="en-US" altLang="zh-CN">
                <a:solidFill>
                  <a:srgbClr val="231F20"/>
                </a:solidFill>
                <a:latin typeface="楷体" panose="02010609060101010101" charset="-122"/>
                <a:ea typeface="楷体" panose="02010609060101010101" charset="-122"/>
                <a:cs typeface="楷体" panose="02010609060101010101" charset="-122"/>
              </a:rPr>
              <a:t>   </a:t>
            </a:r>
            <a:r>
              <a:rPr>
                <a:solidFill>
                  <a:srgbClr val="231F20"/>
                </a:solidFill>
                <a:latin typeface="楷体" panose="02010609060101010101" charset="-122"/>
                <a:ea typeface="楷体" panose="02010609060101010101" charset="-122"/>
                <a:cs typeface="楷体" panose="02010609060101010101" charset="-122"/>
              </a:rPr>
              <a:t>写小说，说到底，就是写人物。小说艺术的精髓就是创造人物的艺术。</a:t>
            </a:r>
            <a:endParaRPr>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endParaRPr>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r>
              <a:rPr>
                <a:solidFill>
                  <a:srgbClr val="231F20"/>
                </a:solidFill>
                <a:latin typeface="楷体" panose="02010609060101010101" charset="-122"/>
                <a:ea typeface="楷体" panose="02010609060101010101" charset="-122"/>
                <a:cs typeface="楷体" panose="02010609060101010101" charset="-122"/>
              </a:rPr>
              <a:t>——（现代）鲁迅《朝花夕拾》</a:t>
            </a:r>
            <a:endParaRPr>
              <a:solidFill>
                <a:srgbClr val="231F20"/>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第三单元　小说：写小说，就是写社会</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41375" y="993140"/>
            <a:ext cx="10574655" cy="543496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宝玉挨打是《红楼梦》中的著名事件之一，发生在第三十三回，突出表现的恰恰不是贾政与宝玉父子两代的思想冲突，而是宝玉无意间卷入政治漩涡而不自觉的皮肉教训。这一情节，是作者曹雪芹现实生活挨打的艺术升华，它隐藏着小说文本的线索密码，也浸透着曹雪芹的眼泪。贾政被贾母一顿反呛之后，委屈地含泪跪下，曹雪芹写到此处也带泪而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宝玉挨打的起因有三个：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一，是宝玉会见官僚贾雨村时无精打采，令贾政不悦。王夫人午憩时，宝玉轻声与锤腿伺候的丫鬟金钏调笑。王夫人闻金钏语气轻薄，给金钏一记耳光，吓得宝玉连忙跑出。贾宝玉心系金钏，无心应对贾雨村，故而无精打采。此处又以极细之笔将贾雨村映射在告密者的范围中。因为贾雨村也是那日到过贾政书房之人，他的来访绝非闲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是宝玉与蒋玉菡的交往犯了政治大忌，贾家将有不测之祸。贾府与忠顺府素无交往，显示两家不属于同一政治集团，本有芥蒂，所以贾政感觉事态严重。蒋玉菡是忠顺亲王最喜爱的戏子，而忠顺亲王又是皇帝眼前当红的势力，绝对不能得罪。宝玉参加冯紫英的寿宴，席间竟然与忠顺亲王府里跑出的戏子勾搭起来，其祸极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558540"/>
            <a:ext cx="3547745" cy="3547745"/>
          </a:xfrm>
          <a:prstGeom prst="rect">
            <a:avLst/>
          </a:prstGeom>
        </p:spPr>
      </p:pic>
      <p:sp>
        <p:nvSpPr>
          <p:cNvPr id="2" name="矩形 1"/>
          <p:cNvSpPr/>
          <p:nvPr/>
        </p:nvSpPr>
        <p:spPr>
          <a:xfrm>
            <a:off x="863600" y="1183005"/>
            <a:ext cx="10638155" cy="558419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贾环搬弄是非，在贾政面前诬告宝玉“强奸（母婢）未遂，（金钏）赌气投井”，污蔑宝玉逼死了金钏儿。这一下撩拨了贾政本来就愤怒的神经，转而使他决意毒打宝玉。贾政之所以上纲上线，怒斥宝玉会被“酿到弑君杀父”的地步，并非空穴来风，字字都有深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王夫人，这个真正杀害金钏儿的凶手，一见贾政把贾宝玉打得半死，又要把他“用绳勒死”，就抱住宝玉放声大哭起来。表面看来，似乎王夫人对贾宝玉充满了母爱，但是，这种母爱的真实内容又是什么呢？曹雪芹在生动的形象中，通过人物心理性格的刻画，把其中的底细揭示出来。当王夫人抱着“一片皆是血渍”的贾宝玉失声大哭时，她首先想起的是已经死去多年的头生子──贾珠，并且叫着贾珠哭道：“若有你活着，便死一百个，我也不管了！”可见王夫人想把宝玉救出来，是因为她现在只有这一个儿子而已。这个儿子，虽然在她看来是一个不孝的“孽障”，但她不能失去这个“孽障”，因为失去这个“孽障”，就几乎等于失去了像她这样一位正统夫人所应有的一切。在封建社会里，作为一个传宗接代的工具的女人，如果没有儿子，她就会失去存在的价值，冷淡凄凉的日子就会等待着她。很明显，贾环和赵姨娘把贾宝玉看作眼中钉，千方百计地想把它拔掉，正是为了这个利益上的争夺。所以，王夫人无论如何要保住这个“孽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44245" y="1444625"/>
            <a:ext cx="6557645" cy="4293235"/>
          </a:xfrm>
          <a:prstGeom prst="rect">
            <a:avLst/>
          </a:prstGeom>
        </p:spPr>
        <p:txBody>
          <a:bodyPr wrap="square">
            <a:spAutoFit/>
          </a:bodyPr>
          <a:p>
            <a:pPr indent="431800" algn="l" fontAlgn="auto">
              <a:lnSpc>
                <a:spcPct val="17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场激烈的冲突既已了结，正像读《红楼梦》时所常有的情形那样，我们不知不觉被作家带到他所要引你去的那个艺术世界里。在那里，我们看到了一幅历史生活图画，看到了许多生活着的人以及他们的内心世界。然而，作家的艺术笔触展现在被打以后的余波里。当贾宝玉躺在怡红院里养伤，薛宝钗和林黛玉都来探望；通过对这两个形象的不同的描绘，曹雪芹出色地体现出恩格斯说的一个美学原理：“人物的性格不仅表现在他做什么，而且表现在他怎么样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981950" y="1016000"/>
            <a:ext cx="3310890" cy="4965700"/>
            <a:chOff x="12570" y="1600"/>
            <a:chExt cx="5214" cy="7820"/>
          </a:xfrm>
        </p:grpSpPr>
        <p:pic>
          <p:nvPicPr>
            <p:cNvPr id="3" name="图片 2"/>
            <p:cNvPicPr>
              <a:picLocks noChangeAspect="1"/>
            </p:cNvPicPr>
            <p:nvPr/>
          </p:nvPicPr>
          <p:blipFill>
            <a:blip r:embed="rId1"/>
            <a:stretch>
              <a:fillRect/>
            </a:stretch>
          </p:blipFill>
          <p:spPr>
            <a:xfrm>
              <a:off x="12570" y="1600"/>
              <a:ext cx="5214" cy="7821"/>
            </a:xfrm>
            <a:prstGeom prst="rect">
              <a:avLst/>
            </a:prstGeom>
          </p:spPr>
        </p:pic>
        <p:pic>
          <p:nvPicPr>
            <p:cNvPr id="5" name="图片 4"/>
            <p:cNvPicPr>
              <a:picLocks noChangeAspect="1"/>
            </p:cNvPicPr>
            <p:nvPr/>
          </p:nvPicPr>
          <p:blipFill>
            <a:blip r:embed="rId2"/>
            <a:stretch>
              <a:fillRect/>
            </a:stretch>
          </p:blipFill>
          <p:spPr>
            <a:xfrm>
              <a:off x="16554" y="6874"/>
              <a:ext cx="1230" cy="1290"/>
            </a:xfrm>
            <a:prstGeom prst="rect">
              <a:avLst/>
            </a:prstGeom>
          </p:spPr>
        </p:pic>
        <p:pic>
          <p:nvPicPr>
            <p:cNvPr id="7" name="图片 6"/>
            <p:cNvPicPr>
              <a:picLocks noChangeAspect="1"/>
            </p:cNvPicPr>
            <p:nvPr/>
          </p:nvPicPr>
          <p:blipFill>
            <a:blip r:embed="rId2"/>
            <a:stretch>
              <a:fillRect/>
            </a:stretch>
          </p:blipFill>
          <p:spPr>
            <a:xfrm>
              <a:off x="16554" y="7466"/>
              <a:ext cx="1230" cy="12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885" y="1230630"/>
            <a:ext cx="6864350" cy="5126990"/>
          </a:xfrm>
          <a:prstGeom prst="rect">
            <a:avLst/>
          </a:prstGeom>
          <a:noFill/>
        </p:spPr>
        <p:txBody>
          <a:bodyPr wrap="square" rtlCol="0" anchor="t">
            <a:spAutoFit/>
          </a:bodyPr>
          <a:p>
            <a:pPr indent="457200" algn="l"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第一个来探望的是薛宝钗。她一进来，就“手里托着一丸药”，并且吩咐袭人晚上怎样为宝玉敷治。她给人的感觉是那样镇静，那样安详；我们所熟悉的薛宝钗式的言谈举止风貌，立刻在眼前凸现出来了。从薛宝钗的头两句话听来，她对贾宝玉带有一点责备的意思。这说明她对贾政的暴虐是没有什么反感的。紧接着说出的几句话不禁又透露了她对被打得伤痕累累的贾宝玉也感到有点“心疼”。可是她的这个意思还没有完全说出来，却已经感到越过“非礼勿言”的界限了。她终于情不自禁地流露了对贾宝玉怀着爱情。在探伤的过程中，薛宝钗表现得比较热心的倒是为自己的哥哥辩护。当她问起被打的缘由时，一向谨慎小心的袭人竟不慎地提到她哥哥的“挑唆”，这自然损害了她的尊严，于是她就一面笑着，一面说出一段弄得袭人“羞愧无言”的话。从这里，我们看到薛宝钗所受的封建阶级的“教养”是多么深厚！她在为哥哥的丑恶行为辩护时，言谈举止既显得那么雍容娴雅而又落落大方。</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134745" y="1230630"/>
            <a:ext cx="3173095" cy="5267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558540"/>
            <a:ext cx="3547745" cy="3547745"/>
          </a:xfrm>
          <a:prstGeom prst="rect">
            <a:avLst/>
          </a:prstGeom>
        </p:spPr>
      </p:pic>
      <p:sp>
        <p:nvSpPr>
          <p:cNvPr id="2" name="矩形 1"/>
          <p:cNvSpPr/>
          <p:nvPr/>
        </p:nvSpPr>
        <p:spPr>
          <a:xfrm>
            <a:off x="1142365" y="1186180"/>
            <a:ext cx="9907270" cy="481584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林黛玉的来临比较迟，但却最有吸引力。读者先是跟着昏昏入睡的贾宝玉听到一阵“悲泣之声”，接着就看到“两个眼睛肿的桃儿一般，满面泪光”的林黛玉。在这里，曹雪芹显然作过精密的艺术构思，不多的几笔，就散布了非常浓重的艺术气氛。林黛玉探伤的一节比薛宝钗探伤的一节，篇幅要短得多；但它所显示的内容却很丰富。林黛玉哭了半天之后，仅仅向贾宝玉说了一句话：“你从此可都改了罢！”这句话虽短，但意味深长。这是汹涌的感情，冲破悲伤的阻塞而喷溅出来的一句话，这里面包含着沉痛、体贴、哀怨，同时也含着一种无可奈何的委屈和畏缩……这一切都化成一句话，一句只有林黛玉才能说出来的话。贾宝玉的回答既表现了贾宝玉对林黛玉的推心相与，同时也表现了他誓死不向贾政屈服、不向封建主义屈服的决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总之，通过“宝玉挨打”，我们可以看到：在封建社会里，生活中比较美好的、进步的一面，怎样在抗拒着还强大存在的顽固腐朽的势力。这正是那一时代历史生活的本质反映。曹雪芹以生动的描写，深刻地表现了这一历史本质，使《红楼梦》无论在思想上和艺术上都达到很高的成就，而成为一部有世界意义的文学杰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1710" y="2080260"/>
            <a:ext cx="4497070" cy="1721485"/>
          </a:xfrm>
          <a:prstGeom prst="rect">
            <a:avLst/>
          </a:prstGeom>
          <a:noFill/>
        </p:spPr>
        <p:txBody>
          <a:bodyPr wrap="square" rtlCol="0" anchor="t">
            <a:spAutoFit/>
          </a:bodyPr>
          <a:p>
            <a:pPr indent="812800" algn="ctr" fontAlgn="auto">
              <a:lnSpc>
                <a:spcPct val="12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《孔乙己》</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609600" algn="ctr" fontAlgn="auto">
              <a:lnSpc>
                <a:spcPct val="120000"/>
              </a:lnSpc>
              <a:spcAft>
                <a:spcPts val="600"/>
              </a:spcAft>
              <a:extLst>
                <a:ext uri="{35155182-B16C-46BC-9424-99874614C6A1}">
                  <wpsdc:indentchars xmlns:wpsdc="http://www.wps.cn/officeDocument/2017/drawingmlCustomData" val="200" checksum="4158780845"/>
                </a:ext>
              </a:extLst>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609600" algn="ctr" fontAlgn="auto">
              <a:lnSpc>
                <a:spcPct val="120000"/>
              </a:lnSpc>
              <a:spcAft>
                <a:spcPts val="600"/>
              </a:spcAft>
              <a:extLst>
                <a:ext uri="{35155182-B16C-46BC-9424-99874614C6A1}">
                  <wpsdc:indentchars xmlns:wpsdc="http://www.wps.cn/officeDocument/2017/drawingmlCustomData" val="200" checksum="4158780845"/>
                </a:ext>
              </a:extLs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鲁迅</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descr="8c2e284d312c6fd4f7a294929106a14"/>
          <p:cNvPicPr>
            <a:picLocks noChangeAspect="1"/>
          </p:cNvPicPr>
          <p:nvPr/>
        </p:nvPicPr>
        <p:blipFill>
          <a:blip r:embed="rId1"/>
          <a:stretch>
            <a:fillRect/>
          </a:stretch>
        </p:blipFill>
        <p:spPr>
          <a:xfrm>
            <a:off x="6793865" y="858520"/>
            <a:ext cx="3810000" cy="5429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19430" y="858520"/>
            <a:ext cx="7609840" cy="6076315"/>
          </a:xfrm>
          <a:prstGeom prst="rect">
            <a:avLst/>
          </a:prstGeom>
        </p:spPr>
        <p:txBody>
          <a:bodyPr wrap="square">
            <a:spAutoFit/>
          </a:bodyPr>
          <a:p>
            <a:pPr indent="457200" algn="ctr"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孔乙己</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（现代）鲁迅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鲁镇的酒店的格局，是和别处不同的：都是当街一个曲尺形的大柜台，柜里面预备着热水，可以随时温酒。做工的人，傍午傍晚散了工，每每花四文铜钱，买一碗酒，——这是二十多年前的事，现在每碗要涨到十文，——靠柜外站着，热热的喝了休息；倘肯多花一文，便可以买一碟盐煮笋，或者茴香豆，做下酒物了，如果出到十几文，那就能买一样荤菜，但这些顾客，多是短衣帮，大抵没有这样阔绰。只有穿长衫的，才踱进店面隔壁的房子里，要酒要菜，慢慢地坐喝。</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从十二岁起，便在镇口的咸亨酒店里当伙计，掌柜说，样子太傻，怕侍候不了长衫主顾，就在外面做点事罢。外面的短衣主顾，虽然容易说话，但唠唠叨叨缠夹不清的也很不少。他们往往要亲眼看着黄酒从坛子里舀出，看过壶子底里有水没有，又亲看将壶子放在热水里，然后放心：在这严重监督下，羼水也很为难。所以过了几天，掌柜又说我干不了这事。幸亏荐头的情面大，辞退不得，便改为专管温酒的一种无聊职务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8555990" y="1280160"/>
            <a:ext cx="3085465" cy="4298315"/>
          </a:xfrm>
          <a:prstGeom prst="rect">
            <a:avLst/>
          </a:prstGeom>
        </p:spPr>
      </p:pic>
      <p:sp>
        <p:nvSpPr>
          <p:cNvPr id="10" name="文本框 9"/>
          <p:cNvSpPr txBox="1"/>
          <p:nvPr/>
        </p:nvSpPr>
        <p:spPr>
          <a:xfrm>
            <a:off x="9023350" y="5944235"/>
            <a:ext cx="2447925"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3</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2  </a:t>
            </a:r>
            <a:r>
              <a:rPr lang="zh-CN" altLang="en-US" sz="1600" b="1">
                <a:solidFill>
                  <a:schemeClr val="accent2">
                    <a:lumMod val="50000"/>
                  </a:schemeClr>
                </a:solidFill>
                <a:latin typeface="方正黑体简体" panose="03000509000000000000" charset="-122"/>
                <a:ea typeface="方正黑体简体" panose="03000509000000000000" charset="-122"/>
              </a:rPr>
              <a:t>孔乙己</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3401695" y="972185"/>
            <a:ext cx="8078470" cy="555942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我从此便整天的站在柜台里，专管我的职务。虽然没有什么失职，但总觉得有些单调，有些无聊。掌柜是一副凶脸孔，主顾也没有好声气，教人活泼不得；只有孔乙己到店，才可以笑几声，所以至今还记得。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孔乙己是站着喝酒而穿长衫的唯一的人。他身材很高大；青白脸色，皱纹间时常夹些伤痕；一部乱蓬蓬的花白的胡子。穿的虽然是长衫，可是又脏又破，似乎十多年没有补，也没有洗。他对人说话，总是满口之乎者也，教人半懂不懂的。因为他姓孔，别人便从描红纸上的“上大人孔乙己”这半懂不懂的话里，替他取下一个绰号，叫作孔乙己。孔乙己一到店，所有喝酒的人便都看着他笑，有的叫道，“孔乙己，你脸上又添上新伤疤了！”他不回答，对柜里说，“温两碗酒，要一碟茴香豆。”便排出九文大钱。他们又故意的高声嚷道，“你一定又偷了人家的东西了！”孔乙己睁大眼睛说，“你怎么这样凭空污人清白……”“什么清白？我前天亲眼见你偷了何家的书，吊着打。”孔乙己便涨红了脸，额上的青筋条条绽出，争辩道，“窃书不能算偷……窃书！……读书人的事，能算偷么？”接连便是难懂的话，什么“君子固穷”，什么“者乎”之类，引得众人都哄笑起来：店内外充满了快活的空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473075" y="1073785"/>
            <a:ext cx="2771775" cy="545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558540"/>
            <a:ext cx="3547745" cy="3547745"/>
          </a:xfrm>
          <a:prstGeom prst="rect">
            <a:avLst/>
          </a:prstGeom>
        </p:spPr>
      </p:pic>
      <p:sp>
        <p:nvSpPr>
          <p:cNvPr id="2" name="矩形 1"/>
          <p:cNvSpPr/>
          <p:nvPr/>
        </p:nvSpPr>
        <p:spPr>
          <a:xfrm>
            <a:off x="748665" y="1094105"/>
            <a:ext cx="7129780" cy="561340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听人家背地里谈论，孔乙己原来也读过书，但终于没有进学，又不会营生；于是愈过愈穷，弄到将要讨饭了。幸而写得一笔好字，便替人家抄抄书，换一碗饭吃。可惜他又有一样坏脾气，便是好吃懒做。坐不到几天，便连人和书籍纸张笔砚，一齐失踪。如是几次，叫他抄书的人也没有了。孔乙己没有法，便免不了偶然做些偷窃的事。但他在我们店里，品行却比别人都好，就是从不拖欠：虽然间或没有现钱，暂时记在粉板上，但不出一月，定然还清，从粉板上拭去了孔乙己的名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孔乙己喝过半碗酒，涨红的脸色渐渐复了原，旁人便又问道，“孔乙己，你当真认识字么？”孔乙己看着问他的人，显出不屑置辩的神气。他们便接着说道，“你怎的连半个秀才也捞不到呢？”孔乙己立刻显出颓唐不安模样，脸上笼上了一层灰色，嘴里说些话；这回可是全是之乎者也之类，一些不懂了。在这时候，众人也都哄笑起来：店内外充满了快活的空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070850" y="1094105"/>
            <a:ext cx="3581400" cy="5438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01040" y="858520"/>
            <a:ext cx="10743565" cy="376555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这些时候，我可以附和着笑，掌柜是决不责备的。而且掌柜见了孔乙己，也每每这样问他，引人发笑。孔乙己自己知道不能和他们谈天，便只好向孩子说话。有一回对我说道，“你读过书么？”我略略点一点头。他说，“读过书，……我便考你一考。茴香豆的茴字，怎样写的？”我想，讨饭一样的人，也配考我么？便回过脸去，不再理会。孔乙己等了许久，很恳切地说道，“不能写罢？……我教给你，记着！这些字应该记着。将来做掌柜的时候，写账要用。”我暗想我和掌柜的等级还很远呢，而且我们掌柜也从不将茴香豆上账；又好笑，又不耐烦，懒懒地答他道，“谁要你教，不是草头底下一个来回的回字么？”孔乙己显出极高兴的样子，将两个指头的长指甲敲着柜台，点头说，“对呀对呀！……回字有四样写法，你知道么？”我愈不耐烦了，努着嘴走远。孔乙己刚用指甲蘸了酒，想在柜上写字，见我毫不热心，便又叹一口气，显出极惋惜的样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01040" y="4182110"/>
            <a:ext cx="7074535" cy="188976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有几回，邻居孩子听得笑声，也赶热闹，围住了孔乙己。他便给他们吃茴香豆，一人一颗。孩子吃完豆，仍然不散，眼睛都望着碟子。孔乙己着了慌，伸开五指将碟子罩住，弯腰下去说道，“不多了，我已经不多了。”直起身又看一看豆，自己摇头说，“不多不多！多乎哉？不多也。”于是这一群孩子都在笑声里走散了。</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8214360" y="4104640"/>
            <a:ext cx="3043555" cy="2639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895826" y="2717274"/>
            <a:ext cx="6278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模块一　小说概述</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429000"/>
            <a:ext cx="3677285" cy="3677285"/>
          </a:xfrm>
          <a:prstGeom prst="rect">
            <a:avLst/>
          </a:prstGeom>
        </p:spPr>
      </p:pic>
      <p:sp>
        <p:nvSpPr>
          <p:cNvPr id="2" name="矩形 1"/>
          <p:cNvSpPr/>
          <p:nvPr/>
        </p:nvSpPr>
        <p:spPr>
          <a:xfrm>
            <a:off x="5960110" y="1167130"/>
            <a:ext cx="5605780" cy="522605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孔乙己是这样的使人快活，可是没有他，别人也便这么过。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一天，大约是中秋前的两三天，掌柜正在慢慢的结账，取下粉板，忽然说，“孔乙己长久没有来了。还欠十九个钱呢！”我才也觉得他的确长久没有来了。一个喝酒的人说道，“他怎么会来？……他打折了腿了。”掌柜说，“哦！”“他总仍旧是偷。这一回，是自己发昏，竟偷到丁举人家里去了。他家的东西，偷得的么？”“后来怎么样？”“怎么样？先写服辩，后来是打，打了大半夜，再打折了腿。”“后来呢？”“后来打折了腿了。”“打折了怎样呢？”“怎样？……谁晓得？许是死了。”掌柜也不再问，仍然慢慢的算他的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172845" y="1280160"/>
            <a:ext cx="4391025" cy="4999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78205" y="1118235"/>
            <a:ext cx="10613390" cy="560705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中秋之后，秋风是一天凉比一天，看看将近初冬；我整天的靠着火，也须穿上棉袄了。一天的下半天，没有一个顾客，我正合了眼坐着。忽然间听得一个声音，“温一碗酒。”这声音虽然极低，却很耳熟。看时又全没有人。站起来向外一望，那孔乙己便在柜台下对了门槛坐着。他脸上黑而且瘦，已经不成样子；穿一件破夹袄，盘着两腿，下面垫一个蒲包，用草绳在肩上挂住；见了我，又说道，“温一碗酒。”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是不偷，怎么会打断腿？”孔乙己低声说道，“跌断，跌，跌……”他的眼色，很像恳求掌柜，不要再提。此时已经聚集了几个人，便和掌柜都笑了。我温了酒，端出去，放在门槛上。他从破衣袋里摸出四文大钱，放在我手里，见他满手是泥，原来他便用这手走来的。不一会，他喝完酒，便又在旁人的说笑声中，坐着用这手慢慢走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自此以后，又长久没有看见孔乙己。到了年关，掌柜取下粉板说，“孔乙己还欠十九个钱呢！”到第二年的端午，又说“孔乙己还欠十九个钱呢！”到中秋可是没有说，再到年关也没有看见他。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我到现在终于没有见——大约孔乙己的确死了。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一九一九年三月。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57250" y="992505"/>
            <a:ext cx="7496810" cy="319976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鲁迅（1881—1936 年），原名周樟寿，后改名周树人，字豫山，后改字豫才，浙江绍兴人。著名文学家、思想家、革命家、教育家、民主战士，新文化运动的重要参与者，中国现代文学的奠基人之一。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早年与厉绥之和钱均夫同赴日本公费留学，于日本仙台医科专门学校肄业。“鲁迅”，1918 年发表《狂人日记》时所用的笔名，也是最为广泛的笔名。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354060" y="392430"/>
            <a:ext cx="3056255" cy="3484880"/>
          </a:xfrm>
          <a:prstGeom prst="rect">
            <a:avLst/>
          </a:prstGeom>
        </p:spPr>
      </p:pic>
      <p:sp>
        <p:nvSpPr>
          <p:cNvPr id="5" name="文本框 4"/>
          <p:cNvSpPr txBox="1"/>
          <p:nvPr/>
        </p:nvSpPr>
        <p:spPr>
          <a:xfrm>
            <a:off x="732155" y="3825240"/>
            <a:ext cx="10732135" cy="268605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20 世纪东亚文化地图上占最大领土的作家”。毛泽东曾评价：“鲁迅的方向，就是中华民族新文化的方向。”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鲁迅文学奖由中国作家协会主办，是中国具有最高荣誉的文学奖之一，该奖项每四年评选一次。旨在奖励优秀中篇小说、短篇小说、报告文学、诗歌、散文杂文、文学理论评论的创作，奖励中外文学作品的翻译，推动中国文学事业的繁荣发展。</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4673600" y="914400"/>
            <a:ext cx="6549390" cy="503872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作者以极俭省的笔墨和典型的生活细节，塑造了孔乙己这位被残酷地抛弃于社会底层，生活穷困潦倒，最终被强大的黑暗势力所吞没的读书人形象。孔乙己那可怜而可笑的个性特征及悲惨结局，既是旧中国广大下层知识分子不幸命运的生动写照，又是中国封建传统文化氛围“吃人”本质的具体表现。作品揭示了封建社会的世态炎凉，人们冷漠麻木的精神状态以及社会对不幸者的冷酷，从一个侧面反映了封建社会的腐朽和病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序幕（第 1～3 段），介绍孔乙己活动的社会环境——鲁镇的咸亨酒店。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第一层（第 4～9 段），写孔乙己的身份、地位、经历、言行、性格，是小说情节的开端和发展。</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78205" y="1266190"/>
            <a:ext cx="3427095" cy="473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25000"/>
          </a:blip>
          <a:stretch>
            <a:fillRect/>
          </a:stretch>
        </p:blipFill>
        <p:spPr>
          <a:xfrm>
            <a:off x="90805" y="3558540"/>
            <a:ext cx="3547745" cy="3547745"/>
          </a:xfrm>
          <a:prstGeom prst="rect">
            <a:avLst/>
          </a:prstGeom>
        </p:spPr>
      </p:pic>
      <p:sp>
        <p:nvSpPr>
          <p:cNvPr id="2" name="矩形 1"/>
          <p:cNvSpPr/>
          <p:nvPr/>
        </p:nvSpPr>
        <p:spPr>
          <a:xfrm>
            <a:off x="1042035" y="954405"/>
            <a:ext cx="10556240" cy="5224780"/>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四段首句“孔乙己是站着喝酒而穿长衫的唯一的人”，承接上文，开始具体描写主人公孔乙己。这句描写出孔乙己的奇特身份，揭示了他的社会地位，意义含蓄而深长。“站着喝酒”表明孔乙己的生活经济情况和社会地位，与小说开头所说的喝酒主顾中的“短衣帮”差不多。但孔乙己又是“穿长衫”的，这又含蓄说明了他是“读书人”，虽穷可又不愿放下“读书人”的架子，死要面子，受封建文化教育之毒很深，不愿与“短衣帮”为伍。因而，成为“唯一的”“站着喝酒而穿长衫”的人。这“唯一”就标示了他特殊的社会地位和独特的性格与身份，他欲“上”不能，居“下”又不甘心，和酒店主顾中的上层人和下层人都不一样。文章接着细致描写孔乙己的肖像，逐步刻画他的性格特征。“身材很高大”，表明他原本具有谋生的条件；“青白脸色”，“皱纹间时常夹些伤痕”，表明他生活状况不好，时常遭受生活的折磨和别人的凌辱；接着，写孔乙己到店后，酒客们揭他的短取笑他。他先是不答，当人们一次又一次揭他的“伤疤”、取笑他时，要面子的孔乙己不得不起来分辩说：“怎么这样凭空污人清白……”“窃书不能算偷……窃书！……”他争辩的结果是“引得众人都哄笑起来”。在这里，作者生动地表现了孔乙己的可笑、可悲，他是众人取笑的对象，他的到来使店内外充满了快乐的空气。在这一段里，作者通过上述肖像描写，把一个穷困潦倒、迂腐可笑的下层知识分子形象栩栩如生地刻画出来，展现在读者的面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710565" y="917575"/>
            <a:ext cx="10930255" cy="5747385"/>
          </a:xfrm>
          <a:prstGeom prst="rect">
            <a:avLst/>
          </a:prstGeom>
        </p:spPr>
        <p:txBody>
          <a:bodyPr wrap="square">
            <a:no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第五段，描叙人们背地里对孔乙己的议论，交代孔乙己的身世和经历。这是前面情节的补充。孔乙己连秀才也没有考中，又不会营生，好喝懒做，愈来愈穷，弄到将要讨饭，因而“便免不了偶然做些偷窃的事”。但不拖欠酒店的钱，这说明他的诚实。</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第六段，紧接第四段短衣帮酒客嘲笑孔乙己的话题，层层推进，波澜起伏。人们先问他：“你当真认识字么？”孔乙己“显出不屑置辩的神气”。人们接着又说：“你怎的连半个秀才也捞不到呢？”这时，孔乙己“立刻显出颓唐不安模样，脸上笼上了一些灰色”。这几句生动的描述，深刻地揭示了孔乙己的内心活动：先是表现出读书人的高傲，后来却是反映他难以掩饰的、不可名状的苦痛。</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第七段，用对比方法进一步描写孔乙己的性格和不幸。孔乙己知道不能和那些酒客谈天，“便只好向孩子说话”。有一次，孔乙己问十二岁的酒店小伙计“我”：“你读过书么？”“茴香豆的茴字，怎样写的？”孔乙己越说越高兴，还显出“极高兴的样子”。后见“我”“不耐烦了，努着嘴走远”时，孔乙己“便又叹一口气，显出极惋惜的样子”。这段一老一少、一冷一热的精彩的对比描写中，反映了孔乙己在人们心目中的地位之低，更说明了这个社会对不幸者的冷酷，也说明了孔乙己的寂寞与善良。</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第八段，写有几回，孔乙己给来酒店赶热闹围住了他的邻舍孩子分茴香豆吃，和上文教小伙计“我”写茴字，都说明孔乙己喜爱孩子的善良性格和难找“知音”的孤苦、寂寞心情。</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第九段，用一句话来小结上文引起下文：孔乙己的存在只是作为供人取笑的对象，别人的生活也是无聊的，靠从取笑孔乙己中得到一些快乐。但是，没有孔乙己，“别人也便这么过”。</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605155" y="945515"/>
            <a:ext cx="10563860" cy="522732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第二层（第 10～11 段），描写孔乙己的不幸遭遇，是小说情节的高潮。</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十段，由掌柜结账引出还欠十九个钱的孔乙己“长久没有来了”，又从掌柜和酒客的对话中侧面交代孔乙己因偷窃被丁举人打折了腿。这是孔乙己不幸遭遇的发展。一连串的问答中，既反映了人们对这一不幸事件的无比冷漠，也凸现了封建统治阶级代表人物丁举人的凶狠残暴。科举时代爬了上去的丁举人把连秀才也未考中的穷困潦倒的孔乙己打断了腿，欲置他于死地。这事实本身也是对科举制度罪恶的深刻揭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十一段，先写环境气候，渲染一种悲凉的气氛，接着引出长久没有来的孔乙己。这一段写孔乙己出场，是通过“我”忽然听见“温一碗酒”这虽然很低，却很耳熟的声音开始的，未见其人，先闻其声。此时的孔乙己，“脸上黑而且瘦，已经不成样子；穿一件破夹袄，盘着两腿，下面垫一个蒲包，用草绳在肩上挂住”；“他从破衣袋里摸出四文大钱，放在我手里，见他满手是泥，原来他便用这手走来的”。从这些外貌、动作描写中看出孔乙己的惨状，与前面对孔乙己的描写发生明显的变化，形成强烈的对比。孔乙己这个深受封建科举制度毒害的人，连肉体也遭到摧残。即便如此，掌柜和酒客们仍不忘对他进行取笑。面对这种取笑，他也不像从前那样去争辩，单说了一句“不要取笑”，之后又低声说“跌断，跌，跌……”，脸上现出很像恳求不要再提的眼色。最后，孔乙己在旁人的笑声中“坐着用这手慢慢走去了”。在“旁人的笑声中”可见世态炎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39470" y="1585595"/>
            <a:ext cx="5958840" cy="459867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第三层（第 12～13 段），描写孔乙己的悲惨结局。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作者在刻画孔乙己性格中可悲的东西、批判他的封建落后意识的同时，也表现了他心地的善良和对他身处封建社会的同情，如写他教“我”识字、给小孩子分茴香豆，他在店里品行却比别人都好，就是“从不拖欠”，他还“写得一笔好字”。这些描写，更激起读者对毒害、摧残他的封建社会和科举制度的愤恨。这是造成孔乙己悲剧的社会根源。孔乙己是一个不幸者，他生活在一个麻木、冷酷的社会环境之中。孔乙己精神上的痛苦要超过肉体上的痛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340600" y="542925"/>
            <a:ext cx="4238625" cy="5772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2035" y="1310640"/>
            <a:ext cx="9980295" cy="442849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孔乙己是一个在当时的社会中找不到自己的位子的苦人和弱者，用众人的哄笑来贯穿这样一个令人悲酸的故事，烘托和加强了小说的悲剧效果。这种哄笑是麻木的笑，这使孔乙己的悲剧更笼上一层令人窒息的悲凉的意味。一面是悲惨的遭遇和伤痛，另一面不是同情和眼泪，而是无聊的逗笑和取乐，以乐境写哀，更令人悲哀，表示孔乙己的悲剧不是个人的悲剧，而是社会的悲剧，作品反封建的意义就更加深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封建秩序是封建社会的基础，在这样等级森严的封建统治下，民众的活力、热情、同情心都被扼杀，变得麻木不仁，自私冷漠。在短衣帮的心目中也以为既然“学而优则仕”，那么连半个秀才也捞不到的孔乙己当然是失败者，只值得奚落和取笑。他们意识不到自己与孔乙己同样在封建秩序中处于倍受压迫的社会底层，同样可悲可怜，所以他们对孔乙己这样一个不幸者不但没有同情和帮助，相反只知道哄笑取乐，在他们劳累而苦闷的生涯中寻求片刻的快乐。另一方面，这篇文章也揭示封建社会对于处在苦境的人的凉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247775" y="1887855"/>
            <a:ext cx="4672330" cy="1349375"/>
          </a:xfrm>
          <a:prstGeom prst="rect">
            <a:avLst/>
          </a:prstGeom>
          <a:noFill/>
        </p:spPr>
        <p:txBody>
          <a:bodyPr wrap="square" rtlCol="0" anchor="t">
            <a:spAutoFit/>
          </a:bodyPr>
          <a:p>
            <a:pPr indent="812800" algn="ctr" fontAlgn="auto">
              <a:lnSpc>
                <a:spcPct val="12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812800" algn="ctr" fontAlgn="auto">
              <a:lnSpc>
                <a:spcPct val="120000"/>
              </a:lnSpc>
              <a:spcAft>
                <a:spcPts val="600"/>
              </a:spcAft>
              <a:extLst>
                <a:ext uri="{35155182-B16C-46BC-9424-99874614C6A1}">
                  <wpsdc:indentchars xmlns:wpsdc="http://www.wps.cn/officeDocument/2017/drawingmlCustomData" val="200" checksum="3877492575"/>
                </a:ext>
              </a:extLst>
            </a:pPr>
            <a:r>
              <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郁达夫</a:t>
            </a:r>
            <a:endPar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202680" y="1062990"/>
            <a:ext cx="3676015" cy="5036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734060" y="1066800"/>
            <a:ext cx="6470650" cy="4725035"/>
          </a:xfrm>
          <a:prstGeom prst="rect">
            <a:avLst/>
          </a:prstGeom>
        </p:spPr>
        <p:txBody>
          <a:bodyPr wrap="square">
            <a:spAutoFit/>
          </a:bodyPr>
          <a:p>
            <a:pPr indent="508000" algn="just" fontAlgn="auto">
              <a:lnSpc>
                <a:spcPct val="16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、小说</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的含义</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广义上说，小说是与诗歌、散文、戏剧并立的文学体裁之一。在狭义上，正如顾祖钊在《文学原理新释》中所说：“小说是一种比较全面细致地展示人类生存境况，满足人类‘直观自身’的审美需求的叙事性文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们认为小说是一种综合性叙事文学作品的总称，它往往运用叙述、描写、对话等多种的语言和艺术手法刻画形象，展开故事情节，描绘环境，广泛而多样地再现和表现社会世象和生活场景。小说的三要素：人物形象、完整的故事情节和具体环境描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461885" y="1362710"/>
            <a:ext cx="4311015" cy="4602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842645" y="1304925"/>
            <a:ext cx="6827520" cy="4486275"/>
          </a:xfrm>
          <a:prstGeom prst="rect">
            <a:avLst/>
          </a:prstGeom>
        </p:spPr>
        <p:txBody>
          <a:bodyPr wrap="square">
            <a:sp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迟桂花（节选）</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（现代）郁达夫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刚在北平住了个把月，重回到上海的翌日，和我进出的一家书铺里，就送了这一封挂号加邮托转交的厚信来。我接到了这信，捏在手里，起初还以为是一位我认识的作家，寄了稿子来托我代售的。但翻转信背一看，却是杭州翁家山的翁某某所发，我立时就想起了那位好学不倦，面容妩媚，多年不相闻问的旧同学老翁。他的名字叫翁矩，则生是他的小名。人生得矮小娟秀，皮色也很白净，因而看起来总觉得比他的实际年龄要小五六岁。在我们的一班里，算他的年纪最小，操体操的时候，总是他立在最后的，但实际上他也只不过比我小了两岁。那一年寒假之后，和他同去房州避寒，他的左肺尖，已经被结核菌损蚀得很厉害了。住不上几天，一位也住在那近边养肺病的日本少女，很热烈地和他要好了起来，结果是那位肺病少女的因兴奋而病剧，他也就同失了舵的野船似地迁回到了中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053070" y="1145540"/>
            <a:ext cx="3596005" cy="5085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42035" y="1146810"/>
            <a:ext cx="10217150" cy="4767580"/>
          </a:xfrm>
          <a:prstGeom prst="rect">
            <a:avLst/>
          </a:prstGeom>
        </p:spPr>
        <p:txBody>
          <a:bodyPr wrap="square">
            <a:spAutoFit/>
          </a:bodyPr>
          <a:p>
            <a:pPr>
              <a:lnSpc>
                <a:spcPct val="130000"/>
              </a:lnSpc>
            </a:pP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以后一直十多年，我虽则在大学里毕了业，但关于他的消息，却一向还不曾听见有人说起过。拆开了这 封长信，上书室去坐下，从头至尾细细读完之后，我呆视着远处，茫茫然如失了神的样子，脑子里也 触起了许多感慨与回思。我远远的看出了他的那种柔和的笑容，听见了他的沉静而又清澈的声气。直到天将暗下去的时候，我一动也不动，还坐在那里呆想，而楼下的家人却来催吃晚饭了。在吃晚饭的中间，我就和家里的人谈起了这位老同学，将那封长信的内容约略说了一遍。家里的人，就劝我落得上杭州去旅行一趟，象这样的秋高气爽的时节，白白地消磨在煤烟灰土很深的上海，实在有点可惜，有此机会，落得去吃吃他的喜酒。</a:t>
            </a: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第二天仍旧是一天晴和爽朗的好天气，午后二点钟的时候，我已经到了杭州城站，在雇车上翁家山去了。但这一天，似乎是上海各洋行与机关的放假的日子，从上海来杭州旅行的人，特别的多。城站前面停在那里候客的黄包车，都被火车上下来的旅客雇走了，不得已，我就只好上一家附近的酒店去吃午饭。在吃酒的当中，问了问堂倌以去翁家山的路径，他便很详细的指示我说：</a:t>
            </a: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“你只教坐黄包车到旗下的陈列所，搭公共汽车到四眼井下来走上去好了。你又没有行李，天气又这么的好，坐黄包车直去是不上算的。”</a:t>
            </a:r>
            <a:endParaRPr lang="zh-CN" altLang="en-US">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4273550" y="915035"/>
            <a:ext cx="7078980" cy="585978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得到了这一个指教，我就从容起来了，慢慢的喝完了半斤酒，吃了两大碗饭，从酒店出来，便坐车到了旗下。恰好是三点前后的光景，湖六段的汽车刚载满了客人，要开出去。我到了四眼井下车，从山下稻田中间的一条石板路走进满觉陇去的时候，太阳已经平西到了三五十度斜角度的样子，是牛羊下山，行人归舍的时刻了。在满觉陇的狭路中间，果然遇见了许多中学校的远足归来的男女学生的队伍。上水乐洞口去坐了喝了一碗清茶，又拉住了一位农夫，问了声翁则生的名字，他就晓得得很详细似地告诉我说：“是山上第二排的朝南的一家，他们那间楼房顶高，你一上去就可以看得见的。则生要讨新娘子了，这几天他们正在忙着收拾。这时候则生怕还在晏公祠的学堂里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谢过了他的好意，付过了茶钱，我就顺着上烟霞洞去的石级，一步一步的走上了山去。渐走渐高，人声人影是没有了，在将暮的晴天之下，我只看见了许多树影。在半山亭里立住歇了一歇，回头向东南一望，看得见的，只是些青葱的山和如云的树，在这些绿树丛中又是些这儿几点，那儿一簇的屋瓦与白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“啊啊，怪不得他的病会得好起来了，原来翁家山是在这样的一个好地方。”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43560" y="1395095"/>
            <a:ext cx="3476625" cy="4067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981075" y="993775"/>
            <a:ext cx="10398760" cy="487235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烟霞洞我儿时也曾来过的，但当这样晴爽的秋天，于这一个西下夕阳东上月的时刻，独立在山中的空亭里，来仔细赏玩景色的机会，却还不曾有过。我看见了东天的已经满过半弓的月亮，心里正在羡慕翁则生他们老家的处地的幽深，而从背后又吹来了一阵微风，里面竟含满着一种说不出的撩人的桂花香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我又惊异了起来：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“原来这儿到这时候还有桂花？我在以桂花著名的满觉陇里，倒不曾看到，反而在这一块冷僻的山里面来闻吸浓香，这可真也是奇事了。”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样的一个人独自在心中惊异着，闻吸着，赏玩着，我不知在那空亭里立了多少时候。突然从脚下树丛深处，却幽幽的有晚钟声传过来了，东嗡，东嗡地这钟声实在真来得缓慢而凄清。我听得耐不住了，拔起脚跟，一口气就走上了山顶，走到了那个山下农夫曾经教过我的烟霞洞西面翁则生家的近旁。约莫离他家还有半箭路远时候，我一面喘着气，一面就放大了喉咙向门里面叫了起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“喂，老翁！老翁！则生！翁则生！”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1355" y="1156335"/>
            <a:ext cx="7203440" cy="5426075"/>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听见了我的呼声，从两扇关在那里的腰门里开出来答应的却不是被我所唤的翁则生自己，而是我从来也没有见过面的，比翁则生略高三五分的样子，身体强健，两颊微红，看起来约莫有二十四五的一位女性。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她开出了门，一眼看见了我，就立住脚惊疑似地略呆了一呆。同时我看见她脸上却涨起了一层红晕，一双大眼睛眨了几眨，深深地吞了一口气。她似乎已经镇静下去了，便很腼腆地对我一笑。在这一脸柔和的笑容里，我立时就看到了翁则生的面相与神气，当然她是则生的妹妹无疑了，走上了一步，我就也笑着问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“则生不在家么？你是他的妹妹不是？”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听了我这一句问话，她脸上又红了一红，柔和地笑着，半俯了头，她方才轻轻地回答我说：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“是的，大哥还没有回来，你大约是上海来的客人罢？吃中饭的时候，大哥还在说哩！”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这沉静清澈的声气，也和翁则生的一色而没有两样。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“是的，我是从上海来的。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318500" y="1567180"/>
            <a:ext cx="3533775" cy="426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2040" y="1072515"/>
            <a:ext cx="10123805" cy="558927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我接着说：“我因为想使则生惊骇一下，所以电报也不打一个来通知，接到他的信后，马上就动身来了。不过你们大哥的好日也太逼近了，实在可也没有写一封信来通知的时间余裕。”</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“你请进来罢，坐坐吃碗茶，我马上去叫了他来。怕他听到了你来，真要惊喜得象疯了一样哩。”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走上台阶，我还没有进门，从客堂后面的侧门里，却走出了一位头发雪白，面貌清癯，大约有六十内外的老太太来。她的柔和的笑容，也是和她的女儿儿子的笑容一色一样的。似乎已经听见了我们在门口所交换过的谈话了，她一开口就对我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是郁先生么？为什么不写一封快信来通知？则生中午还在说，说你若要来，他打算进城上车站去接你去的。请坐，请坐，晏公祠只有十几步路，让我去叫他来罢，怕他真要高兴得象什么似的哩。”说完了，她就朝向了女儿，吩咐她上厨下去烧碗茶来。她自己却踏着很平稳的脚步，走出大门，下台阶去通知则生去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“你们老太太倒还轻健得很。”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“是的，她老人家倒还好。你请坐罢，我马上起了茶来。”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77030" y="945515"/>
            <a:ext cx="7089775" cy="56362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她上厨下去起茶的中间，我一个人，在客堂里倒得了一个细细观察周围的机会。则生他们的住屋，是一间三开间而有后轩后厢房的楼房。前面阶沿外走落台阶，是一块可以造厅造厢楼的大空地。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走过这块数丈见方的空地，再下两级台阶，便是村道了。越村道而下，再低数尺，又是一排人家的房子。但这一排房子，因为都是平屋，所以挡不杀翁则生他们家里的眺望。立在翁则生家的空地里，前山后山的山景，是依旧历历可见的。屋前屋后，一段一段的山坡上，都长着些不大知名的杂树，三株两株夹在这些杂树中间，树叶短狭，叶与细枝之间，满撒着锯末似的黄点的，却是木犀花树。前一刻在半山空亭里闻到的香气，源头原来就系出在这一块地方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太阳似乎已下了山，澄明的光里，已经看不见日轮的金箭，而山脚下的树梢头，也早有一带晚烟笼上了。山上的空气，真静得可怜，老远老远的山脚下的村里，小儿在呼唤的声音，也清晰地听得出来。我在空地里立了一会，背着手又踱回到了翁家的客厅，向四壁挂在那里的书画一看，却使我想起了翁则生信里所说的事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34365" y="1506220"/>
            <a:ext cx="3133090" cy="4094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3090" y="985520"/>
            <a:ext cx="10873740" cy="564070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琳琅满目，挂在那里的东西，果然是件件精致，不象是乡下人家的俗恶的客厅。尤其使我看得有趣的，是陈豪写的一堂《归去来辞》的屏条，墨色的鲜艳，字迹的秀腴，有点象董香光而更觉得柔媚。翁家的世代书香，只须上这客厅里来一看就可以知道了。我立在那里看字画还没有看得周全，忽而背后门外老远的就飞来了几声叫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“老郁！老郁！你来得真快！</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翁则生从小学校里跑回来了，平时总很沉静的他，这时候似乎也感到了一点兴奋。一走进客堂，他握住了我的两手，尽在喘气，有好几秒钟说不出话来。等落在后面的他娘走到的时候，三人才各放声大笑了起来。这时候他妹妹也已经将茶烧好，在一个朱漆盘里放着三碗搬出来摆上桌子来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“你看，则生这小孩，他一听见我说你到了，就同猴子似的跳回来了。”他娘笑着对我说。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“老翁！说你生病生病，我看你倒仍旧不见得衰老得怎么样，两人比较起来，怕还是我老得多哩？”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我笑说着，将脸朝向了他的妹妹，去征她的同意。她笑着不说话，只在守视着我们的欢喜笑乐的样子。则生把头一扭，向他娘指了一指，就接着对我说：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“因为我们的娘在这里，所以我不敢老下去吓。并且媳妇儿也还不曾娶到，一老就得做老光棍了，那还了得！”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经他这么一说，四个人重又大笑起来了，他娘的老眼里几乎笑出了眼泪。则生笑了一会，就重新想起了似的替他妹妹介绍：</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70585" y="858520"/>
            <a:ext cx="10635615" cy="5998845"/>
          </a:xfrm>
          <a:prstGeom prst="rect">
            <a:avLst/>
          </a:prstGeom>
        </p:spPr>
        <p:txBody>
          <a:bodyPr wrap="square">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“这是我的妹妹，她的事情，你大约是晓得的罢？我在那信里是写得很详细的。”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“我们可不必你来介绍了，我上这儿来，头一个见到的就是她。”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“噢，你们倒是有缘啊！莲，你猜这位郁先生的年纪，比我大呢，还是比我小？”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他妹妹听了这一句话，面色又涨红了，正在嗫嚅困惑的中间，她娘却止住了笑，问我说：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“郁先生，大约是和则生上下年纪罢？”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“哪里的话，我要比他大得多哩。”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“娘，你看还是我老呢，还是他老？”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则生又把这问题转向了他的母亲。他娘仔细看了我一眼，就对他笑骂般的说：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“自然是郁先生来得老成稳重，谁更象你那样的不脱小孩子脾气呢！”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说着，她就走近了桌边，举起茶碗来请我喝茶。我接过来喝了一口，在茶里又闻到了一种实在是令人欲醉的桂花香气。掀开了茶碗盖，我俯首向碗里一看，果然在绿莹莹的茶水里散点着有一粒一粒的金黄的花瓣。则生以为我在看茶叶，自己拿起了一碗喝了一口，他就对我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“这茶叶是我们自己制的，你说怎么样？”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“我并不在看茶叶，我只觉这触鼻的桂花香气，实在可爱得很。”</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“桂花吗？这茶叶里的还是第一次开的早桂，现在在开的迟桂花，才有味哩！因为开得迟，所以日子也经得久。”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705485" y="921385"/>
            <a:ext cx="10484485" cy="5305425"/>
          </a:xfrm>
          <a:prstGeom prst="rect">
            <a:avLst/>
          </a:prstGeom>
        </p:spPr>
        <p:txBody>
          <a:bodyPr wrap="square">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是的是的，我一路上走来，在以桂花著名的满觉陇里，倒闻不着桂花的香气。看看两旁的树上，都只剩了一簇一簇的淡绿的桂花托子了，可是到了这里，却同做梦似地，所闻吸的尽是这种浓艳的气味。老翁，你大约是已经闻惯了，不觉得什么罢？我……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说到了这里，我自己也忍不住笑了起来。则生尽管在追问我，“你怎么样？你怎么样？”到了最后，我也只好说了：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“我，我闻了，似乎要起性欲冲动的样子。”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所谓那一年者，就是翁则生患肺病的那一年秋天。他因为用功过度，变成了神经衰弱症。有一天，他课也不去上，竟独自一个在公寓里发了一天的疯。到了傍晚，他饭也不吃，从公寓里跑出去了。我接到了公寓主人的注意，下学回来，就远远的在守视着他，看他走出了公寓，就也追踪着他，远远地跟他一道到了井之头公园。从东京到井之头公园去的高架电车，本来是有前后的两乘，所以在电车上，我和他并不遇着。直到下车出车站之后，我假装无意中和他冲见了似的同他招呼了。他红着双颊，问我这时候上这野外来干什么，我说是来看月亮的，记得那一晚正是和这天一样地有月亮的晚上。两人笑了一笑，就一道的在井之头公园的树林里走到了夜半方才回来。后来听他的自白，他是在那一天晚上想到井之头公园去自杀的，但因为遇见了我，谈了半夜，胸中的烦闷，有一半消散了，所以就同我一道又转了回来。“无限胸中烦闷事，一宵清话又成空！”他自白的时候，还念出了这两句诗来，借作解嘲。以后他就因伤风而发生了肺炎，肺炎愈后，就一直的为结核菌所压倒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13275" y="1534160"/>
            <a:ext cx="6366510" cy="390779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（一）人物形象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物的核心是思想性格，人物描写的角度有正面描写和侧面描写。正面描写包括外貌、语言、动作、神态、心理等，侧面描写通常以他人或事物来反映该人物，又叫侧面烘托。小说塑造人物，可以以某一真人为模特儿，综合其他人的一些事迹，如鲁迅所说：“人物的模特儿，没有专用过一个人，往往嘴在浙江，脸在北京，衣服在山西，是一个拼凑起来的角色。”任何一部优秀的小说，总有使人难忘的典型人物。人们可以通过这些艺术典型的镜子，看到、理解许多人的面目。</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41375" y="1220470"/>
            <a:ext cx="3273425" cy="5092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27075" y="1149985"/>
            <a:ext cx="6229350" cy="50488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谈了许多怀旧话后，话头一转，我就提到了他的这一回的喜事。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“这一回的喜事么？我在那信里也曾和你说过。”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谈话的内容，一从空想追怀转向了现实，他的声气就低了下去，又回复了他旧日的沉静的态度。</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“在我是无可无不可的，对这事情最起劲的，倒是我的那位年老的娘。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一回的一切准备麻烦，都是她老人家在替我忙的。这半个月中间，她差不多日日跑城里。现在是已经弄得完完全全，什么都预备好了，明朝一日，就要来搭灯彩，下午是女家送嫁妆来，后天就是正日。可是老郁，有一件事情，我觉得很难受，就是莲儿——这是我妹妹的小名——近来，似乎是很不高兴的样子，她话虽则不说，但因为她是很天真的缘故，所以在态度上表情上处处我都看得出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364730" y="1149985"/>
            <a:ext cx="4015740" cy="495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3940" y="952500"/>
            <a:ext cx="10175875" cy="557657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是初同她见面，所以并不觉得什么，平时她着实要活泼哩，简直活泼得同现代的那些时髦女郎一样，不过她的活泼是天性的纯真，而那些现代女郎，却是学来的时髦。……按说哩，这心绪的恶劣，也是应该的，她虽则是一个纯真的小孩子，但人非木石，究竟总有一点感情，看到了我们这里的婚事热闹，无论如何，总免不得要想起她自己的身世凄凉的。并且还有一个最重要的动机，仿佛是她在觉得自己今后的寄身无处。这儿虽是娘家，但她却是已经出过嫁的女儿了，哥哥讨了嫂嫂，她还有什么权利再寄食在娘家呢？所以我当这婚事在谈起的当初，就一次两次的对她说过了，不管她怎样，她总是我的妹妹，除非她要再嫁，则没有话说，要是不然的话，那她是一辈子有和我同居，和我对分财产的权利的，请她千万不要自己感到难过。这一层意思，她原也明白，我的性情，她是晓得的，可是不晓得怎么，她近来似乎总有点不大安闲的样子。你来得正好，顺便也可以劝劝她。并且明天发嫁妆结灯彩之类的事情，怕她看了又要想到自己的身世，我想明朝一早就叫她陪你出去玩去，省得她在家里一个人在暗中受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“那好极了，我明天就陪她出去玩一天回来。”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“那可不对，假使是你陪她出去玩的话，那是形迹更露，愈加要使她难堪。非要装作是你要她去作陪不行。仿佛是你想出去玩，但我却没有工夫陪你，所以只好勉强请她和你一道出去。要这样，她才安逸。”</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“好，好，就这么办，明天我要她陪我去逛五云山去。”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893945" y="787400"/>
            <a:ext cx="6750050" cy="580771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正谈到了这里，他的那位老母从客室后面的那扇侧门里走出来了，看到了我们坐在微明灰暗的客室里谈天，她又笑了起来说：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“十几年不见的一段总账，你们难道想在这几刻工夫里算它清来么？有什么话谈得那么起劲，连灯都忘了点一点？则生，你这孩子真象是疯了，快立起来，把那盏保险灯点上。”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说着她又跑回到了厨下，去拿了一盒火柴出来。则生爬上桌子，在点那盏悬在客室正中的保险灯的时候，她就问我吃晚饭之先，要不要喝酒。则生一边在点灯，一边就从肩背上叫他娘说：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“娘，你以为他也是肺痨病鬼么？郁先生是以喝酒出名的。”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“那么你快下来去开坛去罢，今天挑来的那两坛酒，不晓得好不好，请郁先生尝尝看。”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他娘听了他的话后，就也昂起了头，一面在看他点灯，一面在催他下来去开酒去。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“幸而是酒，请郁先生先尝一尝新，倒还不要紧，要是新娘子，那可使不得。”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他笑说着从桌子上跳了下来，他娘眼睛望着了我，嘴唇却朝着了他啐了一声说：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6260" y="1470660"/>
            <a:ext cx="3962400" cy="444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13435" y="951230"/>
            <a:ext cx="10741660" cy="54584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“你看这孩子，说话老是这样不正经的！”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“因为他要做新郎官了，所以在高兴。”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我也笑着对他娘说了一声，旋转身就一个人踱出了门外，想看一看这翁家山的秋夜的月明，屋内且让他们母子俩去开酒去。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光下的翁家山，又不相同了。从树枝里筛下来的千条万条的银线，象是电影里的白天的外景。不知躲在什么地方的许多秋虫的鸣唱，骤听之下，满以为在下急雨。白天的热度，日落之后，忽然收敛了，于是草木很多的这深山顶上，就也起了一层白茫茫的透明雾障。山上电灯线似乎还没有接上，远近一家一家看得见的几点煤油灯光，仿佛是大海湾里的渔灯野火。一种空山秋夜的沉默的感觉，处处在高压着人，使人肃然会起一种畏敬之思。我独立在庭前的月光亮里看不上几分钟，心里就有点寒竦竦的怕了起来，回身再走回客室，酒菜杯筷，都已热气蒸腾的摆好在那里候客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个人当吃晚饭的中间，则生又说了许多笑话。因为在前回听取了一番他所告诉我的衷情之后，我于举酒杯的瞬间，偷眼向他妹妹望望，觉得在她的柔和的笑脸上，的确似乎是有一种说不出的悲寂的表情流露在那里的样子。这一餐晚饭，吃尽了许多时间，我因为白天走路走得不少，而谈话之后又感到了一点兴奋，肚子有点饿了，所以酒和菜，竟吃得比平时要多一倍。到了最后将快吃完的当儿，我就向则生提出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“老翁，五云山我倒还没有去玩过，明天你可不可以陪我一道去玩一趟？”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772795" y="858520"/>
            <a:ext cx="10597515" cy="566039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则生仍复以他的那种滑稽的口吻回答我说：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“到了结婚的前一日，新郎官哪里走得开呢，还是改天再去罢。等新娘子来了之后，让新郎新娘抬了你去烧香，也还不迟。”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我却仍复主张着说，明天非去不行。则生就说：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“那么替你去叫一顶轿子来，你坐了轿子去，横竖是明天轿夫会来的。”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“不行不行，游山玩水，我是喜欢走的。”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“你认得路么？”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“你们这一种乡下的僻路，我哪里会认得呢？”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“那就怎么办呢？……”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则生抓着头皮，脸上露出了一脸为难的神气。停了一二分钟，他就举目向他的妹妹说：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“莲！你怎么样！你是一位女豪杰，走路又能走，地理又熟悉，你替我陪了郁先生去怎么样？”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他妹妹也笑了起来，举起眼睛来向她娘看了一眼。接着她娘就说：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“好的，莲，还是你陪了郁先生去罢，明天你大哥是走不开的。”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我一看她脸上的表情，似乎已经有了答应的意思了，所以又追问了她一声说：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“五云山可着实不近哩，你走得动的么？回头走到半路，要我来背，那可办不到。”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435610"/>
          </a:xfrm>
          <a:prstGeom prst="rect">
            <a:avLst/>
          </a:prstGeom>
          <a:noFill/>
        </p:spPr>
        <p:txBody>
          <a:bodyPr wrap="square" rtlCol="0">
            <a:spAutoFit/>
          </a:bodyPr>
          <a:p>
            <a:pPr>
              <a:lnSpc>
                <a:spcPct val="80000"/>
              </a:lnSpc>
            </a:pPr>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796290" y="904875"/>
            <a:ext cx="10599420" cy="576580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她听了这话，就真同从心坎里笑出来的一样笑着说：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“别说是五云山，就是老东岳，我们也一天要往返两次哩。”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从她的红红的双颊，挺突的胸脯，和肥圆的肩臂看来，这句话也决不是她夸的大口。吃完晚饭，又谈了一阵闲天，我们因为明天各有忙碌的操作在前，所以一早就分头到房里去睡了。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山中的清晓，又是一种特别的情景。我因为昨天夜里多喝了一点酒，上床去一睡，就同大石头掉下海里似的，一直就酣睡到了天明。窗外面吱吱唧唧的鸟声喧噪得厉害，我满以为还是夜半，月明将野鸟惊醒了，但睁开眼掀开帐子来一望，窗内窗外已饱浸着晴天爽朗的清晨光线，窗子上面的一角，却已经有一缕朝阳的红箭射到了。急忙滚出了被窝，穿起衣服，跑下楼去一看，他们母子三人，也已梳洗得妥妥服服，说是已经在做了个把钟头的事情之后。平常他们总是于五点钟前后起床的。这一种日出而作，日入而息的山中住民的生活秩序，又使我对他们感到了无穷的敬意。四人一道吃过了早餐，我和则生的妹妹，就整了一整行装，预备出发。临行之际，他娘又叫我等一下子，她很迅速地跑上楼上去取了一枝黑漆手杖下来，说，这是则生生病的时候用过的，走山路的时候，用它来撑扶撑扶，气力要省得多。我谢过了她的好意，就让则生的妹妹上前带路，走出了他们的大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718185" y="1287145"/>
            <a:ext cx="6332220" cy="473900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早晨的空气，实在澄鲜得可爱。太阳已经升高了，但它的领域，还只限于屋檐，树梢，山顶等突出的地方。山路两旁的细草上，露水还没有干，而一味清凉触鼻的绿色草气，和入在桂花香味之中，闻了好象是宿梦也能摇醒的样子。起初还在翁家山村内走着，则生的妹妹，对村中的同性，三步一招呼，五步一立谈的应接得忙不暇给。走尽了这村子的最后一家，沿了入谷的一条石板路走上下山面的时候，遇见的人也没有了，前面的眺望，也转换了一个样子。朝我们去的方向看去，原又是冈峦的起伏和别墅的纵横，但稍一住脚，掉头向东面一望，一片同呵了一口气的镜子似的湖光，却躺在眼下了。远远从两山之间的谷顶望去，并且还看得出一角城里的人家，隐约藏躲在尚未消尽的湖雾当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436485" y="1191260"/>
            <a:ext cx="3752850" cy="5076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48480" y="1106805"/>
            <a:ext cx="7214235" cy="540575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们的路先朝西北，后又向西南，先下了山坡，后又上了山背，因为今天有一天的时间，可以供我们消磨，所以一离了村境，我就走得特别的慢。每这里看看，那里看看的看个不住。若看见了一件稍可注意的东西，那不管它是风景里的一点一堆，一山一水，或植物界的一草一木与动物界的一鸟一虫，我总要拉住了她，寻根究底的问得它仔仔细细。说也奇怪，小时候只在村里的小学校里念过四年书的她——这是她自己对我说的——对于我所问的东西，却没有一样不晓得的。关于湖上的山水古迹，庙宇楼台哩，那还不要去管它，大约是生长在西湖附近的人，个个都能够说出一个大概来的，所以她的知道得那么详细，倒还在情理之中，但我觉得最奇怪的，却是她的关于这西湖附近的区域之内的种种动植物的知识。无论是如何小的一只鸟，一个虫，一株草，一棵树，她非但各能把它们的名字叫出来，并且连几时孵化，几时他迁，几时鸣叫，几时脱壳，或几时开花，几时结实，花的颜色如何，果的味道如何等，都说得非常有趣而详尽，使我觉得仿佛是在读一部活的桦候脱的《赛儿鹏自然史》（G.White’s 《Natural History and Antiquities of Selborne》）。</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2450" y="1273175"/>
            <a:ext cx="3540125" cy="4936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893445" y="936625"/>
            <a:ext cx="10561320" cy="548259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而桦候脱的书，却决没有叙述得她那么朴质自然而富于刺激，因为听听她那种舒徐清澈的语气，看看她那一双天生成象饱使过耐吻胭脂棒般的红唇，更加上以她所特有的那一脸微笑，在知识分子之外还不得不添一种情的成分上去，于书的趣味之上更要兼一层人的风韵在里头。我们慢慢的谈着天，走着路，不上一个钟头的光景，我竟恍恍惚惚，象又回复了青春时代似的完全为她迷倒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她的身体，也真发育得太完全，穿的虽是一件乡下裁缝做的不大合式的大绸夹袍，但在我的前面一步一步的走去，非但她的肥突的后部，紧密的腰部，和斜圆的胫部的曲线，看得要簇生异想，就是她的两只圆而且软的肩膊，多看一歇，也要使我贪鄙起来。立在她的前面和她讲话哩，则那一双水汪汪的大眼，那一个隆正的尖鼻，那一张红白相间的椭圆嫩脸，和因走路走得气急，一呼一吸涨落得特别快的那个高突的胸脯，又要使我恼杀。还有她那一头不曾剪去的黑发哩，梳的虽然是一个自在的懒髻，但一映到了她那个圆而且白的额上，和短而且腴的颈际，看起来，又格外的动人。总之，我在昨天晚上，不曾在她身上发见的康健和自然的美点，今天因这一回的游山，完全被我观察到了。此外我又在她的谈话之中，证实了翁则生也和我曾经讲到过的她的生性的活泼与天真。譬如我问她今年几岁了？她说，二十八岁。我说这真看不出，我起初还以为你只有二十三四岁，她说，女人不生产是不大会老的。我又问她，对于则生这一回的结婚，你有点什么感触？她说，另外也没有什么，不过以后长住在娘家，似乎有点对不起大哥和大嫂。象这一类的纯粹真率的谈话，我另外还听取了许多许多，她的朴素的天性，真真如翁则生之所说，是一个永久的小孩子的天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868045" y="989965"/>
            <a:ext cx="10456545" cy="566166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爬上了龙井狮子峰下的一处平坦的山顶，我于听了一段她所讲的如何栽培茶叶，如何摘取焙烘，与那时候的山家生活的如何紧张而有趣的故事之后，便在路旁的一块大岩石上坐下了。遥对着在晴天下太阳光里躺着的杭州城市，和近水遥山，我的双眼只凝视着苍空的一角，有半晌不曾说话。一边在我的脑里，却只在回想着德国的一位名延生（Jenson）的作家所著的一部小说《野紫薇爱立喀》（《Die Braune Erika》）。这小说后来又有一位英国的作家哈特生（Hodson）摹仿了，写了一部《绿阴》（《Green Mansions》）。两部小说里所描写的，都是一个极可爱的生长在原野里的天真的女性，而女主人公的结果，后来都是不大好的。我沉默着痴想了好久，她却从我背后用了她那只肥软的右手很自然地搭上了我的肩膀。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“你一声也不响的在那里想什么？”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就伸上手去把她的那只肥手捏住了，一边就扭转了头微笑着看入了她的那双大眼，因为她是坐在我的背后的。我捏住了她的手又默默对她注视了一分钟，但她的眼里脸上却丝毫也没有羞惧兴奋的痕迹出现，她的微笑，还依旧同平时一点儿也没有什么的笑容一样。看了我这一种奇怪的形状，她过了一歇，反又很自然的问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8660" y="1155700"/>
            <a:ext cx="6625590" cy="5529580"/>
          </a:xfrm>
          <a:prstGeom prst="rect">
            <a:avLst/>
          </a:prstGeom>
        </p:spPr>
        <p:txBody>
          <a:bodyPr wrap="square">
            <a:noAutofit/>
          </a:bodyPr>
          <a:p>
            <a:pPr indent="508000" algn="just" fontAlgn="auto">
              <a:lnSpc>
                <a:spcPct val="17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（二）故事情节</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故事情节是指作品所描写的事件发展、演变的全过程，故事情节的一般结构：（序幕）—开端—发展—高潮—结局—（尾声）。故事情节来源于生活，它是现实生活的提炼，它比现实生活更集中，更有代表性。现实生活中的事件和矛盾是有始有终，有起有伏，并有一定发展过程的，因而小说情节的展开，也是有段落，有过程的。这个过程一般分为开端、发展、高潮、结局四个部分。有时还有序幕和尾声。在作品中，情节的安排决定于作者的艺术构思，并不一定按照现实生活中的事件发生、发展的自然顺序，有时可以省略某一部分，有时也可颠倒或交错。</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小说概述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893050" y="1527810"/>
            <a:ext cx="3568700" cy="4674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22420" y="1073785"/>
            <a:ext cx="7423785" cy="5643245"/>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“你究竟在那里想什么？”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倒是我被她问得难为情起来了，立时觉得两颊就潮热了起来。先放开了那只被我捏住在那儿的她的手，然后干咳了两声，最后我就鼓动了勇气，发了一声同被绞出来似的答语：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“我……我在这儿想你！</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“是在想我的将来如何的和他们同住么？”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她的这句反问，又是非常的率真而自然，满以为我是在为她设想的样子。我只好沉默着把头点了几点，而眼睛里却酸溜溜的觉得有点热起来了。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“啊，我自己倒并没有想得什么伤心，为什么，你，你却反而为我流起眼泪来了呢？”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象吃了一惊似的立了起来问我，同时我也立起来了，且在将身体起立的行动当中，乘机拭去了我的眼泪。我的心地开朗了，欲情也净化了，重复向南慢慢走上岭去的时候，我就把刚才我所想的心事，尽情告诉了她。我将那两部小说的内容讲给了她听，我将我自己的邪心说了出来，我对于我刚才所触动的那一种自己的心情，更下了一个严正的批判，末后，便这样的对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48640" y="1196975"/>
            <a:ext cx="3371850" cy="4848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73100" y="1102995"/>
            <a:ext cx="7089140" cy="5755005"/>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对于一个洁白得同白纸似的天真小孩，而加以玷污，是不可赦免的罪恶。我刚才的一念邪心，几乎要使我犯下这个大罪了。幸亏是你的那颗纯洁的心，那颗同高山上的深雪似的心，却救我出了这一个险。不过我虽则犯罪的形迹没有，但我的心，却是已经犯过罪的。所以你要罚我的话，就是处我以死刑，我也毫无悔恨。你若以为我是那样卑鄙，而将来永没有改善的希望的话，那今天晚上回去之后，向你大哥母亲，将我的这一种行为宣布了也可以。不过你若以为这是我的一时糊涂，将来是永也不会再犯的话，那请你相信我的誓言，以后请你当我作你大哥一样那么的看待，你若有急有难，有不了的事情，我总情愿以死来代替着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当我在对她作这些忏悔的时候，两人起初是慢慢在走的，后来又在路旁坐下了。说到了最后的一节，倒是她反同小孩子似的发着抖，捏住了我的两手，倒入了我的怀里，呜呜咽咽的哭了起来。我等她哭了一阵之后，就拿出了一块手帕来替她揩干了眼泪，将我的嘴唇轻轻地搁到了她的头上。两人偎抱着沉默了好久，我又把头俯了下去，问她，我所说的这段话的意思，究竟明白了没有。她眼看着了地上，把头点了几点。我又追问了她一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90510" y="1163955"/>
            <a:ext cx="3905250" cy="5210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758825" y="910590"/>
            <a:ext cx="10735945" cy="51523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“那么你承认我以后做你的哥哥了不是？”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她又俯视着把头点了几点，我撒开了双手，又伸出去把她的头捧了起来，使她的脸正对着了我。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对我凝视了一会，她的那双泪珠还没有收尽的水汪汪的眼睛，却笑起来了。我乘势把她一拉，就同她搀着手并立了起来。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“好，我们是已经决定了，我们将永久地结作最亲爱最纯洁的兄妹。时候已经不早了，让我们快一点走，赶上五云山去吃午饭去。”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我这样说着，搀着她向前一走，她也恢复了早晨刚出发的时候的元气，和我并排着走向了前面。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人沉默着向前走了几十步之后，我侧眼向她一看，同奇迹似地忽而在她的脸上看出了一层一点儿忧虑也没有的满含着未来的希望和信任的圣洁的光耀来。这一种光耀，却是我在这一刻以前的她的脸上从没有看见过的。我愈看愈觉得对她生起敬爱的心思来了，所以不知不觉，在走路的当中竟接连着看了她好几眼。本来只是笑嘻嘻地在注视着前面太阳光里的五云山的白墙头的她，因为我的脚步的迟乱，似乎也感觉到了我的注意力的分散了，将头一侧，她的双眼，却和我的视线接成了两条轨道。她又笑起来了，同时也放慢了脚步。再向我看了一眼，她才腼腆地开始问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946785" y="979805"/>
            <a:ext cx="10266045" cy="54584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“那我以后叫你什么呢？”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“你叫则生叫什么，就叫我也叫什么好了。”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“那么——大哥！”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哥的两字，是很急速的紧连着叫出来的，听到了我的一声高声的“啊！”的应声之后，她就涨红了脸，撒开了手，大笑着跑上前面去了。一面跑，一面她又回转头来，“大哥！”“大哥！”的接连叫了我好几声。等我一面叫她别跑，一面我自己也跑着追上了她背后的时候，我们的去路已经变成了一条很窄的石岭，而五云山的山顶，看过去也似乎是很近了。仍复了平时的脚步，两人分着前后，在那条窄岭上缓步的当中，我才觉得真真是成了她的哥哥的样子，满含着了慈爱，很正经地吩咐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“走得小心，这一条岭多么险啊！”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走到了五云山的财神殿里，太阳刚当正午，庙里的人已经在那里吃中饭了。我们因为在太阳底下的半天行路，口已经干渴得象旱天的树木一样，所以一进客堂去坐下，就教他们先起茶来，然后再开饭给我们吃。洗了一个手脸，喝了两三碗清茶，静坐了十几分钟，两人的疲劳兴奋，都已平复了过去，这时候饥饿却抬起头来了，于是就又催他们快点开饭。这一餐只我和她两人对食的五云山上的中餐，对于我正敌得过英国诗人所幻想着的亚力山大王的高宴。若讲到心境的满足，和谐，与食欲的高潮亢进，那恐怕亚力山大王还远不及当时的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4984750" y="1050290"/>
            <a:ext cx="6083935" cy="553656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吃过午饭，管庙的和尚又领我们上前后左右去走了一圈。这五云山，实在是高，立在庙中阁上，开窗向东北一望，湖上的群山，都象是青色的土堆了。本来西湖的山水的妙处，就在于它的比舞台上的布景又真实伟大一点，而比各处的名山大川又同盆景似地整齐渺小一点这地方。而五云山的气概，却又完全不同了。以其山之高与境的僻，一般脚力不健的游人是不会到的，就在这一点上，五云山已略备着名山的资格了，更何况前面远处，蜿蜒盘曲在青山绿野之间的，是一条历史上也着实有名的钱塘江水呢？所以若把西湖的山水，比作一只锁在铁笼子里的白熊来看，那这五云山峰与钱塘江水，便是一只深山的野鹿。笼里的白熊，是只能满足满足胆怯无力者的冒险雄心的；至于深山的野鹿，虽没有高原的狮虎那么雄壮，但一股自由奔放之情，却可以从它那里摄取得来。</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673100" y="1253490"/>
            <a:ext cx="3839210" cy="513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9460" y="1007745"/>
            <a:ext cx="10699750" cy="5273040"/>
          </a:xfrm>
          <a:prstGeom prst="rect">
            <a:avLst/>
          </a:prstGeom>
          <a:noFill/>
        </p:spPr>
        <p:txBody>
          <a:bodyPr wrap="square" rtlCol="0" anchor="t">
            <a:no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们在五云山的南面又看了一会钱塘江上的帆影与青山，就想动身上我们的归路了，可是举起头来一望，太阳还在中天，只西偏了没有几分。从此地回去，路上若没有耽搁，是不消两个钟头就能到翁家山上的；本来是打算出来把一天光阴消磨过去的我们，回去得这样的早，岂不是辜负了这大好的时间了么？所以走到了五云山西南角的一条狭路边上的时候，我就又立了下来，拉着了她的手亲亲热热地问了她一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“莲，你还走得动走不动？”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“起码三十里路总还可以走的。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说这句话的神气，是富有着自信和决断，一点也不带些夸张卖弄的风情，真真是自然到了极点，所以使我看了不得不伸上手去，向她的下巴底下拨了一拨。她怕痒；缩着头颈笑起来了，我也笑开了大口，对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“让我们索性上云栖去罢！这一条是去云栖的便道，大约走下去，总也没有多少路的，你若是走不动的话，我可以背你。”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两人笑着说着，似乎只转瞬之间，已经把那条狭窄的下山便道走尽了大半了。山下面尽是些绿玻璃似的翠竹，西斜的太阳晒到了这条坞里，一种又清新又寂静的淡绿色的光同清水一样，满浸在这附近的空气里在流动。我们到了云栖寺里坐下，刚喝完了一碗茶，忽而前面的大殿上，有嘈杂的人声起来了，接着就走进了两位穿着分外宽大的黑布和尚衣的老僧来。知客僧便指着他们夸耀似地对我们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1042035" y="932180"/>
            <a:ext cx="9980295" cy="535686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“这两位高僧，是我们方丈的师兄，年纪都快八十岁了，是从城里某公馆里回来的。”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城里的某巨公，的确是一位佞佛的先锋，他的名字，我本系也听见过的，但我以为同和尚来谈这些俗天，也不大相称，所以就把话头扯了开去，问和尚大殿上的嘈杂的人声，是为什么而起的。知客僧轻鄙似地笑了一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“还不是城里的轿夫在敲酒钱，轿钱是公馆里付了来的，这些穷人心实在太凶。”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这一个伶俐世俗的知客僧的说话，我实在听得有点厌起来了，所以就要求他说：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“你领我们上寺前寺后去走走罢？”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我们看过了“御碑”及许多石刻之后，穿出大殿，那几个轿夫还在咕噜着没有起身。我一半也觉得走路走得太多了，一半也想给那个知客僧以一点颜色看看，所以就走了上去对轿夫说：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“我给你们两块钱一个人，你们抬我们两人回翁家山去好不好？”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轿夫们喜欢极了，同打过吗啡针后的鸦片嗜好者一样，立时将态度一变，变得有说有笑了。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知客僧又陪我们到了寺外的修竹丛中，我看了竹上的或刻或写在那里的名字诗句之类，心里倒有点奇怪起来，就问他这是什么意思。于是他也同轿夫他们一样，笑迷迷地对我说了一大串话。我听了他的解释，倒也觉得非常有趣，所以也就拿出了五圆纸币，递给了他，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927735" y="858520"/>
            <a:ext cx="10456545" cy="566864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“我们也来买两枝竹放放生罢！”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说着我就向立在我旁边的她看了一眼，她却正同小孩子得到了新玩意儿还不敢去抚摸的一样，微笑着靠近了我的身边轻轻地问我：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“两枝竹上，写什么名字好？”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“当然是一枝上写你的，一枝上写我的。”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她笑着摇摇头说：“不好，不好，写名字也不好，两个人分开了写也不好。”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“那么写什么呢？”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只教把今天的事情写上去就对。”我静立着想了一会，恰好那知客僧向寺里去拿的油墨和笔也已经拿到了。我拣取了两株并排着的大竹，提起笔来，就各写上了“郁翁兄妹放生之竹”的八个字。将年月日写完之后，我搁下了笔，回头来问她这八个字怎么样，她真象是心花怒放似的笑着，不说话而尽在点头。在绿竹之下的这一种她的无邪的憨态，又使我深深地，深深地受到了一个感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坐上轿子，向西向南的在竹荫之下走了六七里坂道，出梵村，到闸口西首，从九溪口折入九溪十八涧的山坳，登杨梅岭，到南高峰下的翁家山的时候，太阳已经悬在北高峰与天竺山的两峰之间了。他们的屋里，早已挂上了满堂的灯彩，上面的一对红灯，也已经点尽了一半的样子。嫁妆似乎已经在新房里摆好，客厅上看热闹的人，也早已散了。我们轿子一到，则生和他的娘，就笑着迎了出来，我付过轿钱，一踱进门槛，他娘就问我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5447030" y="858520"/>
            <a:ext cx="6099175" cy="5529580"/>
          </a:xfrm>
          <a:prstGeom prst="rect">
            <a:avLst/>
          </a:prstGeom>
        </p:spPr>
        <p:txBody>
          <a:bodyPr wrap="square">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“早晨拿出去的那枝手杖呢？”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我被她一问，方才想起，便只笑着摇摇头对她慢声的说：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“那一枝手杖么——做了我的祭礼了。”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“做了你的祭礼？什么祭礼？”则生惊疑似的问我。</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“我们在狮子峰下，拜过天地，我已经和你妹妹结成了兄妹了。那一枝手杖，大约是忘记在那块大岩石的旁边的。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正在这个时候，先下轿而上楼去换了衣服下来的他的妹妹，也嬉笑着，走到了我们的旁边。则生听了我的话后，就也笑着对他的妹妹说：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“莲，你们真好！我们倒还没有拜堂，而你和老郁，却已经在狮子峰拜过天地了，并且还把我的一枝手杖忘掉，作了你们的祭礼。娘！你说这事情应怎么罚罚他们？”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79780" y="1056640"/>
            <a:ext cx="4128135" cy="5383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4000"/>
          </a:blip>
          <a:stretch>
            <a:fillRect/>
          </a:stretch>
        </p:blipFill>
        <p:spPr>
          <a:xfrm>
            <a:off x="90805" y="2684780"/>
            <a:ext cx="4421505" cy="4421505"/>
          </a:xfrm>
          <a:prstGeom prst="rect">
            <a:avLst/>
          </a:prstGeom>
        </p:spPr>
      </p:pic>
      <p:sp>
        <p:nvSpPr>
          <p:cNvPr id="2" name="矩形 1"/>
          <p:cNvSpPr/>
          <p:nvPr/>
        </p:nvSpPr>
        <p:spPr>
          <a:xfrm>
            <a:off x="796290" y="1210945"/>
            <a:ext cx="10599420" cy="548449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经他这一说，说得大家都笑了起来，我也情愿自己认罚，就认定后日房，算作是我一个人的东道。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一晚翁家请了媒人，及四五个近族的人来吃酒，我和新郎官，在下面奉陪。做媒人的那位中老乡绅，身体虽则并不十分肥胖，但相貌态度，却也是很富裕的样子。我和他两人干杯，竟干满了十八九杯。因酒有点微醉，而日里的路，也走得很多，所以这一晚睡得比前一晚还要沉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九月十二的那一天结婚正日，大家整整忙了一天。婚礼虽系新旧合参的仪式，但因两家都不喜欢铺张，所以百事也还比较简单。午后五时，新娘轿到，行过礼后，那位好好先生的媒人硬要拖我出来，代表来宾，说几句话。我推辞不得，就先把我和则生在日本念书时候的交情说了一说，末了我就想起了则生同我说的迟桂花的好处，因而就抄了他的一段话来恭祝他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则生前天对我说，桂花开得愈迟愈好，因为开得迟，所以经得日子久。现在两位的结婚，比较起平常的结婚年龄来，似乎是觉得大一点了，但结婚结得迟，日子也一定经得久。明年迟桂花开的时候，我一定还要上翁家山来。我预先在这儿计算，大约明年来的时候，在这两株迟桂花的中间，总已经有一株早桂花发出来了。我们大家且等着，等到明年这个时候，再一同来吃他们的早桂的喜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小说作品赏析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tags/tag1.xml><?xml version="1.0" encoding="utf-8"?>
<p:tagLst xmlns:p="http://schemas.openxmlformats.org/presentationml/2006/main">
  <p:tag name="ISPRING_PRESENTATION_TITLE" val="PowerPoint 演示文稿"/>
  <p:tag name="ISPRING_FIRST_PUBLISH" val="1"/>
  <p:tag name="commondata" val="eyJoZGlkIjoiNmNhYzE0ODVlNjQwZDcyOGZjYzk0YzcyNDc1NTg4ODkifQ=="/>
  <p:tag name="KSO_WPP_MARK_KEY" val="abcfb73a-3b07-477b-a3bc-8248fec33c77"/>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46066</Words>
  <Application>WPS 演示</Application>
  <PresentationFormat>宽屏</PresentationFormat>
  <Paragraphs>839</Paragraphs>
  <Slides>120</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120</vt:i4>
      </vt:variant>
    </vt:vector>
  </HeadingPairs>
  <TitlesOfParts>
    <vt:vector size="134" baseType="lpstr">
      <vt:lpstr>Arial</vt:lpstr>
      <vt:lpstr>宋体</vt:lpstr>
      <vt:lpstr>Wingdings</vt:lpstr>
      <vt:lpstr>Arial</vt:lpstr>
      <vt:lpstr>字魂36号-正文宋楷</vt:lpstr>
      <vt:lpstr>微软雅黑</vt:lpstr>
      <vt:lpstr>楷体</vt:lpstr>
      <vt:lpstr>Arial Unicode MS</vt:lpstr>
      <vt:lpstr>等线</vt:lpstr>
      <vt:lpstr>方正黑体简体</vt:lpstr>
      <vt:lpstr>方正书宋简体</vt:lpstr>
      <vt:lpstr>思源黑体 CN Regular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WPS_1672826785</cp:lastModifiedBy>
  <cp:revision>672</cp:revision>
  <dcterms:created xsi:type="dcterms:W3CDTF">2018-06-17T04:53:00Z</dcterms:created>
  <dcterms:modified xsi:type="dcterms:W3CDTF">2024-07-23T02:02:57Z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20E87DAABAA84B3693390217AC1488A2_13</vt:lpwstr>
  </property>
  <property fmtid="{D5CDD505-2E9C-101B-9397-08002B2CF9AE}" pid="3" name="KSOProductBuildVer">
    <vt:lpwstr>2052-11.1.0.14309</vt:lpwstr>
  </property>
</Properties>
</file>