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83"/>
  </p:handoutMasterIdLst>
  <p:sldIdLst>
    <p:sldId id="359" r:id="rId3"/>
    <p:sldId id="360" r:id="rId5"/>
    <p:sldId id="361" r:id="rId6"/>
    <p:sldId id="385" r:id="rId7"/>
    <p:sldId id="367" r:id="rId8"/>
    <p:sldId id="412" r:id="rId9"/>
    <p:sldId id="362" r:id="rId10"/>
    <p:sldId id="409" r:id="rId11"/>
    <p:sldId id="552" r:id="rId12"/>
    <p:sldId id="369" r:id="rId13"/>
    <p:sldId id="368" r:id="rId14"/>
    <p:sldId id="386" r:id="rId15"/>
    <p:sldId id="387" r:id="rId16"/>
    <p:sldId id="388" r:id="rId17"/>
    <p:sldId id="389" r:id="rId18"/>
    <p:sldId id="616" r:id="rId19"/>
    <p:sldId id="390" r:id="rId20"/>
    <p:sldId id="391" r:id="rId21"/>
    <p:sldId id="617" r:id="rId22"/>
    <p:sldId id="392" r:id="rId23"/>
    <p:sldId id="394" r:id="rId24"/>
    <p:sldId id="618" r:id="rId25"/>
    <p:sldId id="393" r:id="rId26"/>
    <p:sldId id="676" r:id="rId27"/>
    <p:sldId id="411" r:id="rId28"/>
    <p:sldId id="395" r:id="rId29"/>
    <p:sldId id="396" r:id="rId30"/>
    <p:sldId id="397" r:id="rId31"/>
    <p:sldId id="398" r:id="rId32"/>
    <p:sldId id="399" r:id="rId33"/>
    <p:sldId id="400" r:id="rId34"/>
    <p:sldId id="507" r:id="rId35"/>
    <p:sldId id="508" r:id="rId36"/>
    <p:sldId id="401" r:id="rId37"/>
    <p:sldId id="370" r:id="rId38"/>
    <p:sldId id="410" r:id="rId39"/>
    <p:sldId id="438" r:id="rId40"/>
    <p:sldId id="439" r:id="rId41"/>
    <p:sldId id="440" r:id="rId42"/>
    <p:sldId id="448" r:id="rId43"/>
    <p:sldId id="441" r:id="rId44"/>
    <p:sldId id="442" r:id="rId45"/>
    <p:sldId id="443" r:id="rId46"/>
    <p:sldId id="445" r:id="rId47"/>
    <p:sldId id="729" r:id="rId48"/>
    <p:sldId id="446" r:id="rId49"/>
    <p:sldId id="447" r:id="rId50"/>
    <p:sldId id="402" r:id="rId51"/>
    <p:sldId id="482" r:id="rId52"/>
    <p:sldId id="677" r:id="rId53"/>
    <p:sldId id="450" r:id="rId54"/>
    <p:sldId id="451" r:id="rId55"/>
    <p:sldId id="452" r:id="rId56"/>
    <p:sldId id="511" r:id="rId57"/>
    <p:sldId id="453" r:id="rId58"/>
    <p:sldId id="454" r:id="rId59"/>
    <p:sldId id="512" r:id="rId60"/>
    <p:sldId id="455" r:id="rId61"/>
    <p:sldId id="456" r:id="rId62"/>
    <p:sldId id="457" r:id="rId63"/>
    <p:sldId id="458" r:id="rId64"/>
    <p:sldId id="730" r:id="rId65"/>
    <p:sldId id="459" r:id="rId66"/>
    <p:sldId id="731" r:id="rId67"/>
    <p:sldId id="460" r:id="rId68"/>
    <p:sldId id="461" r:id="rId69"/>
    <p:sldId id="462" r:id="rId70"/>
    <p:sldId id="463" r:id="rId71"/>
    <p:sldId id="464" r:id="rId72"/>
    <p:sldId id="483" r:id="rId73"/>
    <p:sldId id="465" r:id="rId74"/>
    <p:sldId id="509" r:id="rId75"/>
    <p:sldId id="466" r:id="rId76"/>
    <p:sldId id="510" r:id="rId77"/>
    <p:sldId id="467" r:id="rId78"/>
    <p:sldId id="479" r:id="rId79"/>
    <p:sldId id="480" r:id="rId80"/>
    <p:sldId id="481" r:id="rId81"/>
    <p:sldId id="379" r:id="rId82"/>
  </p:sldIdLst>
  <p:sldSz cx="12192000" cy="6858000"/>
  <p:notesSz cx="6858000" cy="9144000"/>
  <p:custDataLst>
    <p:tags r:id="rId8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10"/>
    <p:restoredTop sz="96271"/>
  </p:normalViewPr>
  <p:slideViewPr>
    <p:cSldViewPr snapToGrid="0" snapToObjects="1">
      <p:cViewPr varScale="1">
        <p:scale>
          <a:sx n="101" d="100"/>
          <a:sy n="101" d="100"/>
        </p:scale>
        <p:origin x="200" y="73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notesViewPr>
    <p:cSldViewPr snapToGrid="0" snapToObjects="1">
      <p:cViewPr varScale="1">
        <p:scale>
          <a:sx n="95" d="100"/>
          <a:sy n="95" d="100"/>
        </p:scale>
        <p:origin x="2504" y="19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7" Type="http://schemas.openxmlformats.org/officeDocument/2006/relationships/tags" Target="tags/tag2.xml"/><Relationship Id="rId86" Type="http://schemas.openxmlformats.org/officeDocument/2006/relationships/tableStyles" Target="tableStyles.xml"/><Relationship Id="rId85" Type="http://schemas.openxmlformats.org/officeDocument/2006/relationships/viewProps" Target="viewProps.xml"/><Relationship Id="rId84" Type="http://schemas.openxmlformats.org/officeDocument/2006/relationships/presProps" Target="presProps.xml"/><Relationship Id="rId83" Type="http://schemas.openxmlformats.org/officeDocument/2006/relationships/handoutMaster" Target="handoutMasters/handoutMaster1.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4B3C7D-7ED1-A34F-BCFC-1C01389AE58C}" type="datetimeFigureOut">
              <a:rPr kumimoji="1" lang="zh-CN" altLang="en-US" smtClean="0"/>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CED8CE-3D9F-CA47-A17E-9AD879C3B1C0}"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CF2CF-5EF1-D24F-8F8B-C67282AA038A}"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70782-008B-5B48-B01C-A994AC4AA046}"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cstate="screen"/>
          <a:stretch>
            <a:fillRect/>
          </a:stretch>
        </p:blipFill>
        <p:spPr>
          <a:xfrm rot="5400000">
            <a:off x="0" y="-228600"/>
            <a:ext cx="1117600" cy="1117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5.xml"/><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tags" Target="../tags/tag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png"/><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9.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32.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3.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5.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6.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7.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8.png"/><Relationship Id="rId1" Type="http://schemas.openxmlformats.org/officeDocument/2006/relationships/image" Target="../media/image14.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9.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1.png"/><Relationship Id="rId1" Type="http://schemas.openxmlformats.org/officeDocument/2006/relationships/image" Target="../media/image4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2.png"/><Relationship Id="rId1" Type="http://schemas.openxmlformats.org/officeDocument/2006/relationships/image" Target="../media/image14.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0.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3.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5.png"/><Relationship Id="rId1" Type="http://schemas.openxmlformats.org/officeDocument/2006/relationships/image" Target="../media/image14.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6.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7.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8.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0.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9.png"/><Relationship Id="rId1" Type="http://schemas.openxmlformats.org/officeDocument/2006/relationships/image" Target="../media/image14.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0.png"/><Relationship Id="rId1" Type="http://schemas.openxmlformats.org/officeDocument/2006/relationships/image" Target="../media/image40.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1.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3.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4.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5.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6.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7.png"/><Relationship Id="rId1" Type="http://schemas.openxmlformats.org/officeDocument/2006/relationships/image" Target="../media/image14.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8.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9.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0.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2.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3.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4.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5.pn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6.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7.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8.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9.png"/></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5.xml"/><Relationship Id="rId2" Type="http://schemas.openxmlformats.org/officeDocument/2006/relationships/image" Target="../media/image70.tiff"/><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descr="图片文学"/>
          <p:cNvPicPr>
            <a:picLocks noChangeAspect="1"/>
          </p:cNvPicPr>
          <p:nvPr/>
        </p:nvPicPr>
        <p:blipFill>
          <a:blip r:embed="rId2"/>
          <a:stretch>
            <a:fillRect/>
          </a:stretch>
        </p:blipFill>
        <p:spPr>
          <a:xfrm>
            <a:off x="2757170" y="2527935"/>
            <a:ext cx="6678295" cy="1641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23460" y="1066800"/>
            <a:ext cx="6530975" cy="4988560"/>
          </a:xfrm>
          <a:prstGeom prst="rect">
            <a:avLst/>
          </a:prstGeom>
        </p:spPr>
        <p:txBody>
          <a:bodyPr wrap="square">
            <a:noAutofit/>
          </a:bodyPr>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（三）诗歌通过意境表达思想感情</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王昌龄在《诗格》里说：“一曰物境。欲为山水诗，则张泉石云峰之境……二曰情境。娱乐愁怨，皆张于意而处于身，然后驰思，深得其情……”诗的意境，是诗人所描绘的生活图景和所表达的思想感情相融合而形成的一个充满诗意的艺术境界。王国维说：“一切景语皆情语。”诗人笔下创造的物和景，已经和生活的面貌不完全相同了，而是融合了诗人主观色彩的景和物，是诗人独特的感受和思想感情的凝结，也是诗人气质和个性的流露。写景即为了抒情，景与情不可分割，往往情中有景，景中有情。妙合无垠，便是诗人追求的境界。</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诗歌概述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56590" y="1808480"/>
            <a:ext cx="3929380" cy="39858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62025" y="1340485"/>
            <a:ext cx="5296535" cy="4369435"/>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（四）诗歌具有精练含蓄的特征</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诗歌的语言实际上是一种特殊的、神秘的符号系统，它不但含有一种抽象化、系统化的理性意蕴，更含有情感的美感。诗歌最擅长用最少的语言表现最丰富的内容和思想。精练和含蓄总是相关的。但精练不等于含蓄，直抒胸臆就不算含蓄，不直接表达情感的诗歌语言多通过比喻、通感、双关、用典、象征等方式表达语意，从而使人感到含蓄、朦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诗歌概述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040245" y="1010285"/>
            <a:ext cx="4265930" cy="5145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 name="图片 15"/>
          <p:cNvPicPr>
            <a:picLocks noChangeAspect="1"/>
          </p:cNvPicPr>
          <p:nvPr>
            <p:custDataLst>
              <p:tags r:id="rId1"/>
            </p:custDataLst>
          </p:nvPr>
        </p:nvPicPr>
        <p:blipFill>
          <a:blip r:embed="rId2" cstate="screen"/>
          <a:stretch>
            <a:fillRect/>
          </a:stretch>
        </p:blipFill>
        <p:spPr>
          <a:xfrm>
            <a:off x="-283210" y="1468755"/>
            <a:ext cx="5229860" cy="5767705"/>
          </a:xfrm>
          <a:prstGeom prst="rect">
            <a:avLst/>
          </a:prstGeom>
        </p:spPr>
      </p:pic>
      <p:sp>
        <p:nvSpPr>
          <p:cNvPr id="2" name="矩形 1"/>
          <p:cNvSpPr/>
          <p:nvPr/>
        </p:nvSpPr>
        <p:spPr>
          <a:xfrm>
            <a:off x="4627880" y="1311275"/>
            <a:ext cx="6472555" cy="3696335"/>
          </a:xfrm>
          <a:prstGeom prst="rect">
            <a:avLst/>
          </a:prstGeom>
        </p:spPr>
        <p:txBody>
          <a:bodyPr wrap="square">
            <a:noAutofit/>
          </a:bodyPr>
          <a:p>
            <a:pPr indent="457200" algn="just" fontAlgn="auto">
              <a:lnSpc>
                <a:spcPct val="20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（五）诗歌具有音乐美</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2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诗歌有一部分原先是配乐歌唱的。诗歌的音乐美体现在它的语言上，其中绝句和律诗的格律大致相同，即字数一定，句数一定，平仄有固定格式，一般原则上要押韵。诗歌就是这样利用这种语言因素，讲究句式整齐或变化，讲究节奏和对仗，讲究平仄和押韵，从而形成一种节奏和韵律美。</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诗歌概述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30885" y="858520"/>
            <a:ext cx="6897370" cy="5460365"/>
          </a:xfrm>
          <a:prstGeom prst="rect">
            <a:avLst/>
          </a:prstGeom>
        </p:spPr>
        <p:txBody>
          <a:bodyPr wrap="square">
            <a:spAutoFit/>
          </a:bodyPr>
          <a:p>
            <a:pPr indent="508000" algn="just" fontAlgn="auto">
              <a:lnSpc>
                <a:spcPct val="11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诗歌的分类</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（一）古代诗歌</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按音律分类</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（1）古体诗。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古体诗包括古诗（唐代以前的诗歌）、楚辞、乐府诗。“歌”“歌行”“引”“曲”“吟”等古诗题材的诗歌也属古体诗。古体诗不讲究对仗，押韵较自由。古体诗的发展轨迹：《诗经》→楚辞→汉赋→汉乐府→魏晋南北朝民歌→建安诗歌→陶诗等文人五言诗→唐代的古风、新乐府。具体来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楚辞体：楚辞体是战国时期楚国屈原所创的一种诗歌形式，其特点是运用楚地方言、声韵，具有浓厚的楚地色彩。西汉刘向编辑的《楚辞》，全书十七篇，以屈原作品为主，而屈原作品又以《离骚》为代表作，后人因此又称“楚辞体”为“骚体”。</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乐府：乐府是自秦代以来朝廷设立的管理音乐机构，汉武帝时期大规模扩建，从民间搜集了大量的诗歌，后人统称为汉乐府。后来乐府成了一种诗歌体裁。</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12077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诗歌概述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8003540" y="1146175"/>
            <a:ext cx="3418840" cy="50984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6000"/>
          </a:blip>
          <a:stretch>
            <a:fillRect/>
          </a:stretch>
        </p:blipFill>
        <p:spPr>
          <a:xfrm>
            <a:off x="6846570" y="1583055"/>
            <a:ext cx="5274945" cy="5274945"/>
          </a:xfrm>
          <a:prstGeom prst="rect">
            <a:avLst/>
          </a:prstGeom>
        </p:spPr>
      </p:pic>
      <p:sp>
        <p:nvSpPr>
          <p:cNvPr id="2" name="矩形 1"/>
          <p:cNvSpPr/>
          <p:nvPr/>
        </p:nvSpPr>
        <p:spPr>
          <a:xfrm>
            <a:off x="737235" y="1111250"/>
            <a:ext cx="10746740" cy="4969510"/>
          </a:xfrm>
          <a:prstGeom prst="rect">
            <a:avLst/>
          </a:prstGeom>
        </p:spPr>
        <p:txBody>
          <a:bodyPr wrap="square">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（2）近体诗。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中国的诗歌发展到唐代，形成了新的诗体——律诗和绝句。因为它对每首诗句数、字数和平仄、用韵等都有严格的规定，故称为“格律诗”；因为它产生于唐代而有别于前代的古诗，故又称为“今体诗”或“近体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第一种称“绝句”。绝句又称“绝诗”“截句”“断句”。每首四句，以五言（每句五个字）、七言（每句七个字）为主，简称为五绝，七绝。</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二种称“律诗”，每首八句，五言的简称五律，七言的简称七律，超过八句的称为排律（或长律）。律诗格律极严，篇有定句（除排律外），句有定字，韵有定位（押韵位置固定），字有定声（诗中各字的平仄声调固定），联有定对（律诗中间两联必须对仗）。例如，起源于南北朝、成熟于唐初的律诗，每首四联八句，每句字数必须相同，可四韵或五韵，中间两联必须对仗，二、四、六、八句押韵，首句可押可不押。排律除首末两联外，上下句都需对仗，也有隔句相对的，称为“扇对”。上述的绝句对平仄、押韵、对偶也有一定要求。</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诗歌概述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972185" y="1351280"/>
            <a:ext cx="5497195" cy="4318635"/>
          </a:xfrm>
          <a:prstGeom prst="rect">
            <a:avLst/>
          </a:prstGeom>
        </p:spPr>
        <p:txBody>
          <a:bodyPr wrap="square">
            <a:no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（3）词。</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词又称为诗余、长短句、曲子、曲子词、乐府等。其特点：调有定格，句有定数，字有定声。字数不同可分为长调（91 字以上）、中调（59～90 字）、小令（58 字以内）。词有单调和双调之分，双调就是分两大段，两段的平仄、字数是相等或大致相等的，单调只有一段。词的一段叫一阕或一片，第一段叫前阕、上阕、上片，第二段叫后阕、下阕、下片。</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诗歌概述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198995" y="723265"/>
            <a:ext cx="3834130" cy="54114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诗歌概述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5711825" y="1491615"/>
            <a:ext cx="5204460" cy="3491865"/>
          </a:xfrm>
          <a:prstGeom prst="rect">
            <a:avLst/>
          </a:prstGeom>
        </p:spPr>
        <p:txBody>
          <a:bodyPr wrap="square">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（4）曲。</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曲又称为词余、乐府。元曲包括散曲和杂剧。散曲兴起于金，兴盛于元，体式与词相近。特点：可以在字数定格外加衬字，较多使用口语。散曲包括小令、套数（套曲）两种。套数是连贯成套的曲子，至少是两曲，多则几十曲。每一套数都以第一首曲的曲牌作为全套的曲牌名，全套必须同一宫调。它无宾白、科介，只供清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1342390" y="1251585"/>
            <a:ext cx="3097530" cy="5132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20395" y="977265"/>
            <a:ext cx="6528435" cy="4279265"/>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按内容分类</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（1）怀古诗。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般是怀念古代的人物和事迹。咏史怀古诗往往将史实与现实扭结到一起，或感慨个人遭遇，或抨击社会现实。例如，苏轼《念奴娇·赤壁怀古》，感慨个人遭遇，理想和现实的矛盾，年过半百，功业无成。辛弃疾《永遇乐·京口北固亭怀古》表达对朝廷苟且偷生的不满，抨击社会现实。也有的咏史怀古诗只是对历史做理性的思考与评价，或仅是客观的叙述，诗人自身的遭遇不在其中，诗人的感慨只是画外之音而已。例如，刘禹锡的《乌衣巷》，今昔对比，表达了诗人的历史沧桑之感。</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诗歌概述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7549515" y="2143760"/>
            <a:ext cx="4304030" cy="2693035"/>
          </a:xfrm>
          <a:prstGeom prst="rect">
            <a:avLst/>
          </a:prstGeom>
        </p:spPr>
      </p:pic>
      <p:sp>
        <p:nvSpPr>
          <p:cNvPr id="6" name="文本框 5"/>
          <p:cNvSpPr txBox="1"/>
          <p:nvPr/>
        </p:nvSpPr>
        <p:spPr>
          <a:xfrm>
            <a:off x="620395" y="4967605"/>
            <a:ext cx="11153775" cy="1247140"/>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（2）咏物诗。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咏物诗的特点是内容上以某一物为描写对象，抓住其某些特征着意描摹；思想上往往是托物言志，由物到人，由实到虚，写出精神品格。常用比喻、象征、拟人、对比等表现手法。</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467475" y="1310005"/>
            <a:ext cx="4431030" cy="3513455"/>
          </a:xfrm>
          <a:prstGeom prst="rect">
            <a:avLst/>
          </a:prstGeom>
        </p:spPr>
        <p:txBody>
          <a:bodyPr wrap="square">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（3）山水田园诗。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谢灵运开山水诗先河，东晋陶渊明开田园诗先河，发展到唐代，有山水田园诗派，代表人物是王维、孟浩然。山水田园诗以描写自然风光、农村景物以及安逸恬淡的隐居生活见长，诗境隽永优美，风格恬静淡雅，语言清丽洗练。</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诗歌概述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1042035" y="1310005"/>
            <a:ext cx="4433570" cy="43776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诗歌概述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42035" y="1614805"/>
            <a:ext cx="5117465" cy="3491865"/>
          </a:xfrm>
          <a:prstGeom prst="rect">
            <a:avLst/>
          </a:prstGeom>
          <a:noFill/>
        </p:spPr>
        <p:txBody>
          <a:bodyPr wrap="square" rtlCol="0" anchor="t">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（4）边塞诗。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从先秦就有了以边塞、战争为题材的诗，发展到唐代，由于战争频仍，统治者重武轻文，士人邀功边庭以博取功名比由科举进身容易得多，加之盛唐那种积极用世、昂扬奋进的时代气氛，于是奇情壮丽的边塞诗便大大发展起来了，形成一个新的诗歌流派，其代表人物是高适、岑参、王昌龄。</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6734175" y="763905"/>
            <a:ext cx="3781425" cy="53301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683027" y="4034349"/>
            <a:ext cx="1537252" cy="3256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1683026" y="4030389"/>
            <a:ext cx="1510747" cy="307777"/>
          </a:xfrm>
          <a:prstGeom prst="rect">
            <a:avLst/>
          </a:prstGeom>
          <a:noFill/>
        </p:spPr>
        <p:txBody>
          <a:bodyPr wrap="square" rtlCol="0">
            <a:spAutoFit/>
          </a:bodyPr>
          <a:lstStyle/>
          <a:p>
            <a:pPr algn="dist"/>
            <a:r>
              <a:rPr kumimoji="1" lang="en-US" altLang="zh-CN" sz="1400">
                <a:solidFill>
                  <a:schemeClr val="bg1"/>
                </a:solidFill>
              </a:rPr>
              <a:t>CONTENTS</a:t>
            </a:r>
            <a:endParaRPr kumimoji="1" lang="zh-CN" altLang="en-US" sz="1400">
              <a:solidFill>
                <a:schemeClr val="bg1"/>
              </a:solidFill>
            </a:endParaRPr>
          </a:p>
        </p:txBody>
      </p:sp>
      <p:sp>
        <p:nvSpPr>
          <p:cNvPr id="5" name="文本框 4"/>
          <p:cNvSpPr txBox="1"/>
          <p:nvPr/>
        </p:nvSpPr>
        <p:spPr>
          <a:xfrm>
            <a:off x="2385392" y="3030115"/>
            <a:ext cx="1107996" cy="1200329"/>
          </a:xfrm>
          <a:prstGeom prst="rect">
            <a:avLst/>
          </a:prstGeom>
          <a:noFill/>
        </p:spPr>
        <p:txBody>
          <a:bodyPr wrap="none" rtlCol="0">
            <a:spAutoFit/>
          </a:bodyPr>
          <a:lstStyle/>
          <a:p>
            <a:r>
              <a:rPr kumimoji="1" lang="zh-CN" altLang="en-US" sz="7200">
                <a:solidFill>
                  <a:schemeClr val="tx1">
                    <a:lumMod val="75000"/>
                    <a:lumOff val="25000"/>
                  </a:schemeClr>
                </a:solidFill>
                <a:latin typeface="字魂36号-正文宋楷" panose="02000000000000000000" pitchFamily="2" charset="-122"/>
                <a:ea typeface="字魂36号-正文宋楷" panose="02000000000000000000" pitchFamily="2" charset="-122"/>
              </a:rPr>
              <a:t>目</a:t>
            </a:r>
            <a:endParaRPr kumimoji="1" lang="en-US" altLang="zh-CN" sz="72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6" name="文本框 5"/>
          <p:cNvSpPr txBox="1"/>
          <p:nvPr/>
        </p:nvSpPr>
        <p:spPr>
          <a:xfrm>
            <a:off x="3153678" y="3596992"/>
            <a:ext cx="1378904" cy="1200329"/>
          </a:xfrm>
          <a:prstGeom prst="rect">
            <a:avLst/>
          </a:prstGeom>
          <a:noFill/>
        </p:spPr>
        <p:txBody>
          <a:bodyPr wrap="none" rtlCol="0">
            <a:spAutoFit/>
          </a:bodyPr>
          <a:lstStyle/>
          <a:p>
            <a:r>
              <a:rPr kumimoji="1" lang="zh-CN" altLang="en-US" sz="7200">
                <a:solidFill>
                  <a:schemeClr val="tx1">
                    <a:lumMod val="75000"/>
                    <a:lumOff val="25000"/>
                  </a:schemeClr>
                </a:solidFill>
                <a:latin typeface="字魂36号-正文宋楷" panose="02000000000000000000" pitchFamily="2" charset="-122"/>
                <a:ea typeface="字魂36号-正文宋楷" panose="02000000000000000000" pitchFamily="2" charset="-122"/>
              </a:rPr>
              <a:t>录 </a:t>
            </a:r>
            <a:endParaRPr kumimoji="1" lang="zh-CN" altLang="en-US" sz="72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2" name="文本框 1"/>
          <p:cNvSpPr txBox="1"/>
          <p:nvPr/>
        </p:nvSpPr>
        <p:spPr>
          <a:xfrm>
            <a:off x="4671060" y="2182495"/>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第二单元　诗歌：诗三百，思无邪</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
        <p:nvSpPr>
          <p:cNvPr id="7" name="文本框 6"/>
          <p:cNvSpPr txBox="1"/>
          <p:nvPr/>
        </p:nvSpPr>
        <p:spPr>
          <a:xfrm>
            <a:off x="4671060" y="1400175"/>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第一单元　走近文学欣赏</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
        <p:nvSpPr>
          <p:cNvPr id="8" name="文本框 7"/>
          <p:cNvSpPr txBox="1"/>
          <p:nvPr/>
        </p:nvSpPr>
        <p:spPr>
          <a:xfrm>
            <a:off x="4671060" y="2964815"/>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第三单元　小说：写小说，就是写社会</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
        <p:nvSpPr>
          <p:cNvPr id="9" name="文本框 8"/>
          <p:cNvSpPr txBox="1"/>
          <p:nvPr/>
        </p:nvSpPr>
        <p:spPr>
          <a:xfrm>
            <a:off x="4671060" y="3788410"/>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第四单元　散文：发之于心，随之于笔</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
        <p:nvSpPr>
          <p:cNvPr id="10" name="文本框 9"/>
          <p:cNvSpPr txBox="1"/>
          <p:nvPr/>
        </p:nvSpPr>
        <p:spPr>
          <a:xfrm>
            <a:off x="4671060" y="4599305"/>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第五单元　戏剧：人生如戏，戏如人生</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048885" y="858520"/>
            <a:ext cx="6515100" cy="5358130"/>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（5）行旅诗和闺怨诗。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古人或久宦在外，或长期流离漂泊，或久戍边关，总会引起浓浓的思乡怀人之情，所以这类诗文就特别多，它们或写羁旅之思，或写思念亲友，或写征人思乡，或写闺中怀人。写作上或触景伤情，或感时生情，或托物传情，或因梦寄情，或妙喻传情。</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（6）送别诗。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古代由于交通不便，通信极不发达，亲人朋友之间往往一别数载难以相见，故古人特别看重离别。离别之际，人们往往设酒饯别，折柳相送，有时还要吟诗话别，因此离情别绪就成为古代文人一个永恒的主题。因各人的情况不同，故送别诗所写的具体内容及思想倾向往往有别。有的直接抒写离别之情，有的借以一吐胸中积愤或表明心志，有的重在写离愁别恨，有的重在劝勉、鼓励、安慰，有的兼而有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诗歌概述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16915" y="1468120"/>
            <a:ext cx="3855720" cy="4540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14680" y="1082675"/>
            <a:ext cx="5416550" cy="5378450"/>
          </a:xfrm>
          <a:prstGeom prst="rect">
            <a:avLst/>
          </a:prstGeom>
          <a:noFill/>
        </p:spPr>
        <p:txBody>
          <a:bodyPr wrap="square" rtlCol="0" anchor="t">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（二）现代诗歌</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叙事诗和抒情诗</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这是按照作品内容的表达方式划分的。</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（1）叙事诗。</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诗中有比较完整的故事情节和人物形象，通常以诗人满怀激情的歌唱方式来表现。史诗、故事诗、诗体小说等都属于这一类。史诗，如古希腊荷马的《伊利亚特》和《奥德赛》；故事诗，如我国诗人李季的《王贵与李香香》；诗体小说，如英国诗人拜伦的《唐璜》、俄国诗人普希金的《叶甫盖尼·奥涅金》。</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诗歌概述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607810" y="1204595"/>
            <a:ext cx="4714875" cy="47637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6000"/>
          </a:blip>
          <a:stretch>
            <a:fillRect/>
          </a:stretch>
        </p:blipFill>
        <p:spPr>
          <a:xfrm>
            <a:off x="6846570" y="1583055"/>
            <a:ext cx="5274945" cy="5274945"/>
          </a:xfrm>
          <a:prstGeom prst="rect">
            <a:avLst/>
          </a:prstGeom>
        </p:spPr>
      </p:pic>
      <p:sp>
        <p:nvSpPr>
          <p:cNvPr id="2" name="文本框 1"/>
          <p:cNvSpPr txBox="1"/>
          <p:nvPr/>
        </p:nvSpPr>
        <p:spPr>
          <a:xfrm>
            <a:off x="5777865" y="1248410"/>
            <a:ext cx="5354955" cy="4685030"/>
          </a:xfrm>
          <a:prstGeom prst="rect">
            <a:avLst/>
          </a:prstGeom>
          <a:noFill/>
        </p:spPr>
        <p:txBody>
          <a:bodyPr wrap="square" rtlCol="0" anchor="t">
            <a:no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（2）抒情诗。</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抒情诗主要通过直接抒发诗人的思想感情来反映社会生活，不要求描述完整的故事情节和人物形象。例如，情歌、颂歌、哀歌、挽歌、牧歌和讽刺诗。现代诗歌中，如著名诗人汪国真的《热爱生命》《如果生活不够慷慨》、王衍钊的《乡恋》等，这类作品很多，不一一列举。</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当然，叙事和抒情也不是决然分割的。叙事诗也有一定的抒情性，不过它的抒情要求要与叙事紧密结合。抒情诗也常有对某些生活片段的叙述，但不能铺展，应服从抒情的需要。</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诗歌概述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1103630" y="1248410"/>
            <a:ext cx="3919220" cy="51206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925830" y="1097280"/>
            <a:ext cx="5205095" cy="5349240"/>
          </a:xfrm>
          <a:prstGeom prst="rect">
            <a:avLst/>
          </a:prstGeom>
          <a:noFill/>
        </p:spPr>
        <p:txBody>
          <a:bodyPr wrap="square" rtlCol="0" anchor="t">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格律诗、自由诗、散文诗、韵脚诗</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（1）格律诗。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格律诗是按照一定格式和规则写成的诗歌。它对诗的行数、诗句的字数（或音节）、声调音韵、词语对仗、句式排列等有严格规定，例如，我国古代诗歌中的“律诗”“绝句”和“词”“曲”，欧洲的“十四行诗”。</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（2）自由诗。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自由诗是近代欧美新发展起来的一种诗体。它不受格律限制，无固定格式，注重自然的、内在的节奏，押大致相近的韵或不押韵，字数、行数、句式、音调都比较自由，语言比较通俗。美国诗人惠特曼是欧美自由诗的创始人，《草叶集》是他的主要诗集。我国“五四”以来也流行这种诗体。</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诗歌概述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6463030" y="1831975"/>
            <a:ext cx="5154295" cy="34905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005830" y="1443990"/>
            <a:ext cx="4682490" cy="465518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（3）散文诗。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散文诗是兼有散文和诗的特点的一种文学体裁。作品中有诗的意境和激情，常常富有哲理，注重自然的节奏感和音乐美，篇幅短小，像散文一样不分行，不押韵，如鲁迅的《野草》。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（4）韵脚诗。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韵脚诗属于文学体裁的一种，顾名思义，泛指每一行诗的结尾均须押韵，诗读起来朗朗上口如同歌谣。这里的韵脚诗指现代韵脚诗，属于一种新型诗体。</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诗歌概述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1118235" y="1443990"/>
            <a:ext cx="3620770" cy="4855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2003016" y="2876024"/>
            <a:ext cx="7802880" cy="1014730"/>
          </a:xfrm>
          <a:prstGeom prst="rect">
            <a:avLst/>
          </a:prstGeom>
          <a:noFill/>
        </p:spPr>
        <p:txBody>
          <a:bodyPr wrap="none" rtlCol="0">
            <a:spAutoFit/>
          </a:bodyPr>
          <a:lstStyle/>
          <a:p>
            <a:pPr algn="l"/>
            <a:r>
              <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rPr>
              <a:t>模块二　诗歌欣赏技巧</a:t>
            </a:r>
            <a:endPar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6000"/>
          </a:blip>
          <a:stretch>
            <a:fillRect/>
          </a:stretch>
        </p:blipFill>
        <p:spPr>
          <a:xfrm>
            <a:off x="6846570" y="1583055"/>
            <a:ext cx="5274945" cy="5274945"/>
          </a:xfrm>
          <a:prstGeom prst="rect">
            <a:avLst/>
          </a:prstGeom>
        </p:spPr>
      </p:pic>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诗歌欣赏技巧</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04520" y="1009650"/>
            <a:ext cx="10899775" cy="5115560"/>
          </a:xfrm>
          <a:prstGeom prst="rect">
            <a:avLst/>
          </a:prstGeom>
          <a:noFill/>
        </p:spPr>
        <p:txBody>
          <a:bodyPr wrap="square" rtlCol="0" anchor="t">
            <a:spAutoFit/>
          </a:bodyPr>
          <a:p>
            <a:pPr indent="508000" algn="just" fontAlgn="auto">
              <a:lnSpc>
                <a:spcPct val="130000"/>
              </a:lnSpc>
              <a:spcAft>
                <a:spcPts val="600"/>
              </a:spcAf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了解背景</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just" fontAlgn="auto">
              <a:lnSpc>
                <a:spcPct val="130000"/>
              </a:lnSpc>
              <a:spcAft>
                <a:spcPts val="600"/>
              </a:spcAf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（一）了解时代背景</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just" fontAlgn="auto">
              <a:lnSpc>
                <a:spcPct val="13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俗话说：“知人论世。”任何诗人都会受到时代的影响，任何作品都会自觉或不自觉地打上时代的烙印，要公允地评价诗人和历史地看待文学作品，首先必须了解诗人所处的时代。</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just" fontAlgn="auto">
              <a:lnSpc>
                <a:spcPct val="13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以唐代为例，唐代的强盛和开放使唐诗生机跃动、神采飞扬，总体上显得风神健朗、大气磅礴。例如，“莫愁前路无知己，天下谁人不识君”（高适《别董大》）；“秦时明月汉时关，万里长征人未还。但使龙城飞将在，不叫胡马度阴山”（王昌龄《出塞》）；“北风卷地白草折，胡天八月即飞雪。忽如一夜春风来，千树万树梨花开”（岑参《白雪歌送武判官归京》）。这些诗句显得豪迈雄健，一往无前！即使是艰苦战争，也壮丽无比；即使是出征远戍，也爽朗明快。</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just" fontAlgn="auto">
              <a:lnSpc>
                <a:spcPct val="13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以宋代为例，宋代的南迁后的历史原因使宋诗、宋词多叹惋哀怨之语，豪放派往往自抒报国无门之慨，婉约派则多离愁别恨无奈之辞。例如，陆游的“三十从军今白发”“此身谁料，心在天山，身老沧州”表达的是对南宋王朝苟且偷安、屈辱求和的现实的不满，以及自己壮志未酬的苦闷。秦观《江城子》中的“便做春江都是泪，流不尽，许多愁”表达的是种深深的离愁。两相比较，时代特征尤为明显。</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60400" y="915670"/>
            <a:ext cx="6880860" cy="5516880"/>
          </a:xfrm>
          <a:prstGeom prst="rect">
            <a:avLst/>
          </a:prstGeom>
          <a:noFill/>
        </p:spPr>
        <p:txBody>
          <a:bodyPr wrap="square" rtlCol="0" anchor="t">
            <a:noAutofit/>
          </a:bodyPr>
          <a:p>
            <a:pPr indent="431800" algn="just" fontAlgn="auto">
              <a:lnSpc>
                <a:spcPct val="130000"/>
              </a:lnSpc>
              <a:spcAft>
                <a:spcPts val="600"/>
              </a:spcAft>
              <a:extLst>
                <a:ext uri="{35155182-B16C-46BC-9424-99874614C6A1}">
                  <wpsdc:indentchars xmlns:wpsdc="http://www.wps.cn/officeDocument/2017/drawingmlCustomData" val="200" checksum="3588746719"/>
                </a:ext>
              </a:extLst>
            </a:pPr>
            <a:r>
              <a:rPr sz="17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（三）了解诗人的风格特点</a:t>
            </a:r>
            <a:endParaRPr sz="17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3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每个诗人因为时代和个性的不同或态度和题材的差异使作品表现出不同的风格特点。从《诗经》和《离骚》开始，我们以浪漫主义和现实主义为风格标准对一些诗人做出粗略的划分，但风格不同，各如其面。例如，屈原：瑰丽奇异；曹操：慷慨悲凉；陶渊明：冲淡平和；王维：清新自然，恬淡含蓄，气韵生动（“诗中有画”）；王昌龄：雄浑豪迈且情思婉约；高适：激昂慷慨；李白：飘逸豪迈；杜甫：沉郁顿挫；白居易：通俗浅易；李贺：新奇幽艳，忧郁激愤；杜牧：雄姿英发；李商隐：深情绵邈，清丽俊逸；柳永：缠绵悱恻；苏轼：豪迈旷达；李清照：清丽典雅，婉约凄切；辛弃疾：豪爽悲愤，气势雄壮；张九龄：委婉蕴藉；孟浩然：语淡味重，恬静浑健；岑参：雄浑奇拔；韦应物：清新典雅；韩愈：气势磅礴，奇特新颖；贾岛：萧瑟悲愁；元稹：艳丽浅近；刘禹锡：清俊明朗；李煜：颓靡伤感，细腻感人；欧阳修：清丽明媚，语近情深；范仲淹：苍凉悲壮；晏殊：明朗疏淡；黄庭坚：流畅自然；秦观：情真意切；杨万里：新鲜活泼；陆游：雄浑奔放，明朗流畅。</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30000"/>
              </a:lnSpc>
              <a:spcAft>
                <a:spcPts val="600"/>
              </a:spcAft>
              <a:extLst>
                <a:ext uri="{35155182-B16C-46BC-9424-99874614C6A1}">
                  <wpsdc:indentchars xmlns:wpsdc="http://www.wps.cn/officeDocument/2017/drawingmlCustomData" val="200" checksum="3588746719"/>
                </a:ext>
              </a:extLst>
            </a:pP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诗歌欣赏技巧</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920355" y="1217930"/>
            <a:ext cx="3829685" cy="49123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09085" y="1295400"/>
            <a:ext cx="7331710" cy="3615055"/>
          </a:xfrm>
          <a:prstGeom prst="rect">
            <a:avLst/>
          </a:prstGeom>
          <a:noFill/>
        </p:spPr>
        <p:txBody>
          <a:bodyPr wrap="square" rtlCol="0" anchor="t">
            <a:spAutoFit/>
          </a:bodyPr>
          <a:p>
            <a:pPr indent="508000" algn="just" fontAlgn="auto">
              <a:lnSpc>
                <a:spcPct val="15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品味语言</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（一）注重对字词的分析</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晁补之说：“诗以一字论工拙。”中国诗与西方诗最明显的不同就是短小精悍，因此，诗人非常注重炼字。为了每一个字都掷地有声，李频说：“只将五字句，用破一生心。”贾岛说：“两句三年得，一吟双泪流。”如此认真推敲的态度也造就了不少千古名句，如王安石的“春风又绿江南岸”、宋祁的“红杏枝头春意闹”、张先的“云破月来花弄影”分别因“绿”“闹”“弄”字而备受称道。</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诗歌欣赏技巧</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45135" y="1181735"/>
            <a:ext cx="3559810" cy="508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96595" y="1080135"/>
            <a:ext cx="5691505" cy="5345430"/>
          </a:xfrm>
          <a:prstGeom prst="rect">
            <a:avLst/>
          </a:prstGeom>
          <a:noFill/>
        </p:spPr>
        <p:txBody>
          <a:bodyPr wrap="square" rtlCol="0" anchor="t">
            <a:spAutoFit/>
          </a:bodyPr>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（二）理解词句的深层含义</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由于古典诗词重凝练、重意象、重含蓄，因此很多诗词并不只有单一的字面上的意思，而是有着丰富的暗含之义。古人云：诗无达诂。诗歌的多义性也是造就它的永恒性的一个重要原因。就如杜甫的《江南逢李龟年》所说，“正是江南好风景，落花时节又逢君”，字面看来，这说的不过是暮春的时候两人重逢，但仔细一想，“落花”不也隐含着两人的年老落魄与孤苦无依吗？再推而广之，两人由原来的年少得志到现在的漂沦憔悴不跟时代和社会息息相关吗？一个普普通通的“落花时节”蕴含着的信息量确实不可小觑。</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诗歌欣赏技巧</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6954520" y="1289685"/>
            <a:ext cx="4598670" cy="4778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234915" y="2086326"/>
            <a:ext cx="1808480" cy="583565"/>
          </a:xfrm>
          <a:prstGeom prst="rect">
            <a:avLst/>
          </a:prstGeom>
          <a:noFill/>
        </p:spPr>
        <p:txBody>
          <a:bodyPr wrap="none" rtlCol="0">
            <a:spAutoFit/>
          </a:bodyPr>
          <a:lstStyle/>
          <a:p>
            <a:r>
              <a:rPr kumimoji="1" lang="zh-CN" altLang="en-US" sz="3200">
                <a:solidFill>
                  <a:schemeClr val="tx1">
                    <a:lumMod val="75000"/>
                    <a:lumOff val="25000"/>
                  </a:schemeClr>
                </a:solidFill>
                <a:latin typeface="微软雅黑" panose="020B0503020204020204" pitchFamily="34" charset="-122"/>
                <a:ea typeface="微软雅黑" panose="020B0503020204020204" pitchFamily="34" charset="-122"/>
              </a:rPr>
              <a:t>第二单元</a:t>
            </a:r>
            <a:endParaRPr kumimoji="1" lang="zh-CN" altLang="en-US" sz="32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5203825" y="2670175"/>
            <a:ext cx="1838960" cy="306705"/>
          </a:xfrm>
          <a:prstGeom prst="rect">
            <a:avLst/>
          </a:prstGeom>
          <a:noFill/>
        </p:spPr>
        <p:txBody>
          <a:bodyPr wrap="square" rtlCol="0">
            <a:spAutoFit/>
          </a:bodyPr>
          <a:lstStyle/>
          <a:p>
            <a:pPr algn="dist"/>
            <a:r>
              <a:rPr kumimoji="1" lang="en-US" altLang="zh-CN" sz="1400"/>
              <a:t>PART</a:t>
            </a:r>
            <a:r>
              <a:rPr kumimoji="1" lang="zh-CN" altLang="en-US" sz="1400"/>
              <a:t> </a:t>
            </a:r>
            <a:r>
              <a:rPr kumimoji="1" lang="en-US" altLang="zh-CN" sz="1400"/>
              <a:t>two</a:t>
            </a:r>
            <a:endParaRPr kumimoji="1" lang="en-US" altLang="zh-CN" sz="1400"/>
          </a:p>
        </p:txBody>
      </p:sp>
      <p:sp>
        <p:nvSpPr>
          <p:cNvPr id="6" name="文本框 5"/>
          <p:cNvSpPr txBox="1"/>
          <p:nvPr/>
        </p:nvSpPr>
        <p:spPr>
          <a:xfrm>
            <a:off x="2037941" y="3343384"/>
            <a:ext cx="7802880" cy="1014730"/>
          </a:xfrm>
          <a:prstGeom prst="rect">
            <a:avLst/>
          </a:prstGeom>
          <a:noFill/>
        </p:spPr>
        <p:txBody>
          <a:bodyPr wrap="none" rtlCol="0">
            <a:spAutoFit/>
          </a:bodyPr>
          <a:lstStyle/>
          <a:p>
            <a:pPr algn="l"/>
            <a:r>
              <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rPr>
              <a:t>诗歌：诗三百，思无邪</a:t>
            </a:r>
            <a:endPar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 name="图片 15"/>
          <p:cNvPicPr>
            <a:picLocks noChangeAspect="1"/>
          </p:cNvPicPr>
          <p:nvPr/>
        </p:nvPicPr>
        <p:blipFill>
          <a:blip r:embed="rId1" cstate="screen"/>
          <a:stretch>
            <a:fillRect/>
          </a:stretch>
        </p:blipFill>
        <p:spPr>
          <a:xfrm>
            <a:off x="-281940" y="1735455"/>
            <a:ext cx="5122545" cy="5122545"/>
          </a:xfrm>
          <a:prstGeom prst="rect">
            <a:avLst/>
          </a:prstGeom>
        </p:spPr>
      </p:pic>
      <p:sp>
        <p:nvSpPr>
          <p:cNvPr id="2" name="文本框 1"/>
          <p:cNvSpPr txBox="1"/>
          <p:nvPr/>
        </p:nvSpPr>
        <p:spPr>
          <a:xfrm>
            <a:off x="3964940" y="787400"/>
            <a:ext cx="7724775" cy="5636260"/>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（三）修辞方法</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古典诗歌中运用的修辞方法很多，主要涉及比喻、借代、拟人、对偶、夸张、铺陈、反复等修辞方法，还要注意古典诗歌中常常运用到的赋、比、兴、象征等手法。古典诗词经久不衰的魅力很大程度上还表现在它所采用的丰富的修辞方法及其他表达技巧。</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在修辞方面，诗歌中运用最普遍的就是对偶，如“灭烛怜光满，披衣觉露滋”，“落木千山天远大，澄江一道月分明”，对仗工稳，又朗朗上口，易诵易记。此外，有夸张，如“白发三千丈，缘愁似个长”，表现自己深重的愁思，虽无理却有情。有比拟，如“可怜楼上月徘徊，应照离人妆镜台”，月光怀着对思妇的怜悯之情，在楼上徘徊不忍离去，要与思妇为伴，为她解愁，把月写得美好而富有灵性。有比喻，如“忽如一夜春风来，千树万树梨花开”，以花喻雪，充满壮美意境，富有浪漫色彩；</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又如“桐花万里丹山路，雏凤清于老凤声”，既富有诗情画意又自然显出对冬郎少年英才的赞扬。有对比，如“尔曹身与名俱灭，不废江河万古流”，流露出对时人的鄙视和对四杰的高度评价。有反复，如“两人对酌山花开，一杯一杯复一杯”，一种酒逢知己的喜悦与醉态跃然纸上。</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诗歌欣赏技巧</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68045" y="1574800"/>
            <a:ext cx="5906135" cy="3923030"/>
          </a:xfrm>
          <a:prstGeom prst="rect">
            <a:avLst/>
          </a:prstGeom>
          <a:noFill/>
        </p:spPr>
        <p:txBody>
          <a:bodyPr wrap="square" rtlCol="0" anchor="t">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（四）表达方式</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直抒胸臆</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这是直接对有关人物、事件、场景和环境表明爱憎喜怒态度的抒情方式。例如，陈子昂的《登幽州台歌》：“前不见古人，后不见来者，念天地之悠悠，独怆然而涕下。”文天祥的《过零丁洋》：“惶恐滩头说惶恐，零丁洋里叹零丁，人生自古谁无死，留取丹心照汗青。”诗人慷慨悲歌，直抒胸臆，感情抒发酣畅淋漓，一泻千里。</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诗歌欣赏技巧</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461885" y="652145"/>
            <a:ext cx="3804920" cy="5553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40375" y="1184275"/>
            <a:ext cx="5365750" cy="4859020"/>
          </a:xfrm>
          <a:prstGeom prst="rect">
            <a:avLst/>
          </a:prstGeom>
          <a:noFill/>
        </p:spPr>
        <p:txBody>
          <a:bodyPr wrap="square" rtlCol="0" anchor="t">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借景抒情</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“一切景语皆情语。”诗人要表达的思想感情正面不着一字，全然寓于眼前的自然景象之中，借自然景物抒发感情。有的诗词表面看来全是写景，实际上景中含情。</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如韦应物《滁州西涧》：“独怜幽草涧边生，上有黄鹂深树鸣。春潮带雨晩来急，野渡无人舟自横。”在春天繁荣的景物中，诗人对鸣声诱人的黄鹂没有感觉，偏偏只爱涧边幽草，加上描写水急舟横、无人问津的郊野渡口景物，凸显了诗人恬淡悠闲的心境，无奈而忧伤的情怀。</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诗歌欣赏技巧</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392430" y="1776730"/>
            <a:ext cx="4870450" cy="30143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02335" y="1291590"/>
            <a:ext cx="5968365" cy="4815840"/>
          </a:xfrm>
          <a:prstGeom prst="rect">
            <a:avLst/>
          </a:prstGeom>
          <a:noFill/>
        </p:spPr>
        <p:txBody>
          <a:bodyPr wrap="square" rtlCol="0" anchor="t">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情景交融</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古典诗词中有许多是触景生情或即景抒情之作，故情景分写，层次分明。既可以先写景，后抒情；也可以先抒情，后写景。但多数诗词属于前一种情况，如王维的《送元二使安西》：“渭城朝雨浥轻尘，客舍青青柳色新。劝君更尽一杯酒，西出阳关无故人。”前两句写景，从雨过天晴的天宇，到洁净的道路，从青青的客舍，到翠绿的杨柳，构成了一幅色调清新明朗的图景。后两句抒情，这里面不仅有依依惜别的情谊，而且包含着对远行者处境、心情的深情体贴，包含着对前路珍重的殷切祝愿。范仲淹的《渔家傲》上阕写景，下阕抒发了词人的爱国激情与浓重乡思。</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诗歌欣赏技巧</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352030" y="1932305"/>
            <a:ext cx="4162425" cy="3533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659245" y="1694815"/>
            <a:ext cx="4538345" cy="3491865"/>
          </a:xfrm>
          <a:prstGeom prst="rect">
            <a:avLst/>
          </a:prstGeom>
          <a:noFill/>
        </p:spPr>
        <p:txBody>
          <a:bodyPr wrap="square" rtlCol="0" anchor="t">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（五）有关技巧</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诗歌的结构形式，常见的有首尾照应、层层深入、先总后分、先景后情、过渡、铺垫、伏笔等。写作技巧有衬托、对比、渲染、卒章显志、欲扬先抑或欲抑先扬、联想、想象、语序倒置等。表达技巧有虚实结合、动静结合、托物言志、渲染、烘托、白描手法等。</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诗歌欣赏技巧</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581025" y="1694815"/>
            <a:ext cx="5506085" cy="37172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00380" y="1090930"/>
            <a:ext cx="7049135" cy="5398770"/>
          </a:xfrm>
          <a:prstGeom prst="rect">
            <a:avLst/>
          </a:prstGeom>
          <a:noFill/>
        </p:spPr>
        <p:txBody>
          <a:bodyPr wrap="square" rtlCol="0" anchor="t">
            <a:spAutoFit/>
          </a:bodyPr>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意趣和理趣</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（一）把握意象</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意象是融入了主观情意的客观物象，或是借助客观物象表现出来的主观情意。意象是主客观的交融契合。古典诗歌经过几千年的积淀，在我们的心里已经形成了一定的暗示，我们往往会将物与人融为一体。</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看到菊，我们自然就会想到陶渊明“采菊东篱下”的清高；看到梅，就会想到陆游“零落成泥碾作尘，只有香如故”的高洁；看到莲，会想到周敦颐的“出淤泥而不染”的隐逸风度，想到“莲动下渔舟”的清新可爱，想到“莲子清如水”的浪漫温馨；看到柳树，就会想到离别的不舍与深情，从《诗经》的“昔我往矣，杨柳依依”到《送元二使安西》的“客舍青青柳色新”，柳枝上浸透了多少的别恨与离愁。意象的这种深层含义使它言简意赅，含蓄蕴藉。一个简单的意象往往就是一幅动人的图画，使读者可以展开联想和想象，充实和丰富诗歌的内容。</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诗歌欣赏技巧</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880985" y="1449705"/>
            <a:ext cx="3702050" cy="4831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610610" y="1069340"/>
            <a:ext cx="7927975" cy="5280025"/>
          </a:xfrm>
          <a:prstGeom prst="rect">
            <a:avLst/>
          </a:prstGeom>
        </p:spPr>
        <p:txBody>
          <a:bodyPr wrap="square">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（二）了解意境</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意境是诗人的主观情意和客观物象相互交融而形成的艺术境界。王国维说：“境非独谓景物也。喜怒哀乐，亦人心中之一境界。故能写真景物、真感情者，谓之有境界，否则谓之无境界。”意与境的结合是诗歌创作中主客观结合的结果，有无优美的意境是评价诗歌创作的一个重要标准。而古典诗词的精华往往都是意境完美的典范。有雄浑壮丽的，如“大漠孤烟直，长河落日圆”（王维《使至塞上》）；有悲壮苍凉的，如“无边落木萧萧下，不尽长江滚滚来”（杜甫《登高》）；有幽美恬静的，如“花落家童未扫，莺啼山客犹眠”（王维《田园乐》）；有缠绵凄切的，如“蜡烛有心还惜别，替人垂泪到天明”（杜牧《赠别》）。</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意境与意象的区别：意境的范围比较大，通常指整首诗、几句诗或一句诗所营造的境界；而意象只不过是构成诗歌意境的一些具体的、细小的单位。意境好比是一座完整的建筑，意象是构成这座建筑的砖石。</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诗歌欣赏技巧</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72160" y="1323340"/>
            <a:ext cx="2505075" cy="4772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92785" y="1063625"/>
            <a:ext cx="7447915" cy="5204460"/>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（三）品鉴理趣</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诗歌分抒情诗和叙事诗两大种，其中还有一种说理诗，虽数量不多，但影响颇大。杜甫、陆游、苏轼的作品中经常可以看到深含理趣的句子。“江山如有待，花柳自无私”（杜甫《后游》）写江山、花柳像是在等待人们去欣赏，用来说明大自然是无私心的道理；“水流心不竞，云在意俱迟”（杜甫《江亭》）使人看到江水缓缓流动，白云舒缓飘动，诗人看到此景，似乎没有了争强好胜的心思，找到了悠闲的感受。“横看成岭侧成峰，远近高低各不同。不识庐山真面目，只缘身在此山中”（苏轼《题西林壁》）说明陷在里面不能跳出来，往往被各种现象所迷惑，看不到事件的真相。另外比较有名的说理诗句如朱熹《观书有感》：“半亩方塘一鉴开，天光云影共徘徊。问渠那得清如许？为有源头活水来”，“昨夜江边春水生，蒙冲巨舰一毛轻。向来枉费推移力，此日中流自在行”；陆游的《游山西村》：“山重水复疑无路，柳暗花明又一村”；王之涣的《登鹳雀楼》：“欲穷千里目，更上一层楼”；等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诗歌欣赏技巧</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8350250" y="1205230"/>
            <a:ext cx="3437255" cy="4921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217035" y="1129030"/>
            <a:ext cx="7085330" cy="4936490"/>
          </a:xfrm>
          <a:prstGeom prst="rect">
            <a:avLst/>
          </a:prstGeom>
        </p:spPr>
        <p:txBody>
          <a:bodyPr wrap="square">
            <a:spAutoFit/>
          </a:bodyPr>
          <a:p>
            <a:pPr indent="508000" algn="just" fontAlgn="auto">
              <a:lnSpc>
                <a:spcPct val="14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整体感知</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（一）把握情感基调</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诗言志”，任何文学作品都倾注着作者的情感，情感是作品的生命和灵魂，离开了情感，一切都将是无本之木、无源之水。所以情感也是我们把握作品理解诗人的切入点，只有先从总体上把握住作者在彼时彼处的心情，才能更好地去理解作品本身。不同的诗人有不同的经历，也有不同的人生态度，自然就在诗词中流露出不同的情感。如苏轼的旷达：“竹杖芒鞋轻胜马，谁怕？一蓑烟雨任平生”；王维的悠闲：“倚杖柴门外，临风听暮蝉”；晏殊的惆怅：“无可奈何花落去，似曾相识燕归来”；李煜的哀怨：“问君能有几多愁，恰似一江春水向东流”；孟郊的狂喜：“春风得意马蹄疾，一日看尽长安花”；杜甫的欢愉：“花径不曾缘客扫，蓬门今始为君开”。</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诗歌欣赏技巧</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970915" y="1380490"/>
            <a:ext cx="2771775" cy="4743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954405" y="1380490"/>
            <a:ext cx="5550535" cy="4598670"/>
          </a:xfrm>
          <a:prstGeom prst="rect">
            <a:avLst/>
          </a:prstGeom>
        </p:spPr>
        <p:txBody>
          <a:bodyPr wrap="square">
            <a:sp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（二）注重整体感知</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鉴赏诗词不能因其篇幅短小就忽视对总体格调、全篇结构、内在线索和情感层次的分析。如果没有纵观、概述的能力，而只有对个别字句的玩味，那么鉴赏就会陷于琐屑和零碎。诗歌鉴赏是一种综合能力，需要以大量的阅读和记诵为基础，只有在鉴赏实践中才能领悟“江流天地外，山色有无中”的淡雅与宁静，感受“衣带渐宽终不悔，为伊消得人憔悴”的坚定和执着，找到“十年磨一剑，霜刃未曾试”的壮志和豪情。只有这样，才会真正提高我们的诗歌修养。</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诗歌欣赏技巧</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6799580" y="1784985"/>
            <a:ext cx="4953000" cy="4352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第二单元　诗歌：诗三百，思无邪</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1102995" y="1386205"/>
            <a:ext cx="8958580" cy="4617720"/>
          </a:xfrm>
          <a:prstGeom prst="rect">
            <a:avLst/>
          </a:prstGeom>
        </p:spPr>
        <p:txBody>
          <a:bodyPr wrap="square">
            <a:sp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知识目标</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 了解诗歌的含义、特点、表现手法及分类等。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 了解诗歌的欣赏技巧。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技能目标</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 能够掌握基本的诗歌鉴赏技巧。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 能够区分不同体裁的诗歌。</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情感目标</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通过本单元的学习，了解诗歌鉴赏的基本知识，理解“诗以言志”的中国文化传统，提升民族自信心和自豪感。</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 cstate="screen"/>
          <a:stretch>
            <a:fillRect/>
          </a:stretch>
        </p:blipFill>
        <p:spPr>
          <a:xfrm>
            <a:off x="7872095" y="67310"/>
            <a:ext cx="4319905" cy="43287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linds(horizontal)">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2081756" y="2876024"/>
            <a:ext cx="7802880" cy="1014730"/>
          </a:xfrm>
          <a:prstGeom prst="rect">
            <a:avLst/>
          </a:prstGeom>
          <a:noFill/>
        </p:spPr>
        <p:txBody>
          <a:bodyPr wrap="none" rtlCol="0">
            <a:spAutoFit/>
          </a:bodyPr>
          <a:lstStyle/>
          <a:p>
            <a:pPr algn="l"/>
            <a:r>
              <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rPr>
              <a:t>模块三　诗歌作品赏析</a:t>
            </a:r>
            <a:endPar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66115" y="1031875"/>
            <a:ext cx="5708650" cy="5389245"/>
          </a:xfrm>
          <a:prstGeom prst="rect">
            <a:avLst/>
          </a:prstGeom>
        </p:spPr>
        <p:txBody>
          <a:bodyPr wrap="square">
            <a:spAutoFit/>
          </a:bodyPr>
          <a:p>
            <a:pPr indent="508000" algn="just" fontAlgn="auto">
              <a:lnSpc>
                <a:spcPct val="110000"/>
              </a:lnSpc>
              <a:spcAft>
                <a:spcPts val="600"/>
              </a:spcAft>
              <a:extLst>
                <a:ext uri="{35155182-B16C-46BC-9424-99874614C6A1}">
                  <wpsdc:indentchars xmlns:wpsdc="http://www.wps.cn/officeDocument/2017/drawingmlCustomData" val="200" checksum="282533468"/>
                </a:ext>
              </a:extLst>
            </a:pPr>
            <a:r>
              <a:rPr lang="en-US"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《小雅·采薇》</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lang="en-US" dirty="0">
                <a:solidFill>
                  <a:schemeClr val="tx1"/>
                </a:solidFill>
                <a:latin typeface="楷体" panose="02010609060101010101" charset="-122"/>
                <a:ea typeface="楷体" panose="02010609060101010101" charset="-122"/>
                <a:cs typeface="楷体" panose="02010609060101010101" charset="-122"/>
                <a:sym typeface="+mn-ea"/>
              </a:rPr>
              <a:t>          </a:t>
            </a:r>
            <a:r>
              <a:rPr lang="en-US" b="1" dirty="0">
                <a:solidFill>
                  <a:schemeClr val="tx1"/>
                </a:solidFill>
                <a:latin typeface="楷体" panose="02010609060101010101" charset="-122"/>
                <a:ea typeface="楷体" panose="02010609060101010101" charset="-122"/>
                <a:cs typeface="楷体" panose="02010609060101010101" charset="-122"/>
                <a:sym typeface="+mn-ea"/>
              </a:rPr>
              <a:t> </a:t>
            </a:r>
            <a:r>
              <a:rPr b="1" dirty="0">
                <a:solidFill>
                  <a:schemeClr val="tx1"/>
                </a:solidFill>
                <a:latin typeface="楷体" panose="02010609060101010101" charset="-122"/>
                <a:ea typeface="楷体" panose="02010609060101010101" charset="-122"/>
                <a:cs typeface="楷体" panose="02010609060101010101" charset="-122"/>
                <a:sym typeface="+mn-ea"/>
              </a:rPr>
              <a:t>（周）佚名</a:t>
            </a:r>
            <a:endParaRPr b="1" dirty="0">
              <a:solidFill>
                <a:schemeClr val="tx1"/>
              </a:solidFill>
              <a:latin typeface="楷体" panose="02010609060101010101" charset="-122"/>
              <a:ea typeface="楷体" panose="02010609060101010101" charset="-122"/>
              <a:cs typeface="楷体" panose="02010609060101010101"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楷体" panose="02010609060101010101" charset="-122"/>
                <a:sym typeface="+mn-ea"/>
              </a:rPr>
              <a:t>采薇采薇，薇亦作止。曰归曰归，岁亦莫止。</a:t>
            </a:r>
            <a:endParaRPr b="1" dirty="0">
              <a:solidFill>
                <a:schemeClr val="tx1"/>
              </a:solidFill>
              <a:latin typeface="楷体" panose="02010609060101010101" charset="-122"/>
              <a:ea typeface="楷体" panose="02010609060101010101" charset="-122"/>
              <a:cs typeface="楷体" panose="02010609060101010101"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楷体" panose="02010609060101010101" charset="-122"/>
                <a:sym typeface="+mn-ea"/>
              </a:rPr>
              <a:t>靡室靡家， 狁之故。不遑启居， 狁之故。</a:t>
            </a:r>
            <a:endParaRPr b="1" dirty="0">
              <a:solidFill>
                <a:schemeClr val="tx1"/>
              </a:solidFill>
              <a:latin typeface="楷体" panose="02010609060101010101" charset="-122"/>
              <a:ea typeface="楷体" panose="02010609060101010101" charset="-122"/>
              <a:cs typeface="楷体" panose="02010609060101010101"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楷体" panose="02010609060101010101" charset="-122"/>
                <a:sym typeface="+mn-ea"/>
              </a:rPr>
              <a:t>采薇采薇，薇亦柔止。曰归曰归，心亦忧止。</a:t>
            </a:r>
            <a:endParaRPr b="1" dirty="0">
              <a:solidFill>
                <a:schemeClr val="tx1"/>
              </a:solidFill>
              <a:latin typeface="楷体" panose="02010609060101010101" charset="-122"/>
              <a:ea typeface="楷体" panose="02010609060101010101" charset="-122"/>
              <a:cs typeface="楷体" panose="02010609060101010101"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楷体" panose="02010609060101010101" charset="-122"/>
                <a:sym typeface="+mn-ea"/>
              </a:rPr>
              <a:t>忧心烈烈，载饥载渴。我戍未定，靡使归聘。</a:t>
            </a:r>
            <a:endParaRPr b="1" dirty="0">
              <a:solidFill>
                <a:schemeClr val="tx1"/>
              </a:solidFill>
              <a:latin typeface="楷体" panose="02010609060101010101" charset="-122"/>
              <a:ea typeface="楷体" panose="02010609060101010101" charset="-122"/>
              <a:cs typeface="楷体" panose="02010609060101010101"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楷体" panose="02010609060101010101" charset="-122"/>
                <a:sym typeface="+mn-ea"/>
              </a:rPr>
              <a:t>采薇采薇，薇亦刚止。曰归曰归，岁亦阳止。</a:t>
            </a:r>
            <a:endParaRPr b="1" dirty="0">
              <a:solidFill>
                <a:schemeClr val="tx1"/>
              </a:solidFill>
              <a:latin typeface="楷体" panose="02010609060101010101" charset="-122"/>
              <a:ea typeface="楷体" panose="02010609060101010101" charset="-122"/>
              <a:cs typeface="楷体" panose="02010609060101010101"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楷体" panose="02010609060101010101" charset="-122"/>
                <a:sym typeface="+mn-ea"/>
              </a:rPr>
              <a:t>王事靡盬，不遑启处。忧心孔疚，我行不来！</a:t>
            </a:r>
            <a:endParaRPr b="1" dirty="0">
              <a:solidFill>
                <a:schemeClr val="tx1"/>
              </a:solidFill>
              <a:latin typeface="楷体" panose="02010609060101010101" charset="-122"/>
              <a:ea typeface="楷体" panose="02010609060101010101" charset="-122"/>
              <a:cs typeface="楷体" panose="02010609060101010101"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楷体" panose="02010609060101010101" charset="-122"/>
                <a:sym typeface="+mn-ea"/>
              </a:rPr>
              <a:t>彼尔维何？维常之华。彼路斯何？君子之车。</a:t>
            </a:r>
            <a:endParaRPr b="1" dirty="0">
              <a:solidFill>
                <a:schemeClr val="tx1"/>
              </a:solidFill>
              <a:latin typeface="楷体" panose="02010609060101010101" charset="-122"/>
              <a:ea typeface="楷体" panose="02010609060101010101" charset="-122"/>
              <a:cs typeface="楷体" panose="02010609060101010101"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楷体" panose="02010609060101010101" charset="-122"/>
                <a:sym typeface="+mn-ea"/>
              </a:rPr>
              <a:t>戎车既驾，四牡业业。岂敢定居？一月三捷。</a:t>
            </a:r>
            <a:endParaRPr b="1" dirty="0">
              <a:solidFill>
                <a:schemeClr val="tx1"/>
              </a:solidFill>
              <a:latin typeface="楷体" panose="02010609060101010101" charset="-122"/>
              <a:ea typeface="楷体" panose="02010609060101010101" charset="-122"/>
              <a:cs typeface="楷体" panose="02010609060101010101"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楷体" panose="02010609060101010101" charset="-122"/>
                <a:sym typeface="+mn-ea"/>
              </a:rPr>
              <a:t>驾彼四牡。四牧骙骙，君子所依，小人所腓。</a:t>
            </a:r>
            <a:endParaRPr b="1" dirty="0">
              <a:solidFill>
                <a:schemeClr val="tx1"/>
              </a:solidFill>
              <a:latin typeface="楷体" panose="02010609060101010101" charset="-122"/>
              <a:ea typeface="楷体" panose="02010609060101010101" charset="-122"/>
              <a:cs typeface="楷体" panose="02010609060101010101"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楷体" panose="02010609060101010101" charset="-122"/>
                <a:sym typeface="+mn-ea"/>
              </a:rPr>
              <a:t>四牡翼翼，象弭鱼服。岂不日戒， 狁孔棘！</a:t>
            </a:r>
            <a:endParaRPr b="1" dirty="0">
              <a:solidFill>
                <a:schemeClr val="tx1"/>
              </a:solidFill>
              <a:latin typeface="楷体" panose="02010609060101010101" charset="-122"/>
              <a:ea typeface="楷体" panose="02010609060101010101" charset="-122"/>
              <a:cs typeface="楷体" panose="02010609060101010101"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楷体" panose="02010609060101010101" charset="-122"/>
                <a:sym typeface="+mn-ea"/>
              </a:rPr>
              <a:t>昔我往矣，杨柳依依。今我来思，雨雪霏霏。</a:t>
            </a:r>
            <a:endParaRPr b="1" dirty="0">
              <a:solidFill>
                <a:schemeClr val="tx1"/>
              </a:solidFill>
              <a:latin typeface="楷体" panose="02010609060101010101" charset="-122"/>
              <a:ea typeface="楷体" panose="02010609060101010101" charset="-122"/>
              <a:cs typeface="楷体" panose="02010609060101010101"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楷体" panose="02010609060101010101" charset="-122"/>
                <a:sym typeface="+mn-ea"/>
              </a:rPr>
              <a:t>行道迟迟，载渴载饥。我心伤悲，莫知我哀！</a:t>
            </a:r>
            <a:endParaRPr b="1" dirty="0">
              <a:solidFill>
                <a:schemeClr val="tx1"/>
              </a:solidFill>
              <a:latin typeface="楷体" panose="02010609060101010101" charset="-122"/>
              <a:ea typeface="楷体" panose="02010609060101010101" charset="-122"/>
              <a:cs typeface="楷体" panose="02010609060101010101" charset="-122"/>
              <a:sym typeface="+mn-ea"/>
            </a:endParaRPr>
          </a:p>
        </p:txBody>
      </p:sp>
      <p:pic>
        <p:nvPicPr>
          <p:cNvPr id="3" name="图片 2"/>
          <p:cNvPicPr>
            <a:picLocks noChangeAspect="1"/>
          </p:cNvPicPr>
          <p:nvPr/>
        </p:nvPicPr>
        <p:blipFill>
          <a:blip r:embed="rId1"/>
          <a:stretch>
            <a:fillRect/>
          </a:stretch>
        </p:blipFill>
        <p:spPr>
          <a:xfrm>
            <a:off x="6268085" y="1967865"/>
            <a:ext cx="5316220" cy="3224530"/>
          </a:xfrm>
          <a:prstGeom prst="rect">
            <a:avLst/>
          </a:prstGeom>
        </p:spPr>
      </p:pic>
      <p:sp>
        <p:nvSpPr>
          <p:cNvPr id="4" name="文本框 3"/>
          <p:cNvSpPr txBox="1"/>
          <p:nvPr/>
        </p:nvSpPr>
        <p:spPr>
          <a:xfrm>
            <a:off x="6487795" y="5720715"/>
            <a:ext cx="4817110" cy="337185"/>
          </a:xfrm>
          <a:prstGeom prst="rect">
            <a:avLst/>
          </a:prstGeom>
        </p:spPr>
        <p:txBody>
          <a:bodyPr wrap="square">
            <a:spAutoFit/>
          </a:bodyPr>
          <a:p>
            <a:pPr algn="ctr"/>
            <a:r>
              <a:rPr lang="zh-CN" altLang="en-US" sz="1600" b="1">
                <a:solidFill>
                  <a:schemeClr val="accent2">
                    <a:lumMod val="50000"/>
                  </a:schemeClr>
                </a:solidFill>
                <a:latin typeface="方正黑体简体" panose="03000509000000000000" charset="-122"/>
                <a:ea typeface="方正黑体简体" panose="03000509000000000000" charset="-122"/>
              </a:rPr>
              <a:t>图 </a:t>
            </a:r>
            <a:r>
              <a:rPr lang="en-US" altLang="zh-CN" sz="1600" b="1">
                <a:solidFill>
                  <a:schemeClr val="accent2">
                    <a:lumMod val="50000"/>
                  </a:schemeClr>
                </a:solidFill>
                <a:latin typeface="方正黑体简体" panose="03000509000000000000" charset="-122"/>
                <a:ea typeface="方正黑体简体" panose="03000509000000000000" charset="-122"/>
              </a:rPr>
              <a:t>2</a:t>
            </a:r>
            <a:r>
              <a:rPr lang="en-US" altLang="zh-CN" sz="1600" b="1">
                <a:solidFill>
                  <a:schemeClr val="accent2">
                    <a:lumMod val="50000"/>
                  </a:schemeClr>
                </a:solidFill>
                <a:latin typeface="方正书宋简体" panose="03000509000000000000" charset="-122"/>
                <a:ea typeface="方正书宋简体" panose="03000509000000000000" charset="-122"/>
              </a:rPr>
              <a:t>-</a:t>
            </a:r>
            <a:r>
              <a:rPr lang="en-US" altLang="zh-CN" sz="1600" b="1">
                <a:solidFill>
                  <a:schemeClr val="accent2">
                    <a:lumMod val="50000"/>
                  </a:schemeClr>
                </a:solidFill>
                <a:latin typeface="方正黑体简体" panose="03000509000000000000" charset="-122"/>
                <a:ea typeface="方正黑体简体" panose="03000509000000000000" charset="-122"/>
              </a:rPr>
              <a:t>1  </a:t>
            </a:r>
            <a:r>
              <a:rPr lang="zh-CN" altLang="en-US" sz="1600" b="1">
                <a:solidFill>
                  <a:schemeClr val="accent2">
                    <a:lumMod val="50000"/>
                  </a:schemeClr>
                </a:solidFill>
                <a:latin typeface="方正黑体简体" panose="03000509000000000000" charset="-122"/>
                <a:ea typeface="方正黑体简体" panose="03000509000000000000" charset="-122"/>
              </a:rPr>
              <a:t>戍边将士</a:t>
            </a:r>
            <a:endParaRPr lang="zh-CN" altLang="en-US" sz="1600" b="1">
              <a:solidFill>
                <a:schemeClr val="accent2">
                  <a:lumMod val="50000"/>
                </a:schemeClr>
              </a:solidFill>
              <a:latin typeface="方正黑体简体" panose="03000509000000000000" charset="-122"/>
              <a:ea typeface="方正黑体简体" panose="03000509000000000000" charset="-122"/>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32000"/>
          </a:blip>
          <a:stretch>
            <a:fillRect/>
          </a:stretch>
        </p:blipFill>
        <p:spPr>
          <a:xfrm>
            <a:off x="6835140" y="1571625"/>
            <a:ext cx="5286375" cy="5286375"/>
          </a:xfrm>
          <a:prstGeom prst="rect">
            <a:avLst/>
          </a:prstGeom>
        </p:spPr>
      </p:pic>
      <p:sp>
        <p:nvSpPr>
          <p:cNvPr id="2" name="矩形 1"/>
          <p:cNvSpPr/>
          <p:nvPr/>
        </p:nvSpPr>
        <p:spPr>
          <a:xfrm>
            <a:off x="727710" y="4700905"/>
            <a:ext cx="10469245" cy="1751965"/>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孔子曾概括《诗经》宗旨为“无邪”，并教育弟子读《诗经》以作为立言、立行的标准。先秦诸子中，引用《诗经》者颇多，如孟子、荀子、墨子、庄子、韩非子等人在说理论证时，多引述《诗经》中的句子以增强说服力。至汉武帝时，《诗经》被儒家奉为经典，成为《六经》及《五经》之一。《诗经》内容丰富，反映了劳动与爱情、战争与徭役、压迫与反抗、风俗与婚姻、祭祖与宴会，甚至天象、地貌、动物、植物等方方面面，是周代社会生活的一面镜子。</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8780145" y="704215"/>
            <a:ext cx="3000375" cy="3933825"/>
          </a:xfrm>
          <a:prstGeom prst="rect">
            <a:avLst/>
          </a:prstGeom>
        </p:spPr>
      </p:pic>
      <p:sp>
        <p:nvSpPr>
          <p:cNvPr id="6" name="文本框 5"/>
          <p:cNvSpPr txBox="1"/>
          <p:nvPr/>
        </p:nvSpPr>
        <p:spPr>
          <a:xfrm>
            <a:off x="640080" y="858520"/>
            <a:ext cx="7957820" cy="3900170"/>
          </a:xfrm>
          <a:prstGeom prst="rect">
            <a:avLst/>
          </a:prstGeom>
          <a:noFill/>
        </p:spPr>
        <p:txBody>
          <a:bodyPr wrap="square" rtlCol="0" anchor="t">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【作品简介】</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《诗经》，是中国古代诗歌的开端，最早的一部诗歌总集，收集了西周初年至春秋中叶（前 11 世纪至前 6 世纪）的诗歌，共 311 篇，其中 6 篇为“笙诗”，即只有标题，没有内容，称为“笙诗六篇”（《南陔》《白华》《华黍》《由庚》《崇丘》《由仪》），反映了周初至周晚期约 500 年间的社会面貌。</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诗经》的作者佚名，绝大部分已经无法考证，传为尹吉甫采集、孔子编订。《诗经》在先秦时期称为《诗》，或取其整数称“诗三百”。西汉时被尊为儒家经典，始称《诗经》，并沿用至今。《诗经》在内容上分为《风》《雅》《颂》三个部分。手法上分为赋、比、兴。《风》是周代各地的歌谣；《雅》是周人的正声雅乐，又分《小雅》和《大雅》；《颂》是周王庭和贵族宗庙祭祀的乐歌，又分为《周颂》《鲁颂》和《商颂》。</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007995" y="1024890"/>
            <a:ext cx="8503920" cy="5332730"/>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【白话译文】</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采薇采薇一把把，薇菜新芽已长大。说回家呀道回家，眼看一年又完啦。</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有家等于没有家，为跟 狁去厮杀。没有空闲来坐下，为跟 狁来厮杀。</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采薇采薇一把把，薇菜柔嫩初发芽。说回家呀道回家，心里忧闷多牵挂。</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满腔愁绪火辣辣，又饥又渴真苦煞。防地调动难定下，书信托谁捎回家。</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采薇采薇一把把，薇菜已老发杈枒。说回家呀道回家，转眼十月又到啦。</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王室差事没个罢，想要休息没闲暇。满怀忧愁太痛苦，生怕从此不回家！</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什么花儿开得盛？棠棣花开密层层。什么车儿高又大？高大战车将军乘。</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驾起兵车要出战，四匹壮马齐奔腾。边地怎敢图安居？一月要争几回胜。</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驾起四匹大公马，马儿雄骏高又大。将军威武倚车立，兵士掩护也靠它。</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四匹马儿多齐整，鱼皮箭袋雕弓挂。哪有一天不戒备，军情紧急不卸甲！</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回想当初出征时，杨柳依依随风吹。如今回来路途中，大雪纷纷满天飞。</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道路泥泞难行走，又渴又饥真劳累。满心伤感满腔悲，我的哀痛谁体会！</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817245" y="1824355"/>
            <a:ext cx="2190750" cy="3733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6000"/>
          </a:blip>
          <a:stretch>
            <a:fillRect/>
          </a:stretch>
        </p:blipFill>
        <p:spPr>
          <a:xfrm>
            <a:off x="90805" y="2867660"/>
            <a:ext cx="4238625" cy="4238625"/>
          </a:xfrm>
          <a:prstGeom prst="rect">
            <a:avLst/>
          </a:prstGeom>
        </p:spPr>
      </p:pic>
      <p:sp>
        <p:nvSpPr>
          <p:cNvPr id="2" name="矩形 1"/>
          <p:cNvSpPr/>
          <p:nvPr/>
        </p:nvSpPr>
        <p:spPr>
          <a:xfrm>
            <a:off x="839470" y="1286510"/>
            <a:ext cx="6083935" cy="4865370"/>
          </a:xfrm>
          <a:prstGeom prst="rect">
            <a:avLst/>
          </a:prstGeom>
        </p:spPr>
        <p:txBody>
          <a:bodyPr wrap="square">
            <a:spAutoFit/>
          </a:bodyPr>
          <a:p>
            <a:pPr indent="508000" algn="just" fontAlgn="auto">
              <a:lnSpc>
                <a:spcPct val="17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【作品赏析】</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雅·采薇》描述了这样的情景：寒冬，阴雨霏霏，雪花纷纷，一位解甲退役的征夫在返乡途中踽踽独行。道路崎岖，又饥又渴；但边关渐远，乡关渐近。此刻，他遥望家乡，抚今追昔，不禁思绪纷繁，百感交集。艰苦的军旅生活，激烈的战斗场面，无数次的登高望归情景，一幕幕在眼前重现。《小雅·采薇》就是 3000 年前的一位久戍之卒在归途中的追忆唱叹之作。其类归《小雅》，却颇似《国风》。</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7327265" y="1218565"/>
            <a:ext cx="3797300" cy="4474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42035" y="1138555"/>
            <a:ext cx="10401300" cy="4767580"/>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全诗六章，可分三个部分。既是归途中的追忆，故用倒叙手法写起。前三章为第一部分，追忆思归之情，叙述难归原因。这三章的前四句，以重章之叠词申意并循序渐进的方式，抒发思家盼归之情；而随着时间的一推再推，这种心情越发急切难忍。首句以采薇起兴，但兴中兼赋。因薇菜可食，戍卒正采薇充饥。所以这随手拈来的起兴之句，是口头语眼前景，反映了戍边士卒的生活苦况。边关士卒的“采薇”，与家乡女子的“采蘩”“采桑”是不可同喻的。戍役不仅艰苦，而且漫长。“薇亦作止”“薇亦柔止”“薇亦刚止”，循序渐进，形象地刻画了薇菜从破土发芽，到幼苗柔嫩，再到茎叶老硬的生长过程，它同“岁亦莫止”和“岁亦阳止”一起，喻示了时间的流逝和戍役的漫长。岁初而暮，物换星移，“曰归曰归”，却久戍不归；这对时时有生命之虞的戍卒来说，不能不“忧心烈烈”。后四句对为什么戍役难归的问题作了层层说明：远离家园，是因为 狁之患；戍地不定，是因为战事频频；无暇休整，是因为王差无穷。其根本原因，则是“ 狁之故”。对于 狁之患，匹夫有戍役之责。这样，一方面是怀乡情结，另一方面是战斗意识。前三章的前后两层，同时交织着恋家思亲的个人情和为国赴难的责任感，这是两种互相矛盾又同样真实的思想感情。其实，这也构成了全诗的情感基调，只是思归的个人情和战斗的责任感，在不同的章节有不同的表现。</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8000"/>
          </a:blip>
          <a:stretch>
            <a:fillRect/>
          </a:stretch>
        </p:blipFill>
        <p:spPr>
          <a:xfrm>
            <a:off x="6624955" y="1361440"/>
            <a:ext cx="5496560" cy="5496560"/>
          </a:xfrm>
          <a:prstGeom prst="rect">
            <a:avLst/>
          </a:prstGeom>
        </p:spPr>
      </p:pic>
      <p:sp>
        <p:nvSpPr>
          <p:cNvPr id="2" name="矩形 1"/>
          <p:cNvSpPr/>
          <p:nvPr/>
        </p:nvSpPr>
        <p:spPr>
          <a:xfrm>
            <a:off x="4272280" y="1091565"/>
            <a:ext cx="7325995" cy="5126990"/>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五章为第二部分，追述行军作战的紧张生活，写出了军容之壮，戒备之严，全篇气势为之一振。其情调，也由忧伤的思归之情转为激昂的战斗之情。这两章同样四句一意，可分四层读。四章前四句，诗人自问自答，以“维常之华”，兴起“君子之车”，流露出军人特有的自豪之情。接着围绕战车描写了两个战斗场面：“戎车既驾，四牡业业。岂敢定居？一月三捷。”这概括地描写了威武的军容、高昂的士气和频繁的战斗；“驾彼四牡，四牡骙骙。君子所依，小人所腓。”这又进而具体描写了在战车的掩护和将帅的指挥下，士卒们紧随战车冲锋陷阵的场面。最后，由战斗场面又写到将士的装备：“四牡翼翼，象弭鱼服。”战马强壮而训练有素，武器精良而战无不胜。将士们天天严阵以待，只因为 狁实在猖狂，“岂不日戒， 狁孔棘”，既反映了当时边关的形势，又再次说明了久戍难归的原因。从全诗表现的矛盾情感看，这位戍卒既恋家也识大局，似乎不乏“国家兴亡，匹夫有责”的责任感。因此，在漫长的归途上追忆起昨日出生入死的战斗生活，是极自然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290195" y="1543050"/>
            <a:ext cx="3525520" cy="4095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6000"/>
          </a:blip>
          <a:stretch>
            <a:fillRect/>
          </a:stretch>
        </p:blipFill>
        <p:spPr>
          <a:xfrm>
            <a:off x="90805" y="2867660"/>
            <a:ext cx="4238625" cy="4238625"/>
          </a:xfrm>
          <a:prstGeom prst="rect">
            <a:avLst/>
          </a:prstGeom>
        </p:spPr>
      </p:pic>
      <p:sp>
        <p:nvSpPr>
          <p:cNvPr id="2" name="矩形 1"/>
          <p:cNvSpPr/>
          <p:nvPr/>
        </p:nvSpPr>
        <p:spPr>
          <a:xfrm>
            <a:off x="842010" y="1014095"/>
            <a:ext cx="10494010" cy="5150485"/>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末章为最后一部分，戍卒从追忆中回到现实，随之陷入更深的悲伤之中。“昔我往矣，杨柳依依。今我来思，雨雪霏霏。”这是写景记时，更是抒情伤怀。那一股缠绵的、深邃的、飘忽的情思，从画面中自然流出，含蓄深永，味之无尽。这里有着悲欣交集的故事，也仿佛是个人生命的寓言。个体生命在时间中存在，而在“今”与“昔”、“来”与“往”、“雨雪霏霏”与“杨柳依依”的情境变化中，戍卒深切体验到了生活的虚耗、生命的流逝及战争对生活价值的否定。绝世文情，千古常新。后人读此四句仍不禁枨触于怀，黯然神伤，也主要是体会到了诗境深层的生命流逝感。“行道迟迟，载渴载饥”，加之归路漫漫，道途险阻，行囊匮乏，又饥又渴，这眼前的生活困境又加深了他的忧伤。“行道迟迟”，似乎还包含了戍卒对父母妻孥的担忧。一别经年，“靡使归聘”，生死存亡，两不可知，当此回归之际，必然会生发“近乡情更怯，不敢问来人”（唐宋之问《渡汉江》）的忧惧心理。然而，上述种种忧伤在这雨雪霏霏的旷野中，无人知道更无人安慰。“我心伤悲，莫知我哀”，全诗在这孤独无助的悲叹中结束。</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综观全诗，《小雅·采薇》主导情致的典型意义，不是抒发遣戍役劝将士的战斗之情，而是将王朝与蛮族的战争冲突退隐为背景，将从属于国家军事行动的个人从战场上分离出来，通过归途的追述集中表现戍卒们久戍难归、忧心如焚的内心世界，从而表现周人对战争的厌恶和反感。因此此诗堪称千古厌战诗之祖。</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841375" y="1022350"/>
            <a:ext cx="6127750" cy="5389245"/>
          </a:xfrm>
          <a:prstGeom prst="rect">
            <a:avLst/>
          </a:prstGeom>
        </p:spPr>
        <p:txBody>
          <a:bodyPr wrap="square">
            <a:spAutoFit/>
          </a:bodyPr>
          <a:p>
            <a:pPr indent="508000" algn="just" fontAlgn="auto">
              <a:lnSpc>
                <a:spcPct val="110000"/>
              </a:lnSpc>
              <a:spcAft>
                <a:spcPts val="600"/>
              </a:spcAft>
              <a:extLst>
                <a:ext uri="{35155182-B16C-46BC-9424-99874614C6A1}">
                  <wpsdc:indentchars xmlns:wpsdc="http://www.wps.cn/officeDocument/2017/drawingmlCustomData" val="200" checksum="282533468"/>
                </a:ext>
              </a:extLst>
            </a:pPr>
            <a:r>
              <a:rPr lang="en-US"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《将进酒》</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lang="en-US" dirty="0">
                <a:solidFill>
                  <a:schemeClr val="tx1"/>
                </a:solidFill>
                <a:latin typeface="楷体" panose="02010609060101010101" charset="-122"/>
                <a:ea typeface="楷体" panose="02010609060101010101" charset="-122"/>
                <a:cs typeface="微软雅黑" panose="020B0503020204020204" pitchFamily="34" charset="-122"/>
                <a:sym typeface="+mn-ea"/>
              </a:rPr>
              <a:t>         </a:t>
            </a:r>
            <a:r>
              <a:rPr b="1" dirty="0">
                <a:solidFill>
                  <a:schemeClr val="tx1"/>
                </a:solidFill>
                <a:latin typeface="楷体" panose="02010609060101010101" charset="-122"/>
                <a:ea typeface="楷体" panose="02010609060101010101" charset="-122"/>
                <a:cs typeface="微软雅黑" panose="020B0503020204020204" pitchFamily="34" charset="-122"/>
                <a:sym typeface="+mn-ea"/>
              </a:rPr>
              <a:t>（唐）李白</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君不见，黄河之水天上来，奔流到海不复回。</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君不见，高堂明镜悲白发，朝如青丝暮成雪。</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人生得意须尽欢，莫使金樽空对月。</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天生我材必有用，千金散尽还复来。</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烹羊宰牛且为乐，会须一饮三百杯。</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岑夫子，丹丘生，将进酒，杯莫停。</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与君歌一曲，请君为我倾耳听。</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钟鼓馔玉不足贵，但愿长醉不愿醒。</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古来圣贤皆寂寞，惟有饮者留其名。</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陈王昔时宴平乐，斗酒十千恣欢谑。</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主人何为言少钱，径须沽取对君酌。</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五花马、千金裘，呼儿将出换美酒，与尔同销万古愁。</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6278880" y="1776730"/>
            <a:ext cx="5339080" cy="3880485"/>
          </a:xfrm>
          <a:prstGeom prst="rect">
            <a:avLst/>
          </a:prstGeom>
        </p:spPr>
      </p:pic>
      <p:sp>
        <p:nvSpPr>
          <p:cNvPr id="5" name="文本框 4"/>
          <p:cNvSpPr txBox="1"/>
          <p:nvPr/>
        </p:nvSpPr>
        <p:spPr>
          <a:xfrm>
            <a:off x="6537960" y="5837238"/>
            <a:ext cx="5080000" cy="337185"/>
          </a:xfrm>
          <a:prstGeom prst="rect">
            <a:avLst/>
          </a:prstGeom>
        </p:spPr>
        <p:txBody>
          <a:bodyPr>
            <a:spAutoFit/>
          </a:bodyPr>
          <a:p>
            <a:pPr algn="ctr"/>
            <a:r>
              <a:rPr lang="zh-CN" altLang="en-US" sz="1600">
                <a:solidFill>
                  <a:schemeClr val="accent2">
                    <a:lumMod val="50000"/>
                  </a:schemeClr>
                </a:solidFill>
                <a:latin typeface="方正黑体简体" panose="03000509000000000000" charset="-122"/>
                <a:ea typeface="方正黑体简体" panose="03000509000000000000" charset="-122"/>
              </a:rPr>
              <a:t>图 </a:t>
            </a:r>
            <a:r>
              <a:rPr lang="en-US" altLang="zh-CN" sz="1600">
                <a:solidFill>
                  <a:schemeClr val="accent2">
                    <a:lumMod val="50000"/>
                  </a:schemeClr>
                </a:solidFill>
                <a:latin typeface="方正黑体简体" panose="03000509000000000000" charset="-122"/>
                <a:ea typeface="方正黑体简体" panose="03000509000000000000" charset="-122"/>
              </a:rPr>
              <a:t>2</a:t>
            </a:r>
            <a:r>
              <a:rPr lang="en-US" altLang="zh-CN" sz="1600">
                <a:solidFill>
                  <a:schemeClr val="accent2">
                    <a:lumMod val="50000"/>
                  </a:schemeClr>
                </a:solidFill>
                <a:latin typeface="方正书宋简体" panose="03000509000000000000" charset="-122"/>
                <a:ea typeface="方正书宋简体" panose="03000509000000000000" charset="-122"/>
              </a:rPr>
              <a:t>-</a:t>
            </a:r>
            <a:r>
              <a:rPr lang="en-US" altLang="zh-CN" sz="1600">
                <a:solidFill>
                  <a:schemeClr val="accent2">
                    <a:lumMod val="50000"/>
                  </a:schemeClr>
                </a:solidFill>
                <a:latin typeface="方正黑体简体" panose="03000509000000000000" charset="-122"/>
                <a:ea typeface="方正黑体简体" panose="03000509000000000000" charset="-122"/>
              </a:rPr>
              <a:t>2  《</a:t>
            </a:r>
            <a:r>
              <a:rPr lang="zh-CN" altLang="en-US" sz="1600">
                <a:solidFill>
                  <a:schemeClr val="accent2">
                    <a:lumMod val="50000"/>
                  </a:schemeClr>
                </a:solidFill>
                <a:latin typeface="方正黑体简体" panose="03000509000000000000" charset="-122"/>
                <a:ea typeface="方正黑体简体" panose="03000509000000000000" charset="-122"/>
              </a:rPr>
              <a:t>将进酒</a:t>
            </a:r>
            <a:r>
              <a:rPr lang="en-US" altLang="zh-CN" sz="1600">
                <a:solidFill>
                  <a:schemeClr val="accent2">
                    <a:lumMod val="50000"/>
                  </a:schemeClr>
                </a:solidFill>
                <a:latin typeface="方正黑体简体" panose="03000509000000000000" charset="-122"/>
                <a:ea typeface="方正黑体简体" panose="03000509000000000000" charset="-122"/>
              </a:rPr>
              <a:t>》</a:t>
            </a:r>
            <a:r>
              <a:rPr lang="zh-CN" altLang="en-US" sz="1600">
                <a:solidFill>
                  <a:schemeClr val="accent2">
                    <a:lumMod val="50000"/>
                  </a:schemeClr>
                </a:solidFill>
                <a:latin typeface="方正黑体简体" panose="03000509000000000000" charset="-122"/>
                <a:ea typeface="方正黑体简体" panose="03000509000000000000" charset="-122"/>
              </a:rPr>
              <a:t>插图</a:t>
            </a:r>
            <a:endParaRPr lang="zh-CN" altLang="en-US" sz="1600">
              <a:solidFill>
                <a:schemeClr val="accent2">
                  <a:lumMod val="50000"/>
                </a:schemeClr>
              </a:solidFill>
              <a:latin typeface="方正黑体简体" panose="03000509000000000000" charset="-122"/>
              <a:ea typeface="方正黑体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5410200" y="1092200"/>
            <a:ext cx="5254625" cy="5252085"/>
          </a:xfrm>
          <a:prstGeom prst="rect">
            <a:avLst/>
          </a:prstGeom>
        </p:spPr>
        <p:txBody>
          <a:bodyPr wrap="square">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【作者简介】</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李白（701—762 年），字太白，号青莲居士，祖籍陇西成纪（今甘肃省秦安县），出生于绵州昌隆县青莲乡。唐代伟大的浪漫主义诗人，凉武昭王李 九世孙。李白为人爽朗大方，乐于交友，爱好饮酒作诗，名列“酒中八仙”。曾经得到唐玄宗赏识，担任翰林学士，赐金放还，游历全国。著有《李太白集》，代表作有《望庐山瀑布》《行路难》《蜀道难》《将进酒》《早发白帝城》等。李白所作词赋，就其开创意义及艺术成就而言，享有极为崇高的地位，后世誉为“诗仙”，与“诗圣”杜甫并称“李杜”。</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p:cNvPicPr>
            <a:picLocks noChangeAspect="1"/>
          </p:cNvPicPr>
          <p:nvPr/>
        </p:nvPicPr>
        <p:blipFill>
          <a:blip r:embed="rId1"/>
          <a:stretch>
            <a:fillRect/>
          </a:stretch>
        </p:blipFill>
        <p:spPr>
          <a:xfrm>
            <a:off x="1346835" y="1681480"/>
            <a:ext cx="3248025" cy="3790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flipH="1">
            <a:off x="0" y="3265170"/>
            <a:ext cx="3602990" cy="3602990"/>
          </a:xfrm>
          <a:prstGeom prst="rect">
            <a:avLst/>
          </a:prstGeom>
        </p:spPr>
      </p:pic>
      <p:sp>
        <p:nvSpPr>
          <p:cNvPr id="5" name="矩形 4"/>
          <p:cNvSpPr/>
          <p:nvPr/>
        </p:nvSpPr>
        <p:spPr>
          <a:xfrm>
            <a:off x="1305957" y="1393190"/>
            <a:ext cx="543798" cy="18859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nvSpPr>
        <p:spPr>
          <a:xfrm>
            <a:off x="1306195" y="1434465"/>
            <a:ext cx="543560" cy="1894205"/>
          </a:xfrm>
          <a:prstGeom prst="rect">
            <a:avLst/>
          </a:prstGeom>
          <a:noFill/>
        </p:spPr>
        <p:txBody>
          <a:bodyPr vert="eaVert" wrap="square" rtlCol="0">
            <a:noAutofit/>
          </a:bodyPr>
          <a:lstStyle/>
          <a:p>
            <a:pPr>
              <a:lnSpc>
                <a:spcPct val="100000"/>
              </a:lnSpc>
            </a:pPr>
            <a:r>
              <a:rPr kumimoji="1" lang="zh-CN" altLang="en-US" sz="2400">
                <a:solidFill>
                  <a:schemeClr val="bg1"/>
                </a:solidFill>
                <a:latin typeface="字魂36号-正文宋楷" panose="02000000000000000000" pitchFamily="2" charset="-122"/>
                <a:ea typeface="字魂36号-正文宋楷" panose="02000000000000000000" pitchFamily="2" charset="-122"/>
              </a:rPr>
              <a:t>学</a:t>
            </a:r>
            <a:r>
              <a:rPr kumimoji="1" lang="en-US" altLang="zh-CN" sz="2400">
                <a:solidFill>
                  <a:schemeClr val="bg1"/>
                </a:solidFill>
                <a:latin typeface="字魂36号-正文宋楷" panose="02000000000000000000" pitchFamily="2" charset="-122"/>
                <a:ea typeface="字魂36号-正文宋楷" panose="02000000000000000000" pitchFamily="2" charset="-122"/>
              </a:rPr>
              <a:t> </a:t>
            </a:r>
            <a:r>
              <a:rPr kumimoji="1" lang="zh-CN" altLang="en-US" sz="2400">
                <a:solidFill>
                  <a:schemeClr val="bg1"/>
                </a:solidFill>
                <a:latin typeface="字魂36号-正文宋楷" panose="02000000000000000000" pitchFamily="2" charset="-122"/>
                <a:ea typeface="字魂36号-正文宋楷" panose="02000000000000000000" pitchFamily="2" charset="-122"/>
              </a:rPr>
              <a:t>海</a:t>
            </a:r>
            <a:r>
              <a:rPr kumimoji="1" lang="en-US" altLang="zh-CN" sz="2400">
                <a:solidFill>
                  <a:schemeClr val="bg1"/>
                </a:solidFill>
                <a:latin typeface="字魂36号-正文宋楷" panose="02000000000000000000" pitchFamily="2" charset="-122"/>
                <a:ea typeface="字魂36号-正文宋楷" panose="02000000000000000000" pitchFamily="2" charset="-122"/>
              </a:rPr>
              <a:t> </a:t>
            </a:r>
            <a:r>
              <a:rPr kumimoji="1" lang="zh-CN" altLang="en-US" sz="2400">
                <a:solidFill>
                  <a:schemeClr val="bg1"/>
                </a:solidFill>
                <a:latin typeface="字魂36号-正文宋楷" panose="02000000000000000000" pitchFamily="2" charset="-122"/>
                <a:ea typeface="字魂36号-正文宋楷" panose="02000000000000000000" pitchFamily="2" charset="-122"/>
              </a:rPr>
              <a:t>导</a:t>
            </a:r>
            <a:r>
              <a:rPr kumimoji="1" lang="en-US" altLang="zh-CN" sz="2400">
                <a:solidFill>
                  <a:schemeClr val="bg1"/>
                </a:solidFill>
                <a:latin typeface="字魂36号-正文宋楷" panose="02000000000000000000" pitchFamily="2" charset="-122"/>
                <a:ea typeface="字魂36号-正文宋楷" panose="02000000000000000000" pitchFamily="2" charset="-122"/>
              </a:rPr>
              <a:t> </a:t>
            </a:r>
            <a:r>
              <a:rPr kumimoji="1" lang="zh-CN" altLang="en-US" sz="2400">
                <a:solidFill>
                  <a:schemeClr val="bg1"/>
                </a:solidFill>
                <a:latin typeface="字魂36号-正文宋楷" panose="02000000000000000000" pitchFamily="2" charset="-122"/>
                <a:ea typeface="字魂36号-正文宋楷" panose="02000000000000000000" pitchFamily="2" charset="-122"/>
              </a:rPr>
              <a:t>航</a:t>
            </a:r>
            <a:endParaRPr kumimoji="1" lang="zh-CN" altLang="en-US" sz="2400">
              <a:solidFill>
                <a:schemeClr val="bg1"/>
              </a:solidFill>
              <a:latin typeface="字魂36号-正文宋楷" panose="02000000000000000000" pitchFamily="2" charset="-122"/>
              <a:ea typeface="字魂36号-正文宋楷" panose="02000000000000000000" pitchFamily="2" charset="-122"/>
            </a:endParaRPr>
          </a:p>
        </p:txBody>
      </p:sp>
      <p:sp>
        <p:nvSpPr>
          <p:cNvPr id="3" name="矩形 2"/>
          <p:cNvSpPr/>
          <p:nvPr/>
        </p:nvSpPr>
        <p:spPr>
          <a:xfrm>
            <a:off x="2839720" y="1405890"/>
            <a:ext cx="8174355" cy="3112770"/>
          </a:xfrm>
          <a:prstGeom prst="rect">
            <a:avLst/>
          </a:prstGeom>
        </p:spPr>
        <p:txBody>
          <a:bodyPr wrap="square">
            <a:noAutofit/>
          </a:bodyPr>
          <a:p>
            <a:pPr indent="457200" algn="just" fontAlgn="auto">
              <a:lnSpc>
                <a:spcPct val="2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诗歌，是一种抒情言志的文学体裁。它是用高度凝练的语言，生动形象地表达作者丰富情感，集中反映社会生活并具有一定节奏和韵律的文学体裁。</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2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《毛诗序》记载：“诗者，志之所之也。在心为志，发言为诗。”南宋严羽《沧浪诗话》云：“诗者，吟咏性情也。”只有一种用言语表达的艺术就是诗歌。</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第二单元　诗歌：诗三百，思无邪</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310255" y="4911090"/>
            <a:ext cx="7703820" cy="1419860"/>
          </a:xfrm>
          <a:prstGeom prst="rect">
            <a:avLst/>
          </a:prstGeom>
        </p:spPr>
        <p:txBody>
          <a:bodyPr wrap="square">
            <a:spAutoFit/>
          </a:bodyPr>
          <a:p>
            <a:pPr>
              <a:lnSpc>
                <a:spcPct val="120000"/>
              </a:lnSpc>
            </a:pPr>
            <a:r>
              <a:rPr lang="en-US" altLang="zh-CN">
                <a:solidFill>
                  <a:srgbClr val="231F20"/>
                </a:solidFill>
                <a:latin typeface="楷体" panose="02010609060101010101" charset="-122"/>
                <a:ea typeface="楷体" panose="02010609060101010101" charset="-122"/>
                <a:cs typeface="楷体" panose="02010609060101010101" charset="-122"/>
              </a:rPr>
              <a:t>    </a:t>
            </a:r>
            <a:r>
              <a:rPr lang="zh-CN" altLang="en-US">
                <a:solidFill>
                  <a:srgbClr val="231F20"/>
                </a:solidFill>
                <a:latin typeface="楷体" panose="02010609060101010101" charset="-122"/>
                <a:ea typeface="楷体" panose="02010609060101010101" charset="-122"/>
                <a:cs typeface="楷体" panose="02010609060101010101" charset="-122"/>
              </a:rPr>
              <a:t>诗者，志之所之也。在心为志，发言为诗，情动于中而形于言，言之不足，故嗟叹之；嗟叹之不足，故永歌之；永歌之不足，不知手之舞之，足之蹈之也。</a:t>
            </a:r>
            <a:endParaRPr lang="zh-CN" altLang="en-US">
              <a:solidFill>
                <a:srgbClr val="231F20"/>
              </a:solidFill>
              <a:latin typeface="楷体" panose="02010609060101010101" charset="-122"/>
              <a:ea typeface="楷体" panose="02010609060101010101" charset="-122"/>
              <a:cs typeface="楷体" panose="02010609060101010101" charset="-122"/>
            </a:endParaRPr>
          </a:p>
          <a:p>
            <a:pPr algn="r">
              <a:lnSpc>
                <a:spcPct val="120000"/>
              </a:lnSpc>
            </a:pPr>
            <a:r>
              <a:rPr lang="zh-CN" altLang="en-US">
                <a:solidFill>
                  <a:srgbClr val="231F20"/>
                </a:solidFill>
                <a:latin typeface="楷体" panose="02010609060101010101" charset="-122"/>
                <a:ea typeface="楷体" panose="02010609060101010101" charset="-122"/>
                <a:cs typeface="楷体" panose="02010609060101010101" charset="-122"/>
              </a:rPr>
              <a:t>——《毛诗序》</a:t>
            </a:r>
            <a:endParaRPr lang="zh-CN" altLang="en-US">
              <a:solidFill>
                <a:srgbClr val="231F20"/>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8000"/>
          </a:blip>
          <a:stretch>
            <a:fillRect/>
          </a:stretch>
        </p:blipFill>
        <p:spPr>
          <a:xfrm>
            <a:off x="6624955" y="1361440"/>
            <a:ext cx="5496560" cy="5496560"/>
          </a:xfrm>
          <a:prstGeom prst="rect">
            <a:avLst/>
          </a:prstGeom>
        </p:spPr>
      </p:pic>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5769610" y="1040130"/>
            <a:ext cx="5557520" cy="4767580"/>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少年李白凭借一首《蜀道难》名扬天下。随着他的天才名声逐渐响亮，他想为国效力，展现自己的政治才能。达官贵人都很欣赏他的诗作，可是没人愿意举荐他做官或聘请他当谋士。迫不得已的李白走上献赋谋仕的道路。唐玄宗对李白宠信有加，让李白写诗赞美杨贵妃的美貌，歌咏大唐的盛世。期间，力士脱靴，贵妃磨墨、御手调羹，李白可谓盛极一时。而后由于桀骜不驯的个性，李白得罪了当朝权贵。因此很多小人屡进谗言，李白渐渐被朝堂疏远。离开皇宫后，他开始游历四海，期间结识了不少知己。而后安史之乱爆发，李白卷入永王之乱，流放夜郎。因此，李白被判罪流放，辗转到达当涂县令李阳冰家。上元二年去世，时年六十二。</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nvPicPr>
        <p:blipFill>
          <a:blip r:embed="rId2"/>
          <a:stretch>
            <a:fillRect/>
          </a:stretch>
        </p:blipFill>
        <p:spPr>
          <a:xfrm>
            <a:off x="1241425" y="1040130"/>
            <a:ext cx="3799840" cy="53733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194945" y="1091565"/>
            <a:ext cx="9980295" cy="5332730"/>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【白话译文】</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你可见黄河水从天上流下来，波涛滚滚直奔向大海不回还。</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你可见高堂明镜中苍苍白发，早上满头青丝晚上就如白雪。</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人生得意时要尽情享受欢乐，不要让金杯空对皎洁的明月。</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天造就了我成材必定会有用，即使散尽黄金也还会再得到，</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煮羊宰牛姑且尽情享受欢乐，一气喝他三百杯也不要嫌多。</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岑夫子啊，丹丘生啊，快喝酒啊，不要停啊。</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我为在坐各位朋友高歌一曲，请你们一定要侧耳细细倾听。</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钟乐美食这样的富贵不稀罕，我愿永远沉醉酒中不愿清醒。</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圣者仁人自古就寂然悄无声，只有那善饮的人才留下美名。</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当年陈王曹植平乐观摆酒宴，一斗美酒值万钱他们开怀饮。</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主人你为什么说钱已经不多，你尽管端酒来让我陪朋友喝。</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管它名贵五花马还是狐皮裘，快叫侍儿拿去统统来换美酒，与你同饮来消融这万古长愁。</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6927215" y="1874520"/>
            <a:ext cx="4948555" cy="3408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8000"/>
          </a:blip>
          <a:stretch>
            <a:fillRect/>
          </a:stretch>
        </p:blipFill>
        <p:spPr>
          <a:xfrm>
            <a:off x="6624955" y="1361440"/>
            <a:ext cx="5496560" cy="5496560"/>
          </a:xfrm>
          <a:prstGeom prst="rect">
            <a:avLst/>
          </a:prstGeom>
        </p:spPr>
      </p:pic>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823595" y="1047750"/>
            <a:ext cx="10592435" cy="5304155"/>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【作品赏析】</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将进酒》原是汉乐府短箫铙歌的曲调，标题的意思为“劝酒歌”，内容多是咏唱喝酒放歌之事。这首诗是诗人当时和友人岑勋在嵩山另一老友元丹丘的颍阳山居做客，作者正值仕途遇挫之际，所以借酒兴诗，来了一次酣畅淋漓地抒发。在这首诗里，李白“借题发挥”，借酒消愁，感叹人生易老，抒发了自己怀才不遇的心情。</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这首诗意在表达人生几何，及时行乐，圣者寂寞，饮者留名的虚无消沉思想，愿在长醉中了却一切。诗的开头六句，写人生寿命如黄河之水奔腾入海，一去不复重返，如此，应及时行乐，莫负光阴。“天生”十六句，写人生富贵不能长保，因而“千金散尽”“且为乐”。同时指出“自古圣贤皆寂寞”，只有“饮者留名”千古，并以陈王曹植为例，抒发了诗人内心的不平。“主人”六句结局，写诗人酒兴大作，“五花马”“千金裘”都不足惜，只图一醉方休，表达了诗人旷达的胸怀。“天生我材必有用”句，是诗人自信为人的自我价值，也流露怀才不遇和渴望用世的积极思想感情。</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本诗深沉浑厚，气象不凡。情极悲愤狂放，语极豪纵沉着，大起大落，奔放跌宕。诗句长短不一，参差错综；节奏快慢多变，一泻千里。李白的人生，可谓是悲剧的人生。《将进酒》一诗，是其悲剧人生的写照。有人称《将进酒》是李白诗歌艺术的巅峰之作，也有人称那不过是他醉酒后的胡言乱语。其人，其诗，其酒，三位一体，方是真正的李白。</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3707765" y="967105"/>
            <a:ext cx="7793355" cy="5922645"/>
          </a:xfrm>
          <a:prstGeom prst="rect">
            <a:avLst/>
          </a:prstGeom>
        </p:spPr>
        <p:txBody>
          <a:bodyPr wrap="square">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白深知生命有限，价值无限的道理，把人生从头到尾看了个通透。黄河之水、镜中白发，都引起他对生命对人生的深刻思考。而其思考，并非停留在一般意义上的对时光匆匆流逝及人生短暂的哀叹惋惜，而是在更高层面关注着自我存在的价值。“对酒当歌，人生几何。譬如朝露，去日苦多”，如果说曹操把其感叹和忧思浓缩在一滴朝露上，那么李白则是将之寄托于江海。任何个人都不过是历史长河中一粒微不足道的尘土，区别只在于你在这条道路上留下的足迹的深浅。人既然存在，他就不得不存在。人既然活着，他就不得不活着。既然存在，既然活着，就应当做点什么吧。在李白看来，这正是其自我存在的价值所在。因此，可以说李白是一个具有历史情怀的人。他的思考和忧虑，不仅仅是针对个人，还针对个体。他所高唱的“人生得意须尽欢，莫使金樽空对月”，并非如某些人所指责的消极的享乐主义的人生态度，相反，李白是在鼓吹人应当积极把握现实人生，努力创造自我价值。如果仅仅从诗句字面上作出负面的解读，则显得十分肤浅，也难得诗旨，违背了“诗仙”本意。</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670560" y="1424305"/>
            <a:ext cx="2634615" cy="45891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640715" y="1371600"/>
            <a:ext cx="6600825" cy="4767580"/>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强烈的自信以及狂傲不羁的处世态度是李白极具个性的一面。“天生我材必有用”，我材天生也，天授我才，必定对国家对社会有价值。敢自许“天生我材”，放眼古今，恐怕惟李白一人而已。这种狂傲不羁源自强烈的自信，而这种自信乃是大唐帝国的文化心理，是华夏子孙的民族性格。李白对自己充满信心，丝毫也不怀疑，甚至于认为获得表现自己施展才华的机会是理所当然的事，是天命所归。因此他敢在天子面前撒狂，敢叫高力士提鞋，更不在乎钟鼓馔玉，千金散尽。他始终把自己看成是一个具有独立人格的独立个体，才华固然天授，也是其安身立命之本，是其狂放不羁的凭靠。实质上，这也是李白的一个悲剧性格因素。当自我实现的强烈需求没有得到及时满足或是根本就未能得到满足时，矛盾和痛苦也就产生。需求越强烈，矛盾越深，痛苦愈盛。李白不可能走得出自设的性格陷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7712710" y="1600200"/>
            <a:ext cx="3709670" cy="3796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841375" y="1136015"/>
            <a:ext cx="10574020" cy="5204460"/>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白希望在政治上有所作为，尽管才高八斗却难以如愿。上层官僚的排挤和打压使得他不得不远离政治。面对这种施不开手脚的窘境，李白也许感到很意外，“惟才是用”的政策之外，原来还有另一股力量左右着。这让他颇觉郁闷，心理上承受着来自现实厚重的压抑感，这迫使他作出了强烈的反弹，即承袭魏晋之风，以一种独特方式来表达对现实的愤嫉和不满。“烹羊宰牛且为乐，会须一饮三百杯。”以喝酒来排遣内心的压抑和苦闷，暂时忘却政治人生的失败，在醉眼蒙眬中纵声放歌，恢复本真性情，获得精神上的愉悦和超脱。李白与酒结下了不解之缘，自然与当时的酒文化有关，但他嗜酒如命甚至不要命，则是因为其个人遭遇。所谓“抽刀断水水更流，举杯浇愁愁更愁”，喝酒本为排忧，却反如火上加油。李白一头栽进了酒坛子，在他看来，也许真的是“何以解忧，惟有杜康”了。李白的任性放纵，李白的自我麻醉，实际上仍是由于他对现实的绝望。他选择的是一条慢性自杀之路。</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尽管如此，绝望的李白并不是消沉堕落的李白。当酒成为他人格的一个部分，李白寻找到了生活的另一面，寻找到源源不断的创作灵感。就是这个时候，李白根本不可能离得开酒了。然而他终究是血肉之躯，长期浸泡在酒精中其健康状况迅速恶化。“酒中仙”最终也难逃“酒中鬼”的宿命。李白一生与酒相随，借酒浇愁，恃才狂放，笑傲江湖，深得魏晋风度；他纵酒任性，挥洒文字，慷慨豪迈，是对现实政治的强有力的嘲弄与讽刺。</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0" name="图片 9"/>
          <p:cNvPicPr>
            <a:picLocks noChangeAspect="1"/>
          </p:cNvPicPr>
          <p:nvPr/>
        </p:nvPicPr>
        <p:blipFill>
          <a:blip r:embed="rId1" cstate="screen">
            <a:alphaModFix amt="36000"/>
          </a:blip>
          <a:stretch>
            <a:fillRect/>
          </a:stretch>
        </p:blipFill>
        <p:spPr>
          <a:xfrm>
            <a:off x="90805" y="2867660"/>
            <a:ext cx="4238625" cy="4238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heckerboard(across)">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8000"/>
          </a:blip>
          <a:stretch>
            <a:fillRect/>
          </a:stretch>
        </p:blipFill>
        <p:spPr>
          <a:xfrm>
            <a:off x="6695440" y="1361440"/>
            <a:ext cx="5496560" cy="5496560"/>
          </a:xfrm>
          <a:prstGeom prst="rect">
            <a:avLst/>
          </a:prstGeom>
        </p:spPr>
      </p:pic>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3931285" y="858520"/>
            <a:ext cx="7607300" cy="5426075"/>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岑夫子，丹丘生，将进酒，杯莫停”，一杯复一杯，到“与君歌一曲，请君为我倾耳听”，李白醉矣！后面皆为“酒话”，却是李白心声。俗语说：酒后吐真言。李白趁醉将满腹真言全盘吐出。“钟鼓馔玉不足贵，但愿长醉不愿醒”，李白追求高级层面的精神生活，藐视庸俗的物欲和感观刺激。宁愿长醉而不愿清醒，因为所见皆俗物，不堪入目：权奸当道，能才委屈，宫廷声色犬马，歌舞升平，只顾追求享乐。李白鄙视这样的生活，自然不能与此类人同道。他有种曲高和寡的孤独感，一方面蔑视官僚们的庸俗，另一方面对自己没有施展抱负的机会又无可奈何。所谓“古来圣贤皆寂寞，惟有饮者留其名”，那是李白自我安慰之言罢了。他自比圣贤，志颇清高，既与俗人不能共舞，从古圣贤那里倒可觅得知音。李白是寂寞的，但他又难忍寂寞，所以便学陈王曹植斗酒十千，不作圣贤作酒仙。即便如此，他仍自始至终在出世入世间痛苦徘徊。入世不得也不甘放弃，心中仍有期待；出世也难，求仙访道终成空，名山大川走遍也不能彻底脱离俗世。</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nvPicPr>
        <p:blipFill>
          <a:blip r:embed="rId2"/>
          <a:stretch>
            <a:fillRect/>
          </a:stretch>
        </p:blipFill>
        <p:spPr>
          <a:xfrm>
            <a:off x="419100" y="1445260"/>
            <a:ext cx="3209925" cy="45434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6000"/>
          </a:blip>
          <a:stretch>
            <a:fillRect/>
          </a:stretch>
        </p:blipFill>
        <p:spPr>
          <a:xfrm>
            <a:off x="90805" y="2867660"/>
            <a:ext cx="4238625" cy="4238625"/>
          </a:xfrm>
          <a:prstGeom prst="rect">
            <a:avLst/>
          </a:prstGeom>
        </p:spPr>
      </p:pic>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973455" y="1061085"/>
            <a:ext cx="7064375" cy="5203190"/>
          </a:xfrm>
          <a:prstGeom prst="rect">
            <a:avLst/>
          </a:prstGeom>
        </p:spPr>
        <p:txBody>
          <a:bodyPr wrap="square">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李白在由入世到出世这条路上，可以说是“一步三回头”。强烈的自我意识与浓厚的主观色彩使得李白对待出世和入世的态度具有两面性。“陈王昔时宴平乐，斗酒十千恣欢谑”，李白与曹植怀有相同的情感。曹植被贬为王，又遭曹丕打压，终生郁郁不得志，空负一身才华。李白将自己比之于曹植，感叹之余又想表现出洒脱，其情态可见凄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及至“五花马，千金裘，呼儿将出换美酒，与尔同销万古愁”，李白已然大醉！一句“与尔同销万古愁”真是肝胆欲裂，写尽内心的痛楚和绝望。诗篇落脚一个“愁”字，纵横捭阖之势，慷慨豪迈之气，倏然收归，把所有勃发之情都凝聚成“愁”了。这是李白对自己一生追求的一次总结。叔本华说：“使我们生存充满烦恼与苦痛的东西，无一不是出自时间无休止的压迫。”具有历史情怀的李白就在时间无休止的压迫中唱出了生命的绝望之歌——《将进酒》。</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2"/>
          <a:stretch>
            <a:fillRect/>
          </a:stretch>
        </p:blipFill>
        <p:spPr>
          <a:xfrm>
            <a:off x="8418830" y="1270635"/>
            <a:ext cx="3181350" cy="45434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heckerboard(across)">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1042035" y="1494155"/>
            <a:ext cx="4635500" cy="4142105"/>
          </a:xfrm>
          <a:prstGeom prst="rect">
            <a:avLst/>
          </a:prstGeom>
        </p:spPr>
        <p:txBody>
          <a:bodyPr wrap="square">
            <a:spAutoFit/>
          </a:bodyPr>
          <a:p>
            <a:pPr indent="508000" algn="just" fontAlgn="auto">
              <a:lnSpc>
                <a:spcPct val="12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《永遇乐·京口北固亭怀古》</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ctr"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（宋）辛弃疾</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千古江山，英雄无觅，孙仲谋处。</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舞榭歌台，风流总被，雨打风吹去。</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斜阳草树，寻常巷陌，人道寄奴曾住。</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想当年，金戈铁马，气吞万里如虎。</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元嘉草草，封狼居胥，赢得仓皇北顾。</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四十三年，望中犹记，烽火扬州路。</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可堪回首，佛狸祠下，一片神鸦社鼓。</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凭谁问：廉颇老矣，尚能饭否？</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6372860" y="1430655"/>
            <a:ext cx="5053965" cy="4269740"/>
          </a:xfrm>
          <a:prstGeom prst="rect">
            <a:avLst/>
          </a:prstGeom>
        </p:spPr>
      </p:pic>
      <p:sp>
        <p:nvSpPr>
          <p:cNvPr id="5" name="文本框 4"/>
          <p:cNvSpPr txBox="1"/>
          <p:nvPr/>
        </p:nvSpPr>
        <p:spPr>
          <a:xfrm>
            <a:off x="6372860" y="5999798"/>
            <a:ext cx="5080000" cy="337185"/>
          </a:xfrm>
          <a:prstGeom prst="rect">
            <a:avLst/>
          </a:prstGeom>
        </p:spPr>
        <p:txBody>
          <a:bodyPr>
            <a:spAutoFit/>
          </a:bodyPr>
          <a:p>
            <a:pPr algn="ctr"/>
            <a:r>
              <a:rPr lang="zh-CN" altLang="en-US" sz="1600" b="1">
                <a:solidFill>
                  <a:schemeClr val="accent2">
                    <a:lumMod val="50000"/>
                  </a:schemeClr>
                </a:solidFill>
                <a:latin typeface="方正黑体简体" panose="03000509000000000000" charset="-122"/>
                <a:ea typeface="方正黑体简体" panose="03000509000000000000" charset="-122"/>
              </a:rPr>
              <a:t>图 </a:t>
            </a:r>
            <a:r>
              <a:rPr lang="en-US" altLang="zh-CN" sz="1600" b="1">
                <a:solidFill>
                  <a:schemeClr val="accent2">
                    <a:lumMod val="50000"/>
                  </a:schemeClr>
                </a:solidFill>
                <a:latin typeface="方正黑体简体" panose="03000509000000000000" charset="-122"/>
                <a:ea typeface="方正黑体简体" panose="03000509000000000000" charset="-122"/>
              </a:rPr>
              <a:t>2</a:t>
            </a:r>
            <a:r>
              <a:rPr lang="en-US" altLang="zh-CN" sz="1600" b="1">
                <a:solidFill>
                  <a:schemeClr val="accent2">
                    <a:lumMod val="50000"/>
                  </a:schemeClr>
                </a:solidFill>
                <a:latin typeface="方正书宋简体" panose="03000509000000000000" charset="-122"/>
                <a:ea typeface="方正书宋简体" panose="03000509000000000000" charset="-122"/>
              </a:rPr>
              <a:t>-</a:t>
            </a:r>
            <a:r>
              <a:rPr lang="en-US" altLang="zh-CN" sz="1600" b="1">
                <a:solidFill>
                  <a:schemeClr val="accent2">
                    <a:lumMod val="50000"/>
                  </a:schemeClr>
                </a:solidFill>
                <a:latin typeface="方正黑体简体" panose="03000509000000000000" charset="-122"/>
                <a:ea typeface="方正黑体简体" panose="03000509000000000000" charset="-122"/>
              </a:rPr>
              <a:t>3  </a:t>
            </a:r>
            <a:r>
              <a:rPr lang="zh-CN" altLang="en-US" sz="1600" b="1">
                <a:solidFill>
                  <a:schemeClr val="accent2">
                    <a:lumMod val="50000"/>
                  </a:schemeClr>
                </a:solidFill>
                <a:latin typeface="方正黑体简体" panose="03000509000000000000" charset="-122"/>
                <a:ea typeface="方正黑体简体" panose="03000509000000000000" charset="-122"/>
              </a:rPr>
              <a:t>怀古</a:t>
            </a:r>
            <a:endParaRPr lang="zh-CN" altLang="en-US" sz="1600" b="1">
              <a:solidFill>
                <a:schemeClr val="accent2">
                  <a:lumMod val="50000"/>
                </a:schemeClr>
              </a:solidFill>
              <a:latin typeface="方正黑体简体" panose="03000509000000000000" charset="-122"/>
              <a:ea typeface="方正黑体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832485" y="858520"/>
            <a:ext cx="7289165" cy="4737100"/>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【作者简介】</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辛弃疾（1140—1207 年），原字坦夫，后改字幼安，中年后别号稼轩，山东东路济南府历城县（今山东省济南市历城区）人。南宋官员、将领、文学家，豪放派词人，有“词中之龙”之称。与苏轼合称“苏辛”，与李清照并称“济南二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辛弃疾早年与党怀英齐名北方，号称“辛党”。青年时参与耿京起义，擒杀叛徒张安国，回归南宋，献《美芹十论》《九议》等，条陈战守之策，但不被朝廷采纳。先后在江西、湖南、福建等地为守臣，曾平定荆南茶商赖文政起事，又力排众议，创制飞虎军，以稳定湖湘地区。由于他与当政的主和派政见不合，故而屡遭劾奏，数次起落，最终退隐山居。开禧北伐前后，宰臣韩侂胄接连起用辛弃疾知绍兴、镇江二府，并征他入朝任枢密都承旨等官，均遭辞免。开禧三年（1207 年），辛弃疾抱憾病逝，享年六十八岁。宋恭帝时获赠少师，谥号“忠敏”。</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8303895" y="1487805"/>
            <a:ext cx="3347720" cy="3410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2895826" y="2717274"/>
            <a:ext cx="6278880" cy="1014730"/>
          </a:xfrm>
          <a:prstGeom prst="rect">
            <a:avLst/>
          </a:prstGeom>
          <a:noFill/>
        </p:spPr>
        <p:txBody>
          <a:bodyPr wrap="none" rtlCol="0">
            <a:spAutoFit/>
          </a:bodyPr>
          <a:lstStyle/>
          <a:p>
            <a:pPr algn="l"/>
            <a:r>
              <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rPr>
              <a:t>模块一　诗歌概述</a:t>
            </a:r>
            <a:endPar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3281045" y="1090930"/>
            <a:ext cx="8006080" cy="4676140"/>
          </a:xfrm>
          <a:prstGeom prst="rect">
            <a:avLst/>
          </a:prstGeom>
        </p:spPr>
        <p:txBody>
          <a:bodyPr wrap="square">
            <a:sp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【白话译文】</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历经千古的江山，再也难找到像孙权那样的英雄。当年的舞榭歌台还在，英雄人物却随着岁月的流逝早已不复存在。斜阳照着长满草树的普通小巷，人们说那是当年刘裕曾经住过的地方。回想当年，他领军北伐、收复失地的时候是何等威猛。</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然而刘裕的儿子刘义隆好大喜功，仓促北伐，却反而让北魏太武帝拓跋焘乘机挥师南下，兵抵长江北岸而返，遭到对手的重创。我回到南方已经有四十三年了，看着中原仍然记得，当年扬州路上，到处是金兵南侵的战火烽烟。怎么能回首啊，当年拓跋焘的行宫外竟有百姓在那里祭祀，乌鸦啄食祭品，人们过着社日，只把他当作一位神祇来供奉，还有谁会问，廉颇老了，饭量还好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441960" y="1319530"/>
            <a:ext cx="2659380" cy="4879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748665" y="1361440"/>
            <a:ext cx="6153785" cy="4350385"/>
          </a:xfrm>
          <a:prstGeom prst="rect">
            <a:avLst/>
          </a:prstGeom>
        </p:spPr>
        <p:txBody>
          <a:bodyPr wrap="square">
            <a:spAutoFit/>
          </a:bodyPr>
          <a:p>
            <a:pPr indent="431800" algn="just" fontAlgn="auto">
              <a:lnSpc>
                <a:spcPct val="180000"/>
              </a:lnSpc>
              <a:spcAft>
                <a:spcPts val="600"/>
              </a:spcAft>
              <a:extLst>
                <a:ext uri="{35155182-B16C-46BC-9424-99874614C6A1}">
                  <wpsdc:indentchars xmlns:wpsdc="http://www.wps.cn/officeDocument/2017/drawingmlCustomData" val="200" checksum="3588746719"/>
                </a:ext>
              </a:extLst>
            </a:pPr>
            <a:r>
              <a:rPr sz="17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【作品赏析】</a:t>
            </a:r>
            <a:endParaRPr sz="17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80000"/>
              </a:lnSpc>
              <a:spcAft>
                <a:spcPts val="600"/>
              </a:spcAft>
              <a:extLst>
                <a:ext uri="{35155182-B16C-46BC-9424-99874614C6A1}">
                  <wpsdc:indentchars xmlns:wpsdc="http://www.wps.cn/officeDocument/2017/drawingmlCustomData" val="200" checksum="3588746719"/>
                </a:ext>
              </a:extLst>
            </a:pPr>
            <a:r>
              <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永遇乐·京口北固亭怀古》是南宋词人辛弃疾创作的一首词。作者是怀着深重的忧虑和一腔悲愤写下的这首词。上片赞扬了在京口建立霸业的孙权和率军北伐气吞胡虏的刘裕，表示要像他们一样金戈铁马为国立功。下片借讽刺刘义隆来表明自己坚决主张抗金但反对冒进误国的立场和态度。全词豪壮悲凉，义重情深，放射着爱国主义的思想光辉。词中用典贴切自然，紧扣题旨，增强了作品的说服力和意境美。</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30000"/>
              </a:lnSpc>
              <a:spcAft>
                <a:spcPts val="600"/>
              </a:spcAft>
              <a:extLst>
                <a:ext uri="{35155182-B16C-46BC-9424-99874614C6A1}">
                  <wpsdc:indentchars xmlns:wpsdc="http://www.wps.cn/officeDocument/2017/drawingmlCustomData" val="200" checksum="3588746719"/>
                </a:ext>
              </a:extLst>
            </a:pP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7325360" y="544830"/>
            <a:ext cx="4095750" cy="5524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72000" y="1085850"/>
            <a:ext cx="6804660" cy="5498465"/>
          </a:xfrm>
          <a:prstGeom prst="rect">
            <a:avLst/>
          </a:prstGeom>
          <a:noFill/>
        </p:spPr>
        <p:txBody>
          <a:bodyPr wrap="square" rtlCol="0" anchor="t">
            <a:spAutoFit/>
          </a:bodyPr>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永遇乐·京口北固亭怀古》写于宋宁宗开禧元年，时辛弃疾六十六岁。当时韩侂胄执政，正积极筹划北伐，闲置已久的辛弃疾于前一年被起用为浙东安抚使，这年初春，又受命担任镇江知府，戍守江防要地京口。从表面看来，朝廷对他似乎很重视，然而实际上只不过是利用他那主战派元老的招牌作为号召而已。辛弃疾到任后，一方面积极布置军事进攻的准备工作；但另一方面，他又清楚地意识到政治斗争的险恶，自身处境的孤危，深感很难有所作为。辛弃疾支持北伐抗金的决策，但是对独揽朝政的韩侂胄轻敌冒进的做法，又感到忧心忡忡，他认为应当做好充分准备，绝不能草率出兵，否则难免重蹈覆辙，使北伐再次遭到失败。辛弃疾的意见没有引起南宋当权者的重视，他来到京口北固亭，登高眺望，怀古忆昔，心潮澎湃，感慨万千，于是写下了这篇词中佳作。</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千古江山，英雄无觅，孙仲谋处。舞榭歌台，风流总被，雨打风吹去。”作者以“千古江山”起笔，喷薄而出，力沉势雄，显示出作者非凡的英雄气魄和无比宽广的胸襟，也说明了作者写诗为文的起因不是囿于一己私利，而是不忍见大好江山沦落异族之手。这就为本词定下了较高的格调。</a:t>
            </a:r>
            <a:endParaRPr lang="zh-CN" altLang="en-US"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661035" y="1715770"/>
            <a:ext cx="3630295" cy="4238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667385" y="1015365"/>
            <a:ext cx="10685780" cy="5901690"/>
          </a:xfrm>
          <a:prstGeom prst="rect">
            <a:avLst/>
          </a:prstGeom>
        </p:spPr>
        <p:txBody>
          <a:bodyPr wrap="square">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斜阳草树，寻常巷陌，人道寄奴曾住。想当年，金戈铁马，气吞万里如虎。”刘裕灭燕、后秦时，所向披靡，威震四方，有气吞万里之势。而如今，英雄了得的刘裕的居所，也沦落为毫不起眼的“斜阳草树”与“寻常巷陌”，再也不复当年的辉煌与气势了。在上半阕中，作者由京口这一历史名城联想到与京口有关的历史英雄孙权与刘裕，以此顺势写来，自然流畅，含蓄蕴藉，共蕴含了三层意思：一是表达了时光流逝、岁月不居给作者带来的无限怅惘的感受：时间一如滔滔长逝的流水，不仅抹去了历史英雄的丰功伟绩，也卷走了风流人物的风采神韵，当年的英雄所留下的也只有荒芜的“斜阳草树”而已。二是由于世无英雄，奸臣当道，皇帝昏庸，致使曾经英雄辈出的锦绣江山痛落敌手，中原人民沦为异国之奴，而又看不到收复故国的希望。此情此景，无不激起作者心中翻江倒海般的丧权辱国之痛。三是把自己的怀才不遇、壮志难酬的困顿与历史英雄人物功成名就、名留青史作对比，表达了对英雄们的追慕与缅怀，羡慕他们都能够大展才华、建功立业，而自己却屡被贬谪，遭遇坎坷，抒发了自己怀才而不能施展、有壮志难以实现的无奈心境。悲凉之感、怅惘之情，溢于言表，为全篇奠定了沉郁苍凉的情感基调。这三层意思，层层递进，步步深入，感情饱满而真挚，情绪热烈而低沉，完美地勾画了一个忧国忧民、急于收复故地却又屡遭排挤的爱国志士的形象。</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9145" y="1054100"/>
            <a:ext cx="6068060" cy="5466715"/>
          </a:xfrm>
          <a:prstGeom prst="rect">
            <a:avLst/>
          </a:prstGeom>
          <a:noFill/>
        </p:spPr>
        <p:txBody>
          <a:bodyPr wrap="square" rtlCol="0" anchor="t">
            <a:noAutofit/>
          </a:bodyPr>
          <a:p>
            <a:pPr indent="431800" algn="just" fontAlgn="auto">
              <a:lnSpc>
                <a:spcPct val="14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元嘉草草，封狼居胥，赢得仓皇北顾。”“元嘉”为宋文帝刘义隆的年号。元嘉二十七年，宋文帝命王玄谟北伐拓跋氏，由于准备不足，又贪功冒进，大败而归，被北魏太武帝拓跋焘乘胜追至长江边，扬言欲渡长江。宋文帝登楼北望，深悔不已。此三句旨在借古喻今，警告主战权臣韩 不要草率出兵，但他并未听从辛弃疾的建议，仓促出战，直接导致了开禧二年的北伐败绩和开禧三年的宋金议和。</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“四十三年，望中犹记，烽火扬州路。”在此，作者将笔锋从沉寂远去的历史拉向切近的自身，开始追忆往事，回顾自己一生。辛弃疾于绍兴三十二年（1162 年）奉表南渡，至开禧元年至京口上任，正是四十三年。这四十三年中，金国与宋朝战事不断，连年不绝。而作者虽一直极力主战，并为收复故国不畏艰难，戎马一生，但眼看英雄老去，机会不来，于是心中自有一腔无从说起的悲愤。</a:t>
            </a:r>
            <a:endParaRPr sz="17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endParaRPr lang="zh-CN" altLang="en-US"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48615"/>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418070" y="1397000"/>
            <a:ext cx="3826510" cy="44526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8000"/>
          </a:blip>
          <a:stretch>
            <a:fillRect/>
          </a:stretch>
        </p:blipFill>
        <p:spPr>
          <a:xfrm>
            <a:off x="6624955" y="1361440"/>
            <a:ext cx="5496560" cy="5496560"/>
          </a:xfrm>
          <a:prstGeom prst="rect">
            <a:avLst/>
          </a:prstGeom>
        </p:spPr>
      </p:pic>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4605655" y="1312545"/>
            <a:ext cx="6712585" cy="5126990"/>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下三句中的“回首”应接上句，由回忆往昔转入写眼前实景。这里值得探讨的是，佛狸是北魏的皇帝，距南宋已有七八百年之久，北方的百姓把他当作神来供奉，辛弃疾看到这个情景，不忍回首当年的“烽火扬州路”。辛弃疾是用“佛狸”代指金主完颜亮。四十三年前，完颜亮发兵南侵，曾以扬州作为渡江基地，而且也曾驻扎在佛狸祠所在的瓜步山上，严督金兵抢渡长江。以古喻今，佛狸很自然地就成了完颜亮的影子。如今“佛狸祠下，一片神鸦社鼓”与“四十三年，望中犹记，烽火扬州路”形成鲜明的对比，当年沦陷区的人民与异族统治者进行不屈不挠的斗争，烽烟四起，但如今的中原早已风平浪静，沦陷区的人民已经安于异族的统治，甚至对异族君主顶礼膜拜，这是痛心的事。不忍回首往事，实际就是不忍目睹眼前的事实。以此正告南宋统治者，收复失土，刻不容缓，如果继续拖延，民心日去，中原就收不回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nvPicPr>
        <p:blipFill>
          <a:blip r:embed="rId2"/>
          <a:stretch>
            <a:fillRect/>
          </a:stretch>
        </p:blipFill>
        <p:spPr>
          <a:xfrm>
            <a:off x="496570" y="1501775"/>
            <a:ext cx="3756660" cy="47491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622935" y="858520"/>
            <a:ext cx="7343140" cy="5590540"/>
          </a:xfrm>
          <a:prstGeom prst="rect">
            <a:avLst/>
          </a:prstGeom>
        </p:spPr>
        <p:txBody>
          <a:bodyPr wrap="square">
            <a:no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最后作者以廉颇自比，用典贴切，内蕴丰富。一是表白决心，和廉颇当年服侍赵国一样，自己对朝廷忠心耿耿，只要起用，当仁不让，奋勇争先，随时奔赴疆场，抗金杀敌。二是显示能力，自己虽然年老，但仍然和当年廉颇一样，老当益壮，勇武不减当年，可以充任北伐主帅。三是抒写忧虑，廉颇曾为赵国立下赫赫战功，可为奸人所害，落得离乡背井，虽愿为国效劳，却是报国无门，词人以廉颇自况，忧心自己有可能重蹈覆辙，朝廷弃而不用，用而不信，才能无法施展，壮志不能实现。辛弃疾的忧虑是有道理的，果然韩侂胄一伙人不采纳他的意见，对他疑忌不满，在北伐前夕，以“用人不当”为名免去了他的官职。辛弃疾渴盼为恢复大业出力的愿望又一次落空。</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在这首词中用典虽多，然而这些典故却用得天衣无缝，恰到好处，它们所起的作用，在语言艺术上的能量，不是直接叙述和描写所具有的。所以就这首词而论，用典多并非辛弃疾的缺点，这首词正体现了他在语言艺术上的特殊成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8338820" y="725805"/>
            <a:ext cx="3286760" cy="52495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176530" y="1281430"/>
            <a:ext cx="5378450" cy="4142105"/>
          </a:xfrm>
          <a:prstGeom prst="rect">
            <a:avLst/>
          </a:prstGeom>
        </p:spPr>
        <p:txBody>
          <a:bodyPr wrap="square">
            <a:spAutoFit/>
          </a:bodyPr>
          <a:p>
            <a:pPr indent="508000" algn="ctr" fontAlgn="auto">
              <a:lnSpc>
                <a:spcPct val="120000"/>
              </a:lnSpc>
              <a:spcAft>
                <a:spcPts val="600"/>
              </a:spcAft>
              <a:extLst>
                <a:ext uri="{35155182-B16C-46BC-9424-99874614C6A1}">
                  <wpsdc:indentchars xmlns:wpsdc="http://www.wps.cn/officeDocument/2017/drawingmlCustomData" val="200" checksum="282533468"/>
                </a:ext>
              </a:extLst>
            </a:pPr>
            <a:r>
              <a:rPr lang="en-US"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《沁园春·雪》</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ctr"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（现代）毛泽东</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北国风光，千里冰封，万里雪飘。</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望长城内外，惟余莽莽；大河上下，顿失滔滔。</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山舞银蛇，原驰蜡象，欲与天公试比高。</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须晴日，看红装素裹，分外妖娆。</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江山如此多娇，引无数英雄竞折腰。</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惜秦皇汉武，略输文采；唐宗宋祖，稍逊风骚。</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一代天骄，成吉思汗，只识弯弓射大雕。</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楷体" panose="02010609060101010101" charset="-122"/>
                <a:ea typeface="楷体" panose="02010609060101010101" charset="-122"/>
                <a:cs typeface="微软雅黑" panose="020B0503020204020204" pitchFamily="34" charset="-122"/>
                <a:sym typeface="+mn-ea"/>
              </a:rPr>
              <a:t>俱往矣，数风流人物，还看今朝。</a:t>
            </a:r>
            <a:endParaRPr b="1" dirty="0">
              <a:solidFill>
                <a:schemeClr val="tx1"/>
              </a:solidFill>
              <a:latin typeface="楷体" panose="02010609060101010101" charset="-122"/>
              <a:ea typeface="楷体" panose="02010609060101010101" charset="-122"/>
              <a:cs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5974715" y="1717675"/>
            <a:ext cx="5789295" cy="2898775"/>
          </a:xfrm>
          <a:prstGeom prst="rect">
            <a:avLst/>
          </a:prstGeom>
        </p:spPr>
      </p:pic>
      <p:sp>
        <p:nvSpPr>
          <p:cNvPr id="5" name="文本框 4"/>
          <p:cNvSpPr txBox="1"/>
          <p:nvPr/>
        </p:nvSpPr>
        <p:spPr>
          <a:xfrm>
            <a:off x="6130290" y="5086350"/>
            <a:ext cx="5634355" cy="337185"/>
          </a:xfrm>
          <a:prstGeom prst="rect">
            <a:avLst/>
          </a:prstGeom>
        </p:spPr>
        <p:txBody>
          <a:bodyPr wrap="square">
            <a:spAutoFit/>
          </a:bodyPr>
          <a:p>
            <a:pPr algn="ctr"/>
            <a:r>
              <a:rPr lang="zh-CN" altLang="en-US" sz="1600" b="1">
                <a:solidFill>
                  <a:schemeClr val="accent2">
                    <a:lumMod val="50000"/>
                  </a:schemeClr>
                </a:solidFill>
                <a:latin typeface="方正黑体简体" panose="03000509000000000000" charset="-122"/>
                <a:ea typeface="方正黑体简体" panose="03000509000000000000" charset="-122"/>
              </a:rPr>
              <a:t>图 </a:t>
            </a:r>
            <a:r>
              <a:rPr lang="en-US" altLang="zh-CN" sz="1600" b="1">
                <a:solidFill>
                  <a:schemeClr val="accent2">
                    <a:lumMod val="50000"/>
                  </a:schemeClr>
                </a:solidFill>
                <a:latin typeface="方正黑体简体" panose="03000509000000000000" charset="-122"/>
                <a:ea typeface="方正黑体简体" panose="03000509000000000000" charset="-122"/>
              </a:rPr>
              <a:t>2</a:t>
            </a:r>
            <a:r>
              <a:rPr lang="en-US" altLang="zh-CN" sz="1600" b="1">
                <a:solidFill>
                  <a:schemeClr val="accent2">
                    <a:lumMod val="50000"/>
                  </a:schemeClr>
                </a:solidFill>
                <a:latin typeface="方正书宋简体" panose="03000509000000000000" charset="-122"/>
                <a:ea typeface="方正书宋简体" panose="03000509000000000000" charset="-122"/>
              </a:rPr>
              <a:t>-</a:t>
            </a:r>
            <a:r>
              <a:rPr lang="en-US" altLang="zh-CN" sz="1600" b="1">
                <a:solidFill>
                  <a:schemeClr val="accent2">
                    <a:lumMod val="50000"/>
                  </a:schemeClr>
                </a:solidFill>
                <a:latin typeface="方正黑体简体" panose="03000509000000000000" charset="-122"/>
                <a:ea typeface="方正黑体简体" panose="03000509000000000000" charset="-122"/>
              </a:rPr>
              <a:t>4  </a:t>
            </a:r>
            <a:r>
              <a:rPr lang="zh-CN" altLang="en-US" sz="1600" b="1">
                <a:solidFill>
                  <a:schemeClr val="accent2">
                    <a:lumMod val="50000"/>
                  </a:schemeClr>
                </a:solidFill>
                <a:latin typeface="方正黑体简体" panose="03000509000000000000" charset="-122"/>
                <a:ea typeface="方正黑体简体" panose="03000509000000000000" charset="-122"/>
              </a:rPr>
              <a:t>沁园春</a:t>
            </a:r>
            <a:r>
              <a:rPr lang="en-US" altLang="zh-CN" sz="1600" b="1">
                <a:solidFill>
                  <a:schemeClr val="accent2">
                    <a:lumMod val="50000"/>
                  </a:schemeClr>
                </a:solidFill>
                <a:latin typeface="方正书宋简体" panose="03000509000000000000" charset="-122"/>
                <a:ea typeface="方正书宋简体" panose="03000509000000000000" charset="-122"/>
              </a:rPr>
              <a:t>·</a:t>
            </a:r>
            <a:r>
              <a:rPr lang="zh-CN" altLang="en-US" sz="1600" b="1">
                <a:solidFill>
                  <a:schemeClr val="accent2">
                    <a:lumMod val="50000"/>
                  </a:schemeClr>
                </a:solidFill>
                <a:latin typeface="方正黑体简体" panose="03000509000000000000" charset="-122"/>
                <a:ea typeface="方正黑体简体" panose="03000509000000000000" charset="-122"/>
              </a:rPr>
              <a:t>雪</a:t>
            </a:r>
            <a:endParaRPr lang="zh-CN" altLang="en-US" sz="1600" b="1">
              <a:solidFill>
                <a:schemeClr val="accent2">
                  <a:lumMod val="50000"/>
                </a:schemeClr>
              </a:solidFill>
              <a:latin typeface="方正黑体简体" panose="03000509000000000000" charset="-122"/>
              <a:ea typeface="方正黑体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848360" y="1035050"/>
            <a:ext cx="7289165" cy="5356860"/>
          </a:xfrm>
          <a:prstGeom prst="rect">
            <a:avLst/>
          </a:prstGeom>
        </p:spPr>
        <p:txBody>
          <a:bodyPr wrap="square">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【作者简介】</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毛泽东（1893—1976 年），字润之（原作咏芝，后改润芝），笔名子任。湖南湘潭人。中国人民的领袖，伟大的马克思主义者，伟大的无产阶级革命家、战略家、理论家，中国共产党、中国人民解放军和中华人民共和国的主要缔造者和领导人，马克思主义中国化的伟大开拓者，近代以来中国伟大的爱国者和民族英雄，中国共产党第一代中央领导集体的核心，领导中国人民彻底改变自己命运和国家面貌的一代伟人。</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1949 至 1976 年，毛泽东担任中华人民共和国最高领导人。他对马克思列宁主义的发展、军事理论的贡献以及对共产党的理论贡献被称为毛泽东思想。因毛泽东担任过的主要职务几乎全部称为主席，所以也被人们尊称为“毛主席”。</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毛泽东被视为现代世界历史中最重要的人物之一，《时代》杂志也将他评为 20 世纪最具影响 100人之一。</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8681720" y="1826895"/>
            <a:ext cx="2847975" cy="3552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5746115" y="1344295"/>
            <a:ext cx="5588000" cy="4892675"/>
          </a:xfrm>
          <a:prstGeom prst="rect">
            <a:avLst/>
          </a:prstGeom>
        </p:spPr>
        <p:txBody>
          <a:bodyPr wrap="square">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【白话译文】</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北方的风光，千里冰封冻，万里雪花飘。望长城内外，只剩下无边无际白茫茫一片；宽广的黄河上下，顿时失去了滔滔水势。山岭好像银白色的蟒蛇在飞舞，高原上的丘陵好像许多白象在奔跑，它们都想与老天爷比比高。要等到晴天的时候，看红艳艳的阳光和白皑皑的冰雪交相辉映，分外美好。</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江山如此媚娇，引得无数英雄竞相倾倒。只可惜秦始皇、汉武帝，略差文学才华；唐太宗、宋太祖，稍逊文治功劳。称雄一世的人物成吉思汗，只知道拉弓射大雕。这些人物全都过去了，称得上能建功立业的英雄人物，还要看今天的人们。</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558165" y="1534160"/>
            <a:ext cx="4810125" cy="4184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诗歌概述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804545" y="960120"/>
            <a:ext cx="6483350" cy="5015865"/>
          </a:xfrm>
          <a:prstGeom prst="rect">
            <a:avLst/>
          </a:prstGeom>
        </p:spPr>
        <p:txBody>
          <a:bodyPr wrap="square">
            <a:spAutoFit/>
          </a:bodyPr>
          <a:p>
            <a:pPr indent="508000" algn="just" fontAlgn="auto">
              <a:lnSpc>
                <a:spcPct val="15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诗歌的含义</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诗歌的概念从古至今变化很大，有广义和狭义之分。</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广义上讲，一方面，诗可以是所有艺术（包括文学）样式的通称，是自然美、艺术美和生命美的代名词。“诗学”即关于各种文学、艺术的学问。另一方面，对所有艺术成就与造诣的溢美之评价常常以“如诗”“诗意”归总。过去是，现在亦然。</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狭义上讲，诗歌是与小说、散文、戏剧等相对而言的一种文学体裁。</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可见，诗意是人类观照世界的一种重要方式，是人的灵魂逃逸现实后的栖息方式。</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p:cNvPicPr>
            <a:picLocks noChangeAspect="1"/>
          </p:cNvPicPr>
          <p:nvPr/>
        </p:nvPicPr>
        <p:blipFill>
          <a:blip r:embed="rId1"/>
          <a:stretch>
            <a:fillRect/>
          </a:stretch>
        </p:blipFill>
        <p:spPr>
          <a:xfrm>
            <a:off x="7990840" y="858520"/>
            <a:ext cx="3431540" cy="5372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695960" y="1292860"/>
            <a:ext cx="6537960" cy="4812665"/>
          </a:xfrm>
          <a:prstGeom prst="rect">
            <a:avLst/>
          </a:prstGeom>
        </p:spPr>
        <p:txBody>
          <a:bodyPr wrap="square">
            <a:noAutofit/>
          </a:bodyPr>
          <a:p>
            <a:pPr indent="457200" algn="just" fontAlgn="auto">
              <a:lnSpc>
                <a:spcPct val="18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【作品赏析】</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8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沁园春·雪》是无产阶级革命家毛泽东创作的一首词。该词上片描写北国壮丽的雪景，纵横千万里，展示了大气磅礴、旷达豪迈的意境，抒发了词人对祖国壮丽河山的热爱。下片议论抒情，重点评论历史人物，歌颂当代英雄，抒发无产阶级要做世界的真正主人的豪情壮志。全词熔写景、议论和抒情于一炉，意境壮美，气势恢宏，感情奔放，胸襟豪迈，颇能代表毛泽东诗词的豪放风格。</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7442200" y="1493520"/>
            <a:ext cx="3981450" cy="4010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8000"/>
          </a:blip>
          <a:stretch>
            <a:fillRect/>
          </a:stretch>
        </p:blipFill>
        <p:spPr>
          <a:xfrm>
            <a:off x="6624955" y="1361440"/>
            <a:ext cx="5496560" cy="5496560"/>
          </a:xfrm>
          <a:prstGeom prst="rect">
            <a:avLst/>
          </a:prstGeom>
        </p:spPr>
      </p:pic>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1056005" y="917575"/>
            <a:ext cx="10109200" cy="4981575"/>
          </a:xfrm>
          <a:prstGeom prst="rect">
            <a:avLst/>
          </a:prstGeom>
        </p:spPr>
        <p:txBody>
          <a:bodyPr wrap="square">
            <a:no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上片描写乍暖还寒的北国雪景，展现伟大祖国的壮丽山河。“北国风光，千里冰封，万里雪飘”，总写北国雪景，把读者引入一个冰天雪地、广袤无垠的银色世界。不仅突出了诗人对北方雪景的感受印象，而且造境独到优雅，可以冠结全篇。“北国风光”是上片内容的总领句。“千里”“万里”两句是交错说的，即千万里都是冰封，千万里都是雪飘。诗人登高远望，眼界极为广阔，但是“千里”“万里”都远非目力所及，是诗人的视野在想象之中延伸扩展，意境更加开阔，气魄非常宏大。天地茫茫，纯然一色，包容一切。“冰封”凝然安静，“雪飘”舞姿轻盈，静动相衬，静穆之中又有飘舞的动态。“望长城内外，惟余莽莽；大河上下，顿失滔滔”，是对雪景的大笔铺陈。“望”字统领下文，直至“欲与天公试比高”句。“望”，有登高远眺的意思，并有很大的想象成分，它显示了诗人自身的形象，使人感受到作者那豪迈的意兴。“望”字之下，展现了长城、黄河、山脉、高原这些最能反映北国风貌的雄伟景观，也正是中国的形象。“长城内外”是从南到北，“大河上下”是自西向东，地域如此广袤，正与前面“千里”“万里”两句相照应。</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4251960" y="917575"/>
            <a:ext cx="7513955" cy="5521325"/>
          </a:xfrm>
          <a:prstGeom prst="rect">
            <a:avLst/>
          </a:prstGeom>
        </p:spPr>
        <p:txBody>
          <a:bodyPr wrap="square">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意境的大气磅礴，显示了诗人博大的胸怀，雄伟的气魄。“惟余莽莽”“顿失滔滔”分别照应“雪飘”“冰封”。“惟余”二字，强化了白茫茫的壮阔景象。“顿失”二字，则写出变化之速，寒威之烈，又使人联想到未冰封时大河滚滚滔滔的雄壮气势。此四句用视觉形象，赋予冰封雪飘的风光以更为具体更为丰富的直觉，更显气象的奇伟雄浑。</a:t>
            </a:r>
            <a:r>
              <a:rPr dirty="0">
                <a:latin typeface="微软雅黑" panose="020B0503020204020204" pitchFamily="34" charset="-122"/>
                <a:ea typeface="微软雅黑" panose="020B0503020204020204" pitchFamily="34" charset="-122"/>
                <a:cs typeface="微软雅黑" panose="020B0503020204020204" pitchFamily="34" charset="-122"/>
                <a:sym typeface="+mn-ea"/>
              </a:rPr>
              <a:t>“山舞银蛇，原驰蜡象，欲与天公试比高”，运用了动态描写，表现了活泼奔放的气势。加上“欲与天公试比高”一句，表现“山”“原”与天相连，更有一种奋发的态势和竞争的活力。“山”“原”都是静物，写它们“舞”“驰”，这化静为动的浪漫想象，固然因在大雪飘飞中远望山势和丘陵绵延起伏，确有山舞原驰的动感，更因诗人情感的跃动，使作者眼前的大自然也显得生气勃勃，生动活泼。“须晴日，看红装素裹，分外妖娆”写的是虚景，与前十句写眼前的实景形成对比，想象雪后晴日当空的景象，翻出一派新的气象。雪中的景象在苍茫中显得雄伟，雪后的景象则显得娇艳。“看”字与“望”字照应；“红装素裹”，把江山美景比作少女的衣装，形容红日与白雪交相辉映的艳丽景象。“分外妖娆”，赞美的激情溢于言表。</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404495" y="1532255"/>
            <a:ext cx="3521075" cy="4291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527050" y="945515"/>
            <a:ext cx="6432550" cy="5846445"/>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下片由毛泽东主席对祖国壮丽山河的感叹，引出秦皇汉武等英雄人物，纵论历代英雄人物，抒发作者伟大的抱负及胸怀。“江山如此多娇，引无数英雄竞折腰”，可谓承上启下，将全词连接得天衣无缝。“江山如此多娇”承上，总括上片的写景，对“北国风光”作总评；“引无数英雄竞折腰”启下，展开对历代英雄的评论，抒发词人的抱负。这一过渡使全词浑然一体，给人严丝合缝、完整无隙的感受。祖国的山河如此美好，难怪引得古今许多英雄人物为之倾倒，争着为统一天下而奋斗。一个“竞”字，写出英雄之间激烈的争斗，写出一代代英雄的相继崛起和衰落的经历。“折腰”的形象，展示了每位英雄人物为之倾倒的姿态，并揭示了为之奋斗的动机。“惜秦皇汉武，略输文采；唐宗宋祖，稍逊风骚。一代天骄，成吉思汗，只识弯弓射大雕”，以“惜”字总领七个句子，展开对历代英雄人物的评论。诗人于历代帝王中举出五位很有代表性的人物，展开一幅幅历史画卷，使评论得以具体形象地展开，如同翻阅一部千秋史册，一一加以评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7364095" y="1098550"/>
            <a:ext cx="4488180" cy="51581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4587875" y="1275080"/>
            <a:ext cx="7017385" cy="4741545"/>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个“惜”字，定下对历代英雄人物的评论基调，饱含惋惜之情而又有批判。然而措辞极有分寸，“略输文采”“稍逊风骚”，并不是一概否定。至于成吉思汗，欲抑先扬，在起伏的文势中不但有惋惜之极的意味，而且用了“只识”二字而带有嘲讽之意。“弯弓射大雕”，非常传神地表现了成吉思汗只恃武功而不知文治的形象。“俱往矣，数风流人物，还看今朝”，“俱往矣”三字，言有尽而意无穷，有画龙点睛之妙，将中国封建社会的历史一笔带过，转向诗人所处的当今时代，点出全词“数风流人物，还看今朝”的主题。“今朝”是一个新的时代，新的时代需要新的风流人物来带领。“今朝”的风流人物不负历史的使命，超越于历史上的英雄人物，具有更卓越的才能，并且必将创造空前伟大的业绩，是诗人坚定的自信和伟大的抱负。这震撼千古的结语，发出了超越历史的宣言，道出了改造世界的壮志。那一刻思接千载，那一刻洞悉未来，那一刻豪情万丈，那一刻傲视古今。</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337185" y="1275080"/>
            <a:ext cx="3727450" cy="49726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诗歌作品赏析</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892175" y="1427480"/>
            <a:ext cx="5582920" cy="4598670"/>
          </a:xfrm>
          <a:prstGeom prst="rect">
            <a:avLst/>
          </a:prstGeom>
        </p:spPr>
        <p:txBody>
          <a:bodyPr wrap="square">
            <a:sp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沁园春·雪》突出体现了毛泽东词风的雄健、大气。作为领袖毛泽东的博大的胸襟和抱负，与广阔雄奇的北国雪景发生同构，作者目接“千里”“万里”，“欲与天公试比高”，视通几千年，指点江山主沉浮，充分展示了雄阔豪放、气势磅礴的风格。</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全词用字遣词，设喻用典，明快有力，挥洒自如，辞义畅达，一泻千里。全词合律入韵，似无意而为之。虽属旧体却给读者面貌一新之感，不单是从词境中表达出新的精神世界，而意象表达系统的词语，亦是鲜活生动，凝练通俗，易诵易唱易记。</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7299960" y="1657985"/>
            <a:ext cx="4038600" cy="3733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知识拓展</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972185" y="960755"/>
            <a:ext cx="4424045" cy="4551045"/>
          </a:xfrm>
          <a:prstGeom prst="rect">
            <a:avLst/>
          </a:prstGeom>
        </p:spPr>
        <p:txBody>
          <a:bodyPr wrap="square">
            <a:noAutofit/>
          </a:bodyPr>
          <a:p>
            <a:pPr indent="457200" algn="just" fontAlgn="auto">
              <a:lnSpc>
                <a:spcPct val="10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ctr" fontAlgn="auto">
              <a:lnSpc>
                <a:spcPct val="10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《思远人》</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ctr"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宋·晏几道</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红叶黄花秋意晚，千里念行客。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飞云过尽，归鸿无信，何处寄书得？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泪弹不尽当窗滴，就砚旋研墨。</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渐写到别来，此情深处，红笺为无色。</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6250940" y="1835785"/>
            <a:ext cx="5124450" cy="3505200"/>
          </a:xfrm>
          <a:prstGeom prst="rect">
            <a:avLst/>
          </a:prstGeom>
        </p:spPr>
      </p:pic>
      <p:sp>
        <p:nvSpPr>
          <p:cNvPr id="5" name="文本框 4"/>
          <p:cNvSpPr txBox="1"/>
          <p:nvPr/>
        </p:nvSpPr>
        <p:spPr>
          <a:xfrm>
            <a:off x="697865" y="5666740"/>
            <a:ext cx="5397500" cy="645160"/>
          </a:xfrm>
          <a:prstGeom prst="rect">
            <a:avLst/>
          </a:prstGeom>
          <a:noFill/>
        </p:spPr>
        <p:txBody>
          <a:bodyPr wrap="square" rtlCol="0" anchor="t">
            <a:spAutoFit/>
          </a:bodyPr>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楷体" panose="02010609060101010101" charset="-122"/>
                <a:ea typeface="楷体" panose="02010609060101010101" charset="-122"/>
                <a:cs typeface="微软雅黑" panose="020B0503020204020204" pitchFamily="34" charset="-122"/>
                <a:sym typeface="+mn-ea"/>
              </a:rPr>
              <a:t>全词用笔甚曲，下字甚丽，宛转入微，味深意厚，堪称小晏词中别出机杼的异调。</a:t>
            </a:r>
            <a:endParaRPr lang="zh-CN" altLang="en-US" dirty="0">
              <a:latin typeface="楷体" panose="02010609060101010101" charset="-122"/>
              <a:ea typeface="楷体" panose="02010609060101010101"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知识拓展</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963295" y="880745"/>
            <a:ext cx="4938395" cy="4323080"/>
          </a:xfrm>
          <a:prstGeom prst="rect">
            <a:avLst/>
          </a:prstGeom>
        </p:spPr>
        <p:txBody>
          <a:bodyPr wrap="square">
            <a:spAutoFit/>
          </a:bodyPr>
          <a:p>
            <a:pPr indent="457200" algn="just" fontAlgn="auto">
              <a:lnSpc>
                <a:spcPct val="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ctr" fontAlgn="auto">
              <a:lnSpc>
                <a:spcPct val="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《水龙吟·次韵章质夫杨花词》</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ctr" fontAlgn="auto">
              <a:lnSpc>
                <a:spcPct val="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ctr" fontAlgn="auto">
              <a:lnSpc>
                <a:spcPct val="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宋·苏轼</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似花还似非花，也无人惜从教坠。</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抛家傍路，思量却是，无情有思。</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萦损柔肠，困酣娇眼，欲开还闭。</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梦随风万里，寻郎去处，又还被、莺呼起。</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不恨此花飞尽，恨西园、落红难缀。</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晓来雨过，遗踪何在？一池萍碎。</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春色三分，二分尘土，一分流水。</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细看来，不是杨花，点点是离人泪。</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6454140" y="1735455"/>
            <a:ext cx="5181600" cy="3562350"/>
          </a:xfrm>
          <a:prstGeom prst="rect">
            <a:avLst/>
          </a:prstGeom>
        </p:spPr>
      </p:pic>
      <p:sp>
        <p:nvSpPr>
          <p:cNvPr id="5" name="文本框 4"/>
          <p:cNvSpPr txBox="1"/>
          <p:nvPr/>
        </p:nvSpPr>
        <p:spPr>
          <a:xfrm>
            <a:off x="659130" y="5477510"/>
            <a:ext cx="5704840" cy="922020"/>
          </a:xfrm>
          <a:prstGeom prst="rect">
            <a:avLst/>
          </a:prstGeom>
        </p:spPr>
        <p:txBody>
          <a:bodyPr wrap="square">
            <a:spAutoFit/>
          </a:bodyPr>
          <a:p>
            <a:pPr marL="0" indent="0" algn="just"/>
            <a:r>
              <a:rPr lang="en-US" altLang="zh-CN" b="0" i="0">
                <a:solidFill>
                  <a:srgbClr val="000000"/>
                </a:solidFill>
                <a:latin typeface="楷体" panose="02010609060101010101" charset="-122"/>
                <a:ea typeface="楷体" panose="02010609060101010101" charset="-122"/>
                <a:cs typeface="楷体" panose="02010609060101010101" charset="-122"/>
              </a:rPr>
              <a:t>     </a:t>
            </a:r>
            <a:r>
              <a:rPr lang="zh-CN" altLang="en-US" b="0" i="0">
                <a:solidFill>
                  <a:srgbClr val="000000"/>
                </a:solidFill>
                <a:latin typeface="楷体" panose="02010609060101010101" charset="-122"/>
                <a:ea typeface="楷体" panose="02010609060101010101" charset="-122"/>
                <a:cs typeface="楷体" panose="02010609060101010101" charset="-122"/>
              </a:rPr>
              <a:t>苏轼，可豪放，也可婉约。这首词咏柳，将物性与人情毫无痕迹地融在一起，真正做到了“借物以寓性情”，写得声韵谐婉，情调幽怨缠绵。</a:t>
            </a:r>
            <a:endParaRPr lang="zh-CN" altLang="en-US" b="0" i="0">
              <a:solidFill>
                <a:srgbClr val="000000"/>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知识拓展</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1137920" y="1101725"/>
            <a:ext cx="4775200" cy="4323080"/>
          </a:xfrm>
          <a:prstGeom prst="rect">
            <a:avLst/>
          </a:prstGeom>
        </p:spPr>
        <p:txBody>
          <a:bodyPr wrap="square">
            <a:spAutoFit/>
          </a:bodyPr>
          <a:p>
            <a:pPr indent="457200" algn="ctr" fontAlgn="auto">
              <a:lnSpc>
                <a:spcPct val="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《玉蝴蝶》</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ctr" fontAlgn="auto">
              <a:lnSpc>
                <a:spcPct val="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ctr" fontAlgn="auto">
              <a:lnSpc>
                <a:spcPct val="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宋·柳永</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望处雨收云断，凭阑悄悄，目送秋光。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晚景萧疏，堪动宋玉悲凉。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水风轻、蘋花渐老，月露冷、梧叶飘黄。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遣情伤。故人何在，烟水茫茫。</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难忘。文期酒会，几孤风月，屡变星霜。</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海阔山遥，未知何处是潇湘！</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念双燕、难凭远信，指暮天、空识归航。</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黯相望。断鸿声里，立尽斜阳。</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832485" y="5497830"/>
            <a:ext cx="5097145" cy="645160"/>
          </a:xfrm>
          <a:prstGeom prst="rect">
            <a:avLst/>
          </a:prstGeom>
          <a:noFill/>
        </p:spPr>
        <p:txBody>
          <a:bodyPr wrap="square" rtlCol="0" anchor="t">
            <a:spAutoFit/>
          </a:bodyPr>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楷体" panose="02010609060101010101" charset="-122"/>
                <a:ea typeface="楷体" panose="02010609060101010101" charset="-122"/>
                <a:cs typeface="微软雅黑" panose="020B0503020204020204" pitchFamily="34" charset="-122"/>
                <a:sym typeface="+mn-ea"/>
              </a:rPr>
              <a:t>秋景萧疏，花老，梧叶黄，烟水茫茫，故人不见，悲秋伤离之感充盈心头。</a:t>
            </a:r>
            <a:endParaRPr lang="zh-CN" altLang="en-US" dirty="0">
              <a:latin typeface="楷体" panose="02010609060101010101" charset="-122"/>
              <a:ea typeface="楷体" panose="02010609060101010101" charset="-122"/>
              <a:cs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6802755" y="1744345"/>
            <a:ext cx="4594860" cy="35712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3506028" y="2416160"/>
            <a:ext cx="6260824" cy="14705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487670" y="1404620"/>
            <a:ext cx="5611495" cy="4533265"/>
          </a:xfrm>
          <a:prstGeom prst="rect">
            <a:avLst/>
          </a:prstGeom>
        </p:spPr>
        <p:txBody>
          <a:bodyPr wrap="square">
            <a:spAutoFit/>
          </a:bodyPr>
          <a:p>
            <a:pPr indent="508000" algn="just" fontAlgn="auto">
              <a:lnSpc>
                <a:spcPct val="17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诗歌的特点</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（一）抒情性是诗歌的最基本特点</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诗总是表达强烈情感的。屈原“余将董道而不豫兮，固将重昏而终身”表现的是屈原高尚的情操和矢志不移的精神；杜甫“安得广厦千万间”表现的是宽广胸襟；陶渊明“采菊东篱下，悠然见南山”表现的是他对山水田园生活的向往。读者在欣赏过程中总能感受到主人公的思想和情感。言为心声，诗歌更是真情所致，自然流露。</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诗歌概述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1292860" y="1155065"/>
            <a:ext cx="3441700" cy="52304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042035" y="1693545"/>
            <a:ext cx="5204460" cy="3798570"/>
          </a:xfrm>
          <a:prstGeom prst="rect">
            <a:avLst/>
          </a:prstGeom>
        </p:spPr>
        <p:txBody>
          <a:bodyPr wrap="square">
            <a:noAutofit/>
          </a:bodyPr>
          <a:p>
            <a:pPr indent="457200" algn="just" fontAlgn="auto">
              <a:lnSpc>
                <a:spcPct val="18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（二）诗歌通过典型形象反映生活</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8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诗歌的情感常常蕴含在艺术形象之中，较之其他文学作品，诗歌反映生活更集中，更具有典型性。“穷年忧黎元，叹息肠内热”为我们展现了一个身陷困境，依然无时无刻不忧国忧民的诗人形象，让后人感佩不已。</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诗歌概述</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6681470" y="1976755"/>
            <a:ext cx="4724400" cy="3419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tags/tag1.xml><?xml version="1.0" encoding="utf-8"?>
<p:tagLst xmlns:p="http://schemas.openxmlformats.org/presentationml/2006/main">
  <p:tag name="KSO_WM_UNIT_PLACING_PICTURE_USER_VIEWPORT" val="{&quot;height&quot;:9083,&quot;width&quot;:8236}"/>
</p:tagLst>
</file>

<file path=ppt/tags/tag2.xml><?xml version="1.0" encoding="utf-8"?>
<p:tagLst xmlns:p="http://schemas.openxmlformats.org/presentationml/2006/main">
  <p:tag name="ISPRING_PRESENTATION_TITLE" val="PowerPoint 演示文稿"/>
  <p:tag name="ISPRING_FIRST_PUBLISH" val="1"/>
  <p:tag name="commondata" val="eyJoZGlkIjoiNmNhYzE0ODVlNjQwZDcyOGZjYzk0YzcyNDc1NTg4ODkifQ=="/>
  <p:tag name="KSO_WPP_MARK_KEY" val="7e42267e-6f6e-4902-ad22-ac9f0d5ec760"/>
  <p:tag name="COMMONDATA" val="eyJoZGlkIjoiNWVlNjgzMjI3MjA2NDk3ZGIyMWMzNTczOWViNWQ5N2Q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588ku">
      <a:majorFont>
        <a:latin typeface="Arial Black"/>
        <a:ea typeface="思源黑体 CN Bold"/>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22483</Words>
  <Application>WPS 演示</Application>
  <PresentationFormat>宽屏</PresentationFormat>
  <Paragraphs>574</Paragraphs>
  <Slides>79</Slides>
  <Notes>21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79</vt:i4>
      </vt:variant>
    </vt:vector>
  </HeadingPairs>
  <TitlesOfParts>
    <vt:vector size="93" baseType="lpstr">
      <vt:lpstr>Arial</vt:lpstr>
      <vt:lpstr>宋体</vt:lpstr>
      <vt:lpstr>Wingdings</vt:lpstr>
      <vt:lpstr>Arial</vt:lpstr>
      <vt:lpstr>字魂36号-正文宋楷</vt:lpstr>
      <vt:lpstr>微软雅黑</vt:lpstr>
      <vt:lpstr>楷体</vt:lpstr>
      <vt:lpstr>Arial Unicode MS</vt:lpstr>
      <vt:lpstr>等线</vt:lpstr>
      <vt:lpstr>方正黑体简体</vt:lpstr>
      <vt:lpstr>方正书宋简体</vt:lpstr>
      <vt:lpstr>思源黑体 CN Regular</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WPS_1672826785</cp:lastModifiedBy>
  <cp:revision>671</cp:revision>
  <dcterms:created xsi:type="dcterms:W3CDTF">2018-06-17T04:53:00Z</dcterms:created>
  <dcterms:modified xsi:type="dcterms:W3CDTF">2024-07-23T01:57:55Z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20E87DAABAA84B3693390217AC1488A2_13</vt:lpwstr>
  </property>
  <property fmtid="{D5CDD505-2E9C-101B-9397-08002B2CF9AE}" pid="3" name="KSOProductBuildVer">
    <vt:lpwstr>2052-11.1.0.14309</vt:lpwstr>
  </property>
</Properties>
</file>