
<file path=[Content_Types].xml><?xml version="1.0" encoding="utf-8"?>
<Types xmlns="http://schemas.openxmlformats.org/package/2006/content-types">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712" r:id="rId6"/>
    <p:sldId id="482" r:id="rId7"/>
    <p:sldId id="504" r:id="rId8"/>
    <p:sldId id="505" r:id="rId9"/>
    <p:sldId id="906" r:id="rId10"/>
    <p:sldId id="810" r:id="rId11"/>
    <p:sldId id="958" r:id="rId12"/>
    <p:sldId id="959" r:id="rId13"/>
    <p:sldId id="960" r:id="rId14"/>
    <p:sldId id="961" r:id="rId15"/>
    <p:sldId id="962" r:id="rId16"/>
    <p:sldId id="963" r:id="rId17"/>
    <p:sldId id="965" r:id="rId18"/>
    <p:sldId id="966" r:id="rId19"/>
    <p:sldId id="968" r:id="rId20"/>
    <p:sldId id="969" r:id="rId21"/>
    <p:sldId id="970" r:id="rId22"/>
    <p:sldId id="972" r:id="rId23"/>
    <p:sldId id="973" r:id="rId24"/>
    <p:sldId id="974" r:id="rId25"/>
    <p:sldId id="975" r:id="rId26"/>
    <p:sldId id="976" r:id="rId27"/>
    <p:sldId id="977" r:id="rId28"/>
    <p:sldId id="979" r:id="rId29"/>
    <p:sldId id="980" r:id="rId30"/>
    <p:sldId id="981" r:id="rId31"/>
    <p:sldId id="982" r:id="rId32"/>
    <p:sldId id="983" r:id="rId33"/>
    <p:sldId id="984" r:id="rId34"/>
    <p:sldId id="985" r:id="rId35"/>
    <p:sldId id="986" r:id="rId36"/>
    <p:sldId id="987" r:id="rId37"/>
    <p:sldId id="988" r:id="rId38"/>
    <p:sldId id="875" r:id="rId39"/>
    <p:sldId id="489" r:id="rId40"/>
  </p:sldIdLst>
  <p:sldSz cx="9144000" cy="5143500" type="screen16x9"/>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469.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4.emf"/><Relationship Id="rId6" Type="http://schemas.openxmlformats.org/officeDocument/2006/relationships/tags" Target="../tags/tag7.xml"/><Relationship Id="rId5" Type="http://schemas.openxmlformats.org/officeDocument/2006/relationships/image" Target="../media/image3.emf"/><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34819" name="图片 5"/>
          <p:cNvPicPr>
            <a:picLocks noChangeAspect="1"/>
          </p:cNvPicPr>
          <p:nvPr>
            <p:custDataLst>
              <p:tags r:id="rId2"/>
            </p:custDataLst>
          </p:nvPr>
        </p:nvPicPr>
        <p:blipFill>
          <a:blip r:embed="rId3"/>
          <a:stretch>
            <a:fillRect/>
          </a:stretch>
        </p:blipFill>
        <p:spPr>
          <a:xfrm>
            <a:off x="8174831" y="4082654"/>
            <a:ext cx="969169" cy="1060847"/>
          </a:xfrm>
          <a:prstGeom prst="rect">
            <a:avLst/>
          </a:prstGeom>
          <a:noFill/>
          <a:ln w="9525">
            <a:noFill/>
          </a:ln>
        </p:spPr>
      </p:pic>
      <p:pic>
        <p:nvPicPr>
          <p:cNvPr id="34820" name="图片 8"/>
          <p:cNvPicPr>
            <a:picLocks noChangeAspect="1"/>
          </p:cNvPicPr>
          <p:nvPr>
            <p:custDataLst>
              <p:tags r:id="rId4"/>
            </p:custDataLst>
          </p:nvPr>
        </p:nvPicPr>
        <p:blipFill>
          <a:blip r:embed="rId5"/>
          <a:stretch>
            <a:fillRect/>
          </a:stretch>
        </p:blipFill>
        <p:spPr>
          <a:xfrm>
            <a:off x="195263" y="85725"/>
            <a:ext cx="409575" cy="401241"/>
          </a:xfrm>
          <a:prstGeom prst="rect">
            <a:avLst/>
          </a:prstGeom>
          <a:noFill/>
          <a:ln w="9525">
            <a:noFill/>
          </a:ln>
        </p:spPr>
      </p:pic>
      <p:pic>
        <p:nvPicPr>
          <p:cNvPr id="34821" name="图片 9"/>
          <p:cNvPicPr>
            <a:picLocks noChangeAspect="1"/>
          </p:cNvPicPr>
          <p:nvPr>
            <p:custDataLst>
              <p:tags r:id="rId6"/>
            </p:custDataLst>
          </p:nvPr>
        </p:nvPicPr>
        <p:blipFill>
          <a:blip r:embed="rId7"/>
          <a:stretch>
            <a:fillRect/>
          </a:stretch>
        </p:blipFill>
        <p:spPr>
          <a:xfrm>
            <a:off x="8582025" y="40481"/>
            <a:ext cx="461963" cy="456010"/>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659606" y="4762500"/>
            <a:ext cx="2025254" cy="236935"/>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87291" y="4762500"/>
            <a:ext cx="2969419" cy="236935"/>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6457950" y="4762500"/>
            <a:ext cx="2025254" cy="236935"/>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0" Type="http://schemas.openxmlformats.org/officeDocument/2006/relationships/notesSlide" Target="../notesSlides/notesSlide9.xml"/><Relationship Id="rId1" Type="http://schemas.openxmlformats.org/officeDocument/2006/relationships/tags" Target="../tags/tag187.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01.xml"/><Relationship Id="rId7" Type="http://schemas.openxmlformats.org/officeDocument/2006/relationships/image" Target="../media/image8.png"/><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0" Type="http://schemas.openxmlformats.org/officeDocument/2006/relationships/notesSlide" Target="../notesSlides/notesSlide10.xml"/><Relationship Id="rId1" Type="http://schemas.openxmlformats.org/officeDocument/2006/relationships/tags" Target="../tags/tag195.xml"/></Relationships>
</file>

<file path=ppt/slides/_rels/slide1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9.png"/><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1" Type="http://schemas.openxmlformats.org/officeDocument/2006/relationships/notesSlide" Target="../notesSlides/notesSlide11.xml"/><Relationship Id="rId10" Type="http://schemas.openxmlformats.org/officeDocument/2006/relationships/slideLayout" Target="../slideLayouts/slideLayout13.xml"/><Relationship Id="rId1" Type="http://schemas.openxmlformats.org/officeDocument/2006/relationships/tags" Target="../tags/tag202.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0" Type="http://schemas.openxmlformats.org/officeDocument/2006/relationships/notesSlide" Target="../notesSlides/notesSlide12.xml"/><Relationship Id="rId1" Type="http://schemas.openxmlformats.org/officeDocument/2006/relationships/tags" Target="../tags/tag210.xml"/></Relationships>
</file>

<file path=ppt/slides/_rels/slide14.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2" Type="http://schemas.openxmlformats.org/officeDocument/2006/relationships/slideLayout" Target="../slideLayouts/slideLayout5.xml"/><Relationship Id="rId31" Type="http://schemas.openxmlformats.org/officeDocument/2006/relationships/tags" Target="../tags/tag248.xml"/><Relationship Id="rId30" Type="http://schemas.openxmlformats.org/officeDocument/2006/relationships/tags" Target="../tags/tag247.xml"/><Relationship Id="rId3" Type="http://schemas.openxmlformats.org/officeDocument/2006/relationships/tags" Target="../tags/tag220.xml"/><Relationship Id="rId29" Type="http://schemas.openxmlformats.org/officeDocument/2006/relationships/tags" Target="../tags/tag246.xml"/><Relationship Id="rId28" Type="http://schemas.openxmlformats.org/officeDocument/2006/relationships/tags" Target="../tags/tag245.xml"/><Relationship Id="rId27" Type="http://schemas.openxmlformats.org/officeDocument/2006/relationships/tags" Target="../tags/tag244.xml"/><Relationship Id="rId26" Type="http://schemas.openxmlformats.org/officeDocument/2006/relationships/tags" Target="../tags/tag243.xml"/><Relationship Id="rId25" Type="http://schemas.openxmlformats.org/officeDocument/2006/relationships/tags" Target="../tags/tag242.xml"/><Relationship Id="rId24" Type="http://schemas.openxmlformats.org/officeDocument/2006/relationships/tags" Target="../tags/tag241.xml"/><Relationship Id="rId23" Type="http://schemas.openxmlformats.org/officeDocument/2006/relationships/tags" Target="../tags/tag240.xml"/><Relationship Id="rId22" Type="http://schemas.openxmlformats.org/officeDocument/2006/relationships/tags" Target="../tags/tag239.xml"/><Relationship Id="rId21" Type="http://schemas.openxmlformats.org/officeDocument/2006/relationships/tags" Target="../tags/tag238.xml"/><Relationship Id="rId20" Type="http://schemas.openxmlformats.org/officeDocument/2006/relationships/tags" Target="../tags/tag237.xml"/><Relationship Id="rId2" Type="http://schemas.openxmlformats.org/officeDocument/2006/relationships/tags" Target="../tags/tag219.xml"/><Relationship Id="rId19" Type="http://schemas.openxmlformats.org/officeDocument/2006/relationships/tags" Target="../tags/tag236.xml"/><Relationship Id="rId18" Type="http://schemas.openxmlformats.org/officeDocument/2006/relationships/tags" Target="../tags/tag235.xml"/><Relationship Id="rId17" Type="http://schemas.openxmlformats.org/officeDocument/2006/relationships/tags" Target="../tags/tag234.xml"/><Relationship Id="rId16" Type="http://schemas.openxmlformats.org/officeDocument/2006/relationships/tags" Target="../tags/tag233.xml"/><Relationship Id="rId15" Type="http://schemas.openxmlformats.org/officeDocument/2006/relationships/tags" Target="../tags/tag232.xml"/><Relationship Id="rId14" Type="http://schemas.openxmlformats.org/officeDocument/2006/relationships/tags" Target="../tags/tag231.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18.xml"/></Relationships>
</file>

<file path=ppt/slides/_rels/slide15.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image" Target="../media/image10.png"/><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1" Type="http://schemas.openxmlformats.org/officeDocument/2006/relationships/notesSlide" Target="../notesSlides/notesSlide13.xml"/><Relationship Id="rId10" Type="http://schemas.openxmlformats.org/officeDocument/2006/relationships/slideLayout" Target="../slideLayouts/slideLayout13.xml"/><Relationship Id="rId1" Type="http://schemas.openxmlformats.org/officeDocument/2006/relationships/tags" Target="../tags/tag249.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63.xml"/><Relationship Id="rId7" Type="http://schemas.openxmlformats.org/officeDocument/2006/relationships/image" Target="../media/image11.png"/><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0" Type="http://schemas.openxmlformats.org/officeDocument/2006/relationships/notesSlide" Target="../notesSlides/notesSlide14.xml"/><Relationship Id="rId1" Type="http://schemas.openxmlformats.org/officeDocument/2006/relationships/tags" Target="../tags/tag257.xml"/></Relationships>
</file>

<file path=ppt/slides/_rels/slide17.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2" Type="http://schemas.openxmlformats.org/officeDocument/2006/relationships/slideLayout" Target="../slideLayouts/slideLayout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4.xml"/></Relationships>
</file>

<file path=ppt/slides/_rels/slide18.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2" Type="http://schemas.openxmlformats.org/officeDocument/2006/relationships/slideLayout" Target="../slideLayouts/slideLayout5.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19.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2" Type="http://schemas.openxmlformats.org/officeDocument/2006/relationships/slideLayout" Target="../slideLayouts/slideLayout5.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6.xml"/></Relationships>
</file>

<file path=ppt/slides/_rels/slide2.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04.xml"/><Relationship Id="rId7" Type="http://schemas.openxmlformats.org/officeDocument/2006/relationships/tags" Target="../tags/tag303.xml"/><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0" Type="http://schemas.openxmlformats.org/officeDocument/2006/relationships/notesSlide" Target="../notesSlides/notesSlide15.xml"/><Relationship Id="rId1" Type="http://schemas.openxmlformats.org/officeDocument/2006/relationships/tags" Target="../tags/tag297.xml"/></Relationships>
</file>

<file path=ppt/slides/_rels/slide21.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image" Target="../media/image12.png"/><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1" Type="http://schemas.openxmlformats.org/officeDocument/2006/relationships/notesSlide" Target="../notesSlides/notesSlide16.xml"/><Relationship Id="rId10" Type="http://schemas.openxmlformats.org/officeDocument/2006/relationships/slideLayout" Target="../slideLayouts/slideLayout13.xml"/><Relationship Id="rId1" Type="http://schemas.openxmlformats.org/officeDocument/2006/relationships/tags" Target="../tags/tag305.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0" Type="http://schemas.openxmlformats.org/officeDocument/2006/relationships/notesSlide" Target="../notesSlides/notesSlide17.xml"/><Relationship Id="rId1" Type="http://schemas.openxmlformats.org/officeDocument/2006/relationships/tags" Target="../tags/tag313.xml"/></Relationships>
</file>

<file path=ppt/slides/_rels/slide23.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2" Type="http://schemas.openxmlformats.org/officeDocument/2006/relationships/slideLayout" Target="../slideLayouts/slideLayout5.xml"/><Relationship Id="rId31" Type="http://schemas.openxmlformats.org/officeDocument/2006/relationships/tags" Target="../tags/tag351.xml"/><Relationship Id="rId30" Type="http://schemas.openxmlformats.org/officeDocument/2006/relationships/tags" Target="../tags/tag350.xml"/><Relationship Id="rId3" Type="http://schemas.openxmlformats.org/officeDocument/2006/relationships/tags" Target="../tags/tag323.xml"/><Relationship Id="rId29" Type="http://schemas.openxmlformats.org/officeDocument/2006/relationships/tags" Target="../tags/tag349.xml"/><Relationship Id="rId28" Type="http://schemas.openxmlformats.org/officeDocument/2006/relationships/tags" Target="../tags/tag348.xml"/><Relationship Id="rId27" Type="http://schemas.openxmlformats.org/officeDocument/2006/relationships/tags" Target="../tags/tag347.xml"/><Relationship Id="rId26" Type="http://schemas.openxmlformats.org/officeDocument/2006/relationships/tags" Target="../tags/tag346.xml"/><Relationship Id="rId25" Type="http://schemas.openxmlformats.org/officeDocument/2006/relationships/tags" Target="../tags/tag345.xml"/><Relationship Id="rId24" Type="http://schemas.openxmlformats.org/officeDocument/2006/relationships/tags" Target="../tags/tag344.xml"/><Relationship Id="rId23" Type="http://schemas.openxmlformats.org/officeDocument/2006/relationships/tags" Target="../tags/tag343.xml"/><Relationship Id="rId22" Type="http://schemas.openxmlformats.org/officeDocument/2006/relationships/tags" Target="../tags/tag342.xml"/><Relationship Id="rId21" Type="http://schemas.openxmlformats.org/officeDocument/2006/relationships/tags" Target="../tags/tag341.xml"/><Relationship Id="rId20" Type="http://schemas.openxmlformats.org/officeDocument/2006/relationships/tags" Target="../tags/tag340.xml"/><Relationship Id="rId2" Type="http://schemas.openxmlformats.org/officeDocument/2006/relationships/tags" Target="../tags/tag322.xml"/><Relationship Id="rId19" Type="http://schemas.openxmlformats.org/officeDocument/2006/relationships/tags" Target="../tags/tag339.xml"/><Relationship Id="rId18" Type="http://schemas.openxmlformats.org/officeDocument/2006/relationships/tags" Target="../tags/tag338.xml"/><Relationship Id="rId17" Type="http://schemas.openxmlformats.org/officeDocument/2006/relationships/tags" Target="../tags/tag337.xml"/><Relationship Id="rId16" Type="http://schemas.openxmlformats.org/officeDocument/2006/relationships/tags" Target="../tags/tag336.xml"/><Relationship Id="rId15" Type="http://schemas.openxmlformats.org/officeDocument/2006/relationships/tags" Target="../tags/tag335.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tags" Target="../tags/tag321.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8.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25.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5" Type="http://schemas.openxmlformats.org/officeDocument/2006/relationships/notesSlide" Target="../notesSlides/notesSlide19.xml"/><Relationship Id="rId24" Type="http://schemas.openxmlformats.org/officeDocument/2006/relationships/slideLayout" Target="../slideLayouts/slideLayout4.xml"/><Relationship Id="rId23" Type="http://schemas.openxmlformats.org/officeDocument/2006/relationships/tags" Target="../tags/tag381.xml"/><Relationship Id="rId22" Type="http://schemas.openxmlformats.org/officeDocument/2006/relationships/tags" Target="../tags/tag380.xml"/><Relationship Id="rId21" Type="http://schemas.openxmlformats.org/officeDocument/2006/relationships/tags" Target="../tags/tag379.xml"/><Relationship Id="rId20" Type="http://schemas.openxmlformats.org/officeDocument/2006/relationships/tags" Target="../tags/tag378.xml"/><Relationship Id="rId2" Type="http://schemas.openxmlformats.org/officeDocument/2006/relationships/tags" Target="../tags/tag360.xml"/><Relationship Id="rId19" Type="http://schemas.openxmlformats.org/officeDocument/2006/relationships/tags" Target="../tags/tag377.xml"/><Relationship Id="rId18" Type="http://schemas.openxmlformats.org/officeDocument/2006/relationships/tags" Target="../tags/tag376.xml"/><Relationship Id="rId17" Type="http://schemas.openxmlformats.org/officeDocument/2006/relationships/tags" Target="../tags/tag375.xml"/><Relationship Id="rId16" Type="http://schemas.openxmlformats.org/officeDocument/2006/relationships/tags" Target="../tags/tag374.xml"/><Relationship Id="rId15" Type="http://schemas.openxmlformats.org/officeDocument/2006/relationships/tags" Target="../tags/tag373.xml"/><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59.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0" Type="http://schemas.openxmlformats.org/officeDocument/2006/relationships/notesSlide" Target="../notesSlides/notesSlide20.xml"/><Relationship Id="rId1" Type="http://schemas.openxmlformats.org/officeDocument/2006/relationships/tags" Target="../tags/tag382.xml"/></Relationships>
</file>

<file path=ppt/slides/_rels/slide27.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image" Target="../media/image13.png"/><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1" Type="http://schemas.openxmlformats.org/officeDocument/2006/relationships/notesSlide" Target="../notesSlides/notesSlide21.xml"/><Relationship Id="rId10" Type="http://schemas.openxmlformats.org/officeDocument/2006/relationships/slideLayout" Target="../slideLayouts/slideLayout13.xml"/><Relationship Id="rId1" Type="http://schemas.openxmlformats.org/officeDocument/2006/relationships/tags" Target="../tags/tag390.xml"/></Relationships>
</file>

<file path=ppt/slides/_rels/slide28.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image" Target="../media/image14.png"/><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1" Type="http://schemas.openxmlformats.org/officeDocument/2006/relationships/notesSlide" Target="../notesSlides/notesSlide22.xml"/><Relationship Id="rId10" Type="http://schemas.openxmlformats.org/officeDocument/2006/relationships/slideLayout" Target="../slideLayouts/slideLayout13.xml"/><Relationship Id="rId1" Type="http://schemas.openxmlformats.org/officeDocument/2006/relationships/tags" Target="../tags/tag398.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0" Type="http://schemas.openxmlformats.org/officeDocument/2006/relationships/notesSlide" Target="../notesSlides/notesSlide23.xml"/><Relationship Id="rId1" Type="http://schemas.openxmlformats.org/officeDocument/2006/relationships/tags" Target="../tags/tag406.xml"/></Relationships>
</file>

<file path=ppt/slides/_rels/slide3.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0" Type="http://schemas.openxmlformats.org/officeDocument/2006/relationships/notesSlide" Target="../notesSlides/notesSlide24.xml"/><Relationship Id="rId1" Type="http://schemas.openxmlformats.org/officeDocument/2006/relationships/tags" Target="../tags/tag414.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0" Type="http://schemas.openxmlformats.org/officeDocument/2006/relationships/notesSlide" Target="../notesSlides/notesSlide25.xml"/><Relationship Id="rId1" Type="http://schemas.openxmlformats.org/officeDocument/2006/relationships/tags" Target="../tags/tag422.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0" Type="http://schemas.openxmlformats.org/officeDocument/2006/relationships/notesSlide" Target="../notesSlides/notesSlide26.xml"/><Relationship Id="rId1" Type="http://schemas.openxmlformats.org/officeDocument/2006/relationships/tags" Target="../tags/tag430.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0" Type="http://schemas.openxmlformats.org/officeDocument/2006/relationships/notesSlide" Target="../notesSlides/notesSlide27.xml"/><Relationship Id="rId1" Type="http://schemas.openxmlformats.org/officeDocument/2006/relationships/tags" Target="../tags/tag438.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0" Type="http://schemas.openxmlformats.org/officeDocument/2006/relationships/notesSlide" Target="../notesSlides/notesSlide28.xml"/><Relationship Id="rId1" Type="http://schemas.openxmlformats.org/officeDocument/2006/relationships/tags" Target="../tags/tag446.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0" Type="http://schemas.openxmlformats.org/officeDocument/2006/relationships/notesSlide" Target="../notesSlides/notesSlide29.xml"/><Relationship Id="rId1" Type="http://schemas.openxmlformats.org/officeDocument/2006/relationships/tags" Target="../tags/tag454.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image" Target="../media/image15.png"/><Relationship Id="rId10" Type="http://schemas.openxmlformats.org/officeDocument/2006/relationships/notesSlide" Target="../notesSlides/notesSlide30.xml"/><Relationship Id="rId1" Type="http://schemas.openxmlformats.org/officeDocument/2006/relationships/tags" Target="../tags/tag46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33.xml"/><Relationship Id="rId1" Type="http://schemas.openxmlformats.org/officeDocument/2006/relationships/tags" Target="../tags/tag32.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6.png"/><Relationship Id="rId1" Type="http://schemas.openxmlformats.org/officeDocument/2006/relationships/tags" Target="../tags/tag34.xml"/></Relationships>
</file>

<file path=ppt/slides/_rels/slide6.xml.rels><?xml version="1.0" encoding="UTF-8" standalone="yes"?>
<Relationships xmlns="http://schemas.openxmlformats.org/package/2006/relationships"><Relationship Id="rId99" Type="http://schemas.openxmlformats.org/officeDocument/2006/relationships/tags" Target="../tags/tag139.xml"/><Relationship Id="rId98" Type="http://schemas.openxmlformats.org/officeDocument/2006/relationships/tags" Target="../tags/tag138.xml"/><Relationship Id="rId97" Type="http://schemas.openxmlformats.org/officeDocument/2006/relationships/tags" Target="../tags/tag137.xml"/><Relationship Id="rId96" Type="http://schemas.openxmlformats.org/officeDocument/2006/relationships/tags" Target="../tags/tag136.xml"/><Relationship Id="rId95" Type="http://schemas.openxmlformats.org/officeDocument/2006/relationships/tags" Target="../tags/tag135.xml"/><Relationship Id="rId94" Type="http://schemas.openxmlformats.org/officeDocument/2006/relationships/tags" Target="../tags/tag134.xml"/><Relationship Id="rId93" Type="http://schemas.openxmlformats.org/officeDocument/2006/relationships/tags" Target="../tags/tag133.xml"/><Relationship Id="rId92" Type="http://schemas.openxmlformats.org/officeDocument/2006/relationships/tags" Target="../tags/tag132.xml"/><Relationship Id="rId91" Type="http://schemas.openxmlformats.org/officeDocument/2006/relationships/tags" Target="../tags/tag131.xml"/><Relationship Id="rId90" Type="http://schemas.openxmlformats.org/officeDocument/2006/relationships/tags" Target="../tags/tag130.xml"/><Relationship Id="rId9" Type="http://schemas.openxmlformats.org/officeDocument/2006/relationships/tags" Target="../tags/tag49.xml"/><Relationship Id="rId89" Type="http://schemas.openxmlformats.org/officeDocument/2006/relationships/tags" Target="../tags/tag129.xml"/><Relationship Id="rId88" Type="http://schemas.openxmlformats.org/officeDocument/2006/relationships/tags" Target="../tags/tag128.xml"/><Relationship Id="rId87" Type="http://schemas.openxmlformats.org/officeDocument/2006/relationships/tags" Target="../tags/tag127.xml"/><Relationship Id="rId86" Type="http://schemas.openxmlformats.org/officeDocument/2006/relationships/tags" Target="../tags/tag126.xml"/><Relationship Id="rId85" Type="http://schemas.openxmlformats.org/officeDocument/2006/relationships/tags" Target="../tags/tag125.xml"/><Relationship Id="rId84" Type="http://schemas.openxmlformats.org/officeDocument/2006/relationships/tags" Target="../tags/tag124.xml"/><Relationship Id="rId83" Type="http://schemas.openxmlformats.org/officeDocument/2006/relationships/tags" Target="../tags/tag123.xml"/><Relationship Id="rId82" Type="http://schemas.openxmlformats.org/officeDocument/2006/relationships/tags" Target="../tags/tag122.xml"/><Relationship Id="rId81" Type="http://schemas.openxmlformats.org/officeDocument/2006/relationships/tags" Target="../tags/tag121.xml"/><Relationship Id="rId80" Type="http://schemas.openxmlformats.org/officeDocument/2006/relationships/tags" Target="../tags/tag120.xml"/><Relationship Id="rId8" Type="http://schemas.openxmlformats.org/officeDocument/2006/relationships/tags" Target="../tags/tag48.xml"/><Relationship Id="rId79" Type="http://schemas.openxmlformats.org/officeDocument/2006/relationships/tags" Target="../tags/tag119.xml"/><Relationship Id="rId78" Type="http://schemas.openxmlformats.org/officeDocument/2006/relationships/tags" Target="../tags/tag118.xml"/><Relationship Id="rId77" Type="http://schemas.openxmlformats.org/officeDocument/2006/relationships/tags" Target="../tags/tag117.xml"/><Relationship Id="rId76" Type="http://schemas.openxmlformats.org/officeDocument/2006/relationships/tags" Target="../tags/tag116.xml"/><Relationship Id="rId75" Type="http://schemas.openxmlformats.org/officeDocument/2006/relationships/tags" Target="../tags/tag115.xml"/><Relationship Id="rId74" Type="http://schemas.openxmlformats.org/officeDocument/2006/relationships/tags" Target="../tags/tag114.xml"/><Relationship Id="rId73" Type="http://schemas.openxmlformats.org/officeDocument/2006/relationships/tags" Target="../tags/tag113.xml"/><Relationship Id="rId72" Type="http://schemas.openxmlformats.org/officeDocument/2006/relationships/tags" Target="../tags/tag112.xml"/><Relationship Id="rId71" Type="http://schemas.openxmlformats.org/officeDocument/2006/relationships/tags" Target="../tags/tag111.xml"/><Relationship Id="rId70" Type="http://schemas.openxmlformats.org/officeDocument/2006/relationships/tags" Target="../tags/tag110.xml"/><Relationship Id="rId7" Type="http://schemas.openxmlformats.org/officeDocument/2006/relationships/tags" Target="../tags/tag47.xml"/><Relationship Id="rId69" Type="http://schemas.openxmlformats.org/officeDocument/2006/relationships/tags" Target="../tags/tag109.xml"/><Relationship Id="rId68" Type="http://schemas.openxmlformats.org/officeDocument/2006/relationships/tags" Target="../tags/tag108.xml"/><Relationship Id="rId67" Type="http://schemas.openxmlformats.org/officeDocument/2006/relationships/tags" Target="../tags/tag107.xml"/><Relationship Id="rId66" Type="http://schemas.openxmlformats.org/officeDocument/2006/relationships/tags" Target="../tags/tag106.xml"/><Relationship Id="rId65" Type="http://schemas.openxmlformats.org/officeDocument/2006/relationships/tags" Target="../tags/tag105.xml"/><Relationship Id="rId64" Type="http://schemas.openxmlformats.org/officeDocument/2006/relationships/tags" Target="../tags/tag104.xml"/><Relationship Id="rId63" Type="http://schemas.openxmlformats.org/officeDocument/2006/relationships/tags" Target="../tags/tag103.xml"/><Relationship Id="rId62" Type="http://schemas.openxmlformats.org/officeDocument/2006/relationships/tags" Target="../tags/tag102.xml"/><Relationship Id="rId61" Type="http://schemas.openxmlformats.org/officeDocument/2006/relationships/tags" Target="../tags/tag101.xml"/><Relationship Id="rId60" Type="http://schemas.openxmlformats.org/officeDocument/2006/relationships/tags" Target="../tags/tag100.xml"/><Relationship Id="rId6" Type="http://schemas.openxmlformats.org/officeDocument/2006/relationships/tags" Target="../tags/tag46.xml"/><Relationship Id="rId59" Type="http://schemas.openxmlformats.org/officeDocument/2006/relationships/tags" Target="../tags/tag99.xml"/><Relationship Id="rId58" Type="http://schemas.openxmlformats.org/officeDocument/2006/relationships/tags" Target="../tags/tag98.xml"/><Relationship Id="rId57" Type="http://schemas.openxmlformats.org/officeDocument/2006/relationships/tags" Target="../tags/tag97.xml"/><Relationship Id="rId56" Type="http://schemas.openxmlformats.org/officeDocument/2006/relationships/tags" Target="../tags/tag96.xml"/><Relationship Id="rId55" Type="http://schemas.openxmlformats.org/officeDocument/2006/relationships/tags" Target="../tags/tag95.xml"/><Relationship Id="rId54" Type="http://schemas.openxmlformats.org/officeDocument/2006/relationships/tags" Target="../tags/tag94.xml"/><Relationship Id="rId53" Type="http://schemas.openxmlformats.org/officeDocument/2006/relationships/tags" Target="../tags/tag93.xml"/><Relationship Id="rId52" Type="http://schemas.openxmlformats.org/officeDocument/2006/relationships/tags" Target="../tags/tag92.xml"/><Relationship Id="rId51" Type="http://schemas.openxmlformats.org/officeDocument/2006/relationships/tags" Target="../tags/tag91.xml"/><Relationship Id="rId50" Type="http://schemas.openxmlformats.org/officeDocument/2006/relationships/tags" Target="../tags/tag90.xml"/><Relationship Id="rId5" Type="http://schemas.openxmlformats.org/officeDocument/2006/relationships/tags" Target="../tags/tag45.xml"/><Relationship Id="rId49" Type="http://schemas.openxmlformats.org/officeDocument/2006/relationships/tags" Target="../tags/tag89.xml"/><Relationship Id="rId48" Type="http://schemas.openxmlformats.org/officeDocument/2006/relationships/tags" Target="../tags/tag88.xml"/><Relationship Id="rId47" Type="http://schemas.openxmlformats.org/officeDocument/2006/relationships/tags" Target="../tags/tag87.xml"/><Relationship Id="rId46" Type="http://schemas.openxmlformats.org/officeDocument/2006/relationships/tags" Target="../tags/tag86.xml"/><Relationship Id="rId45" Type="http://schemas.openxmlformats.org/officeDocument/2006/relationships/tags" Target="../tags/tag85.xml"/><Relationship Id="rId44" Type="http://schemas.openxmlformats.org/officeDocument/2006/relationships/tags" Target="../tags/tag84.xml"/><Relationship Id="rId43" Type="http://schemas.openxmlformats.org/officeDocument/2006/relationships/tags" Target="../tags/tag83.xml"/><Relationship Id="rId42" Type="http://schemas.openxmlformats.org/officeDocument/2006/relationships/tags" Target="../tags/tag82.xml"/><Relationship Id="rId41" Type="http://schemas.openxmlformats.org/officeDocument/2006/relationships/tags" Target="../tags/tag81.xml"/><Relationship Id="rId40" Type="http://schemas.openxmlformats.org/officeDocument/2006/relationships/tags" Target="../tags/tag80.xml"/><Relationship Id="rId4" Type="http://schemas.openxmlformats.org/officeDocument/2006/relationships/tags" Target="../tags/tag44.xml"/><Relationship Id="rId39" Type="http://schemas.openxmlformats.org/officeDocument/2006/relationships/tags" Target="../tags/tag79.xml"/><Relationship Id="rId38" Type="http://schemas.openxmlformats.org/officeDocument/2006/relationships/tags" Target="../tags/tag78.xml"/><Relationship Id="rId37" Type="http://schemas.openxmlformats.org/officeDocument/2006/relationships/tags" Target="../tags/tag77.xml"/><Relationship Id="rId36" Type="http://schemas.openxmlformats.org/officeDocument/2006/relationships/tags" Target="../tags/tag76.xml"/><Relationship Id="rId35" Type="http://schemas.openxmlformats.org/officeDocument/2006/relationships/tags" Target="../tags/tag75.xml"/><Relationship Id="rId34" Type="http://schemas.openxmlformats.org/officeDocument/2006/relationships/tags" Target="../tags/tag74.xml"/><Relationship Id="rId33" Type="http://schemas.openxmlformats.org/officeDocument/2006/relationships/tags" Target="../tags/tag73.xml"/><Relationship Id="rId32" Type="http://schemas.openxmlformats.org/officeDocument/2006/relationships/tags" Target="../tags/tag72.xml"/><Relationship Id="rId31" Type="http://schemas.openxmlformats.org/officeDocument/2006/relationships/tags" Target="../tags/tag71.xml"/><Relationship Id="rId30" Type="http://schemas.openxmlformats.org/officeDocument/2006/relationships/tags" Target="../tags/tag70.xml"/><Relationship Id="rId3" Type="http://schemas.openxmlformats.org/officeDocument/2006/relationships/tags" Target="../tags/tag43.xml"/><Relationship Id="rId29" Type="http://schemas.openxmlformats.org/officeDocument/2006/relationships/tags" Target="../tags/tag69.xml"/><Relationship Id="rId28" Type="http://schemas.openxmlformats.org/officeDocument/2006/relationships/tags" Target="../tags/tag68.xml"/><Relationship Id="rId27" Type="http://schemas.openxmlformats.org/officeDocument/2006/relationships/tags" Target="../tags/tag67.xml"/><Relationship Id="rId26" Type="http://schemas.openxmlformats.org/officeDocument/2006/relationships/tags" Target="../tags/tag66.xml"/><Relationship Id="rId25" Type="http://schemas.openxmlformats.org/officeDocument/2006/relationships/tags" Target="../tags/tag65.xml"/><Relationship Id="rId24" Type="http://schemas.openxmlformats.org/officeDocument/2006/relationships/tags" Target="../tags/tag64.xml"/><Relationship Id="rId23" Type="http://schemas.openxmlformats.org/officeDocument/2006/relationships/tags" Target="../tags/tag63.xml"/><Relationship Id="rId22" Type="http://schemas.openxmlformats.org/officeDocument/2006/relationships/tags" Target="../tags/tag62.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tags" Target="../tags/tag42.xml"/><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6" Type="http://schemas.openxmlformats.org/officeDocument/2006/relationships/notesSlide" Target="../notesSlides/notesSlide5.xml"/><Relationship Id="rId105" Type="http://schemas.openxmlformats.org/officeDocument/2006/relationships/slideLayout" Target="../slideLayouts/slideLayout4.xml"/><Relationship Id="rId104" Type="http://schemas.openxmlformats.org/officeDocument/2006/relationships/tags" Target="../tags/tag144.xml"/><Relationship Id="rId103" Type="http://schemas.openxmlformats.org/officeDocument/2006/relationships/tags" Target="../tags/tag143.xml"/><Relationship Id="rId102" Type="http://schemas.openxmlformats.org/officeDocument/2006/relationships/tags" Target="../tags/tag142.xml"/><Relationship Id="rId101" Type="http://schemas.openxmlformats.org/officeDocument/2006/relationships/tags" Target="../tags/tag141.xml"/><Relationship Id="rId100" Type="http://schemas.openxmlformats.org/officeDocument/2006/relationships/tags" Target="../tags/tag140.xml"/><Relationship Id="rId10" Type="http://schemas.openxmlformats.org/officeDocument/2006/relationships/tags" Target="../tags/tag50.xml"/><Relationship Id="rId1" Type="http://schemas.openxmlformats.org/officeDocument/2006/relationships/tags" Target="../tags/tag41.xml"/></Relationships>
</file>

<file path=ppt/slides/_rels/slide7.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8" Type="http://schemas.openxmlformats.org/officeDocument/2006/relationships/notesSlide" Target="../notesSlides/notesSlide6.xml"/><Relationship Id="rId27" Type="http://schemas.openxmlformats.org/officeDocument/2006/relationships/slideLayout" Target="../slideLayouts/slideLayout4.xml"/><Relationship Id="rId26" Type="http://schemas.openxmlformats.org/officeDocument/2006/relationships/tags" Target="../tags/tag170.xml"/><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0" Type="http://schemas.openxmlformats.org/officeDocument/2006/relationships/notesSlide" Target="../notesSlides/notesSlide7.xml"/><Relationship Id="rId1" Type="http://schemas.openxmlformats.org/officeDocument/2006/relationships/tags" Target="../tags/tag171.xml"/></Relationships>
</file>

<file path=ppt/slides/_rels/slide9.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image" Target="../media/image7.png"/><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17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三、区块链的工作原理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48018"/>
            <a:ext cx="5621020" cy="388112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区块链（Blockchain）并不是某种特定的技术，而是综合了互联网技术、分布式点对点技术、公钥加密算法等基础技术并为实现低成本价值转移而设计的系统性解决方案。</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具体而言，是指通过去中心化和去信任的方式集体维护一个可靠数据库的技术方案。该技术方案下，系统中任意多个节点通过密码学算法记录了一段时间内所在网络中发生过的所有信息交流数据，并生成区块，区块按照时间顺序连接形成区块链，由所有系统参与节点共同认定记录是否为真。</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因此，区块链实质上就是一种全民参与信息记账的技术方案。可以通俗地将这种方案理解为，所有的系统背后都有一个数据库，可以把数据库看成一个大账本。</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四、区块链的工作流程</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3276600" y="716915"/>
            <a:ext cx="5155565" cy="386524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五、区块链的结构</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rcRect t="3457"/>
          <a:stretch>
            <a:fillRect/>
          </a:stretch>
        </p:blipFill>
        <p:spPr>
          <a:xfrm>
            <a:off x="2895600" y="2643505"/>
            <a:ext cx="5824220" cy="2004060"/>
          </a:xfrm>
          <a:prstGeom prst="rect">
            <a:avLst/>
          </a:prstGeom>
        </p:spPr>
      </p:pic>
      <p:sp>
        <p:nvSpPr>
          <p:cNvPr id="19" name="文本框 18"/>
          <p:cNvSpPr txBox="1"/>
          <p:nvPr>
            <p:custDataLst>
              <p:tags r:id="rId8"/>
            </p:custDataLst>
          </p:nvPr>
        </p:nvSpPr>
        <p:spPr>
          <a:xfrm>
            <a:off x="2895600" y="751840"/>
            <a:ext cx="5621020" cy="14903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从结构上看，区块链是由多个不同时间段内所有交易所组成的区块，按照时间顺序构成的链。</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每一个区块至少应包含：本区块的唯一标识、上一区块的唯一标识、区块头、交易数据、随机数等，如图 12-1-6 所示。</a:t>
            </a:r>
            <a:endParaRPr sz="1400" dirty="0">
              <a:latin typeface="微软雅黑" panose="020B0503020204020204" pitchFamily="34" charset="-122"/>
              <a:ea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六、区块链的发展历史</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custDataLst>
              <p:tags r:id="rId7"/>
            </p:custDataLst>
          </p:nvPr>
        </p:nvSpPr>
        <p:spPr>
          <a:xfrm>
            <a:off x="2895600" y="601663"/>
            <a:ext cx="5621020" cy="391414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区块链 1.0 时代（2009 年比特币的诞生至 2013 年）</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区块链 1.0，主要是指以比特币为代表的数字化支付，是“可编程的货币”。</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2008 年中本聪第一次提出了区块链的概念，2009 年 1 月中本聪挖出第 1 个比特币并持续运营。</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区块链 2.0 时代（2013 年以太坊的诞生至 2015 年）</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区块链 2.0 是数字货币与智能合约相结合，对金融领域更广泛的场景和流程进行优化的应用。</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区块链 3.0 时代（2015 年联盟链的出现至今）</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2015 年在 IBM 主导下，全球诞生了第一个联盟链，成立了开源组织 Hyperleger（超级账本），底层技术为 Fabric。</a:t>
            </a:r>
            <a:endParaRPr sz="1400" dirty="0">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1931909" y="1759268"/>
            <a:ext cx="1225153" cy="1476375"/>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1. 去中心化</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3965496" y="1759268"/>
            <a:ext cx="1226344" cy="1476375"/>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2. 开</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放性</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5999084" y="1759268"/>
            <a:ext cx="1226344" cy="1476375"/>
            <a:chOff x="12373" y="4164"/>
            <a:chExt cx="2574" cy="3100"/>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18"/>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3. 独</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立性</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2948702" y="2707005"/>
            <a:ext cx="1225153" cy="1476375"/>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rPr>
                <a:t>4. 安</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a:p>
              <a:pPr algn="ctr">
                <a:lnSpc>
                  <a:spcPct val="120000"/>
                </a:lnSpc>
                <a:spcBef>
                  <a:spcPts val="0"/>
                </a:spcBef>
                <a:spcAft>
                  <a:spcPts val="0"/>
                </a:spcAft>
                <a:buSzPct val="100000"/>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rPr>
                <a:t>全性</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4982290" y="2707005"/>
            <a:ext cx="1226344" cy="1476375"/>
            <a:chOff x="10238" y="6496"/>
            <a:chExt cx="2574" cy="3099"/>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05511"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200" dirty="0">
                  <a:solidFill>
                    <a:srgbClr val="FFFFFF"/>
                  </a:solidFill>
                  <a:latin typeface="Arial" panose="020B0604020202020204" pitchFamily="34" charset="0"/>
                  <a:ea typeface="微软雅黑" panose="020B0503020204020204" pitchFamily="34" charset="-122"/>
                </a:rPr>
                <a:t>5</a:t>
              </a:r>
              <a:endParaRPr lang="en-US" altLang="zh-CN" sz="1200"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0"/>
              </p:custDataLst>
            </p:nvPr>
          </p:nvSpPr>
          <p:spPr>
            <a:xfrm>
              <a:off x="10531" y="7782"/>
              <a:ext cx="1987" cy="1053"/>
            </a:xfrm>
            <a:prstGeom prst="rect">
              <a:avLst/>
            </a:prstGeom>
            <a:noFill/>
          </p:spPr>
          <p:txBody>
            <a:bodyPr wrap="square" rtlCol="0" anchor="ctr" anchorCtr="0"/>
            <a:p>
              <a:pPr algn="ctr">
                <a:lnSpc>
                  <a:spcPct val="100000"/>
                </a:lnSpc>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rPr>
                <a:t>5. 匿</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a:p>
              <a:pPr algn="ctr">
                <a:lnSpc>
                  <a:spcPct val="100000"/>
                </a:lnSpc>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rPr>
                <a:t>名性</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3293110" cy="368300"/>
          </a:xfrm>
          <a:prstGeom prst="rect">
            <a:avLst/>
          </a:prstGeom>
          <a:noFill/>
        </p:spPr>
        <p:txBody>
          <a:bodyPr wrap="square" rtlCol="0" anchor="t">
            <a:spAutoFit/>
          </a:bodyPr>
          <a:p>
            <a:pPr algn="ctr"/>
            <a:r>
              <a:rPr lang="zh-CN" altLang="en-US" b="1">
                <a:latin typeface="微软雅黑" panose="020B0503020204020204" pitchFamily="34" charset="-122"/>
                <a:ea typeface="微软雅黑" panose="020B0503020204020204" pitchFamily="34" charset="-122"/>
              </a:rPr>
              <a:t>七、区块链的特征</a:t>
            </a:r>
            <a:endParaRPr lang="zh-CN" altLang="en-US" b="1">
              <a:latin typeface="微软雅黑" panose="020B0503020204020204" pitchFamily="34" charset="-122"/>
              <a:ea typeface="微软雅黑" panose="020B0503020204020204" pitchFamily="34" charset="-122"/>
            </a:endParaRPr>
          </a:p>
        </p:txBody>
      </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ppt_x</p:attrName>
                                        </p:attrNameLst>
                                      </p:cBhvr>
                                      <p:tavLst>
                                        <p:tav tm="0">
                                          <p:val>
                                            <p:strVal val="0-#ppt_w/2"/>
                                          </p:val>
                                        </p:tav>
                                        <p:tav tm="100000">
                                          <p:val>
                                            <p:strVal val="#ppt_x"/>
                                          </p:val>
                                        </p:tav>
                                      </p:tavLst>
                                    </p:anim>
                                    <p:anim calcmode="lin" valueType="num">
                                      <p:cBhvr>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ppt_x</p:attrName>
                                        </p:attrNameLst>
                                      </p:cBhvr>
                                      <p:tavLst>
                                        <p:tav tm="0">
                                          <p:val>
                                            <p:strVal val="0-#ppt_w/2"/>
                                          </p:val>
                                        </p:tav>
                                        <p:tav tm="100000">
                                          <p:val>
                                            <p:strVal val="#ppt_x"/>
                                          </p:val>
                                        </p:tav>
                                      </p:tavLst>
                                    </p:anim>
                                    <p:anim calcmode="lin" valueType="num">
                                      <p:cBhvr>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八、区块链的类型</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custDataLst>
              <p:tags r:id="rId7"/>
            </p:custDataLst>
          </p:nvPr>
        </p:nvSpPr>
        <p:spPr>
          <a:xfrm>
            <a:off x="2969260" y="775335"/>
            <a:ext cx="5621020" cy="7156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区块链按照准入机制，可以分为公有链、私有链和联盟链三类，如图 12-1-7所示。</a:t>
            </a:r>
            <a:endParaRPr sz="14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tretch>
            <a:fillRect/>
          </a:stretch>
        </p:blipFill>
        <p:spPr>
          <a:xfrm>
            <a:off x="3733800" y="1809750"/>
            <a:ext cx="4228465" cy="22694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九、区块链的架构</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tretch>
            <a:fillRect/>
          </a:stretch>
        </p:blipFill>
        <p:spPr>
          <a:xfrm>
            <a:off x="3200400" y="514350"/>
            <a:ext cx="5170170" cy="41224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4692254" y="2175272"/>
            <a:ext cx="4006454" cy="1597819"/>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矩形 12"/>
          <p:cNvSpPr/>
          <p:nvPr>
            <p:custDataLst>
              <p:tags r:id="rId2"/>
            </p:custDataLst>
          </p:nvPr>
        </p:nvSpPr>
        <p:spPr>
          <a:xfrm>
            <a:off x="464344" y="2175272"/>
            <a:ext cx="4007644" cy="1596629"/>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矩形 24"/>
          <p:cNvSpPr/>
          <p:nvPr>
            <p:custDataLst>
              <p:tags r:id="rId3"/>
            </p:custDataLst>
          </p:nvPr>
        </p:nvSpPr>
        <p:spPr>
          <a:xfrm>
            <a:off x="5799455" y="2215515"/>
            <a:ext cx="2978785" cy="1433830"/>
          </a:xfrm>
          <a:prstGeom prst="rect">
            <a:avLst/>
          </a:prstGeom>
        </p:spPr>
        <p:txBody>
          <a:bodyPr wrap="square"/>
          <a:p>
            <a:pPr lvl="0" algn="just" fontAlgn="base">
              <a:lnSpc>
                <a:spcPct val="130000"/>
              </a:lnSpc>
              <a:spcBef>
                <a:spcPts val="0"/>
              </a:spcBef>
              <a:spcAft>
                <a:spcPts val="0"/>
              </a:spcAft>
              <a:defRPr/>
            </a:pPr>
            <a:r>
              <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通过区块链可以降低物流成本，追溯物品的生产和运送过程，提高供应链管理的效率。</a:t>
            </a:r>
            <a:endPar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a:p>
            <a:pPr lvl="0" algn="just" fontAlgn="base">
              <a:lnSpc>
                <a:spcPct val="130000"/>
              </a:lnSpc>
              <a:spcBef>
                <a:spcPts val="0"/>
              </a:spcBef>
              <a:spcAft>
                <a:spcPts val="0"/>
              </a:spcAft>
              <a:defRPr/>
            </a:pPr>
            <a:r>
              <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区块链通过结点连接的散状网络分层结构，能够在整个网络中实现信息的全面传递，并能够检验信息的准确程度。这种特性提高了物联网交易的便利性和智能化。</a:t>
            </a:r>
            <a:endPar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p:txBody>
      </p:sp>
      <p:sp>
        <p:nvSpPr>
          <p:cNvPr id="31" name="矩形 30"/>
          <p:cNvSpPr/>
          <p:nvPr>
            <p:custDataLst>
              <p:tags r:id="rId4"/>
            </p:custDataLst>
          </p:nvPr>
        </p:nvSpPr>
        <p:spPr>
          <a:xfrm>
            <a:off x="566738" y="2355056"/>
            <a:ext cx="2824163" cy="1252538"/>
          </a:xfrm>
          <a:prstGeom prst="rect">
            <a:avLst/>
          </a:prstGeom>
        </p:spPr>
        <p:txBody>
          <a:bodyPr wrap="square"/>
          <a:p>
            <a:pPr marR="0" lvl="0" algn="just" defTabSz="914400" rtl="0" eaLnBrk="1" fontAlgn="auto" latinLnBrk="0" hangingPunct="1">
              <a:lnSpc>
                <a:spcPct val="130000"/>
              </a:lnSpc>
              <a:spcBef>
                <a:spcPts val="0"/>
              </a:spcBef>
              <a:spcAft>
                <a:spcPts val="0"/>
              </a:spcAft>
              <a:buClrTx/>
              <a:buSzTx/>
              <a:defRPr/>
            </a:pPr>
            <a:r>
              <a:rPr lang="zh-CN" altLang="en-US" sz="105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区块链在国际汇兑、信用证、股权登记和证券交易所等金融领域有着潜在的巨大应用价值。将区块链技术应用在金融行业中，能够省去第三方中介环节，实现点对点的直接对接，从而在大大降低成本的同时，快速完成交易支付。</a:t>
            </a:r>
            <a:endParaRPr lang="zh-CN" altLang="en-US" sz="105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grpSp>
        <p:nvGrpSpPr>
          <p:cNvPr id="92169" name="组合 5"/>
          <p:cNvGrpSpPr/>
          <p:nvPr/>
        </p:nvGrpSpPr>
        <p:grpSpPr>
          <a:xfrm>
            <a:off x="3390900" y="1834754"/>
            <a:ext cx="2322910" cy="2302669"/>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68580" tIns="34290" rIns="68580" bIns="3429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015"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68580" tIns="34290" rIns="68580" bIns="3429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015"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9217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sz="1350"/>
            </a:p>
          </p:txBody>
        </p:sp>
      </p:grpSp>
      <p:sp>
        <p:nvSpPr>
          <p:cNvPr id="127" name="Title 6"/>
          <p:cNvSpPr txBox="1"/>
          <p:nvPr>
            <p:custDataLst>
              <p:tags r:id="rId8"/>
            </p:custDataLst>
          </p:nvPr>
        </p:nvSpPr>
        <p:spPr>
          <a:xfrm>
            <a:off x="566738" y="1764506"/>
            <a:ext cx="2426494" cy="3016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金融领域</a:t>
            </a:r>
            <a:endPar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9"/>
            </p:custDataLst>
          </p:nvPr>
        </p:nvSpPr>
        <p:spPr>
          <a:xfrm>
            <a:off x="5815013" y="1764506"/>
            <a:ext cx="2427685" cy="3016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物联网和物流领域</a:t>
            </a:r>
            <a:endPar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标题 1"/>
          <p:cNvSpPr>
            <a:spLocks noGrp="1"/>
          </p:cNvSpPr>
          <p:nvPr>
            <p:custDataLst>
              <p:tags r:id="rId10"/>
            </p:custDataLst>
          </p:nvPr>
        </p:nvSpPr>
        <p:spPr>
          <a:xfrm>
            <a:off x="2209800" y="742950"/>
            <a:ext cx="4949190" cy="3956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chemeClr val="tx1"/>
                </a:solidFill>
                <a:latin typeface="Arial" panose="020B0604020202020204" pitchFamily="34" charset="0"/>
                <a:sym typeface="+mn-ea"/>
              </a:rPr>
              <a:t>十、区块链的应用</a:t>
            </a:r>
            <a:endParaRPr lang="zh-CN" altLang="en-US" sz="1800" spc="300" dirty="0">
              <a:solidFill>
                <a:schemeClr val="tx1"/>
              </a:solidFill>
              <a:latin typeface="Arial" panose="020B0604020202020204" pitchFamily="34" charset="0"/>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4692254" y="2175272"/>
            <a:ext cx="4006454" cy="1597819"/>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矩形 12"/>
          <p:cNvSpPr/>
          <p:nvPr>
            <p:custDataLst>
              <p:tags r:id="rId2"/>
            </p:custDataLst>
          </p:nvPr>
        </p:nvSpPr>
        <p:spPr>
          <a:xfrm>
            <a:off x="464344" y="2175272"/>
            <a:ext cx="4007644" cy="1596629"/>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矩形 24"/>
          <p:cNvSpPr/>
          <p:nvPr>
            <p:custDataLst>
              <p:tags r:id="rId3"/>
            </p:custDataLst>
          </p:nvPr>
        </p:nvSpPr>
        <p:spPr>
          <a:xfrm>
            <a:off x="5791200" y="2493645"/>
            <a:ext cx="2978785" cy="727075"/>
          </a:xfrm>
          <a:prstGeom prst="rect">
            <a:avLst/>
          </a:prstGeom>
        </p:spPr>
        <p:txBody>
          <a:bodyPr wrap="square"/>
          <a:p>
            <a:pPr lvl="0" algn="just" fontAlgn="base">
              <a:lnSpc>
                <a:spcPct val="130000"/>
              </a:lnSpc>
              <a:spcBef>
                <a:spcPts val="0"/>
              </a:spcBef>
              <a:spcAft>
                <a:spcPts val="0"/>
              </a:spcAft>
              <a:defRPr/>
            </a:pPr>
            <a:r>
              <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通过区块链技术，可以对作品进行鉴权，证明文字、视频、音频等作品的存在，保证权属的真实和唯一性。</a:t>
            </a:r>
            <a:endPar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p:txBody>
      </p:sp>
      <p:sp>
        <p:nvSpPr>
          <p:cNvPr id="31" name="矩形 30"/>
          <p:cNvSpPr/>
          <p:nvPr>
            <p:custDataLst>
              <p:tags r:id="rId4"/>
            </p:custDataLst>
          </p:nvPr>
        </p:nvSpPr>
        <p:spPr>
          <a:xfrm>
            <a:off x="567055" y="2495550"/>
            <a:ext cx="2824480" cy="998220"/>
          </a:xfrm>
          <a:prstGeom prst="rect">
            <a:avLst/>
          </a:prstGeom>
        </p:spPr>
        <p:txBody>
          <a:bodyPr wrap="square"/>
          <a:p>
            <a:pPr marR="0" lvl="0" algn="just" defTabSz="914400" rtl="0" eaLnBrk="1" fontAlgn="auto" latinLnBrk="0" hangingPunct="1">
              <a:lnSpc>
                <a:spcPct val="130000"/>
              </a:lnSpc>
              <a:spcBef>
                <a:spcPts val="0"/>
              </a:spcBef>
              <a:spcAft>
                <a:spcPts val="0"/>
              </a:spcAft>
              <a:buClrTx/>
              <a:buSzTx/>
              <a:defRPr/>
            </a:pPr>
            <a:r>
              <a:rPr lang="zh-CN" altLang="en-US" sz="105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区块链在公共管理、能源、交通等领域都与人们的生产生活息息相关，但是这些领域的中心化特质也带来了一些问题，可以用区块链来改造。</a:t>
            </a:r>
            <a:endParaRPr lang="zh-CN" altLang="en-US" sz="105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grpSp>
        <p:nvGrpSpPr>
          <p:cNvPr id="92169" name="组合 5"/>
          <p:cNvGrpSpPr/>
          <p:nvPr/>
        </p:nvGrpSpPr>
        <p:grpSpPr>
          <a:xfrm>
            <a:off x="3390900" y="1834754"/>
            <a:ext cx="2322910" cy="2302669"/>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68580" tIns="34290" rIns="68580" bIns="3429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015"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68580" tIns="34290" rIns="68580" bIns="3429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015"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9217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sz="1350"/>
            </a:p>
          </p:txBody>
        </p:sp>
      </p:grpSp>
      <p:sp>
        <p:nvSpPr>
          <p:cNvPr id="127" name="Title 6"/>
          <p:cNvSpPr txBox="1"/>
          <p:nvPr>
            <p:custDataLst>
              <p:tags r:id="rId8"/>
            </p:custDataLst>
          </p:nvPr>
        </p:nvSpPr>
        <p:spPr>
          <a:xfrm>
            <a:off x="566738" y="1764506"/>
            <a:ext cx="2426494" cy="3016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公共服务领域</a:t>
            </a:r>
            <a:endPar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9"/>
            </p:custDataLst>
          </p:nvPr>
        </p:nvSpPr>
        <p:spPr>
          <a:xfrm>
            <a:off x="5815013" y="1764506"/>
            <a:ext cx="2427685" cy="3016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数字版权领域</a:t>
            </a:r>
            <a:endPar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标题 1"/>
          <p:cNvSpPr>
            <a:spLocks noGrp="1"/>
          </p:cNvSpPr>
          <p:nvPr>
            <p:custDataLst>
              <p:tags r:id="rId10"/>
            </p:custDataLst>
          </p:nvPr>
        </p:nvSpPr>
        <p:spPr>
          <a:xfrm>
            <a:off x="2209800" y="742950"/>
            <a:ext cx="4949190" cy="3956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chemeClr val="tx1"/>
                </a:solidFill>
                <a:latin typeface="Arial" panose="020B0604020202020204" pitchFamily="34" charset="0"/>
                <a:sym typeface="+mn-ea"/>
              </a:rPr>
              <a:t>十、区块链的应用</a:t>
            </a:r>
            <a:endParaRPr lang="zh-CN" altLang="en-US" sz="1800" spc="300" dirty="0">
              <a:solidFill>
                <a:schemeClr val="tx1"/>
              </a:solidFill>
              <a:latin typeface="Arial" panose="020B0604020202020204" pitchFamily="34" charset="0"/>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4692254" y="2175272"/>
            <a:ext cx="4006454" cy="1597819"/>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矩形 12"/>
          <p:cNvSpPr/>
          <p:nvPr>
            <p:custDataLst>
              <p:tags r:id="rId2"/>
            </p:custDataLst>
          </p:nvPr>
        </p:nvSpPr>
        <p:spPr>
          <a:xfrm>
            <a:off x="464344" y="2175272"/>
            <a:ext cx="4007644" cy="1596629"/>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矩形 24"/>
          <p:cNvSpPr/>
          <p:nvPr>
            <p:custDataLst>
              <p:tags r:id="rId3"/>
            </p:custDataLst>
          </p:nvPr>
        </p:nvSpPr>
        <p:spPr>
          <a:xfrm>
            <a:off x="5815330" y="2343150"/>
            <a:ext cx="2797810" cy="727075"/>
          </a:xfrm>
          <a:prstGeom prst="rect">
            <a:avLst/>
          </a:prstGeom>
        </p:spPr>
        <p:txBody>
          <a:bodyPr wrap="square"/>
          <a:p>
            <a:pPr lvl="0" algn="just" fontAlgn="base">
              <a:lnSpc>
                <a:spcPct val="130000"/>
              </a:lnSpc>
              <a:spcBef>
                <a:spcPts val="0"/>
              </a:spcBef>
              <a:spcAft>
                <a:spcPts val="0"/>
              </a:spcAft>
              <a:defRPr/>
            </a:pPr>
            <a:r>
              <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rPr>
              <a:t>区块链上存储的数据，高可靠且不可篡改，特别适合用在社会公益中。公益流程中的相关信息，如捐赠项目、募集明细、资金流向、受助人反馈等，均可以存放于区块链上，并且有条件地进行透明公开公示，方便社会监督。</a:t>
            </a:r>
            <a:endParaRPr lang="zh-CN" altLang="en-US" sz="1050" strike="noStrike" spc="5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endParaRPr>
          </a:p>
        </p:txBody>
      </p:sp>
      <p:sp>
        <p:nvSpPr>
          <p:cNvPr id="31" name="矩形 30"/>
          <p:cNvSpPr/>
          <p:nvPr>
            <p:custDataLst>
              <p:tags r:id="rId4"/>
            </p:custDataLst>
          </p:nvPr>
        </p:nvSpPr>
        <p:spPr>
          <a:xfrm>
            <a:off x="567055" y="2495550"/>
            <a:ext cx="2824480" cy="998220"/>
          </a:xfrm>
          <a:prstGeom prst="rect">
            <a:avLst/>
          </a:prstGeom>
        </p:spPr>
        <p:txBody>
          <a:bodyPr wrap="square"/>
          <a:p>
            <a:pPr marR="0" lvl="0" algn="just" defTabSz="914400" rtl="0" eaLnBrk="1" fontAlgn="auto" latinLnBrk="0" hangingPunct="1">
              <a:lnSpc>
                <a:spcPct val="130000"/>
              </a:lnSpc>
              <a:spcBef>
                <a:spcPts val="0"/>
              </a:spcBef>
              <a:spcAft>
                <a:spcPts val="0"/>
              </a:spcAft>
              <a:buClrTx/>
              <a:buSzTx/>
              <a:defRPr/>
            </a:pPr>
            <a:r>
              <a:rPr lang="zh-CN" altLang="en-US" sz="105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在保险理赔方面，保险机构负责资金归集、投资、理赔，往往管理和运营成本较高。通过智能合约的应用，既无需投保人申请，也无需保险公司批准，只要触发理赔条件，实现保单自动理赔。</a:t>
            </a:r>
            <a:endParaRPr lang="zh-CN" altLang="en-US" sz="1050" strike="noStrike" spc="15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grpSp>
        <p:nvGrpSpPr>
          <p:cNvPr id="92169" name="组合 5"/>
          <p:cNvGrpSpPr/>
          <p:nvPr/>
        </p:nvGrpSpPr>
        <p:grpSpPr>
          <a:xfrm>
            <a:off x="3390900" y="1834754"/>
            <a:ext cx="2322910" cy="2302669"/>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68580" tIns="34290" rIns="68580" bIns="3429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015"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68580" tIns="34290" rIns="68580" bIns="3429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015" b="0" i="0" u="none" strike="noStrike" kern="0" cap="none" spc="0" normalizeH="0" baseline="0" noProof="0" dirty="0">
                <a:ln>
                  <a:noFill/>
                </a:ln>
                <a:solidFill>
                  <a:srgbClr val="0C0C0C"/>
                </a:solidFill>
                <a:effectLst/>
                <a:uLnTx/>
                <a:uFillTx/>
                <a:latin typeface="微软雅黑" panose="020B0503020204020204" pitchFamily="34" charset="-122"/>
                <a:ea typeface="微软雅黑" panose="020B0503020204020204" pitchFamily="34" charset="-122"/>
                <a:cs typeface="+mn-ea"/>
              </a:endParaRPr>
            </a:p>
          </p:txBody>
        </p:sp>
        <p:sp>
          <p:nvSpPr>
            <p:cNvPr id="9217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sz="1350"/>
            </a:p>
          </p:txBody>
        </p:sp>
      </p:grpSp>
      <p:sp>
        <p:nvSpPr>
          <p:cNvPr id="127" name="Title 6"/>
          <p:cNvSpPr txBox="1"/>
          <p:nvPr>
            <p:custDataLst>
              <p:tags r:id="rId8"/>
            </p:custDataLst>
          </p:nvPr>
        </p:nvSpPr>
        <p:spPr>
          <a:xfrm>
            <a:off x="566738" y="1764506"/>
            <a:ext cx="2426494" cy="3016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 保险领域</a:t>
            </a:r>
            <a:endPar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Title 6"/>
          <p:cNvSpPr txBox="1"/>
          <p:nvPr>
            <p:custDataLst>
              <p:tags r:id="rId9"/>
            </p:custDataLst>
          </p:nvPr>
        </p:nvSpPr>
        <p:spPr>
          <a:xfrm>
            <a:off x="5815013" y="1764506"/>
            <a:ext cx="2427685" cy="3016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 公益领域</a:t>
            </a:r>
            <a:endParaRPr lang="zh-CN" altLang="en-US" sz="1350" b="1" strike="noStrike" spc="150" noProof="1">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标题 1"/>
          <p:cNvSpPr>
            <a:spLocks noGrp="1"/>
          </p:cNvSpPr>
          <p:nvPr>
            <p:custDataLst>
              <p:tags r:id="rId10"/>
            </p:custDataLst>
          </p:nvPr>
        </p:nvSpPr>
        <p:spPr>
          <a:xfrm>
            <a:off x="2209800" y="742950"/>
            <a:ext cx="4949190" cy="39560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chemeClr val="tx1"/>
                </a:solidFill>
                <a:latin typeface="Arial" panose="020B0604020202020204" pitchFamily="34" charset="0"/>
                <a:sym typeface="+mn-ea"/>
              </a:rPr>
              <a:t>十、区块链的应用</a:t>
            </a:r>
            <a:endParaRPr lang="zh-CN" altLang="en-US" sz="1800" spc="300" dirty="0">
              <a:solidFill>
                <a:schemeClr val="tx1"/>
              </a:solidFill>
              <a:latin typeface="Arial" panose="020B0604020202020204" pitchFamily="34" charset="0"/>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十一、比特币的机制和特点</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custDataLst>
              <p:tags r:id="rId7"/>
            </p:custDataLst>
          </p:nvPr>
        </p:nvSpPr>
        <p:spPr>
          <a:xfrm>
            <a:off x="2971800" y="971233"/>
            <a:ext cx="5621020" cy="32346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比特币的机制</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与所有的货币不同，比特币不依靠特定货币机构发行，它依据特定算法，通过大量的计算产生，比特币经济使用整个 P2P 网络中众多节点构成的分布式数据库来确认并记录所有的交易行为，并使用密码学的设计来确保货币流通各个环节的安全性。</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P2P 的去中心化特性与算法本身可以确保无法通过大量制造比特币来人为操控币值。基于密码学的设计可以使比特币只能被真实地拥有者转移或支付。这同样确保了货币所有权与流通交易的匿名性。比特币其总数量非常有限，具有稀缺性。</a:t>
            </a:r>
            <a:endParaRPr sz="1400" dirty="0">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十一、比特币的机制和特点</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custDataLst>
              <p:tags r:id="rId7"/>
            </p:custDataLst>
          </p:nvPr>
        </p:nvSpPr>
        <p:spPr>
          <a:xfrm>
            <a:off x="2895600" y="434975"/>
            <a:ext cx="5621020" cy="23933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比特币的工作原理</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比特币的工作原理如下。</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（1）首先使用电脑通过特定算法生成一个 Hash 值。</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（2）该值若存在于比特币网络中，则可获取到该 Hash 值对应的特定数量的比特币，该工作被称为挖矿，挖矿的人被称为矿工。如图 12-1-9 所示。</a:t>
            </a:r>
            <a:endParaRPr sz="14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tretch>
            <a:fillRect/>
          </a:stretch>
        </p:blipFill>
        <p:spPr>
          <a:xfrm>
            <a:off x="4495800" y="2876550"/>
            <a:ext cx="2491740" cy="18338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十一、比特币的机制和特点</a:t>
            </a:r>
            <a:endParaRPr lang="zh-CN" altLang="en-US" sz="1800" spc="300" dirty="0">
              <a:solidFill>
                <a:sysClr val="window" lastClr="FFFFFF"/>
              </a:solidFill>
              <a:latin typeface="Arial" panose="020B0604020202020204" pitchFamily="34" charset="0"/>
              <a:sym typeface="+mn-ea"/>
            </a:endParaRPr>
          </a:p>
        </p:txBody>
      </p:sp>
      <p:sp>
        <p:nvSpPr>
          <p:cNvPr id="11" name="矩形 10"/>
          <p:cNvSpPr/>
          <p:nvPr>
            <p:custDataLst>
              <p:tags r:id="rId3"/>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5"/>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6"/>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custDataLst>
              <p:tags r:id="rId7"/>
            </p:custDataLst>
          </p:nvPr>
        </p:nvSpPr>
        <p:spPr>
          <a:xfrm>
            <a:off x="3007360" y="792480"/>
            <a:ext cx="5544820" cy="355790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比特币的工作原理</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（3）在挖到矿后，矿工需要向全网络公布自己已经获取到了该 Hash 的所属权，其他矿工来记录这个 Hash 的所属权用于证明，这种方式被称作记账，其他矿工来验证的方式即工作量证明。</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当用户在用比特币进行交易时，区块链网络对交易信息进行打包并发送到区块链网络上，形成一个新的矿，该矿中包含了本次交易的手续费，其他矿工挖到后就可以获取到这部分手续费，这也是起到激励矿工持续挖矿的目的，确保比特币网络能一直运行下去。</a:t>
            </a:r>
            <a:endParaRPr sz="1400" dirty="0">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740376"/>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去中心化</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629251"/>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全世界流通</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643856"/>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专属所有权</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601073" y="3430746"/>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低交易费用</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269344" y="3430985"/>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无隐藏成本</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514350"/>
            <a:ext cx="288607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四、人工智能的发展历程</a:t>
            </a: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nvGrpSpPr>
        <p:grpSpPr>
          <a:xfrm>
            <a:off x="6343254" y="3411935"/>
            <a:ext cx="1423988" cy="1366838"/>
            <a:chOff x="9093" y="6823"/>
            <a:chExt cx="2990" cy="2870"/>
          </a:xfrm>
        </p:grpSpPr>
        <p:cxnSp>
          <p:nvCxnSpPr>
            <p:cNvPr id="3" name="直接连接符 2"/>
            <p:cNvCxnSpPr>
              <a:stCxn id="5" idx="3"/>
            </p:cNvCxnSpPr>
            <p:nvPr>
              <p:custDataLst>
                <p:tags r:id="rId26"/>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 name="矩形 5"/>
            <p:cNvSpPr/>
            <p:nvPr>
              <p:custDataLst>
                <p:tags r:id="rId28"/>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跨平台挖掘</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9" name="文本框 8"/>
          <p:cNvSpPr txBox="1"/>
          <p:nvPr/>
        </p:nvSpPr>
        <p:spPr>
          <a:xfrm>
            <a:off x="1295400" y="1200150"/>
            <a:ext cx="2468245" cy="306705"/>
          </a:xfrm>
          <a:prstGeom prst="rect">
            <a:avLst/>
          </a:prstGeom>
          <a:noFill/>
        </p:spPr>
        <p:txBody>
          <a:bodyPr wrap="square" rtlCol="0">
            <a:spAutoFit/>
          </a:bodyPr>
          <a:p>
            <a:r>
              <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3. 比特币的特征</a:t>
            </a:r>
            <a:endPar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85800" y="2038350"/>
            <a:ext cx="7825740" cy="188785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什么是区块链？其工作原理是什么？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区块链的主要特征是什么？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区块链有哪几种类型？它们的主要区别是什么？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 阅读下面的材料，谈谈你对比特币安全上的认识。</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1968500"/>
            <a:chOff x="8621" y="2357"/>
            <a:chExt cx="5288" cy="3100"/>
          </a:xfrm>
        </p:grpSpPr>
        <p:sp>
          <p:nvSpPr>
            <p:cNvPr id="42" name="文本框 41"/>
            <p:cNvSpPr txBox="1"/>
            <p:nvPr>
              <p:custDataLst>
                <p:tags r:id="rId1"/>
              </p:custDataLst>
            </p:nvPr>
          </p:nvSpPr>
          <p:spPr>
            <a:xfrm>
              <a:off x="8621" y="3166"/>
              <a:ext cx="5288" cy="2291"/>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从技术角度来讲，区块链并不是一个全新的技术，而是集成了多种现有技术进行的组合式创新，涉及到分布式账本、密码算法、智能合约、共识机制等方面。</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本任务介绍区块链的关键技术。</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583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区块链关键技术</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2981325"/>
            <a:chOff x="520" y="1330"/>
            <a:chExt cx="7666"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了解分布式账本的概念、存储特性。</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了解密码算法的核心技术和应用。</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了解智能合约的概念、工作原理和应用。</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sz="1100" spc="150" dirty="0">
                  <a:latin typeface="微软雅黑" panose="020B0503020204020204" pitchFamily="34" charset="-122"/>
                  <a:ea typeface="微软雅黑" panose="020B0503020204020204" pitchFamily="34" charset="-122"/>
                </a:rPr>
                <a:t>4. 了解共识机制的概念和类型。</a:t>
              </a:r>
              <a:endParaRPr sz="1100" spc="150" dirty="0">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一、分布式</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账本</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555308"/>
            <a:ext cx="5544820" cy="41090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分布式账本的概念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分布式账本属于一种去中心化的记录技术，可以从下面四个角度来理解。</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（1）参与到系统上的节点，可能不属于同一组织，彼此互不信任。</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（2）区块链数据由所有节点共同维护，每个参与维护节点都能复制获得一份完整记录的拷贝。</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（3）在一个网络里的参与者可以获得一个唯一、真实账本的副本。账本里的任何改动都会在所有的副本中被反映出来，反应时间会在几分钟甚至是几秒内。</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（4）账本中的记录可以由一个、一些或者是所有参与者共同进行更新。</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一、分布式</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账本</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3070" y="489585"/>
            <a:ext cx="5613400" cy="204724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分布式存储特性</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（1）区块链每个节点都按照块链式结构存储完整的数据，而传统分布式存储一般是将数据按照一定的规则分成多份进行存储。</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（2）区块链每个节点存储都是独立的、地位等同的，依靠共识机制保证存储的一致性，而传统分布式存储一般是通过中心节点往其他备份节点同步数据，如图 12-2-1所示。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505200" y="2571750"/>
            <a:ext cx="4842510" cy="21494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一、分布式</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账本</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3070" y="422910"/>
            <a:ext cx="5613400" cy="260604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传统记账的弊端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传统记账的方式依赖于流水账本，从一开始的人工记录到后来的电脑记录，与其相关的岗位有财务、核算等。对于不同规模的公司来说，记账的重要性不言而喻，不能乱记，也不能乱改。在传统记账方式中，出现过漏账、做假账等情况。</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一般情况下，公司财务部有会计和出纳两个岗位，这相当于是两个人在进行记账。虽然看上去相对安全，但是，如果两个人合谋对账本做手脚，就非常容易出现安全漏洞。</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4038600" y="3257550"/>
            <a:ext cx="3479165" cy="14859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一、分布式</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账本</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95350"/>
            <a:ext cx="5558155" cy="30143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中心化记账存在的问题</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我们以一个示例解释中心化记账的概念。假设你在支付宝存 1 000 元，那么这个存款数据，只记录在支付宝的数据库中。除了支付宝，别人都不知道，这就是中心化记账。中心式记账虽然有效率，但存在下面的问题。</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（1）十分依赖中心化机构的可信度。比如，支付宝的记录存在被修改的可能。</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（2）信息存储的安全。比如，支付宝的数据库崩溃造成信息丢失。</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一、分布式</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账本</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564515"/>
            <a:ext cx="5558155" cy="39808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5. 分布式账本记账的优势</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分布式记账与传统记账最大的区别在于记账的人数，分布式记账人数可高达数倍的增长，整个系统中所有参与的用户都能看到记账过程，而用户与用户之间是毫无关系的，由此保证了数据的安全性。</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（1）分布式记账的过程完全公开透明化，没有一点造假的机会，保证了“分布式账本”的不可篡改性。</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（2）分布式记账是通过奖励来激励用户参与系统记账。</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分布式记账与整个系统生态紧密相关，它不像传统记账领域中由单一部门来完成这个工作，它的运作方式是协同所有参与者共同记账，由此打造出一个完全公开透明的社区生态，对于系统的发展具有较好的促进作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二、密码算法</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37833"/>
            <a:ext cx="5558155" cy="286258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区块链中的密码学算法技术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区块链技术主要用到了哈希算法（Hash）、数字签名这两类密码学算法技术。</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（1）哈希加密算法。通过将任何一串数据输入到算法中将得到一个 256 位的 Hash（散列）值。</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（2）数字签名。是用于验证数字和数据真实性和完整性的加密机制。</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sym typeface="+mn-ea"/>
              </a:rPr>
              <a:t>2. 区块链中密码算法的应用</a:t>
            </a:r>
            <a:endParaRPr sz="1400" b="1" dirty="0">
              <a:solidFill>
                <a:srgbClr val="00AFE1"/>
              </a:solidFill>
              <a:latin typeface="微软雅黑" panose="020B0503020204020204" pitchFamily="34" charset="-122"/>
              <a:ea typeface="微软雅黑" panose="020B0503020204020204" pitchFamily="34" charset="-122"/>
              <a:sym typeface="+mn-ea"/>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 name="五边形 2"/>
          <p:cNvSpPr/>
          <p:nvPr/>
        </p:nvSpPr>
        <p:spPr>
          <a:xfrm>
            <a:off x="2895600" y="3887470"/>
            <a:ext cx="1143000" cy="685800"/>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五边形 4"/>
          <p:cNvSpPr/>
          <p:nvPr/>
        </p:nvSpPr>
        <p:spPr>
          <a:xfrm>
            <a:off x="4419600" y="3867150"/>
            <a:ext cx="1143000" cy="685800"/>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五边形 5"/>
          <p:cNvSpPr/>
          <p:nvPr/>
        </p:nvSpPr>
        <p:spPr>
          <a:xfrm>
            <a:off x="5867400" y="3867150"/>
            <a:ext cx="1143000" cy="685800"/>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五边形 11"/>
          <p:cNvSpPr/>
          <p:nvPr/>
        </p:nvSpPr>
        <p:spPr>
          <a:xfrm>
            <a:off x="7315200" y="3896360"/>
            <a:ext cx="1143000" cy="685800"/>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729230" y="4019550"/>
            <a:ext cx="1211580" cy="460375"/>
          </a:xfrm>
          <a:prstGeom prst="rect">
            <a:avLst/>
          </a:prstGeom>
          <a:noFill/>
        </p:spPr>
        <p:txBody>
          <a:bodyPr wrap="square" rtlCol="0">
            <a:spAutoFit/>
          </a:bodyPr>
          <a:p>
            <a:pPr algn="ctr"/>
            <a:r>
              <a:rPr lang="zh-CN" altLang="en-US" sz="1200" b="1">
                <a:solidFill>
                  <a:schemeClr val="bg1"/>
                </a:solidFill>
                <a:latin typeface="微软雅黑" panose="020B0503020204020204" pitchFamily="34" charset="-122"/>
                <a:ea typeface="微软雅黑" panose="020B0503020204020204" pitchFamily="34" charset="-122"/>
              </a:rPr>
              <a:t>账户地址</a:t>
            </a:r>
            <a:endParaRPr lang="zh-CN" altLang="en-US" sz="1200" b="1">
              <a:solidFill>
                <a:schemeClr val="bg1"/>
              </a:solidFill>
              <a:latin typeface="微软雅黑" panose="020B0503020204020204" pitchFamily="34" charset="-122"/>
              <a:ea typeface="微软雅黑" panose="020B0503020204020204" pitchFamily="34" charset="-122"/>
            </a:endParaRPr>
          </a:p>
          <a:p>
            <a:pPr algn="ctr"/>
            <a:r>
              <a:rPr lang="zh-CN" altLang="en-US" sz="1200" b="1">
                <a:solidFill>
                  <a:schemeClr val="bg1"/>
                </a:solidFill>
                <a:latin typeface="微软雅黑" panose="020B0503020204020204" pitchFamily="34" charset="-122"/>
                <a:ea typeface="微软雅黑" panose="020B0503020204020204" pitchFamily="34" charset="-122"/>
              </a:rPr>
              <a:t>生成</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298315" y="3980180"/>
            <a:ext cx="1211580" cy="460375"/>
          </a:xfrm>
          <a:prstGeom prst="rect">
            <a:avLst/>
          </a:prstGeom>
          <a:noFill/>
        </p:spPr>
        <p:txBody>
          <a:bodyPr wrap="square" rtlCol="0">
            <a:spAutoFit/>
          </a:bodyPr>
          <a:p>
            <a:pPr algn="ctr"/>
            <a:r>
              <a:rPr lang="zh-CN" altLang="en-US" sz="1200" b="1">
                <a:solidFill>
                  <a:schemeClr val="bg1"/>
                </a:solidFill>
                <a:latin typeface="微软雅黑" panose="020B0503020204020204" pitchFamily="34" charset="-122"/>
                <a:ea typeface="微软雅黑" panose="020B0503020204020204" pitchFamily="34" charset="-122"/>
              </a:rPr>
              <a:t>价值转移</a:t>
            </a:r>
            <a:endParaRPr lang="zh-CN" altLang="en-US" sz="1200" b="1">
              <a:solidFill>
                <a:schemeClr val="bg1"/>
              </a:solidFill>
              <a:latin typeface="微软雅黑" panose="020B0503020204020204" pitchFamily="34" charset="-122"/>
              <a:ea typeface="微软雅黑" panose="020B0503020204020204" pitchFamily="34" charset="-122"/>
            </a:endParaRPr>
          </a:p>
          <a:p>
            <a:pPr algn="ctr"/>
            <a:r>
              <a:rPr lang="zh-CN" altLang="en-US" sz="1200" b="1">
                <a:solidFill>
                  <a:schemeClr val="bg1"/>
                </a:solidFill>
                <a:latin typeface="微软雅黑" panose="020B0503020204020204" pitchFamily="34" charset="-122"/>
                <a:ea typeface="微软雅黑" panose="020B0503020204020204" pitchFamily="34" charset="-122"/>
              </a:rPr>
              <a:t>保卫</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798185" y="4076065"/>
            <a:ext cx="1211580" cy="275590"/>
          </a:xfrm>
          <a:prstGeom prst="rect">
            <a:avLst/>
          </a:prstGeom>
          <a:noFill/>
        </p:spPr>
        <p:txBody>
          <a:bodyPr wrap="square" rtlCol="0">
            <a:spAutoFit/>
          </a:bodyPr>
          <a:p>
            <a:pPr algn="ctr"/>
            <a:r>
              <a:rPr lang="zh-CN" altLang="en-US" sz="1200" b="1">
                <a:solidFill>
                  <a:schemeClr val="bg1"/>
                </a:solidFill>
                <a:latin typeface="微软雅黑" panose="020B0503020204020204" pitchFamily="34" charset="-122"/>
                <a:ea typeface="微软雅黑" panose="020B0503020204020204" pitchFamily="34" charset="-122"/>
              </a:rPr>
              <a:t>完整性证明</a:t>
            </a: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275195" y="4097020"/>
            <a:ext cx="1211580" cy="275590"/>
          </a:xfrm>
          <a:prstGeom prst="rect">
            <a:avLst/>
          </a:prstGeom>
          <a:noFill/>
        </p:spPr>
        <p:txBody>
          <a:bodyPr wrap="square" rtlCol="0">
            <a:spAutoFit/>
          </a:bodyPr>
          <a:p>
            <a:pPr algn="ctr"/>
            <a:r>
              <a:rPr lang="zh-CN" altLang="en-US" sz="1200" b="1">
                <a:solidFill>
                  <a:schemeClr val="bg1"/>
                </a:solidFill>
                <a:latin typeface="微软雅黑" panose="020B0503020204020204" pitchFamily="34" charset="-122"/>
                <a:ea typeface="微软雅黑" panose="020B0503020204020204" pitchFamily="34" charset="-122"/>
              </a:rPr>
              <a:t>零知识证明</a:t>
            </a:r>
            <a:endParaRPr lang="zh-CN" altLang="en-US" sz="1200" b="1">
              <a:solidFill>
                <a:schemeClr val="bg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三、智能合约</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1010" y="475298"/>
            <a:ext cx="5558155" cy="40246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智能合约的概念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智能合约是一种旨在以信息化方式传播、验证或执行合同的计算机协议。智能合约允许在没有第三方的情况下进行可信交易，这些交易可追踪且不可逆转。智能合约的目的是提供优于传统合约的安全方法，并减少与合约相关的其他交易成本。</a:t>
            </a:r>
            <a:endParaRPr sz="1400" dirty="0">
              <a:latin typeface="微软雅黑" panose="020B0503020204020204" pitchFamily="34" charset="-122"/>
              <a:ea typeface="微软雅黑" panose="020B0503020204020204" pitchFamily="34" charset="-122"/>
            </a:endParaRPr>
          </a:p>
          <a:p>
            <a:pPr marL="0" lvl="0" algn="just" fontAlgn="ctr">
              <a:lnSpc>
                <a:spcPct val="150000"/>
              </a:lnSpc>
              <a:spcBef>
                <a:spcPts val="1000"/>
              </a:spcBef>
              <a:spcAft>
                <a:spcPts val="0"/>
              </a:spcAft>
              <a:buClrTx/>
              <a:buSzTx/>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智能合约的工作原理</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智能合约由区块链内的多个用户共同参与制定，可用于用户之间的任何交易行为。协议中明确了双方的权利和义务，开发人员以电子化的方式将这些权利和义务进行编程，代码中包含会触发合约自动执行的条件。</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（2）一旦编码完成，这份智能合约就被上传到区块链网络上，即全网验证节点都会接收到你和 A 的租房合约。</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三、智能合约</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97548"/>
            <a:ext cx="5558155" cy="365760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（3）智能合约会定期检查是否存在相关事件和触发条件；满足条件的事件将会推送到待验证的队列中。</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（4）区块链上的验证节点先对该事件进行签名验证，以确保其有效性；等大多数验证节点对该事件达成共识后，智能合约将成功执行，并通知用户。</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（5）成功执行的合约将移出区块。而未执行的合约则继续等待下一轮处理，直至成功执行。</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智能合约的作用</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在区块链社会里，大家共同维护一个区块链账本，所有交易数据无法被篡改、不可伪造，还能减少人工对账的出错概率和人力成本。</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三、智能合约</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342900"/>
            <a:ext cx="5558155" cy="445706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（3）智能合约会定期检查是否存在相关事件和触发条件；满足条件的事件将会推送到待验证的队列中。</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（4）区块链上的验证节点先对该事件进行签名验证，以确保其有效性；等大多数验证节点对该事件达成共识后，智能合约将成功执行，并通知用户。</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（5）成功执行的合约将移出区块。而未执行的合约则继续等待下一轮处理，直至成功执行。</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智能合约的作用</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在区块链社会里，大家共同维护一个区块链账本，所有交易数据无法被篡改、不可伪造，还能减少人工对账的出错概率和人力成本。</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智能合约的应用平台——以太坊</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以太坊（Ethereum）是一个开源的有智能合约功能的公共区块链平台。使用以太坊可以让我们快速地起草一份智能合约。</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四、共识机制</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278765"/>
            <a:ext cx="5558155" cy="45853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2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工作量证明机制（PoW）</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工作量证明机制即对于工作量的证明，是生成要加入到区块链中的一笔新的交易信息（即新区块）时必须满足的要求。</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权益证明机制（PoS）</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权益证明机制的运作方式是，当创造一个新区块时，矿工需要创建一个“币权”交易，交易会按照预先设定的比例把一些币发送给矿工本身。</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股份授权证明机制（DPoS）</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股份授权证明机制与董事会投票类似，该机制拥有一个内置的实时股权人投票系统，就像系统随时都在召开一个永不散场的股东大会，所有股东都在这里投票决定公司决策。</a:t>
            </a:r>
            <a:endParaRPr sz="1400" dirty="0">
              <a:latin typeface="微软雅黑" panose="020B0503020204020204" pitchFamily="34" charset="-122"/>
              <a:ea typeface="微软雅黑" panose="020B0503020204020204" pitchFamily="34" charset="-122"/>
            </a:endParaRPr>
          </a:p>
          <a:p>
            <a:pPr marL="0" lvl="0" algn="just" fontAlgn="ctr">
              <a:lnSpc>
                <a:spcPct val="120000"/>
              </a:lnSpc>
              <a:spcBef>
                <a:spcPts val="1000"/>
              </a:spcBef>
              <a:spcAft>
                <a:spcPts val="0"/>
              </a:spcAft>
              <a:buClrTx/>
              <a:buSzTx/>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Pool 验证池</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Pool 验证池基于传统的分布式一致性技术建立，并辅之以数据验证机制，是目前区块链中广泛使用的一种共识机制。</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3581400" y="1352550"/>
            <a:ext cx="4461510" cy="257365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什么是分布式账本？与传统记账和中心化记账相比有什么优点？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密码算法在区块链中有什么作用？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智能合约的作用是什么？其工作原理是什么？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共识机制有哪几种常用的形式？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12</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5162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区块链基础知识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区块链关键技术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4027805"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0607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0" y="1518920"/>
            <a:ext cx="4027805" cy="95250"/>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5931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68545" y="2343150"/>
            <a:ext cx="3518535" cy="228219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93700" algn="just" fontAlgn="auto">
              <a:lnSpc>
                <a:spcPct val="130000"/>
              </a:lnSpc>
              <a:spcBef>
                <a:spcPts val="0"/>
              </a:spcBef>
              <a:spcAft>
                <a:spcPts val="0"/>
              </a:spcAft>
              <a:buNone/>
              <a:extLst>
                <a:ext uri="{35155182-B16C-46BC-9424-99874614C6A1}">
                  <wpsdc:indentchars xmlns:wpsdc="http://www.wps.cn/officeDocument/2017/drawingmlCustomData" val="200" checksum="3005609720"/>
                </a:ext>
              </a:extLst>
            </a:pPr>
            <a:r>
              <a:rPr lang="zh-CN" altLang="en-US" spc="150" dirty="0">
                <a:solidFill>
                  <a:srgbClr val="FFFFFF"/>
                </a:solidFill>
                <a:latin typeface="微软雅黑" panose="020B0503020204020204" pitchFamily="34" charset="-122"/>
                <a:ea typeface="微软雅黑" panose="020B0503020204020204" pitchFamily="34" charset="-122"/>
              </a:rPr>
              <a:t>区块链是分布式数据存储、点对点传输、共识机制、加密算法等计算机技术的新型应用模式。从本质上说，区块链是一个分布式的共享账本和数据库，具有去中心化、不可篡改、全程留痕、可以追溯、集体维护、公开透明等特点，已被逐步应用于金融、供应链、公共服务、数字版权等领域。</a:t>
            </a:r>
            <a:endParaRPr lang="zh-CN" altLang="en-US"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39810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46490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35839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了解区块链技术在金融、供应链、公共服务、数字版权等领域的应用。</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66046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27517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281368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68420" y="3428396"/>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06645" y="1743710"/>
            <a:ext cx="34778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了解区块链的分类，包括公有链、联盟链、私有链。</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27079" y="178339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288554" y="184486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06645" y="2973070"/>
            <a:ext cx="38620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4. 了解区块链技术的价值和未来发展趋势。</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27079" y="301281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13950" y="307428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06691" y="1129225"/>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了解区块链的概念、发展历史、技术基础、特性等。</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27079" y="116868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289333" y="123195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
        <p:nvSpPr>
          <p:cNvPr id="3" name="圆角矩形 2"/>
          <p:cNvSpPr/>
          <p:nvPr>
            <p:custDataLst>
              <p:tags r:id="rId96"/>
            </p:custDataLst>
          </p:nvPr>
        </p:nvSpPr>
        <p:spPr>
          <a:xfrm rot="2700000">
            <a:off x="4190884" y="3680832"/>
            <a:ext cx="368856" cy="368856"/>
          </a:xfrm>
          <a:prstGeom prst="roundRect">
            <a:avLst>
              <a:gd name="adj" fmla="val 25355"/>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4" name="十字箭头标注 3"/>
          <p:cNvSpPr/>
          <p:nvPr>
            <p:custDataLst>
              <p:tags r:id="rId97"/>
            </p:custDataLst>
          </p:nvPr>
        </p:nvSpPr>
        <p:spPr bwMode="auto">
          <a:xfrm>
            <a:off x="4277755" y="3742308"/>
            <a:ext cx="195114" cy="245906"/>
          </a:xfrm>
          <a:prstGeom prst="quadArrowCallout">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5" name="圆角矩形 4"/>
          <p:cNvSpPr/>
          <p:nvPr>
            <p:custDataLst>
              <p:tags r:id="rId98"/>
            </p:custDataLst>
          </p:nvPr>
        </p:nvSpPr>
        <p:spPr>
          <a:xfrm rot="2700000">
            <a:off x="4190884" y="4290402"/>
            <a:ext cx="368856" cy="368856"/>
          </a:xfrm>
          <a:prstGeom prst="roundRect">
            <a:avLst>
              <a:gd name="adj" fmla="val 25355"/>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6" name="十字箭头 5"/>
          <p:cNvSpPr/>
          <p:nvPr>
            <p:custDataLst>
              <p:tags r:id="rId99"/>
            </p:custDataLst>
          </p:nvPr>
        </p:nvSpPr>
        <p:spPr bwMode="auto">
          <a:xfrm>
            <a:off x="4257732" y="4357206"/>
            <a:ext cx="235160" cy="235248"/>
          </a:xfrm>
          <a:prstGeom prst="quadArrow">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p>
            <a:pPr algn="ctr">
              <a:lnSpc>
                <a:spcPct val="120000"/>
              </a:lnSpc>
            </a:pPr>
            <a:endParaRPr sz="1350" spc="150">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100"/>
            </p:custDataLst>
          </p:nvPr>
        </p:nvCxnSpPr>
        <p:spPr>
          <a:xfrm>
            <a:off x="4821430" y="409578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3" name="矩形 12"/>
          <p:cNvSpPr/>
          <p:nvPr>
            <p:custDataLst>
              <p:tags r:id="rId101"/>
            </p:custDataLst>
          </p:nvPr>
        </p:nvSpPr>
        <p:spPr bwMode="auto">
          <a:xfrm>
            <a:off x="4859655" y="3640455"/>
            <a:ext cx="38620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了解比特币等典型区块链项目的机制和特点。</a:t>
            </a:r>
            <a:endParaRPr lang="en-US" altLang="zh-CN" sz="1200" spc="150" dirty="0">
              <a:latin typeface="微软雅黑" panose="020B0503020204020204" pitchFamily="34" charset="-122"/>
              <a:ea typeface="微软雅黑" panose="020B0503020204020204" pitchFamily="34" charset="-122"/>
            </a:endParaRPr>
          </a:p>
        </p:txBody>
      </p:sp>
      <p:sp>
        <p:nvSpPr>
          <p:cNvPr id="14" name="矩形 13"/>
          <p:cNvSpPr/>
          <p:nvPr>
            <p:custDataLst>
              <p:tags r:id="rId102"/>
            </p:custDataLst>
          </p:nvPr>
        </p:nvSpPr>
        <p:spPr bwMode="auto">
          <a:xfrm>
            <a:off x="4897755" y="4171950"/>
            <a:ext cx="38620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了解分布式账本、密码算法、智能合约、共识机制的技术原理。</a:t>
            </a:r>
            <a:endParaRPr lang="en-US" altLang="zh-CN" sz="1200" spc="150" dirty="0">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103"/>
            </p:custDataLst>
          </p:nvPr>
        </p:nvCxnSpPr>
        <p:spPr>
          <a:xfrm>
            <a:off x="4982720" y="466855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Tree>
    <p:custDataLst>
      <p:tags r:id="rId10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051050"/>
            <a:chOff x="8621" y="2357"/>
            <a:chExt cx="5288" cy="3230"/>
          </a:xfrm>
        </p:grpSpPr>
        <p:sp>
          <p:nvSpPr>
            <p:cNvPr id="42" name="文本框 41"/>
            <p:cNvSpPr txBox="1"/>
            <p:nvPr>
              <p:custDataLst>
                <p:tags r:id="rId1"/>
              </p:custDataLst>
            </p:nvPr>
          </p:nvSpPr>
          <p:spPr>
            <a:xfrm>
              <a:off x="8621" y="3166"/>
              <a:ext cx="5288" cy="2421"/>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信息安全本身包括的范围很大，大到国家政治军事机密安全，小到防范政府企业机密的泄露、个人信息的泄露等。网络环境下的信息安全体系是保证信息安全的关键，任何一个安全漏洞都可以威胁全局安全。</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本任务介绍信息安全的概念、影响因素、等级保护，以及信息道德与相关法规等。</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3214370"/>
            <a:chOff x="520" y="1330"/>
            <a:chExt cx="7666" cy="506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了解区块链的概念、发展历史、特性。</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了解区块链的分类。</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了解区块链的应用领域。</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sz="1100" spc="150" dirty="0">
                  <a:latin typeface="微软雅黑" panose="020B0503020204020204" pitchFamily="34" charset="-122"/>
                  <a:ea typeface="微软雅黑" panose="020B0503020204020204" pitchFamily="34" charset="-122"/>
                </a:rPr>
                <a:t>4. 了解区块链的架构。</a:t>
              </a:r>
              <a:endParaRPr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sz="1100" spc="150" dirty="0">
                  <a:latin typeface="微软雅黑" panose="020B0503020204020204" pitchFamily="34" charset="-122"/>
                  <a:ea typeface="微软雅黑" panose="020B0503020204020204" pitchFamily="34" charset="-122"/>
                </a:rPr>
                <a:t>5. 了解比特币的机制和特点。</a:t>
              </a:r>
              <a:endParaRPr sz="1100" spc="150" dirty="0">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一、区块链产生的背景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58520"/>
            <a:ext cx="5379085" cy="3429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随着互联网的快速发展，信息传输效率的提升为跨地区、跨国界的商务活动提供了通信便利。然而，商务活动的核心环节“价值转移”仍需要基于国家和传统金融机构信用背书，并以中心化的方式实现。</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为降低传统方式下开展全球范围内价值转移的时间成本和经济成本，中本聪在 2008 年的论文《比特币：一种点对点的电子现金系统（Bitcoin: A Peer-to-PeerElectronic Cash System）》中，尝试以基于纯数学算法的方式构建一种去中心化的互联网基础协议，解决全球范围内的信用共识问题，并首次提出了“区块链”概念。</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二、区块链的概念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514033"/>
            <a:ext cx="5621020" cy="16852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区块链是一个共享数据库，存储于其中的数据或信息具有不可伪造、全程留痕、可以追溯、公开透明、集体维护等特征。基于这些特征，区块链技术奠定了坚实的“信任”基础，创造了可靠的“合作”机制，具有广阔的应用前景。其示意如图 12-1-1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267200" y="2266950"/>
            <a:ext cx="3056890" cy="24384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MH" val="20161022203400"/>
  <p:tag name="MH_LIBRARY" val="GRAPHIC"/>
  <p:tag name="MH_TYPE" val="Other"/>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MH" val="20161022192605"/>
  <p:tag name="MH_LIBRARY" val="GRAPHIC"/>
  <p:tag name="MH_TYPE" val="Text"/>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203400"/>
  <p:tag name="MH_LIBRARY" val="GRAPHIC"/>
  <p:tag name="MH_TYPE" val="Other"/>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192605"/>
  <p:tag name="MH_LIBRARY" val="GRAPHIC"/>
  <p:tag name="MH_TYPE" val="Text"/>
  <p:tag name="MH_ORDER" val="1"/>
</p:tagLst>
</file>

<file path=ppt/tags/tag130.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203400"/>
  <p:tag name="MH_LIBRARY" val="GRAPHIC"/>
  <p:tag name="MH_TYPE" val="Other"/>
  <p:tag name="MH_ORDER" val="1"/>
</p:tagLst>
</file>

<file path=ppt/tags/tag14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44.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45.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MH" val="20161022192605"/>
  <p:tag name="MH_LIBRARY" val="GRAPHIC"/>
  <p:tag name="MH_TYPE" val="Text"/>
  <p:tag name="MH_ORDER" val="1"/>
</p:tagLst>
</file>

<file path=ppt/tags/tag150.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MH" val="20161022203400"/>
  <p:tag name="MH_LIBRARY" val="GRAPHIC"/>
  <p:tag name="MH_TYPE" val="Other"/>
  <p:tag name="MH_ORDER" val="1"/>
</p:tagLst>
</file>

<file path=ppt/tags/tag160.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MH" val="20161022192605"/>
  <p:tag name="MH_LIBRARY" val="GRAPHIC"/>
  <p:tag name="MH_TYPE" val="Text"/>
  <p:tag name="MH_ORDER" val="1"/>
</p:tagLst>
</file>

<file path=ppt/tags/tag170.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8.xml><?xml version="1.0" encoding="utf-8"?>
<p:tagLst xmlns:p="http://schemas.openxmlformats.org/presentationml/2006/main">
  <p:tag name="MH" val="20161022203400"/>
  <p:tag name="MH_LIBRARY" val="GRAPHIC"/>
  <p:tag name="MH_TYPE" val="Other"/>
  <p:tag name="MH_ORDER" val="1"/>
</p:tagLst>
</file>

<file path=ppt/tags/tag18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8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8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8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8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9.xml><?xml version="1.0" encoding="utf-8"?>
<p:tagLst xmlns:p="http://schemas.openxmlformats.org/presentationml/2006/main">
  <p:tag name="MH" val="20161022192605"/>
  <p:tag name="MH_LIBRARY" val="GRAPHIC"/>
  <p:tag name="MH_TYPE" val="Text"/>
  <p:tag name="MH_ORDER"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9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9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MH" val="20161022203400"/>
  <p:tag name="MH_LIBRARY" val="GRAPHIC"/>
  <p:tag name="MH_TYPE" val="Other"/>
  <p:tag name="MH_ORDER"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0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0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0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0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1.xml><?xml version="1.0" encoding="utf-8"?>
<p:tagLst xmlns:p="http://schemas.openxmlformats.org/presentationml/2006/main">
  <p:tag name="MH" val="20161022192605"/>
  <p:tag name="MH_LIBRARY" val="GRAPHIC"/>
  <p:tag name="MH_TYPE" val="Text"/>
  <p:tag name="MH_ORDER"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1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1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1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2.xml><?xml version="1.0" encoding="utf-8"?>
<p:tagLst xmlns:p="http://schemas.openxmlformats.org/presentationml/2006/main">
  <p:tag name="MH" val="20161022203400"/>
  <p:tag name="MH_LIBRARY" val="GRAPHIC"/>
  <p:tag name="MH_TYPE" val="Other"/>
  <p:tag name="MH_ORDER"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2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2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3.xml><?xml version="1.0" encoding="utf-8"?>
<p:tagLst xmlns:p="http://schemas.openxmlformats.org/presentationml/2006/main">
  <p:tag name="MH" val="20161022192605"/>
  <p:tag name="MH_LIBRARY" val="GRAPHIC"/>
  <p:tag name="MH_TYPE" val="Text"/>
  <p:tag name="MH_ORDER"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3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4.xml><?xml version="1.0" encoding="utf-8"?>
<p:tagLst xmlns:p="http://schemas.openxmlformats.org/presentationml/2006/main">
  <p:tag name="MH" val="20161022203400"/>
  <p:tag name="MH_LIBRARY" val="GRAPHIC"/>
  <p:tag name="MH_TYPE" val="Other"/>
  <p:tag name="MH_ORDER"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4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4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48.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xml><?xml version="1.0" encoding="utf-8"?>
<p:tagLst xmlns:p="http://schemas.openxmlformats.org/presentationml/2006/main">
  <p:tag name="MH" val="20161022192605"/>
  <p:tag name="MH_LIBRARY" val="GRAPHIC"/>
  <p:tag name="MH_TYPE" val="Text"/>
  <p:tag name="MH_ORDER" val="1"/>
</p:tagLst>
</file>

<file path=ppt/tags/tag25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5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5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6.xml><?xml version="1.0" encoding="utf-8"?>
<p:tagLst xmlns:p="http://schemas.openxmlformats.org/presentationml/2006/main">
  <p:tag name="MH" val="20161022203400"/>
  <p:tag name="MH_LIBRARY" val="GRAPHIC"/>
  <p:tag name="MH_TYPE" val="Other"/>
  <p:tag name="MH_ORDER"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6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27.xml><?xml version="1.0" encoding="utf-8"?>
<p:tagLst xmlns:p="http://schemas.openxmlformats.org/presentationml/2006/main">
  <p:tag name="MH" val="20161022192605"/>
  <p:tag name="MH_LIBRARY" val="GRAPHIC"/>
  <p:tag name="MH_TYPE" val="Text"/>
  <p:tag name="MH_ORDER" val="1"/>
</p:tagLst>
</file>

<file path=ppt/tags/tag27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7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7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74.xml><?xml version="1.0" encoding="utf-8"?>
<p:tagLst xmlns:p="http://schemas.openxmlformats.org/presentationml/2006/main">
  <p:tag name="KSO_WM_BEAUTIFY_FLAG" val="#wm#"/>
  <p:tag name="KSO_WM_TEMPLATE_CATEGORY" val="custom"/>
  <p:tag name="KSO_WM_TEMPLATE_INDEX" val="20191204"/>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28.xml><?xml version="1.0" encoding="utf-8"?>
<p:tagLst xmlns:p="http://schemas.openxmlformats.org/presentationml/2006/main">
  <p:tag name="MH" val="20161022203400"/>
  <p:tag name="MH_LIBRARY" val="GRAPHIC"/>
  <p:tag name="MH_TYPE" val="Other"/>
  <p:tag name="MH_ORDER"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28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8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8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85.xml><?xml version="1.0" encoding="utf-8"?>
<p:tagLst xmlns:p="http://schemas.openxmlformats.org/presentationml/2006/main">
  <p:tag name="KSO_WM_BEAUTIFY_FLAG" val="#wm#"/>
  <p:tag name="KSO_WM_TEMPLATE_CATEGORY" val="custom"/>
  <p:tag name="KSO_WM_TEMPLATE_INDEX" val="20191204"/>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9.xml><?xml version="1.0" encoding="utf-8"?>
<p:tagLst xmlns:p="http://schemas.openxmlformats.org/presentationml/2006/main">
  <p:tag name="MH" val="20161022192605"/>
  <p:tag name="MH_LIBRARY" val="GRAPHIC"/>
  <p:tag name="MH_TYPE" val="Text"/>
  <p:tag name="MH_ORDER"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29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9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9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96.xml><?xml version="1.0" encoding="utf-8"?>
<p:tagLst xmlns:p="http://schemas.openxmlformats.org/presentationml/2006/main">
  <p:tag name="KSO_WM_BEAUTIFY_FLAG" val="#wm#"/>
  <p:tag name="KSO_WM_TEMPLATE_CATEGORY" val="custom"/>
  <p:tag name="KSO_WM_TEMPLATE_INDEX" val="20191204"/>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9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MH" val="20161022203400"/>
  <p:tag name="MH_LIBRARY" val="GRAPHIC"/>
  <p:tag name="MH_TYPE" val="Other"/>
  <p:tag name="MH_ORDER"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0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0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0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1.xml><?xml version="1.0" encoding="utf-8"?>
<p:tagLst xmlns:p="http://schemas.openxmlformats.org/presentationml/2006/main">
  <p:tag name="MH" val="20161022192605"/>
  <p:tag name="MH_LIBRARY" val="GRAPHIC"/>
  <p:tag name="MH_TYPE" val="Text"/>
  <p:tag name="MH_ORDER"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1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1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1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1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2.xml><?xml version="1.0" encoding="utf-8"?>
<p:tagLst xmlns:p="http://schemas.openxmlformats.org/presentationml/2006/main">
  <p:tag name="MH" val="20161022204343"/>
  <p:tag name="MH_LIBRARY" val="GRAPHIC"/>
  <p:tag name="MH_ORDER" val="标题 5"/>
</p:tagLst>
</file>

<file path=ppt/tags/tag32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3.xml><?xml version="1.0" encoding="utf-8"?>
<p:tagLst xmlns:p="http://schemas.openxmlformats.org/presentationml/2006/main">
  <p:tag name="MH" val="20161022204343"/>
  <p:tag name="MH_LIBRARY" val="GRAPHIC"/>
  <p:tag name="MH_ORDER" val="文本占位符 6"/>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3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4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5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353.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35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358.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359.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360.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70.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380.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8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8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8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9.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9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9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9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9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40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0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0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0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1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1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1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2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2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2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2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3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3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3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3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4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4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5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5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5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6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63.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464.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465.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46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4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468.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469.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203400"/>
  <p:tag name="MH_LIBRARY" val="GRAPHIC"/>
  <p:tag name="MH_TYPE" val="Other"/>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192605"/>
  <p:tag name="MH_LIBRARY" val="GRAPHIC"/>
  <p:tag name="MH_TYPE" val="Text"/>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5757</Words>
  <Application>WPS 演示</Application>
  <PresentationFormat>全屏显示(16:9)</PresentationFormat>
  <Paragraphs>371</Paragraphs>
  <Slides>37</Slides>
  <Notes>24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37</vt:i4>
      </vt:variant>
    </vt:vector>
  </HeadingPairs>
  <TitlesOfParts>
    <vt:vector size="53" baseType="lpstr">
      <vt:lpstr>Arial</vt:lpstr>
      <vt:lpstr>宋体</vt:lpstr>
      <vt:lpstr>Wingdings</vt:lpstr>
      <vt:lpstr>字魂35号-经典雅黑</vt:lpstr>
      <vt:lpstr>黑体</vt:lpstr>
      <vt:lpstr>微软雅黑</vt:lpstr>
      <vt:lpstr>Noto Serif CJK SC</vt:lpstr>
      <vt:lpstr>方正黑体简体</vt:lpstr>
      <vt:lpstr>Wingdings</vt:lpstr>
      <vt:lpstr>微软雅黑 Light</vt:lpstr>
      <vt:lpstr>Calibri</vt:lpstr>
      <vt:lpstr>Arial Unicode MS</vt:lpstr>
      <vt:lpstr>Segoe UI</vt:lpstr>
      <vt:lpstr>字魂35号-经典雅黑</vt:lpstr>
      <vt:lpstr>汉仪旗黑-85S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501</cp:revision>
  <dcterms:created xsi:type="dcterms:W3CDTF">2019-03-14T04:19:00Z</dcterms:created>
  <dcterms:modified xsi:type="dcterms:W3CDTF">2022-02-15T05:14:33Z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