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782" r:id="rId10"/>
    <p:sldId id="811" r:id="rId11"/>
    <p:sldId id="810" r:id="rId12"/>
    <p:sldId id="812" r:id="rId13"/>
    <p:sldId id="833" r:id="rId14"/>
    <p:sldId id="834" r:id="rId15"/>
    <p:sldId id="835" r:id="rId16"/>
    <p:sldId id="719" r:id="rId17"/>
    <p:sldId id="836" r:id="rId18"/>
    <p:sldId id="837" r:id="rId19"/>
    <p:sldId id="819" r:id="rId20"/>
    <p:sldId id="838" r:id="rId21"/>
    <p:sldId id="820" r:id="rId22"/>
    <p:sldId id="841" r:id="rId23"/>
    <p:sldId id="821" r:id="rId24"/>
    <p:sldId id="842" r:id="rId25"/>
    <p:sldId id="843" r:id="rId26"/>
    <p:sldId id="845" r:id="rId27"/>
    <p:sldId id="856" r:id="rId28"/>
    <p:sldId id="857" r:id="rId29"/>
    <p:sldId id="858" r:id="rId30"/>
    <p:sldId id="859" r:id="rId31"/>
    <p:sldId id="860" r:id="rId32"/>
    <p:sldId id="862" r:id="rId33"/>
    <p:sldId id="864" r:id="rId34"/>
    <p:sldId id="866" r:id="rId35"/>
    <p:sldId id="867" r:id="rId36"/>
    <p:sldId id="868" r:id="rId37"/>
    <p:sldId id="869" r:id="rId38"/>
    <p:sldId id="870" r:id="rId39"/>
    <p:sldId id="871" r:id="rId40"/>
    <p:sldId id="872" r:id="rId41"/>
    <p:sldId id="873" r:id="rId42"/>
    <p:sldId id="874" r:id="rId43"/>
    <p:sldId id="875" r:id="rId44"/>
    <p:sldId id="489" r:id="rId45"/>
  </p:sldIdLst>
  <p:sldSz cx="9144000" cy="5143500" type="screen16x9"/>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59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566.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image" Target="../media/image6.png"/><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1" Type="http://schemas.openxmlformats.org/officeDocument/2006/relationships/notesSlide" Target="../notesSlides/notesSlide9.xml"/><Relationship Id="rId10" Type="http://schemas.openxmlformats.org/officeDocument/2006/relationships/slideLayout" Target="../slideLayouts/slideLayout13.xml"/><Relationship Id="rId1" Type="http://schemas.openxmlformats.org/officeDocument/2006/relationships/tags" Target="../tags/tag25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0" Type="http://schemas.openxmlformats.org/officeDocument/2006/relationships/notesSlide" Target="../notesSlides/notesSlide10.xml"/><Relationship Id="rId1" Type="http://schemas.openxmlformats.org/officeDocument/2006/relationships/tags" Target="../tags/tag265.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0" Type="http://schemas.openxmlformats.org/officeDocument/2006/relationships/notesSlide" Target="../notesSlides/notesSlide11.xml"/><Relationship Id="rId1" Type="http://schemas.openxmlformats.org/officeDocument/2006/relationships/tags" Target="../tags/tag273.xml"/></Relationships>
</file>

<file path=ppt/slides/_rels/slide1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image" Target="../media/image7.pn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1" Type="http://schemas.openxmlformats.org/officeDocument/2006/relationships/notesSlide" Target="../notesSlides/notesSlide12.xml"/><Relationship Id="rId10" Type="http://schemas.openxmlformats.org/officeDocument/2006/relationships/slideLayout" Target="../slideLayouts/slideLayout13.xml"/><Relationship Id="rId1" Type="http://schemas.openxmlformats.org/officeDocument/2006/relationships/tags" Target="../tags/tag281.xml"/></Relationships>
</file>

<file path=ppt/slides/_rels/slide1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1" Type="http://schemas.openxmlformats.org/officeDocument/2006/relationships/notesSlide" Target="../notesSlides/notesSlide13.xml"/><Relationship Id="rId10" Type="http://schemas.openxmlformats.org/officeDocument/2006/relationships/slideLayout" Target="../slideLayouts/slideLayout13.xml"/><Relationship Id="rId1" Type="http://schemas.openxmlformats.org/officeDocument/2006/relationships/tags" Target="../tags/tag289.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0" Type="http://schemas.openxmlformats.org/officeDocument/2006/relationships/notesSlide" Target="../notesSlides/notesSlide14.xml"/><Relationship Id="rId1" Type="http://schemas.openxmlformats.org/officeDocument/2006/relationships/tags" Target="../tags/tag298.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image" Target="../media/image8.png"/><Relationship Id="rId10" Type="http://schemas.openxmlformats.org/officeDocument/2006/relationships/notesSlide" Target="../notesSlides/notesSlide15.xml"/><Relationship Id="rId1" Type="http://schemas.openxmlformats.org/officeDocument/2006/relationships/tags" Target="../tags/tag306.xml"/></Relationships>
</file>

<file path=ppt/slides/_rels/slide17.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5" Type="http://schemas.openxmlformats.org/officeDocument/2006/relationships/notesSlide" Target="../notesSlides/notesSlide16.xml"/><Relationship Id="rId24" Type="http://schemas.openxmlformats.org/officeDocument/2006/relationships/slideLayout" Target="../slideLayouts/slideLayout4.xml"/><Relationship Id="rId23" Type="http://schemas.openxmlformats.org/officeDocument/2006/relationships/tags" Target="../tags/tag335.xml"/><Relationship Id="rId22" Type="http://schemas.openxmlformats.org/officeDocument/2006/relationships/tags" Target="../tags/tag334.xml"/><Relationship Id="rId21" Type="http://schemas.openxmlformats.org/officeDocument/2006/relationships/tags" Target="../tags/tag333.xml"/><Relationship Id="rId20" Type="http://schemas.openxmlformats.org/officeDocument/2006/relationships/tags" Target="../tags/tag332.xml"/><Relationship Id="rId2" Type="http://schemas.openxmlformats.org/officeDocument/2006/relationships/tags" Target="../tags/tag314.xml"/><Relationship Id="rId19" Type="http://schemas.openxmlformats.org/officeDocument/2006/relationships/tags" Target="../tags/tag331.xml"/><Relationship Id="rId18" Type="http://schemas.openxmlformats.org/officeDocument/2006/relationships/tags" Target="../tags/tag330.xml"/><Relationship Id="rId17" Type="http://schemas.openxmlformats.org/officeDocument/2006/relationships/tags" Target="../tags/tag329.xml"/><Relationship Id="rId16" Type="http://schemas.openxmlformats.org/officeDocument/2006/relationships/tags" Target="../tags/tag328.xml"/><Relationship Id="rId15" Type="http://schemas.openxmlformats.org/officeDocument/2006/relationships/tags" Target="../tags/tag327.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3.xml"/></Relationships>
</file>

<file path=ppt/slides/_rels/slide18.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2" Type="http://schemas.openxmlformats.org/officeDocument/2006/relationships/notesSlide" Target="../notesSlides/notesSlide17.xml"/><Relationship Id="rId11" Type="http://schemas.openxmlformats.org/officeDocument/2006/relationships/slideLayout" Target="../slideLayouts/slideLayout13.xml"/><Relationship Id="rId10" Type="http://schemas.openxmlformats.org/officeDocument/2006/relationships/tags" Target="../tags/tag343.xml"/><Relationship Id="rId1" Type="http://schemas.openxmlformats.org/officeDocument/2006/relationships/tags" Target="../tags/tag336.xml"/></Relationships>
</file>

<file path=ppt/slides/_rels/slide19.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1" Type="http://schemas.openxmlformats.org/officeDocument/2006/relationships/notesSlide" Target="../notesSlides/notesSlide18.xml"/><Relationship Id="rId10" Type="http://schemas.openxmlformats.org/officeDocument/2006/relationships/slideLayout" Target="../slideLayouts/slideLayout13.xml"/><Relationship Id="rId1" Type="http://schemas.openxmlformats.org/officeDocument/2006/relationships/tags" Target="../tags/tag344.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3" Type="http://schemas.openxmlformats.org/officeDocument/2006/relationships/slideLayout" Target="../slideLayouts/slideLayout5.xml"/><Relationship Id="rId32" Type="http://schemas.openxmlformats.org/officeDocument/2006/relationships/tags" Target="../tags/tag384.xml"/><Relationship Id="rId31" Type="http://schemas.openxmlformats.org/officeDocument/2006/relationships/tags" Target="../tags/tag383.xml"/><Relationship Id="rId30" Type="http://schemas.openxmlformats.org/officeDocument/2006/relationships/tags" Target="../tags/tag382.xml"/><Relationship Id="rId3" Type="http://schemas.openxmlformats.org/officeDocument/2006/relationships/tags" Target="../tags/tag355.xml"/><Relationship Id="rId29" Type="http://schemas.openxmlformats.org/officeDocument/2006/relationships/tags" Target="../tags/tag381.xml"/><Relationship Id="rId28" Type="http://schemas.openxmlformats.org/officeDocument/2006/relationships/tags" Target="../tags/tag380.xml"/><Relationship Id="rId27" Type="http://schemas.openxmlformats.org/officeDocument/2006/relationships/tags" Target="../tags/tag379.xml"/><Relationship Id="rId26" Type="http://schemas.openxmlformats.org/officeDocument/2006/relationships/tags" Target="../tags/tag378.xml"/><Relationship Id="rId25" Type="http://schemas.openxmlformats.org/officeDocument/2006/relationships/tags" Target="../tags/tag377.xml"/><Relationship Id="rId24" Type="http://schemas.openxmlformats.org/officeDocument/2006/relationships/tags" Target="../tags/tag376.xml"/><Relationship Id="rId23" Type="http://schemas.openxmlformats.org/officeDocument/2006/relationships/tags" Target="../tags/tag375.xml"/><Relationship Id="rId22" Type="http://schemas.openxmlformats.org/officeDocument/2006/relationships/tags" Target="../tags/tag374.xml"/><Relationship Id="rId21" Type="http://schemas.openxmlformats.org/officeDocument/2006/relationships/tags" Target="../tags/tag373.xml"/><Relationship Id="rId20" Type="http://schemas.openxmlformats.org/officeDocument/2006/relationships/tags" Target="../tags/tag372.xml"/><Relationship Id="rId2" Type="http://schemas.openxmlformats.org/officeDocument/2006/relationships/tags" Target="../tags/tag354.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3.xml"/></Relationships>
</file>

<file path=ppt/slides/_rels/slide21.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image" Target="../media/image11.png"/><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1" Type="http://schemas.openxmlformats.org/officeDocument/2006/relationships/notesSlide" Target="../notesSlides/notesSlide19.xml"/><Relationship Id="rId10" Type="http://schemas.openxmlformats.org/officeDocument/2006/relationships/slideLayout" Target="../slideLayouts/slideLayout13.xml"/><Relationship Id="rId1" Type="http://schemas.openxmlformats.org/officeDocument/2006/relationships/tags" Target="../tags/tag385.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00.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0" Type="http://schemas.openxmlformats.org/officeDocument/2006/relationships/notesSlide" Target="../notesSlides/notesSlide20.xml"/><Relationship Id="rId1" Type="http://schemas.openxmlformats.org/officeDocument/2006/relationships/tags" Target="../tags/tag393.xml"/></Relationships>
</file>

<file path=ppt/slides/_rels/slide23.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12.png"/><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401.xml"/></Relationships>
</file>

<file path=ppt/slides/_rels/slide24.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3.png"/><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409.xml"/></Relationships>
</file>

<file path=ppt/slides/_rels/slide25.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image" Target="../media/image14.png"/><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417.xml"/></Relationships>
</file>

<file path=ppt/slides/_rels/slide26.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image" Target="../media/image15.png"/><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425.xml"/></Relationships>
</file>

<file path=ppt/slides/_rels/slide27.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image" Target="../media/image16.png"/><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1" Type="http://schemas.openxmlformats.org/officeDocument/2006/relationships/notesSlide" Target="../notesSlides/notesSlide25.xml"/><Relationship Id="rId10" Type="http://schemas.openxmlformats.org/officeDocument/2006/relationships/slideLayout" Target="../slideLayouts/slideLayout13.xml"/><Relationship Id="rId1" Type="http://schemas.openxmlformats.org/officeDocument/2006/relationships/tags" Target="../tags/tag433.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0" Type="http://schemas.openxmlformats.org/officeDocument/2006/relationships/notesSlide" Target="../notesSlides/notesSlide26.xml"/><Relationship Id="rId1" Type="http://schemas.openxmlformats.org/officeDocument/2006/relationships/tags" Target="../tags/tag441.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0" Type="http://schemas.openxmlformats.org/officeDocument/2006/relationships/notesSlide" Target="../notesSlides/notesSlide27.xml"/><Relationship Id="rId1" Type="http://schemas.openxmlformats.org/officeDocument/2006/relationships/tags" Target="../tags/tag449.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8.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32.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1" Type="http://schemas.openxmlformats.org/officeDocument/2006/relationships/notesSlide" Target="../notesSlides/notesSlide30.xml"/><Relationship Id="rId10" Type="http://schemas.openxmlformats.org/officeDocument/2006/relationships/slideLayout" Target="../slideLayouts/slideLayout4.xml"/><Relationship Id="rId1" Type="http://schemas.openxmlformats.org/officeDocument/2006/relationships/tags" Target="../tags/tag464.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479.xml"/><Relationship Id="rId7" Type="http://schemas.openxmlformats.org/officeDocument/2006/relationships/image" Target="../media/image17.png"/><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0" Type="http://schemas.openxmlformats.org/officeDocument/2006/relationships/notesSlide" Target="../notesSlides/notesSlide31.xml"/><Relationship Id="rId1" Type="http://schemas.openxmlformats.org/officeDocument/2006/relationships/tags" Target="../tags/tag473.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0" Type="http://schemas.openxmlformats.org/officeDocument/2006/relationships/notesSlide" Target="../notesSlides/notesSlide32.xml"/><Relationship Id="rId1" Type="http://schemas.openxmlformats.org/officeDocument/2006/relationships/tags" Target="../tags/tag480.xml"/></Relationships>
</file>

<file path=ppt/slides/_rels/slide35.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image" Target="../media/image18.png"/><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1" Type="http://schemas.openxmlformats.org/officeDocument/2006/relationships/notesSlide" Target="../notesSlides/notesSlide33.xml"/><Relationship Id="rId10" Type="http://schemas.openxmlformats.org/officeDocument/2006/relationships/slideLayout" Target="../slideLayouts/slideLayout13.xml"/><Relationship Id="rId1" Type="http://schemas.openxmlformats.org/officeDocument/2006/relationships/tags" Target="../tags/tag488.xml"/></Relationships>
</file>

<file path=ppt/slides/_rels/slide36.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image" Target="../media/image19.png"/><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1" Type="http://schemas.openxmlformats.org/officeDocument/2006/relationships/notesSlide" Target="../notesSlides/notesSlide34.xml"/><Relationship Id="rId10" Type="http://schemas.openxmlformats.org/officeDocument/2006/relationships/slideLayout" Target="../slideLayouts/slideLayout13.xml"/><Relationship Id="rId1" Type="http://schemas.openxmlformats.org/officeDocument/2006/relationships/tags" Target="../tags/tag496.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0" Type="http://schemas.openxmlformats.org/officeDocument/2006/relationships/notesSlide" Target="../notesSlides/notesSlide35.xml"/><Relationship Id="rId1" Type="http://schemas.openxmlformats.org/officeDocument/2006/relationships/tags" Target="../tags/tag504.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0" Type="http://schemas.openxmlformats.org/officeDocument/2006/relationships/notesSlide" Target="../notesSlides/notesSlide36.xml"/><Relationship Id="rId1" Type="http://schemas.openxmlformats.org/officeDocument/2006/relationships/tags" Target="../tags/tag512.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0" Type="http://schemas.openxmlformats.org/officeDocument/2006/relationships/notesSlide" Target="../notesSlides/notesSlide37.xml"/><Relationship Id="rId1" Type="http://schemas.openxmlformats.org/officeDocument/2006/relationships/tags" Target="../tags/tag52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40.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2" Type="http://schemas.openxmlformats.org/officeDocument/2006/relationships/slideLayout" Target="../slideLayouts/slideLayout5.xml"/><Relationship Id="rId31" Type="http://schemas.openxmlformats.org/officeDocument/2006/relationships/tags" Target="../tags/tag558.xml"/><Relationship Id="rId30" Type="http://schemas.openxmlformats.org/officeDocument/2006/relationships/tags" Target="../tags/tag557.xml"/><Relationship Id="rId3" Type="http://schemas.openxmlformats.org/officeDocument/2006/relationships/tags" Target="../tags/tag530.xml"/><Relationship Id="rId29" Type="http://schemas.openxmlformats.org/officeDocument/2006/relationships/tags" Target="../tags/tag556.xml"/><Relationship Id="rId28" Type="http://schemas.openxmlformats.org/officeDocument/2006/relationships/tags" Target="../tags/tag555.xml"/><Relationship Id="rId27" Type="http://schemas.openxmlformats.org/officeDocument/2006/relationships/tags" Target="../tags/tag554.xml"/><Relationship Id="rId26" Type="http://schemas.openxmlformats.org/officeDocument/2006/relationships/tags" Target="../tags/tag553.xml"/><Relationship Id="rId25" Type="http://schemas.openxmlformats.org/officeDocument/2006/relationships/tags" Target="../tags/tag552.xml"/><Relationship Id="rId24" Type="http://schemas.openxmlformats.org/officeDocument/2006/relationships/tags" Target="../tags/tag551.xml"/><Relationship Id="rId23" Type="http://schemas.openxmlformats.org/officeDocument/2006/relationships/tags" Target="../tags/tag550.xml"/><Relationship Id="rId22" Type="http://schemas.openxmlformats.org/officeDocument/2006/relationships/tags" Target="../tags/tag549.xml"/><Relationship Id="rId21" Type="http://schemas.openxmlformats.org/officeDocument/2006/relationships/tags" Target="../tags/tag548.xml"/><Relationship Id="rId20" Type="http://schemas.openxmlformats.org/officeDocument/2006/relationships/tags" Target="../tags/tag547.xml"/><Relationship Id="rId2" Type="http://schemas.openxmlformats.org/officeDocument/2006/relationships/tags" Target="../tags/tag529.xml"/><Relationship Id="rId19" Type="http://schemas.openxmlformats.org/officeDocument/2006/relationships/tags" Target="../tags/tag546.xml"/><Relationship Id="rId18" Type="http://schemas.openxmlformats.org/officeDocument/2006/relationships/tags" Target="../tags/tag545.xml"/><Relationship Id="rId17" Type="http://schemas.openxmlformats.org/officeDocument/2006/relationships/tags" Target="../tags/tag544.xml"/><Relationship Id="rId16" Type="http://schemas.openxmlformats.org/officeDocument/2006/relationships/tags" Target="../tags/tag543.xml"/><Relationship Id="rId15" Type="http://schemas.openxmlformats.org/officeDocument/2006/relationships/tags" Target="../tags/tag542.xml"/><Relationship Id="rId14" Type="http://schemas.openxmlformats.org/officeDocument/2006/relationships/tags" Target="../tags/tag541.xml"/><Relationship Id="rId13" Type="http://schemas.openxmlformats.org/officeDocument/2006/relationships/tags" Target="../tags/tag540.xml"/><Relationship Id="rId12" Type="http://schemas.openxmlformats.org/officeDocument/2006/relationships/tags" Target="../tags/tag539.xml"/><Relationship Id="rId11" Type="http://schemas.openxmlformats.org/officeDocument/2006/relationships/tags" Target="../tags/tag538.xml"/><Relationship Id="rId10" Type="http://schemas.openxmlformats.org/officeDocument/2006/relationships/tags" Target="../tags/tag537.xml"/><Relationship Id="rId1" Type="http://schemas.openxmlformats.org/officeDocument/2006/relationships/tags" Target="../tags/tag528.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image" Target="../media/image8.png"/><Relationship Id="rId10" Type="http://schemas.openxmlformats.org/officeDocument/2006/relationships/notesSlide" Target="../notesSlides/notesSlide38.xml"/><Relationship Id="rId1" Type="http://schemas.openxmlformats.org/officeDocument/2006/relationships/tags" Target="../tags/tag55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33.xml"/><Relationship Id="rId95" Type="http://schemas.openxmlformats.org/officeDocument/2006/relationships/tags" Target="../tags/tag132.xml"/><Relationship Id="rId94" Type="http://schemas.openxmlformats.org/officeDocument/2006/relationships/tags" Target="../tags/tag131.xml"/><Relationship Id="rId93" Type="http://schemas.openxmlformats.org/officeDocument/2006/relationships/tags" Target="../tags/tag130.xml"/><Relationship Id="rId92" Type="http://schemas.openxmlformats.org/officeDocument/2006/relationships/tags" Target="../tags/tag129.xml"/><Relationship Id="rId91" Type="http://schemas.openxmlformats.org/officeDocument/2006/relationships/tags" Target="../tags/tag128.xml"/><Relationship Id="rId90" Type="http://schemas.openxmlformats.org/officeDocument/2006/relationships/tags" Target="../tags/tag127.xml"/><Relationship Id="rId9" Type="http://schemas.openxmlformats.org/officeDocument/2006/relationships/tags" Target="../tags/tag46.xml"/><Relationship Id="rId89" Type="http://schemas.openxmlformats.org/officeDocument/2006/relationships/tags" Target="../tags/tag126.xml"/><Relationship Id="rId88" Type="http://schemas.openxmlformats.org/officeDocument/2006/relationships/tags" Target="../tags/tag125.xml"/><Relationship Id="rId87" Type="http://schemas.openxmlformats.org/officeDocument/2006/relationships/tags" Target="../tags/tag124.xml"/><Relationship Id="rId86" Type="http://schemas.openxmlformats.org/officeDocument/2006/relationships/tags" Target="../tags/tag123.xml"/><Relationship Id="rId85" Type="http://schemas.openxmlformats.org/officeDocument/2006/relationships/tags" Target="../tags/tag122.xml"/><Relationship Id="rId84" Type="http://schemas.openxmlformats.org/officeDocument/2006/relationships/tags" Target="../tags/tag121.xml"/><Relationship Id="rId83" Type="http://schemas.openxmlformats.org/officeDocument/2006/relationships/tags" Target="../tags/tag120.xml"/><Relationship Id="rId82" Type="http://schemas.openxmlformats.org/officeDocument/2006/relationships/tags" Target="../tags/tag119.xml"/><Relationship Id="rId81" Type="http://schemas.openxmlformats.org/officeDocument/2006/relationships/tags" Target="../tags/tag118.xml"/><Relationship Id="rId80" Type="http://schemas.openxmlformats.org/officeDocument/2006/relationships/tags" Target="../tags/tag117.xml"/><Relationship Id="rId8" Type="http://schemas.openxmlformats.org/officeDocument/2006/relationships/tags" Target="../tags/tag45.xml"/><Relationship Id="rId79" Type="http://schemas.openxmlformats.org/officeDocument/2006/relationships/tags" Target="../tags/tag116.xml"/><Relationship Id="rId78" Type="http://schemas.openxmlformats.org/officeDocument/2006/relationships/tags" Target="../tags/tag115.xml"/><Relationship Id="rId77" Type="http://schemas.openxmlformats.org/officeDocument/2006/relationships/tags" Target="../tags/tag114.xml"/><Relationship Id="rId76" Type="http://schemas.openxmlformats.org/officeDocument/2006/relationships/tags" Target="../tags/tag113.xml"/><Relationship Id="rId75" Type="http://schemas.openxmlformats.org/officeDocument/2006/relationships/tags" Target="../tags/tag112.xml"/><Relationship Id="rId74" Type="http://schemas.openxmlformats.org/officeDocument/2006/relationships/tags" Target="../tags/tag111.xml"/><Relationship Id="rId73" Type="http://schemas.openxmlformats.org/officeDocument/2006/relationships/tags" Target="../tags/tag110.xml"/><Relationship Id="rId72" Type="http://schemas.openxmlformats.org/officeDocument/2006/relationships/tags" Target="../tags/tag109.xml"/><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4" Type="http://schemas.openxmlformats.org/officeDocument/2006/relationships/notesSlide" Target="../notesSlides/notesSlide6.xml"/><Relationship Id="rId93" Type="http://schemas.openxmlformats.org/officeDocument/2006/relationships/slideLayout" Target="../slideLayouts/slideLayout4.xml"/><Relationship Id="rId92" Type="http://schemas.openxmlformats.org/officeDocument/2006/relationships/tags" Target="../tags/tag225.xml"/><Relationship Id="rId91" Type="http://schemas.openxmlformats.org/officeDocument/2006/relationships/tags" Target="../tags/tag224.xml"/><Relationship Id="rId90" Type="http://schemas.openxmlformats.org/officeDocument/2006/relationships/tags" Target="../tags/tag223.xml"/><Relationship Id="rId9" Type="http://schemas.openxmlformats.org/officeDocument/2006/relationships/tags" Target="../tags/tag142.xml"/><Relationship Id="rId89" Type="http://schemas.openxmlformats.org/officeDocument/2006/relationships/tags" Target="../tags/tag222.xml"/><Relationship Id="rId88" Type="http://schemas.openxmlformats.org/officeDocument/2006/relationships/tags" Target="../tags/tag221.xml"/><Relationship Id="rId87" Type="http://schemas.openxmlformats.org/officeDocument/2006/relationships/tags" Target="../tags/tag220.xml"/><Relationship Id="rId86" Type="http://schemas.openxmlformats.org/officeDocument/2006/relationships/tags" Target="../tags/tag219.xml"/><Relationship Id="rId85" Type="http://schemas.openxmlformats.org/officeDocument/2006/relationships/tags" Target="../tags/tag218.xml"/><Relationship Id="rId84" Type="http://schemas.openxmlformats.org/officeDocument/2006/relationships/tags" Target="../tags/tag217.xml"/><Relationship Id="rId83" Type="http://schemas.openxmlformats.org/officeDocument/2006/relationships/tags" Target="../tags/tag216.xml"/><Relationship Id="rId82" Type="http://schemas.openxmlformats.org/officeDocument/2006/relationships/tags" Target="../tags/tag215.xml"/><Relationship Id="rId81" Type="http://schemas.openxmlformats.org/officeDocument/2006/relationships/tags" Target="../tags/tag214.xml"/><Relationship Id="rId80" Type="http://schemas.openxmlformats.org/officeDocument/2006/relationships/tags" Target="../tags/tag213.xml"/><Relationship Id="rId8" Type="http://schemas.openxmlformats.org/officeDocument/2006/relationships/tags" Target="../tags/tag141.xml"/><Relationship Id="rId79" Type="http://schemas.openxmlformats.org/officeDocument/2006/relationships/tags" Target="../tags/tag212.xml"/><Relationship Id="rId78" Type="http://schemas.openxmlformats.org/officeDocument/2006/relationships/tags" Target="../tags/tag211.xml"/><Relationship Id="rId77" Type="http://schemas.openxmlformats.org/officeDocument/2006/relationships/tags" Target="../tags/tag210.xml"/><Relationship Id="rId76" Type="http://schemas.openxmlformats.org/officeDocument/2006/relationships/tags" Target="../tags/tag209.xml"/><Relationship Id="rId75" Type="http://schemas.openxmlformats.org/officeDocument/2006/relationships/tags" Target="../tags/tag208.xml"/><Relationship Id="rId74" Type="http://schemas.openxmlformats.org/officeDocument/2006/relationships/tags" Target="../tags/tag207.xml"/><Relationship Id="rId73" Type="http://schemas.openxmlformats.org/officeDocument/2006/relationships/tags" Target="../tags/tag206.xml"/><Relationship Id="rId72" Type="http://schemas.openxmlformats.org/officeDocument/2006/relationships/tags" Target="../tags/tag205.xml"/><Relationship Id="rId71" Type="http://schemas.openxmlformats.org/officeDocument/2006/relationships/tags" Target="../tags/tag204.xml"/><Relationship Id="rId70" Type="http://schemas.openxmlformats.org/officeDocument/2006/relationships/tags" Target="../tags/tag203.xml"/><Relationship Id="rId7" Type="http://schemas.openxmlformats.org/officeDocument/2006/relationships/tags" Target="../tags/tag140.xml"/><Relationship Id="rId69" Type="http://schemas.openxmlformats.org/officeDocument/2006/relationships/tags" Target="../tags/tag202.xml"/><Relationship Id="rId68" Type="http://schemas.openxmlformats.org/officeDocument/2006/relationships/tags" Target="../tags/tag201.xml"/><Relationship Id="rId67" Type="http://schemas.openxmlformats.org/officeDocument/2006/relationships/tags" Target="../tags/tag200.xml"/><Relationship Id="rId66" Type="http://schemas.openxmlformats.org/officeDocument/2006/relationships/tags" Target="../tags/tag199.xml"/><Relationship Id="rId65" Type="http://schemas.openxmlformats.org/officeDocument/2006/relationships/tags" Target="../tags/tag198.xml"/><Relationship Id="rId64" Type="http://schemas.openxmlformats.org/officeDocument/2006/relationships/tags" Target="../tags/tag197.xml"/><Relationship Id="rId63" Type="http://schemas.openxmlformats.org/officeDocument/2006/relationships/tags" Target="../tags/tag196.xml"/><Relationship Id="rId62" Type="http://schemas.openxmlformats.org/officeDocument/2006/relationships/tags" Target="../tags/tag195.xml"/><Relationship Id="rId61" Type="http://schemas.openxmlformats.org/officeDocument/2006/relationships/tags" Target="../tags/tag194.xml"/><Relationship Id="rId60" Type="http://schemas.openxmlformats.org/officeDocument/2006/relationships/tags" Target="../tags/tag193.xml"/><Relationship Id="rId6" Type="http://schemas.openxmlformats.org/officeDocument/2006/relationships/tags" Target="../tags/tag139.xml"/><Relationship Id="rId59" Type="http://schemas.openxmlformats.org/officeDocument/2006/relationships/tags" Target="../tags/tag192.xml"/><Relationship Id="rId58" Type="http://schemas.openxmlformats.org/officeDocument/2006/relationships/tags" Target="../tags/tag191.xml"/><Relationship Id="rId57" Type="http://schemas.openxmlformats.org/officeDocument/2006/relationships/tags" Target="../tags/tag190.xml"/><Relationship Id="rId56" Type="http://schemas.openxmlformats.org/officeDocument/2006/relationships/tags" Target="../tags/tag189.xml"/><Relationship Id="rId55" Type="http://schemas.openxmlformats.org/officeDocument/2006/relationships/tags" Target="../tags/tag188.xml"/><Relationship Id="rId54" Type="http://schemas.openxmlformats.org/officeDocument/2006/relationships/tags" Target="../tags/tag187.xml"/><Relationship Id="rId53" Type="http://schemas.openxmlformats.org/officeDocument/2006/relationships/tags" Target="../tags/tag186.xml"/><Relationship Id="rId52" Type="http://schemas.openxmlformats.org/officeDocument/2006/relationships/tags" Target="../tags/tag185.xml"/><Relationship Id="rId51" Type="http://schemas.openxmlformats.org/officeDocument/2006/relationships/tags" Target="../tags/tag184.xml"/><Relationship Id="rId50" Type="http://schemas.openxmlformats.org/officeDocument/2006/relationships/tags" Target="../tags/tag183.xml"/><Relationship Id="rId5" Type="http://schemas.openxmlformats.org/officeDocument/2006/relationships/tags" Target="../tags/tag138.xml"/><Relationship Id="rId49" Type="http://schemas.openxmlformats.org/officeDocument/2006/relationships/tags" Target="../tags/tag182.xml"/><Relationship Id="rId48" Type="http://schemas.openxmlformats.org/officeDocument/2006/relationships/tags" Target="../tags/tag181.xml"/><Relationship Id="rId47" Type="http://schemas.openxmlformats.org/officeDocument/2006/relationships/tags" Target="../tags/tag180.xml"/><Relationship Id="rId46" Type="http://schemas.openxmlformats.org/officeDocument/2006/relationships/tags" Target="../tags/tag179.xml"/><Relationship Id="rId45" Type="http://schemas.openxmlformats.org/officeDocument/2006/relationships/tags" Target="../tags/tag178.xml"/><Relationship Id="rId44" Type="http://schemas.openxmlformats.org/officeDocument/2006/relationships/tags" Target="../tags/tag177.xml"/><Relationship Id="rId43" Type="http://schemas.openxmlformats.org/officeDocument/2006/relationships/tags" Target="../tags/tag176.xml"/><Relationship Id="rId42" Type="http://schemas.openxmlformats.org/officeDocument/2006/relationships/tags" Target="../tags/tag175.xml"/><Relationship Id="rId41" Type="http://schemas.openxmlformats.org/officeDocument/2006/relationships/tags" Target="../tags/tag174.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5" Type="http://schemas.openxmlformats.org/officeDocument/2006/relationships/notesSlide" Target="../notesSlides/notesSlide7.xml"/><Relationship Id="rId24" Type="http://schemas.openxmlformats.org/officeDocument/2006/relationships/slideLayout" Target="../slideLayouts/slideLayout4.xml"/><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27.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png"/><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2" Type="http://schemas.openxmlformats.org/officeDocument/2006/relationships/notesSlide" Target="../notesSlides/notesSlide8.xml"/><Relationship Id="rId11" Type="http://schemas.openxmlformats.org/officeDocument/2006/relationships/slideLayout" Target="../slideLayouts/slideLayout13.xml"/><Relationship Id="rId10" Type="http://schemas.openxmlformats.org/officeDocument/2006/relationships/tags" Target="../tags/tag256.xml"/><Relationship Id="rId1" Type="http://schemas.openxmlformats.org/officeDocument/2006/relationships/tags" Target="../tags/tag24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二、物联网的应用领域</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361950"/>
            <a:ext cx="5621020" cy="27832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物联网是互联网的应用拓展，与其说物联网是网络，不如说物联网是业务和应用。因此，应用创新是物联网发展的核心。</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通过物联网，可以利用中心计算机对机器、设备、人员进行集中管理、控制，也可以对家庭设备、汽车进行遥控，以及搜索位置、防止物品被盗等，类似自动化操控系统，同时通过收集这些数据，最后可以聚集成大数据。通过对大数据分析，可以帮助人们科学决策和规划，比如，重新设计道路以减少车祸、灾害预测与犯罪防治、流行病控制，等等。</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572000" y="3145155"/>
            <a:ext cx="2833370" cy="15951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三、物联网的起源和发展历程</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361950"/>
            <a:ext cx="5621020" cy="43326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物联网的概念最早出现于比尔·盖茨 1995 年出版的《未来之路》一书，书中比尔·盖茨已经提及 Internet of things，但受当时网络技术、感知设备的限制，并未得到广泛认可。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1998 年</a:t>
            </a:r>
            <a:r>
              <a:rPr sz="1400" dirty="0">
                <a:latin typeface="微软雅黑" panose="020B0503020204020204" pitchFamily="34" charset="-122"/>
                <a:ea typeface="微软雅黑" panose="020B0503020204020204" pitchFamily="34" charset="-122"/>
              </a:rPr>
              <a:t>麻省理工学院提出了当时被称作 EPC（Electronic Product Code）系统的物联网构想。</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1999 年</a:t>
            </a:r>
            <a:r>
              <a:rPr sz="1400" dirty="0">
                <a:latin typeface="微软雅黑" panose="020B0503020204020204" pitchFamily="34" charset="-122"/>
                <a:ea typeface="微软雅黑" panose="020B0503020204020204" pitchFamily="34" charset="-122"/>
              </a:rPr>
              <a:t>，在物品编码、射频识别技术基础上，美国 Auto-ID 公司提出了物联网的概念，此时主要指按约定的通信协议与互联网相结合，使物品信息实现智能化识别和管理，实现物品信息互联形成的网络。</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2005 年</a:t>
            </a:r>
            <a:r>
              <a:rPr sz="1400" dirty="0">
                <a:latin typeface="微软雅黑" panose="020B0503020204020204" pitchFamily="34" charset="-122"/>
                <a:ea typeface="微软雅黑" panose="020B0503020204020204" pitchFamily="34" charset="-122"/>
              </a:rPr>
              <a:t>，ITU 发布了《ITU 互联网报告 2005：物联网》，正式提出物联网的概念。物联网的定义范围已经有了较大的扩展，不再只是指基于 RFID 技术的物联网。</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三、物联网的起源和发展历程</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464820"/>
            <a:ext cx="5621020" cy="42170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2008 年 3 月</a:t>
            </a:r>
            <a:r>
              <a:rPr sz="1400" dirty="0">
                <a:latin typeface="微软雅黑" panose="020B0503020204020204" pitchFamily="34" charset="-122"/>
                <a:ea typeface="微软雅黑" panose="020B0503020204020204" pitchFamily="34" charset="-122"/>
              </a:rPr>
              <a:t>，在苏黎世举行全球首个国际物联网会议“物联网 2008”，探讨了物联网的新理念和技术，以及如何推进物联网的发展。</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2009 年</a:t>
            </a:r>
            <a:r>
              <a:rPr sz="1400" dirty="0">
                <a:latin typeface="微软雅黑" panose="020B0503020204020204" pitchFamily="34" charset="-122"/>
                <a:ea typeface="微软雅黑" panose="020B0503020204020204" pitchFamily="34" charset="-122"/>
              </a:rPr>
              <a:t>，欧盟执委会发表欧洲物联网行动计划，描绘了物联网技术的应用前景，提出欧盟政府要加强对物联网的管理，促进物联网的发展。</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2009 年 1 月 28 日</a:t>
            </a:r>
            <a:r>
              <a:rPr sz="1400" dirty="0">
                <a:latin typeface="微软雅黑" panose="020B0503020204020204" pitchFamily="34" charset="-122"/>
                <a:ea typeface="微软雅黑" panose="020B0503020204020204" pitchFamily="34" charset="-122"/>
              </a:rPr>
              <a:t>，奥巴马与美国工商业领袖举行“圆桌会议”，IBM 首席执行官彭明盛首次提出“智慧地球”概念。美国将新能源和物联网列为振兴经济的重点。</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2009 年 2 月 24 日</a:t>
            </a:r>
            <a:r>
              <a:rPr sz="1400" dirty="0">
                <a:latin typeface="微软雅黑" panose="020B0503020204020204" pitchFamily="34" charset="-122"/>
                <a:ea typeface="微软雅黑" panose="020B0503020204020204" pitchFamily="34" charset="-122"/>
              </a:rPr>
              <a:t>，2009IBM 论坛上，IBM 大中华区首席执行官钱大群公布了名为“智慧的地球”的策略，被认为是振兴经济、确立竞争优势的关键战略。</a:t>
            </a:r>
            <a:endParaRPr sz="1400" dirty="0">
              <a:latin typeface="微软雅黑" panose="020B0503020204020204" pitchFamily="34" charset="-122"/>
              <a:ea typeface="微软雅黑" panose="020B0503020204020204" pitchFamily="34" charset="-122"/>
            </a:endParaRPr>
          </a:p>
          <a:p>
            <a:pPr marL="0" lvl="0" indent="0" algn="ctr" fontAlgn="ctr">
              <a:lnSpc>
                <a:spcPct val="13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其它请查看书籍</a:t>
            </a:r>
            <a:endParaRPr lang="zh-CN" sz="1400" b="1" dirty="0">
              <a:solidFill>
                <a:srgbClr val="00AFE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四、物联网的发展阶段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38150"/>
            <a:ext cx="5621020" cy="11880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物联网的发展需要经历 4 个阶段：第一阶段是电子标签和传感器被广泛应用在物流、销售和制药领域；第二阶段则是实现物体互联；第三阶段是物体进入半智能化；第四阶段就是物联网进入了全智能化，如图 9-1-4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86200" y="1962150"/>
            <a:ext cx="3624580" cy="24104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750945" cy="3254375"/>
          </a:xfrm>
          <a:prstGeom prst="rect">
            <a:avLst/>
          </a:prstGeom>
        </p:spPr>
        <p:txBody>
          <a:bodyPr anchor="ctr">
            <a:normAutofit lnSpcReduction="2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物联网被称为世界信息产业第三次浪潮，代表了下一代信息发展技术，物联网是现代信息技术发展到一定阶段后出现的一种聚合性应用与技术提升，将来各种感知技术、现代网络技术和人工智能与自动化技术等聚合与集成应用，使人与物智慧对话，创造出一个智慧的世界。</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625"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五、物联网的发展</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趋势</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375" y="1504950"/>
            <a:ext cx="173037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六、物联网和其他技术的融合</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9260" y="676910"/>
            <a:ext cx="5621020" cy="3686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物联网与 5G 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第五代移动通信技术（5th Generation Mobile Communication Technology，简称 5G）是具有高速率、低时延和大连接特点的新一代宽带移动通信技术，是实现人机物互联的网络基础设施。</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物联网与人工智能技术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与人工智能相互促进，物联网连接的是基础，物联网为人工智能的发展提供了大量的数据，依靠智能创造价值。而人工智能需要载体，物联网就是良好的载体，人工智能帮助物联网设备实现智能。因此，人工智能与物联网相辅相成。</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4457700" y="1600200"/>
            <a:ext cx="3474085" cy="1485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什么是物联网？</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结合你的感受，谈谈物联网在各个领域的应用情况。</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429635" cy="2522220"/>
            <a:chOff x="8621" y="2357"/>
            <a:chExt cx="5401" cy="3972"/>
          </a:xfrm>
        </p:grpSpPr>
        <p:sp>
          <p:nvSpPr>
            <p:cNvPr id="42" name="文本框 41"/>
            <p:cNvSpPr txBox="1"/>
            <p:nvPr>
              <p:custDataLst>
                <p:tags r:id="rId1"/>
              </p:custDataLst>
            </p:nvPr>
          </p:nvSpPr>
          <p:spPr>
            <a:xfrm>
              <a:off x="8621" y="3166"/>
              <a:ext cx="5401" cy="3163"/>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物联网作为新一代信息技术的重要组成部分，使孤立的物品（如冰箱、汽车、设备、家具、货品等）接入网络世界，让它们之间能相互交流，让我们可以通过软件系统操纵它们，让它们鲜活起来。物联网作为一项综合性的技术，是由感知层、网络层和应用层组成的三层物联网体系结构。</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3726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物联网体系结构和关键技术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756526" cy="2981325"/>
            <a:chOff x="520" y="1330"/>
            <a:chExt cx="7491"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了解物联网的三层架构。</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掌握感知层中的关键技术。</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54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掌握网络层中的关键技术。</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406"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掌握应用层中的关键技术。</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一、物联网</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架构</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19400" y="818833"/>
            <a:ext cx="5621020"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物联网作为一项综合性的技术，涉及了信息技术自上而下的每一个层面，其体系架构一般可分为感知层、网络层、应用层三个层面，如图 9-2-1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2971800" y="1885950"/>
            <a:ext cx="3281045" cy="2861945"/>
          </a:xfrm>
          <a:prstGeom prst="rect">
            <a:avLst/>
          </a:prstGeom>
        </p:spPr>
      </p:pic>
      <p:pic>
        <p:nvPicPr>
          <p:cNvPr id="3" name="图片 2"/>
          <p:cNvPicPr>
            <a:picLocks noChangeAspect="1"/>
          </p:cNvPicPr>
          <p:nvPr/>
        </p:nvPicPr>
        <p:blipFill>
          <a:blip r:embed="rId9"/>
          <a:stretch>
            <a:fillRect/>
          </a:stretch>
        </p:blipFill>
        <p:spPr>
          <a:xfrm>
            <a:off x="6882130" y="3028950"/>
            <a:ext cx="1318895" cy="15379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648200" y="2038350"/>
            <a:ext cx="3890645" cy="128397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sz="1400" b="1" spc="150" dirty="0">
                <a:solidFill>
                  <a:srgbClr val="00AFE1"/>
                </a:solidFill>
                <a:latin typeface="Arial" panose="020B0604020202020204" pitchFamily="34" charset="0"/>
                <a:ea typeface="微软雅黑" panose="020B0503020204020204" pitchFamily="34" charset="-122"/>
                <a:sym typeface="+mn-ea"/>
              </a:rPr>
              <a:t>1. 传感器技术</a:t>
            </a:r>
            <a:endParaRPr sz="1400" b="1" spc="150" dirty="0">
              <a:solidFill>
                <a:srgbClr val="00AFE1"/>
              </a:solidFill>
              <a:latin typeface="Arial" panose="020B0604020202020204" pitchFamily="34" charset="0"/>
              <a:ea typeface="微软雅黑" panose="020B0503020204020204" pitchFamily="34" charset="-122"/>
              <a:sym typeface="+mn-ea"/>
            </a:endParaRPr>
          </a:p>
          <a:p>
            <a:pPr lvl="0" indent="0" algn="just">
              <a:lnSpc>
                <a:spcPct val="13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传感器是连接现实世界与电子世界的纽带，是物联网的基础环节，对精准感知现实世界的性质与现象有着至关重要的作用。</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just">
              <a:lnSpc>
                <a:spcPct val="130000"/>
              </a:lnSpc>
              <a:spcBef>
                <a:spcPts val="0"/>
              </a:spcBef>
              <a:spcAft>
                <a:spcPts val="400"/>
              </a:spcAft>
              <a:buClr>
                <a:srgbClr val="5B9BD5">
                  <a:lumMod val="20000"/>
                  <a:lumOff val="80000"/>
                </a:srgbClr>
              </a:buClr>
              <a:buSzPct val="100000"/>
              <a:buFont typeface="Wingdings" panose="05000000000000000000" pitchFamily="2" charset="2"/>
              <a:buNone/>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传感器早已渗透到工业生产、海洋探测、环境保护、资源调查、医学诊断、生物工程等极其广泛的领域。可以说，从茫茫的太空，到浩瀚的海洋，以至各种复杂的工程系统，几乎每一个现代化项目，都离不开各种各样的传感器。实际上传感器也早已渗透到了人们的日常生活当中。</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二、感知层</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35748" y="192897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条码识别技术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06942" y="181784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生物识别技术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35713" y="183245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图像识别技术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364853" y="346694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磁卡识别技术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033124" y="346718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IC 卡识别技术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2" name="组合 1"/>
          <p:cNvGrpSpPr/>
          <p:nvPr/>
        </p:nvGrpSpPr>
        <p:grpSpPr>
          <a:xfrm>
            <a:off x="6223318" y="3492341"/>
            <a:ext cx="1423988" cy="1366838"/>
            <a:chOff x="2329" y="3890"/>
            <a:chExt cx="2990" cy="2870"/>
          </a:xfrm>
        </p:grpSpPr>
        <p:cxnSp>
          <p:nvCxnSpPr>
            <p:cNvPr id="3" name="直接连接符 2"/>
            <p:cNvCxnSpPr>
              <a:stCxn id="5" idx="3"/>
            </p:cNvCxnSpPr>
            <p:nvPr>
              <p:custDataLst>
                <p:tags r:id="rId26"/>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28"/>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G</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光学字符识别技术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35" name="文本框 34"/>
          <p:cNvSpPr txBox="1"/>
          <p:nvPr>
            <p:custDataLst>
              <p:tags r:id="rId31"/>
            </p:custDataLst>
          </p:nvPr>
        </p:nvSpPr>
        <p:spPr>
          <a:xfrm>
            <a:off x="2895351" y="322177"/>
            <a:ext cx="3310119" cy="484748"/>
          </a:xfrm>
          <a:prstGeom prst="rect">
            <a:avLst/>
          </a:prstGeom>
          <a:noFill/>
        </p:spPr>
        <p:txBody>
          <a:bodyPr wrap="square" rtlCol="0" anchor="ctr">
            <a:normAutofit/>
          </a:bodyPr>
          <a:p>
            <a:pPr marL="0" indent="0" algn="ctr">
              <a:lnSpc>
                <a:spcPct val="100000"/>
              </a:lnSpc>
              <a:spcBef>
                <a:spcPts val="0"/>
              </a:spcBef>
              <a:spcAft>
                <a:spcPts val="0"/>
              </a:spcAft>
              <a:buSzPct val="100000"/>
              <a:buNone/>
            </a:pPr>
            <a:r>
              <a:rPr lang="zh-CN" altLang="en-US" b="1" spc="500">
                <a:solidFill>
                  <a:schemeClr val="tx1">
                    <a:lumMod val="95000"/>
                    <a:lumOff val="5000"/>
                  </a:schemeClr>
                </a:solidFill>
                <a:uFillTx/>
                <a:latin typeface="微软雅黑" panose="020B0503020204020204" pitchFamily="34" charset="-122"/>
                <a:ea typeface="微软雅黑" panose="020B0503020204020204" pitchFamily="34" charset="-122"/>
                <a:sym typeface="+mn-ea"/>
              </a:rPr>
              <a:t>二、感知层</a:t>
            </a:r>
            <a:endParaRPr lang="zh-CN" altLang="en-US" b="1" spc="500">
              <a:solidFill>
                <a:schemeClr val="tx1">
                  <a:lumMod val="95000"/>
                  <a:lumOff val="5000"/>
                </a:schemeClr>
              </a:solidFill>
              <a:uFillTx/>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609600" y="774065"/>
            <a:ext cx="7978775" cy="1060450"/>
          </a:xfrm>
          <a:prstGeom prst="rect">
            <a:avLst/>
          </a:prstGeom>
          <a:noFill/>
        </p:spPr>
        <p:txBody>
          <a:bodyPr wrap="square" rtlCol="0">
            <a:spAutoFit/>
          </a:bodyPr>
          <a:p>
            <a:pPr algn="just">
              <a:lnSpc>
                <a:spcPct val="150000"/>
              </a:lnSpc>
            </a:pPr>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2. 自动识别技术</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自动识别技术就是应用一定的识别装置，通过被识别物品和识别装置之间的接近活动，自动地获取被识别物品的相关信息，并提供给后台的计算机处理系统来完成相关后续处理的一种技术。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二、感知层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812483"/>
            <a:ext cx="5621020"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 射频识别技术（RFID）</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射频识别技术是通过无线电波进行数据传递的自动识别技术，是一种非接触式的自动识别技术。它通过射频信号自动识别目标对象并获取相关数据，识别工作无需人工干预，可工作于各种恶劣环境。</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33090" y="3028950"/>
            <a:ext cx="5383530" cy="13982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二、感知层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666750"/>
            <a:ext cx="5621020" cy="3686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无线传感器网络</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传感器网络在通信方式上，虽然可以采用有线、无线、红外和光等多种形式，但一般认为短距离的无线低功率通信技术最适合传感器网络使用，为明确起见，一般称作无线传感器网络（Wireless sensor network，WSN）。</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短距离无线定位技术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物联网感知终端所处的环境千差万别，短距离无线定位技术，如 Wi-Fi 定位、RFID 定位等由于成本低、精度高、使用广泛等优势，适合于室内环境定位，在物联网定位应用中得到广泛关注。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40690"/>
            <a:ext cx="5621020"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网络层将来自感知层的各类信息通过基础承载网络传输到应用层。网络层主要关注来自于感知层的、经过初步处理的数据经由各类网络的传输问题。物联网技术与网络技术是密不可分的，正是网络技术的飞速发展成就了物联网。网络层的关键技术包括以下内容。</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无线通信网络</a:t>
            </a:r>
            <a:endParaRPr sz="1400" b="1" dirty="0">
              <a:solidFill>
                <a:srgbClr val="00AFE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rcRect t="12355"/>
          <a:stretch>
            <a:fillRect/>
          </a:stretch>
        </p:blipFill>
        <p:spPr>
          <a:xfrm>
            <a:off x="3352800" y="2703830"/>
            <a:ext cx="5028565" cy="20180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14033"/>
            <a:ext cx="5621020" cy="2562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蓝牙</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蓝牙技术（Bluetooth）是一种较为高速和普及的技术，常用于短距离的无线个域网。</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蓝牙是一种支持设备短距离通信（一般 10 m 以内）的无线电技术，能在包括移动电话、PDA、无线耳机、笔记本计算机等众多设备之间进行无线信息交换，能在设备间实现方便快捷、灵活安全、低成本、低功耗的数据通信和语言通信，因此是目前实现无线个域网通信的主流技术之一。</a:t>
            </a:r>
            <a:endParaRPr lang="en-US"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124200" y="3257550"/>
            <a:ext cx="5298440" cy="13690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57213"/>
            <a:ext cx="2938780" cy="403225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ZigBee</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ZigBee 是一种近距离、低复杂度、低功耗、低数据速率、低成本的无线网络技术。主要用于近距离无线连接。它依据 802.15.4 标准，在数千个微小的传感器之间相互协调实现通信，如图 9-2-15 所示。这些传感器只需要很少的能量，以接力的方式通过无线电波将数据从一个网络节点传到另一个节点，所以它们的通信效率非常高。</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791200" y="1276350"/>
            <a:ext cx="2994660" cy="28587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666433"/>
            <a:ext cx="5544820" cy="14471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4. UWB 超宽带</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超宽带（Ultra-wideband，UWB）技术是一种新型的无线通信技术。它通过对具有很陡上升和下降时间的冲激脉冲进行直接调制，使信号具有 GHz 量级的带宽。</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189605" y="2495550"/>
            <a:ext cx="5250815" cy="196532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17843"/>
            <a:ext cx="2344420" cy="411162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5. Wi-Fi</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Wi-Fi（Wireless Fidelity，无线高保真）属于无线局域网的一种，是当前最常用的家庭无线组网技术，可以将个人电脑、手持设备（如 PDA、手机）等终端以无线方式互相通信，它以传输速度高，有效距离较长的优势得到广泛应用。现在宾馆、住宅区、飞机场、咖啡厅之类的区域都有 Wi-Fi 接口。</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497195" y="1489710"/>
            <a:ext cx="3267075" cy="23977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654368"/>
            <a:ext cx="5544820" cy="39655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6. LoRa</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LoRa（Long Range Radio，远距离无线电）的特点是在同样的功耗条件下比其他无线方式传播的距离更远，实现了低功耗和远距离的统一，它在同样的功耗下比传统的无线射频通信距离扩大 3～5 倍。</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LoRa 是 LPWAN（Low Power Wide Area，低功耗广域网）通信技术中的一种，是美国 Semtech 公司采用和推广的一种基于扩频技术的超远距离无线传输方案。</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LoRa 技术属于目前比较热门的新兴技术，不管是智慧城市、智能家居、智能停车场、智能水库、工商业管理、农林渔牧等方面，都是 LoRa 的应用场景。</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三、网络层</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1041718"/>
            <a:ext cx="5544820" cy="31908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7. 5G</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5G（5th Generation Mobile Communication Technology，第五代移动通信技术）是具有高速率、低时延和大连接特点的新一代宽带移动通信技术，是实现人、机、物互联的网络基础设施。</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为了支持高速率传输和更优覆盖，5G 采用 LDPC、Polar 新型信道编码方案、性能更强的大规模天线技术等。为了支持低时延、高可靠，5G 采用短帧、快速反馈、多层 / 多站数据重传等技术。</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hlinkClick r:id="rId1" action="ppaction://hlinksldjump"/>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9"/>
          <p:cNvGrpSpPr/>
          <p:nvPr/>
        </p:nvGrpSpPr>
        <p:grpSpPr>
          <a:xfrm>
            <a:off x="1022031" y="1648617"/>
            <a:ext cx="26994" cy="1773264"/>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 name="组合 23"/>
          <p:cNvGrpSpPr/>
          <p:nvPr/>
        </p:nvGrpSpPr>
        <p:grpSpPr>
          <a:xfrm flipV="1">
            <a:off x="2829580" y="2666097"/>
            <a:ext cx="26994" cy="1792648"/>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4" name="组合 28"/>
          <p:cNvGrpSpPr/>
          <p:nvPr/>
        </p:nvGrpSpPr>
        <p:grpSpPr>
          <a:xfrm>
            <a:off x="4637130" y="1648617"/>
            <a:ext cx="26994" cy="1773264"/>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33"/>
          <p:cNvGrpSpPr/>
          <p:nvPr/>
        </p:nvGrpSpPr>
        <p:grpSpPr>
          <a:xfrm flipV="1">
            <a:off x="6444677" y="2666095"/>
            <a:ext cx="26994" cy="1792649"/>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6" name="组合 2"/>
          <p:cNvGrpSpPr/>
          <p:nvPr/>
        </p:nvGrpSpPr>
        <p:grpSpPr>
          <a:xfrm>
            <a:off x="1022031" y="2666097"/>
            <a:ext cx="1574556" cy="762929"/>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8" name="文本框 67"/>
            <p:cNvSpPr txBox="1"/>
            <p:nvPr/>
          </p:nvSpPr>
          <p:spPr>
            <a:xfrm>
              <a:off x="1843808" y="3101808"/>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1</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8" name="组合 3"/>
          <p:cNvGrpSpPr/>
          <p:nvPr/>
        </p:nvGrpSpPr>
        <p:grpSpPr>
          <a:xfrm>
            <a:off x="2829580" y="2666094"/>
            <a:ext cx="1574556" cy="762929"/>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9" name="文本框 68"/>
            <p:cNvSpPr txBox="1"/>
            <p:nvPr/>
          </p:nvSpPr>
          <p:spPr>
            <a:xfrm>
              <a:off x="4270418" y="3085273"/>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9" name="组合 4"/>
          <p:cNvGrpSpPr/>
          <p:nvPr/>
        </p:nvGrpSpPr>
        <p:grpSpPr>
          <a:xfrm>
            <a:off x="4637129" y="2666097"/>
            <a:ext cx="1574556" cy="762929"/>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0" name="文本框 69"/>
            <p:cNvSpPr txBox="1"/>
            <p:nvPr/>
          </p:nvSpPr>
          <p:spPr>
            <a:xfrm>
              <a:off x="6665963" y="3103056"/>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3</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10" name="组合 5"/>
          <p:cNvGrpSpPr/>
          <p:nvPr/>
        </p:nvGrpSpPr>
        <p:grpSpPr>
          <a:xfrm>
            <a:off x="6444677" y="2666094"/>
            <a:ext cx="1574556" cy="762929"/>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1" name="文本框 70"/>
            <p:cNvSpPr txBox="1"/>
            <p:nvPr/>
          </p:nvSpPr>
          <p:spPr>
            <a:xfrm>
              <a:off x="9075794" y="3084427"/>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
        <p:nvSpPr>
          <p:cNvPr id="52" name="Text Placeholder 7"/>
          <p:cNvSpPr txBox="1"/>
          <p:nvPr/>
        </p:nvSpPr>
        <p:spPr>
          <a:xfrm>
            <a:off x="1143000" y="1504950"/>
            <a:ext cx="1543685" cy="125476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just">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 云计算</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云计算是实现物联网的核心。运用云计算模式，使物联网中数以兆计的各类物品的实时动态管理、智能分析变为可能。</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 Placeholder 7"/>
          <p:cNvSpPr txBox="1"/>
          <p:nvPr/>
        </p:nvSpPr>
        <p:spPr>
          <a:xfrm>
            <a:off x="2969895" y="3719195"/>
            <a:ext cx="1598930" cy="122428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2. 中间件</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中间件（Middleware）是一类连接软件组件和应用的计算机软件，它包括一组服</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务，以便于运行在一台或多台机器上的多个软件通过网络进行交互。</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Text Placeholder 7"/>
          <p:cNvSpPr txBox="1"/>
          <p:nvPr/>
        </p:nvSpPr>
        <p:spPr>
          <a:xfrm>
            <a:off x="4724400" y="1200150"/>
            <a:ext cx="1736090" cy="137795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3. 专家系统</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物联网专家系统是指在物联网上的一类具有专门知识和经验的计算机智能程序系统或智能机器设备，通过网络化部署专家系统来实现物联网数据的基本智能处理，对用户提供智能化的专家服务功能。</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Text Placeholder 7"/>
          <p:cNvSpPr txBox="1"/>
          <p:nvPr/>
        </p:nvSpPr>
        <p:spPr>
          <a:xfrm>
            <a:off x="6629400" y="3565525"/>
            <a:ext cx="1671320" cy="1070610"/>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4. 物联网行业应用</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物联网具有行业应用的特性，具有很强的应用渗透性，可以运用到各行各业，大致可以分为三类：行业应用、大众服务、公共管理。</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685800" y="22923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四、应用层</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52">
                                            <p:txEl>
                                              <p:pRg st="1" end="1"/>
                                            </p:txEl>
                                          </p:spTgt>
                                        </p:tgtEl>
                                        <p:attrNameLst>
                                          <p:attrName>style.visibility</p:attrName>
                                        </p:attrNameLst>
                                      </p:cBhvr>
                                      <p:to>
                                        <p:strVal val="visible"/>
                                      </p:to>
                                    </p:set>
                                    <p:anim calcmode="lin" valueType="num">
                                      <p:cBhvr>
                                        <p:cTn id="43" dur="400" fill="hold"/>
                                        <p:tgtEl>
                                          <p:spTgt spid="52">
                                            <p:txEl>
                                              <p:pRg st="1" end="1"/>
                                            </p:txEl>
                                          </p:spTgt>
                                        </p:tgtEl>
                                        <p:attrNameLst>
                                          <p:attrName>ppt_w</p:attrName>
                                        </p:attrNameLst>
                                      </p:cBhvr>
                                      <p:tavLst>
                                        <p:tav tm="0">
                                          <p:val>
                                            <p:fltVal val="0"/>
                                          </p:val>
                                        </p:tav>
                                        <p:tav tm="100000">
                                          <p:val>
                                            <p:strVal val="#ppt_w"/>
                                          </p:val>
                                        </p:tav>
                                      </p:tavLst>
                                    </p:anim>
                                    <p:anim calcmode="lin" valueType="num">
                                      <p:cBhvr>
                                        <p:cTn id="44" dur="400" fill="hold"/>
                                        <p:tgtEl>
                                          <p:spTgt spid="52">
                                            <p:txEl>
                                              <p:pRg st="1" end="1"/>
                                            </p:txEl>
                                          </p:spTgt>
                                        </p:tgtEl>
                                        <p:attrNameLst>
                                          <p:attrName>ppt_h</p:attrName>
                                        </p:attrNameLst>
                                      </p:cBhvr>
                                      <p:tavLst>
                                        <p:tav tm="0">
                                          <p:val>
                                            <p:fltVal val="0"/>
                                          </p:val>
                                        </p:tav>
                                        <p:tav tm="100000">
                                          <p:val>
                                            <p:strVal val="#ppt_h"/>
                                          </p:val>
                                        </p:tav>
                                      </p:tavLst>
                                    </p:anim>
                                    <p:animEffect transition="in" filter="fade">
                                      <p:cBhvr>
                                        <p:cTn id="45" dur="400"/>
                                        <p:tgtEl>
                                          <p:spTgt spid="52">
                                            <p:txEl>
                                              <p:pRg st="1" end="1"/>
                                            </p:txEl>
                                          </p:spTgt>
                                        </p:tgtEl>
                                      </p:cBhvr>
                                    </p:animEffect>
                                  </p:childTnLst>
                                </p:cTn>
                              </p:par>
                            </p:childTnLst>
                          </p:cTn>
                        </p:par>
                        <p:par>
                          <p:cTn id="46" fill="hold">
                            <p:stCondLst>
                              <p:cond delay="500"/>
                            </p:stCondLst>
                            <p:childTnLst>
                              <p:par>
                                <p:cTn id="47" presetID="53" presetClass="entr" presetSubtype="16" fill="hold" grpId="0" nodeType="afterEffect">
                                  <p:stCondLst>
                                    <p:cond delay="0"/>
                                  </p:stCondLst>
                                  <p:childTnLst>
                                    <p:set>
                                      <p:cBhvr>
                                        <p:cTn id="48" dur="1" fill="hold">
                                          <p:stCondLst>
                                            <p:cond delay="0"/>
                                          </p:stCondLst>
                                        </p:cTn>
                                        <p:tgtEl>
                                          <p:spTgt spid="54">
                                            <p:txEl>
                                              <p:pRg st="0" end="0"/>
                                            </p:txEl>
                                          </p:spTgt>
                                        </p:tgtEl>
                                        <p:attrNameLst>
                                          <p:attrName>style.visibility</p:attrName>
                                        </p:attrNameLst>
                                      </p:cBhvr>
                                      <p:to>
                                        <p:strVal val="visible"/>
                                      </p:to>
                                    </p:set>
                                    <p:anim calcmode="lin" valueType="num">
                                      <p:cBhvr>
                                        <p:cTn id="49"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50"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51" dur="400"/>
                                        <p:tgtEl>
                                          <p:spTgt spid="54">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54">
                                            <p:txEl>
                                              <p:pRg st="1" end="1"/>
                                            </p:txEl>
                                          </p:spTgt>
                                        </p:tgtEl>
                                        <p:attrNameLst>
                                          <p:attrName>style.visibility</p:attrName>
                                        </p:attrNameLst>
                                      </p:cBhvr>
                                      <p:to>
                                        <p:strVal val="visible"/>
                                      </p:to>
                                    </p:set>
                                    <p:anim calcmode="lin" valueType="num">
                                      <p:cBhvr>
                                        <p:cTn id="56" dur="400" fill="hold"/>
                                        <p:tgtEl>
                                          <p:spTgt spid="54">
                                            <p:txEl>
                                              <p:pRg st="1" end="1"/>
                                            </p:txEl>
                                          </p:spTgt>
                                        </p:tgtEl>
                                        <p:attrNameLst>
                                          <p:attrName>ppt_w</p:attrName>
                                        </p:attrNameLst>
                                      </p:cBhvr>
                                      <p:tavLst>
                                        <p:tav tm="0">
                                          <p:val>
                                            <p:fltVal val="0"/>
                                          </p:val>
                                        </p:tav>
                                        <p:tav tm="100000">
                                          <p:val>
                                            <p:strVal val="#ppt_w"/>
                                          </p:val>
                                        </p:tav>
                                      </p:tavLst>
                                    </p:anim>
                                    <p:anim calcmode="lin" valueType="num">
                                      <p:cBhvr>
                                        <p:cTn id="57" dur="400" fill="hold"/>
                                        <p:tgtEl>
                                          <p:spTgt spid="54">
                                            <p:txEl>
                                              <p:pRg st="1" end="1"/>
                                            </p:txEl>
                                          </p:spTgt>
                                        </p:tgtEl>
                                        <p:attrNameLst>
                                          <p:attrName>ppt_h</p:attrName>
                                        </p:attrNameLst>
                                      </p:cBhvr>
                                      <p:tavLst>
                                        <p:tav tm="0">
                                          <p:val>
                                            <p:fltVal val="0"/>
                                          </p:val>
                                        </p:tav>
                                        <p:tav tm="100000">
                                          <p:val>
                                            <p:strVal val="#ppt_h"/>
                                          </p:val>
                                        </p:tav>
                                      </p:tavLst>
                                    </p:anim>
                                    <p:animEffect transition="in" filter="fade">
                                      <p:cBhvr>
                                        <p:cTn id="58" dur="400"/>
                                        <p:tgtEl>
                                          <p:spTgt spid="54">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4">
                                            <p:txEl>
                                              <p:pRg st="2" end="2"/>
                                            </p:txEl>
                                          </p:spTgt>
                                        </p:tgtEl>
                                        <p:attrNameLst>
                                          <p:attrName>style.visibility</p:attrName>
                                        </p:attrNameLst>
                                      </p:cBhvr>
                                      <p:to>
                                        <p:strVal val="visible"/>
                                      </p:to>
                                    </p:set>
                                    <p:anim calcmode="lin" valueType="num">
                                      <p:cBhvr>
                                        <p:cTn id="63" dur="400" fill="hold"/>
                                        <p:tgtEl>
                                          <p:spTgt spid="54">
                                            <p:txEl>
                                              <p:pRg st="2" end="2"/>
                                            </p:txEl>
                                          </p:spTgt>
                                        </p:tgtEl>
                                        <p:attrNameLst>
                                          <p:attrName>ppt_w</p:attrName>
                                        </p:attrNameLst>
                                      </p:cBhvr>
                                      <p:tavLst>
                                        <p:tav tm="0">
                                          <p:val>
                                            <p:fltVal val="0"/>
                                          </p:val>
                                        </p:tav>
                                        <p:tav tm="100000">
                                          <p:val>
                                            <p:strVal val="#ppt_w"/>
                                          </p:val>
                                        </p:tav>
                                      </p:tavLst>
                                    </p:anim>
                                    <p:anim calcmode="lin" valueType="num">
                                      <p:cBhvr>
                                        <p:cTn id="64" dur="400" fill="hold"/>
                                        <p:tgtEl>
                                          <p:spTgt spid="54">
                                            <p:txEl>
                                              <p:pRg st="2" end="2"/>
                                            </p:txEl>
                                          </p:spTgt>
                                        </p:tgtEl>
                                        <p:attrNameLst>
                                          <p:attrName>ppt_h</p:attrName>
                                        </p:attrNameLst>
                                      </p:cBhvr>
                                      <p:tavLst>
                                        <p:tav tm="0">
                                          <p:val>
                                            <p:fltVal val="0"/>
                                          </p:val>
                                        </p:tav>
                                        <p:tav tm="100000">
                                          <p:val>
                                            <p:strVal val="#ppt_h"/>
                                          </p:val>
                                        </p:tav>
                                      </p:tavLst>
                                    </p:anim>
                                    <p:animEffect transition="in" filter="fade">
                                      <p:cBhvr>
                                        <p:cTn id="65" dur="400"/>
                                        <p:tgtEl>
                                          <p:spTgt spid="54">
                                            <p:txEl>
                                              <p:pRg st="2" end="2"/>
                                            </p:txEl>
                                          </p:spTgt>
                                        </p:tgtEl>
                                      </p:cBhvr>
                                    </p:animEffect>
                                  </p:childTnLst>
                                </p:cTn>
                              </p:par>
                            </p:childTnLst>
                          </p:cTn>
                        </p:par>
                        <p:par>
                          <p:cTn id="66" fill="hold">
                            <p:stCondLst>
                              <p:cond delay="500"/>
                            </p:stCondLst>
                            <p:childTnLst>
                              <p:par>
                                <p:cTn id="67" presetID="53" presetClass="entr" presetSubtype="16" fill="hold" grpId="0" nodeType="afterEffect">
                                  <p:stCondLst>
                                    <p:cond delay="0"/>
                                  </p:stCondLst>
                                  <p:childTnLst>
                                    <p:set>
                                      <p:cBhvr>
                                        <p:cTn id="68" dur="1" fill="hold">
                                          <p:stCondLst>
                                            <p:cond delay="0"/>
                                          </p:stCondLst>
                                        </p:cTn>
                                        <p:tgtEl>
                                          <p:spTgt spid="56">
                                            <p:txEl>
                                              <p:pRg st="0" end="0"/>
                                            </p:txEl>
                                          </p:spTgt>
                                        </p:tgtEl>
                                        <p:attrNameLst>
                                          <p:attrName>style.visibility</p:attrName>
                                        </p:attrNameLst>
                                      </p:cBhvr>
                                      <p:to>
                                        <p:strVal val="visible"/>
                                      </p:to>
                                    </p:set>
                                    <p:anim calcmode="lin" valueType="num">
                                      <p:cBhvr>
                                        <p:cTn id="69"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0"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1" dur="400"/>
                                        <p:tgtEl>
                                          <p:spTgt spid="56">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56">
                                            <p:txEl>
                                              <p:pRg st="1" end="1"/>
                                            </p:txEl>
                                          </p:spTgt>
                                        </p:tgtEl>
                                        <p:attrNameLst>
                                          <p:attrName>style.visibility</p:attrName>
                                        </p:attrNameLst>
                                      </p:cBhvr>
                                      <p:to>
                                        <p:strVal val="visible"/>
                                      </p:to>
                                    </p:set>
                                    <p:anim calcmode="lin" valueType="num">
                                      <p:cBhvr>
                                        <p:cTn id="76" dur="400" fill="hold"/>
                                        <p:tgtEl>
                                          <p:spTgt spid="56">
                                            <p:txEl>
                                              <p:pRg st="1" end="1"/>
                                            </p:txEl>
                                          </p:spTgt>
                                        </p:tgtEl>
                                        <p:attrNameLst>
                                          <p:attrName>ppt_w</p:attrName>
                                        </p:attrNameLst>
                                      </p:cBhvr>
                                      <p:tavLst>
                                        <p:tav tm="0">
                                          <p:val>
                                            <p:fltVal val="0"/>
                                          </p:val>
                                        </p:tav>
                                        <p:tav tm="100000">
                                          <p:val>
                                            <p:strVal val="#ppt_w"/>
                                          </p:val>
                                        </p:tav>
                                      </p:tavLst>
                                    </p:anim>
                                    <p:anim calcmode="lin" valueType="num">
                                      <p:cBhvr>
                                        <p:cTn id="77" dur="400" fill="hold"/>
                                        <p:tgtEl>
                                          <p:spTgt spid="56">
                                            <p:txEl>
                                              <p:pRg st="1" end="1"/>
                                            </p:txEl>
                                          </p:spTgt>
                                        </p:tgtEl>
                                        <p:attrNameLst>
                                          <p:attrName>ppt_h</p:attrName>
                                        </p:attrNameLst>
                                      </p:cBhvr>
                                      <p:tavLst>
                                        <p:tav tm="0">
                                          <p:val>
                                            <p:fltVal val="0"/>
                                          </p:val>
                                        </p:tav>
                                        <p:tav tm="100000">
                                          <p:val>
                                            <p:strVal val="#ppt_h"/>
                                          </p:val>
                                        </p:tav>
                                      </p:tavLst>
                                    </p:anim>
                                    <p:animEffect transition="in" filter="fade">
                                      <p:cBhvr>
                                        <p:cTn id="78" dur="400"/>
                                        <p:tgtEl>
                                          <p:spTgt spid="56">
                                            <p:txEl>
                                              <p:pRg st="1" end="1"/>
                                            </p:txEl>
                                          </p:spTgt>
                                        </p:tgtEl>
                                      </p:cBhvr>
                                    </p:animEffect>
                                  </p:childTnLst>
                                </p:cTn>
                              </p:par>
                            </p:childTnLst>
                          </p:cTn>
                        </p:par>
                        <p:par>
                          <p:cTn id="79" fill="hold">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58">
                                            <p:txEl>
                                              <p:pRg st="0" end="0"/>
                                            </p:txEl>
                                          </p:spTgt>
                                        </p:tgtEl>
                                        <p:attrNameLst>
                                          <p:attrName>style.visibility</p:attrName>
                                        </p:attrNameLst>
                                      </p:cBhvr>
                                      <p:to>
                                        <p:strVal val="visible"/>
                                      </p:to>
                                    </p:set>
                                    <p:anim calcmode="lin" valueType="num">
                                      <p:cBhvr>
                                        <p:cTn id="82"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3"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84" dur="400"/>
                                        <p:tgtEl>
                                          <p:spTgt spid="58">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58">
                                            <p:txEl>
                                              <p:pRg st="1" end="1"/>
                                            </p:txEl>
                                          </p:spTgt>
                                        </p:tgtEl>
                                        <p:attrNameLst>
                                          <p:attrName>style.visibility</p:attrName>
                                        </p:attrNameLst>
                                      </p:cBhvr>
                                      <p:to>
                                        <p:strVal val="visible"/>
                                      </p:to>
                                    </p:set>
                                    <p:anim calcmode="lin" valueType="num">
                                      <p:cBhvr>
                                        <p:cTn id="89" dur="400" fill="hold"/>
                                        <p:tgtEl>
                                          <p:spTgt spid="58">
                                            <p:txEl>
                                              <p:pRg st="1" end="1"/>
                                            </p:txEl>
                                          </p:spTgt>
                                        </p:tgtEl>
                                        <p:attrNameLst>
                                          <p:attrName>ppt_w</p:attrName>
                                        </p:attrNameLst>
                                      </p:cBhvr>
                                      <p:tavLst>
                                        <p:tav tm="0">
                                          <p:val>
                                            <p:fltVal val="0"/>
                                          </p:val>
                                        </p:tav>
                                        <p:tav tm="100000">
                                          <p:val>
                                            <p:strVal val="#ppt_w"/>
                                          </p:val>
                                        </p:tav>
                                      </p:tavLst>
                                    </p:anim>
                                    <p:anim calcmode="lin" valueType="num">
                                      <p:cBhvr>
                                        <p:cTn id="90" dur="400" fill="hold"/>
                                        <p:tgtEl>
                                          <p:spTgt spid="58">
                                            <p:txEl>
                                              <p:pRg st="1" end="1"/>
                                            </p:txEl>
                                          </p:spTgt>
                                        </p:tgtEl>
                                        <p:attrNameLst>
                                          <p:attrName>ppt_h</p:attrName>
                                        </p:attrNameLst>
                                      </p:cBhvr>
                                      <p:tavLst>
                                        <p:tav tm="0">
                                          <p:val>
                                            <p:fltVal val="0"/>
                                          </p:val>
                                        </p:tav>
                                        <p:tav tm="100000">
                                          <p:val>
                                            <p:strVal val="#ppt_h"/>
                                          </p:val>
                                        </p:tav>
                                      </p:tavLst>
                                    </p:anim>
                                    <p:animEffect transition="in" filter="fade">
                                      <p:cBhvr>
                                        <p:cTn id="91" dur="400"/>
                                        <p:tgtEl>
                                          <p:spTgt spid="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6" grpId="0" uiExpan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8" grpId="0" uiExpan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30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21690" y="1578610"/>
            <a:ext cx="750189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物联网的体系架构是什么？一般可以分为哪几部分？</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感知与识别技术在整个物联网中起什么作用？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什么是传感器？举例说明传感器的应用实例。</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什么是自动识别技术？自动识别技术分为哪几类？</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 射频识别技术有什么技术优势？</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6. 无线个域网主要包含什么技术？各自有什么特点？分别适合什么应用？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7. 无线局域网主要包含什么技术？各自有什么特点？分别适合什么应用？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8. 无线城域网有什么特点？适合什么物联网应用？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2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9. 简述物联网在各个应用领域的应用情况。</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609600" y="1276350"/>
            <a:ext cx="4178300" cy="3075896"/>
            <a:chOff x="8621" y="2357"/>
            <a:chExt cx="5288" cy="4851"/>
          </a:xfrm>
        </p:grpSpPr>
        <p:sp>
          <p:nvSpPr>
            <p:cNvPr id="42" name="文本框 41"/>
            <p:cNvSpPr txBox="1"/>
            <p:nvPr>
              <p:custDataLst>
                <p:tags r:id="rId1"/>
              </p:custDataLst>
            </p:nvPr>
          </p:nvSpPr>
          <p:spPr>
            <a:xfrm>
              <a:off x="8621" y="3166"/>
              <a:ext cx="5231" cy="4042"/>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物联网把新一代 IT 技术充分运用在各行各业之中，具体地说，就是把感应器嵌入和装备到电网、铁路、桥梁、隧道、公路、建筑、供水系统、大坝、油气管道等各种物体中，然后将物联网与现有的互联网整合起来，实现人类社会与物理系统的整合，对整合网络内的人员、机器、设备和基础设施进行实时管理和控制，从而可以以更加精细和动态的方式管理生产和生活，达到智慧状态，提高资源利用率和生产力水平，改善人与自然的关系。</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4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4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a:t>
            </a:r>
            <a:r>
              <a:rPr lang="en-US" altLang="zh-CN" sz="1800" dirty="0" smtClean="0">
                <a:solidFill>
                  <a:schemeClr val="tx1">
                    <a:lumMod val="75000"/>
                    <a:lumOff val="25000"/>
                  </a:schemeClr>
                </a:solidFill>
                <a:latin typeface="字魂35号-经典雅黑" panose="02000000000000000000" pitchFamily="2" charset="-122"/>
              </a:rPr>
              <a:t>  物联网系统应用</a:t>
            </a:r>
            <a:endParaRPr lang="en-US" altLang="zh-CN" sz="1800" dirty="0" smtClean="0">
              <a:solidFill>
                <a:schemeClr val="tx1">
                  <a:lumMod val="75000"/>
                  <a:lumOff val="25000"/>
                </a:schemeClr>
              </a:solidFill>
              <a:latin typeface="字魂35号-经典雅黑" panose="02000000000000000000" pitchFamily="2" charset="-122"/>
            </a:endParaRPr>
          </a:p>
        </p:txBody>
      </p:sp>
      <p:sp>
        <p:nvSpPr>
          <p:cNvPr id="111" name="矩形 110"/>
          <p:cNvSpPr/>
          <p:nvPr>
            <p:custDataLst>
              <p:tags r:id="rId3"/>
            </p:custDataLst>
          </p:nvPr>
        </p:nvSpPr>
        <p:spPr bwMode="auto">
          <a:xfrm>
            <a:off x="5782945" y="2844800"/>
            <a:ext cx="287718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初步掌握设计物联网应用系统的方法。</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4"/>
            </p:custDataLst>
          </p:nvPr>
        </p:nvSpPr>
        <p:spPr>
          <a:xfrm rot="2700000">
            <a:off x="5103379" y="288448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5"/>
            </p:custDataLst>
          </p:nvPr>
        </p:nvSpPr>
        <p:spPr bwMode="auto">
          <a:xfrm>
            <a:off x="5164854" y="294595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6"/>
            </p:custDataLst>
          </p:nvPr>
        </p:nvSpPr>
        <p:spPr bwMode="auto">
          <a:xfrm>
            <a:off x="5782945" y="2077720"/>
            <a:ext cx="28435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了解智能家居的作用和设计原则。</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7"/>
            </p:custDataLst>
          </p:nvPr>
        </p:nvSpPr>
        <p:spPr>
          <a:xfrm rot="2700000">
            <a:off x="5103379" y="211737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8"/>
            </p:custDataLst>
          </p:nvPr>
        </p:nvSpPr>
        <p:spPr bwMode="auto">
          <a:xfrm>
            <a:off x="5165633" y="218064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一、智能家居的基本概念</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3610800"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838200" y="1581150"/>
            <a:ext cx="3868420" cy="28092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智能家居是人们的一种居住环境，其以住宅为平台安装有智能家居系统，实现家庭生活更加安全、节能、智能、便利和舒适。以住宅为平台，利用综合布线技术、网络通信技术、智能家居系统设计方案安全防范技术、自动控制技术、音视频技术将家居生活有关的设施集成，构建高效的住宅设施与家庭日程事务的管理系统，提升家居安全性、便利性、舒适性、艺术性，并实现环保节能的居住环境。</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4648200" y="1880870"/>
            <a:ext cx="3727450" cy="25095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二、功能需求分析</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95033"/>
            <a:ext cx="5544820"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科技发达的今天，物联网智能家居不再单纯是实现室内基本安防、照明、采暖的工具，而且是建筑装饰的一种实用艺术品，是自动化技术与建筑艺术的统一体。完善的自控系统集装饰、照明、安防及节能于一身，充分利用科学与艺术的搭配、光与影的组合以及安防与空调的自动控制来创造各种舒适、优雅的环境，以加强室内空间效果的气氛。</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选择一个系统时，主要考虑系统的稳定性及安全性、功能的实用性、后期的维护和扩展、外观的高度艺术和操作的人性化。本设计本着以上原则，同时紧密结合了经典、高档、高诉求的定位要求，选用某公司的智能家居系统。</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三、智能系统设计原则</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5928"/>
            <a:ext cx="2628900" cy="427101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智能家居是融自动化控制系统、计算机网络系统和网络通讯技术于一体的网络化、智能化的家居控制系统。衡量一个住宅智能化系统的成功与否，并非仅仅取决于智能化系统的多少、系统的先进性或集成度，还取决于系统的设计和配置是否经济合理并且系统能否成功运行，系统的使用、管理和维护是否方便，系统或产品的技术是否成熟适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638800" y="1428750"/>
            <a:ext cx="3172460" cy="26250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四、智能家居的功能</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55925" y="514350"/>
            <a:ext cx="5647690"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智能家居的主要子系统</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智能家居系统包含的主要子系统有：智能家居（中央）控制管理系统、家居照明控制系统、家庭安防系统、家居布线系统、家庭网络系统、背景音乐系统、家庭影院与多媒体系统、家庭环境控制系统八大系统，如图 9-3-3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4004945" y="2419350"/>
            <a:ext cx="3550285" cy="22167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四、智能家居的功能</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39110" y="491808"/>
            <a:ext cx="5480685" cy="41998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智能家居实现的功能</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智能家居物联网能实现的功能和提供的服务如下。</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（1）在线的网络服务：与互联网随时相连，为在家办公提供方便。</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（2）安全防范：智能安防可以实时监控非法闯入、火灾、煤气泄露、紧急呼救的发生。一旦出现警情，系统会自动向中心发出报警信息，同时启动相关电器进入应急联动状态，从而实现主动防范。</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（3）智能控制和远程控制：如对灯光照明进行场景设置和远程控制、电器的自动控制和远程控制等。</a:t>
            </a:r>
            <a:endParaRPr sz="1400" dirty="0">
              <a:latin typeface="微软雅黑" panose="020B0503020204020204" pitchFamily="34" charset="-122"/>
              <a:ea typeface="微软雅黑" panose="020B0503020204020204" pitchFamily="34" charset="-122"/>
            </a:endParaRPr>
          </a:p>
          <a:p>
            <a:pPr marL="0" lvl="0" indent="0" algn="just" fontAlgn="ctr">
              <a:lnSpc>
                <a:spcPct val="12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（4）交互式智能控制：通过语音识别技术实现智能家电的声控功能；通过各种主动式传感器（如温度、声音、动作等）实现智能家居的动作响应。</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四、智能家居的功能</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742633"/>
            <a:ext cx="5813425" cy="374777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智能家居实现的功能</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（5）环境自动控制：如家庭中央空调系统。</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（6）全方位家庭娱乐：如家庭影院系统和家庭中央背景音乐系统。</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（7）现代化的厨卫环境：主要指整体厨房和整体卫浴。</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（8）家庭信息服务：管理家庭信息及与小区物业管理公司联系。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（9）家庭理财服务：通过网络完成理财和消费服务。</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（10）自动维护功能：智能信息家电通过服务器直接从制造商的服务网站上自动下载、更新驱动程序和诊断程序，实现智能化的故障自诊断、新功能自动扩展。</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五、设计方案</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81025"/>
            <a:ext cx="5813425" cy="407098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以下我们以一个典型的房型，说明本智能家居系统的功能。包含下面区域。</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主楼一层</a:t>
            </a:r>
            <a:r>
              <a:rPr sz="1400" dirty="0">
                <a:latin typeface="微软雅黑" panose="020B0503020204020204" pitchFamily="34" charset="-122"/>
                <a:ea typeface="微软雅黑" panose="020B0503020204020204" pitchFamily="34" charset="-122"/>
              </a:rPr>
              <a:t>：大门、玄关、客厅、餐厅、视听室、洗手间、楼梯。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主楼二层：</a:t>
            </a:r>
            <a:r>
              <a:rPr sz="1400" dirty="0">
                <a:latin typeface="微软雅黑" panose="020B0503020204020204" pitchFamily="34" charset="-122"/>
                <a:ea typeface="微软雅黑" panose="020B0503020204020204" pitchFamily="34" charset="-122"/>
              </a:rPr>
              <a:t>会谈室（一）、会谈室（二）、多功能厅（台球室）、洗手间（淋浴）、阳台、楼梯。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主楼三层：</a:t>
            </a:r>
            <a:r>
              <a:rPr sz="1400" dirty="0">
                <a:latin typeface="微软雅黑" panose="020B0503020204020204" pitchFamily="34" charset="-122"/>
                <a:ea typeface="微软雅黑" panose="020B0503020204020204" pitchFamily="34" charset="-122"/>
              </a:rPr>
              <a:t>主卧、主卧浴室、次卧、次卧洗手间、保姆房、储藏室、楼梯。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副楼一层：</a:t>
            </a:r>
            <a:r>
              <a:rPr sz="1400" dirty="0">
                <a:latin typeface="微软雅黑" panose="020B0503020204020204" pitchFamily="34" charset="-122"/>
                <a:ea typeface="微软雅黑" panose="020B0503020204020204" pitchFamily="34" charset="-122"/>
              </a:rPr>
              <a:t>车库、厨房、洗手间、楼梯。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副楼二层：</a:t>
            </a:r>
            <a:r>
              <a:rPr sz="1400" dirty="0">
                <a:latin typeface="微软雅黑" panose="020B0503020204020204" pitchFamily="34" charset="-122"/>
                <a:ea typeface="微软雅黑" panose="020B0503020204020204" pitchFamily="34" charset="-122"/>
              </a:rPr>
              <a:t>红酒室、雪茄室、楼梯。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庭院。</a:t>
            </a:r>
            <a:endParaRPr sz="1400" b="1" dirty="0">
              <a:solidFill>
                <a:srgbClr val="00AFE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559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09</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77470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物联网基础知识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物联网体系结构和关键技术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物联网系统应用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智能灯光</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控制</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智能电器</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控制</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安防监控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系统</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5248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智能背景</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音乐</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1931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智能视频</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共享</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五、项目管理的内容</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343333" y="3215481"/>
            <a:ext cx="1423988" cy="1366838"/>
            <a:chOff x="2329" y="3890"/>
            <a:chExt cx="2990" cy="2870"/>
          </a:xfrm>
        </p:grpSpPr>
        <p:cxnSp>
          <p:nvCxnSpPr>
            <p:cNvPr id="3" name="直接连接符 2"/>
            <p:cNvCxnSpPr>
              <a:stCxn id="5" idx="3"/>
            </p:cNvCxnSpPr>
            <p:nvPr>
              <p:custDataLst>
                <p:tags r:id="rId26"/>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28"/>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F</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其他功能</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3581400" y="1352550"/>
            <a:ext cx="4461510" cy="21120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简述物联网在城市及居民生活、医疗护理、农业生产、制造工业、交通运输、跟踪物流、环境保护等领域中应用的特点、发展现状及发展趋势。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智能家居有哪些关键技术？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just" fontAlgn="ctr">
              <a:lnSpc>
                <a:spcPct val="130000"/>
              </a:lnSpc>
              <a:spcBef>
                <a:spcPts val="0"/>
              </a:spcBef>
              <a:spcAft>
                <a:spcPts val="800"/>
              </a:spcAft>
              <a:buSzPct val="100000"/>
              <a:buFont typeface="+mn-ea"/>
              <a:buAutoNum type="ea1JpnChsDb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请您参考下面的智能交通应用案例，学习“ETC 不停车收费系统”的设计和实现方式。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402780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518920"/>
            <a:ext cx="4027805" cy="9525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933315" y="2190750"/>
            <a:ext cx="3518535" cy="263080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50000"/>
              </a:lnSpc>
              <a:spcBef>
                <a:spcPts val="0"/>
              </a:spcBef>
              <a:spcAft>
                <a:spcPts val="0"/>
              </a:spcAft>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物联网是新一代信息技术的重要组成部分，也是信息化时代的重要发展阶段。</a:t>
            </a:r>
            <a:endParaRPr lang="zh-CN" altLang="en-US" spc="150" dirty="0">
              <a:solidFill>
                <a:srgbClr val="FFFFFF"/>
              </a:solidFill>
              <a:latin typeface="微软雅黑" panose="020B0503020204020204" pitchFamily="34" charset="-122"/>
              <a:ea typeface="微软雅黑" panose="020B0503020204020204" pitchFamily="34" charset="-122"/>
            </a:endParaRPr>
          </a:p>
          <a:p>
            <a:pPr marL="0" indent="393700" algn="just" fontAlgn="auto">
              <a:lnSpc>
                <a:spcPct val="150000"/>
              </a:lnSpc>
              <a:spcBef>
                <a:spcPts val="0"/>
              </a:spcBef>
              <a:spcAft>
                <a:spcPts val="0"/>
              </a:spcAft>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物联网通过智能感知、识别技术与普适计算等通信感知技术，广泛应用于网络的融合中，因此被称为继计算机、互联网和移动通信之后的新一轮信息技术革命。</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58479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65159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54508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熟悉物联网感知层、网络层和应用层的三层体系结构，了解每层在物联网中的作用。</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84715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46186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0765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69128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930400"/>
            <a:ext cx="34778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了解物联网和其他技术的融合，如物联网与 5G 技术、物联网与人工智能技术等。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97008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203155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3159760"/>
            <a:ext cx="373634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熟悉物联网感知层关键技术，包括传感器、自动识别、智能设备等。</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19950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26097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31591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了解物联网的概念、应用领域和发展趋势。</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35537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41864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96134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302815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92163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熟悉典型物联网应用系统的安装与配置。</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91890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76222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45313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906645" y="215455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熟悉物联网应用层关键技术，包括云计算、中间件、应用系统等。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4227079" y="219423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288554" y="225571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906645" y="1387475"/>
            <a:ext cx="35547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熟悉物联网网络层关键技术，包括无线通信网络、互联网、卫星通信网等。</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4227079" y="142712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289333" y="149040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076575"/>
            <a:chOff x="8621" y="2357"/>
            <a:chExt cx="5288" cy="4845"/>
          </a:xfrm>
        </p:grpSpPr>
        <p:sp>
          <p:nvSpPr>
            <p:cNvPr id="42" name="文本框 41"/>
            <p:cNvSpPr txBox="1"/>
            <p:nvPr>
              <p:custDataLst>
                <p:tags r:id="rId1"/>
              </p:custDataLst>
            </p:nvPr>
          </p:nvSpPr>
          <p:spPr>
            <a:xfrm>
              <a:off x="8621" y="3166"/>
              <a:ext cx="5288" cy="4036"/>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物联网（Internet of things，IoT）是把所有物品通过信息传感设备与互联网连接起来，进行信息交换，即物物相连，以实现智能化识别和管理。它具有普通对象设备化、自治终端互联化和普适服务智能化三个重要特征。</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本任务介绍物联网的概念、应用领域和发展趋势，以及物联网和其他技术的融合等内容。</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物联网基础知识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62665" y="964565"/>
            <a:ext cx="4867645" cy="2981325"/>
            <a:chOff x="520" y="1330"/>
            <a:chExt cx="7666"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了解物联网的概念、应用领域。</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了解物联网的起源、发展历程。</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了解物联网的发展趋势。</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了解物联网与 5G 技术、人工智能技术的融合。</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一、物联网的概念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14350"/>
            <a:ext cx="56210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物联网是指通过信息传感设备，按约定的协议，将物体与网络相连接，物体通过信息传播媒介进行信息交换和通信，实现智能化识别、定位、跟踪、监管等功能的技术。通俗地说，物联网就是物物相连的互联网，如图 9-1-1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2971800" y="2038350"/>
            <a:ext cx="3541395" cy="2717800"/>
          </a:xfrm>
          <a:prstGeom prst="rect">
            <a:avLst/>
          </a:prstGeom>
        </p:spPr>
      </p:pic>
      <p:pic>
        <p:nvPicPr>
          <p:cNvPr id="3" name="图片 2"/>
          <p:cNvPicPr>
            <a:picLocks noChangeAspect="1"/>
          </p:cNvPicPr>
          <p:nvPr/>
        </p:nvPicPr>
        <p:blipFill>
          <a:blip r:embed="rId9"/>
          <a:stretch>
            <a:fillRect/>
          </a:stretch>
        </p:blipFill>
        <p:spPr>
          <a:xfrm>
            <a:off x="6858000" y="2647950"/>
            <a:ext cx="1617980" cy="18732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192605"/>
  <p:tag name="MH_LIBRARY" val="GRAPHIC"/>
  <p:tag name="MH_TYPE" val="Text"/>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192605"/>
  <p:tag name="MH_LIBRARY" val="GRAPHIC"/>
  <p:tag name="MH_TYPE" val="Text"/>
  <p:tag name="MH_ORDER" val="1"/>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MH" val="20161022192605"/>
  <p:tag name="MH_LIBRARY" val="GRAPHIC"/>
  <p:tag name="MH_TYPE" val="Text"/>
  <p:tag name="MH_ORDER" val="1"/>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192605"/>
  <p:tag name="MH_LIBRARY" val="GRAPHIC"/>
  <p:tag name="MH_TYPE" val="Text"/>
  <p:tag name="MH_ORDER"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MH" val="20161022192605"/>
  <p:tag name="MH_LIBRARY" val="GRAPHIC"/>
  <p:tag name="MH_TYPE" val="Text"/>
  <p:tag name="MH_ORDER"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MH" val="20161022192605"/>
  <p:tag name="MH_LIBRARY" val="GRAPHIC"/>
  <p:tag name="MH_TYPE" val="Text"/>
  <p:tag name="MH_ORDER" val="1"/>
</p:tagLst>
</file>

<file path=ppt/tags/tag240.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xml><?xml version="1.0" encoding="utf-8"?>
<p:tagLst xmlns:p="http://schemas.openxmlformats.org/presentationml/2006/main">
  <p:tag name="MH" val="20161022192605"/>
  <p:tag name="MH_LIBRARY" val="GRAPHIC"/>
  <p:tag name="MH_TYPE" val="Text"/>
  <p:tag name="MH_ORDER"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6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6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6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7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7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7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8.xml><?xml version="1.0" encoding="utf-8"?>
<p:tagLst xmlns:p="http://schemas.openxmlformats.org/presentationml/2006/main">
  <p:tag name="MH" val="20161022192605"/>
  <p:tag name="MH_LIBRARY" val="GRAPHIC"/>
  <p:tag name="MH_TYPE" val="Text"/>
  <p:tag name="MH_ORDER" val="1"/>
</p:tagLst>
</file>

<file path=ppt/tags/tag28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8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8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8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29.xml><?xml version="1.0" encoding="utf-8"?>
<p:tagLst xmlns:p="http://schemas.openxmlformats.org/presentationml/2006/main">
  <p:tag name="MH" val="20161022204343"/>
  <p:tag name="MH_LIBRARY" val="GRAPHIC"/>
  <p:tag name="MH_ORDER" val="标题 5"/>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292.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297.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9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4343"/>
  <p:tag name="MH_LIBRARY" val="GRAPHIC"/>
  <p:tag name="MH_ORDER" val="文本占位符 6"/>
</p:tagLst>
</file>

<file path=ppt/tags/tag30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0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307.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308.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309.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3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312.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313.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2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30.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3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3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4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347.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35.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3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352.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3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5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6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7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83.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38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8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8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9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9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9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0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0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0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1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2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2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2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3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5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5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45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46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46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46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474.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47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479.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8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9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9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9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0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0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0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1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1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1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1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52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52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2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5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5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5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5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5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5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5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5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5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0.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561.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562.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56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5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565.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566.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6813</Words>
  <Application>WPS 演示</Application>
  <PresentationFormat>全屏显示(16:9)</PresentationFormat>
  <Paragraphs>387</Paragraphs>
  <Slides>42</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42</vt:i4>
      </vt:variant>
    </vt:vector>
  </HeadingPairs>
  <TitlesOfParts>
    <vt:vector size="59" baseType="lpstr">
      <vt:lpstr>Arial</vt:lpstr>
      <vt:lpstr>宋体</vt:lpstr>
      <vt:lpstr>Wingdings</vt:lpstr>
      <vt:lpstr>字魂35号-经典雅黑</vt:lpstr>
      <vt:lpstr>黑体</vt:lpstr>
      <vt:lpstr>微软雅黑</vt:lpstr>
      <vt:lpstr>Noto Serif CJK SC</vt:lpstr>
      <vt:lpstr>方正黑体简体</vt:lpstr>
      <vt:lpstr>Wingdings</vt:lpstr>
      <vt:lpstr>微软雅黑 Light</vt:lpstr>
      <vt:lpstr>Calibri</vt:lpstr>
      <vt:lpstr>Arial Unicode MS</vt:lpstr>
      <vt:lpstr>Segoe UI</vt:lpstr>
      <vt:lpstr>Lato Regular</vt:lpstr>
      <vt:lpstr>Lato</vt:lpstr>
      <vt:lpstr>字魂35号-经典雅黑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306</cp:revision>
  <dcterms:created xsi:type="dcterms:W3CDTF">2019-03-14T04:19:00Z</dcterms:created>
  <dcterms:modified xsi:type="dcterms:W3CDTF">2022-02-15T01:04:36Z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