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712" r:id="rId6"/>
    <p:sldId id="482" r:id="rId7"/>
    <p:sldId id="504" r:id="rId8"/>
    <p:sldId id="505" r:id="rId9"/>
    <p:sldId id="782" r:id="rId10"/>
    <p:sldId id="811" r:id="rId11"/>
    <p:sldId id="810" r:id="rId12"/>
    <p:sldId id="812" r:id="rId13"/>
    <p:sldId id="719" r:id="rId14"/>
    <p:sldId id="813" r:id="rId15"/>
    <p:sldId id="814" r:id="rId16"/>
    <p:sldId id="815" r:id="rId17"/>
    <p:sldId id="816" r:id="rId18"/>
    <p:sldId id="741" r:id="rId19"/>
    <p:sldId id="817" r:id="rId20"/>
    <p:sldId id="819" r:id="rId21"/>
    <p:sldId id="820" r:id="rId22"/>
    <p:sldId id="821" r:id="rId23"/>
    <p:sldId id="822" r:id="rId24"/>
    <p:sldId id="823" r:id="rId25"/>
    <p:sldId id="824" r:id="rId26"/>
    <p:sldId id="825" r:id="rId27"/>
    <p:sldId id="826" r:id="rId28"/>
    <p:sldId id="827" r:id="rId29"/>
    <p:sldId id="828" r:id="rId30"/>
    <p:sldId id="829" r:id="rId31"/>
    <p:sldId id="489" r:id="rId32"/>
  </p:sldIdLst>
  <p:sldSz cx="9144000" cy="5143500" type="screen16x9"/>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F8D0D0"/>
    <a:srgbClr val="415163"/>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508.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30213-C7A7-41CC-918A-A6DC9FA172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0" Type="http://schemas.openxmlformats.org/officeDocument/2006/relationships/notesSlide" Target="../notesSlides/notesSlide9.xml"/><Relationship Id="rId1" Type="http://schemas.openxmlformats.org/officeDocument/2006/relationships/tags" Target="../tags/tag260.xml"/></Relationships>
</file>

<file path=ppt/slides/_rels/slide11.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1" Type="http://schemas.openxmlformats.org/officeDocument/2006/relationships/notesSlide" Target="../notesSlides/notesSlide10.xml"/><Relationship Id="rId10" Type="http://schemas.openxmlformats.org/officeDocument/2006/relationships/slideLayout" Target="../slideLayouts/slideLayout13.xml"/><Relationship Id="rId1" Type="http://schemas.openxmlformats.org/officeDocument/2006/relationships/tags" Target="../tags/tag268.xml"/></Relationships>
</file>

<file path=ppt/slides/_rels/slide12.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7" Type="http://schemas.openxmlformats.org/officeDocument/2006/relationships/slideLayout" Target="../slideLayouts/slideLayout5.xml"/><Relationship Id="rId26" Type="http://schemas.openxmlformats.org/officeDocument/2006/relationships/tags" Target="../tags/tag302.xml"/><Relationship Id="rId25" Type="http://schemas.openxmlformats.org/officeDocument/2006/relationships/tags" Target="../tags/tag301.xml"/><Relationship Id="rId24" Type="http://schemas.openxmlformats.org/officeDocument/2006/relationships/tags" Target="../tags/tag300.xml"/><Relationship Id="rId23" Type="http://schemas.openxmlformats.org/officeDocument/2006/relationships/tags" Target="../tags/tag299.xml"/><Relationship Id="rId22" Type="http://schemas.openxmlformats.org/officeDocument/2006/relationships/tags" Target="../tags/tag298.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78.xml"/><Relationship Id="rId19" Type="http://schemas.openxmlformats.org/officeDocument/2006/relationships/tags" Target="../tags/tag295.xml"/><Relationship Id="rId18" Type="http://schemas.openxmlformats.org/officeDocument/2006/relationships/tags" Target="../tags/tag294.xml"/><Relationship Id="rId17" Type="http://schemas.openxmlformats.org/officeDocument/2006/relationships/tags" Target="../tags/tag293.xml"/><Relationship Id="rId16" Type="http://schemas.openxmlformats.org/officeDocument/2006/relationships/tags" Target="../tags/tag292.xml"/><Relationship Id="rId15" Type="http://schemas.openxmlformats.org/officeDocument/2006/relationships/tags" Target="../tags/tag291.xml"/><Relationship Id="rId14" Type="http://schemas.openxmlformats.org/officeDocument/2006/relationships/tags" Target="../tags/tag290.xml"/><Relationship Id="rId13" Type="http://schemas.openxmlformats.org/officeDocument/2006/relationships/tags" Target="../tags/tag289.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tags" Target="../tags/tag277.xml"/></Relationships>
</file>

<file path=ppt/slides/_rels/slide13.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image" Target="../media/image4.png"/><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1" Type="http://schemas.openxmlformats.org/officeDocument/2006/relationships/notesSlide" Target="../notesSlides/notesSlide11.xml"/><Relationship Id="rId10" Type="http://schemas.openxmlformats.org/officeDocument/2006/relationships/slideLayout" Target="../slideLayouts/slideLayout13.xml"/><Relationship Id="rId1" Type="http://schemas.openxmlformats.org/officeDocument/2006/relationships/tags" Target="../tags/tag303.xml"/></Relationships>
</file>

<file path=ppt/slides/_rels/slide14.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7" Type="http://schemas.openxmlformats.org/officeDocument/2006/relationships/slideLayout" Target="../slideLayouts/slideLayout5.xml"/><Relationship Id="rId26" Type="http://schemas.openxmlformats.org/officeDocument/2006/relationships/tags" Target="../tags/tag336.xml"/><Relationship Id="rId25" Type="http://schemas.openxmlformats.org/officeDocument/2006/relationships/tags" Target="../tags/tag335.xml"/><Relationship Id="rId24" Type="http://schemas.openxmlformats.org/officeDocument/2006/relationships/tags" Target="../tags/tag334.xml"/><Relationship Id="rId23" Type="http://schemas.openxmlformats.org/officeDocument/2006/relationships/tags" Target="../tags/tag333.xml"/><Relationship Id="rId22" Type="http://schemas.openxmlformats.org/officeDocument/2006/relationships/tags" Target="../tags/tag332.xml"/><Relationship Id="rId21" Type="http://schemas.openxmlformats.org/officeDocument/2006/relationships/tags" Target="../tags/tag331.xml"/><Relationship Id="rId20" Type="http://schemas.openxmlformats.org/officeDocument/2006/relationships/tags" Target="../tags/tag330.xml"/><Relationship Id="rId2" Type="http://schemas.openxmlformats.org/officeDocument/2006/relationships/tags" Target="../tags/tag312.xml"/><Relationship Id="rId19" Type="http://schemas.openxmlformats.org/officeDocument/2006/relationships/tags" Target="../tags/tag329.xml"/><Relationship Id="rId18" Type="http://schemas.openxmlformats.org/officeDocument/2006/relationships/tags" Target="../tags/tag328.xml"/><Relationship Id="rId17" Type="http://schemas.openxmlformats.org/officeDocument/2006/relationships/tags" Target="../tags/tag327.xml"/><Relationship Id="rId16" Type="http://schemas.openxmlformats.org/officeDocument/2006/relationships/tags" Target="../tags/tag326.xml"/><Relationship Id="rId15" Type="http://schemas.openxmlformats.org/officeDocument/2006/relationships/tags" Target="../tags/tag325.xml"/><Relationship Id="rId14" Type="http://schemas.openxmlformats.org/officeDocument/2006/relationships/tags" Target="../tags/tag324.xml"/><Relationship Id="rId13" Type="http://schemas.openxmlformats.org/officeDocument/2006/relationships/tags" Target="../tags/tag323.xml"/><Relationship Id="rId12" Type="http://schemas.openxmlformats.org/officeDocument/2006/relationships/tags" Target="../tags/tag322.xml"/><Relationship Id="rId11" Type="http://schemas.openxmlformats.org/officeDocument/2006/relationships/tags" Target="../tags/tag321.xml"/><Relationship Id="rId10" Type="http://schemas.openxmlformats.org/officeDocument/2006/relationships/tags" Target="../tags/tag320.xml"/><Relationship Id="rId1" Type="http://schemas.openxmlformats.org/officeDocument/2006/relationships/tags" Target="../tags/tag311.xml"/></Relationships>
</file>

<file path=ppt/slides/_rels/slide15.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2" Type="http://schemas.openxmlformats.org/officeDocument/2006/relationships/slideLayout" Target="../slideLayouts/slideLayout5.xml"/><Relationship Id="rId21" Type="http://schemas.openxmlformats.org/officeDocument/2006/relationships/tags" Target="../tags/tag357.xml"/><Relationship Id="rId20" Type="http://schemas.openxmlformats.org/officeDocument/2006/relationships/tags" Target="../tags/tag356.xml"/><Relationship Id="rId2" Type="http://schemas.openxmlformats.org/officeDocument/2006/relationships/tags" Target="../tags/tag338.xml"/><Relationship Id="rId19" Type="http://schemas.openxmlformats.org/officeDocument/2006/relationships/tags" Target="../tags/tag355.xml"/><Relationship Id="rId18" Type="http://schemas.openxmlformats.org/officeDocument/2006/relationships/tags" Target="../tags/tag354.xml"/><Relationship Id="rId17" Type="http://schemas.openxmlformats.org/officeDocument/2006/relationships/tags" Target="../tags/tag353.xml"/><Relationship Id="rId16" Type="http://schemas.openxmlformats.org/officeDocument/2006/relationships/tags" Target="../tags/tag352.xml"/><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7.xml"/></Relationships>
</file>

<file path=ppt/slides/_rels/slide16.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2" Type="http://schemas.openxmlformats.org/officeDocument/2006/relationships/notesSlide" Target="../notesSlides/notesSlide12.xml"/><Relationship Id="rId11" Type="http://schemas.openxmlformats.org/officeDocument/2006/relationships/slideLayout" Target="../slideLayouts/slideLayout13.xml"/><Relationship Id="rId10" Type="http://schemas.openxmlformats.org/officeDocument/2006/relationships/tags" Target="../tags/tag366.xml"/><Relationship Id="rId1" Type="http://schemas.openxmlformats.org/officeDocument/2006/relationships/tags" Target="../tags/tag358.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8.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18.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1" Type="http://schemas.openxmlformats.org/officeDocument/2006/relationships/notesSlide" Target="../notesSlides/notesSlide14.xml"/><Relationship Id="rId30" Type="http://schemas.openxmlformats.org/officeDocument/2006/relationships/slideLayout" Target="../slideLayouts/slideLayout4.xml"/><Relationship Id="rId3" Type="http://schemas.openxmlformats.org/officeDocument/2006/relationships/tags" Target="../tags/tag376.xml"/><Relationship Id="rId29" Type="http://schemas.openxmlformats.org/officeDocument/2006/relationships/tags" Target="../tags/tag402.xml"/><Relationship Id="rId28" Type="http://schemas.openxmlformats.org/officeDocument/2006/relationships/tags" Target="../tags/tag401.xml"/><Relationship Id="rId27" Type="http://schemas.openxmlformats.org/officeDocument/2006/relationships/tags" Target="../tags/tag400.xml"/><Relationship Id="rId26" Type="http://schemas.openxmlformats.org/officeDocument/2006/relationships/tags" Target="../tags/tag399.xml"/><Relationship Id="rId25" Type="http://schemas.openxmlformats.org/officeDocument/2006/relationships/tags" Target="../tags/tag398.xml"/><Relationship Id="rId24" Type="http://schemas.openxmlformats.org/officeDocument/2006/relationships/tags" Target="../tags/tag397.xml"/><Relationship Id="rId23" Type="http://schemas.openxmlformats.org/officeDocument/2006/relationships/tags" Target="../tags/tag396.xml"/><Relationship Id="rId22" Type="http://schemas.openxmlformats.org/officeDocument/2006/relationships/tags" Target="../tags/tag395.xml"/><Relationship Id="rId21" Type="http://schemas.openxmlformats.org/officeDocument/2006/relationships/tags" Target="../tags/tag394.xml"/><Relationship Id="rId20" Type="http://schemas.openxmlformats.org/officeDocument/2006/relationships/tags" Target="../tags/tag393.xml"/><Relationship Id="rId2" Type="http://schemas.openxmlformats.org/officeDocument/2006/relationships/tags" Target="../tags/tag375.xml"/><Relationship Id="rId19" Type="http://schemas.openxmlformats.org/officeDocument/2006/relationships/tags" Target="../tags/tag392.xml"/><Relationship Id="rId18" Type="http://schemas.openxmlformats.org/officeDocument/2006/relationships/tags" Target="../tags/tag391.xml"/><Relationship Id="rId17" Type="http://schemas.openxmlformats.org/officeDocument/2006/relationships/tags" Target="../tags/tag390.xml"/><Relationship Id="rId16" Type="http://schemas.openxmlformats.org/officeDocument/2006/relationships/tags" Target="../tags/tag389.xml"/><Relationship Id="rId15" Type="http://schemas.openxmlformats.org/officeDocument/2006/relationships/tags" Target="../tags/tag388.xml"/><Relationship Id="rId14" Type="http://schemas.openxmlformats.org/officeDocument/2006/relationships/tags" Target="../tags/tag387.xml"/><Relationship Id="rId13" Type="http://schemas.openxmlformats.org/officeDocument/2006/relationships/tags" Target="../tags/tag386.xml"/><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tags" Target="../tags/tag374.xml"/></Relationships>
</file>

<file path=ppt/slides/_rels/slide19.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2" Type="http://schemas.openxmlformats.org/officeDocument/2006/relationships/notesSlide" Target="../notesSlides/notesSlide15.xml"/><Relationship Id="rId11" Type="http://schemas.openxmlformats.org/officeDocument/2006/relationships/slideLayout" Target="../slideLayouts/slideLayout13.xml"/><Relationship Id="rId10" Type="http://schemas.openxmlformats.org/officeDocument/2006/relationships/tags" Target="../tags/tag411.xml"/><Relationship Id="rId1" Type="http://schemas.openxmlformats.org/officeDocument/2006/relationships/tags" Target="../tags/tag403.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19.xml"/><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0" Type="http://schemas.openxmlformats.org/officeDocument/2006/relationships/notesSlide" Target="../notesSlides/notesSlide16.xml"/><Relationship Id="rId1" Type="http://schemas.openxmlformats.org/officeDocument/2006/relationships/tags" Target="../tags/tag412.xml"/></Relationships>
</file>

<file path=ppt/slides/_rels/slide21.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1" Type="http://schemas.openxmlformats.org/officeDocument/2006/relationships/notesSlide" Target="../notesSlides/notesSlide17.xml"/><Relationship Id="rId10" Type="http://schemas.openxmlformats.org/officeDocument/2006/relationships/slideLayout" Target="../slideLayouts/slideLayout13.xml"/><Relationship Id="rId1" Type="http://schemas.openxmlformats.org/officeDocument/2006/relationships/tags" Target="../tags/tag420.xml"/></Relationships>
</file>

<file path=ppt/slides/_rels/slide22.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1" Type="http://schemas.openxmlformats.org/officeDocument/2006/relationships/notesSlide" Target="../notesSlides/notesSlide18.xml"/><Relationship Id="rId10" Type="http://schemas.openxmlformats.org/officeDocument/2006/relationships/slideLayout" Target="../slideLayouts/slideLayout13.xml"/><Relationship Id="rId1" Type="http://schemas.openxmlformats.org/officeDocument/2006/relationships/tags" Target="../tags/tag429.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0" Type="http://schemas.openxmlformats.org/officeDocument/2006/relationships/notesSlide" Target="../notesSlides/notesSlide19.xml"/><Relationship Id="rId1" Type="http://schemas.openxmlformats.org/officeDocument/2006/relationships/tags" Target="../tags/tag438.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0" Type="http://schemas.openxmlformats.org/officeDocument/2006/relationships/notesSlide" Target="../notesSlides/notesSlide20.xml"/><Relationship Id="rId1" Type="http://schemas.openxmlformats.org/officeDocument/2006/relationships/tags" Target="../tags/tag446.xml"/></Relationships>
</file>

<file path=ppt/slides/_rels/slide25.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image" Target="../media/image7.png"/><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1" Type="http://schemas.openxmlformats.org/officeDocument/2006/relationships/notesSlide" Target="../notesSlides/notesSlide21.xml"/><Relationship Id="rId10" Type="http://schemas.openxmlformats.org/officeDocument/2006/relationships/slideLayout" Target="../slideLayouts/slideLayout13.xml"/><Relationship Id="rId1" Type="http://schemas.openxmlformats.org/officeDocument/2006/relationships/tags" Target="../tags/tag454.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0" Type="http://schemas.openxmlformats.org/officeDocument/2006/relationships/notesSlide" Target="../notesSlides/notesSlide22.xml"/><Relationship Id="rId1" Type="http://schemas.openxmlformats.org/officeDocument/2006/relationships/tags" Target="../tags/tag462.xml"/></Relationships>
</file>

<file path=ppt/slides/_rels/slide27.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2" Type="http://schemas.openxmlformats.org/officeDocument/2006/relationships/slideLayout" Target="../slideLayouts/slideLayout5.xml"/><Relationship Id="rId31" Type="http://schemas.openxmlformats.org/officeDocument/2006/relationships/tags" Target="../tags/tag500.xml"/><Relationship Id="rId30" Type="http://schemas.openxmlformats.org/officeDocument/2006/relationships/tags" Target="../tags/tag499.xml"/><Relationship Id="rId3" Type="http://schemas.openxmlformats.org/officeDocument/2006/relationships/tags" Target="../tags/tag472.xml"/><Relationship Id="rId29" Type="http://schemas.openxmlformats.org/officeDocument/2006/relationships/tags" Target="../tags/tag498.xml"/><Relationship Id="rId28" Type="http://schemas.openxmlformats.org/officeDocument/2006/relationships/tags" Target="../tags/tag497.xml"/><Relationship Id="rId27" Type="http://schemas.openxmlformats.org/officeDocument/2006/relationships/tags" Target="../tags/tag496.xml"/><Relationship Id="rId26" Type="http://schemas.openxmlformats.org/officeDocument/2006/relationships/tags" Target="../tags/tag495.xml"/><Relationship Id="rId25" Type="http://schemas.openxmlformats.org/officeDocument/2006/relationships/tags" Target="../tags/tag494.xml"/><Relationship Id="rId24" Type="http://schemas.openxmlformats.org/officeDocument/2006/relationships/tags" Target="../tags/tag493.xml"/><Relationship Id="rId23" Type="http://schemas.openxmlformats.org/officeDocument/2006/relationships/tags" Target="../tags/tag492.xml"/><Relationship Id="rId22" Type="http://schemas.openxmlformats.org/officeDocument/2006/relationships/tags" Target="../tags/tag491.xml"/><Relationship Id="rId21" Type="http://schemas.openxmlformats.org/officeDocument/2006/relationships/tags" Target="../tags/tag490.xml"/><Relationship Id="rId20" Type="http://schemas.openxmlformats.org/officeDocument/2006/relationships/tags" Target="../tags/tag489.xml"/><Relationship Id="rId2" Type="http://schemas.openxmlformats.org/officeDocument/2006/relationships/tags" Target="../tags/tag471.xml"/><Relationship Id="rId19" Type="http://schemas.openxmlformats.org/officeDocument/2006/relationships/tags" Target="../tags/tag488.xml"/><Relationship Id="rId18" Type="http://schemas.openxmlformats.org/officeDocument/2006/relationships/tags" Target="../tags/tag487.xml"/><Relationship Id="rId17" Type="http://schemas.openxmlformats.org/officeDocument/2006/relationships/tags" Target="../tags/tag486.xml"/><Relationship Id="rId16" Type="http://schemas.openxmlformats.org/officeDocument/2006/relationships/tags" Target="../tags/tag485.xml"/><Relationship Id="rId15" Type="http://schemas.openxmlformats.org/officeDocument/2006/relationships/tags" Target="../tags/tag484.xml"/><Relationship Id="rId14" Type="http://schemas.openxmlformats.org/officeDocument/2006/relationships/tags" Target="../tags/tag483.xml"/><Relationship Id="rId13" Type="http://schemas.openxmlformats.org/officeDocument/2006/relationships/tags" Target="../tags/tag482.xml"/><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0.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image" Target="../media/image8.png"/><Relationship Id="rId10" Type="http://schemas.openxmlformats.org/officeDocument/2006/relationships/notesSlide" Target="../notesSlides/notesSlide23.xml"/><Relationship Id="rId1" Type="http://schemas.openxmlformats.org/officeDocument/2006/relationships/tags" Target="../tags/tag50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notesSlide" Target="../notesSlides/notesSlide3.xml"/><Relationship Id="rId13" Type="http://schemas.openxmlformats.org/officeDocument/2006/relationships/slideLayout" Target="../slideLayouts/slideLayout3.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3.png"/><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133.xml"/><Relationship Id="rId95" Type="http://schemas.openxmlformats.org/officeDocument/2006/relationships/tags" Target="../tags/tag132.xml"/><Relationship Id="rId94" Type="http://schemas.openxmlformats.org/officeDocument/2006/relationships/tags" Target="../tags/tag131.xml"/><Relationship Id="rId93" Type="http://schemas.openxmlformats.org/officeDocument/2006/relationships/tags" Target="../tags/tag130.xml"/><Relationship Id="rId92" Type="http://schemas.openxmlformats.org/officeDocument/2006/relationships/tags" Target="../tags/tag129.xml"/><Relationship Id="rId91" Type="http://schemas.openxmlformats.org/officeDocument/2006/relationships/tags" Target="../tags/tag128.xml"/><Relationship Id="rId90" Type="http://schemas.openxmlformats.org/officeDocument/2006/relationships/tags" Target="../tags/tag127.xml"/><Relationship Id="rId9" Type="http://schemas.openxmlformats.org/officeDocument/2006/relationships/tags" Target="../tags/tag46.xml"/><Relationship Id="rId89" Type="http://schemas.openxmlformats.org/officeDocument/2006/relationships/tags" Target="../tags/tag126.xml"/><Relationship Id="rId88" Type="http://schemas.openxmlformats.org/officeDocument/2006/relationships/tags" Target="../tags/tag125.xml"/><Relationship Id="rId87" Type="http://schemas.openxmlformats.org/officeDocument/2006/relationships/tags" Target="../tags/tag124.xml"/><Relationship Id="rId86" Type="http://schemas.openxmlformats.org/officeDocument/2006/relationships/tags" Target="../tags/tag123.xml"/><Relationship Id="rId85" Type="http://schemas.openxmlformats.org/officeDocument/2006/relationships/tags" Target="../tags/tag122.xml"/><Relationship Id="rId84" Type="http://schemas.openxmlformats.org/officeDocument/2006/relationships/tags" Target="../tags/tag121.xml"/><Relationship Id="rId83" Type="http://schemas.openxmlformats.org/officeDocument/2006/relationships/tags" Target="../tags/tag120.xml"/><Relationship Id="rId82" Type="http://schemas.openxmlformats.org/officeDocument/2006/relationships/tags" Target="../tags/tag119.xml"/><Relationship Id="rId81" Type="http://schemas.openxmlformats.org/officeDocument/2006/relationships/tags" Target="../tags/tag118.xml"/><Relationship Id="rId80" Type="http://schemas.openxmlformats.org/officeDocument/2006/relationships/tags" Target="../tags/tag117.xml"/><Relationship Id="rId8" Type="http://schemas.openxmlformats.org/officeDocument/2006/relationships/tags" Target="../tags/tag45.xml"/><Relationship Id="rId79" Type="http://schemas.openxmlformats.org/officeDocument/2006/relationships/tags" Target="../tags/tag116.xml"/><Relationship Id="rId78" Type="http://schemas.openxmlformats.org/officeDocument/2006/relationships/tags" Target="../tags/tag115.xml"/><Relationship Id="rId77" Type="http://schemas.openxmlformats.org/officeDocument/2006/relationships/tags" Target="../tags/tag114.xml"/><Relationship Id="rId76" Type="http://schemas.openxmlformats.org/officeDocument/2006/relationships/tags" Target="../tags/tag113.xml"/><Relationship Id="rId75" Type="http://schemas.openxmlformats.org/officeDocument/2006/relationships/tags" Target="../tags/tag112.xml"/><Relationship Id="rId74" Type="http://schemas.openxmlformats.org/officeDocument/2006/relationships/tags" Target="../tags/tag111.xml"/><Relationship Id="rId73" Type="http://schemas.openxmlformats.org/officeDocument/2006/relationships/tags" Target="../tags/tag110.xml"/><Relationship Id="rId72" Type="http://schemas.openxmlformats.org/officeDocument/2006/relationships/tags" Target="../tags/tag109.xml"/><Relationship Id="rId71" Type="http://schemas.openxmlformats.org/officeDocument/2006/relationships/tags" Target="../tags/tag108.xml"/><Relationship Id="rId70" Type="http://schemas.openxmlformats.org/officeDocument/2006/relationships/tags" Target="../tags/tag107.xml"/><Relationship Id="rId7" Type="http://schemas.openxmlformats.org/officeDocument/2006/relationships/tags" Target="../tags/tag44.xml"/><Relationship Id="rId69" Type="http://schemas.openxmlformats.org/officeDocument/2006/relationships/tags" Target="../tags/tag106.xml"/><Relationship Id="rId68" Type="http://schemas.openxmlformats.org/officeDocument/2006/relationships/tags" Target="../tags/tag105.xml"/><Relationship Id="rId67" Type="http://schemas.openxmlformats.org/officeDocument/2006/relationships/tags" Target="../tags/tag104.xml"/><Relationship Id="rId66" Type="http://schemas.openxmlformats.org/officeDocument/2006/relationships/tags" Target="../tags/tag103.xml"/><Relationship Id="rId65" Type="http://schemas.openxmlformats.org/officeDocument/2006/relationships/tags" Target="../tags/tag102.xml"/><Relationship Id="rId64" Type="http://schemas.openxmlformats.org/officeDocument/2006/relationships/tags" Target="../tags/tag101.xml"/><Relationship Id="rId63" Type="http://schemas.openxmlformats.org/officeDocument/2006/relationships/tags" Target="../tags/tag100.xml"/><Relationship Id="rId62" Type="http://schemas.openxmlformats.org/officeDocument/2006/relationships/tags" Target="../tags/tag99.xml"/><Relationship Id="rId61" Type="http://schemas.openxmlformats.org/officeDocument/2006/relationships/tags" Target="../tags/tag98.xml"/><Relationship Id="rId60" Type="http://schemas.openxmlformats.org/officeDocument/2006/relationships/tags" Target="../tags/tag97.xml"/><Relationship Id="rId6" Type="http://schemas.openxmlformats.org/officeDocument/2006/relationships/tags" Target="../tags/tag43.xml"/><Relationship Id="rId59" Type="http://schemas.openxmlformats.org/officeDocument/2006/relationships/tags" Target="../tags/tag96.xml"/><Relationship Id="rId58" Type="http://schemas.openxmlformats.org/officeDocument/2006/relationships/tags" Target="../tags/tag95.xml"/><Relationship Id="rId57" Type="http://schemas.openxmlformats.org/officeDocument/2006/relationships/tags" Target="../tags/tag94.xml"/><Relationship Id="rId56" Type="http://schemas.openxmlformats.org/officeDocument/2006/relationships/tags" Target="../tags/tag93.xml"/><Relationship Id="rId55" Type="http://schemas.openxmlformats.org/officeDocument/2006/relationships/tags" Target="../tags/tag92.xml"/><Relationship Id="rId54" Type="http://schemas.openxmlformats.org/officeDocument/2006/relationships/tags" Target="../tags/tag91.xml"/><Relationship Id="rId53" Type="http://schemas.openxmlformats.org/officeDocument/2006/relationships/tags" Target="../tags/tag90.xml"/><Relationship Id="rId52" Type="http://schemas.openxmlformats.org/officeDocument/2006/relationships/tags" Target="../tags/tag89.xml"/><Relationship Id="rId51" Type="http://schemas.openxmlformats.org/officeDocument/2006/relationships/tags" Target="../tags/tag88.xml"/><Relationship Id="rId50" Type="http://schemas.openxmlformats.org/officeDocument/2006/relationships/tags" Target="../tags/tag87.xml"/><Relationship Id="rId5" Type="http://schemas.openxmlformats.org/officeDocument/2006/relationships/tags" Target="../tags/tag42.xml"/><Relationship Id="rId49" Type="http://schemas.openxmlformats.org/officeDocument/2006/relationships/tags" Target="../tags/tag86.xml"/><Relationship Id="rId48" Type="http://schemas.openxmlformats.org/officeDocument/2006/relationships/tags" Target="../tags/tag85.xml"/><Relationship Id="rId47" Type="http://schemas.openxmlformats.org/officeDocument/2006/relationships/tags" Target="../tags/tag84.xml"/><Relationship Id="rId46" Type="http://schemas.openxmlformats.org/officeDocument/2006/relationships/tags" Target="../tags/tag83.xml"/><Relationship Id="rId45" Type="http://schemas.openxmlformats.org/officeDocument/2006/relationships/tags" Target="../tags/tag82.xml"/><Relationship Id="rId44" Type="http://schemas.openxmlformats.org/officeDocument/2006/relationships/tags" Target="../tags/tag81.xml"/><Relationship Id="rId43" Type="http://schemas.openxmlformats.org/officeDocument/2006/relationships/tags" Target="../tags/tag80.xml"/><Relationship Id="rId42" Type="http://schemas.openxmlformats.org/officeDocument/2006/relationships/tags" Target="../tags/tag79.xml"/><Relationship Id="rId41" Type="http://schemas.openxmlformats.org/officeDocument/2006/relationships/tags" Target="../tags/tag78.xml"/><Relationship Id="rId40" Type="http://schemas.openxmlformats.org/officeDocument/2006/relationships/tags" Target="../tags/tag77.xml"/><Relationship Id="rId4" Type="http://schemas.openxmlformats.org/officeDocument/2006/relationships/tags" Target="../tags/tag41.xml"/><Relationship Id="rId39" Type="http://schemas.openxmlformats.org/officeDocument/2006/relationships/tags" Target="../tags/tag76.xml"/><Relationship Id="rId38" Type="http://schemas.openxmlformats.org/officeDocument/2006/relationships/tags" Target="../tags/tag75.xml"/><Relationship Id="rId37" Type="http://schemas.openxmlformats.org/officeDocument/2006/relationships/tags" Target="../tags/tag74.xml"/><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40.xml"/><Relationship Id="rId29" Type="http://schemas.openxmlformats.org/officeDocument/2006/relationships/tags" Target="../tags/tag66.xml"/><Relationship Id="rId28" Type="http://schemas.openxmlformats.org/officeDocument/2006/relationships/tags" Target="../tags/tag65.xml"/><Relationship Id="rId27" Type="http://schemas.openxmlformats.org/officeDocument/2006/relationships/tags" Target="../tags/tag64.xml"/><Relationship Id="rId26" Type="http://schemas.openxmlformats.org/officeDocument/2006/relationships/tags" Target="../tags/tag63.xml"/><Relationship Id="rId25" Type="http://schemas.openxmlformats.org/officeDocument/2006/relationships/tags" Target="../tags/tag62.xml"/><Relationship Id="rId24" Type="http://schemas.openxmlformats.org/officeDocument/2006/relationships/tags" Target="../tags/tag61.xml"/><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7.xml.rels><?xml version="1.0" encoding="UTF-8" standalone="yes"?>
<Relationships xmlns="http://schemas.openxmlformats.org/package/2006/relationships"><Relationship Id="rId94" Type="http://schemas.openxmlformats.org/officeDocument/2006/relationships/notesSlide" Target="../notesSlides/notesSlide6.xml"/><Relationship Id="rId93" Type="http://schemas.openxmlformats.org/officeDocument/2006/relationships/slideLayout" Target="../slideLayouts/slideLayout4.xml"/><Relationship Id="rId92" Type="http://schemas.openxmlformats.org/officeDocument/2006/relationships/tags" Target="../tags/tag225.xml"/><Relationship Id="rId91" Type="http://schemas.openxmlformats.org/officeDocument/2006/relationships/tags" Target="../tags/tag224.xml"/><Relationship Id="rId90" Type="http://schemas.openxmlformats.org/officeDocument/2006/relationships/tags" Target="../tags/tag223.xml"/><Relationship Id="rId9" Type="http://schemas.openxmlformats.org/officeDocument/2006/relationships/tags" Target="../tags/tag142.xml"/><Relationship Id="rId89" Type="http://schemas.openxmlformats.org/officeDocument/2006/relationships/tags" Target="../tags/tag222.xml"/><Relationship Id="rId88" Type="http://schemas.openxmlformats.org/officeDocument/2006/relationships/tags" Target="../tags/tag221.xml"/><Relationship Id="rId87" Type="http://schemas.openxmlformats.org/officeDocument/2006/relationships/tags" Target="../tags/tag220.xml"/><Relationship Id="rId86" Type="http://schemas.openxmlformats.org/officeDocument/2006/relationships/tags" Target="../tags/tag219.xml"/><Relationship Id="rId85" Type="http://schemas.openxmlformats.org/officeDocument/2006/relationships/tags" Target="../tags/tag218.xml"/><Relationship Id="rId84" Type="http://schemas.openxmlformats.org/officeDocument/2006/relationships/tags" Target="../tags/tag217.xml"/><Relationship Id="rId83" Type="http://schemas.openxmlformats.org/officeDocument/2006/relationships/tags" Target="../tags/tag216.xml"/><Relationship Id="rId82" Type="http://schemas.openxmlformats.org/officeDocument/2006/relationships/tags" Target="../tags/tag215.xml"/><Relationship Id="rId81" Type="http://schemas.openxmlformats.org/officeDocument/2006/relationships/tags" Target="../tags/tag214.xml"/><Relationship Id="rId80" Type="http://schemas.openxmlformats.org/officeDocument/2006/relationships/tags" Target="../tags/tag213.xml"/><Relationship Id="rId8" Type="http://schemas.openxmlformats.org/officeDocument/2006/relationships/tags" Target="../tags/tag141.xml"/><Relationship Id="rId79" Type="http://schemas.openxmlformats.org/officeDocument/2006/relationships/tags" Target="../tags/tag212.xml"/><Relationship Id="rId78" Type="http://schemas.openxmlformats.org/officeDocument/2006/relationships/tags" Target="../tags/tag211.xml"/><Relationship Id="rId77" Type="http://schemas.openxmlformats.org/officeDocument/2006/relationships/tags" Target="../tags/tag210.xml"/><Relationship Id="rId76" Type="http://schemas.openxmlformats.org/officeDocument/2006/relationships/tags" Target="../tags/tag209.xml"/><Relationship Id="rId75" Type="http://schemas.openxmlformats.org/officeDocument/2006/relationships/tags" Target="../tags/tag208.xml"/><Relationship Id="rId74" Type="http://schemas.openxmlformats.org/officeDocument/2006/relationships/tags" Target="../tags/tag207.xml"/><Relationship Id="rId73" Type="http://schemas.openxmlformats.org/officeDocument/2006/relationships/tags" Target="../tags/tag206.xml"/><Relationship Id="rId72" Type="http://schemas.openxmlformats.org/officeDocument/2006/relationships/tags" Target="../tags/tag205.xml"/><Relationship Id="rId71" Type="http://schemas.openxmlformats.org/officeDocument/2006/relationships/tags" Target="../tags/tag204.xml"/><Relationship Id="rId70" Type="http://schemas.openxmlformats.org/officeDocument/2006/relationships/tags" Target="../tags/tag203.xml"/><Relationship Id="rId7" Type="http://schemas.openxmlformats.org/officeDocument/2006/relationships/tags" Target="../tags/tag140.xml"/><Relationship Id="rId69" Type="http://schemas.openxmlformats.org/officeDocument/2006/relationships/tags" Target="../tags/tag202.xml"/><Relationship Id="rId68" Type="http://schemas.openxmlformats.org/officeDocument/2006/relationships/tags" Target="../tags/tag201.xml"/><Relationship Id="rId67" Type="http://schemas.openxmlformats.org/officeDocument/2006/relationships/tags" Target="../tags/tag200.xml"/><Relationship Id="rId66" Type="http://schemas.openxmlformats.org/officeDocument/2006/relationships/tags" Target="../tags/tag199.xml"/><Relationship Id="rId65" Type="http://schemas.openxmlformats.org/officeDocument/2006/relationships/tags" Target="../tags/tag198.xml"/><Relationship Id="rId64" Type="http://schemas.openxmlformats.org/officeDocument/2006/relationships/tags" Target="../tags/tag197.xml"/><Relationship Id="rId63" Type="http://schemas.openxmlformats.org/officeDocument/2006/relationships/tags" Target="../tags/tag196.xml"/><Relationship Id="rId62" Type="http://schemas.openxmlformats.org/officeDocument/2006/relationships/tags" Target="../tags/tag195.xml"/><Relationship Id="rId61" Type="http://schemas.openxmlformats.org/officeDocument/2006/relationships/tags" Target="../tags/tag194.xml"/><Relationship Id="rId60" Type="http://schemas.openxmlformats.org/officeDocument/2006/relationships/tags" Target="../tags/tag193.xml"/><Relationship Id="rId6" Type="http://schemas.openxmlformats.org/officeDocument/2006/relationships/tags" Target="../tags/tag139.xml"/><Relationship Id="rId59" Type="http://schemas.openxmlformats.org/officeDocument/2006/relationships/tags" Target="../tags/tag192.xml"/><Relationship Id="rId58" Type="http://schemas.openxmlformats.org/officeDocument/2006/relationships/tags" Target="../tags/tag191.xml"/><Relationship Id="rId57" Type="http://schemas.openxmlformats.org/officeDocument/2006/relationships/tags" Target="../tags/tag190.xml"/><Relationship Id="rId56" Type="http://schemas.openxmlformats.org/officeDocument/2006/relationships/tags" Target="../tags/tag189.xml"/><Relationship Id="rId55" Type="http://schemas.openxmlformats.org/officeDocument/2006/relationships/tags" Target="../tags/tag188.xml"/><Relationship Id="rId54" Type="http://schemas.openxmlformats.org/officeDocument/2006/relationships/tags" Target="../tags/tag187.xml"/><Relationship Id="rId53" Type="http://schemas.openxmlformats.org/officeDocument/2006/relationships/tags" Target="../tags/tag186.xml"/><Relationship Id="rId52" Type="http://schemas.openxmlformats.org/officeDocument/2006/relationships/tags" Target="../tags/tag185.xml"/><Relationship Id="rId51" Type="http://schemas.openxmlformats.org/officeDocument/2006/relationships/tags" Target="../tags/tag184.xml"/><Relationship Id="rId50" Type="http://schemas.openxmlformats.org/officeDocument/2006/relationships/tags" Target="../tags/tag183.xml"/><Relationship Id="rId5" Type="http://schemas.openxmlformats.org/officeDocument/2006/relationships/tags" Target="../tags/tag138.xml"/><Relationship Id="rId49" Type="http://schemas.openxmlformats.org/officeDocument/2006/relationships/tags" Target="../tags/tag182.xml"/><Relationship Id="rId48" Type="http://schemas.openxmlformats.org/officeDocument/2006/relationships/tags" Target="../tags/tag181.xml"/><Relationship Id="rId47" Type="http://schemas.openxmlformats.org/officeDocument/2006/relationships/tags" Target="../tags/tag180.xml"/><Relationship Id="rId46" Type="http://schemas.openxmlformats.org/officeDocument/2006/relationships/tags" Target="../tags/tag179.xml"/><Relationship Id="rId45" Type="http://schemas.openxmlformats.org/officeDocument/2006/relationships/tags" Target="../tags/tag178.xml"/><Relationship Id="rId44" Type="http://schemas.openxmlformats.org/officeDocument/2006/relationships/tags" Target="../tags/tag177.xml"/><Relationship Id="rId43" Type="http://schemas.openxmlformats.org/officeDocument/2006/relationships/tags" Target="../tags/tag176.xml"/><Relationship Id="rId42" Type="http://schemas.openxmlformats.org/officeDocument/2006/relationships/tags" Target="../tags/tag175.xml"/><Relationship Id="rId41" Type="http://schemas.openxmlformats.org/officeDocument/2006/relationships/tags" Target="../tags/tag174.xml"/><Relationship Id="rId40" Type="http://schemas.openxmlformats.org/officeDocument/2006/relationships/tags" Target="../tags/tag173.xml"/><Relationship Id="rId4" Type="http://schemas.openxmlformats.org/officeDocument/2006/relationships/tags" Target="../tags/tag137.xml"/><Relationship Id="rId39" Type="http://schemas.openxmlformats.org/officeDocument/2006/relationships/tags" Target="../tags/tag172.xml"/><Relationship Id="rId38" Type="http://schemas.openxmlformats.org/officeDocument/2006/relationships/tags" Target="../tags/tag171.xml"/><Relationship Id="rId37" Type="http://schemas.openxmlformats.org/officeDocument/2006/relationships/tags" Target="../tags/tag170.xml"/><Relationship Id="rId36" Type="http://schemas.openxmlformats.org/officeDocument/2006/relationships/tags" Target="../tags/tag169.xml"/><Relationship Id="rId35" Type="http://schemas.openxmlformats.org/officeDocument/2006/relationships/tags" Target="../tags/tag168.xml"/><Relationship Id="rId34" Type="http://schemas.openxmlformats.org/officeDocument/2006/relationships/tags" Target="../tags/tag167.xml"/><Relationship Id="rId33" Type="http://schemas.openxmlformats.org/officeDocument/2006/relationships/tags" Target="../tags/tag166.xml"/><Relationship Id="rId32" Type="http://schemas.openxmlformats.org/officeDocument/2006/relationships/tags" Target="../tags/tag165.xml"/><Relationship Id="rId31" Type="http://schemas.openxmlformats.org/officeDocument/2006/relationships/tags" Target="../tags/tag164.xml"/><Relationship Id="rId30" Type="http://schemas.openxmlformats.org/officeDocument/2006/relationships/tags" Target="../tags/tag163.xml"/><Relationship Id="rId3" Type="http://schemas.openxmlformats.org/officeDocument/2006/relationships/tags" Target="../tags/tag136.xml"/><Relationship Id="rId29" Type="http://schemas.openxmlformats.org/officeDocument/2006/relationships/tags" Target="../tags/tag162.xml"/><Relationship Id="rId28" Type="http://schemas.openxmlformats.org/officeDocument/2006/relationships/tags" Target="../tags/tag161.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tags" Target="../tags/tag135.xml"/><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8" Type="http://schemas.openxmlformats.org/officeDocument/2006/relationships/notesSlide" Target="../notesSlides/notesSlide7.xml"/><Relationship Id="rId27" Type="http://schemas.openxmlformats.org/officeDocument/2006/relationships/slideLayout" Target="../slideLayouts/slideLayout4.xml"/><Relationship Id="rId26" Type="http://schemas.openxmlformats.org/officeDocument/2006/relationships/tags" Target="../tags/tag251.xml"/><Relationship Id="rId25" Type="http://schemas.openxmlformats.org/officeDocument/2006/relationships/tags" Target="../tags/tag250.xml"/><Relationship Id="rId24" Type="http://schemas.openxmlformats.org/officeDocument/2006/relationships/tags" Target="../tags/tag249.xml"/><Relationship Id="rId23" Type="http://schemas.openxmlformats.org/officeDocument/2006/relationships/tags" Target="../tags/tag248.xml"/><Relationship Id="rId22" Type="http://schemas.openxmlformats.org/officeDocument/2006/relationships/tags" Target="../tags/tag247.xml"/><Relationship Id="rId21" Type="http://schemas.openxmlformats.org/officeDocument/2006/relationships/tags" Target="../tags/tag246.xml"/><Relationship Id="rId20" Type="http://schemas.openxmlformats.org/officeDocument/2006/relationships/tags" Target="../tags/tag245.xml"/><Relationship Id="rId2" Type="http://schemas.openxmlformats.org/officeDocument/2006/relationships/tags" Target="../tags/tag227.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0" Type="http://schemas.openxmlformats.org/officeDocument/2006/relationships/notesSlide" Target="../notesSlides/notesSlide8.xml"/><Relationship Id="rId1" Type="http://schemas.openxmlformats.org/officeDocument/2006/relationships/tags" Target="../tags/tag25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42976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拓展模块</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二、通信技术的发展历程</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441008"/>
            <a:ext cx="5621020" cy="42659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语言和文字通信阶段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人类通信的历史久远，远古时代人类通过语言、符号或烽火传递信息，听觉和视觉是信息传递的基本方式。</a:t>
            </a:r>
            <a:endParaRPr sz="1400" dirty="0">
              <a:latin typeface="微软雅黑" panose="020B0503020204020204" pitchFamily="34" charset="-122"/>
              <a:ea typeface="微软雅黑" panose="020B0503020204020204" pitchFamily="34" charset="-122"/>
            </a:endParaRPr>
          </a:p>
          <a:p>
            <a:pPr lvl="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电通信阶段</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电的发明和应用使人类进入了电子通信时代，电报、电话和广播电视成为最主要的信息传递手段。</a:t>
            </a:r>
            <a:endParaRPr sz="1400" dirty="0">
              <a:latin typeface="微软雅黑" panose="020B0503020204020204" pitchFamily="34" charset="-122"/>
              <a:ea typeface="微软雅黑" panose="020B0503020204020204" pitchFamily="34" charset="-122"/>
            </a:endParaRPr>
          </a:p>
          <a:p>
            <a:pPr lvl="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sym typeface="+mn-ea"/>
              </a:rPr>
              <a:t>3. 电通信阶段</a:t>
            </a:r>
            <a:endParaRPr sz="1400" b="1" dirty="0">
              <a:solidFill>
                <a:srgbClr val="00AFE1"/>
              </a:solidFill>
              <a:latin typeface="微软雅黑" panose="020B0503020204020204" pitchFamily="34" charset="-122"/>
              <a:ea typeface="微软雅黑" panose="020B0503020204020204" pitchFamily="34" charset="-122"/>
              <a:sym typeface="+mn-ea"/>
            </a:endParaRPr>
          </a:p>
          <a:p>
            <a:pPr marL="0" lvl="0" algn="just" fontAlgn="ctr">
              <a:lnSpc>
                <a:spcPct val="150000"/>
              </a:lnSpc>
              <a:spcBef>
                <a:spcPts val="1000"/>
              </a:spcBef>
              <a:spcAft>
                <a:spcPts val="0"/>
              </a:spcAft>
              <a:buClrTx/>
              <a:buSzTx/>
              <a:buFont typeface="Wingdings" panose="05000000000000000000" charset="0"/>
              <a:buNone/>
            </a:pPr>
            <a:r>
              <a:rPr sz="1400" dirty="0">
                <a:latin typeface="微软雅黑" panose="020B0503020204020204" pitchFamily="34" charset="-122"/>
                <a:ea typeface="微软雅黑" panose="020B0503020204020204" pitchFamily="34" charset="-122"/>
              </a:rPr>
              <a:t>20 世纪 80 年代后，随着计算机网络和 Internet 的迅猛发展，电报发展为用户电报和智能电报，电话发展为自动电话、程控电话、可视图文电话和 IP 电话，同时还出现了移动无线通信、多媒体技术和数字电视等多种通信技术</a:t>
            </a:r>
            <a:r>
              <a:rPr lang="zh-CN" sz="1400" dirty="0">
                <a:latin typeface="微软雅黑" panose="020B0503020204020204" pitchFamily="34" charset="-122"/>
                <a:ea typeface="微软雅黑" panose="020B0503020204020204" pitchFamily="34" charset="-122"/>
              </a:rPr>
              <a:t>。</a:t>
            </a:r>
            <a:endParaRPr lang="en-US" sz="1400" b="1" dirty="0">
              <a:solidFill>
                <a:srgbClr val="00AFE1"/>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880"/>
            <a:ext cx="3750945" cy="3254375"/>
          </a:xfrm>
          <a:prstGeom prst="rect">
            <a:avLst/>
          </a:prstGeom>
        </p:spPr>
        <p:txBody>
          <a:bodyPr anchor="ctr">
            <a:normAutofit lnSpcReduction="2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现代通信技术的目的是随着科技的不断发展，采用最新的技术来不断优化通信的各种方式，让人与人的沟通变得更为便捷有效。</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现代通信技术将通信技术与计算机技术、数字信号处理技术等新技术相结合，其发展具有数字化、综合化、宽带化、智能化和个人化的特点。</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09625"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三、现代通信技术的特点</a:t>
            </a:r>
            <a:endPar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通信业务综合化</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网络互通融合化</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通信传送宽带化</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5916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承载网络智能化</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2599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通信网络泛在化</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2930525" y="666750"/>
            <a:ext cx="344614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四、现代通信技术的发展趋势</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五、移动通信的基本概念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666750"/>
            <a:ext cx="5621020" cy="136207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我们把移动体上装备的无线电通信设备称为移动台，把装备在固定点的无线电通信设备称为基地台。基地台虽是一种永久性位置的电台，但它是与一个或多个移动台通信。实现移动通信的技术与设备总称为移动通信系统。如图 8-1-1所示</a:t>
            </a:r>
            <a:r>
              <a:rPr lang="zh-CN" sz="1400" dirty="0">
                <a:latin typeface="微软雅黑" panose="020B0503020204020204" pitchFamily="34" charset="-122"/>
                <a:ea typeface="微软雅黑" panose="020B0503020204020204" pitchFamily="34" charset="-122"/>
              </a:rPr>
              <a:t>。</a:t>
            </a:r>
            <a:endParaRPr lang="zh-CN"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4114800" y="2571750"/>
            <a:ext cx="3436620" cy="15875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移动性</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电波传播条件复杂</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噪声和干扰</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严重</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25916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系统和网络结构复杂</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52599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fontScale="90000" lnSpcReduction="10000"/>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要求频带宽度利用率高、设备性能好</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2897505" y="666750"/>
            <a:ext cx="3446145" cy="368300"/>
          </a:xfrm>
          <a:prstGeom prst="rect">
            <a:avLst/>
          </a:prstGeom>
          <a:noFill/>
        </p:spPr>
        <p:txBody>
          <a:bodyPr wrap="square" rtlCol="0" anchor="t">
            <a:spAutoFit/>
          </a:bodyPr>
          <a:p>
            <a:pPr algn="ctr"/>
            <a:r>
              <a:rPr lang="zh-CN" altLang="en-US" b="1">
                <a:latin typeface="微软雅黑" panose="020B0503020204020204" pitchFamily="34" charset="-122"/>
                <a:ea typeface="微软雅黑" panose="020B0503020204020204" pitchFamily="34" charset="-122"/>
              </a:rPr>
              <a:t>六、移动通信的特点</a:t>
            </a:r>
            <a:endParaRPr lang="zh-CN" altLang="en-US" b="1">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2161367" y="3566541"/>
            <a:ext cx="6094296" cy="481430"/>
          </a:xfrm>
          <a:prstGeom prst="rect">
            <a:avLst/>
          </a:pr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1" name="Text Placeholder 17"/>
          <p:cNvSpPr txBox="1"/>
          <p:nvPr>
            <p:custDataLst>
              <p:tags r:id="rId2"/>
            </p:custDataLst>
          </p:nvPr>
        </p:nvSpPr>
        <p:spPr>
          <a:xfrm>
            <a:off x="764221" y="3641065"/>
            <a:ext cx="1238573" cy="345238"/>
          </a:xfrm>
          <a:prstGeom prst="rect">
            <a:avLst/>
          </a:prstGeom>
          <a:noFill/>
        </p:spPr>
        <p:txBody>
          <a:bodyPr wrap="square" rtlCol="0" anchor="b" anchorCtr="0"/>
          <a:lstStyle>
            <a:defPPr>
              <a:defRPr lang="zh-CN"/>
            </a:defPPr>
            <a:lvl1pPr algn="ctr">
              <a:lnSpc>
                <a:spcPct val="13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rPr>
              <a:t>4</a:t>
            </a:r>
            <a:endParaRPr kumimoji="0" lang="en-US" altLang="zh-CN" sz="2000" b="1" i="0" spc="0" noProof="0">
              <a:ln>
                <a:noFill/>
              </a:ln>
              <a:solidFill>
                <a:srgbClr val="1F74AD"/>
              </a:solidFill>
              <a:effectLst/>
              <a:uLnTx/>
              <a:uFillTx/>
              <a:latin typeface="Arial" panose="020B0604020202020204" pitchFamily="34" charset="0"/>
              <a:ea typeface="微软雅黑" panose="020B0503020204020204" pitchFamily="34" charset="-122"/>
              <a:cs typeface="+mn-ea"/>
            </a:endParaRPr>
          </a:p>
        </p:txBody>
      </p:sp>
      <p:sp>
        <p:nvSpPr>
          <p:cNvPr id="10" name="TextBox 48"/>
          <p:cNvSpPr txBox="1"/>
          <p:nvPr>
            <p:custDataLst>
              <p:tags r:id="rId3"/>
            </p:custDataLst>
          </p:nvPr>
        </p:nvSpPr>
        <p:spPr>
          <a:xfrm>
            <a:off x="2363272" y="3560351"/>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b="1">
                <a:solidFill>
                  <a:srgbClr val="000000">
                    <a:lumMod val="85000"/>
                    <a:lumOff val="15000"/>
                  </a:srgbClr>
                </a:solidFill>
                <a:latin typeface="Arial" panose="020B0604020202020204" pitchFamily="34" charset="0"/>
              </a:rPr>
              <a:t>4. 第四代移动通信系统（4G）</a:t>
            </a:r>
            <a:endParaRPr lang="zh-CN" altLang="en-US" sz="1200" b="1">
              <a:solidFill>
                <a:srgbClr val="000000">
                  <a:lumMod val="85000"/>
                  <a:lumOff val="15000"/>
                </a:srgbClr>
              </a:solidFill>
              <a:latin typeface="Arial" panose="020B0604020202020204" pitchFamily="34" charset="0"/>
            </a:endParaRPr>
          </a:p>
        </p:txBody>
      </p:sp>
      <p:cxnSp>
        <p:nvCxnSpPr>
          <p:cNvPr id="22" name="直接连接符 21"/>
          <p:cNvCxnSpPr/>
          <p:nvPr>
            <p:custDataLst>
              <p:tags r:id="rId4"/>
            </p:custDataLst>
          </p:nvPr>
        </p:nvCxnSpPr>
        <p:spPr>
          <a:xfrm>
            <a:off x="2161367" y="3564398"/>
            <a:ext cx="0" cy="485715"/>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5"/>
            </p:custDataLst>
          </p:nvPr>
        </p:nvSpPr>
        <p:spPr>
          <a:xfrm>
            <a:off x="2161367" y="2867851"/>
            <a:ext cx="6094296" cy="48143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9" name="Text Placeholder 17"/>
          <p:cNvSpPr txBox="1"/>
          <p:nvPr>
            <p:custDataLst>
              <p:tags r:id="rId6"/>
            </p:custDataLst>
          </p:nvPr>
        </p:nvSpPr>
        <p:spPr>
          <a:xfrm>
            <a:off x="764221" y="2942016"/>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rPr>
              <a:t>3</a:t>
            </a:r>
            <a:endParaRPr kumimoji="0" lang="en-US" altLang="zh-CN" sz="2000" b="1" i="0" spc="0" noProof="0">
              <a:ln>
                <a:noFill/>
              </a:ln>
              <a:solidFill>
                <a:srgbClr val="69A35B"/>
              </a:solidFill>
              <a:effectLst/>
              <a:uLnTx/>
              <a:uFillTx/>
              <a:latin typeface="Arial" panose="020B0604020202020204" pitchFamily="34" charset="0"/>
              <a:ea typeface="微软雅黑" panose="020B0503020204020204" pitchFamily="34" charset="-122"/>
              <a:cs typeface="+mn-ea"/>
            </a:endParaRPr>
          </a:p>
        </p:txBody>
      </p:sp>
      <p:sp>
        <p:nvSpPr>
          <p:cNvPr id="8" name="TextBox 48"/>
          <p:cNvSpPr txBox="1"/>
          <p:nvPr>
            <p:custDataLst>
              <p:tags r:id="rId7"/>
            </p:custDataLst>
          </p:nvPr>
        </p:nvSpPr>
        <p:spPr>
          <a:xfrm>
            <a:off x="2363272" y="2861659"/>
            <a:ext cx="5866200" cy="493810"/>
          </a:xfrm>
          <a:prstGeom prst="rect">
            <a:avLst/>
          </a:prstGeom>
          <a:noFill/>
        </p:spPr>
        <p:txBody>
          <a:bodyPr wrap="square" rtlCol="0" anchor="ctr" anchorCtr="0">
            <a:no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lnSpc>
                <a:spcPct val="100000"/>
              </a:lnSpc>
              <a:defRPr/>
            </a:pPr>
            <a:r>
              <a:rPr lang="zh-CN" altLang="en-US" sz="1200" b="1">
                <a:solidFill>
                  <a:srgbClr val="000000">
                    <a:lumMod val="85000"/>
                    <a:lumOff val="15000"/>
                  </a:srgbClr>
                </a:solidFill>
                <a:latin typeface="Arial" panose="020B0604020202020204" pitchFamily="34" charset="0"/>
              </a:rPr>
              <a:t>3. 第三代移动通信系统（3G）</a:t>
            </a:r>
            <a:endParaRPr lang="zh-CN" altLang="en-US" sz="1200" b="1">
              <a:solidFill>
                <a:srgbClr val="000000">
                  <a:lumMod val="85000"/>
                  <a:lumOff val="15000"/>
                </a:srgbClr>
              </a:solidFill>
              <a:latin typeface="Arial" panose="020B0604020202020204" pitchFamily="34" charset="0"/>
            </a:endParaRPr>
          </a:p>
        </p:txBody>
      </p:sp>
      <p:cxnSp>
        <p:nvCxnSpPr>
          <p:cNvPr id="42" name="直接连接符 41"/>
          <p:cNvCxnSpPr/>
          <p:nvPr>
            <p:custDataLst>
              <p:tags r:id="rId8"/>
            </p:custDataLst>
          </p:nvPr>
        </p:nvCxnSpPr>
        <p:spPr>
          <a:xfrm>
            <a:off x="2161367" y="2865707"/>
            <a:ext cx="0" cy="485715"/>
          </a:xfrm>
          <a:prstGeom prst="line">
            <a:avLst/>
          </a:prstGeom>
          <a:ln w="38100">
            <a:solidFill>
              <a:srgbClr val="69A35B"/>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9"/>
            </p:custDataLst>
          </p:nvPr>
        </p:nvSpPr>
        <p:spPr>
          <a:xfrm>
            <a:off x="2161367" y="2169159"/>
            <a:ext cx="6094296" cy="481430"/>
          </a:xfrm>
          <a:prstGeom prst="rect">
            <a:avLst/>
          </a:prstGeom>
          <a:solidFill>
            <a:srgbClr val="FFC0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7" name="Text Placeholder 17"/>
          <p:cNvSpPr txBox="1"/>
          <p:nvPr>
            <p:custDataLst>
              <p:tags r:id="rId10"/>
            </p:custDataLst>
          </p:nvPr>
        </p:nvSpPr>
        <p:spPr>
          <a:xfrm>
            <a:off x="764221" y="2243444"/>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rPr>
              <a:t>2</a:t>
            </a:r>
            <a:endParaRPr kumimoji="0" lang="en-US" altLang="zh-CN" sz="2000" b="1" i="0" spc="0" noProof="0">
              <a:ln>
                <a:noFill/>
              </a:ln>
              <a:solidFill>
                <a:srgbClr val="FFC000">
                  <a:lumMod val="60000"/>
                  <a:lumOff val="40000"/>
                </a:srgbClr>
              </a:solidFill>
              <a:effectLst/>
              <a:uLnTx/>
              <a:uFillTx/>
              <a:latin typeface="Arial" panose="020B0604020202020204" pitchFamily="34" charset="0"/>
              <a:ea typeface="微软雅黑" panose="020B0503020204020204" pitchFamily="34" charset="-122"/>
              <a:cs typeface="+mn-ea"/>
            </a:endParaRPr>
          </a:p>
        </p:txBody>
      </p:sp>
      <p:sp>
        <p:nvSpPr>
          <p:cNvPr id="6" name="TextBox 48"/>
          <p:cNvSpPr txBox="1"/>
          <p:nvPr>
            <p:custDataLst>
              <p:tags r:id="rId11"/>
            </p:custDataLst>
          </p:nvPr>
        </p:nvSpPr>
        <p:spPr>
          <a:xfrm>
            <a:off x="2363272" y="2162968"/>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marR="0" lvl="0" indent="0" fontAlgn="auto">
              <a:spcBef>
                <a:spcPts val="0"/>
              </a:spcBef>
              <a:spcAft>
                <a:spcPts val="0"/>
              </a:spcAft>
              <a:buClrTx/>
              <a:buSzTx/>
              <a:buFontTx/>
              <a:buNone/>
              <a:defRPr/>
            </a:pPr>
            <a:r>
              <a:rPr lang="zh-CN" altLang="en-US" sz="1200" b="1">
                <a:solidFill>
                  <a:srgbClr val="000000">
                    <a:lumMod val="85000"/>
                    <a:lumOff val="15000"/>
                  </a:srgbClr>
                </a:solidFill>
                <a:latin typeface="Arial" panose="020B0604020202020204" pitchFamily="34" charset="0"/>
              </a:rPr>
              <a:t>2. 第二代移动通信系统（2G）</a:t>
            </a:r>
            <a:endParaRPr lang="zh-CN" altLang="en-US" sz="1200" b="1">
              <a:solidFill>
                <a:srgbClr val="000000">
                  <a:lumMod val="85000"/>
                  <a:lumOff val="15000"/>
                </a:srgbClr>
              </a:solidFill>
              <a:latin typeface="Arial" panose="020B0604020202020204" pitchFamily="34" charset="0"/>
            </a:endParaRPr>
          </a:p>
        </p:txBody>
      </p:sp>
      <p:cxnSp>
        <p:nvCxnSpPr>
          <p:cNvPr id="43" name="直接连接符 42"/>
          <p:cNvCxnSpPr/>
          <p:nvPr>
            <p:custDataLst>
              <p:tags r:id="rId12"/>
            </p:custDataLst>
          </p:nvPr>
        </p:nvCxnSpPr>
        <p:spPr>
          <a:xfrm>
            <a:off x="2161367" y="2167015"/>
            <a:ext cx="0" cy="485715"/>
          </a:xfrm>
          <a:prstGeom prst="line">
            <a:avLst/>
          </a:prstGeom>
          <a:ln w="38100">
            <a:solidFill>
              <a:srgbClr val="FFC000">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3"/>
            </p:custDataLst>
          </p:nvPr>
        </p:nvSpPr>
        <p:spPr>
          <a:xfrm>
            <a:off x="2161367" y="1470467"/>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5" name="Text Placeholder 17"/>
          <p:cNvSpPr txBox="1"/>
          <p:nvPr>
            <p:custDataLst>
              <p:tags r:id="rId14"/>
            </p:custDataLst>
          </p:nvPr>
        </p:nvSpPr>
        <p:spPr>
          <a:xfrm>
            <a:off x="764221" y="1544871"/>
            <a:ext cx="1238573" cy="345238"/>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1</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4" name="TextBox 48"/>
          <p:cNvSpPr txBox="1"/>
          <p:nvPr>
            <p:custDataLst>
              <p:tags r:id="rId15"/>
            </p:custDataLst>
          </p:nvPr>
        </p:nvSpPr>
        <p:spPr>
          <a:xfrm>
            <a:off x="2363272" y="1464276"/>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200" b="1">
                <a:solidFill>
                  <a:srgbClr val="000000">
                    <a:lumMod val="85000"/>
                    <a:lumOff val="15000"/>
                  </a:srgbClr>
                </a:solidFill>
                <a:latin typeface="Arial" panose="020B0604020202020204" pitchFamily="34" charset="0"/>
              </a:rPr>
              <a:t>1. 第一代移动通信系统（1G）</a:t>
            </a:r>
            <a:endParaRPr lang="zh-CN" altLang="en-US" sz="1200" b="1">
              <a:solidFill>
                <a:srgbClr val="000000">
                  <a:lumMod val="85000"/>
                  <a:lumOff val="15000"/>
                </a:srgbClr>
              </a:solidFill>
              <a:latin typeface="Arial" panose="020B0604020202020204" pitchFamily="34" charset="0"/>
            </a:endParaRPr>
          </a:p>
        </p:txBody>
      </p:sp>
      <p:cxnSp>
        <p:nvCxnSpPr>
          <p:cNvPr id="44" name="直接连接符 43"/>
          <p:cNvCxnSpPr/>
          <p:nvPr>
            <p:custDataLst>
              <p:tags r:id="rId16"/>
            </p:custDataLst>
          </p:nvPr>
        </p:nvCxnSpPr>
        <p:spPr>
          <a:xfrm>
            <a:off x="2161367" y="1468323"/>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8" name="矩形 17"/>
          <p:cNvSpPr/>
          <p:nvPr>
            <p:custDataLst>
              <p:tags r:id="rId17"/>
            </p:custDataLst>
          </p:nvPr>
        </p:nvSpPr>
        <p:spPr>
          <a:xfrm>
            <a:off x="2161367" y="4297773"/>
            <a:ext cx="6094296" cy="48143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p>
        </p:txBody>
      </p:sp>
      <p:sp>
        <p:nvSpPr>
          <p:cNvPr id="19" name="Text Placeholder 17"/>
          <p:cNvSpPr txBox="1"/>
          <p:nvPr>
            <p:custDataLst>
              <p:tags r:id="rId18"/>
            </p:custDataLst>
          </p:nvPr>
        </p:nvSpPr>
        <p:spPr>
          <a:xfrm>
            <a:off x="764380" y="4372177"/>
            <a:ext cx="1170795" cy="345397"/>
          </a:xfrm>
          <a:prstGeom prst="rect">
            <a:avLst/>
          </a:prstGeom>
          <a:noFill/>
        </p:spPr>
        <p:txBody>
          <a:bodyPr wrap="square" rtlCol="0" anchor="b" anchorCtr="0"/>
          <a:lstStyle>
            <a:defPPr>
              <a:defRPr lang="zh-CN"/>
            </a:defPPr>
            <a:lvl1pPr algn="ctr">
              <a:lnSpc>
                <a:spcPct val="100000"/>
              </a:lnSpc>
              <a:defRPr sz="4000" b="1" spc="150">
                <a:solidFill>
                  <a:srgbClr val="000000">
                    <a:lumMod val="65000"/>
                    <a:lumOff val="35000"/>
                  </a:srgbClr>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rPr>
              <a:t>5</a:t>
            </a:r>
            <a:endParaRPr kumimoji="0" lang="en-US" altLang="zh-CN" sz="2000" b="1" i="0" spc="0" noProof="0">
              <a:ln>
                <a:noFill/>
              </a:ln>
              <a:solidFill>
                <a:srgbClr val="3498DB"/>
              </a:solidFill>
              <a:effectLst/>
              <a:uLnTx/>
              <a:uFillTx/>
              <a:latin typeface="Arial" panose="020B0604020202020204" pitchFamily="34" charset="0"/>
              <a:ea typeface="微软雅黑" panose="020B0503020204020204" pitchFamily="34" charset="-122"/>
              <a:cs typeface="+mn-ea"/>
            </a:endParaRPr>
          </a:p>
        </p:txBody>
      </p:sp>
      <p:sp>
        <p:nvSpPr>
          <p:cNvPr id="20" name="TextBox 48"/>
          <p:cNvSpPr txBox="1"/>
          <p:nvPr>
            <p:custDataLst>
              <p:tags r:id="rId19"/>
            </p:custDataLst>
          </p:nvPr>
        </p:nvSpPr>
        <p:spPr>
          <a:xfrm>
            <a:off x="2363272" y="4291582"/>
            <a:ext cx="5866200" cy="493810"/>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pitchFamily="34" charset="-122"/>
                <a:ea typeface="微软雅黑" panose="020B0503020204020204" pitchFamily="34" charset="-122"/>
              </a:defRPr>
            </a:lvl1pPr>
          </a:lstStyle>
          <a:p>
            <a:pPr>
              <a:defRPr/>
            </a:pPr>
            <a:r>
              <a:rPr lang="zh-CN" altLang="en-US" sz="1050" b="1">
                <a:solidFill>
                  <a:srgbClr val="000000">
                    <a:lumMod val="85000"/>
                    <a:lumOff val="15000"/>
                  </a:srgbClr>
                </a:solidFill>
                <a:latin typeface="Arial" panose="020B0604020202020204" pitchFamily="34" charset="0"/>
              </a:rPr>
              <a:t>5. 第五代</a:t>
            </a:r>
            <a:r>
              <a:rPr lang="zh-CN" altLang="en-US" sz="1050" b="1">
                <a:solidFill>
                  <a:srgbClr val="000000">
                    <a:lumMod val="85000"/>
                    <a:lumOff val="15000"/>
                  </a:srgbClr>
                </a:solidFill>
                <a:latin typeface="Arial" panose="020B0604020202020204" pitchFamily="34" charset="0"/>
              </a:rPr>
              <a:t>移动通信系统（5G）</a:t>
            </a:r>
            <a:endParaRPr lang="zh-CN" altLang="en-US" sz="1050" b="1">
              <a:solidFill>
                <a:srgbClr val="000000">
                  <a:lumMod val="85000"/>
                  <a:lumOff val="15000"/>
                </a:srgbClr>
              </a:solidFill>
              <a:latin typeface="Arial" panose="020B0604020202020204" pitchFamily="34" charset="0"/>
            </a:endParaRPr>
          </a:p>
        </p:txBody>
      </p:sp>
      <p:cxnSp>
        <p:nvCxnSpPr>
          <p:cNvPr id="23" name="直接连接符 22"/>
          <p:cNvCxnSpPr/>
          <p:nvPr>
            <p:custDataLst>
              <p:tags r:id="rId20"/>
            </p:custDataLst>
          </p:nvPr>
        </p:nvCxnSpPr>
        <p:spPr>
          <a:xfrm>
            <a:off x="2161367" y="4295629"/>
            <a:ext cx="0" cy="485715"/>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2" name="文本框 1"/>
          <p:cNvSpPr txBox="1"/>
          <p:nvPr/>
        </p:nvSpPr>
        <p:spPr>
          <a:xfrm>
            <a:off x="2895600" y="666750"/>
            <a:ext cx="402272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七、移动通信技术的发展历程</a:t>
            </a:r>
            <a:endParaRPr lang="zh-CN" altLang="en-US" b="1">
              <a:latin typeface="微软雅黑" panose="020B0503020204020204" pitchFamily="34" charset="-122"/>
              <a:ea typeface="微软雅黑" panose="020B0503020204020204" pitchFamily="3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880"/>
            <a:ext cx="3597275" cy="85090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移动通信网络分为接入网、传输网和核心网，如图 8-1-2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八、移动通信网的基本架构</a:t>
            </a:r>
            <a:endPar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9"/>
          <a:stretch>
            <a:fillRect/>
          </a:stretch>
        </p:blipFill>
        <p:spPr>
          <a:xfrm>
            <a:off x="4800600" y="2495550"/>
            <a:ext cx="3778250" cy="145415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任意多边形: 形状 141"/>
          <p:cNvSpPr/>
          <p:nvPr>
            <p:custDataLst>
              <p:tags r:id="rId1"/>
            </p:custDataLst>
          </p:nvPr>
        </p:nvSpPr>
        <p:spPr>
          <a:xfrm>
            <a:off x="8659" y="318"/>
            <a:ext cx="5354449" cy="5142865"/>
          </a:xfrm>
          <a:custGeom>
            <a:avLst/>
            <a:gdLst>
              <a:gd name="connsiteX0" fmla="*/ 2888487 w 7140146"/>
              <a:gd name="connsiteY0" fmla="*/ 4462028 h 6858000"/>
              <a:gd name="connsiteX1" fmla="*/ 4969982 w 7140146"/>
              <a:gd name="connsiteY1" fmla="*/ 6543523 h 6858000"/>
              <a:gd name="connsiteX2" fmla="*/ 4655505 w 7140146"/>
              <a:gd name="connsiteY2" fmla="*/ 6858000 h 6858000"/>
              <a:gd name="connsiteX3" fmla="*/ 1121470 w 7140146"/>
              <a:gd name="connsiteY3" fmla="*/ 6858000 h 6858000"/>
              <a:gd name="connsiteX4" fmla="*/ 806992 w 7140146"/>
              <a:gd name="connsiteY4" fmla="*/ 6543523 h 6858000"/>
              <a:gd name="connsiteX5" fmla="*/ 3987800 w 7140146"/>
              <a:gd name="connsiteY5" fmla="*/ 3554018 h 6858000"/>
              <a:gd name="connsiteX6" fmla="*/ 4866048 w 7140146"/>
              <a:gd name="connsiteY6" fmla="*/ 4432266 h 6858000"/>
              <a:gd name="connsiteX7" fmla="*/ 3987800 w 7140146"/>
              <a:gd name="connsiteY7" fmla="*/ 5310514 h 6858000"/>
              <a:gd name="connsiteX8" fmla="*/ 3109553 w 7140146"/>
              <a:gd name="connsiteY8" fmla="*/ 4432266 h 6858000"/>
              <a:gd name="connsiteX9" fmla="*/ 4012446 w 7140146"/>
              <a:gd name="connsiteY9" fmla="*/ 3170015 h 6858000"/>
              <a:gd name="connsiteX10" fmla="*/ 3965575 w 7140146"/>
              <a:gd name="connsiteY10" fmla="*/ 3216887 h 6858000"/>
              <a:gd name="connsiteX11" fmla="*/ 3978279 w 7140146"/>
              <a:gd name="connsiteY11" fmla="*/ 3218244 h 6858000"/>
              <a:gd name="connsiteX12" fmla="*/ 3999225 w 7140146"/>
              <a:gd name="connsiteY12" fmla="*/ 3205628 h 6858000"/>
              <a:gd name="connsiteX13" fmla="*/ 4012658 w 7140146"/>
              <a:gd name="connsiteY13" fmla="*/ 3170607 h 6858000"/>
              <a:gd name="connsiteX14" fmla="*/ 3852389 w 7140146"/>
              <a:gd name="connsiteY14" fmla="*/ 3169901 h 6858000"/>
              <a:gd name="connsiteX15" fmla="*/ 3859817 w 7140146"/>
              <a:gd name="connsiteY15" fmla="*/ 3177329 h 6858000"/>
              <a:gd name="connsiteX16" fmla="*/ 3834826 w 7140146"/>
              <a:gd name="connsiteY16" fmla="*/ 3202319 h 6858000"/>
              <a:gd name="connsiteX17" fmla="*/ 3916112 w 7140146"/>
              <a:gd name="connsiteY17" fmla="*/ 3283604 h 6858000"/>
              <a:gd name="connsiteX18" fmla="*/ 3923609 w 7140146"/>
              <a:gd name="connsiteY18" fmla="*/ 3246398 h 6858000"/>
              <a:gd name="connsiteX19" fmla="*/ 3931592 w 7140146"/>
              <a:gd name="connsiteY19" fmla="*/ 3254381 h 6858000"/>
              <a:gd name="connsiteX20" fmla="*/ 3924233 w 7140146"/>
              <a:gd name="connsiteY20" fmla="*/ 3293669 h 6858000"/>
              <a:gd name="connsiteX21" fmla="*/ 3916528 w 7140146"/>
              <a:gd name="connsiteY21" fmla="*/ 3301374 h 6858000"/>
              <a:gd name="connsiteX22" fmla="*/ 3826150 w 7140146"/>
              <a:gd name="connsiteY22" fmla="*/ 3210996 h 6858000"/>
              <a:gd name="connsiteX23" fmla="*/ 3804840 w 7140146"/>
              <a:gd name="connsiteY23" fmla="*/ 3232306 h 6858000"/>
              <a:gd name="connsiteX24" fmla="*/ 3797412 w 7140146"/>
              <a:gd name="connsiteY24" fmla="*/ 3224878 h 6858000"/>
              <a:gd name="connsiteX25" fmla="*/ 4092869 w 7140146"/>
              <a:gd name="connsiteY25" fmla="*/ 3089592 h 6858000"/>
              <a:gd name="connsiteX26" fmla="*/ 4058645 w 7140146"/>
              <a:gd name="connsiteY26" fmla="*/ 3123816 h 6858000"/>
              <a:gd name="connsiteX27" fmla="*/ 4067657 w 7140146"/>
              <a:gd name="connsiteY27" fmla="*/ 3127061 h 6858000"/>
              <a:gd name="connsiteX28" fmla="*/ 4089973 w 7140146"/>
              <a:gd name="connsiteY28" fmla="*/ 3112935 h 6858000"/>
              <a:gd name="connsiteX29" fmla="*/ 4103092 w 7140146"/>
              <a:gd name="connsiteY29" fmla="*/ 3099816 h 6858000"/>
              <a:gd name="connsiteX30" fmla="*/ 2911503 w 7140146"/>
              <a:gd name="connsiteY30" fmla="*/ 2478410 h 6858000"/>
              <a:gd name="connsiteX31" fmla="*/ 3789751 w 7140146"/>
              <a:gd name="connsiteY31" fmla="*/ 3356658 h 6858000"/>
              <a:gd name="connsiteX32" fmla="*/ 2911503 w 7140146"/>
              <a:gd name="connsiteY32" fmla="*/ 4234906 h 6858000"/>
              <a:gd name="connsiteX33" fmla="*/ 2033256 w 7140146"/>
              <a:gd name="connsiteY33" fmla="*/ 3356659 h 6858000"/>
              <a:gd name="connsiteX34" fmla="*/ 854978 w 7140146"/>
              <a:gd name="connsiteY34" fmla="*/ 2428465 h 6858000"/>
              <a:gd name="connsiteX35" fmla="*/ 2786411 w 7140146"/>
              <a:gd name="connsiteY35" fmla="*/ 4359900 h 6858000"/>
              <a:gd name="connsiteX36" fmla="*/ 854978 w 7140146"/>
              <a:gd name="connsiteY36" fmla="*/ 6291335 h 6858000"/>
              <a:gd name="connsiteX37" fmla="*/ 0 w 7140146"/>
              <a:gd name="connsiteY37" fmla="*/ 5436357 h 6858000"/>
              <a:gd name="connsiteX38" fmla="*/ 0 w 7140146"/>
              <a:gd name="connsiteY38" fmla="*/ 3283443 h 6858000"/>
              <a:gd name="connsiteX39" fmla="*/ 1864735 w 7140146"/>
              <a:gd name="connsiteY39" fmla="*/ 1431738 h 6858000"/>
              <a:gd name="connsiteX40" fmla="*/ 2742983 w 7140146"/>
              <a:gd name="connsiteY40" fmla="*/ 2309986 h 6858000"/>
              <a:gd name="connsiteX41" fmla="*/ 1864736 w 7140146"/>
              <a:gd name="connsiteY41" fmla="*/ 3188233 h 6858000"/>
              <a:gd name="connsiteX42" fmla="*/ 986488 w 7140146"/>
              <a:gd name="connsiteY42" fmla="*/ 2309985 h 6858000"/>
              <a:gd name="connsiteX43" fmla="*/ 4879571 w 7140146"/>
              <a:gd name="connsiteY43" fmla="*/ 0 h 6858000"/>
              <a:gd name="connsiteX44" fmla="*/ 7134021 w 7140146"/>
              <a:gd name="connsiteY44" fmla="*/ 0 h 6858000"/>
              <a:gd name="connsiteX45" fmla="*/ 7140146 w 7140146"/>
              <a:gd name="connsiteY45" fmla="*/ 6126 h 6858000"/>
              <a:gd name="connsiteX46" fmla="*/ 6006797 w 7140146"/>
              <a:gd name="connsiteY46" fmla="*/ 1139477 h 6858000"/>
              <a:gd name="connsiteX47" fmla="*/ 4873445 w 7140146"/>
              <a:gd name="connsiteY47" fmla="*/ 6126 h 6858000"/>
              <a:gd name="connsiteX48" fmla="*/ 3296688 w 7140146"/>
              <a:gd name="connsiteY48" fmla="*/ 0 h 6858000"/>
              <a:gd name="connsiteX49" fmla="*/ 4592689 w 7140146"/>
              <a:gd name="connsiteY49" fmla="*/ 0 h 6858000"/>
              <a:gd name="connsiteX50" fmla="*/ 5887575 w 7140146"/>
              <a:gd name="connsiteY50" fmla="*/ 1294886 h 6858000"/>
              <a:gd name="connsiteX51" fmla="*/ 4102171 w 7140146"/>
              <a:gd name="connsiteY51" fmla="*/ 3080290 h 6858000"/>
              <a:gd name="connsiteX52" fmla="*/ 4119891 w 7140146"/>
              <a:gd name="connsiteY52" fmla="*/ 3098011 h 6858000"/>
              <a:gd name="connsiteX53" fmla="*/ 4097193 w 7140146"/>
              <a:gd name="connsiteY53" fmla="*/ 3120709 h 6858000"/>
              <a:gd name="connsiteX54" fmla="*/ 4066199 w 7140146"/>
              <a:gd name="connsiteY54" fmla="*/ 3139903 h 6858000"/>
              <a:gd name="connsiteX55" fmla="*/ 4048793 w 7140146"/>
              <a:gd name="connsiteY55" fmla="*/ 3133668 h 6858000"/>
              <a:gd name="connsiteX56" fmla="*/ 4022370 w 7140146"/>
              <a:gd name="connsiteY56" fmla="*/ 3160091 h 6858000"/>
              <a:gd name="connsiteX57" fmla="*/ 4025325 w 7140146"/>
              <a:gd name="connsiteY57" fmla="*/ 3169532 h 6858000"/>
              <a:gd name="connsiteX58" fmla="*/ 4007069 w 7140146"/>
              <a:gd name="connsiteY58" fmla="*/ 3213749 h 6858000"/>
              <a:gd name="connsiteX59" fmla="*/ 3979390 w 7140146"/>
              <a:gd name="connsiteY59" fmla="*/ 3230703 h 6858000"/>
              <a:gd name="connsiteX60" fmla="*/ 3954097 w 7140146"/>
              <a:gd name="connsiteY60" fmla="*/ 3228364 h 6858000"/>
              <a:gd name="connsiteX61" fmla="*/ 3944688 w 7140146"/>
              <a:gd name="connsiteY61" fmla="*/ 3237773 h 6858000"/>
              <a:gd name="connsiteX62" fmla="*/ 2001802 w 7140146"/>
              <a:gd name="connsiteY62" fmla="*/ 1294887 h 6858000"/>
              <a:gd name="connsiteX63" fmla="*/ 0 w 7140146"/>
              <a:gd name="connsiteY63" fmla="*/ 0 h 6858000"/>
              <a:gd name="connsiteX64" fmla="*/ 2740771 w 7140146"/>
              <a:gd name="connsiteY64" fmla="*/ 0 h 6858000"/>
              <a:gd name="connsiteX65" fmla="*/ 2903450 w 7140146"/>
              <a:gd name="connsiteY65" fmla="*/ 162679 h 6858000"/>
              <a:gd name="connsiteX66" fmla="*/ 871316 w 7140146"/>
              <a:gd name="connsiteY66" fmla="*/ 2194813 h 6858000"/>
              <a:gd name="connsiteX67" fmla="*/ 0 w 7140146"/>
              <a:gd name="connsiteY67" fmla="*/ 13234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7140146" h="6858000">
                <a:moveTo>
                  <a:pt x="2888487" y="4462028"/>
                </a:moveTo>
                <a:lnTo>
                  <a:pt x="4969982" y="6543523"/>
                </a:lnTo>
                <a:lnTo>
                  <a:pt x="4655505" y="6858000"/>
                </a:lnTo>
                <a:lnTo>
                  <a:pt x="1121470" y="6858000"/>
                </a:lnTo>
                <a:lnTo>
                  <a:pt x="806992" y="6543523"/>
                </a:lnTo>
                <a:close/>
                <a:moveTo>
                  <a:pt x="3987800" y="3554018"/>
                </a:moveTo>
                <a:lnTo>
                  <a:pt x="4866048" y="4432266"/>
                </a:lnTo>
                <a:lnTo>
                  <a:pt x="3987800" y="5310514"/>
                </a:lnTo>
                <a:lnTo>
                  <a:pt x="3109553" y="4432266"/>
                </a:lnTo>
                <a:close/>
                <a:moveTo>
                  <a:pt x="4012446" y="3170015"/>
                </a:moveTo>
                <a:lnTo>
                  <a:pt x="3965575" y="3216887"/>
                </a:lnTo>
                <a:lnTo>
                  <a:pt x="3978279" y="3218244"/>
                </a:lnTo>
                <a:cubicBezTo>
                  <a:pt x="3985533" y="3216544"/>
                  <a:pt x="3992515" y="3212338"/>
                  <a:pt x="3999225" y="3205628"/>
                </a:cubicBezTo>
                <a:cubicBezTo>
                  <a:pt x="4009822" y="3195031"/>
                  <a:pt x="4014299" y="3183357"/>
                  <a:pt x="4012658" y="3170607"/>
                </a:cubicBezTo>
                <a:close/>
                <a:moveTo>
                  <a:pt x="3852389" y="3169901"/>
                </a:moveTo>
                <a:lnTo>
                  <a:pt x="3859817" y="3177329"/>
                </a:lnTo>
                <a:lnTo>
                  <a:pt x="3834826" y="3202319"/>
                </a:lnTo>
                <a:lnTo>
                  <a:pt x="3916112" y="3283604"/>
                </a:lnTo>
                <a:lnTo>
                  <a:pt x="3923609" y="3246398"/>
                </a:lnTo>
                <a:lnTo>
                  <a:pt x="3931592" y="3254381"/>
                </a:lnTo>
                <a:lnTo>
                  <a:pt x="3924233" y="3293669"/>
                </a:lnTo>
                <a:lnTo>
                  <a:pt x="3916528" y="3301374"/>
                </a:lnTo>
                <a:lnTo>
                  <a:pt x="3826150" y="3210996"/>
                </a:lnTo>
                <a:lnTo>
                  <a:pt x="3804840" y="3232306"/>
                </a:lnTo>
                <a:lnTo>
                  <a:pt x="3797412" y="3224878"/>
                </a:lnTo>
                <a:close/>
                <a:moveTo>
                  <a:pt x="4092869" y="3089592"/>
                </a:moveTo>
                <a:lnTo>
                  <a:pt x="4058645" y="3123816"/>
                </a:lnTo>
                <a:lnTo>
                  <a:pt x="4067657" y="3127061"/>
                </a:lnTo>
                <a:cubicBezTo>
                  <a:pt x="4074436" y="3125742"/>
                  <a:pt x="4081875" y="3121033"/>
                  <a:pt x="4089973" y="3112935"/>
                </a:cubicBezTo>
                <a:lnTo>
                  <a:pt x="4103092" y="3099816"/>
                </a:lnTo>
                <a:close/>
                <a:moveTo>
                  <a:pt x="2911503" y="2478410"/>
                </a:moveTo>
                <a:lnTo>
                  <a:pt x="3789751" y="3356658"/>
                </a:lnTo>
                <a:lnTo>
                  <a:pt x="2911503" y="4234906"/>
                </a:lnTo>
                <a:lnTo>
                  <a:pt x="2033256" y="3356659"/>
                </a:lnTo>
                <a:close/>
                <a:moveTo>
                  <a:pt x="854978" y="2428465"/>
                </a:moveTo>
                <a:lnTo>
                  <a:pt x="2786411" y="4359900"/>
                </a:lnTo>
                <a:lnTo>
                  <a:pt x="854978" y="6291335"/>
                </a:lnTo>
                <a:lnTo>
                  <a:pt x="0" y="5436357"/>
                </a:lnTo>
                <a:lnTo>
                  <a:pt x="0" y="3283443"/>
                </a:lnTo>
                <a:close/>
                <a:moveTo>
                  <a:pt x="1864735" y="1431738"/>
                </a:moveTo>
                <a:lnTo>
                  <a:pt x="2742983" y="2309986"/>
                </a:lnTo>
                <a:lnTo>
                  <a:pt x="1864736" y="3188233"/>
                </a:lnTo>
                <a:lnTo>
                  <a:pt x="986488" y="2309985"/>
                </a:lnTo>
                <a:close/>
                <a:moveTo>
                  <a:pt x="4879571" y="0"/>
                </a:moveTo>
                <a:lnTo>
                  <a:pt x="7134021" y="0"/>
                </a:lnTo>
                <a:lnTo>
                  <a:pt x="7140146" y="6126"/>
                </a:lnTo>
                <a:lnTo>
                  <a:pt x="6006797" y="1139477"/>
                </a:lnTo>
                <a:lnTo>
                  <a:pt x="4873445" y="6126"/>
                </a:lnTo>
                <a:close/>
                <a:moveTo>
                  <a:pt x="3296688" y="0"/>
                </a:moveTo>
                <a:lnTo>
                  <a:pt x="4592689" y="0"/>
                </a:lnTo>
                <a:lnTo>
                  <a:pt x="5887575" y="1294886"/>
                </a:lnTo>
                <a:lnTo>
                  <a:pt x="4102171" y="3080290"/>
                </a:lnTo>
                <a:lnTo>
                  <a:pt x="4119891" y="3098011"/>
                </a:lnTo>
                <a:lnTo>
                  <a:pt x="4097193" y="3120709"/>
                </a:lnTo>
                <a:cubicBezTo>
                  <a:pt x="4086040" y="3131862"/>
                  <a:pt x="4075709" y="3138260"/>
                  <a:pt x="4066199" y="3139903"/>
                </a:cubicBezTo>
                <a:lnTo>
                  <a:pt x="4048793" y="3133668"/>
                </a:lnTo>
                <a:lnTo>
                  <a:pt x="4022370" y="3160091"/>
                </a:lnTo>
                <a:lnTo>
                  <a:pt x="4025325" y="3169532"/>
                </a:lnTo>
                <a:cubicBezTo>
                  <a:pt x="4026668" y="3185497"/>
                  <a:pt x="4020581" y="3200237"/>
                  <a:pt x="4007069" y="3213749"/>
                </a:cubicBezTo>
                <a:cubicBezTo>
                  <a:pt x="3998138" y="3222681"/>
                  <a:pt x="3988910" y="3228333"/>
                  <a:pt x="3979390" y="3230703"/>
                </a:cubicBezTo>
                <a:lnTo>
                  <a:pt x="3954097" y="3228364"/>
                </a:lnTo>
                <a:lnTo>
                  <a:pt x="3944688" y="3237773"/>
                </a:lnTo>
                <a:lnTo>
                  <a:pt x="2001802" y="1294887"/>
                </a:lnTo>
                <a:close/>
                <a:moveTo>
                  <a:pt x="0" y="0"/>
                </a:moveTo>
                <a:lnTo>
                  <a:pt x="2740771" y="0"/>
                </a:lnTo>
                <a:lnTo>
                  <a:pt x="2903450" y="162679"/>
                </a:lnTo>
                <a:lnTo>
                  <a:pt x="871316" y="2194813"/>
                </a:lnTo>
                <a:lnTo>
                  <a:pt x="0" y="1323497"/>
                </a:lnTo>
                <a:close/>
              </a:path>
            </a:pathLst>
          </a:custGeom>
          <a:solidFill>
            <a:schemeClr val="bg2">
              <a:lumMod val="9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09" name="标题 1"/>
          <p:cNvSpPr txBox="1"/>
          <p:nvPr>
            <p:custDataLst>
              <p:tags r:id="rId2"/>
            </p:custDataLst>
          </p:nvPr>
        </p:nvSpPr>
        <p:spPr>
          <a:xfrm>
            <a:off x="659137" y="498899"/>
            <a:ext cx="7825250" cy="670001"/>
          </a:xfrm>
          <a:prstGeom prst="rect">
            <a:avLst/>
          </a:prstGeom>
          <a:noFill/>
        </p:spPr>
        <p:txBody>
          <a:bodyPr vert="horz" lIns="67491" tIns="35095" rIns="67491" bIns="35095" rtlCol="0" anchor="ctr" anchorCtr="0">
            <a:norm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marL="0" indent="0" algn="l">
              <a:lnSpc>
                <a:spcPct val="100000"/>
              </a:lnSpc>
              <a:spcBef>
                <a:spcPts val="0"/>
              </a:spcBef>
              <a:spcAft>
                <a:spcPts val="0"/>
              </a:spcAft>
              <a:buSzPct val="100000"/>
              <a:buNone/>
            </a:pPr>
            <a:r>
              <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rPr>
              <a:t>思考和训练</a:t>
            </a:r>
            <a:endParaRPr lang="zh-CN" altLang="en-US" sz="1800" spc="500">
              <a:solidFill>
                <a:schemeClr val="tx1">
                  <a:lumMod val="95000"/>
                  <a:lumOff val="5000"/>
                </a:schemeClr>
              </a:solidFill>
              <a:uFillTx/>
              <a:latin typeface="微软雅黑" panose="020B0503020204020204" pitchFamily="34" charset="-122"/>
              <a:ea typeface="微软雅黑" panose="020B0503020204020204" pitchFamily="34" charset="-122"/>
            </a:endParaRPr>
          </a:p>
        </p:txBody>
      </p:sp>
      <p:sp>
        <p:nvSpPr>
          <p:cNvPr id="143" name="矩形: 剪去对角 142"/>
          <p:cNvSpPr/>
          <p:nvPr>
            <p:custDataLst>
              <p:tags r:id="rId3"/>
            </p:custDataLst>
          </p:nvPr>
        </p:nvSpPr>
        <p:spPr>
          <a:xfrm>
            <a:off x="495803" y="1492701"/>
            <a:ext cx="8151759" cy="3029846"/>
          </a:xfrm>
          <a:prstGeom prst="snip2DiagRect">
            <a:avLst>
              <a:gd name="adj1" fmla="val 0"/>
              <a:gd name="adj2" fmla="val 4623"/>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5" name="圆角矩形 26"/>
          <p:cNvSpPr/>
          <p:nvPr>
            <p:custDataLst>
              <p:tags r:id="rId4"/>
            </p:custDataLst>
          </p:nvPr>
        </p:nvSpPr>
        <p:spPr>
          <a:xfrm>
            <a:off x="495803" y="1141589"/>
            <a:ext cx="1809527" cy="9524"/>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6" name="圆角矩形 27"/>
          <p:cNvSpPr/>
          <p:nvPr>
            <p:custDataLst>
              <p:tags r:id="rId5"/>
            </p:custDataLst>
          </p:nvPr>
        </p:nvSpPr>
        <p:spPr>
          <a:xfrm>
            <a:off x="569454" y="933335"/>
            <a:ext cx="9524" cy="285715"/>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2" name="文本框 1"/>
          <p:cNvSpPr txBox="1"/>
          <p:nvPr>
            <p:custDataLst>
              <p:tags r:id="rId6"/>
            </p:custDataLst>
          </p:nvPr>
        </p:nvSpPr>
        <p:spPr>
          <a:xfrm>
            <a:off x="659130" y="2281555"/>
            <a:ext cx="7825740" cy="1452245"/>
          </a:xfrm>
          <a:prstGeom prst="rect">
            <a:avLst/>
          </a:prstGeom>
          <a:noFill/>
        </p:spPr>
        <p:txBody>
          <a:bodyPr vert="horz" lIns="67491" tIns="35095" rIns="67491" bIns="35095"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chemeClr val="tx1">
                    <a:lumMod val="95000"/>
                    <a:lumOff val="5000"/>
                  </a:schemeClr>
                </a:solidFill>
                <a:uFillTx/>
                <a:latin typeface="微软雅黑 Light" panose="020B0502040204020203" pitchFamily="34" charset="-122"/>
                <a:ea typeface="微软雅黑 Light" panose="020B0502040204020203" pitchFamily="34" charset="-122"/>
                <a:sym typeface="+mn-ea"/>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chemeClr val="tx1">
                    <a:lumMod val="75000"/>
                    <a:lumOff val="25000"/>
                  </a:schemeClr>
                </a:solidFill>
                <a:uFillTx/>
                <a:sym typeface="+mn-ea"/>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1. 举例说明什么是通信技术。</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2. 通信技术的特点和发展趋势是什么？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50000"/>
              </a:lnSpc>
              <a:buSzPct val="100000"/>
              <a:buFont typeface="Wingdings" panose="05000000000000000000" pitchFamily="2" charset="2"/>
              <a:buNone/>
              <a:defRPr/>
            </a:pPr>
            <a:r>
              <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rPr>
              <a:t>3. 什么是移动通信？其特点是什么？</a:t>
            </a:r>
            <a:endParaRPr lang="zh-CN" altLang="en-US" sz="1400" spc="15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3007360"/>
            <a:chOff x="8621" y="2357"/>
            <a:chExt cx="5288" cy="4736"/>
          </a:xfrm>
        </p:grpSpPr>
        <p:sp>
          <p:nvSpPr>
            <p:cNvPr id="42" name="文本框 41"/>
            <p:cNvSpPr txBox="1"/>
            <p:nvPr>
              <p:custDataLst>
                <p:tags r:id="rId1"/>
              </p:custDataLst>
            </p:nvPr>
          </p:nvSpPr>
          <p:spPr>
            <a:xfrm>
              <a:off x="8621" y="3166"/>
              <a:ext cx="5088" cy="3927"/>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5G 作为一种新型移动通信网络，不仅要解决为用户提供增强现实、虚拟现实、超高清（3D）视频等更加身临其境的极致业务体验，更要解决人与物、物与物通信问题，满足移动医疗、车联网、智能家居、工业控制、环境监测等物联网应用需求。最终，5G 将渗透到经济社会的各个领域，成为支撑经济社会数字化、网络化、智能化转型的关键新型基础设施。</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 5G 的关键技术及其他现代通信技术。</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信息安全概述</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36630" y="825500"/>
            <a:ext cx="4756526" cy="3717925"/>
            <a:chOff x="520" y="1330"/>
            <a:chExt cx="7491" cy="5855"/>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 5G 的基本特点和应用场景。</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 5G 的性能指标和标准。</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54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 5G 的关键技术。</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406"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 5G 的网络架构。</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 5G 的网络部署模式。</a:t>
              </a:r>
              <a:endParaRPr lang="zh-CN" altLang="en-US" sz="1100" spc="150" dirty="0">
                <a:latin typeface="微软雅黑" panose="020B0503020204020204" pitchFamily="34" charset="-122"/>
                <a:ea typeface="微软雅黑" panose="020B0503020204020204" pitchFamily="34" charset="-122"/>
              </a:endParaRPr>
            </a:p>
          </p:txBody>
        </p:sp>
        <p:sp>
          <p:nvSpPr>
            <p:cNvPr id="32" name="椭圆 31"/>
            <p:cNvSpPr/>
            <p:nvPr>
              <p:custDataLst>
                <p:tags r:id="rId26"/>
              </p:custDataLst>
            </p:nvPr>
          </p:nvSpPr>
          <p:spPr>
            <a:xfrm>
              <a:off x="1456" y="5303"/>
              <a:ext cx="793" cy="793"/>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7" name="任意多边形 22"/>
            <p:cNvSpPr/>
            <p:nvPr>
              <p:custDataLst>
                <p:tags r:id="rId27"/>
              </p:custDataLst>
            </p:nvPr>
          </p:nvSpPr>
          <p:spPr bwMode="auto">
            <a:xfrm>
              <a:off x="1650" y="550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7" name="文本框 36"/>
            <p:cNvSpPr txBox="1"/>
            <p:nvPr>
              <p:custDataLst>
                <p:tags r:id="rId28"/>
              </p:custDataLst>
            </p:nvPr>
          </p:nvSpPr>
          <p:spPr>
            <a:xfrm>
              <a:off x="1833" y="6392"/>
              <a:ext cx="530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6. 了解蓝牙、Wi-Fi、ZigBee、射频识别、卫星通信、光纤通信等的基本知识。</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1047750"/>
            <a:ext cx="3778250" cy="128397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第五代移动通信技术（5th Generation Mobile Communication Technology，简称 5G）是具有高速率、低时延和大连接特点的新一代宽带移动通信技术，是实现人机物互联的网络基础设施。</a:t>
            </a:r>
            <a:endPar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一、5G 的基本特点</a:t>
            </a:r>
            <a:endParaRPr lang="zh-CN" altLang="en-US" sz="1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9"/>
          <a:stretch>
            <a:fillRect/>
          </a:stretch>
        </p:blipFill>
        <p:spPr>
          <a:xfrm>
            <a:off x="5508625" y="2527935"/>
            <a:ext cx="1682750" cy="177736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信息安全</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项目管理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40679"/>
            <a:ext cx="2103380" cy="553720"/>
            <a:chOff x="868421" y="3422741"/>
            <a:chExt cx="2103380" cy="55372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机器人流程自动化</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程序设计基础</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大数据</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人工智能</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二、5G 的应用场景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742633"/>
            <a:ext cx="5621020" cy="361950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增强移动宽带（eMBB）</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主要面向移动互联网流量爆炸式增长，为移动互联网用户提供更加极致的应用体验。</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超高可靠低时延通信（uRLLC）</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主要面向工业控制、远程医疗、自动驾驶等对时延和可靠性具有极高要求的垂直行业应用需求。</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3. 海量机器类通信（mMTC）</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主要面向智慧城市、智能家居、环境监测等以传感和数据采集为目标的应用需求。</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1885950"/>
            <a:ext cx="3778250" cy="128397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为满足 5G 多样化的应用场景需求，5G 的关键性能指标更加多元化。ITU 定义了5G 八大关键性能指标，其中高速率、低时延、大连接成为 5G 最突出的特征，用户体验速率达 1 Gbps，时延低至 1 ms，用户连接能力达 100 万连接 / 平方公里。</a:t>
            </a:r>
            <a:endPar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三、5G 的性能指标</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1885950"/>
            <a:ext cx="3778250" cy="128397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2018 年 6 月，3GPP 发布了第一个 5G 标准（Release-15），支持 5G 独立组网，重点满足增强移动宽带业务。</a:t>
            </a:r>
            <a:endPar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2020 年 6 月，Release-16 版本标准发布，重点支持低时延高可靠业务，实现对5G 车联网、工业互联网等应用的支持。</a:t>
            </a:r>
            <a:endPar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Release-17（R17）版本标准将重点实现差异化物联网应用，实现中高速大连接，计划于 2022 年 6 月发布。</a:t>
            </a:r>
            <a:endParaRPr sz="13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38200" y="2419350"/>
            <a:ext cx="2645410" cy="462915"/>
          </a:xfrm>
          <a:prstGeom prst="rect">
            <a:avLst/>
          </a:prstGeom>
          <a:noFill/>
        </p:spPr>
        <p:txBody>
          <a:bodyPr wrap="square" rtlCol="0" anchor="b" anchorCtr="0">
            <a:noAutofit/>
          </a:bodyPr>
          <a:lstStyle/>
          <a:p>
            <a:pPr marL="0" indent="0" algn="ctr">
              <a:lnSpc>
                <a:spcPct val="120000"/>
              </a:lnSpc>
              <a:spcBef>
                <a:spcPts val="0"/>
              </a:spcBef>
              <a:spcAft>
                <a:spcPts val="0"/>
              </a:spcAft>
              <a:buSzPct val="100000"/>
            </a:pPr>
            <a:r>
              <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四、5G 标准</a:t>
            </a:r>
            <a:endParaRPr lang="zh-CN" altLang="en-US"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五、5G 关键技术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83565"/>
            <a:ext cx="5621020" cy="3937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5G 无线关键技术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5G 国际技术标准重点满足灵活多样的物联网需要。在 OFDMA 和 MIMO 基础技术上，5G 为支持三大应用场景，采用了灵活的全新系统设计。</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（1）在频段方面，5G 同时支持中低频和高频频段，其中，中低频满足覆盖和容量需求，高频满足在热点区域提升容量的需求，5G 针对中低频和高频设计了统一的技术方案，并支持百 MHz 的基础带宽。</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（2）为了支持高速率传输和更优覆盖，5G 采用 LDPC、Polar 新型信道编码方案、性能更强的大规模天线技术等。</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（3）为了支持低时延、高可靠，5G 采用短帧、快速反馈、多层 / 多站数据重传等技术。</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五、5G 关键技术</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590550"/>
            <a:ext cx="5621020" cy="408876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5G 网络关键技术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（1）5G 采用全服务化设计，模块化网络功能，支持按需调用，实现功能重构；采用服务化描述，易于实现能力开放，有利于引入 IT 开发实力，发挥网络潜力。</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（2）5G 支持灵活部署，基于 NFV/SDN，实现硬件和软件解耦，实现控制和转发分离；采用通用数据中心的云化组网，网络功能部署灵活，资源调度高效；支持边缘计算，云计算平台下沉到网络边缘，支持基于应用的网关灵活选择和边缘分流。</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（3）通过网络切片满足 5G 差异化需求，网络切片是指从一个网络中选取特定的特性和功能，定制出的一个逻辑上独立的网络，它使得运营商可以部署功能、特性服务各不相同的多个逻辑网络，分别为各自的目标用户服务，目前定义了 3 种网络切片类型，即增强移动宽带、低时延、高可靠、大连接物联网。</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六、5G 网络架构</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19400" y="437833"/>
            <a:ext cx="5621020" cy="90805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5G 的网络架构，如图 8-2-1 所示，主要包括 5G 接入网和 5G 核心网，其中NG-RAN 代表 5G 接入网，5GC 代表 5G 核心网。</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3124200" y="1581150"/>
            <a:ext cx="5250180" cy="29984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457200" y="1504950"/>
            <a:ext cx="1885315" cy="112141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七、5G 网络部署模式</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987675" y="590550"/>
            <a:ext cx="5452745" cy="393763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1. NSA 非独立组网模式</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NSA（Non-Standalone，非独立组网）模式通过整合 5G 基站和 4G 基站的方式组网。NSA 的基站连接的核心网是 4G 核心网，采用双连接方式进行，可以实现无缝切换，切换过程中不会造成业务中断，从而能够保证业务连续性。</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b="1" dirty="0">
                <a:solidFill>
                  <a:srgbClr val="00AFE1"/>
                </a:solidFill>
                <a:latin typeface="微软雅黑" panose="020B0503020204020204" pitchFamily="34" charset="-122"/>
                <a:ea typeface="微软雅黑" panose="020B0503020204020204" pitchFamily="34" charset="-122"/>
              </a:rPr>
              <a:t>2. SA 独立组网模式</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SA（Standalone，独立组网）模式通过建设独立的 5G 基站实现组网。该模式中 4G和 5G 是两个独立的网络，网络间需通过重选和切换等方式进行互操作。</a:t>
            </a:r>
            <a:endParaRPr sz="1400" dirty="0">
              <a:latin typeface="微软雅黑" panose="020B0503020204020204" pitchFamily="34" charset="-122"/>
              <a:ea typeface="微软雅黑" panose="020B0503020204020204" pitchFamily="34" charset="-122"/>
            </a:endParaRPr>
          </a:p>
          <a:p>
            <a:pPr marL="0" lvl="0" indent="0" algn="just" fontAlgn="ctr">
              <a:lnSpc>
                <a:spcPct val="13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SA 是 5G 的目标部署架构，适用于 5G 部署全生命周期。该组网方式投入大，成本造价高，实现基本覆盖需要较长时间，所以会在 NSA 5G 普及过程中逐步推进。</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43368" y="1525111"/>
            <a:ext cx="1423988" cy="1366838"/>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 蓝牙</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4114562" y="1413986"/>
            <a:ext cx="1423988" cy="1366838"/>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2. Wi-Fi</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6343333" y="1428591"/>
            <a:ext cx="1423988" cy="1366838"/>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3. ZigBee</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1372473" y="3215481"/>
            <a:ext cx="1423988" cy="1366838"/>
            <a:chOff x="5152" y="6789"/>
            <a:chExt cx="2990" cy="2870"/>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8"/>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19"/>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4. 射频识别</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4040744" y="3215720"/>
            <a:ext cx="1423988" cy="1366838"/>
            <a:chOff x="9093" y="6823"/>
            <a:chExt cx="2990" cy="2870"/>
          </a:xfrm>
        </p:grpSpPr>
        <p:cxnSp>
          <p:nvCxnSpPr>
            <p:cNvPr id="67" name="直接连接符 66"/>
            <p:cNvCxnSpPr>
              <a:stCxn id="68" idx="3"/>
            </p:cNvCxnSpPr>
            <p:nvPr>
              <p:custDataLst>
                <p:tags r:id="rId21"/>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3"/>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24"/>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5"/>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5. 卫星通信</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4" name="文本框 3"/>
          <p:cNvSpPr txBox="1"/>
          <p:nvPr/>
        </p:nvSpPr>
        <p:spPr>
          <a:xfrm>
            <a:off x="3201670" y="66675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八、其他通信技术</a:t>
            </a: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nvGrpSpPr>
        <p:grpSpPr>
          <a:xfrm>
            <a:off x="6230938" y="3240881"/>
            <a:ext cx="1423988" cy="1366838"/>
            <a:chOff x="2329" y="3890"/>
            <a:chExt cx="2990" cy="2870"/>
          </a:xfrm>
        </p:grpSpPr>
        <p:cxnSp>
          <p:nvCxnSpPr>
            <p:cNvPr id="3" name="直接连接符 2"/>
            <p:cNvCxnSpPr>
              <a:stCxn id="5" idx="3"/>
            </p:cNvCxnSpPr>
            <p:nvPr>
              <p:custDataLst>
                <p:tags r:id="rId26"/>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6" name="矩形 5"/>
            <p:cNvSpPr/>
            <p:nvPr>
              <p:custDataLst>
                <p:tags r:id="rId28"/>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29"/>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0"/>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6. 光纤通信</a:t>
              </a:r>
              <a:endParaRPr lang="zh-CN" altLang="en-US" sz="1200" b="1"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Tree>
    <p:custDataLst>
      <p:tags r:id="rId3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8"/>
                                        </p:tgtEl>
                                        <p:attrNameLst>
                                          <p:attrName>style.visibility</p:attrName>
                                        </p:attrNameLst>
                                      </p:cBhvr>
                                      <p:to>
                                        <p:strVal val="visible"/>
                                      </p:to>
                                    </p:set>
                                    <p:animEffect transition="in" filter="fade">
                                      <p:cBhvr>
                                        <p:cTn id="31" dur="500"/>
                                        <p:tgtEl>
                                          <p:spTgt spid="108"/>
                                        </p:tgtEl>
                                      </p:cBhvr>
                                    </p:animEffect>
                                    <p:anim calcmode="lin" valueType="num">
                                      <p:cBhvr>
                                        <p:cTn id="32" dur="500" fill="hold"/>
                                        <p:tgtEl>
                                          <p:spTgt spid="108"/>
                                        </p:tgtEl>
                                        <p:attrNameLst>
                                          <p:attrName>ppt_x</p:attrName>
                                        </p:attrNameLst>
                                      </p:cBhvr>
                                      <p:tavLst>
                                        <p:tav tm="0">
                                          <p:val>
                                            <p:strVal val="#ppt_x"/>
                                          </p:val>
                                        </p:tav>
                                        <p:tav tm="100000">
                                          <p:val>
                                            <p:strVal val="#ppt_x"/>
                                          </p:val>
                                        </p:tav>
                                      </p:tavLst>
                                    </p:anim>
                                    <p:anim calcmode="lin" valueType="num">
                                      <p:cBhvr>
                                        <p:cTn id="33" dur="500" fill="hold"/>
                                        <p:tgtEl>
                                          <p:spTgt spid="10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图片 159"/>
          <p:cNvPicPr>
            <a:picLocks noChangeAspect="1"/>
          </p:cNvPicPr>
          <p:nvPr userDrawn="1">
            <p:custDataLst>
              <p:tags r:id="rId1"/>
            </p:custDataLst>
          </p:nvPr>
        </p:nvPicPr>
        <p:blipFill>
          <a:blip r:embed="rId2"/>
          <a:stretch>
            <a:fillRect/>
          </a:stretch>
        </p:blipFill>
        <p:spPr>
          <a:xfrm>
            <a:off x="7931976" y="3954677"/>
            <a:ext cx="1101947" cy="1188823"/>
          </a:xfrm>
          <a:prstGeom prst="rect">
            <a:avLst/>
          </a:prstGeom>
        </p:spPr>
      </p:pic>
      <p:sp>
        <p:nvSpPr>
          <p:cNvPr id="11" name="矩形 10"/>
          <p:cNvSpPr/>
          <p:nvPr>
            <p:custDataLst>
              <p:tags r:id="rId3"/>
            </p:custDataLst>
          </p:nvPr>
        </p:nvSpPr>
        <p:spPr>
          <a:xfrm>
            <a:off x="0" y="0"/>
            <a:ext cx="9144476" cy="5143976"/>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800107" y="800086"/>
            <a:ext cx="7601011" cy="3543329"/>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5"/>
            </p:custDataLst>
          </p:nvPr>
        </p:nvSpPr>
        <p:spPr>
          <a:xfrm>
            <a:off x="0" y="1600213"/>
            <a:ext cx="3314726" cy="10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85800" y="1885950"/>
            <a:ext cx="2286010"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lt1"/>
                </a:solidFill>
                <a:uFillTx/>
                <a:latin typeface="微软雅黑" panose="020B0503020204020204" pitchFamily="34" charset="-122"/>
                <a:ea typeface="微软雅黑" panose="020B0503020204020204" pitchFamily="34" charset="-122"/>
              </a:rPr>
              <a:t>思考和训练</a:t>
            </a:r>
            <a:endParaRPr lang="zh-CN" altLang="en-US" b="1" spc="160">
              <a:solidFill>
                <a:schemeClr val="lt1"/>
              </a:solidFill>
              <a:uFillTx/>
              <a:latin typeface="微软雅黑" panose="020B0503020204020204" pitchFamily="34" charset="-122"/>
              <a:ea typeface="微软雅黑" panose="020B0503020204020204" pitchFamily="34" charset="-122"/>
            </a:endParaRPr>
          </a:p>
        </p:txBody>
      </p:sp>
      <p:sp>
        <p:nvSpPr>
          <p:cNvPr id="5" name="Title 6"/>
          <p:cNvSpPr txBox="1"/>
          <p:nvPr>
            <p:custDataLst>
              <p:tags r:id="rId7"/>
            </p:custDataLst>
          </p:nvPr>
        </p:nvSpPr>
        <p:spPr>
          <a:xfrm>
            <a:off x="4457700" y="1600200"/>
            <a:ext cx="3474085" cy="14859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50000"/>
              </a:lnSpc>
              <a:spcBef>
                <a:spcPts val="0"/>
              </a:spcBef>
              <a:spcAft>
                <a:spcPts val="800"/>
              </a:spcAft>
              <a:buSzPct val="100000"/>
              <a:buFont typeface="+mn-ea"/>
              <a:buAutoNum type="ea1JpnChsDbPeriod"/>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简述 5G 的基本特点和应用场景。</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50000"/>
              </a:lnSpc>
              <a:spcBef>
                <a:spcPts val="0"/>
              </a:spcBef>
              <a:spcAft>
                <a:spcPts val="800"/>
              </a:spcAft>
              <a:buSzPct val="100000"/>
              <a:buFont typeface="+mn-ea"/>
              <a:buAutoNum type="ea1JpnChsDbPeriod"/>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简述 5G 的组网模式。</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0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云计算</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8</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9</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物联网</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10</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数字媒体</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63487"/>
            <a:ext cx="2103380" cy="412618"/>
            <a:chOff x="868421" y="3447195"/>
            <a:chExt cx="2103380" cy="412618"/>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11</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虚拟现实</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65133"/>
            <a:ext cx="2103380" cy="412618"/>
            <a:chOff x="868421" y="3447195"/>
            <a:chExt cx="2103380" cy="412618"/>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0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12</a:t>
              </a:r>
              <a:endParaRPr lang="en-US" altLang="zh-CN" sz="20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561171"/>
              <a:ext cx="1597152" cy="27686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区块链</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08</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686" y="2087776"/>
            <a:ext cx="388620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现代通信技术</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5162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现代通信技术基础</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5G 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4027805"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0607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0" y="1518920"/>
            <a:ext cx="4027805" cy="95250"/>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5931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761230" y="2190750"/>
            <a:ext cx="3801110" cy="258445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292100" algn="just" fontAlgn="auto">
              <a:lnSpc>
                <a:spcPct val="110000"/>
              </a:lnSpc>
              <a:spcBef>
                <a:spcPts val="0"/>
              </a:spcBef>
              <a:spcAft>
                <a:spcPts val="0"/>
              </a:spcAft>
              <a:buNone/>
              <a:extLst>
                <a:ext uri="{35155182-B16C-46BC-9424-99874614C6A1}">
                  <wpsdc:indentchars xmlns:wpsdc="http://www.wps.cn/officeDocument/2017/drawingmlCustomData" val="200" checksum="3828966906"/>
                </a:ext>
              </a:extLst>
            </a:pPr>
            <a:r>
              <a:rPr lang="zh-CN" altLang="en-US" sz="1000" spc="150" dirty="0">
                <a:solidFill>
                  <a:srgbClr val="FFFFFF"/>
                </a:solidFill>
                <a:latin typeface="微软雅黑" panose="020B0503020204020204" pitchFamily="34" charset="-122"/>
                <a:ea typeface="微软雅黑" panose="020B0503020204020204" pitchFamily="34" charset="-122"/>
              </a:rPr>
              <a:t>从文明诞生以来，人类就生活在信息的海洋中，人类社会的发展和生存时刻离不开接收信息、传递信息、储存信息和利用信息。在古代，人们通过烽火报警、驿站、飞鸽传书、口头传达等方式进行信息传递。当代随着科学的飞速发展，相继出现了无线电、固定电话、移动电话、互联网、视频电话等各种通信方式。通信技术迅速而深刻地改变着人类社会军事、政治、经济、生活的方方面面。</a:t>
            </a:r>
            <a:endParaRPr lang="zh-CN" altLang="en-US" sz="1000" spc="150" dirty="0">
              <a:solidFill>
                <a:srgbClr val="FFFFFF"/>
              </a:solidFill>
              <a:latin typeface="微软雅黑" panose="020B0503020204020204" pitchFamily="34" charset="-122"/>
              <a:ea typeface="微软雅黑" panose="020B0503020204020204" pitchFamily="34" charset="-122"/>
            </a:endParaRPr>
          </a:p>
          <a:p>
            <a:pPr marL="0" indent="292100" algn="just" fontAlgn="auto">
              <a:lnSpc>
                <a:spcPct val="110000"/>
              </a:lnSpc>
              <a:spcBef>
                <a:spcPts val="0"/>
              </a:spcBef>
              <a:spcAft>
                <a:spcPts val="0"/>
              </a:spcAft>
              <a:buNone/>
              <a:extLst>
                <a:ext uri="{35155182-B16C-46BC-9424-99874614C6A1}">
                  <wpsdc:indentchars xmlns:wpsdc="http://www.wps.cn/officeDocument/2017/drawingmlCustomData" val="200" checksum="3828966906"/>
                </a:ext>
              </a:extLst>
            </a:pPr>
            <a:r>
              <a:rPr lang="zh-CN" altLang="en-US" sz="1000" spc="150" dirty="0">
                <a:solidFill>
                  <a:srgbClr val="FFFFFF"/>
                </a:solidFill>
                <a:latin typeface="微软雅黑" panose="020B0503020204020204" pitchFamily="34" charset="-122"/>
                <a:ea typeface="微软雅黑" panose="020B0503020204020204" pitchFamily="34" charset="-122"/>
              </a:rPr>
              <a:t>通信技术是实现人与人之间、人与物之间、物与物之间信息传递的一种技术。现代通信技术将通信技术与计算机技术、数字信号处理技术等新技术相结合，其发展具有数字化、综合化、宽带化、智能化和个人化的特点。现代通信技术是大数据、云计算、人工智能、物联网、虚拟现实等信息技术发展的基础，以 5G 为代表的现代通信技术是中国新型基础设施建设的重要领域。</a:t>
            </a:r>
            <a:endParaRPr lang="zh-CN" altLang="en-US" sz="10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58479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265159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545080"/>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3. 熟悉移动通信技术中的传输技术、组网技术等。</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847154"/>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46186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3076575"/>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868420" y="3691286"/>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906645" y="1930400"/>
            <a:ext cx="34778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2. 了解现代通信技术的发展历程及未来趋势。</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4227079" y="197008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4288554" y="203155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906645" y="3159760"/>
            <a:ext cx="373634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l" fontAlgn="auto">
              <a:lnSpc>
                <a:spcPct val="120000"/>
              </a:lnSpc>
            </a:pPr>
            <a:r>
              <a:rPr lang="en-US" altLang="zh-CN" sz="1200" spc="150" dirty="0">
                <a:latin typeface="微软雅黑" panose="020B0503020204020204" pitchFamily="34" charset="-122"/>
                <a:ea typeface="微软雅黑" panose="020B0503020204020204" pitchFamily="34" charset="-122"/>
              </a:rPr>
              <a:t>4. 了解 5G 的应用场景、基本特点和关键技术。</a:t>
            </a:r>
            <a:endParaRPr lang="en-US" altLang="zh-CN" sz="120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4227079" y="319950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313950" y="326097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906691" y="1315915"/>
            <a:ext cx="3197154" cy="447768"/>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fontScale="80000"/>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1. 理解通信技术、现代通信技术、移动通信技术、5G 技术等概念，掌握相关的基础知识。</a:t>
            </a:r>
            <a:endParaRPr lang="en-US" altLang="zh-CN" sz="12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4227079" y="135537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4289333" y="141864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14400" y="11239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4227079" y="296134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293927" y="302815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906645" y="2921635"/>
            <a:ext cx="352869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7. 了解现代通信技术与其他信息技术的融合发展。</a:t>
            </a:r>
            <a:endParaRPr lang="en-US" altLang="zh-CN" sz="120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868420" y="1918909"/>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868420" y="276222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868420" y="3453130"/>
            <a:ext cx="36990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6"/>
            </p:custDataLst>
          </p:nvPr>
        </p:nvSpPr>
        <p:spPr bwMode="auto">
          <a:xfrm>
            <a:off x="4906645" y="2154555"/>
            <a:ext cx="341947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200" spc="150" dirty="0">
                <a:latin typeface="微软雅黑" panose="020B0503020204020204" pitchFamily="34" charset="-122"/>
                <a:ea typeface="微软雅黑" panose="020B0503020204020204" pitchFamily="34" charset="-122"/>
              </a:rPr>
              <a:t>6. 了解蓝牙、Wi-Fi、ZigBee、射频识别、卫星通信、光纤通信等现代通信技术的特点和应用场景。</a:t>
            </a:r>
            <a:endParaRPr lang="en-US" altLang="zh-CN" sz="12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7"/>
            </p:custDataLst>
          </p:nvPr>
        </p:nvSpPr>
        <p:spPr>
          <a:xfrm rot="2700000">
            <a:off x="4227079" y="219423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8"/>
            </p:custDataLst>
          </p:nvPr>
        </p:nvSpPr>
        <p:spPr bwMode="auto">
          <a:xfrm>
            <a:off x="4288554" y="225571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89"/>
            </p:custDataLst>
          </p:nvPr>
        </p:nvSpPr>
        <p:spPr bwMode="auto">
          <a:xfrm>
            <a:off x="4906645" y="1387475"/>
            <a:ext cx="355473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pPr>
            <a:r>
              <a:rPr lang="en-US" altLang="zh-CN" sz="1100" spc="150" dirty="0">
                <a:latin typeface="微软雅黑" panose="020B0503020204020204" pitchFamily="34" charset="-122"/>
                <a:ea typeface="微软雅黑" panose="020B0503020204020204" pitchFamily="34" charset="-122"/>
              </a:rPr>
              <a:t>5. 掌握 5G 网络架构和部署特点，掌握 5G 网络建设流程。</a:t>
            </a:r>
            <a:endParaRPr lang="en-US" altLang="zh-CN" sz="110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0"/>
            </p:custDataLst>
          </p:nvPr>
        </p:nvSpPr>
        <p:spPr>
          <a:xfrm rot="2700000">
            <a:off x="4227079" y="142712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1"/>
            </p:custDataLst>
          </p:nvPr>
        </p:nvSpPr>
        <p:spPr bwMode="auto">
          <a:xfrm>
            <a:off x="4289333" y="149040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64815" y="412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47345" y="1269365"/>
            <a:ext cx="3357880" cy="3249295"/>
            <a:chOff x="8621" y="2357"/>
            <a:chExt cx="5288" cy="5117"/>
          </a:xfrm>
        </p:grpSpPr>
        <p:sp>
          <p:nvSpPr>
            <p:cNvPr id="42" name="文本框 41"/>
            <p:cNvSpPr txBox="1"/>
            <p:nvPr>
              <p:custDataLst>
                <p:tags r:id="rId1"/>
              </p:custDataLst>
            </p:nvPr>
          </p:nvSpPr>
          <p:spPr>
            <a:xfrm>
              <a:off x="8621" y="3166"/>
              <a:ext cx="5288" cy="4308"/>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通信技术和通信产业是 20 世纪 80 年代以来发展最快的领域之一。不论是在国际还是在国内都是如此。这是人类进入信息社会的重要标志之一。通信就是互通信息，在远古的时代就已存在。人之间的对话、用手势表达情绪、用烽</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火传递战事情况、快马与驿站传送文件等等都是通信。现代的通信一般是指电信，国际上称为远程通信。</a:t>
              </a:r>
              <a:endParaRPr lang="zh-CN" altLang="en-US" sz="1050">
                <a:sym typeface="Arial" panose="020B0604020202020204" pitchFamily="34" charset="0"/>
              </a:endParaRPr>
            </a:p>
            <a:p>
              <a:pPr indent="304800" algn="just" fontAlgn="auto">
                <a:lnSpc>
                  <a:spcPct val="150000"/>
                </a:lnSpc>
                <a:extLst>
                  <a:ext uri="{35155182-B16C-46BC-9424-99874614C6A1}">
                    <wpsdc:indentchars xmlns:wpsdc="http://www.wps.cn/officeDocument/2017/drawingmlCustomData" val="200" checksum="2875442453"/>
                  </a:ext>
                </a:extLst>
              </a:pPr>
              <a:r>
                <a:rPr lang="zh-CN" altLang="en-US" sz="1050">
                  <a:sym typeface="Arial" panose="020B0604020202020204" pitchFamily="34" charset="0"/>
                </a:rPr>
                <a:t>本任务介绍通信技术的概念、发展历程，现代通信技术的特点和发展趋势，以及移动通信的基本概念等内容。</a:t>
              </a:r>
              <a:endParaRPr lang="zh-CN" altLang="en-US" sz="1050">
                <a:sym typeface="Arial" panose="020B0604020202020204" pitchFamily="34" charset="0"/>
              </a:endParaRPr>
            </a:p>
          </p:txBody>
        </p:sp>
        <p:sp>
          <p:nvSpPr>
            <p:cNvPr id="43" name="文本框 42"/>
            <p:cNvSpPr txBox="1"/>
            <p:nvPr>
              <p:custDataLst>
                <p:tags r:id="rId2"/>
              </p:custDataLst>
            </p:nvPr>
          </p:nvSpPr>
          <p:spPr>
            <a:xfrm>
              <a:off x="8621" y="2357"/>
              <a:ext cx="5288" cy="596"/>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userDrawn="1"/>
        </p:nvSpPr>
        <p:spPr>
          <a:xfrm>
            <a:off x="347405" y="342265"/>
            <a:ext cx="28117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现代通信技术基础</a:t>
            </a:r>
            <a:endParaRPr lang="en-US" altLang="zh-CN" sz="1800" dirty="0" smtClean="0">
              <a:solidFill>
                <a:schemeClr val="tx1">
                  <a:lumMod val="75000"/>
                  <a:lumOff val="25000"/>
                </a:schemeClr>
              </a:solidFill>
              <a:latin typeface="字魂35号-经典雅黑" panose="02000000000000000000" pitchFamily="2" charset="-122"/>
            </a:endParaRPr>
          </a:p>
        </p:txBody>
      </p:sp>
      <p:grpSp>
        <p:nvGrpSpPr>
          <p:cNvPr id="8" name="组合 7"/>
          <p:cNvGrpSpPr/>
          <p:nvPr/>
        </p:nvGrpSpPr>
        <p:grpSpPr>
          <a:xfrm>
            <a:off x="3962665" y="964565"/>
            <a:ext cx="4867645" cy="3214370"/>
            <a:chOff x="520" y="1330"/>
            <a:chExt cx="7666" cy="5062"/>
          </a:xfrm>
        </p:grpSpPr>
        <p:sp>
          <p:nvSpPr>
            <p:cNvPr id="2" name="任意多边形 1"/>
            <p:cNvSpPr/>
            <p:nvPr>
              <p:custDataLst>
                <p:tags r:id="rId3"/>
              </p:custDataLst>
            </p:nvPr>
          </p:nvSpPr>
          <p:spPr>
            <a:xfrm>
              <a:off x="768" y="1666"/>
              <a:ext cx="4359" cy="435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9" name="等腰三角形 28"/>
            <p:cNvSpPr/>
            <p:nvPr>
              <p:custDataLst>
                <p:tags r:id="rId4"/>
              </p:custDataLst>
            </p:nvPr>
          </p:nvSpPr>
          <p:spPr>
            <a:xfrm rot="16200000">
              <a:off x="1772" y="1878"/>
              <a:ext cx="1725" cy="62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6" name="圆角矩形 25"/>
            <p:cNvSpPr/>
            <p:nvPr>
              <p:custDataLst>
                <p:tags r:id="rId5"/>
              </p:custDataLst>
            </p:nvPr>
          </p:nvSpPr>
          <p:spPr>
            <a:xfrm>
              <a:off x="520" y="264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630" y="275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42" y="3499"/>
              <a:ext cx="1119" cy="228"/>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1245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6" name="矩形 15"/>
            <p:cNvSpPr/>
            <p:nvPr>
              <p:custDataLst>
                <p:tags r:id="rId8"/>
              </p:custDataLst>
            </p:nvPr>
          </p:nvSpPr>
          <p:spPr>
            <a:xfrm>
              <a:off x="842" y="3222"/>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9"/>
              </p:custDataLst>
            </p:nvPr>
          </p:nvSpPr>
          <p:spPr>
            <a:xfrm>
              <a:off x="842" y="3222"/>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0"/>
              </p:custDataLst>
            </p:nvPr>
          </p:nvSpPr>
          <p:spPr>
            <a:xfrm>
              <a:off x="1718" y="379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 name="椭圆 5"/>
            <p:cNvSpPr/>
            <p:nvPr>
              <p:custDataLst>
                <p:tags r:id="rId11"/>
              </p:custDataLst>
            </p:nvPr>
          </p:nvSpPr>
          <p:spPr>
            <a:xfrm>
              <a:off x="3462" y="1399"/>
              <a:ext cx="793" cy="793"/>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34" name="任意多边形 22"/>
            <p:cNvSpPr/>
            <p:nvPr>
              <p:custDataLst>
                <p:tags r:id="rId12"/>
              </p:custDataLst>
            </p:nvPr>
          </p:nvSpPr>
          <p:spPr bwMode="auto">
            <a:xfrm>
              <a:off x="3657" y="1597"/>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35" name="文本框 34"/>
            <p:cNvSpPr txBox="1"/>
            <p:nvPr>
              <p:custDataLst>
                <p:tags r:id="rId13"/>
              </p:custDataLst>
            </p:nvPr>
          </p:nvSpPr>
          <p:spPr>
            <a:xfrm>
              <a:off x="4357" y="1398"/>
              <a:ext cx="3435"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1. 了解通信技术的概念和发展历程。</a:t>
              </a:r>
              <a:endParaRPr lang="zh-CN" altLang="en-US" sz="1100" spc="150" dirty="0">
                <a:latin typeface="微软雅黑" panose="020B0503020204020204" pitchFamily="34" charset="-122"/>
                <a:ea typeface="微软雅黑" panose="020B0503020204020204" pitchFamily="34" charset="-122"/>
              </a:endParaRPr>
            </a:p>
          </p:txBody>
        </p:sp>
        <p:sp>
          <p:nvSpPr>
            <p:cNvPr id="51" name="椭圆 50"/>
            <p:cNvSpPr/>
            <p:nvPr>
              <p:custDataLst>
                <p:tags r:id="rId14"/>
              </p:custDataLst>
            </p:nvPr>
          </p:nvSpPr>
          <p:spPr>
            <a:xfrm>
              <a:off x="4407" y="2354"/>
              <a:ext cx="793" cy="793"/>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2" name="任意多边形 22"/>
            <p:cNvSpPr/>
            <p:nvPr>
              <p:custDataLst>
                <p:tags r:id="rId15"/>
              </p:custDataLst>
            </p:nvPr>
          </p:nvSpPr>
          <p:spPr bwMode="auto">
            <a:xfrm>
              <a:off x="4601" y="2552"/>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0" name="文本框 49"/>
            <p:cNvSpPr txBox="1"/>
            <p:nvPr>
              <p:custDataLst>
                <p:tags r:id="rId16"/>
              </p:custDataLst>
            </p:nvPr>
          </p:nvSpPr>
          <p:spPr>
            <a:xfrm>
              <a:off x="5250" y="2353"/>
              <a:ext cx="268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2. 了解现代通信技术的特点、发展趋势。</a:t>
              </a:r>
              <a:endParaRPr lang="zh-CN" altLang="en-US" sz="1100" spc="150" dirty="0">
                <a:latin typeface="微软雅黑" panose="020B0503020204020204" pitchFamily="34" charset="-122"/>
                <a:ea typeface="微软雅黑" panose="020B0503020204020204" pitchFamily="34" charset="-122"/>
              </a:endParaRPr>
            </a:p>
          </p:txBody>
        </p:sp>
        <p:sp>
          <p:nvSpPr>
            <p:cNvPr id="56" name="椭圆 55"/>
            <p:cNvSpPr/>
            <p:nvPr>
              <p:custDataLst>
                <p:tags r:id="rId17"/>
              </p:custDataLst>
            </p:nvPr>
          </p:nvSpPr>
          <p:spPr>
            <a:xfrm>
              <a:off x="4673" y="3601"/>
              <a:ext cx="793" cy="793"/>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57" name="任意多边形 22"/>
            <p:cNvSpPr/>
            <p:nvPr>
              <p:custDataLst>
                <p:tags r:id="rId18"/>
              </p:custDataLst>
            </p:nvPr>
          </p:nvSpPr>
          <p:spPr bwMode="auto">
            <a:xfrm>
              <a:off x="4868" y="3799"/>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55" name="文本框 54"/>
            <p:cNvSpPr txBox="1"/>
            <p:nvPr>
              <p:custDataLst>
                <p:tags r:id="rId19"/>
              </p:custDataLst>
            </p:nvPr>
          </p:nvSpPr>
          <p:spPr>
            <a:xfrm>
              <a:off x="5466" y="3654"/>
              <a:ext cx="272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3. 了解移动通信技术的概念和特点。</a:t>
              </a:r>
              <a:endParaRPr lang="zh-CN" altLang="en-US" sz="1100" spc="150" dirty="0">
                <a:latin typeface="微软雅黑" panose="020B0503020204020204" pitchFamily="34" charset="-122"/>
                <a:ea typeface="微软雅黑" panose="020B0503020204020204" pitchFamily="34" charset="-122"/>
              </a:endParaRPr>
            </a:p>
          </p:txBody>
        </p:sp>
        <p:sp>
          <p:nvSpPr>
            <p:cNvPr id="61" name="椭圆 60"/>
            <p:cNvSpPr/>
            <p:nvPr>
              <p:custDataLst>
                <p:tags r:id="rId20"/>
              </p:custDataLst>
            </p:nvPr>
          </p:nvSpPr>
          <p:spPr>
            <a:xfrm>
              <a:off x="4204" y="4808"/>
              <a:ext cx="793" cy="793"/>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2" name="任意多边形 22"/>
            <p:cNvSpPr/>
            <p:nvPr>
              <p:custDataLst>
                <p:tags r:id="rId21"/>
              </p:custDataLst>
            </p:nvPr>
          </p:nvSpPr>
          <p:spPr bwMode="auto">
            <a:xfrm>
              <a:off x="4398" y="5006"/>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0" name="文本框 59"/>
            <p:cNvSpPr txBox="1"/>
            <p:nvPr>
              <p:custDataLst>
                <p:tags r:id="rId22"/>
              </p:custDataLst>
            </p:nvPr>
          </p:nvSpPr>
          <p:spPr>
            <a:xfrm>
              <a:off x="5127" y="4808"/>
              <a:ext cx="2641"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4. 了解现代通信技术的发展历程。</a:t>
              </a:r>
              <a:endParaRPr lang="zh-CN" altLang="en-US" sz="1100" spc="150" dirty="0">
                <a:latin typeface="微软雅黑" panose="020B0503020204020204" pitchFamily="34" charset="-122"/>
                <a:ea typeface="微软雅黑" panose="020B0503020204020204" pitchFamily="34" charset="-122"/>
              </a:endParaRPr>
            </a:p>
          </p:txBody>
        </p:sp>
        <p:sp>
          <p:nvSpPr>
            <p:cNvPr id="66" name="椭圆 65"/>
            <p:cNvSpPr/>
            <p:nvPr>
              <p:custDataLst>
                <p:tags r:id="rId23"/>
              </p:custDataLst>
            </p:nvPr>
          </p:nvSpPr>
          <p:spPr>
            <a:xfrm>
              <a:off x="2915" y="5442"/>
              <a:ext cx="793" cy="793"/>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sz="1350" dirty="0">
                <a:latin typeface="微软雅黑" panose="020B0503020204020204" pitchFamily="34" charset="-122"/>
                <a:ea typeface="微软雅黑" panose="020B0503020204020204" pitchFamily="34" charset="-122"/>
              </a:endParaRPr>
            </a:p>
          </p:txBody>
        </p:sp>
        <p:sp>
          <p:nvSpPr>
            <p:cNvPr id="67" name="任意多边形 22"/>
            <p:cNvSpPr/>
            <p:nvPr>
              <p:custDataLst>
                <p:tags r:id="rId24"/>
              </p:custDataLst>
            </p:nvPr>
          </p:nvSpPr>
          <p:spPr bwMode="auto">
            <a:xfrm>
              <a:off x="3109" y="5641"/>
              <a:ext cx="404" cy="39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37124" tIns="68562" rIns="137124" bIns="68562"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5400" dirty="0">
                <a:latin typeface="微软雅黑" panose="020B0503020204020204" pitchFamily="34" charset="-122"/>
                <a:ea typeface="微软雅黑" panose="020B0503020204020204" pitchFamily="34" charset="-122"/>
              </a:endParaRPr>
            </a:p>
          </p:txBody>
        </p:sp>
        <p:sp>
          <p:nvSpPr>
            <p:cNvPr id="65" name="文本框 64"/>
            <p:cNvSpPr txBox="1"/>
            <p:nvPr>
              <p:custDataLst>
                <p:tags r:id="rId25"/>
              </p:custDataLst>
            </p:nvPr>
          </p:nvSpPr>
          <p:spPr>
            <a:xfrm>
              <a:off x="3854" y="5599"/>
              <a:ext cx="3470" cy="793"/>
            </a:xfrm>
            <a:prstGeom prst="rect">
              <a:avLst/>
            </a:prstGeom>
            <a:noFill/>
          </p:spPr>
          <p:txBody>
            <a:bodyPr wrap="square" lIns="67500" tIns="35100" rIns="67500" bIns="35100" rtlCol="0" anchor="ctr" anchorCtr="0">
              <a:noAutofit/>
            </a:bodyPr>
            <a:lstStyle/>
            <a:p>
              <a:pPr>
                <a:lnSpc>
                  <a:spcPct val="120000"/>
                </a:lnSpc>
              </a:pPr>
              <a:r>
                <a:rPr lang="zh-CN" altLang="en-US" sz="1100" spc="150" dirty="0">
                  <a:latin typeface="微软雅黑" panose="020B0503020204020204" pitchFamily="34" charset="-122"/>
                  <a:ea typeface="微软雅黑" panose="020B0503020204020204" pitchFamily="34" charset="-122"/>
                </a:rPr>
                <a:t>5. 了解移动通信技术的基本架构。</a:t>
              </a:r>
              <a:endParaRPr lang="zh-CN" altLang="en-US" sz="1100" spc="150" dirty="0">
                <a:latin typeface="微软雅黑" panose="020B0503020204020204" pitchFamily="34" charset="-122"/>
                <a:ea typeface="微软雅黑" panose="020B0503020204020204" pitchFamily="34" charset="-122"/>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33400" y="1047750"/>
            <a:ext cx="1724660" cy="1736090"/>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20000"/>
              </a:lnSpc>
              <a:spcBef>
                <a:spcPts val="0"/>
              </a:spcBef>
              <a:spcAft>
                <a:spcPts val="0"/>
              </a:spcAft>
              <a:buSzPct val="100000"/>
            </a:pPr>
            <a:r>
              <a:rPr lang="zh-CN" altLang="en-US" sz="1800" spc="300" dirty="0">
                <a:solidFill>
                  <a:sysClr val="window" lastClr="FFFFFF"/>
                </a:solidFill>
                <a:latin typeface="Arial" panose="020B0604020202020204" pitchFamily="34" charset="0"/>
                <a:sym typeface="+mn-ea"/>
              </a:rPr>
              <a:t>一、通信和通信技术的概念</a:t>
            </a:r>
            <a:endParaRPr lang="zh-CN" altLang="en-US" sz="18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2895600" y="742950"/>
            <a:ext cx="5621020" cy="3814445"/>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1. 通信</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通信是信息通过传输媒介进行传递的过程。</a:t>
            </a:r>
            <a:endParaRPr sz="1400" dirty="0">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在古代，人们通过驿站、飞鸽传书、烽火报警、符号、身体语言、眼神、触碰等方式进行信息传递。到了今天，随着科学水平的飞速发展，相继出现了无线电、固定电话、移动电话、互联网、视频电话等各种通信方式。</a:t>
            </a:r>
            <a:endParaRPr sz="1400" dirty="0">
              <a:latin typeface="微软雅黑" panose="020B0503020204020204" pitchFamily="34" charset="-122"/>
              <a:ea typeface="微软雅黑" panose="020B0503020204020204" pitchFamily="34" charset="-122"/>
            </a:endParaRPr>
          </a:p>
          <a:p>
            <a:pPr lvl="0" algn="just" fontAlgn="ctr">
              <a:lnSpc>
                <a:spcPct val="150000"/>
              </a:lnSpc>
              <a:spcBef>
                <a:spcPts val="1000"/>
              </a:spcBef>
              <a:spcAft>
                <a:spcPts val="0"/>
              </a:spcAft>
              <a:buClrTx/>
              <a:buSzTx/>
              <a:buFont typeface="Wingdings" panose="05000000000000000000" charset="0"/>
              <a:buChar char="l"/>
            </a:pPr>
            <a:r>
              <a:rPr sz="1400" b="1" dirty="0">
                <a:solidFill>
                  <a:srgbClr val="00AFE1"/>
                </a:solidFill>
                <a:latin typeface="微软雅黑" panose="020B0503020204020204" pitchFamily="34" charset="-122"/>
                <a:ea typeface="微软雅黑" panose="020B0503020204020204" pitchFamily="34" charset="-122"/>
              </a:rPr>
              <a:t>2. 通信技术</a:t>
            </a:r>
            <a:endParaRPr sz="1400" b="1" dirty="0">
              <a:solidFill>
                <a:srgbClr val="00AFE1"/>
              </a:solidFill>
              <a:latin typeface="微软雅黑" panose="020B0503020204020204" pitchFamily="34" charset="-122"/>
              <a:ea typeface="微软雅黑" panose="020B0503020204020204" pitchFamily="34" charset="-122"/>
            </a:endParaRPr>
          </a:p>
          <a:p>
            <a:pPr marL="0" lvl="0" indent="0" algn="just" fontAlgn="ctr">
              <a:lnSpc>
                <a:spcPct val="150000"/>
              </a:lnSpc>
              <a:spcBef>
                <a:spcPts val="1000"/>
              </a:spcBef>
              <a:spcAft>
                <a:spcPts val="0"/>
              </a:spcAft>
              <a:buSzPct val="100000"/>
              <a:buFont typeface="Wingdings" panose="05000000000000000000" charset="0"/>
              <a:buNone/>
            </a:pPr>
            <a:r>
              <a:rPr sz="1400" dirty="0">
                <a:latin typeface="微软雅黑" panose="020B0503020204020204" pitchFamily="34" charset="-122"/>
                <a:ea typeface="微软雅黑" panose="020B0503020204020204" pitchFamily="34" charset="-122"/>
              </a:rPr>
              <a:t>通信技术是指将信息从一个地点传送到另一个地点所采取的方法和措施。按照历史发展的顺序，通信技术先后由人体传递信息通信到简易信号通信，再发展到有线通信和无线通信。</a:t>
            </a:r>
            <a:endParaRPr sz="1400" dirty="0">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1.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2.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3400"/>
  <p:tag name="MH_LIBRARY" val="GRAPHIC"/>
  <p:tag name="MH_TYPE" val="Other"/>
  <p:tag name="MH_ORDER" val="1"/>
</p:tagLst>
</file>

<file path=ppt/tags/tag130.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34.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192605"/>
  <p:tag name="MH_LIBRARY" val="GRAPHIC"/>
  <p:tag name="MH_TYPE" val="Text"/>
  <p:tag name="MH_ORDER" val="1"/>
</p:tagLst>
</file>

<file path=ppt/tags/tag140.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MH" val="20161022203400"/>
  <p:tag name="MH_LIBRARY" val="GRAPHIC"/>
  <p:tag name="MH_TYPE" val="Other"/>
  <p:tag name="MH_ORDER" val="1"/>
</p:tagLst>
</file>

<file path=ppt/tags/tag150.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MH" val="20161022192605"/>
  <p:tag name="MH_LIBRARY" val="GRAPHIC"/>
  <p:tag name="MH_TYPE" val="Text"/>
  <p:tag name="MH_ORDER" val="1"/>
</p:tagLst>
</file>

<file path=ppt/tags/tag160.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MH" val="20161022203400"/>
  <p:tag name="MH_LIBRARY" val="GRAPHIC"/>
  <p:tag name="MH_TYPE" val="Other"/>
  <p:tag name="MH_ORDER" val="1"/>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MH" val="20161022192605"/>
  <p:tag name="MH_LIBRARY" val="GRAPHIC"/>
  <p:tag name="MH_TYPE" val="Text"/>
  <p:tag name="MH_ORDER" val="1"/>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MH" val="20161022203400"/>
  <p:tag name="MH_LIBRARY" val="GRAPHIC"/>
  <p:tag name="MH_TYPE" val="Other"/>
  <p:tag name="MH_ORDER" val="1"/>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MH" val="20161022192605"/>
  <p:tag name="MH_LIBRARY" val="GRAPHIC"/>
  <p:tag name="MH_TYPE" val="Text"/>
  <p:tag name="MH_ORDER" val="1"/>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MH" val="20161022203400"/>
  <p:tag name="MH_LIBRARY" val="GRAPHIC"/>
  <p:tag name="MH_TYPE" val="Other"/>
  <p:tag name="MH_ORDER" val="1"/>
</p:tagLst>
</file>

<file path=ppt/tags/tag210.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7.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MH" val="20161022192605"/>
  <p:tag name="MH_LIBRARY" val="GRAPHIC"/>
  <p:tag name="MH_TYPE" val="Text"/>
  <p:tag name="MH_ORDER" val="1"/>
</p:tagLst>
</file>

<file path=ppt/tags/tag22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22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MH" val="20161022203400"/>
  <p:tag name="MH_LIBRARY" val="GRAPHIC"/>
  <p:tag name="MH_TYPE" val="Other"/>
  <p:tag name="MH_ORDER" val="1"/>
</p:tagLst>
</file>

<file path=ppt/tags/tag230.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MH" val="20161022192605"/>
  <p:tag name="MH_LIBRARY" val="GRAPHIC"/>
  <p:tag name="MH_TYPE" val="Text"/>
  <p:tag name="MH_ORDER" val="1"/>
</p:tagLst>
</file>

<file path=ppt/tags/tag240.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MH" val="20161022203400"/>
  <p:tag name="MH_LIBRARY" val="GRAPHIC"/>
  <p:tag name="MH_TYPE" val="Other"/>
  <p:tag name="MH_ORDER" val="1"/>
</p:tagLst>
</file>

<file path=ppt/tags/tag250.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5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5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5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6.xml><?xml version="1.0" encoding="utf-8"?>
<p:tagLst xmlns:p="http://schemas.openxmlformats.org/presentationml/2006/main">
  <p:tag name="MH" val="20161022192605"/>
  <p:tag name="MH_LIBRARY" val="GRAPHIC"/>
  <p:tag name="MH_TYPE" val="Text"/>
  <p:tag name="MH_ORDER"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6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6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67.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27.xml><?xml version="1.0" encoding="utf-8"?>
<p:tagLst xmlns:p="http://schemas.openxmlformats.org/presentationml/2006/main">
  <p:tag name="MH" val="20161022203400"/>
  <p:tag name="MH_LIBRARY" val="GRAPHIC"/>
  <p:tag name="MH_TYPE" val="Other"/>
  <p:tag name="MH_ORDER"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271.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276.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2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27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27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28.xml><?xml version="1.0" encoding="utf-8"?>
<p:tagLst xmlns:p="http://schemas.openxmlformats.org/presentationml/2006/main">
  <p:tag name="MH" val="20161022192605"/>
  <p:tag name="MH_LIBRARY" val="GRAPHIC"/>
  <p:tag name="MH_TYPE" val="Text"/>
  <p:tag name="MH_ORDER" val="1"/>
</p:tagLst>
</file>

<file path=ppt/tags/tag2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28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28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2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8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9.xml><?xml version="1.0" encoding="utf-8"?>
<p:tagLst xmlns:p="http://schemas.openxmlformats.org/presentationml/2006/main">
  <p:tag name="MH" val="20161022204343"/>
  <p:tag name="MH_LIBRARY" val="GRAPHIC"/>
  <p:tag name="MH_ORDER" val="标题 5"/>
</p:tagLst>
</file>

<file path=ppt/tags/tag2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MH" val="20161022204343"/>
  <p:tag name="MH_LIBRARY" val="GRAPHIC"/>
  <p:tag name="MH_ORDER" val="文本占位符 6"/>
</p:tagLst>
</file>

<file path=ppt/tags/tag3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0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30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305.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10.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3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3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339.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42.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343.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3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10"/>
  <p:tag name="KSO_WM_UNIT_TEXT_FILL_TYPE" val="1"/>
  <p:tag name="KSO_WM_UNIT_USESOURCEFORMAT_APPLY" val="1"/>
</p:tagLst>
</file>

<file path=ppt/tags/tag347.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3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350.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351.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DIAGRAM_MODELTYPE" val="stripeEnum"/>
  <p:tag name="KSO_WM_UNIT_ISCONTENTSTITLE" val="0"/>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355.xml><?xml version="1.0" encoding="utf-8"?>
<p:tagLst xmlns:p="http://schemas.openxmlformats.org/presentationml/2006/main">
  <p:tag name="KSO_WM_UNIT_DIAGRAM_MODELTYPE" val="stripeEnum"/>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57.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3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361.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3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366.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54_1*i*1"/>
  <p:tag name="KSO_WM_TEMPLATE_CATEGORY" val="diagram"/>
  <p:tag name="KSO_WM_TEMPLATE_INDEX" val="20200854"/>
  <p:tag name="KSO_WM_UNIT_LAYERLEVEL" val="1"/>
  <p:tag name="KSO_WM_TAG_VERSION" val="1.0"/>
  <p:tag name="KSO_WM_BEAUTIFY_FLAG" val="#wm#"/>
</p:tagLst>
</file>

<file path=ppt/tags/tag368.xml><?xml version="1.0" encoding="utf-8"?>
<p:tagLst xmlns:p="http://schemas.openxmlformats.org/presentationml/2006/main">
  <p:tag name="KSO_WM_UNIT_ISCONTENTSTITLE" val="0"/>
  <p:tag name="KSO_WM_UNIT_PRESET_TEXT" val="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854_1*a*1"/>
  <p:tag name="KSO_WM_TEMPLATE_CATEGORY" val="diagram"/>
  <p:tag name="KSO_WM_TEMPLATE_INDEX" val="20200854"/>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Lst>
</file>

<file path=ppt/tags/tag3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54_1*i*4"/>
  <p:tag name="KSO_WM_TEMPLATE_CATEGORY" val="diagram"/>
  <p:tag name="KSO_WM_TEMPLATE_INDEX" val="20200854"/>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4_1*i*5"/>
  <p:tag name="KSO_WM_TEMPLATE_CATEGORY" val="diagram"/>
  <p:tag name="KSO_WM_TEMPLATE_INDEX" val="20200854"/>
  <p:tag name="KSO_WM_UNIT_LAYERLEVEL" val="1"/>
  <p:tag name="KSO_WM_TAG_VERSION" val="1.0"/>
  <p:tag name="KSO_WM_BEAUTIFY_FLAG" val="#wm#"/>
</p:tagLst>
</file>

<file path=ppt/tags/tag37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792"/>
  <p:tag name="KSO_WM_UNIT_HIGHLIGHT" val="0"/>
  <p:tag name="KSO_WM_UNIT_COMPATIBLE" val="0"/>
  <p:tag name="KSO_WM_UNIT_DIAGRAM_ISNUMVISUAL" val="0"/>
  <p:tag name="KSO_WM_UNIT_DIAGRAM_ISREFERUNIT" val="0"/>
  <p:tag name="KSO_WM_UNIT_TYPE" val="f"/>
  <p:tag name="KSO_WM_UNIT_INDEX" val="1"/>
  <p:tag name="KSO_WM_UNIT_ID" val="diagram20200854_1*f*1"/>
  <p:tag name="KSO_WM_TEMPLATE_CATEGORY" val="diagram"/>
  <p:tag name="KSO_WM_TEMPLATE_INDEX" val="20200854"/>
  <p:tag name="KSO_WM_UNIT_LAYERLEVEL" val="1"/>
  <p:tag name="KSO_WM_TAG_VERSION" val="1.0"/>
  <p:tag name="KSO_WM_BEAUTIFY_FLAG" val="#wm#"/>
</p:tagLst>
</file>

<file path=ppt/tags/tag373.xml><?xml version="1.0" encoding="utf-8"?>
<p:tagLst xmlns:p="http://schemas.openxmlformats.org/presentationml/2006/main">
  <p:tag name="KSO_WM_SLIDE_ID" val="diagram20200854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07*540"/>
  <p:tag name="KSO_WM_SLIDE_POSITION" val="0*0"/>
  <p:tag name="KSO_WM_TAG_VERSION" val="1.0"/>
  <p:tag name="KSO_WM_BEAUTIFY_FLAG" val="#wm#"/>
  <p:tag name="KSO_WM_TEMPLATE_CATEGORY" val="diagram"/>
  <p:tag name="KSO_WM_TEMPLATE_INDEX" val="20200854"/>
  <p:tag name="KSO_WM_SLIDE_LAYOUT" val="a_f"/>
  <p:tag name="KSO_WM_SLIDE_LAYOUT_CNT" val="1_1"/>
</p:tagLst>
</file>

<file path=ppt/tags/tag374.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91.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94.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97.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406.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411.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1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1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1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423.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4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428.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432.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4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437.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3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4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4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4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53.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5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5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61.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464.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469.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4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47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47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4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4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47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8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8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4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4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4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4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4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4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 name="KSO_WM_SLIDE_BACKGROUND_TYPE" val="general"/>
  <p:tag name="KSO_WM_SLIDE_BK_DARK_LIGHT" val="2"/>
</p:tagLst>
</file>

<file path=ppt/tags/tag502.xml><?xml version="1.0" encoding="utf-8"?>
<p:tagLst xmlns:p="http://schemas.openxmlformats.org/presentationml/2006/main">
  <p:tag name="KSO_WM_UNIT_BLOCK" val="0"/>
  <p:tag name="KSO_WM_UNIT_SM_LIMIT_TYPE" val="2"/>
  <p:tag name="KSO_WM_UNIT_DEC_AREA_ID" val="26a9ccf0e73b4d1f84674de5ed0b5c14"/>
  <p:tag name="KSO_WM_UNIT_HIGHLIGHT" val="0"/>
  <p:tag name="KSO_WM_UNIT_COMPATIBLE" val="0"/>
  <p:tag name="KSO_WM_UNIT_DIAGRAM_ISNUMVISUAL" val="0"/>
  <p:tag name="KSO_WM_UNIT_DIAGRAM_ISREFERUNIT" val="0"/>
  <p:tag name="KSO_WM_UNIT_TYPE" val="i"/>
  <p:tag name="KSO_WM_UNIT_INDEX" val="1"/>
  <p:tag name="KSO_WM_UNIT_ID" val="diagram20212448_1*i*1"/>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325"/>
  <p:tag name="KSO_WM_TEMPLATE_ASSEMBLE_XID" val="60656f444054ed1e2fb8068c"/>
  <p:tag name="KSO_WM_TEMPLATE_ASSEMBLE_GROUPID" val="60656f444054ed1e2fb8068c"/>
</p:tagLst>
</file>

<file path=ppt/tags/tag503.xml><?xml version="1.0" encoding="utf-8"?>
<p:tagLst xmlns:p="http://schemas.openxmlformats.org/presentationml/2006/main">
  <p:tag name="KSO_WM_UNIT_BLOCK" val="0"/>
  <p:tag name="KSO_WM_UNIT_SM_LIMIT_TYPE" val="2"/>
  <p:tag name="KSO_WM_UNIT_DEC_AREA_ID" val="7615c596ff1945c3b89be150430fe5cf"/>
  <p:tag name="KSO_WM_UNIT_HIGHLIGHT" val="0"/>
  <p:tag name="KSO_WM_UNIT_COMPATIBLE" val="0"/>
  <p:tag name="KSO_WM_UNIT_DIAGRAM_ISNUMVISUAL" val="0"/>
  <p:tag name="KSO_WM_UNIT_DIAGRAM_ISREFERUNIT" val="0"/>
  <p:tag name="KSO_WM_UNIT_TYPE" val="i"/>
  <p:tag name="KSO_WM_UNIT_INDEX" val="2"/>
  <p:tag name="KSO_WM_UNIT_ID" val="diagram20212448_1*i*2"/>
  <p:tag name="KSO_WM_TEMPLATE_CATEGORY" val="diagram"/>
  <p:tag name="KSO_WM_TEMPLATE_INDEX" val="2021244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415dda340fd2c9b5868"/>
  <p:tag name="KSO_WM_CHIP_XID" val="5f229415dda340fd2c9b5869"/>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48"/>
  <p:tag name="KSO_WM_TEMPLATE_ASSEMBLE_XID" val="60656f444054ed1e2fb8068c"/>
  <p:tag name="KSO_WM_TEMPLATE_ASSEMBLE_GROUPID" val="60656f444054ed1e2fb8068c"/>
</p:tagLst>
</file>

<file path=ppt/tags/tag504.xml><?xml version="1.0" encoding="utf-8"?>
<p:tagLst xmlns:p="http://schemas.openxmlformats.org/presentationml/2006/main">
  <p:tag name="KSO_WM_UNIT_BLOCK" val="0"/>
  <p:tag name="KSO_WM_UNIT_SM_LIMIT_TYPE" val="2"/>
  <p:tag name="KSO_WM_UNIT_DEC_AREA_ID" val="b63f246397164817bf41cf6556c15022"/>
  <p:tag name="KSO_WM_UNIT_HIGHLIGHT" val="0"/>
  <p:tag name="KSO_WM_UNIT_COMPATIBLE" val="0"/>
  <p:tag name="KSO_WM_UNIT_DIAGRAM_ISNUMVISUAL" val="0"/>
  <p:tag name="KSO_WM_UNIT_DIAGRAM_ISREFERUNIT" val="0"/>
  <p:tag name="KSO_WM_UNIT_TYPE" val="i"/>
  <p:tag name="KSO_WM_UNIT_INDEX" val="3"/>
  <p:tag name="KSO_WM_UNIT_ID" val="diagram20212448_1*i*3"/>
  <p:tag name="KSO_WM_TEMPLATE_CATEGORY" val="diagram"/>
  <p:tag name="KSO_WM_TEMPLATE_INDEX" val="2021244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03a9f8db1f9a459bbda07269ee35e8d7&quot;,&quot;X&quot;:{&quot;Pos&quot;:2},&quot;Y&quot;:{&quot;Pos&quot;:2}},&quot;whChangeMode&quot;:0}"/>
  <p:tag name="KSO_WM_CHIP_GROUPID" val="5f229415dda340fd2c9b5868"/>
  <p:tag name="KSO_WM_CHIP_XID" val="5f229415dda340fd2c9b586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5"/>
  <p:tag name="KSO_WM_TEMPLATE_ASSEMBLE_XID" val="60656f444054ed1e2fb8068c"/>
  <p:tag name="KSO_WM_TEMPLATE_ASSEMBLE_GROUPID" val="60656f444054ed1e2fb8068c"/>
</p:tagLst>
</file>

<file path=ppt/tags/tag50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448_1*a*1"/>
  <p:tag name="KSO_WM_TEMPLATE_CATEGORY" val="diagram"/>
  <p:tag name="KSO_WM_TEMPLATE_INDEX" val="20212448"/>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03a9f8db1f9a459bbda07269ee35e8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68a4e95e952f41c8a5d9e00167f3460a"/>
  <p:tag name="KSO_WM_UNIT_SUPPORT_BIG_FONT" val="1"/>
  <p:tag name="KSO_WM_UNIT_TEXT_FILL_FORE_SCHEMECOLOR_INDEX_BRIGHTNESS" val="0"/>
  <p:tag name="KSO_WM_UNIT_TEXT_FILL_FORE_SCHEMECOLOR_INDEX" val="13"/>
  <p:tag name="KSO_WM_UNIT_TEXT_FILL_TYPE" val="1"/>
  <p:tag name="KSO_WM_TEMPLATE_ASSEMBLE_XID" val="60656f444054ed1e2fb8068c"/>
  <p:tag name="KSO_WM_TEMPLATE_ASSEMBLE_GROUPID" val="60656f444054ed1e2fb8068c"/>
</p:tagLst>
</file>

<file path=ppt/tags/tag5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8_1*f*1"/>
  <p:tag name="KSO_WM_TEMPLATE_CATEGORY" val="diagram"/>
  <p:tag name="KSO_WM_TEMPLATE_INDEX" val="20212448"/>
  <p:tag name="KSO_WM_UNIT_LAYERLEVEL" val="1"/>
  <p:tag name="KSO_WM_TAG_VERSION" val="1.0"/>
  <p:tag name="KSO_WM_BEAUTIFY_FLAG" val="#wm#"/>
  <p:tag name="KSO_WM_UNIT_DEFAULT_FONT" val="14;20;2"/>
  <p:tag name="KSO_WM_UNIT_BLOCK" val="0"/>
  <p:tag name="KSO_WM_UNIT_VALUE" val="85"/>
  <p:tag name="KSO_WM_UNIT_SHOW_EDIT_AREA_INDICATION" val="1"/>
  <p:tag name="KSO_WM_CHIP_GROUPID" val="5e6b05596848fb12bee65ac8"/>
  <p:tag name="KSO_WM_CHIP_XID" val="5e6b05596848fb12bee65aca"/>
  <p:tag name="KSO_WM_UNIT_DEC_AREA_ID" val="79ca83d956ce4dbeb1142a3a68e345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f2f0fb6a9f465ca8c8f67f6ab8b409"/>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44054ed1e2fb8068c"/>
  <p:tag name="KSO_WM_TEMPLATE_ASSEMBLE_GROUPID" val="60656f444054ed1e2fb8068c"/>
</p:tagLst>
</file>

<file path=ppt/tags/tag507.xml><?xml version="1.0" encoding="utf-8"?>
<p:tagLst xmlns:p="http://schemas.openxmlformats.org/presentationml/2006/main">
  <p:tag name="KSO_WM_SLIDE_ID" val="diagram2021244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2448"/>
  <p:tag name="KSO_WM_SLIDE_LAYOUT" val="a_f"/>
  <p:tag name="KSO_WM_SLIDE_LAYOUT_CNT" val="1_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direction&quot;:1,&quot;id&quot;:&quot;2021-04-01T15:36:41&quot;,&quot;maxSize&quot;:{&quot;size1&quot;:45},&quot;minSize&quot;:{&quot;size1&quot;:45},&quot;normalSize&quot;:{&quot;size1&quot;:45},&quot;subLayout&quot;:[{&quot;id&quot;:&quot;2021-04-01T15:36:41&quot;,&quot;margin&quot;:{&quot;bottom&quot;:8.4670000076293945,&quot;left&quot;:2.9630000591278076,&quot;right&quot;:3.809999942779541,&quot;top&quot;:6.7729997634887695},&quot;type&quot;:0},{&quot;id&quot;:&quot;2021-04-01T15:36:41&quot;,&quot;margin&quot;:{&quot;bottom&quot;:4.6570000648498535,&quot;left&quot;:0,&quot;right&quot;:5.0799999237060547,&quot;top&quot;:4.6570000648498535},&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true,&quot;fill_id&quot;:&quot;e3486b1120c742108a49a661a8c9d9f1&quot;,&quot;fill_align&quot;:&quot;lm&quot;,&quot;chip_types&quot;:[&quot;text&quot;,&quot;picture&quot;,&quot;chart&quot;,&quot;table&quot;]}]]"/>
  <p:tag name="KSO_WM_CHIP_XID" val="5f229415dda340fd2c9b5869"/>
  <p:tag name="KSO_WM_CHIP_DECFILLPROP" val="[]"/>
  <p:tag name="KSO_WM_CHIP_GROUPID" val="5f229415dda340fd2c9b5868"/>
  <p:tag name="KSO_WM_SLIDE_BK_DARK_LIGHT" val="2"/>
  <p:tag name="KSO_WM_SLIDE_BACKGROUND_TYPE" val="general"/>
  <p:tag name="KSO_WM_SLIDE_SUPPORT_FEATURE_TYPE" val="0"/>
  <p:tag name="KSO_WM_TEMPLATE_ASSEMBLE_XID" val="60656f444054ed1e2fb8068c"/>
  <p:tag name="KSO_WM_TEMPLATE_ASSEMBLE_GROUPID" val="60656f444054ed1e2fb8068c"/>
</p:tagLst>
</file>

<file path=ppt/tags/tag508.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4137</Words>
  <Application>WPS 演示</Application>
  <PresentationFormat>全屏显示(16:9)</PresentationFormat>
  <Paragraphs>313</Paragraphs>
  <Slides>29</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29</vt:i4>
      </vt:variant>
    </vt:vector>
  </HeadingPairs>
  <TitlesOfParts>
    <vt:vector size="44" baseType="lpstr">
      <vt:lpstr>Arial</vt:lpstr>
      <vt:lpstr>宋体</vt:lpstr>
      <vt:lpstr>Wingdings</vt:lpstr>
      <vt:lpstr>字魂35号-经典雅黑</vt:lpstr>
      <vt:lpstr>黑体</vt:lpstr>
      <vt:lpstr>微软雅黑</vt:lpstr>
      <vt:lpstr>Noto Serif CJK SC</vt:lpstr>
      <vt:lpstr>方正黑体简体</vt:lpstr>
      <vt:lpstr>Wingdings</vt:lpstr>
      <vt:lpstr>Calibri</vt:lpstr>
      <vt:lpstr>Arial Unicode MS</vt:lpstr>
      <vt:lpstr>微软雅黑 Light</vt:lpstr>
      <vt:lpstr>字魂35号-经典雅黑</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239</cp:revision>
  <dcterms:created xsi:type="dcterms:W3CDTF">2019-03-14T04:19:00Z</dcterms:created>
  <dcterms:modified xsi:type="dcterms:W3CDTF">2022-02-14T08:57:17Z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A9463A3A67754ED9B747E9EED873734A</vt:lpwstr>
  </property>
</Properties>
</file>