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66" r:id="rId4"/>
    <p:sldId id="267" r:id="rId5"/>
    <p:sldId id="257" r:id="rId6"/>
    <p:sldId id="268" r:id="rId7"/>
    <p:sldId id="271" r:id="rId8"/>
    <p:sldId id="269" r:id="rId9"/>
    <p:sldId id="272" r:id="rId10"/>
    <p:sldId id="27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003399"/>
    <a:srgbClr val="FF0000"/>
    <a:srgbClr val="0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774" autoAdjust="0"/>
  </p:normalViewPr>
  <p:slideViewPr>
    <p:cSldViewPr>
      <p:cViewPr varScale="1">
        <p:scale>
          <a:sx n="65" d="100"/>
          <a:sy n="65" d="100"/>
        </p:scale>
        <p:origin x="52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558D8E7-0816-4E27-AB07-C4C0628AF84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A35BDB8-EA34-43E9-BBFA-9711B58DDF4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A82B646A-D967-44DC-8BB8-AF39B63D796A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E14D410D-09EC-477B-9817-52EBA7E81A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1852FED8-BC08-43ED-A62C-B94874185C8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65006721-1B4E-4B54-8DCC-9F2AA7287C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307CC6-BE5D-4A71-BA8D-5CA975E32D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11EA4-54CA-4000-ACA9-6CE1EA3BC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B7A350-602A-4C2F-B30F-E9AF5EBCF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DD25B5-C84C-42BD-B6E9-0D05D026A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CAA064-3F06-450B-A14D-EBB58554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4D958F-160C-406F-A129-31B3CD451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E37BE-681B-4F05-BF21-8571A32B9B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3657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596CFC-6FD4-424F-B02E-BFA4A2E9C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94DE504-103A-4304-9A58-5ABA48F6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C3B838-FF3D-42C6-91AF-1A3E072A1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78637A-2FCB-4F67-9D42-E67B4AA5A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A741D5-6678-4914-8DA0-2F0F8DCF0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8DC0D-D5C6-4F27-A380-CE28A907E9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7203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B5840CC-48E1-4219-9F2B-2A0D4D435A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A085FD-092C-4BE9-83FA-56CD90CBD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18B01C-B75B-4C48-98E9-6040A7B6D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5568AE-6484-4D69-AEFA-BED53C71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E4C4E7-617C-4FD8-9B0B-7A1C7A6A6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2DD7C-AF6F-45BE-AF25-D49AF89535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278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F1E93C-EF59-4942-852D-DF5168CD0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03DF9-033F-4B1E-9DCA-7F795CF4C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21AE88-3ADF-4BD8-AD4F-E0C23C173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2216F8-F368-48EE-864D-A4B864DF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AEA2A2-5B90-4D43-B232-2DB849ED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83D5F-D231-4C60-8409-9C1FB5809A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3575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C8EC-74E9-4840-A1AF-E6B50F6A8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5B9327-744F-4CDB-B5DB-34A1B6EF4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AA8B42-2715-43D5-99B8-6E51545F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EB8573-8263-4807-B633-C27C8275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43E6CD-6551-42D3-BE7E-0C85B294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303EB-091C-45D4-8E7C-33A7C1BB01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77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06E379-919F-406B-8F55-08B17B706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3AD200-93DE-4425-824D-67F20F84B2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890EAB-8E50-4028-9C82-92098A2ED9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CD6DF5-9803-442F-9D42-6C0A97F4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C40443-53A4-40D9-8832-167342E5F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7AAAF1-F3B3-4C68-B3E5-8071F9D6A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E7808-BE8F-4AF3-A0DE-5EA36819D6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9977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7DA2A7-CE10-4CA5-8B60-2C3B8B537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3C7D5C-469C-4999-8B7A-4EA8BFA01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4FF549-7472-4C58-B4E2-8F32D6415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48B2C91-782A-4746-B949-48616D36B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BCDB22F-E4BC-4B94-BF56-F0DC4E6DBC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641FF15-52E0-4A89-B043-E195FAB15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3E9560A-387D-462C-9BFF-E55755666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D11592-C12A-4C72-8FDD-4DCF49D1B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7F5F9-799E-42E0-9334-3206D09C38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7009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38593-5784-44A0-86A1-6241EEC04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F431CFC-249E-4CAE-82E9-A646F2056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D8638B-82C3-4EBA-8A98-4BCA291DF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3163DCA-B53B-4CF2-86FB-53A64AFDA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2DCDF-9E0C-4463-B55C-445F77A52E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3726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BFBB42-DE8D-45E8-8EE1-50DEB980A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47CA3F-50A1-44DC-8D3E-2854CE922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7380A0-1B4F-442A-B050-AA57D51E3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0103-5D16-4BCF-B135-53919E1F6C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353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387B6-F67F-4E8F-B360-D22E6E73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FD024D-CD81-4A19-9A89-C84742726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290387-295F-410B-9AB9-49B8424AE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8D9690-AE4C-40A4-832B-5A3A2B1D0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871D29-5031-49F9-AAD0-6A90F3BE8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03B1F2-8930-4884-A833-850ED16A7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4AC56-2758-4C49-BC9E-A78BE41D97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06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3AA9D-49A3-4A75-BC20-242A4656F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04B538D-1B8E-4EF0-84B8-AB6D780A6F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52CDC66-C9C2-4A77-B7B7-F37F66F20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B44ADE-88AF-40A5-B35A-06CB9A647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6F0EA8-F439-42DE-A99D-6B9E9D043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2EB540-6BA2-4DF5-B121-F3180CE8E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C7BC1-FBDA-4C71-9FAC-6967EECDF7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49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8897195-8D77-468B-9571-4200677D70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D3CF9F3-3F79-43A0-B806-7B055EFF96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4700D25-E475-419F-A17A-D88C749D1D6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8805824-0625-4EF6-BBAF-91789857129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5777078-28E0-4E61-AF6E-DFEBA17FB19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E34EB0C-5219-4119-95D3-AAA0BE00CDA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" Target="slide5.xml"/><Relationship Id="rId12" Type="http://schemas.openxmlformats.org/officeDocument/2006/relationships/oleObject" Target="../embeddings/oleObject1.bin"/><Relationship Id="rId2" Type="http://schemas.openxmlformats.org/officeDocument/2006/relationships/audio" Target="file:///D:\&#20877;&#21035;&#24247;&#26725;%20&#26575;&#26494;\Track06.MP3" TargetMode="External"/><Relationship Id="rId1" Type="http://schemas.openxmlformats.org/officeDocument/2006/relationships/vmlDrawing" Target="../drawings/vmlDrawing1.vml"/><Relationship Id="rId6" Type="http://schemas.openxmlformats.org/officeDocument/2006/relationships/slide" Target="slide3.xml"/><Relationship Id="rId11" Type="http://schemas.openxmlformats.org/officeDocument/2006/relationships/image" Target="../media/image4.jpeg"/><Relationship Id="rId5" Type="http://schemas.openxmlformats.org/officeDocument/2006/relationships/image" Target="../media/image3.png"/><Relationship Id="rId15" Type="http://schemas.openxmlformats.org/officeDocument/2006/relationships/slide" Target="slide2.xml"/><Relationship Id="rId10" Type="http://schemas.openxmlformats.org/officeDocument/2006/relationships/slide" Target="slide6.xml"/><Relationship Id="rId4" Type="http://schemas.openxmlformats.org/officeDocument/2006/relationships/image" Target="../media/image2.jpeg"/><Relationship Id="rId9" Type="http://schemas.openxmlformats.org/officeDocument/2006/relationships/slide" Target="slide8.xml"/><Relationship Id="rId1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4.bin"/><Relationship Id="rId2" Type="http://schemas.openxmlformats.org/officeDocument/2006/relationships/audio" Target="file:///D:\&#20877;&#21035;&#24247;&#26725;%20&#26575;&#26494;\Track06.MP3" TargetMode="Externa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D4DC4114-9219-4013-BDEE-464854EEC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228120"/>
            <a:ext cx="2113982" cy="221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Track06.MP3">
            <a:hlinkClick r:id="" action="ppaction://ole?verb=0"/>
            <a:extLst>
              <a:ext uri="{FF2B5EF4-FFF2-40B4-BE49-F238E27FC236}">
                <a16:creationId xmlns:a16="http://schemas.microsoft.com/office/drawing/2014/main" id="{7C8E8C20-9579-4486-BC83-8737A7C17BD4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6400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6" name="AutoShape 8">
            <a:extLst>
              <a:ext uri="{FF2B5EF4-FFF2-40B4-BE49-F238E27FC236}">
                <a16:creationId xmlns:a16="http://schemas.microsoft.com/office/drawing/2014/main" id="{D49044C2-5A2E-4A70-9328-D772F7063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334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7" name="AutoShape 9">
            <a:extLst>
              <a:ext uri="{FF2B5EF4-FFF2-40B4-BE49-F238E27FC236}">
                <a16:creationId xmlns:a16="http://schemas.microsoft.com/office/drawing/2014/main" id="{CC6AA717-3E43-42B1-B8AA-D3EC48B5C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334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AutoShape 10">
            <a:extLst>
              <a:ext uri="{FF2B5EF4-FFF2-40B4-BE49-F238E27FC236}">
                <a16:creationId xmlns:a16="http://schemas.microsoft.com/office/drawing/2014/main" id="{23E63C85-4BEB-42F5-9404-ED3CB9617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6096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9" name="AutoShape 11">
            <a:extLst>
              <a:ext uri="{FF2B5EF4-FFF2-40B4-BE49-F238E27FC236}">
                <a16:creationId xmlns:a16="http://schemas.microsoft.com/office/drawing/2014/main" id="{43617C9C-D1ED-4B90-9DA3-62516513C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334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0" name="Text Box 12">
            <a:extLst>
              <a:ext uri="{FF2B5EF4-FFF2-40B4-BE49-F238E27FC236}">
                <a16:creationId xmlns:a16="http://schemas.microsoft.com/office/drawing/2014/main" id="{829DAEA3-95E1-4C3F-9A79-F098A694D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5378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6" action="ppaction://hlinksldjump"/>
              </a:rPr>
              <a:t>文学常识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61" name="Text Box 13">
            <a:extLst>
              <a:ext uri="{FF2B5EF4-FFF2-40B4-BE49-F238E27FC236}">
                <a16:creationId xmlns:a16="http://schemas.microsoft.com/office/drawing/2014/main" id="{54394B91-3AD5-4195-8166-D8D8CA80E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378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7" action="ppaction://hlinksldjump"/>
              </a:rPr>
              <a:t>创作背景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62" name="Text Box 14">
            <a:extLst>
              <a:ext uri="{FF2B5EF4-FFF2-40B4-BE49-F238E27FC236}">
                <a16:creationId xmlns:a16="http://schemas.microsoft.com/office/drawing/2014/main" id="{DC0B9C59-44BA-483A-94DD-88E1BE0E4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5378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8" action="ppaction://hlinksldjump"/>
              </a:rPr>
              <a:t>诗文分析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76" name="Text Box 28">
            <a:extLst>
              <a:ext uri="{FF2B5EF4-FFF2-40B4-BE49-F238E27FC236}">
                <a16:creationId xmlns:a16="http://schemas.microsoft.com/office/drawing/2014/main" id="{11AF0601-0DDF-419C-BFFD-316BEACA6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6140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9" action="ppaction://hlinksldjump"/>
              </a:rPr>
              <a:t>影片赏析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77" name="AutoShape 29">
            <a:extLst>
              <a:ext uri="{FF2B5EF4-FFF2-40B4-BE49-F238E27FC236}">
                <a16:creationId xmlns:a16="http://schemas.microsoft.com/office/drawing/2014/main" id="{68CA5FED-0E70-4BA9-BD44-C106DD00C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6096000"/>
            <a:ext cx="10668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8" name="Text Box 30">
            <a:extLst>
              <a:ext uri="{FF2B5EF4-FFF2-40B4-BE49-F238E27FC236}">
                <a16:creationId xmlns:a16="http://schemas.microsoft.com/office/drawing/2014/main" id="{8B4A30BD-209C-486B-8D1B-DAF3FF09B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6140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10" action="ppaction://hlinksldjump"/>
              </a:rPr>
              <a:t>配乐朗诵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2100" name="Group 52">
            <a:extLst>
              <a:ext uri="{FF2B5EF4-FFF2-40B4-BE49-F238E27FC236}">
                <a16:creationId xmlns:a16="http://schemas.microsoft.com/office/drawing/2014/main" id="{26F3E76D-0A8C-4C5A-AC89-2893C32A4614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28600"/>
            <a:ext cx="3352800" cy="4876800"/>
            <a:chOff x="96" y="144"/>
            <a:chExt cx="2112" cy="3072"/>
          </a:xfrm>
        </p:grpSpPr>
        <p:sp>
          <p:nvSpPr>
            <p:cNvPr id="2079" name="Rectangle 31">
              <a:extLst>
                <a:ext uri="{FF2B5EF4-FFF2-40B4-BE49-F238E27FC236}">
                  <a16:creationId xmlns:a16="http://schemas.microsoft.com/office/drawing/2014/main" id="{7198D069-7DC7-4A6F-AB21-6E466392F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44"/>
              <a:ext cx="2112" cy="2976"/>
            </a:xfrm>
            <a:prstGeom prst="rect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>
              <a:noFill/>
            </a:ln>
            <a:effectLst>
              <a:outerShdw dist="125724" dir="2700000" algn="ctr" rotWithShape="0">
                <a:schemeClr val="tx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0" name="Rectangle 32">
              <a:extLst>
                <a:ext uri="{FF2B5EF4-FFF2-40B4-BE49-F238E27FC236}">
                  <a16:creationId xmlns:a16="http://schemas.microsoft.com/office/drawing/2014/main" id="{C1C858C2-E65F-41A1-8B54-ECEC92AFF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88"/>
              <a:ext cx="672" cy="22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050" name="Text Box 2">
              <a:extLst>
                <a:ext uri="{FF2B5EF4-FFF2-40B4-BE49-F238E27FC236}">
                  <a16:creationId xmlns:a16="http://schemas.microsoft.com/office/drawing/2014/main" id="{E7F8C6DE-A83A-42C3-86DE-5DB451441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88"/>
              <a:ext cx="577" cy="2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020000"/>
                  </a:solidFill>
                  <a:ea typeface="隶书" panose="02010509060101010101" pitchFamily="49" charset="-122"/>
                </a:rPr>
                <a:t>再 别 康 桥</a:t>
              </a:r>
            </a:p>
          </p:txBody>
        </p:sp>
        <p:graphicFrame>
          <p:nvGraphicFramePr>
            <p:cNvPr id="2081" name="Object 33">
              <a:extLst>
                <a:ext uri="{FF2B5EF4-FFF2-40B4-BE49-F238E27FC236}">
                  <a16:creationId xmlns:a16="http://schemas.microsoft.com/office/drawing/2014/main" id="{C1E60224-A58F-4714-BA9A-3E971ABFD85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68" y="2208"/>
            <a:ext cx="19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0" name="BMP 图象" r:id="rId12" imgW="847843" imgH="923810" progId="Paint.Picture">
                    <p:embed/>
                  </p:oleObj>
                </mc:Choice>
                <mc:Fallback>
                  <p:oleObj name="BMP 图象" r:id="rId12" imgW="847843" imgH="923810" progId="Paint.Picture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2208"/>
                          <a:ext cx="19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83" name="Line 35">
              <a:extLst>
                <a:ext uri="{FF2B5EF4-FFF2-40B4-BE49-F238E27FC236}">
                  <a16:creationId xmlns:a16="http://schemas.microsoft.com/office/drawing/2014/main" id="{121B4604-4B97-44C4-A701-8C9388444C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44"/>
              <a:ext cx="0" cy="297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Line 42">
              <a:extLst>
                <a:ext uri="{FF2B5EF4-FFF2-40B4-BE49-F238E27FC236}">
                  <a16:creationId xmlns:a16="http://schemas.microsoft.com/office/drawing/2014/main" id="{9C4EDFA7-8D5B-4E20-94B9-C0366DA57C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5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Line 43">
              <a:extLst>
                <a:ext uri="{FF2B5EF4-FFF2-40B4-BE49-F238E27FC236}">
                  <a16:creationId xmlns:a16="http://schemas.microsoft.com/office/drawing/2014/main" id="{B7700645-A56E-43BB-B003-0810FFAE52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2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Line 45">
              <a:extLst>
                <a:ext uri="{FF2B5EF4-FFF2-40B4-BE49-F238E27FC236}">
                  <a16:creationId xmlns:a16="http://schemas.microsoft.com/office/drawing/2014/main" id="{6A9A1B7D-F5E6-4C19-BDAB-B6795567EB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Line 47">
              <a:extLst>
                <a:ext uri="{FF2B5EF4-FFF2-40B4-BE49-F238E27FC236}">
                  <a16:creationId xmlns:a16="http://schemas.microsoft.com/office/drawing/2014/main" id="{C1399785-71BF-428B-8765-6051EA733E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24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96" name="AutoShape 48">
            <a:extLst>
              <a:ext uri="{FF2B5EF4-FFF2-40B4-BE49-F238E27FC236}">
                <a16:creationId xmlns:a16="http://schemas.microsoft.com/office/drawing/2014/main" id="{F2436E35-5CB3-4FA5-B82A-5DD0B9E86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6096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97" name="Text Box 49">
            <a:extLst>
              <a:ext uri="{FF2B5EF4-FFF2-40B4-BE49-F238E27FC236}">
                <a16:creationId xmlns:a16="http://schemas.microsoft.com/office/drawing/2014/main" id="{E44A9367-2EB4-4ADF-935C-E6EE67E3B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6140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14" action="ppaction://hlinksldjump"/>
              </a:rPr>
              <a:t>课外链接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51" name="Text Box 3">
            <a:extLst>
              <a:ext uri="{FF2B5EF4-FFF2-40B4-BE49-F238E27FC236}">
                <a16:creationId xmlns:a16="http://schemas.microsoft.com/office/drawing/2014/main" id="{C3C6AB52-7292-4ED7-87AF-337DD1844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1989138"/>
            <a:ext cx="885825" cy="270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lvl="2">
              <a:spcBef>
                <a:spcPct val="50000"/>
              </a:spcBef>
            </a:pP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  <a:r>
              <a:rPr lang="zh-CN" altLang="en-US" sz="1800" b="1">
                <a:latin typeface="幼圆" panose="02010509060101010101" pitchFamily="49" charset="-122"/>
                <a:ea typeface="幼圆" panose="02010509060101010101" pitchFamily="49" charset="-122"/>
              </a:rPr>
              <a:t>徐 志 摩</a:t>
            </a:r>
          </a:p>
        </p:txBody>
      </p:sp>
      <p:sp>
        <p:nvSpPr>
          <p:cNvPr id="2101" name="AutoShape 53">
            <a:extLst>
              <a:ext uri="{FF2B5EF4-FFF2-40B4-BE49-F238E27FC236}">
                <a16:creationId xmlns:a16="http://schemas.microsoft.com/office/drawing/2014/main" id="{A8A11093-805F-4D76-A015-99C5F9AB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334000"/>
            <a:ext cx="10668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02" name="Text Box 54">
            <a:extLst>
              <a:ext uri="{FF2B5EF4-FFF2-40B4-BE49-F238E27FC236}">
                <a16:creationId xmlns:a16="http://schemas.microsoft.com/office/drawing/2014/main" id="{E3351D2C-159C-4E66-8395-020A3E0BE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3784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ea typeface="黑体" panose="02010609060101010101" pitchFamily="49" charset="-122"/>
                <a:hlinkClick r:id="rId15" action="ppaction://hlinksldjump"/>
              </a:rPr>
              <a:t>前       言</a:t>
            </a:r>
            <a:endParaRPr lang="zh-CN" altLang="en-US" sz="16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103" name="AutoShape 55">
            <a:extLst>
              <a:ext uri="{FF2B5EF4-FFF2-40B4-BE49-F238E27FC236}">
                <a16:creationId xmlns:a16="http://schemas.microsoft.com/office/drawing/2014/main" id="{4B727914-2532-4754-86E2-F6E3131BD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6096000"/>
            <a:ext cx="990600" cy="45720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04" name="Text Box 56">
            <a:extLst>
              <a:ext uri="{FF2B5EF4-FFF2-40B4-BE49-F238E27FC236}">
                <a16:creationId xmlns:a16="http://schemas.microsoft.com/office/drawing/2014/main" id="{F241B340-CB14-4CDF-BAAD-C60F4D652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1404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  <a:hlinkClick r:id="rId9" action="ppaction://hlinksldjump"/>
              </a:rPr>
              <a:t>结       论</a:t>
            </a:r>
            <a:endParaRPr lang="zh-CN" altLang="en-US" sz="1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8" name="Text Box 14">
            <a:extLst>
              <a:ext uri="{FF2B5EF4-FFF2-40B4-BE49-F238E27FC236}">
                <a16:creationId xmlns:a16="http://schemas.microsoft.com/office/drawing/2014/main" id="{F730A9D9-9DD2-4893-8160-FA08A7DE7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897" y="1052513"/>
            <a:ext cx="2215991" cy="461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悄悄的我走了</a:t>
            </a:r>
          </a:p>
          <a:p>
            <a:pPr>
              <a:spcBef>
                <a:spcPct val="50000"/>
              </a:spcBef>
            </a:pPr>
            <a:r>
              <a:rPr lang="zh-CN" altLang="en-US" dirty="0"/>
              <a:t>正如我悄悄的来</a:t>
            </a:r>
          </a:p>
          <a:p>
            <a:pPr>
              <a:spcBef>
                <a:spcPct val="50000"/>
              </a:spcBef>
            </a:pPr>
            <a:r>
              <a:rPr lang="zh-CN" altLang="en-US" dirty="0"/>
              <a:t>我挥一挥衣袖</a:t>
            </a:r>
          </a:p>
          <a:p>
            <a:pPr>
              <a:spcBef>
                <a:spcPct val="50000"/>
              </a:spcBef>
            </a:pPr>
            <a:r>
              <a:rPr lang="zh-CN" altLang="en-US" dirty="0"/>
              <a:t>不带走一片云彩</a:t>
            </a:r>
            <a:r>
              <a:rPr lang="en-US" altLang="zh-CN" dirty="0"/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>
            <a:extLst>
              <a:ext uri="{FF2B5EF4-FFF2-40B4-BE49-F238E27FC236}">
                <a16:creationId xmlns:a16="http://schemas.microsoft.com/office/drawing/2014/main" id="{D5554650-E94F-4121-BBCA-4A3F95677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299" y="3809098"/>
            <a:ext cx="2779053" cy="259170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4" name="Rectangle 2">
            <a:extLst>
              <a:ext uri="{FF2B5EF4-FFF2-40B4-BE49-F238E27FC236}">
                <a16:creationId xmlns:a16="http://schemas.microsoft.com/office/drawing/2014/main" id="{E9A8003E-DE76-4331-913D-E2264E9E4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1268760"/>
            <a:ext cx="648017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前言</a:t>
            </a:r>
          </a:p>
          <a:p>
            <a:pPr>
              <a:spcBef>
                <a:spcPct val="50000"/>
              </a:spcBef>
            </a:pPr>
            <a:r>
              <a:rPr lang="zh-CN" altLang="en-US" dirty="0"/>
              <a:t>     这是用 </a:t>
            </a:r>
            <a:r>
              <a:rPr lang="en-US" altLang="zh-CN" dirty="0"/>
              <a:t>PowerPoint </a:t>
            </a:r>
            <a:r>
              <a:rPr lang="zh-CN" altLang="zh-CN" dirty="0"/>
              <a:t>编制的语文教学课件。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zh-CN" dirty="0"/>
              <a:t> 《再别康桥》课件内容翔实、检索方便，常用明按钮进行交互，这是其最大的特点。</a:t>
            </a:r>
            <a:endParaRPr lang="zh-CN" altLang="en-US" dirty="0"/>
          </a:p>
          <a:p>
            <a:pPr>
              <a:spcBef>
                <a:spcPct val="50000"/>
              </a:spcBef>
            </a:pPr>
            <a:r>
              <a:rPr lang="zh-CN" altLang="en-US" dirty="0"/>
              <a:t>  既然是现代诗歌，本课件注重诗歌的图画美、意境美，多用配乐及影视片段。</a:t>
            </a:r>
          </a:p>
        </p:txBody>
      </p:sp>
      <p:sp>
        <p:nvSpPr>
          <p:cNvPr id="23557" name="AutoShape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F9A17AB-70F1-4781-8DC1-9C8A304A8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4588B9E0-9787-44BE-A364-91BF5A1BB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62111"/>
            <a:ext cx="87630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一、文学常识  关于徐志摩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8FEB1949-6354-46D1-9783-90CECE259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19200"/>
            <a:ext cx="838200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徐志摩（</a:t>
            </a:r>
            <a:r>
              <a:rPr lang="en-US" altLang="zh-CN" dirty="0"/>
              <a:t>1896—1931</a:t>
            </a:r>
            <a:r>
              <a:rPr lang="zh-CN" altLang="en-US" dirty="0"/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dirty="0"/>
              <a:t>      浙江海宁人，笔名云中鹤、南湖、诗哲。</a:t>
            </a:r>
            <a:r>
              <a:rPr lang="en-US" altLang="zh-CN" dirty="0"/>
              <a:t>1916</a:t>
            </a:r>
            <a:r>
              <a:rPr lang="zh-CN" altLang="en-US" dirty="0"/>
              <a:t>年考入北京大学，</a:t>
            </a:r>
            <a:r>
              <a:rPr lang="en-US" altLang="zh-CN" dirty="0"/>
              <a:t>1918</a:t>
            </a:r>
            <a:r>
              <a:rPr lang="zh-CN" altLang="en-US" dirty="0"/>
              <a:t>年赴美留学，</a:t>
            </a:r>
            <a:r>
              <a:rPr lang="en-US" altLang="zh-CN" dirty="0"/>
              <a:t>1920</a:t>
            </a:r>
            <a:r>
              <a:rPr lang="zh-CN" altLang="en-US" dirty="0"/>
              <a:t>年赴英国，就读于剑桥大学，攻读博士学位，同年</a:t>
            </a:r>
            <a:r>
              <a:rPr lang="en-US" altLang="zh-CN" dirty="0"/>
              <a:t>8</a:t>
            </a:r>
            <a:r>
              <a:rPr lang="zh-CN" altLang="en-US" dirty="0"/>
              <a:t>月辞别剑桥启程回国。历任北京大学、清华大学教授，经常发表诗作，</a:t>
            </a:r>
            <a:r>
              <a:rPr lang="en-US" altLang="zh-CN" dirty="0"/>
              <a:t>1923</a:t>
            </a:r>
            <a:r>
              <a:rPr lang="zh-CN" altLang="en-US" dirty="0"/>
              <a:t>年与胡适等成立新月社，</a:t>
            </a:r>
            <a:r>
              <a:rPr lang="en-US" altLang="zh-CN" dirty="0"/>
              <a:t>1924</a:t>
            </a:r>
            <a:r>
              <a:rPr lang="zh-CN" altLang="en-US" dirty="0"/>
              <a:t>年，印度大诗人泰戈尔访华，徐志摩任翻译，后随泰漫游欧洲。</a:t>
            </a:r>
            <a:r>
              <a:rPr lang="en-US" altLang="zh-CN" dirty="0"/>
              <a:t>1927</a:t>
            </a:r>
            <a:r>
              <a:rPr lang="zh-CN" altLang="en-US" dirty="0"/>
              <a:t>年在上海光华大学任教授，</a:t>
            </a:r>
            <a:r>
              <a:rPr lang="en-US" altLang="zh-CN" dirty="0"/>
              <a:t>1929</a:t>
            </a:r>
            <a:r>
              <a:rPr lang="zh-CN" altLang="en-US" dirty="0"/>
              <a:t>年兼任中华书局编辑。</a:t>
            </a:r>
          </a:p>
        </p:txBody>
      </p:sp>
      <p:grpSp>
        <p:nvGrpSpPr>
          <p:cNvPr id="14343" name="Group 7">
            <a:extLst>
              <a:ext uri="{FF2B5EF4-FFF2-40B4-BE49-F238E27FC236}">
                <a16:creationId xmlns:a16="http://schemas.microsoft.com/office/drawing/2014/main" id="{38E26C65-D12A-4295-8934-83C1AF74A8BB}"/>
              </a:ext>
            </a:extLst>
          </p:cNvPr>
          <p:cNvGrpSpPr>
            <a:grpSpLocks/>
          </p:cNvGrpSpPr>
          <p:nvPr/>
        </p:nvGrpSpPr>
        <p:grpSpPr bwMode="auto">
          <a:xfrm>
            <a:off x="6084168" y="4428991"/>
            <a:ext cx="711200" cy="990600"/>
            <a:chOff x="18" y="144"/>
            <a:chExt cx="2190" cy="3072"/>
          </a:xfrm>
        </p:grpSpPr>
        <p:sp>
          <p:nvSpPr>
            <p:cNvPr id="14344" name="Rectangle 8">
              <a:extLst>
                <a:ext uri="{FF2B5EF4-FFF2-40B4-BE49-F238E27FC236}">
                  <a16:creationId xmlns:a16="http://schemas.microsoft.com/office/drawing/2014/main" id="{4FBA88DD-F27C-4F9A-A118-6F0783354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44"/>
              <a:ext cx="2112" cy="2976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dist="125724" dir="2700000" algn="ctr" rotWithShape="0">
                <a:schemeClr val="tx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5" name="Rectangle 9">
              <a:extLst>
                <a:ext uri="{FF2B5EF4-FFF2-40B4-BE49-F238E27FC236}">
                  <a16:creationId xmlns:a16="http://schemas.microsoft.com/office/drawing/2014/main" id="{CF25610A-039F-4F87-91DC-81D1ECEE0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88"/>
              <a:ext cx="672" cy="22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4346" name="Text Box 10">
              <a:extLst>
                <a:ext uri="{FF2B5EF4-FFF2-40B4-BE49-F238E27FC236}">
                  <a16:creationId xmlns:a16="http://schemas.microsoft.com/office/drawing/2014/main" id="{3807F418-997B-474D-AF02-965E787D1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" y="287"/>
              <a:ext cx="987" cy="2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00" b="1">
                  <a:solidFill>
                    <a:srgbClr val="020000"/>
                  </a:solidFill>
                  <a:ea typeface="隶书" panose="02010509060101010101" pitchFamily="49" charset="-122"/>
                </a:rPr>
                <a:t>再 别 康 桥</a:t>
              </a:r>
              <a:endParaRPr lang="zh-CN" altLang="en-US" sz="900" b="1">
                <a:solidFill>
                  <a:srgbClr val="020000"/>
                </a:solidFill>
              </a:endParaRPr>
            </a:p>
          </p:txBody>
        </p:sp>
        <p:graphicFrame>
          <p:nvGraphicFramePr>
            <p:cNvPr id="14347" name="Object 11">
              <a:extLst>
                <a:ext uri="{FF2B5EF4-FFF2-40B4-BE49-F238E27FC236}">
                  <a16:creationId xmlns:a16="http://schemas.microsoft.com/office/drawing/2014/main" id="{DF3E093D-4523-46B7-865D-E0A5EC3A247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68" y="2208"/>
            <a:ext cx="19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54" name="BMP 图象" r:id="rId4" imgW="847843" imgH="923810" progId="Paint.Picture">
                    <p:embed/>
                  </p:oleObj>
                </mc:Choice>
                <mc:Fallback>
                  <p:oleObj name="BMP 图象" r:id="rId4" imgW="847843" imgH="923810" progId="Paint.Picture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2208"/>
                          <a:ext cx="19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8" name="Line 12">
              <a:extLst>
                <a:ext uri="{FF2B5EF4-FFF2-40B4-BE49-F238E27FC236}">
                  <a16:creationId xmlns:a16="http://schemas.microsoft.com/office/drawing/2014/main" id="{20FAFE1D-093A-4C94-B015-CFC3E373D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44"/>
              <a:ext cx="0" cy="297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3">
              <a:extLst>
                <a:ext uri="{FF2B5EF4-FFF2-40B4-BE49-F238E27FC236}">
                  <a16:creationId xmlns:a16="http://schemas.microsoft.com/office/drawing/2014/main" id="{D79292A3-E8CF-4D5E-ABEA-21A4C096E1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5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14">
              <a:extLst>
                <a:ext uri="{FF2B5EF4-FFF2-40B4-BE49-F238E27FC236}">
                  <a16:creationId xmlns:a16="http://schemas.microsoft.com/office/drawing/2014/main" id="{A86E75A8-5BEA-4EAC-8EDF-D05D0E4283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2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15">
              <a:extLst>
                <a:ext uri="{FF2B5EF4-FFF2-40B4-BE49-F238E27FC236}">
                  <a16:creationId xmlns:a16="http://schemas.microsoft.com/office/drawing/2014/main" id="{83C321A8-8DD4-4358-9E10-9E7878F543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Line 16">
              <a:extLst>
                <a:ext uri="{FF2B5EF4-FFF2-40B4-BE49-F238E27FC236}">
                  <a16:creationId xmlns:a16="http://schemas.microsoft.com/office/drawing/2014/main" id="{6C719B79-D6D9-4396-AB3A-E02BA781D2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24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1EE0127-7C54-4583-AC3D-052868FF8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317500"/>
            <a:ext cx="469582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/>
              <a:t>        </a:t>
            </a:r>
            <a:r>
              <a:rPr lang="zh-CN" altLang="en-US" dirty="0"/>
              <a:t>徐志摩是我国现代著名诗人、翻译家。他短促一生正值中国最黑暗的时代。但在动荡和变革的岁月中，他从来没有停止过对理想的追求与渴望，辛勤笔耕，著作颇丰，影响深远，被人们誉为“一手奠定中国诗坛的人”。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5C0D760C-ADC5-452B-8A0F-B97A1BCF5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26225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8" name="Text Box 8">
            <a:extLst>
              <a:ext uri="{FF2B5EF4-FFF2-40B4-BE49-F238E27FC236}">
                <a16:creationId xmlns:a16="http://schemas.microsoft.com/office/drawing/2014/main" id="{4E675705-B797-4965-B9B0-A05EA8EEF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71" y="620688"/>
            <a:ext cx="35671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</a:t>
            </a:r>
            <a:r>
              <a:rPr lang="zh-CN" altLang="en-US" dirty="0"/>
              <a:t>轻轻的我走了，正如我轻轻的来；我轻轻的招手，作别西天的云彩</a:t>
            </a:r>
            <a:r>
              <a:rPr lang="en-US" altLang="zh-CN" dirty="0"/>
              <a:t>……</a:t>
            </a:r>
          </a:p>
        </p:txBody>
      </p:sp>
      <p:sp>
        <p:nvSpPr>
          <p:cNvPr id="15371" name="AutoShape 1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F839F35-2DF2-4D92-8FAD-D4CD038F4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856657DB-D1E5-4713-9189-9DBBF1F82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557338"/>
            <a:ext cx="8286750" cy="282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65125" indent="-3651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44513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dirty="0"/>
              <a:t>康桥，即剑桥，英国著名剑桥大学所在地。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dirty="0"/>
              <a:t>徐志摩曾在</a:t>
            </a:r>
            <a:r>
              <a:rPr lang="en-US" altLang="zh-CN" dirty="0"/>
              <a:t>1921-1922</a:t>
            </a:r>
            <a:r>
              <a:rPr lang="zh-CN" altLang="en-US" dirty="0"/>
              <a:t>在英国留学两年，大部分时间在此度过。这是他一生最美好的时光。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dirty="0"/>
              <a:t>康桥的一切，早就给他留下了美好的印象，</a:t>
            </a:r>
            <a:r>
              <a:rPr lang="en-US" altLang="zh-CN" dirty="0"/>
              <a:t>1922</a:t>
            </a:r>
            <a:r>
              <a:rPr lang="zh-CN" altLang="en-US" dirty="0"/>
              <a:t>年徐志摩回国前夕，曾作长诗</a:t>
            </a:r>
            <a:r>
              <a:rPr lang="en-US" altLang="zh-CN" dirty="0"/>
              <a:t>《</a:t>
            </a:r>
            <a:r>
              <a:rPr lang="zh-CN" altLang="en-US" dirty="0"/>
              <a:t>康桥再会吧</a:t>
            </a:r>
            <a:r>
              <a:rPr lang="en-US" altLang="zh-CN" dirty="0"/>
              <a:t>》</a:t>
            </a:r>
            <a:r>
              <a:rPr lang="zh-CN" altLang="en-US" dirty="0"/>
              <a:t>，在诗中称康桥为“永为我精神依恋之乡”。如今又要和它告别了，自然千缕柔情、万种感触涌上心头。</a:t>
            </a:r>
          </a:p>
        </p:txBody>
      </p:sp>
      <p:sp>
        <p:nvSpPr>
          <p:cNvPr id="3076" name="Text Box 4">
            <a:extLst>
              <a:ext uri="{FF2B5EF4-FFF2-40B4-BE49-F238E27FC236}">
                <a16:creationId xmlns:a16="http://schemas.microsoft.com/office/drawing/2014/main" id="{9FCA5D06-7CF6-4A93-80D6-BBC21ED15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8600"/>
            <a:ext cx="87630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二、写作背景</a:t>
            </a:r>
          </a:p>
        </p:txBody>
      </p:sp>
      <p:sp>
        <p:nvSpPr>
          <p:cNvPr id="3077" name="AutoShape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6F1E1A9-BB11-406B-894F-47DF8153E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78" name="Group 6">
            <a:extLst>
              <a:ext uri="{FF2B5EF4-FFF2-40B4-BE49-F238E27FC236}">
                <a16:creationId xmlns:a16="http://schemas.microsoft.com/office/drawing/2014/main" id="{18716FA7-A37D-49A6-8D3A-BEA694EC3F22}"/>
              </a:ext>
            </a:extLst>
          </p:cNvPr>
          <p:cNvGrpSpPr>
            <a:grpSpLocks/>
          </p:cNvGrpSpPr>
          <p:nvPr/>
        </p:nvGrpSpPr>
        <p:grpSpPr bwMode="auto">
          <a:xfrm>
            <a:off x="6228197" y="215503"/>
            <a:ext cx="2484003" cy="5565032"/>
            <a:chOff x="-5441" y="576"/>
            <a:chExt cx="7649" cy="17258"/>
          </a:xfrm>
        </p:grpSpPr>
        <p:sp>
          <p:nvSpPr>
            <p:cNvPr id="3079" name="Rectangle 7">
              <a:extLst>
                <a:ext uri="{FF2B5EF4-FFF2-40B4-BE49-F238E27FC236}">
                  <a16:creationId xmlns:a16="http://schemas.microsoft.com/office/drawing/2014/main" id="{6690D407-BC3E-4C2A-8B8C-06C99280F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554" y="14858"/>
              <a:ext cx="2112" cy="2976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dist="125724" dir="2700000" algn="ctr" rotWithShape="0">
                <a:schemeClr val="tx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0" name="Rectangle 8">
              <a:extLst>
                <a:ext uri="{FF2B5EF4-FFF2-40B4-BE49-F238E27FC236}">
                  <a16:creationId xmlns:a16="http://schemas.microsoft.com/office/drawing/2014/main" id="{BCF817D3-0D44-40EF-8D9F-CCC904EAE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441" y="12395"/>
              <a:ext cx="672" cy="22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081" name="Text Box 9">
              <a:extLst>
                <a:ext uri="{FF2B5EF4-FFF2-40B4-BE49-F238E27FC236}">
                  <a16:creationId xmlns:a16="http://schemas.microsoft.com/office/drawing/2014/main" id="{D083E984-E792-4942-A005-9C2965DD7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63" y="13699"/>
              <a:ext cx="987" cy="2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00" b="1" dirty="0">
                  <a:solidFill>
                    <a:srgbClr val="020000"/>
                  </a:solidFill>
                  <a:ea typeface="隶书" panose="02010509060101010101" pitchFamily="49" charset="-122"/>
                </a:rPr>
                <a:t>再 别 康 桥</a:t>
              </a:r>
              <a:endParaRPr lang="zh-CN" altLang="en-US" sz="900" b="1" dirty="0">
                <a:solidFill>
                  <a:srgbClr val="020000"/>
                </a:solidFill>
              </a:endParaRPr>
            </a:p>
          </p:txBody>
        </p:sp>
        <p:graphicFrame>
          <p:nvGraphicFramePr>
            <p:cNvPr id="3082" name="Object 10">
              <a:extLst>
                <a:ext uri="{FF2B5EF4-FFF2-40B4-BE49-F238E27FC236}">
                  <a16:creationId xmlns:a16="http://schemas.microsoft.com/office/drawing/2014/main" id="{2725A635-2256-42D1-9707-593F433782F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68" y="2208"/>
            <a:ext cx="19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" name="BMP 图象" r:id="rId4" imgW="847843" imgH="923810" progId="Paint.Picture">
                    <p:embed/>
                  </p:oleObj>
                </mc:Choice>
                <mc:Fallback>
                  <p:oleObj name="BMP 图象" r:id="rId4" imgW="847843" imgH="923810" progId="Paint.Picture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2208"/>
                          <a:ext cx="19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83" name="Line 11">
              <a:extLst>
                <a:ext uri="{FF2B5EF4-FFF2-40B4-BE49-F238E27FC236}">
                  <a16:creationId xmlns:a16="http://schemas.microsoft.com/office/drawing/2014/main" id="{B4BC0290-D912-4509-BB9C-0577CC4BE6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2" y="10095"/>
              <a:ext cx="0" cy="297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Line 12">
              <a:extLst>
                <a:ext uri="{FF2B5EF4-FFF2-40B4-BE49-F238E27FC236}">
                  <a16:creationId xmlns:a16="http://schemas.microsoft.com/office/drawing/2014/main" id="{873DE308-37C0-4B55-A122-0F0F1D4F22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5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Line 13">
              <a:extLst>
                <a:ext uri="{FF2B5EF4-FFF2-40B4-BE49-F238E27FC236}">
                  <a16:creationId xmlns:a16="http://schemas.microsoft.com/office/drawing/2014/main" id="{AFD7651C-B996-4C0F-AAA9-087A9AE70A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2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Line 14">
              <a:extLst>
                <a:ext uri="{FF2B5EF4-FFF2-40B4-BE49-F238E27FC236}">
                  <a16:creationId xmlns:a16="http://schemas.microsoft.com/office/drawing/2014/main" id="{2CC8238D-4641-4F19-9E65-C7685FB081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Line 15">
              <a:extLst>
                <a:ext uri="{FF2B5EF4-FFF2-40B4-BE49-F238E27FC236}">
                  <a16:creationId xmlns:a16="http://schemas.microsoft.com/office/drawing/2014/main" id="{AAE6685A-845A-4A07-BF6D-ADA459FA81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24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30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>
            <a:extLst>
              <a:ext uri="{FF2B5EF4-FFF2-40B4-BE49-F238E27FC236}">
                <a16:creationId xmlns:a16="http://schemas.microsoft.com/office/drawing/2014/main" id="{F79DB359-411E-47FE-BC19-77B5727B08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201" y="3933056"/>
            <a:ext cx="3841963" cy="268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5">
            <a:extLst>
              <a:ext uri="{FF2B5EF4-FFF2-40B4-BE49-F238E27FC236}">
                <a16:creationId xmlns:a16="http://schemas.microsoft.com/office/drawing/2014/main" id="{F007F2D8-33A4-4DE7-BD5E-AFC4A48E0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143000"/>
            <a:ext cx="37338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再别康桥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EB9BDF31-94BB-4108-93AA-7193A5E66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405" y="1455824"/>
            <a:ext cx="4298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——</a:t>
            </a:r>
            <a:r>
              <a:rPr lang="zh-CN" altLang="en-US"/>
              <a:t>徐志摩的诗</a:t>
            </a:r>
          </a:p>
        </p:txBody>
      </p:sp>
      <p:pic>
        <p:nvPicPr>
          <p:cNvPr id="16392" name="Track06.MP3">
            <a:hlinkClick r:id="" action="ppaction://media"/>
            <a:extLst>
              <a:ext uri="{FF2B5EF4-FFF2-40B4-BE49-F238E27FC236}">
                <a16:creationId xmlns:a16="http://schemas.microsoft.com/office/drawing/2014/main" id="{4D0B7C72-1A2A-4D72-BF3C-7DC7FD3F3A6A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400800"/>
            <a:ext cx="228600" cy="2286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6407" name="AutoShape 2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DDD4A7E-7D02-49C6-975E-EE17615C3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6" name="Text Box 2">
            <a:extLst>
              <a:ext uri="{FF2B5EF4-FFF2-40B4-BE49-F238E27FC236}">
                <a16:creationId xmlns:a16="http://schemas.microsoft.com/office/drawing/2014/main" id="{321A3951-1FEC-4BCF-8609-70A0C2938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04800"/>
            <a:ext cx="86106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三、配乐诵读</a:t>
            </a:r>
          </a:p>
        </p:txBody>
      </p:sp>
      <p:grpSp>
        <p:nvGrpSpPr>
          <p:cNvPr id="16397" name="Group 13">
            <a:extLst>
              <a:ext uri="{FF2B5EF4-FFF2-40B4-BE49-F238E27FC236}">
                <a16:creationId xmlns:a16="http://schemas.microsoft.com/office/drawing/2014/main" id="{643BC394-68A2-47B5-9B81-8C4F724AD5EB}"/>
              </a:ext>
            </a:extLst>
          </p:cNvPr>
          <p:cNvGrpSpPr>
            <a:grpSpLocks/>
          </p:cNvGrpSpPr>
          <p:nvPr/>
        </p:nvGrpSpPr>
        <p:grpSpPr bwMode="auto">
          <a:xfrm>
            <a:off x="8001000" y="76200"/>
            <a:ext cx="711200" cy="990600"/>
            <a:chOff x="18" y="144"/>
            <a:chExt cx="2190" cy="3072"/>
          </a:xfrm>
        </p:grpSpPr>
        <p:sp>
          <p:nvSpPr>
            <p:cNvPr id="16398" name="Rectangle 14">
              <a:extLst>
                <a:ext uri="{FF2B5EF4-FFF2-40B4-BE49-F238E27FC236}">
                  <a16:creationId xmlns:a16="http://schemas.microsoft.com/office/drawing/2014/main" id="{269BAB22-BE78-4A7A-986C-6C90F2593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44"/>
              <a:ext cx="2112" cy="2976"/>
            </a:xfrm>
            <a:prstGeom prst="rect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>
              <a:noFill/>
            </a:ln>
            <a:effectLst>
              <a:outerShdw dist="125724" dir="2700000" algn="ctr" rotWithShape="0">
                <a:schemeClr val="tx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9" name="Rectangle 15">
              <a:extLst>
                <a:ext uri="{FF2B5EF4-FFF2-40B4-BE49-F238E27FC236}">
                  <a16:creationId xmlns:a16="http://schemas.microsoft.com/office/drawing/2014/main" id="{35F8E672-AE53-4DBA-AB7F-811351DD8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88"/>
              <a:ext cx="672" cy="22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6400" name="Text Box 16">
              <a:extLst>
                <a:ext uri="{FF2B5EF4-FFF2-40B4-BE49-F238E27FC236}">
                  <a16:creationId xmlns:a16="http://schemas.microsoft.com/office/drawing/2014/main" id="{2170C322-0295-4389-8E94-302D282200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" y="287"/>
              <a:ext cx="987" cy="2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00" b="1">
                  <a:solidFill>
                    <a:srgbClr val="020000"/>
                  </a:solidFill>
                  <a:ea typeface="隶书" panose="02010509060101010101" pitchFamily="49" charset="-122"/>
                </a:rPr>
                <a:t>再 别 康 桥</a:t>
              </a:r>
              <a:endParaRPr lang="zh-CN" altLang="en-US" sz="900" b="1">
                <a:solidFill>
                  <a:srgbClr val="020000"/>
                </a:solidFill>
              </a:endParaRPr>
            </a:p>
          </p:txBody>
        </p:sp>
        <p:graphicFrame>
          <p:nvGraphicFramePr>
            <p:cNvPr id="16401" name="Object 17">
              <a:extLst>
                <a:ext uri="{FF2B5EF4-FFF2-40B4-BE49-F238E27FC236}">
                  <a16:creationId xmlns:a16="http://schemas.microsoft.com/office/drawing/2014/main" id="{5336583B-0A4E-4B06-ADDF-6BF320F9090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68" y="2208"/>
            <a:ext cx="19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49" name="BMP 图象" r:id="rId7" imgW="847843" imgH="923810" progId="Paint.Picture">
                    <p:embed/>
                  </p:oleObj>
                </mc:Choice>
                <mc:Fallback>
                  <p:oleObj name="BMP 图象" r:id="rId7" imgW="847843" imgH="923810" progId="Paint.Picture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2208"/>
                          <a:ext cx="19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02" name="Line 18">
              <a:extLst>
                <a:ext uri="{FF2B5EF4-FFF2-40B4-BE49-F238E27FC236}">
                  <a16:creationId xmlns:a16="http://schemas.microsoft.com/office/drawing/2014/main" id="{801B0FC5-EC5C-459A-876C-61893BDB2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44"/>
              <a:ext cx="0" cy="297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Line 19">
              <a:extLst>
                <a:ext uri="{FF2B5EF4-FFF2-40B4-BE49-F238E27FC236}">
                  <a16:creationId xmlns:a16="http://schemas.microsoft.com/office/drawing/2014/main" id="{7CD76319-C05E-46CA-9F2B-BE4E9C340B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5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Line 20">
              <a:extLst>
                <a:ext uri="{FF2B5EF4-FFF2-40B4-BE49-F238E27FC236}">
                  <a16:creationId xmlns:a16="http://schemas.microsoft.com/office/drawing/2014/main" id="{090BD4CA-0C92-4366-8665-9F6585DD0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2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21">
              <a:extLst>
                <a:ext uri="{FF2B5EF4-FFF2-40B4-BE49-F238E27FC236}">
                  <a16:creationId xmlns:a16="http://schemas.microsoft.com/office/drawing/2014/main" id="{16351871-BAB8-40AE-A7D2-671018D1C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76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22">
              <a:extLst>
                <a:ext uri="{FF2B5EF4-FFF2-40B4-BE49-F238E27FC236}">
                  <a16:creationId xmlns:a16="http://schemas.microsoft.com/office/drawing/2014/main" id="{1A12305E-FA59-4D0F-8971-B1FD3278DB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2400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3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163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2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2"/>
                </p:tgtEl>
              </p:cMediaNode>
            </p:audio>
          </p:childTnLst>
        </p:cTn>
      </p:par>
    </p:tnLst>
    <p:bldLst>
      <p:bldP spid="16389" grpId="0" autoUpdateAnimBg="0"/>
      <p:bldP spid="16390" grpId="0" autoUpdateAnimBg="0"/>
      <p:bldP spid="16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>
            <a:extLst>
              <a:ext uri="{FF2B5EF4-FFF2-40B4-BE49-F238E27FC236}">
                <a16:creationId xmlns:a16="http://schemas.microsoft.com/office/drawing/2014/main" id="{7033701F-95B0-4127-AC28-D5B8C1165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04800"/>
            <a:ext cx="86106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四、研习诗文</a:t>
            </a:r>
          </a:p>
        </p:txBody>
      </p:sp>
      <p:sp>
        <p:nvSpPr>
          <p:cNvPr id="21520" name="Rectangle 16">
            <a:extLst>
              <a:ext uri="{FF2B5EF4-FFF2-40B4-BE49-F238E27FC236}">
                <a16:creationId xmlns:a16="http://schemas.microsoft.com/office/drawing/2014/main" id="{329A4707-9DD0-4479-B2ED-D1A9F40EF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484313"/>
            <a:ext cx="53736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云彩（远离城市的喧嚣，造成一种清新感）</a:t>
            </a:r>
            <a:r>
              <a:rPr lang="zh-CN" altLang="en-US" sz="2000" b="1" dirty="0"/>
              <a:t> </a:t>
            </a:r>
          </a:p>
        </p:txBody>
      </p:sp>
      <p:sp>
        <p:nvSpPr>
          <p:cNvPr id="21521" name="Rectangle 17">
            <a:extLst>
              <a:ext uri="{FF2B5EF4-FFF2-40B4-BE49-F238E27FC236}">
                <a16:creationId xmlns:a16="http://schemas.microsoft.com/office/drawing/2014/main" id="{065B836A-4BA5-49BB-A6D6-ADE3A3682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08" y="2205038"/>
            <a:ext cx="705740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金柳（别情，化无生命的景物为有生命有情之物）</a:t>
            </a:r>
            <a:r>
              <a:rPr lang="zh-CN" altLang="en-US" sz="1100" dirty="0"/>
              <a:t> </a:t>
            </a:r>
            <a:endParaRPr lang="zh-CN" altLang="en-US" dirty="0"/>
          </a:p>
        </p:txBody>
      </p:sp>
      <p:sp>
        <p:nvSpPr>
          <p:cNvPr id="21522" name="Rectangle 18">
            <a:extLst>
              <a:ext uri="{FF2B5EF4-FFF2-40B4-BE49-F238E27FC236}">
                <a16:creationId xmlns:a16="http://schemas.microsoft.com/office/drawing/2014/main" id="{8003053A-D088-49D1-B3CC-BCD44E3A3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08" y="2924175"/>
            <a:ext cx="712884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青荇（拟人，</a:t>
            </a:r>
            <a:r>
              <a:rPr lang="zh-CN" altLang="en-US" sz="2000" b="1" dirty="0"/>
              <a:t>“</a:t>
            </a:r>
            <a:r>
              <a:rPr lang="zh-CN" altLang="en-US" sz="2000" b="1" dirty="0">
                <a:latin typeface="宋体" panose="02010600030101010101" pitchFamily="2" charset="-122"/>
              </a:rPr>
              <a:t>甘心</a:t>
            </a:r>
            <a:r>
              <a:rPr lang="zh-CN" altLang="en-US" sz="2000" b="1" dirty="0"/>
              <a:t>”</a:t>
            </a:r>
            <a:r>
              <a:rPr lang="zh-CN" altLang="en-US" sz="2000" b="1" dirty="0">
                <a:latin typeface="宋体" panose="02010600030101010101" pitchFamily="2" charset="-122"/>
              </a:rPr>
              <a:t>诗人要将生命与自然、康河</a:t>
            </a:r>
          </a:p>
          <a:p>
            <a:r>
              <a:rPr lang="zh-CN" altLang="en-US" sz="2000" b="1" dirty="0">
                <a:latin typeface="宋体" panose="02010600030101010101" pitchFamily="2" charset="-122"/>
              </a:rPr>
              <a:t>融为一体</a:t>
            </a:r>
            <a:r>
              <a:rPr lang="en-US" altLang="zh-CN" sz="2000" b="1" dirty="0"/>
              <a:t>——</a:t>
            </a:r>
            <a:r>
              <a:rPr lang="zh-CN" altLang="en-US" sz="2000" b="1" dirty="0">
                <a:latin typeface="宋体" panose="02010600030101010101" pitchFamily="2" charset="-122"/>
              </a:rPr>
              <a:t>永久的恋情）</a:t>
            </a:r>
            <a:r>
              <a:rPr lang="zh-CN" altLang="en-US" sz="1100" b="1" dirty="0"/>
              <a:t> </a:t>
            </a:r>
            <a:endParaRPr lang="zh-CN" altLang="en-US" b="1" dirty="0"/>
          </a:p>
        </p:txBody>
      </p:sp>
      <p:sp>
        <p:nvSpPr>
          <p:cNvPr id="21523" name="Rectangle 19">
            <a:extLst>
              <a:ext uri="{FF2B5EF4-FFF2-40B4-BE49-F238E27FC236}">
                <a16:creationId xmlns:a16="http://schemas.microsoft.com/office/drawing/2014/main" id="{B5222856-1F66-488D-AB38-FA4B40757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3644900"/>
            <a:ext cx="6768356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潭</a:t>
            </a:r>
            <a:r>
              <a:rPr lang="zh-CN" altLang="en-US" sz="2000" b="1" dirty="0"/>
              <a:t>  </a:t>
            </a:r>
            <a:r>
              <a:rPr lang="zh-CN" altLang="en-US" sz="2000" b="1" dirty="0">
                <a:latin typeface="宋体" panose="02010600030101010101" pitchFamily="2" charset="-122"/>
              </a:rPr>
              <a:t>（拜伦潭，游玩，作诗的灵感的源泉，</a:t>
            </a:r>
          </a:p>
          <a:p>
            <a:r>
              <a:rPr lang="zh-CN" altLang="en-US" sz="2000" b="1" dirty="0">
                <a:latin typeface="宋体" panose="02010600030101010101" pitchFamily="2" charset="-122"/>
              </a:rPr>
              <a:t>沉淀了诗人的两年的梦）</a:t>
            </a:r>
            <a:r>
              <a:rPr lang="zh-CN" altLang="en-US" sz="1100" b="1" dirty="0"/>
              <a:t> </a:t>
            </a:r>
            <a:endParaRPr lang="zh-CN" altLang="en-US" b="1" dirty="0"/>
          </a:p>
        </p:txBody>
      </p:sp>
      <p:sp>
        <p:nvSpPr>
          <p:cNvPr id="21524" name="Rectangle 20">
            <a:extLst>
              <a:ext uri="{FF2B5EF4-FFF2-40B4-BE49-F238E27FC236}">
                <a16:creationId xmlns:a16="http://schemas.microsoft.com/office/drawing/2014/main" id="{E77238DE-96F7-4E45-BE95-23281EA3C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4724400"/>
            <a:ext cx="68406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寻梦（庄周梦蝶，快乐到了顶点，但在梦中越快乐，</a:t>
            </a:r>
          </a:p>
          <a:p>
            <a:r>
              <a:rPr lang="zh-CN" altLang="en-US" sz="2000" b="1" dirty="0">
                <a:latin typeface="宋体" panose="02010600030101010101" pitchFamily="2" charset="-122"/>
              </a:rPr>
              <a:t>就越无法掩饰现实即将离去的伤感）</a:t>
            </a:r>
            <a:r>
              <a:rPr lang="zh-CN" altLang="en-US" sz="2000" b="1" dirty="0"/>
              <a:t> </a:t>
            </a:r>
          </a:p>
        </p:txBody>
      </p:sp>
      <p:sp>
        <p:nvSpPr>
          <p:cNvPr id="21525" name="Rectangle 21">
            <a:extLst>
              <a:ext uri="{FF2B5EF4-FFF2-40B4-BE49-F238E27FC236}">
                <a16:creationId xmlns:a16="http://schemas.microsoft.com/office/drawing/2014/main" id="{ADAB077F-FB89-4DB0-BE1D-138DA6D9E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734050"/>
            <a:ext cx="58054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</a:rPr>
              <a:t>夏虫（静</a:t>
            </a:r>
            <a:r>
              <a:rPr lang="en-US" altLang="zh-CN" sz="2000" b="1"/>
              <a:t>——</a:t>
            </a:r>
            <a:r>
              <a:rPr lang="zh-CN" altLang="en-US" sz="2000" b="1">
                <a:latin typeface="宋体" panose="02010600030101010101" pitchFamily="2" charset="-122"/>
              </a:rPr>
              <a:t>内心的无法平静）</a:t>
            </a:r>
            <a:r>
              <a:rPr lang="zh-CN" altLang="en-US" sz="1100" b="1"/>
              <a:t> </a:t>
            </a:r>
            <a:endParaRPr lang="zh-CN" altLang="en-US" b="1"/>
          </a:p>
        </p:txBody>
      </p:sp>
      <p:sp>
        <p:nvSpPr>
          <p:cNvPr id="21526" name="AutoShape 2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EC6C2415-4F61-443F-9A67-7BD8399D9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8674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20" grpId="0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:a16="http://schemas.microsoft.com/office/drawing/2014/main" id="{49FB6E42-5019-43A0-B85A-D98CE69BB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8600"/>
            <a:ext cx="83820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五、结   论</a:t>
            </a:r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65CFFABD-3C52-4675-BE58-B3B0F8D10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600200"/>
            <a:ext cx="8077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/>
              <a:t>    </a:t>
            </a:r>
            <a:r>
              <a:rPr lang="zh-CN" altLang="en-US" dirty="0"/>
              <a:t>徐志摩在这首诗中为我们营造了一个艳丽幽雅、飘逸静穆的梦境（意境），将自己的主观情感揉进康桥的寸土寸草中，如云彩、金柳、青荇、潭水及夏虫（意象）中，使这些都赋有了人的主观情感，利用回环、比喻、拟人、顶真等手法表达了对康桥的离情别绪（主旨）。</a:t>
            </a:r>
          </a:p>
          <a:p>
            <a:pPr eaLnBrk="0" hangingPunct="0"/>
            <a:endParaRPr lang="en-US" altLang="zh-CN" dirty="0"/>
          </a:p>
        </p:txBody>
      </p:sp>
      <p:sp>
        <p:nvSpPr>
          <p:cNvPr id="17413" name="AutoShape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CC1532A-3E66-4264-9DDD-2F73026EB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228600"/>
          </a:xfrm>
          <a:prstGeom prst="actionButtonBeginning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2E788957-AEE7-47D1-8E35-C673D1B3D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28600"/>
            <a:ext cx="83820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六、课外链接</a:t>
            </a:r>
          </a:p>
        </p:txBody>
      </p:sp>
      <p:sp>
        <p:nvSpPr>
          <p:cNvPr id="22541" name="Text Box 13">
            <a:extLst>
              <a:ext uri="{FF2B5EF4-FFF2-40B4-BE49-F238E27FC236}">
                <a16:creationId xmlns:a16="http://schemas.microsoft.com/office/drawing/2014/main" id="{B4FB6C18-FF7E-4DCF-97AD-D3E6B2E71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628775"/>
            <a:ext cx="78486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84263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72085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2357438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994025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34512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9084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43656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8228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  <a:buFontTx/>
              <a:buAutoNum type="arabicPeriod"/>
            </a:pPr>
            <a:r>
              <a:rPr lang="zh-CN" altLang="en-US" dirty="0"/>
              <a:t>此地别燕丹，壮士发冲冠。昔时人已没，今日水犹寒。 </a:t>
            </a:r>
          </a:p>
          <a:p>
            <a:pPr algn="just">
              <a:spcBef>
                <a:spcPct val="50000"/>
              </a:spcBef>
              <a:buFontTx/>
              <a:buAutoNum type="arabicPeriod"/>
            </a:pPr>
            <a:r>
              <a:rPr lang="zh-CN" altLang="en-US" dirty="0"/>
              <a:t>与君离别意，同是宦游人。海内存知己，天涯若比邻。</a:t>
            </a:r>
          </a:p>
          <a:p>
            <a:pPr algn="just">
              <a:spcBef>
                <a:spcPct val="50000"/>
              </a:spcBef>
              <a:buFontTx/>
              <a:buAutoNum type="arabicPeriod"/>
            </a:pPr>
            <a:r>
              <a:rPr lang="zh-CN" altLang="en-US" dirty="0"/>
              <a:t>寒雨连江夜入吴，平明送客楚山孤。洛阳亲友如相问，一片冰山在玉壶。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4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683</Words>
  <Application>Microsoft Office PowerPoint</Application>
  <PresentationFormat>全屏显示(4:3)</PresentationFormat>
  <Paragraphs>49</Paragraphs>
  <Slides>10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Times New Roman</vt:lpstr>
      <vt:lpstr>宋体</vt:lpstr>
      <vt:lpstr>黑体</vt:lpstr>
      <vt:lpstr>隶书</vt:lpstr>
      <vt:lpstr>幼圆</vt:lpstr>
      <vt:lpstr>楷体_GB2312</vt:lpstr>
      <vt:lpstr>默认设计模板</vt:lpstr>
      <vt:lpstr>BMP 图象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Billgates</dc:creator>
  <cp:lastModifiedBy>丁 爱萍</cp:lastModifiedBy>
  <cp:revision>73</cp:revision>
  <dcterms:created xsi:type="dcterms:W3CDTF">2003-10-04T13:56:54Z</dcterms:created>
  <dcterms:modified xsi:type="dcterms:W3CDTF">2022-03-15T09:51:48Z</dcterms:modified>
</cp:coreProperties>
</file>