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0" r:id="rId3"/>
    <p:sldId id="261" r:id="rId4"/>
    <p:sldId id="262" r:id="rId5"/>
    <p:sldId id="264" r:id="rId6"/>
    <p:sldId id="269" r:id="rId7"/>
    <p:sldId id="268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5E5F7"/>
    <a:srgbClr val="B4B4E6"/>
    <a:srgbClr val="A8A8A8"/>
    <a:srgbClr val="D6D6D6"/>
    <a:srgbClr val="0033CC"/>
    <a:srgbClr val="CACAEE"/>
    <a:srgbClr val="CC99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528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6BB7B1-2C34-40DB-ABB3-EDC808B2B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D1C837D-28DF-407C-92E0-A26A200009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113524-2715-4D98-A11D-8BB26EA44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1BA8C8-83D0-4636-AEBC-D18F47FFE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6B7E44-FA50-4E3C-9388-FB9EAE999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61FEE-287E-4B11-A4E2-49C6A89016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1391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AFCFE0-D3AF-4E12-9391-867A5C88F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B998B81-AB5D-4E48-9D00-F4F41CFBEC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B46CB2-C8E5-4C71-833A-68F42830A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4A4E99-10F4-4851-9BD5-1FE13C75B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87D85C-2884-4B79-BB72-94EC84E4F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3C218-5B1E-4499-B3A3-7966F1F95E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221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045A2F0-A991-445A-BE56-962024EBA8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C2DD13-EF43-46D7-B905-42E1FD288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000F16-975C-44BD-A457-B7F097AA1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F029B7-6FCB-484F-BF07-CCA42B587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D37F70-8616-4664-917C-5A810172A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3729B-12FB-4FAB-809B-B068BFB832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044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9B6BF9-B145-4408-A31D-CB46A6F50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AA139E-2181-4A04-9A0B-977475DD72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2B88DBC-E383-44BF-B1D3-AA16C8B47E3D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7C09DF9-5460-441F-9AA3-F125ECA1BBB9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3BC22239-1DEA-42D2-924B-DF32FB448E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id="{6AD3C8C8-7927-43D1-B605-E7F00DB4F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09EFC97E-A728-47EF-A2DE-BDBDE3511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4BC3E1A-5C92-4D20-8F96-85FBFF31EE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310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DD735B-4B77-4AA9-9885-1D9F9958D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4F6C9D-7583-4E1A-A276-2F75254A2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19FFC0-E410-43B1-9073-6D7B59CAF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29A83C-3068-4B37-A4A5-A9BC4D4DF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7585C2-AE10-4C68-B54B-6004BF2B9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09ACE-D3B5-47E2-B208-2832E68CD0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9837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2D660C-1EE6-4B15-9694-B7E35BC8D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C83359-66B2-413E-94D2-C157467328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033DDA-8C25-429C-9458-C90BD0D2F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F09D5C-DD3B-4BAA-83C8-660945737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BF5201-0EFB-4B0D-BC46-D6CD43F71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65519-AC15-4B0D-8FEE-2D000DBD84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611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05B15D-45C5-40CF-A2AC-3BF024D9E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8AB2CF-AAD4-4CFB-BCD3-EE76CCE11E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1F2029-E822-45E3-8B00-BCE28101F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E914C3-6E0F-46EF-A683-5ED39E029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DECA441-D221-4172-A07E-751A269FC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0E6E824-F25C-4424-AD34-FB9610473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872F9A-0A62-44CB-93DE-1CE5815E5D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165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86BFE9-B7E0-4F6D-9468-A47977379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329E6E-42E1-42EE-BAAA-28239A3284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F20B93C-1875-43BC-BF32-B2A39E3488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70A1DFC-8A5F-4C11-A3BC-33084A4D28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AF5BECB-1E2F-49A8-8815-F13ED3A597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51DCBEE-0353-4AF7-985A-8A3886235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BA68C34-D7CF-4873-8B28-392C75F3D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0588E34-1A9E-450A-9954-BBBF235DF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586183-C791-4AC8-BBD4-20E2C3A614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9643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53D9FA-542D-46E6-96CB-5CDAB8A77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38E5203-CCE6-4B8A-B4A5-D31EA1C3A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2E56E45-C157-4BCF-9809-7D6D88CB7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F8761A-2CF6-45C6-9963-F997ECCCE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826880-65F5-45FC-88AF-F91B59EB9E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5123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6BA14F4-4ADB-4D05-B76E-27B2C2D0E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AE44F1E-1019-44DB-88DB-46EC6033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C620E0A-EAF5-4C1E-9D22-24E110A4E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27592-9DB6-43D1-96AC-7458976F70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845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F639E3-19CA-485D-9242-45848F9D6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475F6F-9F9F-4FCF-908A-6308F65154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8664D54-BCA3-4F01-8E4F-F14B299A53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90E72A4-FFB4-4042-AAE7-01F61AA05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895C76-F02E-4E0E-8DC1-DFA7D9F46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9B02CCA-2000-4B11-98DA-C1DEF5C6E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1A6EE-ED64-4F5C-8335-1E57AA4E3E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0196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4E75CA-9169-4509-B629-E9E737FE4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FC1ED00-69A4-4D33-B077-2F0F30AF95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43F9AE-ABFB-43B6-BA07-3240CD8F75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2F01642-6361-4E54-B4BD-07F13F76F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9DAF77-7C54-4DC2-A940-28CD9C40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EBEA17-1604-407B-BBA4-BAB0A4873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CF9F15-1073-4F75-B264-594D39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3730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1D2C2E8-967F-4210-9E9E-CA7DF66C16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81F5E1F-14F1-4179-8568-5E0BD602CB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613D24EC-4CF3-4804-AE56-A2DB5103614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8602965-649B-4505-8B24-C2210CE085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A74458CF-57C6-4CF1-BE50-2792E94D46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312E319-40BD-4CD2-A38C-9859B9D0895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1" name="Picture 15">
            <a:extLst>
              <a:ext uri="{FF2B5EF4-FFF2-40B4-BE49-F238E27FC236}">
                <a16:creationId xmlns:a16="http://schemas.microsoft.com/office/drawing/2014/main" id="{3507CDFA-6063-4ECB-91E8-14B2B4A45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432049"/>
            <a:ext cx="19431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3" name="Text Box 7">
            <a:extLst>
              <a:ext uri="{FF2B5EF4-FFF2-40B4-BE49-F238E27FC236}">
                <a16:creationId xmlns:a16="http://schemas.microsoft.com/office/drawing/2014/main" id="{608D8320-9317-4C8B-88EF-3EB3054D1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1412875"/>
            <a:ext cx="63373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/>
              <a:t>景泰蓝的制作</a:t>
            </a:r>
          </a:p>
        </p:txBody>
      </p:sp>
      <p:pic>
        <p:nvPicPr>
          <p:cNvPr id="4112" name="Picture 16">
            <a:extLst>
              <a:ext uri="{FF2B5EF4-FFF2-40B4-BE49-F238E27FC236}">
                <a16:creationId xmlns:a16="http://schemas.microsoft.com/office/drawing/2014/main" id="{B5819A2C-FA1A-4AA7-874E-4A0D808F1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84984"/>
            <a:ext cx="16573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>
            <a:extLst>
              <a:ext uri="{FF2B5EF4-FFF2-40B4-BE49-F238E27FC236}">
                <a16:creationId xmlns:a16="http://schemas.microsoft.com/office/drawing/2014/main" id="{BFE74D15-2982-4101-A06D-C182B78AC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419" y="3432049"/>
            <a:ext cx="17430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>
            <a:extLst>
              <a:ext uri="{FF2B5EF4-FFF2-40B4-BE49-F238E27FC236}">
                <a16:creationId xmlns:a16="http://schemas.microsoft.com/office/drawing/2014/main" id="{7D8032CC-89A4-435A-8C1F-27D14FCF5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" y="2115831"/>
            <a:ext cx="1692275" cy="97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>
            <a:extLst>
              <a:ext uri="{FF2B5EF4-FFF2-40B4-BE49-F238E27FC236}">
                <a16:creationId xmlns:a16="http://schemas.microsoft.com/office/drawing/2014/main" id="{9DB7E192-C541-4919-AE0B-E25C88623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868863"/>
            <a:ext cx="1641475" cy="86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9" name="Text Box 5">
            <a:extLst>
              <a:ext uri="{FF2B5EF4-FFF2-40B4-BE49-F238E27FC236}">
                <a16:creationId xmlns:a16="http://schemas.microsoft.com/office/drawing/2014/main" id="{6EDD4092-9C6A-4339-A438-FE273F221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150" y="549275"/>
            <a:ext cx="58324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/>
              <a:t>第一步：制胎</a:t>
            </a:r>
          </a:p>
        </p:txBody>
      </p:sp>
      <p:sp>
        <p:nvSpPr>
          <p:cNvPr id="26630" name="Text Box 6">
            <a:extLst>
              <a:ext uri="{FF2B5EF4-FFF2-40B4-BE49-F238E27FC236}">
                <a16:creationId xmlns:a16="http://schemas.microsoft.com/office/drawing/2014/main" id="{F9E326F7-B0F2-479F-94BF-82081A9655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1844675"/>
            <a:ext cx="28813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用红铜制胎，将它打成预先设计的形状。</a:t>
            </a:r>
          </a:p>
        </p:txBody>
      </p:sp>
      <p:pic>
        <p:nvPicPr>
          <p:cNvPr id="26635" name="Picture 11">
            <a:extLst>
              <a:ext uri="{FF2B5EF4-FFF2-40B4-BE49-F238E27FC236}">
                <a16:creationId xmlns:a16="http://schemas.microsoft.com/office/drawing/2014/main" id="{E5C35B2B-94E7-437A-9896-1E000E0A0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429000"/>
            <a:ext cx="1476375" cy="83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6" name="Picture 12">
            <a:extLst>
              <a:ext uri="{FF2B5EF4-FFF2-40B4-BE49-F238E27FC236}">
                <a16:creationId xmlns:a16="http://schemas.microsoft.com/office/drawing/2014/main" id="{9219D5D2-DD16-4D75-B604-FE8E40A372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708275"/>
            <a:ext cx="1649413" cy="252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382 0.15357 C 0.16771 0.14801 0.18195 0.14131 0.19618 0.13738 C 0.20539 0.13021 0.21459 0.12604 0.225 0.12327 C 0.23646 0.11425 0.25573 0.10731 0.26893 0.105 C 0.28559 0.09413 0.30087 0.1013 0.31893 0.105 C 0.32639 0.10824 0.33421 0.10986 0.34167 0.11309 C 0.35434 0.11864 0.35469 0.12073 0.36893 0.12327 C 0.3948 0.12049 0.40487 0.12327 0.42344 0.10708 C 0.425 0.10431 0.42622 0.10153 0.42796 0.09899 C 0.43039 0.09529 0.43559 0.08881 0.43559 0.08904 C 0.43855 0.07771 0.43924 0.07794 0.43403 0.0606 C 0.43299 0.05713 0.42882 0.0562 0.42796 0.0525 C 0.42657 0.04672 0.42796 0.04048 0.42796 0.03446 " pathEditMode="relative" rAng="0" ptsTypes="ffffffffffffA">
                                      <p:cBhvr>
                                        <p:cTn id="26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71" y="-59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27 0.11887 C 0.20208 0.10222 0.13524 0.12743 0.1816 0.09459 C 0.1908 0.08835 0.20069 0.08696 0.20972 0.0821 C 0.23229 0.07077 0.25191 0.05273 0.27517 0.0451 C 0.27951 0.03885 0.28264 0.02983 0.2875 0.02637 C 0.29739 0.0192 0.31858 0.01434 0.31858 0.01503 C 0.35608 -0.01619 0.38437 0.03932 0.42465 0.03932 " pathEditMode="relative" rAng="0" ptsTypes="fffffff">
                                      <p:cBhvr>
                                        <p:cTn id="3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9" y="-63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B7C725F1-1109-47A8-83C3-4A3A8331E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060575"/>
            <a:ext cx="1649412" cy="252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>
            <a:extLst>
              <a:ext uri="{FF2B5EF4-FFF2-40B4-BE49-F238E27FC236}">
                <a16:creationId xmlns:a16="http://schemas.microsoft.com/office/drawing/2014/main" id="{8EE900F6-DABF-4E49-A186-6DF9A46BA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990306"/>
            <a:ext cx="1190625" cy="165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4" name="Text Box 14">
            <a:extLst>
              <a:ext uri="{FF2B5EF4-FFF2-40B4-BE49-F238E27FC236}">
                <a16:creationId xmlns:a16="http://schemas.microsoft.com/office/drawing/2014/main" id="{89E0BB9E-C738-421C-AF3A-5C708B6A4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836613"/>
            <a:ext cx="48244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第二步：掐丝</a:t>
            </a:r>
          </a:p>
        </p:txBody>
      </p:sp>
      <p:sp>
        <p:nvSpPr>
          <p:cNvPr id="10255" name="Text Box 15">
            <a:extLst>
              <a:ext uri="{FF2B5EF4-FFF2-40B4-BE49-F238E27FC236}">
                <a16:creationId xmlns:a16="http://schemas.microsoft.com/office/drawing/2014/main" id="{538E0A23-6288-4B9E-86E2-F09B715BB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133600"/>
            <a:ext cx="28813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把扁铜丝粘在铜胎表面上</a:t>
            </a:r>
          </a:p>
        </p:txBody>
      </p:sp>
      <p:pic>
        <p:nvPicPr>
          <p:cNvPr id="10257" name="Picture 17">
            <a:extLst>
              <a:ext uri="{FF2B5EF4-FFF2-40B4-BE49-F238E27FC236}">
                <a16:creationId xmlns:a16="http://schemas.microsoft.com/office/drawing/2014/main" id="{F2B29A58-123D-475F-8089-1D36823BAF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860800"/>
            <a:ext cx="1649412" cy="252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8" name="Freeform 18">
            <a:extLst>
              <a:ext uri="{FF2B5EF4-FFF2-40B4-BE49-F238E27FC236}">
                <a16:creationId xmlns:a16="http://schemas.microsoft.com/office/drawing/2014/main" id="{65C0063C-222B-440B-9CEF-1F1FF7687BE1}"/>
              </a:ext>
            </a:extLst>
          </p:cNvPr>
          <p:cNvSpPr>
            <a:spLocks/>
          </p:cNvSpPr>
          <p:nvPr/>
        </p:nvSpPr>
        <p:spPr bwMode="auto">
          <a:xfrm>
            <a:off x="1406525" y="3608388"/>
            <a:ext cx="147638" cy="501650"/>
          </a:xfrm>
          <a:custGeom>
            <a:avLst/>
            <a:gdLst>
              <a:gd name="T0" fmla="*/ 9 w 93"/>
              <a:gd name="T1" fmla="*/ 0 h 316"/>
              <a:gd name="T2" fmla="*/ 53 w 93"/>
              <a:gd name="T3" fmla="*/ 53 h 316"/>
              <a:gd name="T4" fmla="*/ 80 w 93"/>
              <a:gd name="T5" fmla="*/ 124 h 316"/>
              <a:gd name="T6" fmla="*/ 27 w 93"/>
              <a:gd name="T7" fmla="*/ 283 h 316"/>
              <a:gd name="T8" fmla="*/ 0 w 93"/>
              <a:gd name="T9" fmla="*/ 310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316">
                <a:moveTo>
                  <a:pt x="9" y="0"/>
                </a:moveTo>
                <a:cubicBezTo>
                  <a:pt x="22" y="19"/>
                  <a:pt x="42" y="33"/>
                  <a:pt x="53" y="53"/>
                </a:cubicBezTo>
                <a:cubicBezTo>
                  <a:pt x="65" y="75"/>
                  <a:pt x="69" y="101"/>
                  <a:pt x="80" y="124"/>
                </a:cubicBezTo>
                <a:cubicBezTo>
                  <a:pt x="75" y="185"/>
                  <a:pt x="93" y="260"/>
                  <a:pt x="27" y="283"/>
                </a:cubicBezTo>
                <a:cubicBezTo>
                  <a:pt x="16" y="316"/>
                  <a:pt x="27" y="310"/>
                  <a:pt x="0" y="310"/>
                </a:cubicBezTo>
              </a:path>
            </a:pathLst>
          </a:custGeom>
          <a:noFill/>
          <a:ln w="9525" cap="flat" cmpd="sng">
            <a:solidFill>
              <a:srgbClr val="E88A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9" name="Freeform 19">
            <a:extLst>
              <a:ext uri="{FF2B5EF4-FFF2-40B4-BE49-F238E27FC236}">
                <a16:creationId xmlns:a16="http://schemas.microsoft.com/office/drawing/2014/main" id="{B47402BD-CEE4-4176-8B42-60B83785934D}"/>
              </a:ext>
            </a:extLst>
          </p:cNvPr>
          <p:cNvSpPr>
            <a:spLocks/>
          </p:cNvSpPr>
          <p:nvPr/>
        </p:nvSpPr>
        <p:spPr bwMode="auto">
          <a:xfrm>
            <a:off x="1476375" y="4452938"/>
            <a:ext cx="309563" cy="631825"/>
          </a:xfrm>
          <a:custGeom>
            <a:avLst/>
            <a:gdLst>
              <a:gd name="T0" fmla="*/ 0 w 195"/>
              <a:gd name="T1" fmla="*/ 8 h 398"/>
              <a:gd name="T2" fmla="*/ 54 w 195"/>
              <a:gd name="T3" fmla="*/ 44 h 398"/>
              <a:gd name="T4" fmla="*/ 107 w 195"/>
              <a:gd name="T5" fmla="*/ 79 h 398"/>
              <a:gd name="T6" fmla="*/ 124 w 195"/>
              <a:gd name="T7" fmla="*/ 114 h 398"/>
              <a:gd name="T8" fmla="*/ 151 w 195"/>
              <a:gd name="T9" fmla="*/ 132 h 398"/>
              <a:gd name="T10" fmla="*/ 195 w 195"/>
              <a:gd name="T11" fmla="*/ 256 h 398"/>
              <a:gd name="T12" fmla="*/ 187 w 195"/>
              <a:gd name="T13" fmla="*/ 363 h 398"/>
              <a:gd name="T14" fmla="*/ 169 w 195"/>
              <a:gd name="T15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" h="398">
                <a:moveTo>
                  <a:pt x="0" y="8"/>
                </a:moveTo>
                <a:cubicBezTo>
                  <a:pt x="75" y="27"/>
                  <a:pt x="4" y="0"/>
                  <a:pt x="54" y="44"/>
                </a:cubicBezTo>
                <a:cubicBezTo>
                  <a:pt x="70" y="58"/>
                  <a:pt x="107" y="79"/>
                  <a:pt x="107" y="79"/>
                </a:cubicBezTo>
                <a:cubicBezTo>
                  <a:pt x="113" y="91"/>
                  <a:pt x="116" y="104"/>
                  <a:pt x="124" y="114"/>
                </a:cubicBezTo>
                <a:cubicBezTo>
                  <a:pt x="131" y="122"/>
                  <a:pt x="146" y="123"/>
                  <a:pt x="151" y="132"/>
                </a:cubicBezTo>
                <a:cubicBezTo>
                  <a:pt x="180" y="181"/>
                  <a:pt x="184" y="209"/>
                  <a:pt x="195" y="256"/>
                </a:cubicBezTo>
                <a:cubicBezTo>
                  <a:pt x="192" y="292"/>
                  <a:pt x="193" y="328"/>
                  <a:pt x="187" y="363"/>
                </a:cubicBezTo>
                <a:cubicBezTo>
                  <a:pt x="185" y="376"/>
                  <a:pt x="169" y="398"/>
                  <a:pt x="169" y="398"/>
                </a:cubicBezTo>
              </a:path>
            </a:pathLst>
          </a:custGeom>
          <a:noFill/>
          <a:ln w="9525" cap="flat" cmpd="sng">
            <a:solidFill>
              <a:srgbClr val="E88A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0" name="Freeform 20">
            <a:extLst>
              <a:ext uri="{FF2B5EF4-FFF2-40B4-BE49-F238E27FC236}">
                <a16:creationId xmlns:a16="http://schemas.microsoft.com/office/drawing/2014/main" id="{764A3C07-AE0E-4F82-8907-4352E3B8C9AE}"/>
              </a:ext>
            </a:extLst>
          </p:cNvPr>
          <p:cNvSpPr>
            <a:spLocks/>
          </p:cNvSpPr>
          <p:nvPr/>
        </p:nvSpPr>
        <p:spPr bwMode="auto">
          <a:xfrm>
            <a:off x="5006975" y="3663950"/>
            <a:ext cx="465138" cy="492125"/>
          </a:xfrm>
          <a:custGeom>
            <a:avLst/>
            <a:gdLst>
              <a:gd name="T0" fmla="*/ 293 w 293"/>
              <a:gd name="T1" fmla="*/ 0 h 310"/>
              <a:gd name="T2" fmla="*/ 213 w 293"/>
              <a:gd name="T3" fmla="*/ 27 h 310"/>
              <a:gd name="T4" fmla="*/ 134 w 293"/>
              <a:gd name="T5" fmla="*/ 62 h 310"/>
              <a:gd name="T6" fmla="*/ 107 w 293"/>
              <a:gd name="T7" fmla="*/ 89 h 310"/>
              <a:gd name="T8" fmla="*/ 80 w 293"/>
              <a:gd name="T9" fmla="*/ 98 h 310"/>
              <a:gd name="T10" fmla="*/ 72 w 293"/>
              <a:gd name="T11" fmla="*/ 124 h 310"/>
              <a:gd name="T12" fmla="*/ 45 w 293"/>
              <a:gd name="T13" fmla="*/ 142 h 310"/>
              <a:gd name="T14" fmla="*/ 18 w 293"/>
              <a:gd name="T15" fmla="*/ 177 h 310"/>
              <a:gd name="T16" fmla="*/ 18 w 293"/>
              <a:gd name="T17" fmla="*/ 292 h 310"/>
              <a:gd name="T18" fmla="*/ 63 w 293"/>
              <a:gd name="T19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3" h="310">
                <a:moveTo>
                  <a:pt x="293" y="0"/>
                </a:moveTo>
                <a:cubicBezTo>
                  <a:pt x="267" y="11"/>
                  <a:pt x="238" y="15"/>
                  <a:pt x="213" y="27"/>
                </a:cubicBezTo>
                <a:cubicBezTo>
                  <a:pt x="125" y="70"/>
                  <a:pt x="234" y="42"/>
                  <a:pt x="134" y="62"/>
                </a:cubicBezTo>
                <a:cubicBezTo>
                  <a:pt x="125" y="71"/>
                  <a:pt x="118" y="82"/>
                  <a:pt x="107" y="89"/>
                </a:cubicBezTo>
                <a:cubicBezTo>
                  <a:pt x="99" y="94"/>
                  <a:pt x="87" y="91"/>
                  <a:pt x="80" y="98"/>
                </a:cubicBezTo>
                <a:cubicBezTo>
                  <a:pt x="74" y="104"/>
                  <a:pt x="78" y="117"/>
                  <a:pt x="72" y="124"/>
                </a:cubicBezTo>
                <a:cubicBezTo>
                  <a:pt x="65" y="132"/>
                  <a:pt x="53" y="134"/>
                  <a:pt x="45" y="142"/>
                </a:cubicBezTo>
                <a:cubicBezTo>
                  <a:pt x="34" y="152"/>
                  <a:pt x="27" y="165"/>
                  <a:pt x="18" y="177"/>
                </a:cubicBezTo>
                <a:cubicBezTo>
                  <a:pt x="13" y="207"/>
                  <a:pt x="0" y="263"/>
                  <a:pt x="18" y="292"/>
                </a:cubicBezTo>
                <a:cubicBezTo>
                  <a:pt x="27" y="306"/>
                  <a:pt x="52" y="299"/>
                  <a:pt x="63" y="310"/>
                </a:cubicBezTo>
              </a:path>
            </a:pathLst>
          </a:custGeom>
          <a:noFill/>
          <a:ln w="9525" cap="flat" cmpd="sng">
            <a:solidFill>
              <a:srgbClr val="E88A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1" name="Freeform 21">
            <a:extLst>
              <a:ext uri="{FF2B5EF4-FFF2-40B4-BE49-F238E27FC236}">
                <a16:creationId xmlns:a16="http://schemas.microsoft.com/office/drawing/2014/main" id="{3C0F4572-BD78-4FD3-A176-232FC5769124}"/>
              </a:ext>
            </a:extLst>
          </p:cNvPr>
          <p:cNvSpPr>
            <a:spLocks/>
          </p:cNvSpPr>
          <p:nvPr/>
        </p:nvSpPr>
        <p:spPr bwMode="auto">
          <a:xfrm>
            <a:off x="5078413" y="4606925"/>
            <a:ext cx="295275" cy="520700"/>
          </a:xfrm>
          <a:custGeom>
            <a:avLst/>
            <a:gdLst>
              <a:gd name="T0" fmla="*/ 0 w 186"/>
              <a:gd name="T1" fmla="*/ 0 h 328"/>
              <a:gd name="T2" fmla="*/ 71 w 186"/>
              <a:gd name="T3" fmla="*/ 88 h 328"/>
              <a:gd name="T4" fmla="*/ 168 w 186"/>
              <a:gd name="T5" fmla="*/ 221 h 328"/>
              <a:gd name="T6" fmla="*/ 186 w 186"/>
              <a:gd name="T7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6" h="328">
                <a:moveTo>
                  <a:pt x="0" y="0"/>
                </a:moveTo>
                <a:cubicBezTo>
                  <a:pt x="38" y="24"/>
                  <a:pt x="47" y="52"/>
                  <a:pt x="71" y="88"/>
                </a:cubicBezTo>
                <a:cubicBezTo>
                  <a:pt x="102" y="134"/>
                  <a:pt x="138" y="175"/>
                  <a:pt x="168" y="221"/>
                </a:cubicBezTo>
                <a:cubicBezTo>
                  <a:pt x="178" y="262"/>
                  <a:pt x="186" y="285"/>
                  <a:pt x="186" y="328"/>
                </a:cubicBezTo>
              </a:path>
            </a:pathLst>
          </a:custGeom>
          <a:noFill/>
          <a:ln w="9525" cap="flat" cmpd="sng">
            <a:solidFill>
              <a:srgbClr val="E88A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2" name="Freeform 22">
            <a:extLst>
              <a:ext uri="{FF2B5EF4-FFF2-40B4-BE49-F238E27FC236}">
                <a16:creationId xmlns:a16="http://schemas.microsoft.com/office/drawing/2014/main" id="{9D655D65-AA61-4A35-AB07-0E8EA8593230}"/>
              </a:ext>
            </a:extLst>
          </p:cNvPr>
          <p:cNvSpPr>
            <a:spLocks/>
          </p:cNvSpPr>
          <p:nvPr/>
        </p:nvSpPr>
        <p:spPr bwMode="auto">
          <a:xfrm>
            <a:off x="1365250" y="5280025"/>
            <a:ext cx="957263" cy="269875"/>
          </a:xfrm>
          <a:custGeom>
            <a:avLst/>
            <a:gdLst>
              <a:gd name="T0" fmla="*/ 0 w 603"/>
              <a:gd name="T1" fmla="*/ 10 h 170"/>
              <a:gd name="T2" fmla="*/ 194 w 603"/>
              <a:gd name="T3" fmla="*/ 37 h 170"/>
              <a:gd name="T4" fmla="*/ 203 w 603"/>
              <a:gd name="T5" fmla="*/ 152 h 170"/>
              <a:gd name="T6" fmla="*/ 265 w 603"/>
              <a:gd name="T7" fmla="*/ 125 h 170"/>
              <a:gd name="T8" fmla="*/ 354 w 603"/>
              <a:gd name="T9" fmla="*/ 107 h 170"/>
              <a:gd name="T10" fmla="*/ 407 w 603"/>
              <a:gd name="T11" fmla="*/ 134 h 170"/>
              <a:gd name="T12" fmla="*/ 443 w 603"/>
              <a:gd name="T13" fmla="*/ 143 h 170"/>
              <a:gd name="T14" fmla="*/ 531 w 603"/>
              <a:gd name="T15" fmla="*/ 134 h 170"/>
              <a:gd name="T16" fmla="*/ 584 w 603"/>
              <a:gd name="T17" fmla="*/ 11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3" h="170">
                <a:moveTo>
                  <a:pt x="0" y="10"/>
                </a:moveTo>
                <a:cubicBezTo>
                  <a:pt x="65" y="19"/>
                  <a:pt x="141" y="0"/>
                  <a:pt x="194" y="37"/>
                </a:cubicBezTo>
                <a:cubicBezTo>
                  <a:pt x="226" y="59"/>
                  <a:pt x="179" y="122"/>
                  <a:pt x="203" y="152"/>
                </a:cubicBezTo>
                <a:cubicBezTo>
                  <a:pt x="217" y="170"/>
                  <a:pt x="243" y="131"/>
                  <a:pt x="265" y="125"/>
                </a:cubicBezTo>
                <a:cubicBezTo>
                  <a:pt x="294" y="116"/>
                  <a:pt x="354" y="107"/>
                  <a:pt x="354" y="107"/>
                </a:cubicBezTo>
                <a:cubicBezTo>
                  <a:pt x="422" y="74"/>
                  <a:pt x="361" y="89"/>
                  <a:pt x="407" y="134"/>
                </a:cubicBezTo>
                <a:cubicBezTo>
                  <a:pt x="416" y="143"/>
                  <a:pt x="431" y="140"/>
                  <a:pt x="443" y="143"/>
                </a:cubicBezTo>
                <a:cubicBezTo>
                  <a:pt x="472" y="140"/>
                  <a:pt x="502" y="138"/>
                  <a:pt x="531" y="134"/>
                </a:cubicBezTo>
                <a:cubicBezTo>
                  <a:pt x="549" y="131"/>
                  <a:pt x="603" y="116"/>
                  <a:pt x="584" y="116"/>
                </a:cubicBezTo>
              </a:path>
            </a:pathLst>
          </a:custGeom>
          <a:noFill/>
          <a:ln w="9525" cap="flat" cmpd="sng">
            <a:solidFill>
              <a:srgbClr val="E88A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3" name="Freeform 23">
            <a:extLst>
              <a:ext uri="{FF2B5EF4-FFF2-40B4-BE49-F238E27FC236}">
                <a16:creationId xmlns:a16="http://schemas.microsoft.com/office/drawing/2014/main" id="{5EC1A477-21B3-4410-A1D1-FE3F10B17CC3}"/>
              </a:ext>
            </a:extLst>
          </p:cNvPr>
          <p:cNvSpPr>
            <a:spLocks/>
          </p:cNvSpPr>
          <p:nvPr/>
        </p:nvSpPr>
        <p:spPr bwMode="auto">
          <a:xfrm>
            <a:off x="4838700" y="5113338"/>
            <a:ext cx="422275" cy="295275"/>
          </a:xfrm>
          <a:custGeom>
            <a:avLst/>
            <a:gdLst>
              <a:gd name="T0" fmla="*/ 0 w 266"/>
              <a:gd name="T1" fmla="*/ 0 h 186"/>
              <a:gd name="T2" fmla="*/ 107 w 266"/>
              <a:gd name="T3" fmla="*/ 177 h 186"/>
              <a:gd name="T4" fmla="*/ 142 w 266"/>
              <a:gd name="T5" fmla="*/ 186 h 186"/>
              <a:gd name="T6" fmla="*/ 266 w 266"/>
              <a:gd name="T7" fmla="*/ 97 h 186"/>
              <a:gd name="T8" fmla="*/ 186 w 266"/>
              <a:gd name="T9" fmla="*/ 53 h 186"/>
              <a:gd name="T10" fmla="*/ 169 w 266"/>
              <a:gd name="T11" fmla="*/ 97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6" h="186">
                <a:moveTo>
                  <a:pt x="0" y="0"/>
                </a:moveTo>
                <a:cubicBezTo>
                  <a:pt x="19" y="47"/>
                  <a:pt x="64" y="147"/>
                  <a:pt x="107" y="177"/>
                </a:cubicBezTo>
                <a:cubicBezTo>
                  <a:pt x="117" y="184"/>
                  <a:pt x="130" y="183"/>
                  <a:pt x="142" y="186"/>
                </a:cubicBezTo>
                <a:cubicBezTo>
                  <a:pt x="206" y="173"/>
                  <a:pt x="237" y="156"/>
                  <a:pt x="266" y="97"/>
                </a:cubicBezTo>
                <a:cubicBezTo>
                  <a:pt x="205" y="57"/>
                  <a:pt x="233" y="69"/>
                  <a:pt x="186" y="53"/>
                </a:cubicBezTo>
                <a:cubicBezTo>
                  <a:pt x="176" y="86"/>
                  <a:pt x="182" y="72"/>
                  <a:pt x="169" y="97"/>
                </a:cubicBezTo>
              </a:path>
            </a:pathLst>
          </a:custGeom>
          <a:noFill/>
          <a:ln w="9525" cap="flat" cmpd="sng">
            <a:solidFill>
              <a:srgbClr val="E88A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4" name="Freeform 24">
            <a:extLst>
              <a:ext uri="{FF2B5EF4-FFF2-40B4-BE49-F238E27FC236}">
                <a16:creationId xmlns:a16="http://schemas.microsoft.com/office/drawing/2014/main" id="{D48EEDA3-1CE9-478D-BEB9-3E24FFFAA2ED}"/>
              </a:ext>
            </a:extLst>
          </p:cNvPr>
          <p:cNvSpPr>
            <a:spLocks/>
          </p:cNvSpPr>
          <p:nvPr/>
        </p:nvSpPr>
        <p:spPr bwMode="auto">
          <a:xfrm>
            <a:off x="1835150" y="5645150"/>
            <a:ext cx="295275" cy="520700"/>
          </a:xfrm>
          <a:custGeom>
            <a:avLst/>
            <a:gdLst>
              <a:gd name="T0" fmla="*/ 0 w 186"/>
              <a:gd name="T1" fmla="*/ 0 h 328"/>
              <a:gd name="T2" fmla="*/ 71 w 186"/>
              <a:gd name="T3" fmla="*/ 88 h 328"/>
              <a:gd name="T4" fmla="*/ 168 w 186"/>
              <a:gd name="T5" fmla="*/ 221 h 328"/>
              <a:gd name="T6" fmla="*/ 186 w 186"/>
              <a:gd name="T7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6" h="328">
                <a:moveTo>
                  <a:pt x="0" y="0"/>
                </a:moveTo>
                <a:cubicBezTo>
                  <a:pt x="38" y="24"/>
                  <a:pt x="47" y="52"/>
                  <a:pt x="71" y="88"/>
                </a:cubicBezTo>
                <a:cubicBezTo>
                  <a:pt x="102" y="134"/>
                  <a:pt x="138" y="175"/>
                  <a:pt x="168" y="221"/>
                </a:cubicBezTo>
                <a:cubicBezTo>
                  <a:pt x="178" y="262"/>
                  <a:pt x="186" y="285"/>
                  <a:pt x="186" y="328"/>
                </a:cubicBezTo>
              </a:path>
            </a:pathLst>
          </a:custGeom>
          <a:noFill/>
          <a:ln w="9525" cap="flat" cmpd="sng">
            <a:solidFill>
              <a:srgbClr val="E88A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5" name="Freeform 25">
            <a:extLst>
              <a:ext uri="{FF2B5EF4-FFF2-40B4-BE49-F238E27FC236}">
                <a16:creationId xmlns:a16="http://schemas.microsoft.com/office/drawing/2014/main" id="{9A68018C-8CB3-4C9A-9D74-B94DA9B83A74}"/>
              </a:ext>
            </a:extLst>
          </p:cNvPr>
          <p:cNvSpPr>
            <a:spLocks/>
          </p:cNvSpPr>
          <p:nvPr/>
        </p:nvSpPr>
        <p:spPr bwMode="auto">
          <a:xfrm>
            <a:off x="4787900" y="5502275"/>
            <a:ext cx="309563" cy="631825"/>
          </a:xfrm>
          <a:custGeom>
            <a:avLst/>
            <a:gdLst>
              <a:gd name="T0" fmla="*/ 0 w 195"/>
              <a:gd name="T1" fmla="*/ 8 h 398"/>
              <a:gd name="T2" fmla="*/ 54 w 195"/>
              <a:gd name="T3" fmla="*/ 44 h 398"/>
              <a:gd name="T4" fmla="*/ 107 w 195"/>
              <a:gd name="T5" fmla="*/ 79 h 398"/>
              <a:gd name="T6" fmla="*/ 124 w 195"/>
              <a:gd name="T7" fmla="*/ 114 h 398"/>
              <a:gd name="T8" fmla="*/ 151 w 195"/>
              <a:gd name="T9" fmla="*/ 132 h 398"/>
              <a:gd name="T10" fmla="*/ 195 w 195"/>
              <a:gd name="T11" fmla="*/ 256 h 398"/>
              <a:gd name="T12" fmla="*/ 187 w 195"/>
              <a:gd name="T13" fmla="*/ 363 h 398"/>
              <a:gd name="T14" fmla="*/ 169 w 195"/>
              <a:gd name="T15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" h="398">
                <a:moveTo>
                  <a:pt x="0" y="8"/>
                </a:moveTo>
                <a:cubicBezTo>
                  <a:pt x="75" y="27"/>
                  <a:pt x="4" y="0"/>
                  <a:pt x="54" y="44"/>
                </a:cubicBezTo>
                <a:cubicBezTo>
                  <a:pt x="70" y="58"/>
                  <a:pt x="107" y="79"/>
                  <a:pt x="107" y="79"/>
                </a:cubicBezTo>
                <a:cubicBezTo>
                  <a:pt x="113" y="91"/>
                  <a:pt x="116" y="104"/>
                  <a:pt x="124" y="114"/>
                </a:cubicBezTo>
                <a:cubicBezTo>
                  <a:pt x="131" y="122"/>
                  <a:pt x="146" y="123"/>
                  <a:pt x="151" y="132"/>
                </a:cubicBezTo>
                <a:cubicBezTo>
                  <a:pt x="180" y="181"/>
                  <a:pt x="184" y="209"/>
                  <a:pt x="195" y="256"/>
                </a:cubicBezTo>
                <a:cubicBezTo>
                  <a:pt x="192" y="292"/>
                  <a:pt x="193" y="328"/>
                  <a:pt x="187" y="363"/>
                </a:cubicBezTo>
                <a:cubicBezTo>
                  <a:pt x="185" y="376"/>
                  <a:pt x="169" y="398"/>
                  <a:pt x="169" y="398"/>
                </a:cubicBezTo>
              </a:path>
            </a:pathLst>
          </a:custGeom>
          <a:noFill/>
          <a:ln w="9525" cap="flat" cmpd="sng">
            <a:solidFill>
              <a:srgbClr val="E88A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23 0.00647 C 0.04236 0.01341 0.0625 0.02937 0.0875 0.03515 C 0.11319 0.04116 0.14514 0.04116 0.16736 0.06175 C 0.17083 0.06869 0.17483 0.07123 0.17812 0.07817 C 0.18003 0.08811 0.18681 0.12257 0.1875 0.12326 C 0.18906 0.12465 0.19201 0.12743 0.19201 0.12743 " pathEditMode="relative" ptsTypes="fffffA">
                                      <p:cBhvr>
                                        <p:cTn id="6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7362E-19 7.12303E-7 C 0.03334 -0.00185 0.0283 -0.0037 0.04931 0.00209 C 0.05087 0.00417 0.05261 0.00579 0.05382 0.0081 C 0.05469 0.00995 0.05417 0.01272 0.05538 0.01434 C 0.05573 0.01481 0.06441 0.01804 0.06476 0.01827 C 0.07118 0.03169 0.06372 0.01897 0.0724 0.0266 C 0.08351 0.03631 0.06979 0.0303 0.08316 0.03469 C 0.08889 0.04256 0.09966 0.04834 0.10782 0.05111 C 0.11476 0.05828 0.11927 0.05759 0.12622 0.06337 C 0.1349 0.06268 0.14375 0.06291 0.15243 0.06152 C 0.1566 0.06083 0.16476 0.05736 0.16476 0.05736 C 0.16806 0.05042 0.17448 0.04765 0.17552 0.03886 C 0.17622 0.03354 0.17552 0.02799 0.17552 0.02244 " pathEditMode="relative" ptsTypes="ffffffffffffA">
                                      <p:cBhvr>
                                        <p:cTn id="8" dur="1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5.06938E-6 C 0.03004 0.00903 0.05313 0.01573 0.08455 0.01851 C 0.10625 0.01712 0.11458 0.01712 0.13229 0.01226 C 0.13698 0.0081 0.1408 0.00625 0.14618 0.00417 C 0.14948 -0.00277 0.15347 -0.00554 0.15695 -0.01225 C 0.15799 -0.01641 0.15885 -0.02035 0.1599 -0.02451 C 0.16042 -0.02659 0.16146 -0.03075 0.16146 -0.03075 C 0.1632 -0.04648 0.16302 -0.04023 0.16302 -0.04925 " pathEditMode="relative" ptsTypes="fffffffA">
                                      <p:cBhvr>
                                        <p:cTn id="11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6.93802E-7 C -0.00712 0.00069 -0.01441 0.00069 -0.02153 0.00208 C -0.0309 0.00393 -0.03785 0.00856 -0.04757 0.01018 C -0.05538 0.01364 -0.06267 0.01781 -0.07066 0.02058 C -0.08611 0.03353 -0.05851 0.01156 -0.08611 0.0266 C -0.0882 0.02775 -0.08872 0.03145 -0.09063 0.03284 C -0.09392 0.03515 -0.09774 0.03562 -0.10139 0.037 C -0.11649 0.04949 -0.1283 0.06406 -0.13993 0.08187 C -0.14167 0.08441 -0.14271 0.08765 -0.14462 0.09019 C -0.15538 0.10476 -0.14254 0.0821 -0.15382 0.10037 C -0.15504 0.10222 -0.15677 0.10661 -0.15677 0.10661 " pathEditMode="relative" ptsTypes="ffffffffffA">
                                      <p:cBhvr>
                                        <p:cTn id="13" dur="10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74283E-6 C -0.0026 0.0007 -0.00503 0.00162 -0.00764 0.00209 C -0.01493 0.00301 -0.02222 0.00255 -0.02934 0.00417 C -0.03368 0.00509 -0.03732 0.00903 -0.04149 0.01041 C -0.07882 0.00926 -0.09149 0.01064 -0.11996 0.00417 C -0.15972 0.00625 -0.15278 -0.00901 -0.16007 0.01041 " pathEditMode="relative" ptsTypes="fffffA">
                                      <p:cBhvr>
                                        <p:cTn id="16" dur="1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4764 C -0.00972 0.05435 -0.01805 0.05435 -0.02917 0.05596 C -0.04045 0.05458 -0.05173 0.05365 -0.06302 0.0518 C -0.07239 0.05041 -0.07917 0.04324 -0.08767 0.03954 C -0.09236 0.03029 -0.10104 0.0259 -0.1092 0.02312 C -0.11476 0.01572 -0.1217 0.01017 -0.12917 0.0067 C -0.13785 -0.00486 -0.14375 -0.00139 -0.15694 -0.00139 " pathEditMode="relative" rAng="0" ptsTypes="ffffffA">
                                      <p:cBhvr>
                                        <p:cTn id="18" dur="1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47" y="-222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7362E-19 3.80204E-6 C 0.01494 -0.0007 0.02987 -0.00023 0.04462 -0.00208 C 0.05191 -0.00301 0.05747 -0.0118 0.06459 -0.01434 C 0.07205 -0.02405 0.08073 -0.02752 0.08924 -0.03492 C 0.09653 -0.0414 0.10556 -0.0525 0.11389 -0.05527 C 0.11667 -0.05921 0.12049 -0.06152 0.12309 -0.06568 C 0.13212 -0.08025 0.11546 -0.06337 0.12917 -0.07586 C 0.13264 -0.08511 0.13837 -0.09181 0.13837 -0.10245 " pathEditMode="relative" ptsTypes="fffffffA">
                                      <p:cBhvr>
                                        <p:cTn id="20" dur="1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20259E-7 C -0.00399 -0.00208 -0.00781 -0.00509 -0.01215 -0.00624 C -0.03195 -0.01156 -0.02674 -0.00439 -0.04306 -0.01249 C -0.05156 -0.01665 -0.05903 -0.02289 -0.06754 -0.02682 C -0.0691 -0.02891 -0.07049 -0.03122 -0.07222 -0.03284 C -0.07361 -0.03399 -0.0757 -0.0333 -0.07691 -0.03492 C -0.07952 -0.03839 -0.08299 -0.04718 -0.08299 -0.04718 C -0.08542 -0.05966 -0.09844 -0.08603 -0.10764 -0.09019 C -0.11511 -0.08372 -0.11667 -0.08418 -0.12604 -0.08626 C -0.13455 -0.09343 -0.13681 -0.10823 -0.13681 -0.12095 " pathEditMode="relative" ptsTypes="fffffffffA">
                                      <p:cBhvr>
                                        <p:cTn id="23" dur="10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>
            <a:extLst>
              <a:ext uri="{FF2B5EF4-FFF2-40B4-BE49-F238E27FC236}">
                <a16:creationId xmlns:a16="http://schemas.microsoft.com/office/drawing/2014/main" id="{DA941EB6-595B-4253-9B6B-5993B0896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500438"/>
            <a:ext cx="1892300" cy="259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1">
            <a:extLst>
              <a:ext uri="{FF2B5EF4-FFF2-40B4-BE49-F238E27FC236}">
                <a16:creationId xmlns:a16="http://schemas.microsoft.com/office/drawing/2014/main" id="{7A7F5F6E-9049-4019-A5B3-59F71DC4A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3932238"/>
            <a:ext cx="952500" cy="53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3" name="Text Box 9">
            <a:extLst>
              <a:ext uri="{FF2B5EF4-FFF2-40B4-BE49-F238E27FC236}">
                <a16:creationId xmlns:a16="http://schemas.microsoft.com/office/drawing/2014/main" id="{A9AAEBFA-37E1-4DC3-AFCC-1240465066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975" y="404813"/>
            <a:ext cx="48244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第三步：点蓝</a:t>
            </a:r>
          </a:p>
        </p:txBody>
      </p:sp>
      <p:sp>
        <p:nvSpPr>
          <p:cNvPr id="11274" name="Text Box 10">
            <a:extLst>
              <a:ext uri="{FF2B5EF4-FFF2-40B4-BE49-F238E27FC236}">
                <a16:creationId xmlns:a16="http://schemas.microsoft.com/office/drawing/2014/main" id="{8DD2CC61-59AB-48C5-80D4-F00FE8334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2276475"/>
            <a:ext cx="81359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在铜丝之间填色料，一般以蓝色为主。</a:t>
            </a:r>
          </a:p>
        </p:txBody>
      </p:sp>
      <p:pic>
        <p:nvPicPr>
          <p:cNvPr id="11280" name="Picture 16">
            <a:extLst>
              <a:ext uri="{FF2B5EF4-FFF2-40B4-BE49-F238E27FC236}">
                <a16:creationId xmlns:a16="http://schemas.microsoft.com/office/drawing/2014/main" id="{A6F8A488-6E13-44F7-9BFA-B7A867F903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787775"/>
            <a:ext cx="1649412" cy="252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1" name="Picture 17">
            <a:extLst>
              <a:ext uri="{FF2B5EF4-FFF2-40B4-BE49-F238E27FC236}">
                <a16:creationId xmlns:a16="http://schemas.microsoft.com/office/drawing/2014/main" id="{C0F967B9-7CE6-437C-BBB2-5B5182977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221163"/>
            <a:ext cx="1190625" cy="165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2" name="AutoShape 18">
            <a:extLst>
              <a:ext uri="{FF2B5EF4-FFF2-40B4-BE49-F238E27FC236}">
                <a16:creationId xmlns:a16="http://schemas.microsoft.com/office/drawing/2014/main" id="{D35B1122-0D3C-4F13-9AB3-E2EA3C3FD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238" y="4506913"/>
            <a:ext cx="73025" cy="144462"/>
          </a:xfrm>
          <a:prstGeom prst="wedgeEllipseCallout">
            <a:avLst>
              <a:gd name="adj1" fmla="val 69565"/>
              <a:gd name="adj2" fmla="val -95056"/>
            </a:avLst>
          </a:prstGeom>
          <a:solidFill>
            <a:srgbClr val="4A21AF"/>
          </a:solidFill>
          <a:ln w="9525">
            <a:solidFill>
              <a:srgbClr val="33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pic>
        <p:nvPicPr>
          <p:cNvPr id="11283" name="Picture 19">
            <a:extLst>
              <a:ext uri="{FF2B5EF4-FFF2-40B4-BE49-F238E27FC236}">
                <a16:creationId xmlns:a16="http://schemas.microsoft.com/office/drawing/2014/main" id="{77153655-C6C3-4769-805E-794EBC69E9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4003675"/>
            <a:ext cx="952500" cy="53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0.01665 C 0.00677 0.02012 -0.0033 0.0296 -0.01458 0.03515 C -0.01684 0.03631 -0.0191 0.03793 -0.02153 0.03909 C -0.025 0.0407 -0.03212 0.04325 -0.03212 0.04348 C -0.04149 0.05065 -0.04601 0.04996 -0.05833 0.05157 C -0.06962 0.05504 -0.07986 0.05805 -0.09132 0.05967 C -0.10191 0.06291 -0.10816 0.06638 -0.11945 0.06799 C -0.13299 0.07239 -0.13976 0.07424 -0.15434 0.07609 C -0.1684 0.07539 -0.18247 0.07678 -0.19635 0.07401 C -0.21528 0.07031 -0.2 0.06591 -0.21181 0.05967 C -0.21528 0.05805 -0.2224 0.05759 -0.2224 0.05782 " pathEditMode="relative" rAng="0" ptsTypes="ffffffffffA">
                                      <p:cBhvr>
                                        <p:cTn id="6" dur="2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66" y="30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8F27C110-A8F8-4EA7-BDB6-3F802671D8EF}"/>
              </a:ext>
            </a:extLst>
          </p:cNvPr>
          <p:cNvPicPr>
            <a:picLocks noChangeAspect="1" noChangeArrowheads="1" noCro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1916113"/>
            <a:ext cx="2678112" cy="30972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5" name="Picture 5">
            <a:extLst>
              <a:ext uri="{FF2B5EF4-FFF2-40B4-BE49-F238E27FC236}">
                <a16:creationId xmlns:a16="http://schemas.microsoft.com/office/drawing/2014/main" id="{7A234ABF-CD20-4553-B9C7-67AA720A0AF3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9675" y="3128963"/>
            <a:ext cx="695325" cy="10191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80" name="Text Box 20">
            <a:extLst>
              <a:ext uri="{FF2B5EF4-FFF2-40B4-BE49-F238E27FC236}">
                <a16:creationId xmlns:a16="http://schemas.microsoft.com/office/drawing/2014/main" id="{7044629E-3D4B-44C5-A24D-ADB6774DD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333375"/>
            <a:ext cx="54721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第四步：烧蓝</a:t>
            </a:r>
          </a:p>
        </p:txBody>
      </p:sp>
      <p:sp>
        <p:nvSpPr>
          <p:cNvPr id="15381" name="Text Box 21">
            <a:extLst>
              <a:ext uri="{FF2B5EF4-FFF2-40B4-BE49-F238E27FC236}">
                <a16:creationId xmlns:a16="http://schemas.microsoft.com/office/drawing/2014/main" id="{123A99A4-A1D6-4F76-82BB-7B498D4CDE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375" y="5445125"/>
            <a:ext cx="66611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将做好的花瓶，放到炉子里烧，涂三回，烧三回。</a:t>
            </a:r>
          </a:p>
        </p:txBody>
      </p:sp>
      <p:pic>
        <p:nvPicPr>
          <p:cNvPr id="15382" name="Picture 22">
            <a:extLst>
              <a:ext uri="{FF2B5EF4-FFF2-40B4-BE49-F238E27FC236}">
                <a16:creationId xmlns:a16="http://schemas.microsoft.com/office/drawing/2014/main" id="{56F1A06C-44EF-4041-AF41-CE417C2300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2000250"/>
            <a:ext cx="2678113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3" name="Picture 23">
            <a:extLst>
              <a:ext uri="{FF2B5EF4-FFF2-40B4-BE49-F238E27FC236}">
                <a16:creationId xmlns:a16="http://schemas.microsoft.com/office/drawing/2014/main" id="{DB7005AF-FA59-417C-B176-CCE9B3252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565400"/>
            <a:ext cx="70643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0.01134 C -0.01979 0.03654 -0.0394 0.05643 -0.06024 0.0747 C -0.06649 0.08025 -0.07465 0.08025 -0.08177 0.08303 C -0.10868 0.11286 -0.13281 0.14732 -0.1618 0.17322 C -0.17934 0.18872 -0.19079 0.20352 -0.21267 0.20791 C -0.225 0.21786 -0.21857 0.21485 -0.23871 0.21624 C -0.29583 0.22017 -0.35208 0.22133 -0.40954 0.22248 C -0.41944 0.22549 -0.4125 0.22179 -0.42031 0.23058 C -0.42534 0.23636 -0.425 0.23197 -0.425 0.23682 " pathEditMode="relative" rAng="0" ptsTypes="ffffffffA">
                                      <p:cBhvr>
                                        <p:cTn id="6" dur="2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4" y="112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AA730587-83DD-4E35-BE5F-F5BC1DC2E9D2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4061" y="2144806"/>
            <a:ext cx="2301463" cy="337334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8" name="Text Box 12">
            <a:extLst>
              <a:ext uri="{FF2B5EF4-FFF2-40B4-BE49-F238E27FC236}">
                <a16:creationId xmlns:a16="http://schemas.microsoft.com/office/drawing/2014/main" id="{DB846037-C30F-4AFC-A4B0-D904C1BF8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476250"/>
            <a:ext cx="49688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第五步：打磨</a:t>
            </a:r>
          </a:p>
        </p:txBody>
      </p:sp>
      <p:sp>
        <p:nvSpPr>
          <p:cNvPr id="24589" name="Text Box 13">
            <a:extLst>
              <a:ext uri="{FF2B5EF4-FFF2-40B4-BE49-F238E27FC236}">
                <a16:creationId xmlns:a16="http://schemas.microsoft.com/office/drawing/2014/main" id="{14062D89-AB3E-4590-9960-A1E014978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5949950"/>
            <a:ext cx="77057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先用磨石刀水磨，再用椴木炭水磨。</a:t>
            </a:r>
          </a:p>
        </p:txBody>
      </p:sp>
      <p:sp>
        <p:nvSpPr>
          <p:cNvPr id="24593" name="AutoShape 17">
            <a:extLst>
              <a:ext uri="{FF2B5EF4-FFF2-40B4-BE49-F238E27FC236}">
                <a16:creationId xmlns:a16="http://schemas.microsoft.com/office/drawing/2014/main" id="{68DA83E3-BEF7-452C-A0B1-5280447FEF8C}"/>
              </a:ext>
            </a:extLst>
          </p:cNvPr>
          <p:cNvSpPr>
            <a:spLocks noChangeArrowheads="1"/>
          </p:cNvSpPr>
          <p:nvPr/>
        </p:nvSpPr>
        <p:spPr bwMode="auto">
          <a:xfrm rot="2509864">
            <a:off x="5076825" y="2852738"/>
            <a:ext cx="1370013" cy="228600"/>
          </a:xfrm>
          <a:prstGeom prst="flowChartAlternateProcess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4601" name="Picture 25">
            <a:extLst>
              <a:ext uri="{FF2B5EF4-FFF2-40B4-BE49-F238E27FC236}">
                <a16:creationId xmlns:a16="http://schemas.microsoft.com/office/drawing/2014/main" id="{B823D1E9-FE11-4385-91B2-0224105FC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144807"/>
            <a:ext cx="2398939" cy="351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602" name="Group 26">
            <a:extLst>
              <a:ext uri="{FF2B5EF4-FFF2-40B4-BE49-F238E27FC236}">
                <a16:creationId xmlns:a16="http://schemas.microsoft.com/office/drawing/2014/main" id="{A3FB700E-D69B-4E43-B454-11FE19DE30EA}"/>
              </a:ext>
            </a:extLst>
          </p:cNvPr>
          <p:cNvGrpSpPr>
            <a:grpSpLocks/>
          </p:cNvGrpSpPr>
          <p:nvPr/>
        </p:nvGrpSpPr>
        <p:grpSpPr bwMode="auto">
          <a:xfrm rot="2620991">
            <a:off x="3636963" y="2060575"/>
            <a:ext cx="360362" cy="935038"/>
            <a:chOff x="4286" y="1979"/>
            <a:chExt cx="227" cy="589"/>
          </a:xfrm>
        </p:grpSpPr>
        <p:sp>
          <p:nvSpPr>
            <p:cNvPr id="24603" name="Rectangle 27">
              <a:extLst>
                <a:ext uri="{FF2B5EF4-FFF2-40B4-BE49-F238E27FC236}">
                  <a16:creationId xmlns:a16="http://schemas.microsoft.com/office/drawing/2014/main" id="{67155467-5C97-4712-9232-CEA9049FA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" y="1979"/>
              <a:ext cx="227" cy="499"/>
            </a:xfrm>
            <a:prstGeom prst="rect">
              <a:avLst/>
            </a:prstGeom>
            <a:gradFill rotWithShape="1">
              <a:gsLst>
                <a:gs pos="0">
                  <a:srgbClr val="8623AD"/>
                </a:gs>
                <a:gs pos="100000">
                  <a:srgbClr val="CACAEE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604" name="AutoShape 28">
              <a:extLst>
                <a:ext uri="{FF2B5EF4-FFF2-40B4-BE49-F238E27FC236}">
                  <a16:creationId xmlns:a16="http://schemas.microsoft.com/office/drawing/2014/main" id="{458C8C65-7783-48DA-A789-28523A64A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" y="2432"/>
              <a:ext cx="227" cy="136"/>
            </a:xfrm>
            <a:prstGeom prst="flowChartAlternateProcess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1 0.0333 C 0.05711 0.03978 0.06666 0.05111 0.07396 0.05365 C 0.08385 0.06822 0.07899 0.06475 0.0868 0.06845 C 0.08906 0.07285 0.09218 0.07655 0.09323 0.08141 C 0.09357 0.08326 0.09375 0.08511 0.09444 0.08696 C 0.0967 0.09274 0.10208 0.10361 0.10208 0.10384 C 0.10521 0.12488 0.11371 0.13783 0.12257 0.15518 C 0.12847 0.16628 0.1217 0.15934 0.12899 0.16998 C 0.13021 0.1716 0.13177 0.17206 0.13298 0.17368 C 0.13472 0.17646 0.13611 0.17969 0.13784 0.18293 C 0.14948 0.17623 0.14948 0.16767 0.1533 0.15171 C 0.15711 0.13575 0.15989 0.11956 0.16371 0.10361 C 0.16493 0.07331 0.16406 0.04278 0.16857 0.01318 C 0.17014 0.00301 0.17152 -0.00648 0.17378 -0.01642 C 0.17465 -0.02128 0.17639 -0.03122 0.17639 -0.03099 C 0.17882 -0.00278 0.18229 0.02544 0.18402 0.05365 C 0.18524 0.074 0.1842 0.08464 0.18923 0.10153 C 0.19132 0.12535 0.1901 0.15079 0.19409 0.17368 C 0.19652 0.23057 0.19409 0.20051 0.19948 0.18085 C 0.20173 0.15888 0.20503 0.13691 0.20694 0.11448 C 0.20764 0.10846 0.20764 0.10222 0.20833 0.09621 C 0.20902 0.09112 0.21093 0.08141 0.21093 0.08164 C 0.21423 -0.07979 0.20364 0.12257 0.21475 0.18663 C 0.21545 0.20143 0.21336 0.21716 0.21736 0.2308 C 0.21788 0.23289 0.21805 0.2271 0.21857 0.22525 C 0.21944 0.22271 0.22014 0.2204 0.221 0.21808 C 0.22378 0.19935 0.22604 0.18085 0.23003 0.16258 C 0.23107 0.14038 0.23142 0.11378 0.23507 0.09251 C 0.23646 0.07863 0.23854 0.0703 0.24149 0.05758 C 0.24461 0.08326 0.24236 0.06175 0.24409 0.11101 C 0.24583 0.15587 0.24809 0.20074 0.24809 0.24561 " pathEditMode="relative" rAng="0" ptsTypes="ffffffffffffffffffffffffffffffA">
                                      <p:cBhvr>
                                        <p:cTn id="6" dur="3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44" y="4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88 0.03145 C -0.05312 0.05203 -0.06944 0.05411 -0.0875 0.05805 C -0.11319 0.06383 -0.13836 0.06868 -0.1644 0.0703 C -0.17361 0.07238 -0.18281 0.07493 -0.19201 0.07655 C -0.19913 0.0777 -0.20642 0.07701 -0.21354 0.07863 C -0.21892 0.07978 -0.22378 0.08325 -0.22899 0.08464 C -0.23663 0.08325 -0.24565 0.07493 -0.25208 0.08071 C -0.25763 0.0858 -0.25295 0.09852 -0.25364 0.10731 C -0.25399 0.11147 -0.25468 0.1154 -0.2552 0.11956 C -0.25625 0.15125 -0.25815 0.18247 -0.25972 0.21392 C -0.26579 0.1975 -0.27013 0.16836 -0.27204 0.15032 C -0.27378 0.13367 -0.2743 0.11841 -0.27968 0.10314 C -0.28593 0.12789 -0.28593 0.18108 -0.28593 0.18108 C -0.28142 0.23381 -0.27864 0.28862 -0.27204 0.34089 C -0.27326 0.31961 -0.27604 0.3018 -0.27968 0.28145 C -0.28211 0.26757 -0.28246 0.25416 -0.28593 0.24052 C -0.28802 0.21878 -0.29131 0.19842 -0.29357 0.17692 C -0.29409 0.20559 -0.29427 0.23427 -0.29513 0.26295 C -0.29531 0.27058 -0.29704 0.29856 -0.30277 0.30411 C -0.30486 0.3062 -0.30798 0.30527 -0.31059 0.30596 C -0.32048 0.28353 -0.32204 0.2574 -0.32586 0.23219 C -0.32934 0.20929 -0.33559 0.18779 -0.33819 0.16466 C -0.33871 0.15448 -0.33906 0.14408 -0.33975 0.1339 C -0.3401 0.12974 -0.33836 0.12303 -0.34131 0.12164 C -0.34392 0.12049 -0.3434 0.12835 -0.34444 0.13182 C -0.34496 0.13806 -0.34913 0.18547 -0.35052 0.19334 C -0.3519 0.20051 -0.35659 0.21392 -0.35659 0.21392 C -0.35763 0.22132 -0.35954 0.22872 -0.35972 0.23635 C -0.36006 0.25624 -0.35937 0.27613 -0.35815 0.29579 C -0.35781 0.29995 -0.3559 0.30388 -0.3552 0.30805 C -0.35416 0.31522 -0.35052 0.3388 -0.34288 0.3388 " pathEditMode="relative" ptsTypes="ffffffffffffffffffffffffffffffA">
                                      <p:cBhvr>
                                        <p:cTn id="9" dur="30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9" name="Picture 7">
            <a:extLst>
              <a:ext uri="{FF2B5EF4-FFF2-40B4-BE49-F238E27FC236}">
                <a16:creationId xmlns:a16="http://schemas.microsoft.com/office/drawing/2014/main" id="{7E456960-AFD0-42CB-A6A4-AADEF946A209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925" y="2625581"/>
            <a:ext cx="4753099" cy="389904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4" name="Picture 2">
            <a:extLst>
              <a:ext uri="{FF2B5EF4-FFF2-40B4-BE49-F238E27FC236}">
                <a16:creationId xmlns:a16="http://schemas.microsoft.com/office/drawing/2014/main" id="{A2C7E4D5-3529-4233-AB5E-FB2502854570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056" y="3861048"/>
            <a:ext cx="1656247" cy="242762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60" name="Text Box 8">
            <a:extLst>
              <a:ext uri="{FF2B5EF4-FFF2-40B4-BE49-F238E27FC236}">
                <a16:creationId xmlns:a16="http://schemas.microsoft.com/office/drawing/2014/main" id="{9F6A38BC-471E-43FB-A3E3-C705603A6A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238" y="404813"/>
            <a:ext cx="54006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第六步：镀金</a:t>
            </a:r>
          </a:p>
        </p:txBody>
      </p:sp>
      <p:sp>
        <p:nvSpPr>
          <p:cNvPr id="23561" name="Text Box 9">
            <a:extLst>
              <a:ext uri="{FF2B5EF4-FFF2-40B4-BE49-F238E27FC236}">
                <a16:creationId xmlns:a16="http://schemas.microsoft.com/office/drawing/2014/main" id="{3C529D32-1C24-4C0A-AE9A-E7B9D51D4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788" y="3284538"/>
            <a:ext cx="24479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让花瓶上的铜丝变为金色。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1153</TotalTime>
  <Words>102</Words>
  <Application>Microsoft Office PowerPoint</Application>
  <PresentationFormat>全屏显示(4:3)</PresentationFormat>
  <Paragraphs>13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隶书</vt:lpstr>
      <vt:lpstr>黑体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human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liuf</dc:creator>
  <cp:lastModifiedBy>丁 爱萍</cp:lastModifiedBy>
  <cp:revision>67</cp:revision>
  <dcterms:created xsi:type="dcterms:W3CDTF">2001-06-01T03:05:57Z</dcterms:created>
  <dcterms:modified xsi:type="dcterms:W3CDTF">2022-03-15T09:35:27Z</dcterms:modified>
</cp:coreProperties>
</file>