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639" r:id="rId3"/>
    <p:sldId id="617" r:id="rId5"/>
    <p:sldId id="636" r:id="rId6"/>
    <p:sldId id="713" r:id="rId7"/>
    <p:sldId id="711" r:id="rId8"/>
    <p:sldId id="893" r:id="rId9"/>
    <p:sldId id="894" r:id="rId10"/>
    <p:sldId id="895" r:id="rId11"/>
    <p:sldId id="896" r:id="rId12"/>
    <p:sldId id="806" r:id="rId13"/>
    <p:sldId id="712" r:id="rId14"/>
    <p:sldId id="897" r:id="rId15"/>
    <p:sldId id="898" r:id="rId16"/>
    <p:sldId id="761" r:id="rId17"/>
    <p:sldId id="544" r:id="rId18"/>
    <p:sldId id="899" r:id="rId19"/>
    <p:sldId id="807" r:id="rId20"/>
    <p:sldId id="900" r:id="rId21"/>
    <p:sldId id="901" r:id="rId22"/>
    <p:sldId id="854" r:id="rId23"/>
    <p:sldId id="902" r:id="rId24"/>
    <p:sldId id="903" r:id="rId25"/>
    <p:sldId id="904" r:id="rId26"/>
    <p:sldId id="853" r:id="rId27"/>
    <p:sldId id="906" r:id="rId28"/>
    <p:sldId id="582" r:id="rId29"/>
  </p:sldIdLst>
  <p:sldSz cx="12195175" cy="6859270"/>
  <p:notesSz cx="6858000" cy="9144000"/>
  <p:embeddedFontLst>
    <p:embeddedFont>
      <p:font typeface="Rockwell" panose="02060603020205020403" pitchFamily="18" charset="0"/>
      <p:regular r:id="rId35"/>
      <p:bold r:id="rId36"/>
      <p:italic r:id="rId37"/>
      <p:boldItalic r:id="rId38"/>
    </p:embeddedFont>
    <p:embeddedFont>
      <p:font typeface="黑体" panose="02010600030101010101" charset="-122"/>
      <p:regular r:id="rId39"/>
    </p:embeddedFont>
    <p:embeddedFont>
      <p:font typeface="字魂59号-创粗黑" panose="00000500000000000000" charset="0"/>
      <p:regular r:id="rId40"/>
    </p:embeddedFont>
    <p:embeddedFont>
      <p:font typeface="Cambria Math" panose="02040503050406030204" charset="0"/>
      <p:regular r:id="rId41"/>
    </p:embeddedFont>
  </p:embeddedFontLst>
  <p:custDataLst>
    <p:tags r:id="rId4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38"/>
        <p:guide orient="horz" pos="336"/>
        <p:guide orient="horz" pos="3992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5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1.xml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image" Target="file:///C:\Users\Administrator.SKY-20210624GPH\AppData\Local\Temp\wps\INetCache\eb415e61b667e5f03d92ebefc9fd675e" TargetMode="Externa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bd36bec9daacbb5d3c8be6f868d61f9c" TargetMode="Externa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437d01f9a4e64d379ed6a8115938bc43" TargetMode="Externa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file:///C:\Users\Administrator.SKY-20210624GPH\AppData\Local\Temp\wps\INetCache\62a9b3d09398206239605d6bc46d4df7" TargetMode="External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4c047771ef1f6dba60e47d8648de901f" TargetMode="Externa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file:///C:\Users\Administrator.SKY-20210624GPH\AppData\Local\Temp\wps\INetCache\47025a29ffec2bec83dc2215e82a22d5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导数的运算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3.2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017770" y="2349500"/>
                <a:ext cx="6209030" cy="2590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（1）（C）'=0（C为常数）.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（2）（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∝</m:t>
                        </m:r>
                      </m:sup>
                    </m:sSup>
                  </m:oMath>
                </a14:m>
                <a:r>
                  <a:rPr dirty="0"/>
                  <a:t>）'=α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∝</m:t>
                        </m:r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dirty="0"/>
                  <a:t>（</a:t>
                </a:r>
                <a14:m>
                  <m:oMath xmlns:m="http://schemas.openxmlformats.org/officeDocument/2006/math">
                    <m:r>
                      <a:rPr lang="en-US" dirty="0">
                        <a:latin typeface="Cambria Math" panose="02040503050406030204" charset="0"/>
                        <a:cs typeface="Cambria Math" panose="02040503050406030204" charset="0"/>
                      </a:rPr>
                      <m:t>∝</m:t>
                    </m:r>
                  </m:oMath>
                </a14:m>
                <a:r>
                  <a:rPr dirty="0"/>
                  <a:t>为常数）.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dirty="0"/>
                  <a:t>（3）（e）'=e（e≈2.71828）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(4)(In x)'=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1</m:t>
                        </m:r>
                      </m:num>
                      <m:den>
                        <m:r>
                          <a:rPr lang="en-US" sz="2400" i="1" dirty="0"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(5)(sin x)'=cos x.</a:t>
                </a:r>
                <a:endParaRPr dirty="0"/>
              </a:p>
              <a:p>
                <a:pPr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  </a:t>
                </a:r>
                <a:r>
                  <a:rPr dirty="0"/>
                  <a:t>(6)(cos x)'=—sin x.</a:t>
                </a:r>
                <a:endParaRPr dirty="0"/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770" y="2349500"/>
                <a:ext cx="6209030" cy="25901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1" name="Freeform 23"/>
          <p:cNvSpPr/>
          <p:nvPr/>
        </p:nvSpPr>
        <p:spPr bwMode="auto">
          <a:xfrm flipH="1">
            <a:off x="3669166" y="4768651"/>
            <a:ext cx="1139078" cy="1179027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17770" y="2349500"/>
            <a:ext cx="620903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定理3.2.1 设函数u（x）、v（x）在点x处均可导，则u（x）</a:t>
            </a:r>
            <a:r>
              <a:rPr sz="2000" dirty="0">
                <a:sym typeface="+mn-ea"/>
              </a:rPr>
              <a:t>+</a:t>
            </a:r>
            <a:r>
              <a:rPr lang="en-US" sz="2000" dirty="0"/>
              <a:t>v</a:t>
            </a:r>
            <a:r>
              <a:rPr sz="2000" dirty="0"/>
              <a:t>（x）与u（x）</a:t>
            </a:r>
            <a:r>
              <a:rPr sz="2000" dirty="0">
                <a:sym typeface="+mn-ea"/>
              </a:rPr>
              <a:t>-</a:t>
            </a:r>
            <a:r>
              <a:rPr lang="en-US" sz="2000" dirty="0"/>
              <a:t>v</a:t>
            </a:r>
            <a:r>
              <a:rPr sz="2000" dirty="0"/>
              <a:t>（x）在点 x 处也可导，且有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[u(x)+v(x)]'=u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</a:t>
            </a:r>
            <a:r>
              <a:rPr sz="2000" dirty="0">
                <a:sym typeface="+mn-ea"/>
              </a:rPr>
              <a:t>+</a:t>
            </a:r>
            <a:r>
              <a:rPr lang="en-US" sz="2000" dirty="0"/>
              <a:t>v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(x),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[u(x)-v(x)]'=u'(x)</a:t>
            </a:r>
            <a:r>
              <a:rPr sz="2000" dirty="0">
                <a:sym typeface="+mn-ea"/>
              </a:rPr>
              <a:t>-</a:t>
            </a:r>
            <a:r>
              <a:rPr sz="2000" dirty="0"/>
              <a:t>v</a:t>
            </a:r>
            <a:r>
              <a:rPr sz="2000" dirty="0">
                <a:sym typeface="+mn-ea"/>
              </a:rPr>
              <a:t>'</a:t>
            </a:r>
            <a:r>
              <a:rPr sz="2000" dirty="0"/>
              <a:t>(x)</a:t>
            </a:r>
            <a:r>
              <a:rPr lang="zh-CN" sz="2000" dirty="0"/>
              <a:t>。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这个定理很容易推广到有限个函数的情形</a:t>
            </a:r>
            <a:r>
              <a:rPr lang="zh-CN" sz="2000" dirty="0"/>
              <a:t>。</a:t>
            </a:r>
            <a:endParaRPr lang="zh-CN" sz="2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31105" y="2362835"/>
            <a:ext cx="531431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定理3.2.2 设函数u（x）、v</a:t>
            </a:r>
            <a:r>
              <a:rPr lang="zh-CN" sz="2000" dirty="0"/>
              <a:t>（</a:t>
            </a:r>
            <a:r>
              <a:rPr sz="2000" dirty="0"/>
              <a:t>x）在点x处均可导，则u（x）v（x）在点x处也可导，且有[u(x)v(x)]'=u'(x)v(x)+u(x)v'(x).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/>
              <a:t>一般地，如果C为常数，则有</a:t>
            </a:r>
            <a:endParaRPr sz="2000"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[</a:t>
            </a:r>
            <a:r>
              <a:rPr sz="2000" dirty="0"/>
              <a:t>C·v（</a:t>
            </a:r>
            <a:r>
              <a:rPr lang="en-US" sz="2000" dirty="0"/>
              <a:t>x</a:t>
            </a:r>
            <a:r>
              <a:rPr sz="2000" dirty="0"/>
              <a:t>）</a:t>
            </a:r>
            <a:r>
              <a:rPr lang="en-US" sz="2000" dirty="0"/>
              <a:t>]</a:t>
            </a:r>
            <a:r>
              <a:rPr sz="2000" dirty="0"/>
              <a:t>'=C·v</a:t>
            </a:r>
            <a:r>
              <a:rPr sz="2000" dirty="0">
                <a:sym typeface="+mn-ea"/>
              </a:rPr>
              <a:t>'</a:t>
            </a:r>
            <a:r>
              <a:rPr lang="en-US" sz="2000" dirty="0"/>
              <a:t>(</a:t>
            </a:r>
            <a:r>
              <a:rPr sz="2000" dirty="0"/>
              <a:t>x</a:t>
            </a:r>
            <a:r>
              <a:rPr lang="en-US" sz="2000" dirty="0"/>
              <a:t>).</a:t>
            </a:r>
            <a:endParaRPr lang="zh-CN" altLang="en-US" sz="2000"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78305" y="2985770"/>
            <a:ext cx="2611755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3.2.1导数的四则运算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 Rectangle 96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979" y="319781"/>
            <a:ext cx="4947057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2400" b="1" dirty="0">
                <a:latin typeface="宋体" panose="02010600030101010101" pitchFamily="2" charset="-122"/>
                <a:sym typeface="+mn-ea"/>
              </a:rPr>
              <a:t>3.2.1导数的四则运算</a:t>
            </a:r>
            <a:endParaRPr lang="en-US" altLang="zh-CN" sz="2400" b="1" spc="300" dirty="0">
              <a:solidFill>
                <a:srgbClr val="000000">
                  <a:lumMod val="85000"/>
                  <a:lumOff val="15000"/>
                </a:srgbClr>
              </a:solidFill>
              <a:latin typeface="宋体" panose="02010600030101010101" pitchFamily="2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505" y="991235"/>
            <a:ext cx="6826885" cy="1129665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1221105" y="2820035"/>
            <a:ext cx="7223125" cy="3302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17575" y="2272030"/>
            <a:ext cx="6999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下面归纳出常用的基本初等函数的导数公式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/>
              <p:cNvSpPr txBox="1"/>
              <p:nvPr/>
            </p:nvSpPr>
            <p:spPr>
              <a:xfrm>
                <a:off x="610870" y="1905635"/>
                <a:ext cx="5125085" cy="28155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定理3.2.4 若函数y=f/（u）在点u处可导，而函数u=g（x）在点x处可导，则复合函数 y=f</a:t>
                </a:r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[</a:t>
                </a: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g（x）</a:t>
                </a:r>
                <a:r>
                  <a:rPr lang="en-US"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]</a:t>
                </a:r>
                <a:r>
                  <a:rPr sz="2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在点 x 处也可导，且有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𝑑𝑦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𝑑𝑥</m:t>
                        </m:r>
                      </m:den>
                    </m:f>
                    <m:r>
                      <a:rPr lang="en-US" sz="3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=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𝑑𝑦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𝑑𝑢</m:t>
                        </m:r>
                      </m:den>
                    </m:f>
                    <m:r>
                      <a:rPr lang="en-US" sz="3200" i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ambria Math" panose="02040503050406030204" charset="0"/>
                        <a:ea typeface="MS Mincho" panose="02020609040205080304" charset="-128"/>
                        <a:cs typeface="Cambria Math" panose="02040503050406030204" charset="0"/>
                      </a:rPr>
                      <m:t>∙</m:t>
                    </m:r>
                    <m:f>
                      <m:fPr>
                        <m:ctrlP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𝑑𝑢</m:t>
                        </m:r>
                      </m:num>
                      <m:den>
                        <m:r>
                          <a:rPr lang="en-US" sz="3200" i="1" dirty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  <m:t>𝑑𝑥</m:t>
                        </m:r>
                      </m:den>
                    </m:f>
                  </m:oMath>
                </a14:m>
                <a:endParaRPr lang="en-US" sz="3200" i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anose="02040503050406030204" charset="0"/>
                  <a:ea typeface="黑体" panose="02010600030101010101" charset="-122"/>
                  <a:cs typeface="Cambria Math" panose="02040503050406030204" charset="0"/>
                </a:endParaRPr>
              </a:p>
            </p:txBody>
          </p:sp>
        </mc:Choice>
        <mc:Fallback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905635"/>
                <a:ext cx="5125085" cy="28155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3.2.2复合函数的求导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6097270" y="1602740"/>
            <a:ext cx="5752465" cy="365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687705" y="1563370"/>
            <a:ext cx="554037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一般地，若函数y= f（x）的导数 f‘（x）仍然可导，则称f（x）的导数为 f（x）的二阶导数，记为f"（x）或y".类似地，可以定义二阶导数 f"（x）的导数为 f（x）的三阶导数，记为 f’’’（x）或 y’’’，…，n-1阶导数的导数称为 f（x）的n阶导数，记为 f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n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）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（x）或γ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（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n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）</a:t>
            </a:r>
            <a:r>
              <a:rPr lang="en-US" altLang="zh-CN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 </a:t>
            </a:r>
            <a:r>
              <a:rPr lang="zh-CN" alt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。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习惯上，我们把二阶以及二阶以上的导数统称为高阶导数.显然，求函数的高阶导数可以通过对 f（x）逐次求导而得，计算一阶导数是基础. 自然地，随着求导的阶数越来越高，我们会发现很多函数的高阶导数是有规律的.另外需注意，四阶以上的导数与二阶导数、三阶导数在表示方法上有所区别.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3.2.3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高阶导数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630670" y="2210435"/>
            <a:ext cx="4446270" cy="33674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微分的概念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3.3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10566400" cy="4425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定义 3.3.1 函数 y= f（x）在点x。处的增量 △y 可以表示为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△y=A·△X十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ea typeface="黑体" panose="02010600030101010101" charset="-122"/>
                        <a:cs typeface="Cambria Math" panose="02040503050406030204" charset="0"/>
                      </a:rPr>
                      <m:t>α</m:t>
                    </m:r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，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称其中，A 只与x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有关，与 △x无关，且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ea typeface="黑体" panose="02010600030101010101" charset="-122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𝑋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𝛼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ea typeface="黑体" panose="02010600030101010101" charset="-122"/>
                                <a:cs typeface="Cambria Math" panose="02040503050406030204" charset="0"/>
                              </a:rPr>
                              <m:t>𝑋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=0，则称函数 y= 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处可微，</a:t>
                </a:r>
                <a:r>
                  <a:rPr lang="zh-CN" alt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  <a:sym typeface="+mn-ea"/>
                  </a:rPr>
                  <a:t>称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A·△x为函数在点x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处的微分，并记为dy，即dy=A·△x.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可以证明∶如果函数 y= f（x）在点x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处可微，则函数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处可导且 f（xo）=A;反之，如果函数y=f（x）在点x。处可导，则函数 y=f（x）在点x。处可微且 dy=f"（xo）·△x.即函数 y=f（x）在点x。处可微的充分必要条件是函数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处可导.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显然，微分 dy= 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）△x 与点x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黑体" panose="02010600030101010101" charset="-122"/>
                    <a:ea typeface="黑体" panose="02010600030101010101" charset="-122"/>
                    <a:cs typeface="黑体" panose="02010600030101010101" charset="-122"/>
                  </a:rPr>
                  <a:t>有关，与自变量的增量 △x也有关.</a:t>
                </a:r>
                <a:endParaRPr lang="en-US" sz="2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  <a:cs typeface="黑体" panose="02010600030101010101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448435"/>
                <a:ext cx="10566400" cy="4425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3.3.1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微分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7694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3.3.2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微分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的几何意义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600835"/>
            <a:ext cx="4774565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270" y="1677035"/>
            <a:ext cx="4298315" cy="3870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第3章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导数与微分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微分的计算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3.4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687070" y="1296035"/>
            <a:ext cx="73063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利用导数与微分的关系可以得到以下的微分基本公式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zh-CN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3.4.1微分基本公式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070" y="1849120"/>
            <a:ext cx="2419350" cy="37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870" y="2134235"/>
            <a:ext cx="4086225" cy="4524375"/>
          </a:xfrm>
          <a:prstGeom prst="rect">
            <a:avLst/>
          </a:prstGeom>
        </p:spPr>
      </p:pic>
      <p:pic>
        <p:nvPicPr>
          <p:cNvPr id="105" name="图片 104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6173470" y="1981835"/>
            <a:ext cx="5133340" cy="3660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3.4.2微分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的四则运算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1470" y="1296035"/>
            <a:ext cx="8391525" cy="4905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521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3.4.3微分</a:t>
            </a:r>
            <a:r>
              <a:rPr lang="zh-CN" altLang="en-US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的四则运算</a:t>
            </a:r>
            <a:endParaRPr lang="zh-CN" altLang="en-US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10870" y="1372235"/>
            <a:ext cx="105664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定理3.4.2 若函数 y= f（u）在点u处可微，而函数u=g（x）在点x 处可微，则复合函数 y= f[g（x）]在点 x 处也可微，且有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dy=f'(u)·g'(x)·dx.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由于 du=g'（x）·dx，所以，上述公式也可以表示成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dy= f'(u)·du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对比一下，不难发现，这个形式与微分的定义完全相同.即不管 u是自变量还是中间变量，函数 y= f（u）的微分的形式不改变，都是 dy= f'（u）·du.这个性质称为一阶微分的形式不变性.</a:t>
            </a:r>
            <a:endParaRPr lang="en-US" sz="2000" spc="300" dirty="0" smtClean="0">
              <a:solidFill>
                <a:schemeClr val="tx2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隐函数的导数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3.5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458470" y="1600835"/>
            <a:ext cx="6320790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我们以前讨论的函数都有一个共同的特点，就是因变量 y可以用自变量x 的表达式来表示，比如 y=4x²—6x＋7，y=tan x 等，这种形式的函数称为显函数，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我们在实际问题中还会遇到另外一种特殊形式的函数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—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因变量 y没有或不能用自变量x 的表达式表示出来，比如.x²＋y</a:t>
            </a:r>
            <a:r>
              <a:rPr lang="en-US" sz="1800" baseline="300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2</a:t>
            </a:r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anose="02040503050406030204" charset="0"/>
                <a:ea typeface="黑体" panose="02010600030101010101" charset="-122"/>
                <a:cs typeface="Cambria Math" panose="02040503050406030204" charset="0"/>
              </a:rPr>
              <a:t>=4，x十y—e=0 等.这种函数的特点是因变量 y与自变量.x 之间的函数关系被包含在或者隐藏在一个二元方程里面，我们称这种形式的函数为隐函数.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Cambria Math" panose="02040503050406030204" charset="0"/>
              <a:ea typeface="黑体" panose="02010600030101010101" charset="-122"/>
              <a:cs typeface="Cambria Math" panose="02040503050406030204" charset="0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859905" y="1372235"/>
            <a:ext cx="4879340" cy="3815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261100" cy="3338195"/>
            <a:chOff x="0" y="1401692"/>
            <a:chExt cx="6261100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47775" y="2401817"/>
              <a:ext cx="5013325" cy="2509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3.1</a:t>
              </a:r>
              <a:r>
                <a:rPr lang="en-US" altLang="zh-CN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  <a:sym typeface="+mn-ea"/>
                </a:rPr>
                <a:t>导数的概念 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3.2 导数的运算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3.3 微分的概念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3.4 微分的计算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3.5 隐函数的导数</a:t>
              </a:r>
              <a:endParaRPr lang="zh-CN" altLang="en-US"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lang="zh-CN" altLang="en-US"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导数的概念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/>
              <a:t>3.1</a:t>
            </a:r>
            <a:endParaRPr lang="en-US" altLang="zh-CN" sz="5400" b="1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458470" y="1219835"/>
                <a:ext cx="7005955" cy="40062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引例 1 平面曲线的切线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如图 3-1-1 所示，设曲线L 是函数 y= f（x）在第一象限内的图像，点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，y）是其上的一个定点，在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，y）附近任取另外一点 P（x，y），则直线 P0P称为曲线L 的割线，它与.轴正向的夹角为α.设x=x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＋Ax，则有y=f（x）=f（x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+△x），那么，由解析几何知识，知割线 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P 的斜率为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tan</m:t>
                        </m:r>
                      </m:fName>
                      <m:e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∝=</m:t>
                        </m:r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  <m:r>
                              <a:rPr lang="en-US" sz="2000" i="1" spc="300" baseline="-25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baseline="-250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（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）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+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−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𝑓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(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  <m:r>
                          <a:rPr lang="en-US" sz="2000" i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0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)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𝑦</m:t>
                        </m:r>
                      </m:num>
                      <m:den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∆</m:t>
                        </m:r>
                        <m: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  <m:t>𝑥</m:t>
                        </m:r>
                      </m:den>
                    </m:f>
                  </m:oMath>
                </a14:m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470" y="1296035"/>
                <a:ext cx="7005955" cy="40062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270" y="1764030"/>
            <a:ext cx="3844925" cy="3331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2505" y="1296035"/>
            <a:ext cx="9481185" cy="19665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705" y="3658235"/>
            <a:ext cx="8169910" cy="1791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9582150" cy="3846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定义3.1.1 设函数 y=f（x）在点 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的某个邻域内有定义，在这个邻域中，当自变量x从x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变化到x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＋△x时，函数的增量为 △y=f（x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＋△x）一f（x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）.当自变量的增量△x→0 时，如果极限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＋△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）一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=A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存在，则称函数y=f（x）在点x。处可导，称极限值A为函数y=f（x）在点x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处的导数，并记为f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</a:rPr>
                  <a:t>），即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）=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→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</m:ctrlPr>
                          </m:fPr>
                          <m:num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＋△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）一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（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spc="300" baseline="-250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0</m:t>
                            </m:r>
                            <m:r>
                              <a:rPr lang="en-US" sz="2000" spc="300" dirty="0" smtClean="0">
                                <a:solidFill>
                                  <a:schemeClr val="tx2"/>
                                </a:solidFill>
                                <a:latin typeface="宋体" panose="02010600030101010101" pitchFamily="2" charset="-122"/>
                                <a:sym typeface="+mn-ea"/>
                              </a:rPr>
                              <m:t>）</m:t>
                            </m:r>
                          </m:num>
                          <m:den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∆</m:t>
                            </m:r>
                            <m:r>
                              <a:rPr lang="en-US" sz="2000" i="1" spc="300" dirty="0" smtClean="0">
                                <a:solidFill>
                                  <a:schemeClr val="tx2"/>
                                </a:solidFill>
                                <a:latin typeface="Cambria Math" panose="02040503050406030204" charset="0"/>
                                <a:cs typeface="Cambria Math" panose="02040503050406030204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latin typeface="宋体" panose="02010600030101010101" pitchFamily="2" charset="-122"/>
                    <a:sym typeface="+mn-ea"/>
                  </a:rPr>
                  <a:t>=A</a:t>
                </a:r>
                <a:endParaRPr lang="en-US" sz="2000" spc="300" dirty="0" smtClean="0">
                  <a:solidFill>
                    <a:schemeClr val="tx2"/>
                  </a:solidFill>
                  <a:latin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372235"/>
                <a:ext cx="9582150" cy="38461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3.1.1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导数的定义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10870" y="1372235"/>
                <a:ext cx="10151110" cy="3724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由引例1可知，如果导数f'（x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）存在，那么函数y=f（x）在点P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，y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）处的切线存在，且导数值f</a:t>
                </a:r>
                <a:r>
                  <a:rPr lang="en-US" sz="2000" spc="300" dirty="0" smtClean="0">
                    <a:solidFill>
                      <a:schemeClr val="tx2"/>
                    </a:solidFill>
                    <a:latin typeface="微软雅黑" panose="020B0503020204020204" charset="-122"/>
                    <a:ea typeface="微软雅黑" panose="020B0503020204020204" charset="-122"/>
                    <a:cs typeface="Arial" panose="020B0604020202020204" pitchFamily="34" charset="0"/>
                  </a:rPr>
                  <a:t>′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）就是切线的斜率k，即k=f（x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）.这就是导数的几何意义.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由此可知，如果导数 f（x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）存在，那么函数y=f（x）在点P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，y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）处的切线方程为y-y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= f'(x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)(x-x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).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000" spc="300" dirty="0" smtClean="0">
                    <a:solidFill>
                      <a:schemeClr val="tx2"/>
                    </a:solidFill>
                  </a:rPr>
                  <a:t>同理，当 f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'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（x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</a:rPr>
                  <a:t>）≠0 时法线方程为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y-y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1" spc="300" dirty="0" smtClean="0">
                        <a:solidFill>
                          <a:schemeClr val="tx2"/>
                        </a:solidFill>
                        <a:latin typeface="Cambria Math" panose="02040503050406030204" charset="0"/>
                        <a:sym typeface="+mn-ea"/>
                      </a:rPr>
                      <m:t>−</m:t>
                    </m:r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cs typeface="Cambria Math" panose="02040503050406030204" charset="0"/>
                            <a:sym typeface="+mn-ea"/>
                          </a:rPr>
                          <m:t>𝟏</m:t>
                        </m:r>
                      </m:num>
                      <m:den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𝐟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'(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𝐱</m:t>
                        </m:r>
                        <m:r>
                          <a:rPr lang="en-US" sz="2400" b="1" spc="300" baseline="-250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𝟎</m:t>
                        </m:r>
                        <m:r>
                          <a:rPr lang="en-US" sz="2400" b="1" spc="300" dirty="0" smtClean="0">
                            <a:solidFill>
                              <a:schemeClr val="tx2"/>
                            </a:solidFill>
                            <a:latin typeface="Cambria Math" panose="02040503050406030204" charset="0"/>
                            <a:sym typeface="+mn-ea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(x-x</a:t>
                </a:r>
                <a:r>
                  <a:rPr lang="en-US" sz="2000" spc="300" baseline="-25000" dirty="0" smtClean="0">
                    <a:solidFill>
                      <a:schemeClr val="tx2"/>
                    </a:solidFill>
                    <a:sym typeface="+mn-ea"/>
                  </a:rPr>
                  <a:t>0</a:t>
                </a:r>
                <a:r>
                  <a:rPr lang="en-US" sz="2000" spc="300" dirty="0" smtClean="0">
                    <a:solidFill>
                      <a:schemeClr val="tx2"/>
                    </a:solidFill>
                    <a:sym typeface="+mn-ea"/>
                  </a:rPr>
                  <a:t>)</a:t>
                </a:r>
                <a:endParaRPr lang="en-US" sz="2000" spc="3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sz="2000" spc="300" dirty="0" smtClean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70" y="1372235"/>
                <a:ext cx="10151110" cy="37249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140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导数的几何意义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14020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3.1.3</a:t>
            </a:r>
            <a:r>
              <a:rPr lang="zh-CN" altLang="en-US" sz="2600" dirty="0">
                <a:latin typeface="宋体" panose="02010600030101010101" pitchFamily="2" charset="-122"/>
                <a:ea typeface="宋体" panose="02010600030101010101" pitchFamily="2" charset="-122"/>
              </a:rPr>
              <a:t>可导与连续</a:t>
            </a:r>
            <a:endParaRPr lang="zh-CN" altLang="en-US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372235"/>
            <a:ext cx="10615930" cy="2369185"/>
          </a:xfrm>
          <a:prstGeom prst="rect">
            <a:avLst/>
          </a:prstGeom>
        </p:spPr>
      </p:pic>
      <p:pic>
        <p:nvPicPr>
          <p:cNvPr id="101" name="图片 100"/>
          <p:cNvPicPr/>
          <p:nvPr/>
        </p:nvPicPr>
        <p:blipFill>
          <a:blip r:embed="rId2" r:link="rId3"/>
          <a:stretch>
            <a:fillRect/>
          </a:stretch>
        </p:blipFill>
        <p:spPr>
          <a:xfrm>
            <a:off x="3201670" y="3886835"/>
            <a:ext cx="4850130" cy="225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10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11.xml><?xml version="1.0" encoding="utf-8"?>
<p:tagLst xmlns:p="http://schemas.openxmlformats.org/presentationml/2006/main">
  <p:tag name="MH_CONTENTSID" val="635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UNIT_PRESET_TEXT" val="采用索尼 2000 万像素感光元件，可智能合成 2μm 超大像素，感光能力提升 3 倍。"/>
  <p:tag name="KSO_WM_UNIT_NOCLEAR" val="0"/>
  <p:tag name="KSO_WM_UNIT_VALUE" val="5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247_1*f*1"/>
  <p:tag name="KSO_WM_TEMPLATE_CATEGORY" val="diagram"/>
  <p:tag name="KSO_WM_TEMPLATE_INDEX" val="20201247"/>
  <p:tag name="KSO_WM_UNIT_LAYERLEVEL" val="1"/>
  <p:tag name="KSO_WM_TAG_VERSION" val="1.0"/>
  <p:tag name="KSO_WM_BEAUTIFY_FLAG" val="#wm#"/>
  <p:tag name="KSO_WM_DIAGRAM_GROUP_CODE" val="ζ1-1"/>
  <p:tag name="KSO_WM_UNIT_TEXT_FILL_FORE_SCHEMECOLOR_INDEX" val="13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TEMPLATE_CATEGORY" val="diagram"/>
  <p:tag name="KSO_WM_TEMPLATE_INDEX" val="20201247"/>
  <p:tag name="KSO_WM_SLIDE_ID" val="diagram20201247_1"/>
  <p:tag name="KSO_WM_TEMPLATE_SUBCATEGORY" val="6"/>
  <p:tag name="KSO_WM_SLIDE_ITEM_CNT" val="1"/>
  <p:tag name="KSO_WM_SLIDE_INDEX" val="1"/>
  <p:tag name="KSO_WM_TAG_VERSION" val="1.0"/>
  <p:tag name="KSO_WM_SLIDE_LAYOUT" val="a_d_f_ζ"/>
  <p:tag name="KSO_WM_SLIDE_LAYOUT_CNT" val="1_1_1_1"/>
  <p:tag name="KSO_WM_SLIDE_TYPE" val="text"/>
  <p:tag name="KSO_WM_SLIDE_SUBTYPE" val="picTxt"/>
  <p:tag name="KSO_WM_SLIDE_SIZE" val="304.25*304.25"/>
  <p:tag name="KSO_WM_SLIDE_POSITION" val="20.35*104.05"/>
  <p:tag name="KSO_WM_DIAGRAM_GROUP_CODE" val="ζ1-1"/>
  <p:tag name="KSO_WM_SLIDE_DIAGTYPE" val="ζ"/>
</p:tagLst>
</file>

<file path=ppt/tags/tag8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9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1317</Words>
  <Application>WPS 演示</Application>
  <PresentationFormat>自定义</PresentationFormat>
  <Paragraphs>108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字魂59号-创粗黑</vt:lpstr>
      <vt:lpstr>微软雅黑</vt:lpstr>
      <vt:lpstr>思源黑体</vt:lpstr>
      <vt:lpstr>Cambria Math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10637</cp:revision>
  <cp:lastPrinted>2113-01-01T00:00:00Z</cp:lastPrinted>
  <dcterms:created xsi:type="dcterms:W3CDTF">2015-07-08T08:22:00Z</dcterms:created>
  <dcterms:modified xsi:type="dcterms:W3CDTF">2022-02-25T02:35:14Z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