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9"/>
  </p:handoutMasterIdLst>
  <p:sldIdLst>
    <p:sldId id="639" r:id="rId3"/>
    <p:sldId id="617" r:id="rId5"/>
    <p:sldId id="636" r:id="rId6"/>
    <p:sldId id="713" r:id="rId7"/>
    <p:sldId id="711" r:id="rId8"/>
    <p:sldId id="712" r:id="rId9"/>
    <p:sldId id="853" r:id="rId10"/>
    <p:sldId id="854" r:id="rId11"/>
    <p:sldId id="855" r:id="rId12"/>
    <p:sldId id="544" r:id="rId13"/>
    <p:sldId id="856" r:id="rId14"/>
    <p:sldId id="761" r:id="rId15"/>
    <p:sldId id="806" r:id="rId16"/>
    <p:sldId id="668" r:id="rId17"/>
    <p:sldId id="857" r:id="rId18"/>
    <p:sldId id="858" r:id="rId19"/>
    <p:sldId id="859" r:id="rId20"/>
    <p:sldId id="807" r:id="rId21"/>
    <p:sldId id="664" r:id="rId22"/>
    <p:sldId id="860" r:id="rId23"/>
    <p:sldId id="861" r:id="rId24"/>
    <p:sldId id="862" r:id="rId25"/>
    <p:sldId id="863" r:id="rId26"/>
    <p:sldId id="864" r:id="rId27"/>
    <p:sldId id="582" r:id="rId28"/>
  </p:sldIdLst>
  <p:sldSz cx="12195175" cy="6859270"/>
  <p:notesSz cx="6858000" cy="9144000"/>
  <p:embeddedFontLst>
    <p:embeddedFont>
      <p:font typeface="Rockwell" panose="02060603020205020403" pitchFamily="18" charset="0"/>
      <p:regular r:id="rId34"/>
      <p:bold r:id="rId35"/>
      <p:italic r:id="rId36"/>
      <p:boldItalic r:id="rId37"/>
    </p:embeddedFont>
    <p:embeddedFont>
      <p:font typeface="黑体" panose="02010600030101010101" charset="-122"/>
      <p:regular r:id="rId38"/>
    </p:embeddedFont>
    <p:embeddedFont>
      <p:font typeface="字魂59号-创粗黑" panose="00000500000000000000" charset="0"/>
      <p:regular r:id="rId39"/>
    </p:embeddedFont>
    <p:embeddedFont>
      <p:font typeface="微软雅黑" panose="020B0503020204020204" charset="-122"/>
      <p:regular r:id="rId40"/>
    </p:embeddedFont>
  </p:embeddedFontLst>
  <p:custDataLst>
    <p:tags r:id="rId41"/>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幸全" initials="幸全"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9DE8"/>
    <a:srgbClr val="023593"/>
    <a:srgbClr val="C0C0F6"/>
    <a:srgbClr val="7EA3F5"/>
    <a:srgbClr val="E1EDFF"/>
    <a:srgbClr val="8576B8"/>
    <a:srgbClr val="002E73"/>
    <a:srgbClr val="161448"/>
    <a:srgbClr val="FEB71D"/>
    <a:srgbClr val="803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8" autoAdjust="0"/>
    <p:restoredTop sz="94660"/>
  </p:normalViewPr>
  <p:slideViewPr>
    <p:cSldViewPr>
      <p:cViewPr>
        <p:scale>
          <a:sx n="70" d="100"/>
          <a:sy n="70" d="100"/>
        </p:scale>
        <p:origin x="-654" y="-426"/>
      </p:cViewPr>
      <p:guideLst>
        <p:guide orient="horz" pos="2205"/>
        <p:guide orient="horz" pos="336"/>
        <p:guide orient="horz" pos="3992"/>
        <p:guide pos="3842"/>
        <p:guide pos="432"/>
        <p:guide pos="72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939"/>
        <p:guide pos="2161"/>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13.xml"/><Relationship Id="rId40" Type="http://schemas.openxmlformats.org/officeDocument/2006/relationships/font" Target="fonts/font7.fntdata"/><Relationship Id="rId4" Type="http://schemas.openxmlformats.org/officeDocument/2006/relationships/notesMaster" Target="notesMasters/notesMaster1.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封面">
    <p:spTree>
      <p:nvGrpSpPr>
        <p:cNvPr id="1" name=""/>
        <p:cNvGrpSpPr/>
        <p:nvPr/>
      </p:nvGrpSpPr>
      <p:grpSpPr>
        <a:xfrm>
          <a:off x="0" y="0"/>
          <a:ext cx="0" cy="0"/>
          <a:chOff x="0" y="0"/>
          <a:chExt cx="0" cy="0"/>
        </a:xfrm>
      </p:grpSpPr>
      <p:sp>
        <p:nvSpPr>
          <p:cNvPr id="7" name="椭圆 6"/>
          <p:cNvSpPr>
            <a:spLocks noChangeAspect="1"/>
          </p:cNvSpPr>
          <p:nvPr userDrawn="1"/>
        </p:nvSpPr>
        <p:spPr>
          <a:xfrm>
            <a:off x="-1598613" y="-1980406"/>
            <a:ext cx="5400000" cy="5400000"/>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1534413" y="5585594"/>
            <a:ext cx="3060000" cy="234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1548000" y="409946"/>
            <a:ext cx="10647175" cy="60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bg>
      <p:bgPr>
        <a:noFill/>
        <a:effectLst/>
      </p:bgPr>
    </p:bg>
    <p:spTree>
      <p:nvGrpSpPr>
        <p:cNvPr id="1" name=""/>
        <p:cNvGrpSpPr/>
        <p:nvPr/>
      </p:nvGrpSpPr>
      <p:grpSpPr>
        <a:xfrm>
          <a:off x="0" y="0"/>
          <a:ext cx="0" cy="0"/>
          <a:chOff x="0" y="0"/>
          <a:chExt cx="0" cy="0"/>
        </a:xfrm>
      </p:grpSpPr>
      <p:sp>
        <p:nvSpPr>
          <p:cNvPr id="7" name="矩形 6"/>
          <p:cNvSpPr/>
          <p:nvPr userDrawn="1"/>
        </p:nvSpPr>
        <p:spPr>
          <a:xfrm>
            <a:off x="6435175" y="720000"/>
            <a:ext cx="5760000" cy="3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999" y="0"/>
            <a:ext cx="432000" cy="1080000"/>
          </a:xfrm>
          <a:custGeom>
            <a:avLst/>
            <a:gdLst/>
            <a:ahLst/>
            <a:cxnLst/>
            <a:rect l="l" t="t" r="r" b="b"/>
            <a:pathLst>
              <a:path w="432000" h="1080000">
                <a:moveTo>
                  <a:pt x="108951" y="0"/>
                </a:moveTo>
                <a:lnTo>
                  <a:pt x="432000" y="0"/>
                </a:lnTo>
                <a:lnTo>
                  <a:pt x="432000" y="1080000"/>
                </a:lnTo>
                <a:lnTo>
                  <a:pt x="108951" y="1080000"/>
                </a:lnTo>
                <a:close/>
                <a:moveTo>
                  <a:pt x="0" y="0"/>
                </a:moveTo>
                <a:lnTo>
                  <a:pt x="64610" y="0"/>
                </a:lnTo>
                <a:lnTo>
                  <a:pt x="64610" y="1080000"/>
                </a:lnTo>
                <a:lnTo>
                  <a:pt x="0" y="1080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文框 3"/>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a:xfrm>
            <a:off x="7315199" y="0"/>
            <a:ext cx="4879975" cy="6859588"/>
          </a:xfrm>
          <a:prstGeom prst="rect">
            <a:avLst/>
          </a:prstGeom>
        </p:spPr>
      </p:pic>
      <p:sp>
        <p:nvSpPr>
          <p:cNvPr id="3" name="图文框 2"/>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7" name="图片 6"/>
          <p:cNvPicPr preferRelativeResize="0"/>
          <p:nvPr userDrawn="1"/>
        </p:nvPicPr>
        <p:blipFill>
          <a:blip r:embed="rId2">
            <a:extLst>
              <a:ext uri="{28A0092B-C50C-407E-A947-70E740481C1C}">
                <a14:useLocalDpi xmlns:a14="http://schemas.microsoft.com/office/drawing/2010/main" val="0"/>
              </a:ext>
            </a:extLst>
          </a:blip>
          <a:stretch>
            <a:fillRect/>
          </a:stretch>
        </p:blipFill>
        <p:spPr>
          <a:xfrm>
            <a:off x="2448476" y="1077"/>
            <a:ext cx="9746699" cy="6857434"/>
          </a:xfrm>
          <a:prstGeom prst="rect">
            <a:avLst/>
          </a:prstGeom>
        </p:spPr>
      </p:pic>
      <p:sp>
        <p:nvSpPr>
          <p:cNvPr id="5" name="图文框 4"/>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400000" y="405794"/>
            <a:ext cx="6048000" cy="6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标题幻灯片">
    <p:bg>
      <p:bgPr>
        <a:noFill/>
        <a:effectLst/>
      </p:bgPr>
    </p:bg>
    <p:spTree>
      <p:nvGrpSpPr>
        <p:cNvPr id="1" name=""/>
        <p:cNvGrpSpPr/>
        <p:nvPr/>
      </p:nvGrpSpPr>
      <p:grpSpPr>
        <a:xfrm>
          <a:off x="0" y="0"/>
          <a:ext cx="0" cy="0"/>
          <a:chOff x="0" y="0"/>
          <a:chExt cx="0" cy="0"/>
        </a:xfrm>
      </p:grpSpPr>
      <p:sp>
        <p:nvSpPr>
          <p:cNvPr id="6" name="图文框 5"/>
          <p:cNvSpPr/>
          <p:nvPr userDrawn="1"/>
        </p:nvSpPr>
        <p:spPr>
          <a:xfrm>
            <a:off x="0" y="0"/>
            <a:ext cx="12195175" cy="6859588"/>
          </a:xfrm>
          <a:prstGeom prst="frame">
            <a:avLst>
              <a:gd name="adj1" fmla="val 175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bg>
      <p:bgPr>
        <a:no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mn-lt"/>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mn-lt"/>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mn-lt"/>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mj-lt"/>
          <a:ea typeface="+mj-ea"/>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mn-lt"/>
          <a:ea typeface="+mn-ea"/>
          <a:cs typeface="+mn-cs"/>
        </a:defRPr>
      </a:lvl1pPr>
      <a:lvl2pPr marL="884555" indent="-340360" algn="l" rtl="0" fontAlgn="base">
        <a:spcBef>
          <a:spcPct val="20000"/>
        </a:spcBef>
        <a:spcAft>
          <a:spcPct val="0"/>
        </a:spcAft>
        <a:buChar char="–"/>
        <a:defRPr sz="3400">
          <a:solidFill>
            <a:schemeClr val="tx1"/>
          </a:solidFill>
          <a:latin typeface="+mn-lt"/>
          <a:ea typeface="+mn-ea"/>
        </a:defRPr>
      </a:lvl2pPr>
      <a:lvl3pPr marL="1360805" indent="-272415" algn="l" rtl="0" fontAlgn="base">
        <a:spcBef>
          <a:spcPct val="20000"/>
        </a:spcBef>
        <a:spcAft>
          <a:spcPct val="0"/>
        </a:spcAft>
        <a:buChar char="•"/>
        <a:defRPr sz="2900">
          <a:solidFill>
            <a:schemeClr val="tx1"/>
          </a:solidFill>
          <a:latin typeface="+mn-lt"/>
          <a:ea typeface="+mn-ea"/>
        </a:defRPr>
      </a:lvl3pPr>
      <a:lvl4pPr marL="1905000" indent="-272415" algn="l" rtl="0" fontAlgn="base">
        <a:spcBef>
          <a:spcPct val="20000"/>
        </a:spcBef>
        <a:spcAft>
          <a:spcPct val="0"/>
        </a:spcAft>
        <a:buChar char="–"/>
        <a:defRPr sz="2400">
          <a:solidFill>
            <a:schemeClr val="tx1"/>
          </a:solidFill>
          <a:latin typeface="+mn-lt"/>
          <a:ea typeface="+mn-ea"/>
        </a:defRPr>
      </a:lvl4pPr>
      <a:lvl5pPr marL="2449830" indent="-272415" algn="l" rtl="0" fontAlgn="base">
        <a:spcBef>
          <a:spcPct val="20000"/>
        </a:spcBef>
        <a:spcAft>
          <a:spcPct val="0"/>
        </a:spcAft>
        <a:buChar char="»"/>
        <a:defRPr sz="2400">
          <a:solidFill>
            <a:schemeClr val="tx1"/>
          </a:solidFill>
          <a:latin typeface="+mn-lt"/>
          <a:ea typeface="+mn-ea"/>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xml"/><Relationship Id="rId3" Type="http://schemas.openxmlformats.org/officeDocument/2006/relationships/image" Target="file:///C:\Users\Administrator.SKY-20210624GPH\AppData\Local\Temp\wps\INetCache\b0389dec66e277ce9507574fdfc64bae" TargetMode="External"/><Relationship Id="rId2" Type="http://schemas.openxmlformats.org/officeDocument/2006/relationships/image" Target="../media/image14.jpeg"/><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file:///C:\Users\Administrator.SKY-20210624GPH\AppData\Local\Temp\wps\INetCache\87e32d2b0f138a89c09202fc9ab1249c" TargetMode="Externa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xml"/><Relationship Id="rId4" Type="http://schemas.openxmlformats.org/officeDocument/2006/relationships/image" Target="file:///C:\Users\Administrator.SKY-20210624GPH\AppData\Local\Temp\wps\INetCache\41a33fc55979ab80728eb0c84a23411d" TargetMode="External"/><Relationship Id="rId3" Type="http://schemas.openxmlformats.org/officeDocument/2006/relationships/image" Target="../media/image20.png"/><Relationship Id="rId2" Type="http://schemas.openxmlformats.org/officeDocument/2006/relationships/image" Target="file:///C:\Users\Administrator.SKY-20210624GPH\AppData\Local\Temp\wps\INetCache\a55da7568ee99021e7cf43e4ed9347c7" TargetMode="Externa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9.xml"/><Relationship Id="rId3" Type="http://schemas.openxmlformats.org/officeDocument/2006/relationships/image" Target="file:///C:\Users\Administrator.SKY-20210624GPH\AppData\Local\Temp\wps\INetCache\3b47019bb7d402c0f75fa03698798563" TargetMode="External"/><Relationship Id="rId2" Type="http://schemas.openxmlformats.org/officeDocument/2006/relationships/image" Target="../media/image21.jpeg"/><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file:///C:\Users\Administrator.SKY-20210624GPH\AppData\Local\Temp\wps\INetCache\a558e86a0e836a0a79ddfd50cca3c86f" TargetMode="External"/><Relationship Id="rId2" Type="http://schemas.openxmlformats.org/officeDocument/2006/relationships/image" Target="../media/image23.jpeg"/><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file:///C:\Users\Administrator.SKY-20210624GPH\AppData\Local\Temp\wps\INetCache\e6cf3d2668da2b98bf7c9fccaf37640e" TargetMode="External"/><Relationship Id="rId1"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file:///C:\Users\Administrator.SKY-20210624GPH\AppData\Local\Temp\wps\INetCache\7a7f872ed91baa54288b63878fad141e" TargetMode="External"/><Relationship Id="rId1" Type="http://schemas.openxmlformats.org/officeDocument/2006/relationships/image" Target="../media/image2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2.xml"/><Relationship Id="rId3" Type="http://schemas.openxmlformats.org/officeDocument/2006/relationships/image" Target="file:///C:\Users\Administrator.SKY-20210624GPH\AppData\Local\Temp\wps\INetCache\1be999598eacba3edb66669ad187a09c" TargetMode="External"/><Relationship Id="rId2" Type="http://schemas.openxmlformats.org/officeDocument/2006/relationships/image" Target="../media/image26.jpeg"/><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xml"/><Relationship Id="rId2" Type="http://schemas.openxmlformats.org/officeDocument/2006/relationships/tags" Target="../tags/tag3.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microsoft.com/office/2007/relationships/hdphoto" Target="../media/image9.wdp"/><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1.jpeg"/><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rot="16200000">
            <a:off x="9063990" y="3663315"/>
            <a:ext cx="727075" cy="3002915"/>
          </a:xfrm>
          <a:prstGeom prst="rect">
            <a:avLst/>
          </a:prstGeom>
          <a:solidFill>
            <a:schemeClr val="accent6"/>
          </a:solidFill>
          <a:effectLst/>
        </p:spPr>
        <p:txBody>
          <a:bodyPr vert="eaVert" wrap="square" lIns="91450" tIns="45725" rIns="90000" bIns="45725" rtlCol="0" anchor="ctr" anchorCtr="1">
            <a:noAutofit/>
          </a:bodyPr>
          <a:lstStyle/>
          <a:p>
            <a:pPr algn="ctr">
              <a:defRPr/>
            </a:pPr>
            <a:r>
              <a:rPr lang="zh-CN" sz="3200" kern="0" spc="300" dirty="0">
                <a:solidFill>
                  <a:schemeClr val="bg1"/>
                </a:solidFill>
                <a:latin typeface="宋体" panose="02010600030101010101" pitchFamily="2" charset="-122"/>
              </a:rPr>
              <a:t>北京出版社</a:t>
            </a:r>
            <a:endParaRPr lang="zh-CN" sz="3200" kern="0" spc="300" dirty="0">
              <a:solidFill>
                <a:schemeClr val="bg1"/>
              </a:solidFill>
              <a:latin typeface="宋体" panose="02010600030101010101" pitchFamily="2" charset="-122"/>
            </a:endParaRPr>
          </a:p>
        </p:txBody>
      </p:sp>
      <p:sp>
        <p:nvSpPr>
          <p:cNvPr id="6" name="文本框 5"/>
          <p:cNvSpPr txBox="1"/>
          <p:nvPr/>
        </p:nvSpPr>
        <p:spPr>
          <a:xfrm>
            <a:off x="6783705" y="1753235"/>
            <a:ext cx="5027930" cy="2183765"/>
          </a:xfrm>
          <a:prstGeom prst="rect">
            <a:avLst/>
          </a:prstGeom>
          <a:noFill/>
        </p:spPr>
        <p:txBody>
          <a:bodyPr wrap="square" rtlCol="0">
            <a:spAutoFit/>
          </a:bodyPr>
          <a:p>
            <a:pPr algn="l"/>
            <a:r>
              <a:rPr lang="zh-CN" sz="4800" b="1" spc="600" dirty="0" smtClean="0">
                <a:ln w="28575">
                  <a:noFill/>
                </a:ln>
                <a:solidFill>
                  <a:schemeClr val="tx2"/>
                </a:solidFill>
                <a:latin typeface="宋体" panose="02010600030101010101" pitchFamily="2" charset="-122"/>
              </a:rPr>
              <a:t>高等数学（经管类专业适用）</a:t>
            </a:r>
            <a:endParaRPr lang="zh-CN" sz="4800" b="1" spc="600" dirty="0" smtClean="0">
              <a:ln w="28575">
                <a:noFill/>
              </a:ln>
              <a:solidFill>
                <a:schemeClr val="tx2"/>
              </a:solidFill>
              <a:latin typeface="宋体" panose="02010600030101010101" pitchFamily="2" charset="-122"/>
            </a:endParaRPr>
          </a:p>
          <a:p>
            <a:pPr algn="ctr"/>
            <a:r>
              <a:rPr lang="zh-CN" sz="4000" b="1" spc="600" dirty="0" smtClean="0">
                <a:ln w="28575">
                  <a:noFill/>
                </a:ln>
                <a:solidFill>
                  <a:schemeClr val="tx2"/>
                </a:solidFill>
                <a:latin typeface="宋体" panose="02010600030101010101" pitchFamily="2" charset="-122"/>
              </a:rPr>
              <a:t>（第三版）</a:t>
            </a:r>
            <a:endParaRPr lang="zh-CN" sz="4000" b="1" spc="600" dirty="0" smtClean="0">
              <a:ln w="28575">
                <a:noFill/>
              </a:ln>
              <a:solidFill>
                <a:schemeClr val="tx2"/>
              </a:solidFill>
              <a:latin typeface="宋体" panose="02010600030101010101" pitchFamily="2" charset="-122"/>
            </a:endParaRPr>
          </a:p>
        </p:txBody>
      </p:sp>
    </p:spTree>
    <p:custDataLst>
      <p:tags r:id="rId1"/>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4" name="TextBox 83"/>
              <p:cNvSpPr txBox="1"/>
              <p:nvPr/>
            </p:nvSpPr>
            <p:spPr>
              <a:xfrm>
                <a:off x="687705" y="1143635"/>
                <a:ext cx="10927080" cy="4991735"/>
              </a:xfrm>
              <a:prstGeom prst="rect">
                <a:avLst/>
              </a:prstGeom>
              <a:noFill/>
            </p:spPr>
            <p:txBody>
              <a:bodyPr wrap="square" rtlCol="0">
                <a:spAutoFit/>
              </a:bodyPr>
              <a:lstStyle/>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在实际应用中，有些函数关系是不能用一个解析式完全表示的，我们需要将定义域分成若干个子区间，每个子区间会对应不同的解析式，把这些解析式综合起来才能反映一个完整的函数关系，而每个解析式只反映函数关系的一部分.</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例6 某市电话局固定电话每个月的收费标准是这样规定的∶每一分钟之内的通话为一个计费单元，称为一次.每个月不超过25 次时，只收取月租费 21.6元;超过 25 次时，除收取月租费 21.6 元外，从第 26 次开始，按每次 0.11 元收取通话费.试确定电话费与每个月所打的电话次数之间的关系.</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解 设打电话x 次的费用为 y 元.</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则 当 0≤x≤25 时，y=21.6;当x&gt;25 时，y=21.6＋0.11（x—25），</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y=</a:t>
                </a:r>
                <a14:m>
                  <m:oMath xmlns:m="http://schemas.openxmlformats.org/officeDocument/2006/math">
                    <m:d>
                      <m:dPr>
                        <m:begChr m:val="{"/>
                        <m:endChr m:val=""/>
                        <m:ctrlPr>
                          <a:rPr lang="en-US" sz="1800" i="1" dirty="0">
                            <a:solidFill>
                              <a:schemeClr val="tx1">
                                <a:lumMod val="65000"/>
                                <a:lumOff val="35000"/>
                              </a:schemeClr>
                            </a:solidFill>
                            <a:latin typeface="Cambria Math" panose="02040503050406030204" charset="0"/>
                            <a:ea typeface="黑体" panose="02010600030101010101" charset="-122"/>
                            <a:cs typeface="Cambria Math" panose="02040503050406030204" charset="0"/>
                          </a:rPr>
                        </m:ctrlPr>
                      </m:dPr>
                      <m:e>
                        <m:eqArr>
                          <m:eqArrPr>
                            <m:ctrlP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ctrlPr>
                          </m:eqArrPr>
                          <m:e>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21</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6</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t> </m:t>
                            </m:r>
                            <m: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t>     </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0</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𝑥</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25</m:t>
                            </m:r>
                            <m: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e>
                          <m:e>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t> </m:t>
                            </m:r>
                          </m:e>
                          <m:e>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21</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6</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0</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11</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𝑥−</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25</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m:rPr>
                                <m:sty m:val="p"/>
                              </m:rP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x</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&gt;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25</m:t>
                            </m:r>
                            <m: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sym typeface="+mn-ea"/>
                              </a:rPr>
                              <m:t>.</m:t>
                            </m:r>
                            <m: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m:t> </m:t>
                            </m:r>
                          </m:e>
                        </m:eqArr>
                      </m:e>
                    </m:d>
                  </m:oMath>
                </a14:m>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p:txBody>
          </p:sp>
        </mc:Choice>
        <mc:Fallback>
          <p:sp>
            <p:nvSpPr>
              <p:cNvPr id="84" name="TextBox 83"/>
              <p:cNvSpPr txBox="1">
                <a:spLocks noRot="1" noChangeAspect="1" noMove="1" noResize="1" noEditPoints="1" noAdjustHandles="1" noChangeArrowheads="1" noChangeShapeType="1" noTextEdit="1"/>
              </p:cNvSpPr>
              <p:nvPr/>
            </p:nvSpPr>
            <p:spPr>
              <a:xfrm>
                <a:off x="687705" y="1143635"/>
                <a:ext cx="10927080" cy="4991735"/>
              </a:xfrm>
              <a:prstGeom prst="rect">
                <a:avLst/>
              </a:prstGeom>
              <a:blipFill rotWithShape="1">
                <a:blip r:embed="rId1"/>
                <a:stretch>
                  <a:fillRect r="-209"/>
                </a:stretch>
              </a:blipFill>
            </p:spPr>
            <p:txBody>
              <a:bodyPr/>
              <a:lstStyle/>
              <a:p>
                <a:r>
                  <a:rPr lang="zh-CN" altLang="en-US">
                    <a:noFill/>
                  </a:rPr>
                  <a:t> </a:t>
                </a:r>
                <a:endParaRPr lang="zh-CN" altLang="en-US">
                  <a:noFill/>
                </a:endParaRPr>
              </a:p>
            </p:txBody>
          </p:sp>
        </mc:Fallback>
      </mc:AlternateContent>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1.1.3</a:t>
            </a:r>
            <a:r>
              <a:rPr lang="zh-CN" altLang="en-US" sz="2600" dirty="0" smtClean="0">
                <a:latin typeface="宋体" panose="02010600030101010101" pitchFamily="2" charset="-122"/>
                <a:ea typeface="宋体" panose="02010600030101010101" pitchFamily="2" charset="-122"/>
              </a:rPr>
              <a:t>分段函数</a:t>
            </a:r>
            <a:endParaRPr lang="zh-CN" altLang="en-US" sz="2600" dirty="0" smtClean="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981835"/>
            <a:ext cx="5601335" cy="2584450"/>
          </a:xfrm>
          <a:prstGeom prst="rect">
            <a:avLst/>
          </a:prstGeom>
          <a:noFill/>
        </p:spPr>
        <p:txBody>
          <a:bodyPr wrap="square" rtlCol="0">
            <a:spAutoFit/>
          </a:bodyPr>
          <a:lstStyle/>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设函数 y= f（x）的定义域为 D，值域为 Z.如果对于 Z中的任意一个实数v，都能在 D中找到唯一的一个实数x 与之对应，并使得 f（x）=y 成立，就是说，在Z中建立了一个新的函数，这个新的函数称为函数</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 y=f（x）的反函数，记为 x=</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f</a:t>
            </a:r>
            <a:r>
              <a:rPr sz="1800" baseline="30000" dirty="0">
                <a:solidFill>
                  <a:schemeClr val="tx1">
                    <a:lumMod val="65000"/>
                    <a:lumOff val="35000"/>
                  </a:schemeClr>
                </a:solidFill>
                <a:latin typeface="黑体" panose="02010600030101010101" charset="-122"/>
                <a:ea typeface="黑体" panose="02010600030101010101" charset="-122"/>
                <a:cs typeface="黑体" panose="02010600030101010101" charset="-122"/>
              </a:rPr>
              <a:t>-1</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（y）.对反函数</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x=f</a:t>
            </a:r>
            <a:r>
              <a:rPr sz="1800" baseline="30000" dirty="0">
                <a:solidFill>
                  <a:schemeClr val="tx1">
                    <a:lumMod val="65000"/>
                    <a:lumOff val="35000"/>
                  </a:schemeClr>
                </a:solidFill>
                <a:latin typeface="黑体" panose="02010600030101010101" charset="-122"/>
                <a:ea typeface="黑体" panose="02010600030101010101" charset="-122"/>
                <a:cs typeface="黑体" panose="02010600030101010101" charset="-122"/>
              </a:rPr>
              <a:t>-1</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（y）来说，原来的函数 y= f（x）称为直接函数</a:t>
            </a:r>
            <a:r>
              <a:rPr lang="zh-CN"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endParaRPr lang="zh-CN"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1.1.4</a:t>
            </a:r>
            <a:r>
              <a:rPr lang="zh-CN" altLang="en-US" sz="2600" dirty="0" smtClean="0">
                <a:latin typeface="宋体" panose="02010600030101010101" pitchFamily="2" charset="-122"/>
                <a:ea typeface="宋体" panose="02010600030101010101" pitchFamily="2" charset="-122"/>
              </a:rPr>
              <a:t>反函数</a:t>
            </a:r>
            <a:endParaRPr lang="zh-CN" altLang="en-US" sz="2600" dirty="0" smtClean="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316470" y="1753235"/>
            <a:ext cx="3738880" cy="35464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 Rectangle 960"/>
          <p:cNvSpPr>
            <a:spLocks noChangeArrowheads="1"/>
          </p:cNvSpPr>
          <p:nvPr>
            <p:custDataLst>
              <p:tags r:id="rId1"/>
            </p:custDataLst>
          </p:nvPr>
        </p:nvSpPr>
        <p:spPr bwMode="auto">
          <a:xfrm>
            <a:off x="5572125" y="1329373"/>
            <a:ext cx="5889625" cy="420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1800" b="1" spc="300" dirty="0">
                <a:solidFill>
                  <a:srgbClr val="000000">
                    <a:lumMod val="85000"/>
                    <a:lumOff val="15000"/>
                  </a:srgbClr>
                </a:solidFill>
                <a:ea typeface="微软雅黑" panose="020B0503020204020204" charset="-122"/>
              </a:rPr>
              <a:t>小结</a:t>
            </a:r>
            <a:endParaRPr lang="zh-CN" altLang="en-US" sz="1800" b="1"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1.由函数的定义可知，在 y= f（x）中，函数是指对应法则 f，但通常我们也说因变量 y 是自变量.x 的函数。 定义域和对应法则是函数的两个要素，而函数的值域是依赖于这两个要素的. 如果两个函数具有相同的定义域和对应法则，那么它们就是相同的函数。</a:t>
            </a:r>
            <a:endParaRPr lang="zh-CN" altLang="en-US" sz="1600"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2.单调性、奇偶性、周期性、有界性从不同角度刻画了函数的整体性质。</a:t>
            </a:r>
            <a:endParaRPr lang="zh-CN" altLang="en-US" sz="1600"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3.分段函数虽然有两个或两个以上的解析式，但是它仍然是一个函数. 不同的解析式刻画了自变量在不同区间上的取值规律。</a:t>
            </a:r>
            <a:endParaRPr lang="zh-CN" altLang="en-US" sz="1600" spc="300" dirty="0">
              <a:solidFill>
                <a:srgbClr val="000000">
                  <a:lumMod val="85000"/>
                  <a:lumOff val="15000"/>
                </a:srgbClr>
              </a:solidFill>
              <a:ea typeface="微软雅黑" panose="020B0503020204020204" charset="-122"/>
            </a:endParaRPr>
          </a:p>
        </p:txBody>
      </p:sp>
      <p:pic>
        <p:nvPicPr>
          <p:cNvPr id="100" name="图片 99"/>
          <p:cNvPicPr/>
          <p:nvPr/>
        </p:nvPicPr>
        <p:blipFill>
          <a:blip r:embed="rId2" r:link="rId3"/>
          <a:stretch>
            <a:fillRect/>
          </a:stretch>
        </p:blipFill>
        <p:spPr>
          <a:xfrm>
            <a:off x="458470" y="1600835"/>
            <a:ext cx="4946650" cy="38614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down)">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spc="600" dirty="0" smtClean="0">
                <a:solidFill>
                  <a:schemeClr val="tx2"/>
                </a:solidFill>
                <a:latin typeface="宋体" panose="02010600030101010101" pitchFamily="2" charset="-122"/>
                <a:cs typeface="宋体" panose="02010600030101010101" pitchFamily="2" charset="-122"/>
                <a:sym typeface="+mn-ea"/>
              </a:rPr>
              <a:t>初等函数</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936105" y="1905635"/>
            <a:ext cx="3775710" cy="922020"/>
          </a:xfrm>
          <a:prstGeom prst="rect">
            <a:avLst/>
          </a:prstGeom>
          <a:noFill/>
        </p:spPr>
        <p:txBody>
          <a:bodyPr wrap="square" rtlCol="0">
            <a:spAutoFit/>
          </a:bodyPr>
          <a:p>
            <a:r>
              <a:rPr lang="en-US" altLang="zh-CN" sz="5400" b="1"/>
              <a:t>1.2</a:t>
            </a:r>
            <a:endParaRPr lang="en-US" altLang="zh-CN" sz="5400"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4359424" y="3276600"/>
            <a:ext cx="3473152" cy="2899588"/>
            <a:chOff x="4359424" y="3276600"/>
            <a:chExt cx="3473152" cy="2899588"/>
          </a:xfrm>
        </p:grpSpPr>
        <p:grpSp>
          <p:nvGrpSpPr>
            <p:cNvPr id="2" name="组合 1"/>
            <p:cNvGrpSpPr/>
            <p:nvPr/>
          </p:nvGrpSpPr>
          <p:grpSpPr>
            <a:xfrm>
              <a:off x="4359424" y="3276600"/>
              <a:ext cx="2988950" cy="2899588"/>
              <a:chOff x="4359424" y="3276600"/>
              <a:chExt cx="2988950" cy="2899588"/>
            </a:xfrm>
          </p:grpSpPr>
          <p:sp>
            <p:nvSpPr>
              <p:cNvPr id="12" name="Oval 33"/>
              <p:cNvSpPr>
                <a:spLocks noChangeAspect="1"/>
              </p:cNvSpPr>
              <p:nvPr/>
            </p:nvSpPr>
            <p:spPr>
              <a:xfrm>
                <a:off x="6022217" y="3276600"/>
                <a:ext cx="152400" cy="152400"/>
              </a:xfrm>
              <a:prstGeom prst="ellipse">
                <a:avLst/>
              </a:prstGeom>
              <a:solidFill>
                <a:schemeClr val="accent3">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13" name="Group 2"/>
              <p:cNvGrpSpPr/>
              <p:nvPr/>
            </p:nvGrpSpPr>
            <p:grpSpPr>
              <a:xfrm>
                <a:off x="4359424" y="3681028"/>
                <a:ext cx="2988950" cy="2495160"/>
                <a:chOff x="4359424" y="3681028"/>
                <a:chExt cx="2988950" cy="2495160"/>
              </a:xfrm>
            </p:grpSpPr>
            <p:sp>
              <p:nvSpPr>
                <p:cNvPr id="70" name="Oval 4"/>
                <p:cNvSpPr/>
                <p:nvPr/>
              </p:nvSpPr>
              <p:spPr bwMode="auto">
                <a:xfrm>
                  <a:off x="4853214" y="3681028"/>
                  <a:ext cx="2495160" cy="249516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71" name="Group 1"/>
                <p:cNvGrpSpPr/>
                <p:nvPr/>
              </p:nvGrpSpPr>
              <p:grpSpPr>
                <a:xfrm>
                  <a:off x="4359424" y="3692215"/>
                  <a:ext cx="2976945" cy="2306214"/>
                  <a:chOff x="4359424" y="3692215"/>
                  <a:chExt cx="2976945" cy="2306214"/>
                </a:xfrm>
                <a:solidFill>
                  <a:schemeClr val="tx2">
                    <a:lumMod val="60000"/>
                    <a:lumOff val="40000"/>
                  </a:schemeClr>
                </a:solidFill>
              </p:grpSpPr>
              <p:sp>
                <p:nvSpPr>
                  <p:cNvPr id="72" name="Freeform: Shape 5"/>
                  <p:cNvSpPr/>
                  <p:nvPr/>
                </p:nvSpPr>
                <p:spPr bwMode="auto">
                  <a:xfrm>
                    <a:off x="5481366" y="5974438"/>
                    <a:ext cx="763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3" name="Freeform: Shape 6"/>
                  <p:cNvSpPr/>
                  <p:nvPr/>
                </p:nvSpPr>
                <p:spPr bwMode="auto">
                  <a:xfrm>
                    <a:off x="6891437" y="4030001"/>
                    <a:ext cx="69795" cy="38169"/>
                  </a:xfrm>
                  <a:custGeom>
                    <a:avLst/>
                    <a:gdLst>
                      <a:gd name="T0" fmla="*/ 1 w 9"/>
                      <a:gd name="T1" fmla="*/ 1 h 5"/>
                      <a:gd name="T2" fmla="*/ 2 w 9"/>
                      <a:gd name="T3" fmla="*/ 4 h 5"/>
                      <a:gd name="T4" fmla="*/ 5 w 9"/>
                      <a:gd name="T5" fmla="*/ 4 h 5"/>
                      <a:gd name="T6" fmla="*/ 7 w 9"/>
                      <a:gd name="T7" fmla="*/ 4 h 5"/>
                      <a:gd name="T8" fmla="*/ 9 w 9"/>
                      <a:gd name="T9" fmla="*/ 5 h 5"/>
                      <a:gd name="T10" fmla="*/ 5 w 9"/>
                      <a:gd name="T11" fmla="*/ 1 h 5"/>
                      <a:gd name="T12" fmla="*/ 2 w 9"/>
                      <a:gd name="T13" fmla="*/ 0 h 5"/>
                      <a:gd name="T14" fmla="*/ 1 w 9"/>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1" y="1"/>
                        </a:moveTo>
                        <a:cubicBezTo>
                          <a:pt x="2" y="2"/>
                          <a:pt x="2" y="2"/>
                          <a:pt x="2" y="4"/>
                        </a:cubicBezTo>
                        <a:cubicBezTo>
                          <a:pt x="3" y="5"/>
                          <a:pt x="4" y="4"/>
                          <a:pt x="5" y="4"/>
                        </a:cubicBezTo>
                        <a:cubicBezTo>
                          <a:pt x="5" y="3"/>
                          <a:pt x="5" y="3"/>
                          <a:pt x="7" y="4"/>
                        </a:cubicBezTo>
                        <a:cubicBezTo>
                          <a:pt x="8" y="5"/>
                          <a:pt x="8" y="5"/>
                          <a:pt x="9" y="5"/>
                        </a:cubicBezTo>
                        <a:cubicBezTo>
                          <a:pt x="7" y="4"/>
                          <a:pt x="6" y="2"/>
                          <a:pt x="5" y="1"/>
                        </a:cubicBezTo>
                        <a:cubicBezTo>
                          <a:pt x="4" y="1"/>
                          <a:pt x="3"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4" name="Freeform: Shape 7"/>
                  <p:cNvSpPr/>
                  <p:nvPr/>
                </p:nvSpPr>
                <p:spPr bwMode="auto">
                  <a:xfrm>
                    <a:off x="6852177" y="4084529"/>
                    <a:ext cx="39260" cy="45803"/>
                  </a:xfrm>
                  <a:custGeom>
                    <a:avLst/>
                    <a:gdLst>
                      <a:gd name="T0" fmla="*/ 5 w 5"/>
                      <a:gd name="T1" fmla="*/ 5 h 6"/>
                      <a:gd name="T2" fmla="*/ 0 w 5"/>
                      <a:gd name="T3" fmla="*/ 3 h 6"/>
                      <a:gd name="T4" fmla="*/ 5 w 5"/>
                      <a:gd name="T5" fmla="*/ 5 h 6"/>
                    </a:gdLst>
                    <a:ahLst/>
                    <a:cxnLst>
                      <a:cxn ang="0">
                        <a:pos x="T0" y="T1"/>
                      </a:cxn>
                      <a:cxn ang="0">
                        <a:pos x="T2" y="T3"/>
                      </a:cxn>
                      <a:cxn ang="0">
                        <a:pos x="T4" y="T5"/>
                      </a:cxn>
                    </a:cxnLst>
                    <a:rect l="0" t="0" r="r" b="b"/>
                    <a:pathLst>
                      <a:path w="5" h="6">
                        <a:moveTo>
                          <a:pt x="5" y="5"/>
                        </a:moveTo>
                        <a:cubicBezTo>
                          <a:pt x="5" y="4"/>
                          <a:pt x="1" y="0"/>
                          <a:pt x="0" y="3"/>
                        </a:cubicBezTo>
                        <a:cubicBezTo>
                          <a:pt x="0" y="4"/>
                          <a:pt x="4" y="6"/>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5" name="Freeform: Shape 8"/>
                  <p:cNvSpPr/>
                  <p:nvPr/>
                </p:nvSpPr>
                <p:spPr bwMode="auto">
                  <a:xfrm>
                    <a:off x="4907741" y="4681055"/>
                    <a:ext cx="45803" cy="92696"/>
                  </a:xfrm>
                  <a:custGeom>
                    <a:avLst/>
                    <a:gdLst>
                      <a:gd name="T0" fmla="*/ 2 w 6"/>
                      <a:gd name="T1" fmla="*/ 9 h 12"/>
                      <a:gd name="T2" fmla="*/ 5 w 6"/>
                      <a:gd name="T3" fmla="*/ 11 h 12"/>
                      <a:gd name="T4" fmla="*/ 3 w 6"/>
                      <a:gd name="T5" fmla="*/ 6 h 12"/>
                      <a:gd name="T6" fmla="*/ 1 w 6"/>
                      <a:gd name="T7" fmla="*/ 1 h 12"/>
                      <a:gd name="T8" fmla="*/ 1 w 6"/>
                      <a:gd name="T9" fmla="*/ 0 h 12"/>
                      <a:gd name="T10" fmla="*/ 0 w 6"/>
                      <a:gd name="T11" fmla="*/ 4 h 12"/>
                      <a:gd name="T12" fmla="*/ 1 w 6"/>
                      <a:gd name="T13" fmla="*/ 7 h 12"/>
                      <a:gd name="T14" fmla="*/ 2 w 6"/>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9"/>
                        </a:moveTo>
                        <a:cubicBezTo>
                          <a:pt x="3" y="9"/>
                          <a:pt x="4" y="12"/>
                          <a:pt x="5" y="11"/>
                        </a:cubicBezTo>
                        <a:cubicBezTo>
                          <a:pt x="6" y="9"/>
                          <a:pt x="3" y="7"/>
                          <a:pt x="3" y="6"/>
                        </a:cubicBezTo>
                        <a:cubicBezTo>
                          <a:pt x="2" y="5"/>
                          <a:pt x="3" y="3"/>
                          <a:pt x="1" y="1"/>
                        </a:cubicBezTo>
                        <a:cubicBezTo>
                          <a:pt x="1" y="1"/>
                          <a:pt x="1" y="0"/>
                          <a:pt x="1" y="0"/>
                        </a:cubicBezTo>
                        <a:cubicBezTo>
                          <a:pt x="0" y="2"/>
                          <a:pt x="0" y="3"/>
                          <a:pt x="0" y="4"/>
                        </a:cubicBezTo>
                        <a:cubicBezTo>
                          <a:pt x="1" y="5"/>
                          <a:pt x="1" y="6"/>
                          <a:pt x="1" y="7"/>
                        </a:cubicBezTo>
                        <a:cubicBezTo>
                          <a:pt x="1" y="8"/>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6" name="Freeform: Shape 9"/>
                  <p:cNvSpPr/>
                  <p:nvPr/>
                </p:nvSpPr>
                <p:spPr bwMode="auto">
                  <a:xfrm>
                    <a:off x="5294883" y="3990742"/>
                    <a:ext cx="46893" cy="31626"/>
                  </a:xfrm>
                  <a:custGeom>
                    <a:avLst/>
                    <a:gdLst>
                      <a:gd name="T0" fmla="*/ 1 w 6"/>
                      <a:gd name="T1" fmla="*/ 4 h 4"/>
                      <a:gd name="T2" fmla="*/ 3 w 6"/>
                      <a:gd name="T3" fmla="*/ 3 h 4"/>
                      <a:gd name="T4" fmla="*/ 6 w 6"/>
                      <a:gd name="T5" fmla="*/ 1 h 4"/>
                      <a:gd name="T6" fmla="*/ 5 w 6"/>
                      <a:gd name="T7" fmla="*/ 0 h 4"/>
                      <a:gd name="T8" fmla="*/ 0 w 6"/>
                      <a:gd name="T9" fmla="*/ 4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1" y="4"/>
                          <a:pt x="3" y="3"/>
                          <a:pt x="3" y="3"/>
                        </a:cubicBezTo>
                        <a:cubicBezTo>
                          <a:pt x="4" y="3"/>
                          <a:pt x="6" y="2"/>
                          <a:pt x="6" y="1"/>
                        </a:cubicBezTo>
                        <a:cubicBezTo>
                          <a:pt x="6" y="0"/>
                          <a:pt x="5" y="0"/>
                          <a:pt x="5" y="0"/>
                        </a:cubicBezTo>
                        <a:cubicBezTo>
                          <a:pt x="3" y="1"/>
                          <a:pt x="2" y="3"/>
                          <a:pt x="0"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7" name="Freeform: Shape 10"/>
                  <p:cNvSpPr/>
                  <p:nvPr/>
                </p:nvSpPr>
                <p:spPr bwMode="auto">
                  <a:xfrm>
                    <a:off x="5357044" y="3920947"/>
                    <a:ext cx="262821" cy="154857"/>
                  </a:xfrm>
                  <a:custGeom>
                    <a:avLst/>
                    <a:gdLst>
                      <a:gd name="T0" fmla="*/ 0 w 34"/>
                      <a:gd name="T1" fmla="*/ 7 h 20"/>
                      <a:gd name="T2" fmla="*/ 2 w 34"/>
                      <a:gd name="T3" fmla="*/ 6 h 20"/>
                      <a:gd name="T4" fmla="*/ 3 w 34"/>
                      <a:gd name="T5" fmla="*/ 5 h 20"/>
                      <a:gd name="T6" fmla="*/ 4 w 34"/>
                      <a:gd name="T7" fmla="*/ 7 h 20"/>
                      <a:gd name="T8" fmla="*/ 6 w 34"/>
                      <a:gd name="T9" fmla="*/ 7 h 20"/>
                      <a:gd name="T10" fmla="*/ 5 w 34"/>
                      <a:gd name="T11" fmla="*/ 10 h 20"/>
                      <a:gd name="T12" fmla="*/ 4 w 34"/>
                      <a:gd name="T13" fmla="*/ 11 h 20"/>
                      <a:gd name="T14" fmla="*/ 7 w 34"/>
                      <a:gd name="T15" fmla="*/ 11 h 20"/>
                      <a:gd name="T16" fmla="*/ 9 w 34"/>
                      <a:gd name="T17" fmla="*/ 9 h 20"/>
                      <a:gd name="T18" fmla="*/ 11 w 34"/>
                      <a:gd name="T19" fmla="*/ 8 h 20"/>
                      <a:gd name="T20" fmla="*/ 11 w 34"/>
                      <a:gd name="T21" fmla="*/ 10 h 20"/>
                      <a:gd name="T22" fmla="*/ 8 w 34"/>
                      <a:gd name="T23" fmla="*/ 12 h 20"/>
                      <a:gd name="T24" fmla="*/ 5 w 34"/>
                      <a:gd name="T25" fmla="*/ 13 h 20"/>
                      <a:gd name="T26" fmla="*/ 2 w 34"/>
                      <a:gd name="T27" fmla="*/ 14 h 20"/>
                      <a:gd name="T28" fmla="*/ 2 w 34"/>
                      <a:gd name="T29" fmla="*/ 17 h 20"/>
                      <a:gd name="T30" fmla="*/ 4 w 34"/>
                      <a:gd name="T31" fmla="*/ 16 h 20"/>
                      <a:gd name="T32" fmla="*/ 10 w 34"/>
                      <a:gd name="T33" fmla="*/ 16 h 20"/>
                      <a:gd name="T34" fmla="*/ 13 w 34"/>
                      <a:gd name="T35" fmla="*/ 17 h 20"/>
                      <a:gd name="T36" fmla="*/ 15 w 34"/>
                      <a:gd name="T37" fmla="*/ 18 h 20"/>
                      <a:gd name="T38" fmla="*/ 17 w 34"/>
                      <a:gd name="T39" fmla="*/ 18 h 20"/>
                      <a:gd name="T40" fmla="*/ 19 w 34"/>
                      <a:gd name="T41" fmla="*/ 19 h 20"/>
                      <a:gd name="T42" fmla="*/ 22 w 34"/>
                      <a:gd name="T43" fmla="*/ 19 h 20"/>
                      <a:gd name="T44" fmla="*/ 24 w 34"/>
                      <a:gd name="T45" fmla="*/ 18 h 20"/>
                      <a:gd name="T46" fmla="*/ 26 w 34"/>
                      <a:gd name="T47" fmla="*/ 18 h 20"/>
                      <a:gd name="T48" fmla="*/ 26 w 34"/>
                      <a:gd name="T49" fmla="*/ 15 h 20"/>
                      <a:gd name="T50" fmla="*/ 22 w 34"/>
                      <a:gd name="T51" fmla="*/ 13 h 20"/>
                      <a:gd name="T52" fmla="*/ 22 w 34"/>
                      <a:gd name="T53" fmla="*/ 12 h 20"/>
                      <a:gd name="T54" fmla="*/ 26 w 34"/>
                      <a:gd name="T55" fmla="*/ 13 h 20"/>
                      <a:gd name="T56" fmla="*/ 29 w 34"/>
                      <a:gd name="T57" fmla="*/ 13 h 20"/>
                      <a:gd name="T58" fmla="*/ 32 w 34"/>
                      <a:gd name="T59" fmla="*/ 12 h 20"/>
                      <a:gd name="T60" fmla="*/ 34 w 34"/>
                      <a:gd name="T61" fmla="*/ 10 h 20"/>
                      <a:gd name="T62" fmla="*/ 28 w 34"/>
                      <a:gd name="T63" fmla="*/ 9 h 20"/>
                      <a:gd name="T64" fmla="*/ 25 w 34"/>
                      <a:gd name="T65" fmla="*/ 7 h 20"/>
                      <a:gd name="T66" fmla="*/ 22 w 34"/>
                      <a:gd name="T67" fmla="*/ 7 h 20"/>
                      <a:gd name="T68" fmla="*/ 22 w 34"/>
                      <a:gd name="T69" fmla="*/ 3 h 20"/>
                      <a:gd name="T70" fmla="*/ 14 w 34"/>
                      <a:gd name="T71" fmla="*/ 2 h 20"/>
                      <a:gd name="T72" fmla="*/ 8 w 34"/>
                      <a:gd name="T73" fmla="*/ 0 h 20"/>
                      <a:gd name="T74" fmla="*/ 0 w 34"/>
                      <a:gd name="T75" fmla="*/ 7 h 20"/>
                      <a:gd name="T76" fmla="*/ 0 w 34"/>
                      <a:gd name="T7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0">
                        <a:moveTo>
                          <a:pt x="0" y="7"/>
                        </a:moveTo>
                        <a:cubicBezTo>
                          <a:pt x="0" y="7"/>
                          <a:pt x="2" y="7"/>
                          <a:pt x="2" y="6"/>
                        </a:cubicBezTo>
                        <a:cubicBezTo>
                          <a:pt x="2" y="5"/>
                          <a:pt x="2" y="5"/>
                          <a:pt x="3" y="5"/>
                        </a:cubicBezTo>
                        <a:cubicBezTo>
                          <a:pt x="3" y="5"/>
                          <a:pt x="2" y="7"/>
                          <a:pt x="4" y="7"/>
                        </a:cubicBezTo>
                        <a:cubicBezTo>
                          <a:pt x="5" y="6"/>
                          <a:pt x="5" y="6"/>
                          <a:pt x="6" y="7"/>
                        </a:cubicBezTo>
                        <a:cubicBezTo>
                          <a:pt x="7" y="7"/>
                          <a:pt x="5" y="9"/>
                          <a:pt x="5" y="10"/>
                        </a:cubicBezTo>
                        <a:cubicBezTo>
                          <a:pt x="4" y="10"/>
                          <a:pt x="3" y="11"/>
                          <a:pt x="4" y="11"/>
                        </a:cubicBezTo>
                        <a:cubicBezTo>
                          <a:pt x="6" y="11"/>
                          <a:pt x="7" y="11"/>
                          <a:pt x="7" y="11"/>
                        </a:cubicBezTo>
                        <a:cubicBezTo>
                          <a:pt x="7" y="11"/>
                          <a:pt x="8" y="9"/>
                          <a:pt x="9" y="9"/>
                        </a:cubicBezTo>
                        <a:cubicBezTo>
                          <a:pt x="9" y="8"/>
                          <a:pt x="10" y="8"/>
                          <a:pt x="11" y="8"/>
                        </a:cubicBezTo>
                        <a:cubicBezTo>
                          <a:pt x="11" y="9"/>
                          <a:pt x="14" y="9"/>
                          <a:pt x="11" y="10"/>
                        </a:cubicBezTo>
                        <a:cubicBezTo>
                          <a:pt x="9" y="11"/>
                          <a:pt x="8" y="11"/>
                          <a:pt x="8" y="12"/>
                        </a:cubicBezTo>
                        <a:cubicBezTo>
                          <a:pt x="7" y="13"/>
                          <a:pt x="7" y="14"/>
                          <a:pt x="5" y="13"/>
                        </a:cubicBezTo>
                        <a:cubicBezTo>
                          <a:pt x="3" y="13"/>
                          <a:pt x="2" y="13"/>
                          <a:pt x="2" y="14"/>
                        </a:cubicBezTo>
                        <a:cubicBezTo>
                          <a:pt x="1" y="15"/>
                          <a:pt x="1" y="17"/>
                          <a:pt x="2" y="17"/>
                        </a:cubicBezTo>
                        <a:cubicBezTo>
                          <a:pt x="3" y="17"/>
                          <a:pt x="3" y="17"/>
                          <a:pt x="4" y="16"/>
                        </a:cubicBezTo>
                        <a:cubicBezTo>
                          <a:pt x="5" y="16"/>
                          <a:pt x="9" y="16"/>
                          <a:pt x="10" y="16"/>
                        </a:cubicBezTo>
                        <a:cubicBezTo>
                          <a:pt x="11" y="16"/>
                          <a:pt x="12" y="17"/>
                          <a:pt x="13" y="17"/>
                        </a:cubicBezTo>
                        <a:cubicBezTo>
                          <a:pt x="13" y="17"/>
                          <a:pt x="14" y="18"/>
                          <a:pt x="15" y="18"/>
                        </a:cubicBezTo>
                        <a:cubicBezTo>
                          <a:pt x="16" y="19"/>
                          <a:pt x="16" y="17"/>
                          <a:pt x="17" y="18"/>
                        </a:cubicBezTo>
                        <a:cubicBezTo>
                          <a:pt x="19" y="19"/>
                          <a:pt x="18" y="19"/>
                          <a:pt x="19" y="19"/>
                        </a:cubicBezTo>
                        <a:cubicBezTo>
                          <a:pt x="20" y="19"/>
                          <a:pt x="22" y="19"/>
                          <a:pt x="22" y="19"/>
                        </a:cubicBezTo>
                        <a:cubicBezTo>
                          <a:pt x="22" y="19"/>
                          <a:pt x="22" y="17"/>
                          <a:pt x="24" y="18"/>
                        </a:cubicBezTo>
                        <a:cubicBezTo>
                          <a:pt x="25" y="18"/>
                          <a:pt x="26" y="20"/>
                          <a:pt x="26" y="18"/>
                        </a:cubicBezTo>
                        <a:cubicBezTo>
                          <a:pt x="26" y="17"/>
                          <a:pt x="27" y="16"/>
                          <a:pt x="26" y="15"/>
                        </a:cubicBezTo>
                        <a:cubicBezTo>
                          <a:pt x="24" y="14"/>
                          <a:pt x="22" y="14"/>
                          <a:pt x="22" y="13"/>
                        </a:cubicBezTo>
                        <a:cubicBezTo>
                          <a:pt x="22" y="13"/>
                          <a:pt x="22" y="12"/>
                          <a:pt x="22" y="12"/>
                        </a:cubicBezTo>
                        <a:cubicBezTo>
                          <a:pt x="23" y="11"/>
                          <a:pt x="25" y="12"/>
                          <a:pt x="26" y="13"/>
                        </a:cubicBezTo>
                        <a:cubicBezTo>
                          <a:pt x="27" y="13"/>
                          <a:pt x="28" y="14"/>
                          <a:pt x="29" y="13"/>
                        </a:cubicBezTo>
                        <a:cubicBezTo>
                          <a:pt x="30" y="13"/>
                          <a:pt x="31" y="12"/>
                          <a:pt x="32" y="12"/>
                        </a:cubicBezTo>
                        <a:cubicBezTo>
                          <a:pt x="32" y="11"/>
                          <a:pt x="34" y="10"/>
                          <a:pt x="34" y="10"/>
                        </a:cubicBezTo>
                        <a:cubicBezTo>
                          <a:pt x="34" y="10"/>
                          <a:pt x="29" y="9"/>
                          <a:pt x="28" y="9"/>
                        </a:cubicBezTo>
                        <a:cubicBezTo>
                          <a:pt x="28" y="8"/>
                          <a:pt x="26" y="7"/>
                          <a:pt x="25" y="7"/>
                        </a:cubicBezTo>
                        <a:cubicBezTo>
                          <a:pt x="25" y="7"/>
                          <a:pt x="23" y="8"/>
                          <a:pt x="22" y="7"/>
                        </a:cubicBezTo>
                        <a:cubicBezTo>
                          <a:pt x="22" y="5"/>
                          <a:pt x="22" y="3"/>
                          <a:pt x="22" y="3"/>
                        </a:cubicBezTo>
                        <a:cubicBezTo>
                          <a:pt x="21" y="3"/>
                          <a:pt x="15" y="3"/>
                          <a:pt x="14" y="2"/>
                        </a:cubicBezTo>
                        <a:cubicBezTo>
                          <a:pt x="13" y="2"/>
                          <a:pt x="10" y="1"/>
                          <a:pt x="8" y="0"/>
                        </a:cubicBezTo>
                        <a:cubicBezTo>
                          <a:pt x="5" y="2"/>
                          <a:pt x="3" y="4"/>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8" name="Freeform: Shape 11"/>
                  <p:cNvSpPr/>
                  <p:nvPr/>
                </p:nvSpPr>
                <p:spPr bwMode="auto">
                  <a:xfrm>
                    <a:off x="4915375" y="4068170"/>
                    <a:ext cx="1085089" cy="1930259"/>
                  </a:xfrm>
                  <a:custGeom>
                    <a:avLst/>
                    <a:gdLst>
                      <a:gd name="T0" fmla="*/ 82 w 140"/>
                      <a:gd name="T1" fmla="*/ 249 h 249"/>
                      <a:gd name="T2" fmla="*/ 81 w 140"/>
                      <a:gd name="T3" fmla="*/ 242 h 249"/>
                      <a:gd name="T4" fmla="*/ 86 w 140"/>
                      <a:gd name="T5" fmla="*/ 233 h 249"/>
                      <a:gd name="T6" fmla="*/ 89 w 140"/>
                      <a:gd name="T7" fmla="*/ 227 h 249"/>
                      <a:gd name="T8" fmla="*/ 95 w 140"/>
                      <a:gd name="T9" fmla="*/ 217 h 249"/>
                      <a:gd name="T10" fmla="*/ 109 w 140"/>
                      <a:gd name="T11" fmla="*/ 211 h 249"/>
                      <a:gd name="T12" fmla="*/ 122 w 140"/>
                      <a:gd name="T13" fmla="*/ 197 h 249"/>
                      <a:gd name="T14" fmla="*/ 133 w 140"/>
                      <a:gd name="T15" fmla="*/ 175 h 249"/>
                      <a:gd name="T16" fmla="*/ 127 w 140"/>
                      <a:gd name="T17" fmla="*/ 151 h 249"/>
                      <a:gd name="T18" fmla="*/ 109 w 140"/>
                      <a:gd name="T19" fmla="*/ 150 h 249"/>
                      <a:gd name="T20" fmla="*/ 109 w 140"/>
                      <a:gd name="T21" fmla="*/ 141 h 249"/>
                      <a:gd name="T22" fmla="*/ 90 w 140"/>
                      <a:gd name="T23" fmla="*/ 124 h 249"/>
                      <a:gd name="T24" fmla="*/ 84 w 140"/>
                      <a:gd name="T25" fmla="*/ 119 h 249"/>
                      <a:gd name="T26" fmla="*/ 72 w 140"/>
                      <a:gd name="T27" fmla="*/ 118 h 249"/>
                      <a:gd name="T28" fmla="*/ 65 w 140"/>
                      <a:gd name="T29" fmla="*/ 113 h 249"/>
                      <a:gd name="T30" fmla="*/ 50 w 140"/>
                      <a:gd name="T31" fmla="*/ 119 h 249"/>
                      <a:gd name="T32" fmla="*/ 41 w 140"/>
                      <a:gd name="T33" fmla="*/ 104 h 249"/>
                      <a:gd name="T34" fmla="*/ 36 w 140"/>
                      <a:gd name="T35" fmla="*/ 92 h 249"/>
                      <a:gd name="T36" fmla="*/ 23 w 140"/>
                      <a:gd name="T37" fmla="*/ 98 h 249"/>
                      <a:gd name="T38" fmla="*/ 25 w 140"/>
                      <a:gd name="T39" fmla="*/ 74 h 249"/>
                      <a:gd name="T40" fmla="*/ 40 w 140"/>
                      <a:gd name="T41" fmla="*/ 71 h 249"/>
                      <a:gd name="T42" fmla="*/ 49 w 140"/>
                      <a:gd name="T43" fmla="*/ 78 h 249"/>
                      <a:gd name="T44" fmla="*/ 57 w 140"/>
                      <a:gd name="T45" fmla="*/ 53 h 249"/>
                      <a:gd name="T46" fmla="*/ 65 w 140"/>
                      <a:gd name="T47" fmla="*/ 46 h 249"/>
                      <a:gd name="T48" fmla="*/ 76 w 140"/>
                      <a:gd name="T49" fmla="*/ 37 h 249"/>
                      <a:gd name="T50" fmla="*/ 88 w 140"/>
                      <a:gd name="T51" fmla="*/ 32 h 249"/>
                      <a:gd name="T52" fmla="*/ 80 w 140"/>
                      <a:gd name="T53" fmla="*/ 30 h 249"/>
                      <a:gd name="T54" fmla="*/ 72 w 140"/>
                      <a:gd name="T55" fmla="*/ 26 h 249"/>
                      <a:gd name="T56" fmla="*/ 86 w 140"/>
                      <a:gd name="T57" fmla="*/ 25 h 249"/>
                      <a:gd name="T58" fmla="*/ 91 w 140"/>
                      <a:gd name="T59" fmla="*/ 28 h 249"/>
                      <a:gd name="T60" fmla="*/ 102 w 140"/>
                      <a:gd name="T61" fmla="*/ 30 h 249"/>
                      <a:gd name="T62" fmla="*/ 96 w 140"/>
                      <a:gd name="T63" fmla="*/ 23 h 249"/>
                      <a:gd name="T64" fmla="*/ 88 w 140"/>
                      <a:gd name="T65" fmla="*/ 12 h 249"/>
                      <a:gd name="T66" fmla="*/ 73 w 140"/>
                      <a:gd name="T67" fmla="*/ 6 h 249"/>
                      <a:gd name="T68" fmla="*/ 58 w 140"/>
                      <a:gd name="T69" fmla="*/ 4 h 249"/>
                      <a:gd name="T70" fmla="*/ 56 w 140"/>
                      <a:gd name="T71" fmla="*/ 15 h 249"/>
                      <a:gd name="T72" fmla="*/ 51 w 140"/>
                      <a:gd name="T73" fmla="*/ 21 h 249"/>
                      <a:gd name="T74" fmla="*/ 42 w 140"/>
                      <a:gd name="T75" fmla="*/ 15 h 249"/>
                      <a:gd name="T76" fmla="*/ 2 w 140"/>
                      <a:gd name="T77" fmla="*/ 80 h 249"/>
                      <a:gd name="T78" fmla="*/ 14 w 140"/>
                      <a:gd name="T79" fmla="*/ 101 h 249"/>
                      <a:gd name="T80" fmla="*/ 27 w 140"/>
                      <a:gd name="T81" fmla="*/ 107 h 249"/>
                      <a:gd name="T82" fmla="*/ 40 w 140"/>
                      <a:gd name="T83" fmla="*/ 120 h 249"/>
                      <a:gd name="T84" fmla="*/ 52 w 140"/>
                      <a:gd name="T85" fmla="*/ 123 h 249"/>
                      <a:gd name="T86" fmla="*/ 48 w 140"/>
                      <a:gd name="T87" fmla="*/ 144 h 249"/>
                      <a:gd name="T88" fmla="*/ 58 w 140"/>
                      <a:gd name="T89" fmla="*/ 174 h 249"/>
                      <a:gd name="T90" fmla="*/ 71 w 140"/>
                      <a:gd name="T91" fmla="*/ 198 h 249"/>
                      <a:gd name="T92" fmla="*/ 70 w 140"/>
                      <a:gd name="T93" fmla="*/ 217 h 249"/>
                      <a:gd name="T94" fmla="*/ 70 w 140"/>
                      <a:gd name="T95" fmla="*/ 231 h 249"/>
                      <a:gd name="T96" fmla="*/ 71 w 140"/>
                      <a:gd name="T97" fmla="*/ 241 h 249"/>
                      <a:gd name="T98" fmla="*/ 75 w 140"/>
                      <a:gd name="T99" fmla="*/ 247 h 249"/>
                      <a:gd name="T100" fmla="*/ 54 w 140"/>
                      <a:gd name="T101" fmla="*/ 42 h 249"/>
                      <a:gd name="T102" fmla="*/ 55 w 140"/>
                      <a:gd name="T103" fmla="*/ 38 h 249"/>
                      <a:gd name="T104" fmla="*/ 48 w 140"/>
                      <a:gd name="T105" fmla="*/ 42 h 249"/>
                      <a:gd name="T106" fmla="*/ 39 w 140"/>
                      <a:gd name="T107" fmla="*/ 46 h 249"/>
                      <a:gd name="T108" fmla="*/ 50 w 140"/>
                      <a:gd name="T109" fmla="*/ 34 h 249"/>
                      <a:gd name="T110" fmla="*/ 40 w 140"/>
                      <a:gd name="T111" fmla="*/ 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249">
                        <a:moveTo>
                          <a:pt x="77" y="248"/>
                        </a:moveTo>
                        <a:cubicBezTo>
                          <a:pt x="78" y="248"/>
                          <a:pt x="79" y="248"/>
                          <a:pt x="78" y="246"/>
                        </a:cubicBezTo>
                        <a:cubicBezTo>
                          <a:pt x="78" y="245"/>
                          <a:pt x="81" y="246"/>
                          <a:pt x="80" y="247"/>
                        </a:cubicBezTo>
                        <a:cubicBezTo>
                          <a:pt x="78" y="248"/>
                          <a:pt x="78" y="248"/>
                          <a:pt x="78" y="248"/>
                        </a:cubicBezTo>
                        <a:cubicBezTo>
                          <a:pt x="79" y="248"/>
                          <a:pt x="81" y="249"/>
                          <a:pt x="82" y="249"/>
                        </a:cubicBezTo>
                        <a:cubicBezTo>
                          <a:pt x="83" y="249"/>
                          <a:pt x="86" y="249"/>
                          <a:pt x="86" y="249"/>
                        </a:cubicBezTo>
                        <a:cubicBezTo>
                          <a:pt x="86" y="249"/>
                          <a:pt x="89" y="248"/>
                          <a:pt x="90" y="248"/>
                        </a:cubicBezTo>
                        <a:cubicBezTo>
                          <a:pt x="90" y="248"/>
                          <a:pt x="87" y="248"/>
                          <a:pt x="86" y="248"/>
                        </a:cubicBezTo>
                        <a:cubicBezTo>
                          <a:pt x="84" y="247"/>
                          <a:pt x="82" y="246"/>
                          <a:pt x="81" y="245"/>
                        </a:cubicBezTo>
                        <a:cubicBezTo>
                          <a:pt x="81" y="244"/>
                          <a:pt x="80" y="243"/>
                          <a:pt x="81" y="242"/>
                        </a:cubicBezTo>
                        <a:cubicBezTo>
                          <a:pt x="82" y="242"/>
                          <a:pt x="84" y="240"/>
                          <a:pt x="85" y="240"/>
                        </a:cubicBezTo>
                        <a:cubicBezTo>
                          <a:pt x="85" y="240"/>
                          <a:pt x="86" y="238"/>
                          <a:pt x="85" y="238"/>
                        </a:cubicBezTo>
                        <a:cubicBezTo>
                          <a:pt x="85" y="237"/>
                          <a:pt x="83" y="237"/>
                          <a:pt x="82" y="237"/>
                        </a:cubicBezTo>
                        <a:cubicBezTo>
                          <a:pt x="82" y="237"/>
                          <a:pt x="82" y="236"/>
                          <a:pt x="83" y="235"/>
                        </a:cubicBezTo>
                        <a:cubicBezTo>
                          <a:pt x="85" y="234"/>
                          <a:pt x="85" y="233"/>
                          <a:pt x="86" y="233"/>
                        </a:cubicBezTo>
                        <a:cubicBezTo>
                          <a:pt x="86" y="232"/>
                          <a:pt x="87" y="232"/>
                          <a:pt x="88" y="231"/>
                        </a:cubicBezTo>
                        <a:cubicBezTo>
                          <a:pt x="88" y="230"/>
                          <a:pt x="87" y="230"/>
                          <a:pt x="86" y="230"/>
                        </a:cubicBezTo>
                        <a:cubicBezTo>
                          <a:pt x="85" y="230"/>
                          <a:pt x="85" y="229"/>
                          <a:pt x="84" y="228"/>
                        </a:cubicBezTo>
                        <a:cubicBezTo>
                          <a:pt x="84" y="227"/>
                          <a:pt x="87" y="228"/>
                          <a:pt x="89" y="229"/>
                        </a:cubicBezTo>
                        <a:cubicBezTo>
                          <a:pt x="90" y="229"/>
                          <a:pt x="89" y="228"/>
                          <a:pt x="89" y="227"/>
                        </a:cubicBezTo>
                        <a:cubicBezTo>
                          <a:pt x="89" y="226"/>
                          <a:pt x="89" y="225"/>
                          <a:pt x="90" y="225"/>
                        </a:cubicBezTo>
                        <a:cubicBezTo>
                          <a:pt x="91" y="226"/>
                          <a:pt x="96" y="225"/>
                          <a:pt x="96" y="225"/>
                        </a:cubicBezTo>
                        <a:cubicBezTo>
                          <a:pt x="97" y="225"/>
                          <a:pt x="98" y="223"/>
                          <a:pt x="99" y="222"/>
                        </a:cubicBezTo>
                        <a:cubicBezTo>
                          <a:pt x="99" y="221"/>
                          <a:pt x="100" y="221"/>
                          <a:pt x="99" y="220"/>
                        </a:cubicBezTo>
                        <a:cubicBezTo>
                          <a:pt x="98" y="220"/>
                          <a:pt x="95" y="218"/>
                          <a:pt x="95" y="217"/>
                        </a:cubicBezTo>
                        <a:cubicBezTo>
                          <a:pt x="95" y="217"/>
                          <a:pt x="96" y="214"/>
                          <a:pt x="96" y="213"/>
                        </a:cubicBezTo>
                        <a:cubicBezTo>
                          <a:pt x="96" y="213"/>
                          <a:pt x="96" y="218"/>
                          <a:pt x="99" y="219"/>
                        </a:cubicBezTo>
                        <a:cubicBezTo>
                          <a:pt x="101" y="219"/>
                          <a:pt x="102" y="220"/>
                          <a:pt x="104" y="218"/>
                        </a:cubicBezTo>
                        <a:cubicBezTo>
                          <a:pt x="106" y="216"/>
                          <a:pt x="107" y="215"/>
                          <a:pt x="108" y="214"/>
                        </a:cubicBezTo>
                        <a:cubicBezTo>
                          <a:pt x="108" y="212"/>
                          <a:pt x="108" y="211"/>
                          <a:pt x="109" y="211"/>
                        </a:cubicBezTo>
                        <a:cubicBezTo>
                          <a:pt x="110" y="210"/>
                          <a:pt x="110" y="211"/>
                          <a:pt x="111" y="208"/>
                        </a:cubicBezTo>
                        <a:cubicBezTo>
                          <a:pt x="112" y="206"/>
                          <a:pt x="113" y="208"/>
                          <a:pt x="114" y="206"/>
                        </a:cubicBezTo>
                        <a:cubicBezTo>
                          <a:pt x="115" y="204"/>
                          <a:pt x="112" y="202"/>
                          <a:pt x="114" y="201"/>
                        </a:cubicBezTo>
                        <a:cubicBezTo>
                          <a:pt x="116" y="199"/>
                          <a:pt x="119" y="198"/>
                          <a:pt x="119" y="198"/>
                        </a:cubicBezTo>
                        <a:cubicBezTo>
                          <a:pt x="119" y="198"/>
                          <a:pt x="120" y="197"/>
                          <a:pt x="122" y="197"/>
                        </a:cubicBezTo>
                        <a:cubicBezTo>
                          <a:pt x="124" y="196"/>
                          <a:pt x="126" y="197"/>
                          <a:pt x="127" y="196"/>
                        </a:cubicBezTo>
                        <a:cubicBezTo>
                          <a:pt x="127" y="194"/>
                          <a:pt x="128" y="192"/>
                          <a:pt x="129" y="191"/>
                        </a:cubicBezTo>
                        <a:cubicBezTo>
                          <a:pt x="130" y="190"/>
                          <a:pt x="131" y="188"/>
                          <a:pt x="131" y="187"/>
                        </a:cubicBezTo>
                        <a:cubicBezTo>
                          <a:pt x="130" y="186"/>
                          <a:pt x="132" y="182"/>
                          <a:pt x="132" y="181"/>
                        </a:cubicBezTo>
                        <a:cubicBezTo>
                          <a:pt x="132" y="180"/>
                          <a:pt x="130" y="177"/>
                          <a:pt x="133" y="175"/>
                        </a:cubicBezTo>
                        <a:cubicBezTo>
                          <a:pt x="135" y="172"/>
                          <a:pt x="138" y="169"/>
                          <a:pt x="138" y="168"/>
                        </a:cubicBezTo>
                        <a:cubicBezTo>
                          <a:pt x="138" y="167"/>
                          <a:pt x="140" y="163"/>
                          <a:pt x="140" y="161"/>
                        </a:cubicBezTo>
                        <a:cubicBezTo>
                          <a:pt x="140" y="159"/>
                          <a:pt x="138" y="156"/>
                          <a:pt x="137" y="156"/>
                        </a:cubicBezTo>
                        <a:cubicBezTo>
                          <a:pt x="136" y="155"/>
                          <a:pt x="133" y="155"/>
                          <a:pt x="132" y="153"/>
                        </a:cubicBezTo>
                        <a:cubicBezTo>
                          <a:pt x="131" y="152"/>
                          <a:pt x="128" y="150"/>
                          <a:pt x="127" y="151"/>
                        </a:cubicBezTo>
                        <a:cubicBezTo>
                          <a:pt x="126" y="151"/>
                          <a:pt x="124" y="151"/>
                          <a:pt x="122" y="150"/>
                        </a:cubicBezTo>
                        <a:cubicBezTo>
                          <a:pt x="121" y="149"/>
                          <a:pt x="119" y="148"/>
                          <a:pt x="118" y="147"/>
                        </a:cubicBezTo>
                        <a:cubicBezTo>
                          <a:pt x="117" y="146"/>
                          <a:pt x="115" y="146"/>
                          <a:pt x="114" y="146"/>
                        </a:cubicBezTo>
                        <a:cubicBezTo>
                          <a:pt x="113" y="146"/>
                          <a:pt x="113" y="145"/>
                          <a:pt x="111" y="147"/>
                        </a:cubicBezTo>
                        <a:cubicBezTo>
                          <a:pt x="110" y="150"/>
                          <a:pt x="111" y="151"/>
                          <a:pt x="109" y="150"/>
                        </a:cubicBezTo>
                        <a:cubicBezTo>
                          <a:pt x="106" y="150"/>
                          <a:pt x="109" y="150"/>
                          <a:pt x="110" y="147"/>
                        </a:cubicBezTo>
                        <a:cubicBezTo>
                          <a:pt x="112" y="145"/>
                          <a:pt x="110" y="143"/>
                          <a:pt x="108" y="144"/>
                        </a:cubicBezTo>
                        <a:cubicBezTo>
                          <a:pt x="107" y="144"/>
                          <a:pt x="108" y="146"/>
                          <a:pt x="105" y="146"/>
                        </a:cubicBezTo>
                        <a:cubicBezTo>
                          <a:pt x="102" y="147"/>
                          <a:pt x="102" y="145"/>
                          <a:pt x="104" y="144"/>
                        </a:cubicBezTo>
                        <a:cubicBezTo>
                          <a:pt x="106" y="144"/>
                          <a:pt x="109" y="142"/>
                          <a:pt x="109" y="141"/>
                        </a:cubicBezTo>
                        <a:cubicBezTo>
                          <a:pt x="109" y="141"/>
                          <a:pt x="109" y="138"/>
                          <a:pt x="107" y="138"/>
                        </a:cubicBezTo>
                        <a:cubicBezTo>
                          <a:pt x="106" y="138"/>
                          <a:pt x="106" y="136"/>
                          <a:pt x="104" y="134"/>
                        </a:cubicBezTo>
                        <a:cubicBezTo>
                          <a:pt x="102" y="131"/>
                          <a:pt x="99" y="128"/>
                          <a:pt x="97" y="128"/>
                        </a:cubicBezTo>
                        <a:cubicBezTo>
                          <a:pt x="95" y="129"/>
                          <a:pt x="94" y="131"/>
                          <a:pt x="92" y="128"/>
                        </a:cubicBezTo>
                        <a:cubicBezTo>
                          <a:pt x="91" y="126"/>
                          <a:pt x="90" y="126"/>
                          <a:pt x="90" y="124"/>
                        </a:cubicBezTo>
                        <a:cubicBezTo>
                          <a:pt x="89" y="123"/>
                          <a:pt x="87" y="124"/>
                          <a:pt x="87" y="124"/>
                        </a:cubicBezTo>
                        <a:cubicBezTo>
                          <a:pt x="86" y="123"/>
                          <a:pt x="86" y="123"/>
                          <a:pt x="86" y="123"/>
                        </a:cubicBezTo>
                        <a:cubicBezTo>
                          <a:pt x="86" y="123"/>
                          <a:pt x="84" y="124"/>
                          <a:pt x="85" y="122"/>
                        </a:cubicBezTo>
                        <a:cubicBezTo>
                          <a:pt x="86" y="120"/>
                          <a:pt x="87" y="116"/>
                          <a:pt x="86" y="117"/>
                        </a:cubicBezTo>
                        <a:cubicBezTo>
                          <a:pt x="86" y="117"/>
                          <a:pt x="85" y="120"/>
                          <a:pt x="84" y="119"/>
                        </a:cubicBezTo>
                        <a:cubicBezTo>
                          <a:pt x="83" y="119"/>
                          <a:pt x="84" y="119"/>
                          <a:pt x="82" y="118"/>
                        </a:cubicBezTo>
                        <a:cubicBezTo>
                          <a:pt x="80" y="116"/>
                          <a:pt x="78" y="117"/>
                          <a:pt x="78" y="118"/>
                        </a:cubicBezTo>
                        <a:cubicBezTo>
                          <a:pt x="78" y="119"/>
                          <a:pt x="77" y="120"/>
                          <a:pt x="77" y="120"/>
                        </a:cubicBezTo>
                        <a:cubicBezTo>
                          <a:pt x="77" y="120"/>
                          <a:pt x="77" y="120"/>
                          <a:pt x="76" y="118"/>
                        </a:cubicBezTo>
                        <a:cubicBezTo>
                          <a:pt x="76" y="117"/>
                          <a:pt x="73" y="117"/>
                          <a:pt x="72" y="118"/>
                        </a:cubicBezTo>
                        <a:cubicBezTo>
                          <a:pt x="71" y="119"/>
                          <a:pt x="70" y="115"/>
                          <a:pt x="69" y="115"/>
                        </a:cubicBezTo>
                        <a:cubicBezTo>
                          <a:pt x="69" y="115"/>
                          <a:pt x="67" y="116"/>
                          <a:pt x="66" y="118"/>
                        </a:cubicBezTo>
                        <a:cubicBezTo>
                          <a:pt x="65" y="120"/>
                          <a:pt x="66" y="122"/>
                          <a:pt x="65" y="122"/>
                        </a:cubicBezTo>
                        <a:cubicBezTo>
                          <a:pt x="64" y="122"/>
                          <a:pt x="64" y="118"/>
                          <a:pt x="64" y="117"/>
                        </a:cubicBezTo>
                        <a:cubicBezTo>
                          <a:pt x="65" y="116"/>
                          <a:pt x="66" y="114"/>
                          <a:pt x="65" y="113"/>
                        </a:cubicBezTo>
                        <a:cubicBezTo>
                          <a:pt x="64" y="113"/>
                          <a:pt x="62" y="116"/>
                          <a:pt x="61" y="116"/>
                        </a:cubicBezTo>
                        <a:cubicBezTo>
                          <a:pt x="60" y="116"/>
                          <a:pt x="59" y="117"/>
                          <a:pt x="58" y="119"/>
                        </a:cubicBezTo>
                        <a:cubicBezTo>
                          <a:pt x="57" y="120"/>
                          <a:pt x="56" y="121"/>
                          <a:pt x="55" y="122"/>
                        </a:cubicBezTo>
                        <a:cubicBezTo>
                          <a:pt x="55" y="123"/>
                          <a:pt x="53" y="122"/>
                          <a:pt x="53" y="121"/>
                        </a:cubicBezTo>
                        <a:cubicBezTo>
                          <a:pt x="54" y="121"/>
                          <a:pt x="51" y="119"/>
                          <a:pt x="50" y="119"/>
                        </a:cubicBezTo>
                        <a:cubicBezTo>
                          <a:pt x="50" y="120"/>
                          <a:pt x="49" y="121"/>
                          <a:pt x="47" y="121"/>
                        </a:cubicBezTo>
                        <a:cubicBezTo>
                          <a:pt x="46" y="122"/>
                          <a:pt x="45" y="120"/>
                          <a:pt x="44" y="120"/>
                        </a:cubicBezTo>
                        <a:cubicBezTo>
                          <a:pt x="44" y="119"/>
                          <a:pt x="43" y="119"/>
                          <a:pt x="43" y="116"/>
                        </a:cubicBezTo>
                        <a:cubicBezTo>
                          <a:pt x="43" y="113"/>
                          <a:pt x="43" y="111"/>
                          <a:pt x="44" y="109"/>
                        </a:cubicBezTo>
                        <a:cubicBezTo>
                          <a:pt x="44" y="107"/>
                          <a:pt x="42" y="104"/>
                          <a:pt x="41" y="104"/>
                        </a:cubicBezTo>
                        <a:cubicBezTo>
                          <a:pt x="40" y="105"/>
                          <a:pt x="39" y="106"/>
                          <a:pt x="38" y="106"/>
                        </a:cubicBezTo>
                        <a:cubicBezTo>
                          <a:pt x="37" y="106"/>
                          <a:pt x="37" y="105"/>
                          <a:pt x="35" y="105"/>
                        </a:cubicBezTo>
                        <a:cubicBezTo>
                          <a:pt x="34" y="105"/>
                          <a:pt x="35" y="105"/>
                          <a:pt x="35" y="103"/>
                        </a:cubicBezTo>
                        <a:cubicBezTo>
                          <a:pt x="36" y="101"/>
                          <a:pt x="35" y="99"/>
                          <a:pt x="36" y="97"/>
                        </a:cubicBezTo>
                        <a:cubicBezTo>
                          <a:pt x="38" y="96"/>
                          <a:pt x="37" y="92"/>
                          <a:pt x="36" y="92"/>
                        </a:cubicBezTo>
                        <a:cubicBezTo>
                          <a:pt x="35" y="92"/>
                          <a:pt x="34" y="92"/>
                          <a:pt x="32" y="92"/>
                        </a:cubicBezTo>
                        <a:cubicBezTo>
                          <a:pt x="31" y="92"/>
                          <a:pt x="30" y="94"/>
                          <a:pt x="31" y="95"/>
                        </a:cubicBezTo>
                        <a:cubicBezTo>
                          <a:pt x="31" y="97"/>
                          <a:pt x="30" y="98"/>
                          <a:pt x="29" y="98"/>
                        </a:cubicBezTo>
                        <a:cubicBezTo>
                          <a:pt x="29" y="98"/>
                          <a:pt x="28" y="97"/>
                          <a:pt x="27" y="99"/>
                        </a:cubicBezTo>
                        <a:cubicBezTo>
                          <a:pt x="25" y="100"/>
                          <a:pt x="25" y="100"/>
                          <a:pt x="23" y="98"/>
                        </a:cubicBezTo>
                        <a:cubicBezTo>
                          <a:pt x="22" y="96"/>
                          <a:pt x="20" y="94"/>
                          <a:pt x="20" y="92"/>
                        </a:cubicBezTo>
                        <a:cubicBezTo>
                          <a:pt x="20" y="89"/>
                          <a:pt x="20" y="86"/>
                          <a:pt x="20" y="85"/>
                        </a:cubicBezTo>
                        <a:cubicBezTo>
                          <a:pt x="21" y="83"/>
                          <a:pt x="21" y="81"/>
                          <a:pt x="20" y="80"/>
                        </a:cubicBezTo>
                        <a:cubicBezTo>
                          <a:pt x="19" y="80"/>
                          <a:pt x="21" y="78"/>
                          <a:pt x="22" y="77"/>
                        </a:cubicBezTo>
                        <a:cubicBezTo>
                          <a:pt x="23" y="77"/>
                          <a:pt x="25" y="75"/>
                          <a:pt x="25" y="74"/>
                        </a:cubicBezTo>
                        <a:cubicBezTo>
                          <a:pt x="25" y="74"/>
                          <a:pt x="26" y="74"/>
                          <a:pt x="28" y="74"/>
                        </a:cubicBezTo>
                        <a:cubicBezTo>
                          <a:pt x="30" y="74"/>
                          <a:pt x="30" y="74"/>
                          <a:pt x="31" y="75"/>
                        </a:cubicBezTo>
                        <a:cubicBezTo>
                          <a:pt x="33" y="76"/>
                          <a:pt x="33" y="74"/>
                          <a:pt x="33" y="74"/>
                        </a:cubicBezTo>
                        <a:cubicBezTo>
                          <a:pt x="33" y="73"/>
                          <a:pt x="34" y="72"/>
                          <a:pt x="36" y="73"/>
                        </a:cubicBezTo>
                        <a:cubicBezTo>
                          <a:pt x="37" y="73"/>
                          <a:pt x="40" y="71"/>
                          <a:pt x="40" y="71"/>
                        </a:cubicBezTo>
                        <a:cubicBezTo>
                          <a:pt x="40" y="72"/>
                          <a:pt x="41" y="74"/>
                          <a:pt x="42" y="74"/>
                        </a:cubicBezTo>
                        <a:cubicBezTo>
                          <a:pt x="43" y="73"/>
                          <a:pt x="43" y="71"/>
                          <a:pt x="44" y="74"/>
                        </a:cubicBezTo>
                        <a:cubicBezTo>
                          <a:pt x="44" y="76"/>
                          <a:pt x="45" y="80"/>
                          <a:pt x="46" y="80"/>
                        </a:cubicBezTo>
                        <a:cubicBezTo>
                          <a:pt x="47" y="81"/>
                          <a:pt x="46" y="83"/>
                          <a:pt x="48" y="83"/>
                        </a:cubicBezTo>
                        <a:cubicBezTo>
                          <a:pt x="49" y="83"/>
                          <a:pt x="50" y="79"/>
                          <a:pt x="49" y="78"/>
                        </a:cubicBezTo>
                        <a:cubicBezTo>
                          <a:pt x="49" y="77"/>
                          <a:pt x="48" y="73"/>
                          <a:pt x="47" y="72"/>
                        </a:cubicBezTo>
                        <a:cubicBezTo>
                          <a:pt x="47" y="71"/>
                          <a:pt x="48" y="68"/>
                          <a:pt x="50" y="67"/>
                        </a:cubicBezTo>
                        <a:cubicBezTo>
                          <a:pt x="51" y="66"/>
                          <a:pt x="54" y="62"/>
                          <a:pt x="55" y="61"/>
                        </a:cubicBezTo>
                        <a:cubicBezTo>
                          <a:pt x="56" y="60"/>
                          <a:pt x="60" y="59"/>
                          <a:pt x="59" y="58"/>
                        </a:cubicBezTo>
                        <a:cubicBezTo>
                          <a:pt x="58" y="56"/>
                          <a:pt x="57" y="55"/>
                          <a:pt x="57" y="53"/>
                        </a:cubicBezTo>
                        <a:cubicBezTo>
                          <a:pt x="57" y="52"/>
                          <a:pt x="58" y="53"/>
                          <a:pt x="58" y="53"/>
                        </a:cubicBezTo>
                        <a:cubicBezTo>
                          <a:pt x="59" y="54"/>
                          <a:pt x="61" y="52"/>
                          <a:pt x="60" y="51"/>
                        </a:cubicBezTo>
                        <a:cubicBezTo>
                          <a:pt x="60" y="50"/>
                          <a:pt x="60" y="49"/>
                          <a:pt x="61" y="49"/>
                        </a:cubicBezTo>
                        <a:cubicBezTo>
                          <a:pt x="62" y="49"/>
                          <a:pt x="63" y="48"/>
                          <a:pt x="62" y="47"/>
                        </a:cubicBezTo>
                        <a:cubicBezTo>
                          <a:pt x="62" y="46"/>
                          <a:pt x="64" y="45"/>
                          <a:pt x="65" y="46"/>
                        </a:cubicBezTo>
                        <a:cubicBezTo>
                          <a:pt x="66" y="46"/>
                          <a:pt x="69" y="46"/>
                          <a:pt x="70" y="45"/>
                        </a:cubicBezTo>
                        <a:cubicBezTo>
                          <a:pt x="70" y="45"/>
                          <a:pt x="68" y="43"/>
                          <a:pt x="68" y="42"/>
                        </a:cubicBezTo>
                        <a:cubicBezTo>
                          <a:pt x="68" y="40"/>
                          <a:pt x="70" y="39"/>
                          <a:pt x="72" y="38"/>
                        </a:cubicBezTo>
                        <a:cubicBezTo>
                          <a:pt x="73" y="38"/>
                          <a:pt x="74" y="38"/>
                          <a:pt x="74" y="38"/>
                        </a:cubicBezTo>
                        <a:cubicBezTo>
                          <a:pt x="75" y="37"/>
                          <a:pt x="76" y="35"/>
                          <a:pt x="76" y="37"/>
                        </a:cubicBezTo>
                        <a:cubicBezTo>
                          <a:pt x="76" y="38"/>
                          <a:pt x="76" y="40"/>
                          <a:pt x="77" y="40"/>
                        </a:cubicBezTo>
                        <a:cubicBezTo>
                          <a:pt x="79" y="40"/>
                          <a:pt x="80" y="38"/>
                          <a:pt x="81" y="38"/>
                        </a:cubicBezTo>
                        <a:cubicBezTo>
                          <a:pt x="81" y="38"/>
                          <a:pt x="85" y="37"/>
                          <a:pt x="85" y="37"/>
                        </a:cubicBezTo>
                        <a:cubicBezTo>
                          <a:pt x="86" y="37"/>
                          <a:pt x="90" y="36"/>
                          <a:pt x="90" y="35"/>
                        </a:cubicBezTo>
                        <a:cubicBezTo>
                          <a:pt x="89" y="34"/>
                          <a:pt x="89" y="32"/>
                          <a:pt x="88" y="32"/>
                        </a:cubicBezTo>
                        <a:cubicBezTo>
                          <a:pt x="88" y="31"/>
                          <a:pt x="87" y="32"/>
                          <a:pt x="86" y="33"/>
                        </a:cubicBezTo>
                        <a:cubicBezTo>
                          <a:pt x="86" y="34"/>
                          <a:pt x="85" y="34"/>
                          <a:pt x="84" y="33"/>
                        </a:cubicBezTo>
                        <a:cubicBezTo>
                          <a:pt x="84" y="32"/>
                          <a:pt x="85" y="30"/>
                          <a:pt x="83" y="31"/>
                        </a:cubicBezTo>
                        <a:cubicBezTo>
                          <a:pt x="82" y="32"/>
                          <a:pt x="82" y="32"/>
                          <a:pt x="81" y="32"/>
                        </a:cubicBezTo>
                        <a:cubicBezTo>
                          <a:pt x="81" y="32"/>
                          <a:pt x="80" y="30"/>
                          <a:pt x="80" y="30"/>
                        </a:cubicBezTo>
                        <a:cubicBezTo>
                          <a:pt x="80" y="30"/>
                          <a:pt x="82" y="29"/>
                          <a:pt x="81" y="28"/>
                        </a:cubicBezTo>
                        <a:cubicBezTo>
                          <a:pt x="80" y="26"/>
                          <a:pt x="78" y="27"/>
                          <a:pt x="77" y="28"/>
                        </a:cubicBezTo>
                        <a:cubicBezTo>
                          <a:pt x="75" y="29"/>
                          <a:pt x="75" y="29"/>
                          <a:pt x="73" y="29"/>
                        </a:cubicBezTo>
                        <a:cubicBezTo>
                          <a:pt x="71" y="30"/>
                          <a:pt x="70" y="30"/>
                          <a:pt x="70" y="30"/>
                        </a:cubicBezTo>
                        <a:cubicBezTo>
                          <a:pt x="70" y="30"/>
                          <a:pt x="71" y="28"/>
                          <a:pt x="72" y="26"/>
                        </a:cubicBezTo>
                        <a:cubicBezTo>
                          <a:pt x="73" y="25"/>
                          <a:pt x="77" y="25"/>
                          <a:pt x="78" y="24"/>
                        </a:cubicBezTo>
                        <a:cubicBezTo>
                          <a:pt x="79" y="23"/>
                          <a:pt x="81" y="25"/>
                          <a:pt x="81" y="25"/>
                        </a:cubicBezTo>
                        <a:cubicBezTo>
                          <a:pt x="81" y="25"/>
                          <a:pt x="83" y="23"/>
                          <a:pt x="83" y="24"/>
                        </a:cubicBezTo>
                        <a:cubicBezTo>
                          <a:pt x="83" y="25"/>
                          <a:pt x="82" y="27"/>
                          <a:pt x="83" y="27"/>
                        </a:cubicBezTo>
                        <a:cubicBezTo>
                          <a:pt x="84" y="27"/>
                          <a:pt x="87" y="26"/>
                          <a:pt x="86" y="25"/>
                        </a:cubicBezTo>
                        <a:cubicBezTo>
                          <a:pt x="85" y="25"/>
                          <a:pt x="87" y="24"/>
                          <a:pt x="88" y="23"/>
                        </a:cubicBezTo>
                        <a:cubicBezTo>
                          <a:pt x="89" y="22"/>
                          <a:pt x="91" y="23"/>
                          <a:pt x="92" y="23"/>
                        </a:cubicBezTo>
                        <a:cubicBezTo>
                          <a:pt x="92" y="23"/>
                          <a:pt x="93" y="21"/>
                          <a:pt x="94" y="21"/>
                        </a:cubicBezTo>
                        <a:cubicBezTo>
                          <a:pt x="95" y="21"/>
                          <a:pt x="96" y="22"/>
                          <a:pt x="94" y="24"/>
                        </a:cubicBezTo>
                        <a:cubicBezTo>
                          <a:pt x="92" y="25"/>
                          <a:pt x="92" y="28"/>
                          <a:pt x="91" y="28"/>
                        </a:cubicBezTo>
                        <a:cubicBezTo>
                          <a:pt x="90" y="29"/>
                          <a:pt x="91" y="30"/>
                          <a:pt x="92" y="30"/>
                        </a:cubicBezTo>
                        <a:cubicBezTo>
                          <a:pt x="93" y="30"/>
                          <a:pt x="95" y="30"/>
                          <a:pt x="96" y="30"/>
                        </a:cubicBezTo>
                        <a:cubicBezTo>
                          <a:pt x="97" y="29"/>
                          <a:pt x="98" y="30"/>
                          <a:pt x="98" y="30"/>
                        </a:cubicBezTo>
                        <a:cubicBezTo>
                          <a:pt x="98" y="31"/>
                          <a:pt x="99" y="30"/>
                          <a:pt x="99" y="30"/>
                        </a:cubicBezTo>
                        <a:cubicBezTo>
                          <a:pt x="99" y="30"/>
                          <a:pt x="102" y="29"/>
                          <a:pt x="102" y="30"/>
                        </a:cubicBezTo>
                        <a:cubicBezTo>
                          <a:pt x="103" y="31"/>
                          <a:pt x="103" y="29"/>
                          <a:pt x="103" y="29"/>
                        </a:cubicBezTo>
                        <a:cubicBezTo>
                          <a:pt x="102" y="28"/>
                          <a:pt x="102" y="27"/>
                          <a:pt x="101" y="26"/>
                        </a:cubicBezTo>
                        <a:cubicBezTo>
                          <a:pt x="101" y="24"/>
                          <a:pt x="100" y="24"/>
                          <a:pt x="99" y="25"/>
                        </a:cubicBezTo>
                        <a:cubicBezTo>
                          <a:pt x="98" y="25"/>
                          <a:pt x="97" y="24"/>
                          <a:pt x="96" y="24"/>
                        </a:cubicBezTo>
                        <a:cubicBezTo>
                          <a:pt x="96" y="23"/>
                          <a:pt x="95" y="24"/>
                          <a:pt x="96" y="23"/>
                        </a:cubicBezTo>
                        <a:cubicBezTo>
                          <a:pt x="96" y="22"/>
                          <a:pt x="97" y="21"/>
                          <a:pt x="97" y="20"/>
                        </a:cubicBezTo>
                        <a:cubicBezTo>
                          <a:pt x="98" y="19"/>
                          <a:pt x="100" y="17"/>
                          <a:pt x="98" y="17"/>
                        </a:cubicBezTo>
                        <a:cubicBezTo>
                          <a:pt x="96" y="16"/>
                          <a:pt x="95" y="16"/>
                          <a:pt x="95" y="15"/>
                        </a:cubicBezTo>
                        <a:cubicBezTo>
                          <a:pt x="95" y="14"/>
                          <a:pt x="92" y="12"/>
                          <a:pt x="92" y="12"/>
                        </a:cubicBezTo>
                        <a:cubicBezTo>
                          <a:pt x="91" y="12"/>
                          <a:pt x="88" y="13"/>
                          <a:pt x="88" y="12"/>
                        </a:cubicBezTo>
                        <a:cubicBezTo>
                          <a:pt x="88" y="11"/>
                          <a:pt x="87" y="8"/>
                          <a:pt x="86" y="8"/>
                        </a:cubicBezTo>
                        <a:cubicBezTo>
                          <a:pt x="86" y="7"/>
                          <a:pt x="83" y="3"/>
                          <a:pt x="82" y="3"/>
                        </a:cubicBezTo>
                        <a:cubicBezTo>
                          <a:pt x="82" y="3"/>
                          <a:pt x="81" y="3"/>
                          <a:pt x="80" y="5"/>
                        </a:cubicBezTo>
                        <a:cubicBezTo>
                          <a:pt x="78" y="7"/>
                          <a:pt x="77" y="7"/>
                          <a:pt x="76" y="7"/>
                        </a:cubicBezTo>
                        <a:cubicBezTo>
                          <a:pt x="75" y="7"/>
                          <a:pt x="73" y="7"/>
                          <a:pt x="73" y="6"/>
                        </a:cubicBezTo>
                        <a:cubicBezTo>
                          <a:pt x="72" y="5"/>
                          <a:pt x="75" y="4"/>
                          <a:pt x="74" y="3"/>
                        </a:cubicBezTo>
                        <a:cubicBezTo>
                          <a:pt x="74" y="2"/>
                          <a:pt x="72" y="2"/>
                          <a:pt x="70" y="2"/>
                        </a:cubicBezTo>
                        <a:cubicBezTo>
                          <a:pt x="69" y="2"/>
                          <a:pt x="68" y="0"/>
                          <a:pt x="65" y="0"/>
                        </a:cubicBezTo>
                        <a:cubicBezTo>
                          <a:pt x="63" y="0"/>
                          <a:pt x="60" y="1"/>
                          <a:pt x="60" y="1"/>
                        </a:cubicBezTo>
                        <a:cubicBezTo>
                          <a:pt x="59" y="1"/>
                          <a:pt x="59" y="2"/>
                          <a:pt x="58" y="4"/>
                        </a:cubicBezTo>
                        <a:cubicBezTo>
                          <a:pt x="58" y="6"/>
                          <a:pt x="59" y="6"/>
                          <a:pt x="58" y="7"/>
                        </a:cubicBezTo>
                        <a:cubicBezTo>
                          <a:pt x="56" y="7"/>
                          <a:pt x="56" y="7"/>
                          <a:pt x="57" y="8"/>
                        </a:cubicBezTo>
                        <a:cubicBezTo>
                          <a:pt x="58" y="9"/>
                          <a:pt x="60" y="11"/>
                          <a:pt x="60" y="11"/>
                        </a:cubicBezTo>
                        <a:cubicBezTo>
                          <a:pt x="60" y="11"/>
                          <a:pt x="59" y="13"/>
                          <a:pt x="58" y="14"/>
                        </a:cubicBezTo>
                        <a:cubicBezTo>
                          <a:pt x="57" y="15"/>
                          <a:pt x="56" y="16"/>
                          <a:pt x="56" y="15"/>
                        </a:cubicBezTo>
                        <a:cubicBezTo>
                          <a:pt x="55" y="14"/>
                          <a:pt x="53" y="14"/>
                          <a:pt x="54" y="15"/>
                        </a:cubicBezTo>
                        <a:cubicBezTo>
                          <a:pt x="54" y="16"/>
                          <a:pt x="55" y="16"/>
                          <a:pt x="55" y="17"/>
                        </a:cubicBezTo>
                        <a:cubicBezTo>
                          <a:pt x="55" y="19"/>
                          <a:pt x="56" y="21"/>
                          <a:pt x="55" y="22"/>
                        </a:cubicBezTo>
                        <a:cubicBezTo>
                          <a:pt x="54" y="23"/>
                          <a:pt x="53" y="22"/>
                          <a:pt x="52" y="23"/>
                        </a:cubicBezTo>
                        <a:cubicBezTo>
                          <a:pt x="51" y="23"/>
                          <a:pt x="51" y="21"/>
                          <a:pt x="51" y="21"/>
                        </a:cubicBezTo>
                        <a:cubicBezTo>
                          <a:pt x="52" y="21"/>
                          <a:pt x="51" y="18"/>
                          <a:pt x="51" y="18"/>
                        </a:cubicBezTo>
                        <a:cubicBezTo>
                          <a:pt x="51" y="18"/>
                          <a:pt x="49" y="21"/>
                          <a:pt x="50" y="19"/>
                        </a:cubicBezTo>
                        <a:cubicBezTo>
                          <a:pt x="50" y="18"/>
                          <a:pt x="49" y="18"/>
                          <a:pt x="49" y="17"/>
                        </a:cubicBezTo>
                        <a:cubicBezTo>
                          <a:pt x="49" y="15"/>
                          <a:pt x="48" y="14"/>
                          <a:pt x="47" y="14"/>
                        </a:cubicBezTo>
                        <a:cubicBezTo>
                          <a:pt x="46" y="15"/>
                          <a:pt x="44" y="15"/>
                          <a:pt x="42" y="15"/>
                        </a:cubicBezTo>
                        <a:cubicBezTo>
                          <a:pt x="39" y="14"/>
                          <a:pt x="39" y="14"/>
                          <a:pt x="37" y="13"/>
                        </a:cubicBezTo>
                        <a:cubicBezTo>
                          <a:pt x="35" y="12"/>
                          <a:pt x="34" y="13"/>
                          <a:pt x="33" y="13"/>
                        </a:cubicBezTo>
                        <a:cubicBezTo>
                          <a:pt x="32" y="14"/>
                          <a:pt x="32" y="12"/>
                          <a:pt x="32" y="12"/>
                        </a:cubicBezTo>
                        <a:cubicBezTo>
                          <a:pt x="17" y="30"/>
                          <a:pt x="6" y="53"/>
                          <a:pt x="0" y="77"/>
                        </a:cubicBezTo>
                        <a:cubicBezTo>
                          <a:pt x="1" y="78"/>
                          <a:pt x="2" y="80"/>
                          <a:pt x="2" y="80"/>
                        </a:cubicBezTo>
                        <a:cubicBezTo>
                          <a:pt x="3" y="82"/>
                          <a:pt x="5" y="87"/>
                          <a:pt x="6" y="87"/>
                        </a:cubicBezTo>
                        <a:cubicBezTo>
                          <a:pt x="6" y="87"/>
                          <a:pt x="8" y="90"/>
                          <a:pt x="8" y="90"/>
                        </a:cubicBezTo>
                        <a:cubicBezTo>
                          <a:pt x="8" y="90"/>
                          <a:pt x="9" y="92"/>
                          <a:pt x="8" y="93"/>
                        </a:cubicBezTo>
                        <a:cubicBezTo>
                          <a:pt x="8" y="94"/>
                          <a:pt x="9" y="96"/>
                          <a:pt x="10" y="97"/>
                        </a:cubicBezTo>
                        <a:cubicBezTo>
                          <a:pt x="10" y="98"/>
                          <a:pt x="14" y="98"/>
                          <a:pt x="14" y="101"/>
                        </a:cubicBezTo>
                        <a:cubicBezTo>
                          <a:pt x="14" y="101"/>
                          <a:pt x="15" y="105"/>
                          <a:pt x="16" y="105"/>
                        </a:cubicBezTo>
                        <a:cubicBezTo>
                          <a:pt x="18" y="105"/>
                          <a:pt x="20" y="104"/>
                          <a:pt x="20" y="105"/>
                        </a:cubicBezTo>
                        <a:cubicBezTo>
                          <a:pt x="20" y="105"/>
                          <a:pt x="22" y="108"/>
                          <a:pt x="22" y="106"/>
                        </a:cubicBezTo>
                        <a:cubicBezTo>
                          <a:pt x="23" y="105"/>
                          <a:pt x="23" y="104"/>
                          <a:pt x="24" y="104"/>
                        </a:cubicBezTo>
                        <a:cubicBezTo>
                          <a:pt x="26" y="104"/>
                          <a:pt x="26" y="106"/>
                          <a:pt x="27" y="107"/>
                        </a:cubicBezTo>
                        <a:cubicBezTo>
                          <a:pt x="28" y="108"/>
                          <a:pt x="30" y="110"/>
                          <a:pt x="31" y="110"/>
                        </a:cubicBezTo>
                        <a:cubicBezTo>
                          <a:pt x="31" y="110"/>
                          <a:pt x="33" y="112"/>
                          <a:pt x="33" y="111"/>
                        </a:cubicBezTo>
                        <a:cubicBezTo>
                          <a:pt x="34" y="111"/>
                          <a:pt x="35" y="112"/>
                          <a:pt x="36" y="112"/>
                        </a:cubicBezTo>
                        <a:cubicBezTo>
                          <a:pt x="36" y="112"/>
                          <a:pt x="38" y="114"/>
                          <a:pt x="38" y="116"/>
                        </a:cubicBezTo>
                        <a:cubicBezTo>
                          <a:pt x="37" y="119"/>
                          <a:pt x="40" y="119"/>
                          <a:pt x="40" y="120"/>
                        </a:cubicBezTo>
                        <a:cubicBezTo>
                          <a:pt x="41" y="120"/>
                          <a:pt x="43" y="122"/>
                          <a:pt x="43" y="123"/>
                        </a:cubicBezTo>
                        <a:cubicBezTo>
                          <a:pt x="44" y="124"/>
                          <a:pt x="46" y="124"/>
                          <a:pt x="46" y="125"/>
                        </a:cubicBezTo>
                        <a:cubicBezTo>
                          <a:pt x="47" y="125"/>
                          <a:pt x="47" y="126"/>
                          <a:pt x="48" y="125"/>
                        </a:cubicBezTo>
                        <a:cubicBezTo>
                          <a:pt x="50" y="125"/>
                          <a:pt x="49" y="123"/>
                          <a:pt x="49" y="123"/>
                        </a:cubicBezTo>
                        <a:cubicBezTo>
                          <a:pt x="49" y="123"/>
                          <a:pt x="51" y="122"/>
                          <a:pt x="52" y="123"/>
                        </a:cubicBezTo>
                        <a:cubicBezTo>
                          <a:pt x="52" y="124"/>
                          <a:pt x="53" y="127"/>
                          <a:pt x="53" y="127"/>
                        </a:cubicBezTo>
                        <a:cubicBezTo>
                          <a:pt x="54" y="127"/>
                          <a:pt x="55" y="130"/>
                          <a:pt x="54" y="133"/>
                        </a:cubicBezTo>
                        <a:cubicBezTo>
                          <a:pt x="54" y="135"/>
                          <a:pt x="54" y="137"/>
                          <a:pt x="53" y="137"/>
                        </a:cubicBezTo>
                        <a:cubicBezTo>
                          <a:pt x="53" y="137"/>
                          <a:pt x="51" y="139"/>
                          <a:pt x="50" y="139"/>
                        </a:cubicBezTo>
                        <a:cubicBezTo>
                          <a:pt x="49" y="140"/>
                          <a:pt x="48" y="143"/>
                          <a:pt x="48" y="144"/>
                        </a:cubicBezTo>
                        <a:cubicBezTo>
                          <a:pt x="48" y="145"/>
                          <a:pt x="49" y="148"/>
                          <a:pt x="49" y="150"/>
                        </a:cubicBezTo>
                        <a:cubicBezTo>
                          <a:pt x="49" y="151"/>
                          <a:pt x="48" y="152"/>
                          <a:pt x="48" y="154"/>
                        </a:cubicBezTo>
                        <a:cubicBezTo>
                          <a:pt x="49" y="157"/>
                          <a:pt x="52" y="157"/>
                          <a:pt x="52" y="159"/>
                        </a:cubicBezTo>
                        <a:cubicBezTo>
                          <a:pt x="52" y="161"/>
                          <a:pt x="55" y="166"/>
                          <a:pt x="55" y="167"/>
                        </a:cubicBezTo>
                        <a:cubicBezTo>
                          <a:pt x="56" y="169"/>
                          <a:pt x="58" y="172"/>
                          <a:pt x="58" y="174"/>
                        </a:cubicBezTo>
                        <a:cubicBezTo>
                          <a:pt x="58" y="177"/>
                          <a:pt x="63" y="179"/>
                          <a:pt x="64" y="179"/>
                        </a:cubicBezTo>
                        <a:cubicBezTo>
                          <a:pt x="64" y="179"/>
                          <a:pt x="66" y="181"/>
                          <a:pt x="67" y="181"/>
                        </a:cubicBezTo>
                        <a:cubicBezTo>
                          <a:pt x="68" y="182"/>
                          <a:pt x="69" y="183"/>
                          <a:pt x="70" y="185"/>
                        </a:cubicBezTo>
                        <a:cubicBezTo>
                          <a:pt x="71" y="186"/>
                          <a:pt x="71" y="188"/>
                          <a:pt x="71" y="189"/>
                        </a:cubicBezTo>
                        <a:cubicBezTo>
                          <a:pt x="71" y="189"/>
                          <a:pt x="71" y="195"/>
                          <a:pt x="71" y="198"/>
                        </a:cubicBezTo>
                        <a:cubicBezTo>
                          <a:pt x="71" y="201"/>
                          <a:pt x="73" y="204"/>
                          <a:pt x="72" y="205"/>
                        </a:cubicBezTo>
                        <a:cubicBezTo>
                          <a:pt x="71" y="205"/>
                          <a:pt x="69" y="206"/>
                          <a:pt x="70" y="207"/>
                        </a:cubicBezTo>
                        <a:cubicBezTo>
                          <a:pt x="71" y="208"/>
                          <a:pt x="70" y="208"/>
                          <a:pt x="70" y="209"/>
                        </a:cubicBezTo>
                        <a:cubicBezTo>
                          <a:pt x="70" y="209"/>
                          <a:pt x="71" y="212"/>
                          <a:pt x="71" y="213"/>
                        </a:cubicBezTo>
                        <a:cubicBezTo>
                          <a:pt x="70" y="214"/>
                          <a:pt x="70" y="216"/>
                          <a:pt x="70" y="217"/>
                        </a:cubicBezTo>
                        <a:cubicBezTo>
                          <a:pt x="69" y="217"/>
                          <a:pt x="68" y="218"/>
                          <a:pt x="69" y="220"/>
                        </a:cubicBezTo>
                        <a:cubicBezTo>
                          <a:pt x="69" y="221"/>
                          <a:pt x="68" y="221"/>
                          <a:pt x="68" y="222"/>
                        </a:cubicBezTo>
                        <a:cubicBezTo>
                          <a:pt x="68" y="223"/>
                          <a:pt x="70" y="223"/>
                          <a:pt x="70" y="224"/>
                        </a:cubicBezTo>
                        <a:cubicBezTo>
                          <a:pt x="69" y="226"/>
                          <a:pt x="69" y="226"/>
                          <a:pt x="69" y="227"/>
                        </a:cubicBezTo>
                        <a:cubicBezTo>
                          <a:pt x="69" y="229"/>
                          <a:pt x="70" y="230"/>
                          <a:pt x="70" y="231"/>
                        </a:cubicBezTo>
                        <a:cubicBezTo>
                          <a:pt x="70" y="231"/>
                          <a:pt x="70" y="232"/>
                          <a:pt x="69" y="233"/>
                        </a:cubicBezTo>
                        <a:cubicBezTo>
                          <a:pt x="68" y="234"/>
                          <a:pt x="68" y="235"/>
                          <a:pt x="68" y="236"/>
                        </a:cubicBezTo>
                        <a:cubicBezTo>
                          <a:pt x="68" y="236"/>
                          <a:pt x="69" y="237"/>
                          <a:pt x="69" y="238"/>
                        </a:cubicBezTo>
                        <a:cubicBezTo>
                          <a:pt x="69" y="238"/>
                          <a:pt x="68" y="239"/>
                          <a:pt x="69" y="240"/>
                        </a:cubicBezTo>
                        <a:cubicBezTo>
                          <a:pt x="69" y="241"/>
                          <a:pt x="70" y="241"/>
                          <a:pt x="71" y="241"/>
                        </a:cubicBezTo>
                        <a:cubicBezTo>
                          <a:pt x="71" y="242"/>
                          <a:pt x="69" y="242"/>
                          <a:pt x="70" y="243"/>
                        </a:cubicBezTo>
                        <a:cubicBezTo>
                          <a:pt x="71" y="244"/>
                          <a:pt x="72" y="243"/>
                          <a:pt x="72" y="245"/>
                        </a:cubicBezTo>
                        <a:cubicBezTo>
                          <a:pt x="72" y="245"/>
                          <a:pt x="73" y="246"/>
                          <a:pt x="73" y="246"/>
                        </a:cubicBezTo>
                        <a:cubicBezTo>
                          <a:pt x="73" y="246"/>
                          <a:pt x="74" y="246"/>
                          <a:pt x="74" y="246"/>
                        </a:cubicBezTo>
                        <a:cubicBezTo>
                          <a:pt x="74" y="247"/>
                          <a:pt x="75" y="247"/>
                          <a:pt x="75" y="247"/>
                        </a:cubicBezTo>
                        <a:cubicBezTo>
                          <a:pt x="75" y="247"/>
                          <a:pt x="77" y="248"/>
                          <a:pt x="77" y="248"/>
                        </a:cubicBezTo>
                        <a:close/>
                        <a:moveTo>
                          <a:pt x="55" y="38"/>
                        </a:moveTo>
                        <a:cubicBezTo>
                          <a:pt x="55" y="38"/>
                          <a:pt x="58" y="37"/>
                          <a:pt x="59" y="38"/>
                        </a:cubicBezTo>
                        <a:cubicBezTo>
                          <a:pt x="60" y="39"/>
                          <a:pt x="58" y="39"/>
                          <a:pt x="57" y="40"/>
                        </a:cubicBezTo>
                        <a:cubicBezTo>
                          <a:pt x="55" y="41"/>
                          <a:pt x="55" y="41"/>
                          <a:pt x="54" y="42"/>
                        </a:cubicBezTo>
                        <a:cubicBezTo>
                          <a:pt x="53" y="43"/>
                          <a:pt x="51" y="43"/>
                          <a:pt x="50" y="44"/>
                        </a:cubicBezTo>
                        <a:cubicBezTo>
                          <a:pt x="49" y="45"/>
                          <a:pt x="48" y="46"/>
                          <a:pt x="47" y="45"/>
                        </a:cubicBezTo>
                        <a:cubicBezTo>
                          <a:pt x="47" y="44"/>
                          <a:pt x="48" y="45"/>
                          <a:pt x="48" y="44"/>
                        </a:cubicBezTo>
                        <a:cubicBezTo>
                          <a:pt x="48" y="44"/>
                          <a:pt x="51" y="42"/>
                          <a:pt x="51" y="42"/>
                        </a:cubicBezTo>
                        <a:cubicBezTo>
                          <a:pt x="51" y="42"/>
                          <a:pt x="54" y="37"/>
                          <a:pt x="55" y="38"/>
                        </a:cubicBezTo>
                        <a:close/>
                        <a:moveTo>
                          <a:pt x="50" y="34"/>
                        </a:moveTo>
                        <a:cubicBezTo>
                          <a:pt x="51" y="34"/>
                          <a:pt x="53" y="37"/>
                          <a:pt x="52" y="37"/>
                        </a:cubicBezTo>
                        <a:cubicBezTo>
                          <a:pt x="51" y="38"/>
                          <a:pt x="50" y="37"/>
                          <a:pt x="50" y="35"/>
                        </a:cubicBezTo>
                        <a:cubicBezTo>
                          <a:pt x="50" y="34"/>
                          <a:pt x="49" y="38"/>
                          <a:pt x="49" y="39"/>
                        </a:cubicBezTo>
                        <a:cubicBezTo>
                          <a:pt x="50" y="40"/>
                          <a:pt x="48" y="42"/>
                          <a:pt x="48" y="42"/>
                        </a:cubicBezTo>
                        <a:cubicBezTo>
                          <a:pt x="47" y="42"/>
                          <a:pt x="47" y="40"/>
                          <a:pt x="47" y="38"/>
                        </a:cubicBezTo>
                        <a:cubicBezTo>
                          <a:pt x="47" y="37"/>
                          <a:pt x="46" y="35"/>
                          <a:pt x="45" y="35"/>
                        </a:cubicBezTo>
                        <a:cubicBezTo>
                          <a:pt x="43" y="36"/>
                          <a:pt x="42" y="38"/>
                          <a:pt x="41" y="38"/>
                        </a:cubicBezTo>
                        <a:cubicBezTo>
                          <a:pt x="41" y="39"/>
                          <a:pt x="41" y="42"/>
                          <a:pt x="41" y="43"/>
                        </a:cubicBezTo>
                        <a:cubicBezTo>
                          <a:pt x="41" y="43"/>
                          <a:pt x="41" y="46"/>
                          <a:pt x="39" y="46"/>
                        </a:cubicBezTo>
                        <a:cubicBezTo>
                          <a:pt x="38" y="46"/>
                          <a:pt x="38" y="43"/>
                          <a:pt x="39" y="42"/>
                        </a:cubicBezTo>
                        <a:cubicBezTo>
                          <a:pt x="39" y="40"/>
                          <a:pt x="38" y="38"/>
                          <a:pt x="39" y="36"/>
                        </a:cubicBezTo>
                        <a:cubicBezTo>
                          <a:pt x="40" y="35"/>
                          <a:pt x="42" y="34"/>
                          <a:pt x="43" y="34"/>
                        </a:cubicBezTo>
                        <a:cubicBezTo>
                          <a:pt x="44" y="33"/>
                          <a:pt x="46" y="34"/>
                          <a:pt x="47" y="34"/>
                        </a:cubicBezTo>
                        <a:cubicBezTo>
                          <a:pt x="47" y="34"/>
                          <a:pt x="49" y="34"/>
                          <a:pt x="50" y="34"/>
                        </a:cubicBezTo>
                        <a:close/>
                        <a:moveTo>
                          <a:pt x="36" y="30"/>
                        </a:moveTo>
                        <a:cubicBezTo>
                          <a:pt x="38" y="29"/>
                          <a:pt x="40" y="26"/>
                          <a:pt x="41" y="27"/>
                        </a:cubicBezTo>
                        <a:cubicBezTo>
                          <a:pt x="44" y="29"/>
                          <a:pt x="44" y="29"/>
                          <a:pt x="44" y="29"/>
                        </a:cubicBezTo>
                        <a:cubicBezTo>
                          <a:pt x="45" y="30"/>
                          <a:pt x="44" y="32"/>
                          <a:pt x="43" y="32"/>
                        </a:cubicBezTo>
                        <a:cubicBezTo>
                          <a:pt x="43" y="32"/>
                          <a:pt x="41" y="32"/>
                          <a:pt x="40" y="32"/>
                        </a:cubicBezTo>
                        <a:cubicBezTo>
                          <a:pt x="39" y="32"/>
                          <a:pt x="39" y="31"/>
                          <a:pt x="38" y="31"/>
                        </a:cubicBezTo>
                        <a:cubicBezTo>
                          <a:pt x="38" y="31"/>
                          <a:pt x="36" y="32"/>
                          <a:pt x="36" y="33"/>
                        </a:cubicBezTo>
                        <a:cubicBezTo>
                          <a:pt x="35" y="33"/>
                          <a:pt x="33" y="33"/>
                          <a:pt x="33" y="32"/>
                        </a:cubicBezTo>
                        <a:cubicBezTo>
                          <a:pt x="33" y="31"/>
                          <a:pt x="34" y="31"/>
                          <a:pt x="3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79" name="Freeform: Shape 12"/>
                  <p:cNvSpPr/>
                  <p:nvPr/>
                </p:nvSpPr>
                <p:spPr bwMode="auto">
                  <a:xfrm>
                    <a:off x="5247990" y="4030001"/>
                    <a:ext cx="101420" cy="38169"/>
                  </a:xfrm>
                  <a:custGeom>
                    <a:avLst/>
                    <a:gdLst>
                      <a:gd name="T0" fmla="*/ 2 w 13"/>
                      <a:gd name="T1" fmla="*/ 4 h 5"/>
                      <a:gd name="T2" fmla="*/ 2 w 13"/>
                      <a:gd name="T3" fmla="*/ 5 h 5"/>
                      <a:gd name="T4" fmla="*/ 5 w 13"/>
                      <a:gd name="T5" fmla="*/ 4 h 5"/>
                      <a:gd name="T6" fmla="*/ 8 w 13"/>
                      <a:gd name="T7" fmla="*/ 3 h 5"/>
                      <a:gd name="T8" fmla="*/ 10 w 13"/>
                      <a:gd name="T9" fmla="*/ 5 h 5"/>
                      <a:gd name="T10" fmla="*/ 11 w 13"/>
                      <a:gd name="T11" fmla="*/ 3 h 5"/>
                      <a:gd name="T12" fmla="*/ 7 w 13"/>
                      <a:gd name="T13" fmla="*/ 1 h 5"/>
                      <a:gd name="T14" fmla="*/ 5 w 13"/>
                      <a:gd name="T15" fmla="*/ 0 h 5"/>
                      <a:gd name="T16" fmla="*/ 4 w 13"/>
                      <a:gd name="T17" fmla="*/ 1 h 5"/>
                      <a:gd name="T18" fmla="*/ 2 w 13"/>
                      <a:gd name="T19" fmla="*/ 3 h 5"/>
                      <a:gd name="T20" fmla="*/ 2 w 13"/>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2" y="4"/>
                        </a:moveTo>
                        <a:cubicBezTo>
                          <a:pt x="0" y="5"/>
                          <a:pt x="1" y="5"/>
                          <a:pt x="2" y="5"/>
                        </a:cubicBezTo>
                        <a:cubicBezTo>
                          <a:pt x="3" y="5"/>
                          <a:pt x="5" y="4"/>
                          <a:pt x="5" y="4"/>
                        </a:cubicBezTo>
                        <a:cubicBezTo>
                          <a:pt x="5" y="4"/>
                          <a:pt x="8" y="2"/>
                          <a:pt x="8" y="3"/>
                        </a:cubicBezTo>
                        <a:cubicBezTo>
                          <a:pt x="9" y="4"/>
                          <a:pt x="8" y="5"/>
                          <a:pt x="10" y="5"/>
                        </a:cubicBezTo>
                        <a:cubicBezTo>
                          <a:pt x="11" y="5"/>
                          <a:pt x="13" y="4"/>
                          <a:pt x="11" y="3"/>
                        </a:cubicBezTo>
                        <a:cubicBezTo>
                          <a:pt x="9" y="2"/>
                          <a:pt x="8" y="2"/>
                          <a:pt x="7" y="1"/>
                        </a:cubicBezTo>
                        <a:cubicBezTo>
                          <a:pt x="6" y="0"/>
                          <a:pt x="6" y="0"/>
                          <a:pt x="5" y="0"/>
                        </a:cubicBezTo>
                        <a:cubicBezTo>
                          <a:pt x="5" y="1"/>
                          <a:pt x="5" y="1"/>
                          <a:pt x="4" y="1"/>
                        </a:cubicBezTo>
                        <a:cubicBezTo>
                          <a:pt x="4" y="1"/>
                          <a:pt x="3" y="2"/>
                          <a:pt x="2" y="3"/>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0" name="Freeform: Shape 13"/>
                  <p:cNvSpPr/>
                  <p:nvPr/>
                </p:nvSpPr>
                <p:spPr bwMode="auto">
                  <a:xfrm>
                    <a:off x="5287250" y="4068170"/>
                    <a:ext cx="22901" cy="16358"/>
                  </a:xfrm>
                  <a:custGeom>
                    <a:avLst/>
                    <a:gdLst>
                      <a:gd name="T0" fmla="*/ 0 w 3"/>
                      <a:gd name="T1" fmla="*/ 1 h 2"/>
                      <a:gd name="T2" fmla="*/ 3 w 3"/>
                      <a:gd name="T3" fmla="*/ 2 h 2"/>
                      <a:gd name="T4" fmla="*/ 0 w 3"/>
                      <a:gd name="T5" fmla="*/ 1 h 2"/>
                    </a:gdLst>
                    <a:ahLst/>
                    <a:cxnLst>
                      <a:cxn ang="0">
                        <a:pos x="T0" y="T1"/>
                      </a:cxn>
                      <a:cxn ang="0">
                        <a:pos x="T2" y="T3"/>
                      </a:cxn>
                      <a:cxn ang="0">
                        <a:pos x="T4" y="T5"/>
                      </a:cxn>
                    </a:cxnLst>
                    <a:rect l="0" t="0" r="r" b="b"/>
                    <a:pathLst>
                      <a:path w="3" h="2">
                        <a:moveTo>
                          <a:pt x="0" y="1"/>
                        </a:moveTo>
                        <a:cubicBezTo>
                          <a:pt x="0" y="2"/>
                          <a:pt x="2" y="2"/>
                          <a:pt x="3"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1" name="Freeform: Shape 14"/>
                  <p:cNvSpPr/>
                  <p:nvPr/>
                </p:nvSpPr>
                <p:spPr bwMode="auto">
                  <a:xfrm>
                    <a:off x="5317785" y="4075804"/>
                    <a:ext cx="31626" cy="23992"/>
                  </a:xfrm>
                  <a:custGeom>
                    <a:avLst/>
                    <a:gdLst>
                      <a:gd name="T0" fmla="*/ 2 w 4"/>
                      <a:gd name="T1" fmla="*/ 1 h 3"/>
                      <a:gd name="T2" fmla="*/ 3 w 4"/>
                      <a:gd name="T3" fmla="*/ 2 h 3"/>
                      <a:gd name="T4" fmla="*/ 2 w 4"/>
                      <a:gd name="T5" fmla="*/ 1 h 3"/>
                    </a:gdLst>
                    <a:ahLst/>
                    <a:cxnLst>
                      <a:cxn ang="0">
                        <a:pos x="T0" y="T1"/>
                      </a:cxn>
                      <a:cxn ang="0">
                        <a:pos x="T2" y="T3"/>
                      </a:cxn>
                      <a:cxn ang="0">
                        <a:pos x="T4" y="T5"/>
                      </a:cxn>
                    </a:cxnLst>
                    <a:rect l="0" t="0" r="r" b="b"/>
                    <a:pathLst>
                      <a:path w="4" h="3">
                        <a:moveTo>
                          <a:pt x="2" y="1"/>
                        </a:moveTo>
                        <a:cubicBezTo>
                          <a:pt x="0" y="1"/>
                          <a:pt x="2" y="3"/>
                          <a:pt x="3" y="2"/>
                        </a:cubicBezTo>
                        <a:cubicBezTo>
                          <a:pt x="4" y="1"/>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2" name="Freeform: Shape 15"/>
                  <p:cNvSpPr/>
                  <p:nvPr/>
                </p:nvSpPr>
                <p:spPr bwMode="auto">
                  <a:xfrm>
                    <a:off x="6147687" y="3990742"/>
                    <a:ext cx="147223" cy="54527"/>
                  </a:xfrm>
                  <a:custGeom>
                    <a:avLst/>
                    <a:gdLst>
                      <a:gd name="T0" fmla="*/ 7 w 19"/>
                      <a:gd name="T1" fmla="*/ 5 h 7"/>
                      <a:gd name="T2" fmla="*/ 10 w 19"/>
                      <a:gd name="T3" fmla="*/ 7 h 7"/>
                      <a:gd name="T4" fmla="*/ 14 w 19"/>
                      <a:gd name="T5" fmla="*/ 5 h 7"/>
                      <a:gd name="T6" fmla="*/ 17 w 19"/>
                      <a:gd name="T7" fmla="*/ 4 h 7"/>
                      <a:gd name="T8" fmla="*/ 18 w 19"/>
                      <a:gd name="T9" fmla="*/ 2 h 7"/>
                      <a:gd name="T10" fmla="*/ 14 w 19"/>
                      <a:gd name="T11" fmla="*/ 0 h 7"/>
                      <a:gd name="T12" fmla="*/ 10 w 19"/>
                      <a:gd name="T13" fmla="*/ 1 h 7"/>
                      <a:gd name="T14" fmla="*/ 6 w 19"/>
                      <a:gd name="T15" fmla="*/ 1 h 7"/>
                      <a:gd name="T16" fmla="*/ 1 w 19"/>
                      <a:gd name="T17" fmla="*/ 0 h 7"/>
                      <a:gd name="T18" fmla="*/ 1 w 19"/>
                      <a:gd name="T19" fmla="*/ 2 h 7"/>
                      <a:gd name="T20" fmla="*/ 3 w 19"/>
                      <a:gd name="T21" fmla="*/ 5 h 7"/>
                      <a:gd name="T22" fmla="*/ 7 w 1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7">
                        <a:moveTo>
                          <a:pt x="7" y="5"/>
                        </a:moveTo>
                        <a:cubicBezTo>
                          <a:pt x="7" y="6"/>
                          <a:pt x="8" y="7"/>
                          <a:pt x="10" y="7"/>
                        </a:cubicBezTo>
                        <a:cubicBezTo>
                          <a:pt x="12" y="6"/>
                          <a:pt x="13" y="6"/>
                          <a:pt x="14" y="5"/>
                        </a:cubicBezTo>
                        <a:cubicBezTo>
                          <a:pt x="14" y="4"/>
                          <a:pt x="17" y="4"/>
                          <a:pt x="17" y="4"/>
                        </a:cubicBezTo>
                        <a:cubicBezTo>
                          <a:pt x="17" y="4"/>
                          <a:pt x="19" y="3"/>
                          <a:pt x="18" y="2"/>
                        </a:cubicBezTo>
                        <a:cubicBezTo>
                          <a:pt x="17" y="1"/>
                          <a:pt x="15" y="1"/>
                          <a:pt x="14" y="0"/>
                        </a:cubicBezTo>
                        <a:cubicBezTo>
                          <a:pt x="13" y="0"/>
                          <a:pt x="13" y="1"/>
                          <a:pt x="10" y="1"/>
                        </a:cubicBezTo>
                        <a:cubicBezTo>
                          <a:pt x="8" y="1"/>
                          <a:pt x="7" y="2"/>
                          <a:pt x="6" y="1"/>
                        </a:cubicBezTo>
                        <a:cubicBezTo>
                          <a:pt x="5" y="0"/>
                          <a:pt x="1" y="0"/>
                          <a:pt x="1" y="0"/>
                        </a:cubicBezTo>
                        <a:cubicBezTo>
                          <a:pt x="1" y="1"/>
                          <a:pt x="0" y="1"/>
                          <a:pt x="1" y="2"/>
                        </a:cubicBezTo>
                        <a:cubicBezTo>
                          <a:pt x="2" y="4"/>
                          <a:pt x="2" y="5"/>
                          <a:pt x="3" y="5"/>
                        </a:cubicBezTo>
                        <a:cubicBezTo>
                          <a:pt x="4" y="5"/>
                          <a:pt x="6" y="5"/>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3" name="Freeform: Shape 16"/>
                  <p:cNvSpPr/>
                  <p:nvPr/>
                </p:nvSpPr>
                <p:spPr bwMode="auto">
                  <a:xfrm>
                    <a:off x="5511901" y="3720288"/>
                    <a:ext cx="728482" cy="371875"/>
                  </a:xfrm>
                  <a:custGeom>
                    <a:avLst/>
                    <a:gdLst>
                      <a:gd name="T0" fmla="*/ 3 w 94"/>
                      <a:gd name="T1" fmla="*/ 20 h 48"/>
                      <a:gd name="T2" fmla="*/ 5 w 94"/>
                      <a:gd name="T3" fmla="*/ 20 h 48"/>
                      <a:gd name="T4" fmla="*/ 16 w 94"/>
                      <a:gd name="T5" fmla="*/ 20 h 48"/>
                      <a:gd name="T6" fmla="*/ 22 w 94"/>
                      <a:gd name="T7" fmla="*/ 28 h 48"/>
                      <a:gd name="T8" fmla="*/ 27 w 94"/>
                      <a:gd name="T9" fmla="*/ 27 h 48"/>
                      <a:gd name="T10" fmla="*/ 28 w 94"/>
                      <a:gd name="T11" fmla="*/ 31 h 48"/>
                      <a:gd name="T12" fmla="*/ 27 w 94"/>
                      <a:gd name="T13" fmla="*/ 34 h 48"/>
                      <a:gd name="T14" fmla="*/ 25 w 94"/>
                      <a:gd name="T15" fmla="*/ 34 h 48"/>
                      <a:gd name="T16" fmla="*/ 25 w 94"/>
                      <a:gd name="T17" fmla="*/ 38 h 48"/>
                      <a:gd name="T18" fmla="*/ 27 w 94"/>
                      <a:gd name="T19" fmla="*/ 40 h 48"/>
                      <a:gd name="T20" fmla="*/ 34 w 94"/>
                      <a:gd name="T21" fmla="*/ 46 h 48"/>
                      <a:gd name="T22" fmla="*/ 39 w 94"/>
                      <a:gd name="T23" fmla="*/ 48 h 48"/>
                      <a:gd name="T24" fmla="*/ 43 w 94"/>
                      <a:gd name="T25" fmla="*/ 43 h 48"/>
                      <a:gd name="T26" fmla="*/ 46 w 94"/>
                      <a:gd name="T27" fmla="*/ 40 h 48"/>
                      <a:gd name="T28" fmla="*/ 52 w 94"/>
                      <a:gd name="T29" fmla="*/ 36 h 48"/>
                      <a:gd name="T30" fmla="*/ 61 w 94"/>
                      <a:gd name="T31" fmla="*/ 32 h 48"/>
                      <a:gd name="T32" fmla="*/ 73 w 94"/>
                      <a:gd name="T33" fmla="*/ 30 h 48"/>
                      <a:gd name="T34" fmla="*/ 72 w 94"/>
                      <a:gd name="T35" fmla="*/ 28 h 48"/>
                      <a:gd name="T36" fmla="*/ 75 w 94"/>
                      <a:gd name="T37" fmla="*/ 27 h 48"/>
                      <a:gd name="T38" fmla="*/ 79 w 94"/>
                      <a:gd name="T39" fmla="*/ 27 h 48"/>
                      <a:gd name="T40" fmla="*/ 78 w 94"/>
                      <a:gd name="T41" fmla="*/ 22 h 48"/>
                      <a:gd name="T42" fmla="*/ 85 w 94"/>
                      <a:gd name="T43" fmla="*/ 18 h 48"/>
                      <a:gd name="T44" fmla="*/ 83 w 94"/>
                      <a:gd name="T45" fmla="*/ 16 h 48"/>
                      <a:gd name="T46" fmla="*/ 91 w 94"/>
                      <a:gd name="T47" fmla="*/ 9 h 48"/>
                      <a:gd name="T48" fmla="*/ 87 w 94"/>
                      <a:gd name="T49" fmla="*/ 7 h 48"/>
                      <a:gd name="T50" fmla="*/ 78 w 94"/>
                      <a:gd name="T51" fmla="*/ 5 h 48"/>
                      <a:gd name="T52" fmla="*/ 73 w 94"/>
                      <a:gd name="T53" fmla="*/ 2 h 48"/>
                      <a:gd name="T54" fmla="*/ 65 w 94"/>
                      <a:gd name="T55" fmla="*/ 3 h 48"/>
                      <a:gd name="T56" fmla="*/ 53 w 94"/>
                      <a:gd name="T57" fmla="*/ 3 h 48"/>
                      <a:gd name="T58" fmla="*/ 66 w 94"/>
                      <a:gd name="T59" fmla="*/ 2 h 48"/>
                      <a:gd name="T60" fmla="*/ 58 w 94"/>
                      <a:gd name="T61" fmla="*/ 0 h 48"/>
                      <a:gd name="T62" fmla="*/ 36 w 94"/>
                      <a:gd name="T63" fmla="*/ 5 h 48"/>
                      <a:gd name="T64" fmla="*/ 32 w 94"/>
                      <a:gd name="T65" fmla="*/ 6 h 48"/>
                      <a:gd name="T66" fmla="*/ 27 w 94"/>
                      <a:gd name="T67" fmla="*/ 7 h 48"/>
                      <a:gd name="T68" fmla="*/ 1 w 94"/>
                      <a:gd name="T6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48">
                        <a:moveTo>
                          <a:pt x="1" y="21"/>
                        </a:moveTo>
                        <a:cubicBezTo>
                          <a:pt x="1" y="21"/>
                          <a:pt x="3" y="21"/>
                          <a:pt x="3" y="20"/>
                        </a:cubicBezTo>
                        <a:cubicBezTo>
                          <a:pt x="4" y="20"/>
                          <a:pt x="5" y="18"/>
                          <a:pt x="5" y="18"/>
                        </a:cubicBezTo>
                        <a:cubicBezTo>
                          <a:pt x="5" y="18"/>
                          <a:pt x="4" y="19"/>
                          <a:pt x="5" y="20"/>
                        </a:cubicBezTo>
                        <a:cubicBezTo>
                          <a:pt x="6" y="20"/>
                          <a:pt x="9" y="19"/>
                          <a:pt x="10" y="19"/>
                        </a:cubicBezTo>
                        <a:cubicBezTo>
                          <a:pt x="11" y="19"/>
                          <a:pt x="15" y="20"/>
                          <a:pt x="16" y="20"/>
                        </a:cubicBezTo>
                        <a:cubicBezTo>
                          <a:pt x="17" y="21"/>
                          <a:pt x="20" y="21"/>
                          <a:pt x="21" y="22"/>
                        </a:cubicBezTo>
                        <a:cubicBezTo>
                          <a:pt x="22" y="23"/>
                          <a:pt x="21" y="28"/>
                          <a:pt x="22" y="28"/>
                        </a:cubicBezTo>
                        <a:cubicBezTo>
                          <a:pt x="22" y="29"/>
                          <a:pt x="24" y="27"/>
                          <a:pt x="24" y="26"/>
                        </a:cubicBezTo>
                        <a:cubicBezTo>
                          <a:pt x="25" y="26"/>
                          <a:pt x="27" y="26"/>
                          <a:pt x="27" y="27"/>
                        </a:cubicBezTo>
                        <a:cubicBezTo>
                          <a:pt x="28" y="27"/>
                          <a:pt x="29" y="29"/>
                          <a:pt x="29" y="30"/>
                        </a:cubicBezTo>
                        <a:cubicBezTo>
                          <a:pt x="29" y="30"/>
                          <a:pt x="29" y="31"/>
                          <a:pt x="28" y="31"/>
                        </a:cubicBezTo>
                        <a:cubicBezTo>
                          <a:pt x="28" y="31"/>
                          <a:pt x="26" y="34"/>
                          <a:pt x="27" y="33"/>
                        </a:cubicBezTo>
                        <a:cubicBezTo>
                          <a:pt x="27" y="33"/>
                          <a:pt x="27" y="34"/>
                          <a:pt x="27" y="34"/>
                        </a:cubicBezTo>
                        <a:cubicBezTo>
                          <a:pt x="26" y="35"/>
                          <a:pt x="25" y="35"/>
                          <a:pt x="25" y="35"/>
                        </a:cubicBezTo>
                        <a:cubicBezTo>
                          <a:pt x="25" y="35"/>
                          <a:pt x="25" y="34"/>
                          <a:pt x="25" y="34"/>
                        </a:cubicBezTo>
                        <a:cubicBezTo>
                          <a:pt x="24" y="34"/>
                          <a:pt x="24" y="34"/>
                          <a:pt x="24" y="35"/>
                        </a:cubicBezTo>
                        <a:cubicBezTo>
                          <a:pt x="24" y="36"/>
                          <a:pt x="25" y="38"/>
                          <a:pt x="25" y="38"/>
                        </a:cubicBezTo>
                        <a:cubicBezTo>
                          <a:pt x="26" y="39"/>
                          <a:pt x="28" y="39"/>
                          <a:pt x="28" y="39"/>
                        </a:cubicBezTo>
                        <a:cubicBezTo>
                          <a:pt x="29" y="39"/>
                          <a:pt x="27" y="40"/>
                          <a:pt x="27" y="40"/>
                        </a:cubicBezTo>
                        <a:cubicBezTo>
                          <a:pt x="28" y="41"/>
                          <a:pt x="28" y="43"/>
                          <a:pt x="29" y="43"/>
                        </a:cubicBezTo>
                        <a:cubicBezTo>
                          <a:pt x="30" y="44"/>
                          <a:pt x="33" y="46"/>
                          <a:pt x="34" y="46"/>
                        </a:cubicBezTo>
                        <a:cubicBezTo>
                          <a:pt x="34" y="47"/>
                          <a:pt x="37" y="46"/>
                          <a:pt x="37" y="46"/>
                        </a:cubicBezTo>
                        <a:cubicBezTo>
                          <a:pt x="38" y="45"/>
                          <a:pt x="37" y="48"/>
                          <a:pt x="39" y="48"/>
                        </a:cubicBezTo>
                        <a:cubicBezTo>
                          <a:pt x="40" y="48"/>
                          <a:pt x="41" y="48"/>
                          <a:pt x="42" y="47"/>
                        </a:cubicBezTo>
                        <a:cubicBezTo>
                          <a:pt x="43" y="46"/>
                          <a:pt x="43" y="44"/>
                          <a:pt x="43" y="43"/>
                        </a:cubicBezTo>
                        <a:cubicBezTo>
                          <a:pt x="43" y="42"/>
                          <a:pt x="43" y="42"/>
                          <a:pt x="44" y="42"/>
                        </a:cubicBezTo>
                        <a:cubicBezTo>
                          <a:pt x="46" y="42"/>
                          <a:pt x="47" y="42"/>
                          <a:pt x="46" y="40"/>
                        </a:cubicBezTo>
                        <a:cubicBezTo>
                          <a:pt x="46" y="39"/>
                          <a:pt x="45" y="38"/>
                          <a:pt x="47" y="38"/>
                        </a:cubicBezTo>
                        <a:cubicBezTo>
                          <a:pt x="50" y="37"/>
                          <a:pt x="51" y="36"/>
                          <a:pt x="52" y="36"/>
                        </a:cubicBezTo>
                        <a:cubicBezTo>
                          <a:pt x="53" y="36"/>
                          <a:pt x="57" y="36"/>
                          <a:pt x="57" y="36"/>
                        </a:cubicBezTo>
                        <a:cubicBezTo>
                          <a:pt x="58" y="35"/>
                          <a:pt x="59" y="32"/>
                          <a:pt x="61" y="32"/>
                        </a:cubicBezTo>
                        <a:cubicBezTo>
                          <a:pt x="62" y="32"/>
                          <a:pt x="65" y="33"/>
                          <a:pt x="67" y="32"/>
                        </a:cubicBezTo>
                        <a:cubicBezTo>
                          <a:pt x="70" y="32"/>
                          <a:pt x="72" y="30"/>
                          <a:pt x="73" y="30"/>
                        </a:cubicBezTo>
                        <a:cubicBezTo>
                          <a:pt x="74" y="30"/>
                          <a:pt x="76" y="30"/>
                          <a:pt x="76" y="30"/>
                        </a:cubicBezTo>
                        <a:cubicBezTo>
                          <a:pt x="75" y="29"/>
                          <a:pt x="74" y="28"/>
                          <a:pt x="72" y="28"/>
                        </a:cubicBezTo>
                        <a:cubicBezTo>
                          <a:pt x="71" y="28"/>
                          <a:pt x="71" y="25"/>
                          <a:pt x="71" y="25"/>
                        </a:cubicBezTo>
                        <a:cubicBezTo>
                          <a:pt x="72" y="25"/>
                          <a:pt x="75" y="26"/>
                          <a:pt x="75" y="27"/>
                        </a:cubicBezTo>
                        <a:cubicBezTo>
                          <a:pt x="75" y="28"/>
                          <a:pt x="76" y="29"/>
                          <a:pt x="78" y="29"/>
                        </a:cubicBezTo>
                        <a:cubicBezTo>
                          <a:pt x="80" y="29"/>
                          <a:pt x="79" y="27"/>
                          <a:pt x="79" y="27"/>
                        </a:cubicBezTo>
                        <a:cubicBezTo>
                          <a:pt x="78" y="26"/>
                          <a:pt x="78" y="25"/>
                          <a:pt x="78" y="25"/>
                        </a:cubicBezTo>
                        <a:cubicBezTo>
                          <a:pt x="77" y="24"/>
                          <a:pt x="76" y="22"/>
                          <a:pt x="78" y="22"/>
                        </a:cubicBezTo>
                        <a:cubicBezTo>
                          <a:pt x="80" y="22"/>
                          <a:pt x="84" y="24"/>
                          <a:pt x="84" y="22"/>
                        </a:cubicBezTo>
                        <a:cubicBezTo>
                          <a:pt x="84" y="21"/>
                          <a:pt x="84" y="19"/>
                          <a:pt x="85" y="18"/>
                        </a:cubicBezTo>
                        <a:cubicBezTo>
                          <a:pt x="85" y="18"/>
                          <a:pt x="86" y="17"/>
                          <a:pt x="86" y="17"/>
                        </a:cubicBezTo>
                        <a:cubicBezTo>
                          <a:pt x="85" y="17"/>
                          <a:pt x="84" y="17"/>
                          <a:pt x="83" y="16"/>
                        </a:cubicBezTo>
                        <a:cubicBezTo>
                          <a:pt x="83" y="15"/>
                          <a:pt x="84" y="14"/>
                          <a:pt x="85" y="13"/>
                        </a:cubicBezTo>
                        <a:cubicBezTo>
                          <a:pt x="85" y="13"/>
                          <a:pt x="89" y="10"/>
                          <a:pt x="91" y="9"/>
                        </a:cubicBezTo>
                        <a:cubicBezTo>
                          <a:pt x="93" y="9"/>
                          <a:pt x="94" y="7"/>
                          <a:pt x="93" y="7"/>
                        </a:cubicBezTo>
                        <a:cubicBezTo>
                          <a:pt x="91" y="6"/>
                          <a:pt x="88" y="6"/>
                          <a:pt x="87" y="7"/>
                        </a:cubicBezTo>
                        <a:cubicBezTo>
                          <a:pt x="85" y="8"/>
                          <a:pt x="84" y="9"/>
                          <a:pt x="82" y="9"/>
                        </a:cubicBezTo>
                        <a:cubicBezTo>
                          <a:pt x="79" y="8"/>
                          <a:pt x="79" y="6"/>
                          <a:pt x="78" y="5"/>
                        </a:cubicBezTo>
                        <a:cubicBezTo>
                          <a:pt x="76" y="4"/>
                          <a:pt x="77" y="1"/>
                          <a:pt x="75" y="2"/>
                        </a:cubicBezTo>
                        <a:cubicBezTo>
                          <a:pt x="73" y="2"/>
                          <a:pt x="73" y="2"/>
                          <a:pt x="73" y="2"/>
                        </a:cubicBezTo>
                        <a:cubicBezTo>
                          <a:pt x="73" y="2"/>
                          <a:pt x="71" y="2"/>
                          <a:pt x="69" y="2"/>
                        </a:cubicBezTo>
                        <a:cubicBezTo>
                          <a:pt x="68" y="2"/>
                          <a:pt x="66" y="3"/>
                          <a:pt x="65" y="3"/>
                        </a:cubicBezTo>
                        <a:cubicBezTo>
                          <a:pt x="63" y="2"/>
                          <a:pt x="62" y="3"/>
                          <a:pt x="61" y="3"/>
                        </a:cubicBezTo>
                        <a:cubicBezTo>
                          <a:pt x="57" y="4"/>
                          <a:pt x="53" y="3"/>
                          <a:pt x="53" y="3"/>
                        </a:cubicBezTo>
                        <a:cubicBezTo>
                          <a:pt x="52" y="3"/>
                          <a:pt x="56" y="3"/>
                          <a:pt x="58" y="3"/>
                        </a:cubicBezTo>
                        <a:cubicBezTo>
                          <a:pt x="61" y="3"/>
                          <a:pt x="64" y="2"/>
                          <a:pt x="66" y="2"/>
                        </a:cubicBezTo>
                        <a:cubicBezTo>
                          <a:pt x="68" y="2"/>
                          <a:pt x="66" y="1"/>
                          <a:pt x="66" y="1"/>
                        </a:cubicBezTo>
                        <a:cubicBezTo>
                          <a:pt x="64" y="1"/>
                          <a:pt x="61" y="1"/>
                          <a:pt x="58" y="0"/>
                        </a:cubicBezTo>
                        <a:cubicBezTo>
                          <a:pt x="51" y="1"/>
                          <a:pt x="44" y="3"/>
                          <a:pt x="37" y="4"/>
                        </a:cubicBezTo>
                        <a:cubicBezTo>
                          <a:pt x="37" y="5"/>
                          <a:pt x="36" y="5"/>
                          <a:pt x="36" y="5"/>
                        </a:cubicBezTo>
                        <a:cubicBezTo>
                          <a:pt x="35" y="5"/>
                          <a:pt x="35" y="5"/>
                          <a:pt x="35" y="5"/>
                        </a:cubicBezTo>
                        <a:cubicBezTo>
                          <a:pt x="34" y="5"/>
                          <a:pt x="33" y="5"/>
                          <a:pt x="32" y="6"/>
                        </a:cubicBezTo>
                        <a:cubicBezTo>
                          <a:pt x="32" y="6"/>
                          <a:pt x="32" y="6"/>
                          <a:pt x="32" y="7"/>
                        </a:cubicBezTo>
                        <a:cubicBezTo>
                          <a:pt x="31" y="7"/>
                          <a:pt x="28" y="8"/>
                          <a:pt x="27" y="7"/>
                        </a:cubicBezTo>
                        <a:cubicBezTo>
                          <a:pt x="17" y="10"/>
                          <a:pt x="8" y="15"/>
                          <a:pt x="0" y="19"/>
                        </a:cubicBezTo>
                        <a:cubicBezTo>
                          <a:pt x="0" y="20"/>
                          <a:pt x="0"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4" name="Freeform: Shape 17"/>
                  <p:cNvSpPr/>
                  <p:nvPr/>
                </p:nvSpPr>
                <p:spPr bwMode="auto">
                  <a:xfrm>
                    <a:off x="5682026" y="3960207"/>
                    <a:ext cx="16358" cy="22901"/>
                  </a:xfrm>
                  <a:custGeom>
                    <a:avLst/>
                    <a:gdLst>
                      <a:gd name="T0" fmla="*/ 1 w 2"/>
                      <a:gd name="T1" fmla="*/ 1 h 3"/>
                      <a:gd name="T2" fmla="*/ 1 w 2"/>
                      <a:gd name="T3" fmla="*/ 2 h 3"/>
                      <a:gd name="T4" fmla="*/ 2 w 2"/>
                      <a:gd name="T5" fmla="*/ 2 h 3"/>
                      <a:gd name="T6" fmla="*/ 1 w 2"/>
                      <a:gd name="T7" fmla="*/ 1 h 3"/>
                    </a:gdLst>
                    <a:ahLst/>
                    <a:cxnLst>
                      <a:cxn ang="0">
                        <a:pos x="T0" y="T1"/>
                      </a:cxn>
                      <a:cxn ang="0">
                        <a:pos x="T2" y="T3"/>
                      </a:cxn>
                      <a:cxn ang="0">
                        <a:pos x="T4" y="T5"/>
                      </a:cxn>
                      <a:cxn ang="0">
                        <a:pos x="T6" y="T7"/>
                      </a:cxn>
                    </a:cxnLst>
                    <a:rect l="0" t="0" r="r" b="b"/>
                    <a:pathLst>
                      <a:path w="2" h="3">
                        <a:moveTo>
                          <a:pt x="1" y="1"/>
                        </a:moveTo>
                        <a:cubicBezTo>
                          <a:pt x="0" y="3"/>
                          <a:pt x="1" y="2"/>
                          <a:pt x="1" y="2"/>
                        </a:cubicBezTo>
                        <a:cubicBezTo>
                          <a:pt x="2" y="2"/>
                          <a:pt x="2" y="2"/>
                          <a:pt x="2" y="2"/>
                        </a:cubicBezTo>
                        <a:cubicBezTo>
                          <a:pt x="2"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5" name="Freeform: Shape 18"/>
                  <p:cNvSpPr/>
                  <p:nvPr/>
                </p:nvSpPr>
                <p:spPr bwMode="auto">
                  <a:xfrm>
                    <a:off x="5240356" y="4750850"/>
                    <a:ext cx="124322" cy="61070"/>
                  </a:xfrm>
                  <a:custGeom>
                    <a:avLst/>
                    <a:gdLst>
                      <a:gd name="T0" fmla="*/ 13 w 16"/>
                      <a:gd name="T1" fmla="*/ 4 h 8"/>
                      <a:gd name="T2" fmla="*/ 9 w 16"/>
                      <a:gd name="T3" fmla="*/ 1 h 8"/>
                      <a:gd name="T4" fmla="*/ 4 w 16"/>
                      <a:gd name="T5" fmla="*/ 0 h 8"/>
                      <a:gd name="T6" fmla="*/ 0 w 16"/>
                      <a:gd name="T7" fmla="*/ 1 h 8"/>
                      <a:gd name="T8" fmla="*/ 3 w 16"/>
                      <a:gd name="T9" fmla="*/ 3 h 8"/>
                      <a:gd name="T10" fmla="*/ 9 w 16"/>
                      <a:gd name="T11" fmla="*/ 3 h 8"/>
                      <a:gd name="T12" fmla="*/ 13 w 16"/>
                      <a:gd name="T13" fmla="*/ 7 h 8"/>
                      <a:gd name="T14" fmla="*/ 16 w 16"/>
                      <a:gd name="T15" fmla="*/ 7 h 8"/>
                      <a:gd name="T16" fmla="*/ 13 w 16"/>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13" y="4"/>
                        </a:moveTo>
                        <a:cubicBezTo>
                          <a:pt x="12" y="4"/>
                          <a:pt x="10" y="3"/>
                          <a:pt x="9" y="1"/>
                        </a:cubicBezTo>
                        <a:cubicBezTo>
                          <a:pt x="8" y="0"/>
                          <a:pt x="5" y="0"/>
                          <a:pt x="4" y="0"/>
                        </a:cubicBezTo>
                        <a:cubicBezTo>
                          <a:pt x="3" y="0"/>
                          <a:pt x="0" y="1"/>
                          <a:pt x="0" y="1"/>
                        </a:cubicBezTo>
                        <a:cubicBezTo>
                          <a:pt x="0" y="3"/>
                          <a:pt x="1" y="3"/>
                          <a:pt x="3" y="3"/>
                        </a:cubicBezTo>
                        <a:cubicBezTo>
                          <a:pt x="5" y="3"/>
                          <a:pt x="8" y="2"/>
                          <a:pt x="9" y="3"/>
                        </a:cubicBezTo>
                        <a:cubicBezTo>
                          <a:pt x="9" y="4"/>
                          <a:pt x="12" y="6"/>
                          <a:pt x="13" y="7"/>
                        </a:cubicBezTo>
                        <a:cubicBezTo>
                          <a:pt x="13" y="7"/>
                          <a:pt x="16" y="8"/>
                          <a:pt x="16" y="7"/>
                        </a:cubicBezTo>
                        <a:cubicBezTo>
                          <a:pt x="16" y="6"/>
                          <a:pt x="14"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6" name="Freeform: Shape 19"/>
                  <p:cNvSpPr/>
                  <p:nvPr/>
                </p:nvSpPr>
                <p:spPr bwMode="auto">
                  <a:xfrm>
                    <a:off x="5317785" y="4711590"/>
                    <a:ext cx="23992" cy="22901"/>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2"/>
                          <a:pt x="2" y="0"/>
                          <a:pt x="1" y="1"/>
                        </a:cubicBezTo>
                        <a:cubicBezTo>
                          <a:pt x="0" y="1"/>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7" name="Freeform: Shape 20"/>
                  <p:cNvSpPr/>
                  <p:nvPr/>
                </p:nvSpPr>
                <p:spPr bwMode="auto">
                  <a:xfrm>
                    <a:off x="5317785" y="4843546"/>
                    <a:ext cx="31626"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1"/>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8" name="Freeform: Shape 21"/>
                  <p:cNvSpPr/>
                  <p:nvPr/>
                </p:nvSpPr>
                <p:spPr bwMode="auto">
                  <a:xfrm>
                    <a:off x="5481366" y="4828278"/>
                    <a:ext cx="30535"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89" name="Freeform: Shape 22"/>
                  <p:cNvSpPr/>
                  <p:nvPr/>
                </p:nvSpPr>
                <p:spPr bwMode="auto">
                  <a:xfrm>
                    <a:off x="5379946" y="4804286"/>
                    <a:ext cx="85062" cy="54527"/>
                  </a:xfrm>
                  <a:custGeom>
                    <a:avLst/>
                    <a:gdLst>
                      <a:gd name="T0" fmla="*/ 7 w 11"/>
                      <a:gd name="T1" fmla="*/ 0 h 7"/>
                      <a:gd name="T2" fmla="*/ 4 w 11"/>
                      <a:gd name="T3" fmla="*/ 1 h 7"/>
                      <a:gd name="T4" fmla="*/ 0 w 11"/>
                      <a:gd name="T5" fmla="*/ 4 h 7"/>
                      <a:gd name="T6" fmla="*/ 3 w 11"/>
                      <a:gd name="T7" fmla="*/ 4 h 7"/>
                      <a:gd name="T8" fmla="*/ 6 w 11"/>
                      <a:gd name="T9" fmla="*/ 6 h 7"/>
                      <a:gd name="T10" fmla="*/ 9 w 11"/>
                      <a:gd name="T11" fmla="*/ 5 h 7"/>
                      <a:gd name="T12" fmla="*/ 11 w 11"/>
                      <a:gd name="T13" fmla="*/ 5 h 7"/>
                      <a:gd name="T14" fmla="*/ 7 w 1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7" y="0"/>
                        </a:moveTo>
                        <a:cubicBezTo>
                          <a:pt x="6" y="0"/>
                          <a:pt x="5" y="0"/>
                          <a:pt x="4" y="1"/>
                        </a:cubicBezTo>
                        <a:cubicBezTo>
                          <a:pt x="3" y="1"/>
                          <a:pt x="0" y="4"/>
                          <a:pt x="0" y="4"/>
                        </a:cubicBezTo>
                        <a:cubicBezTo>
                          <a:pt x="0" y="4"/>
                          <a:pt x="2" y="4"/>
                          <a:pt x="3" y="4"/>
                        </a:cubicBezTo>
                        <a:cubicBezTo>
                          <a:pt x="4" y="4"/>
                          <a:pt x="5" y="5"/>
                          <a:pt x="6" y="6"/>
                        </a:cubicBezTo>
                        <a:cubicBezTo>
                          <a:pt x="7" y="6"/>
                          <a:pt x="8" y="5"/>
                          <a:pt x="9" y="5"/>
                        </a:cubicBezTo>
                        <a:cubicBezTo>
                          <a:pt x="10" y="5"/>
                          <a:pt x="10" y="7"/>
                          <a:pt x="11" y="5"/>
                        </a:cubicBezTo>
                        <a:cubicBezTo>
                          <a:pt x="11" y="2"/>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0" name="Freeform: Shape 23"/>
                  <p:cNvSpPr/>
                  <p:nvPr/>
                </p:nvSpPr>
                <p:spPr bwMode="auto">
                  <a:xfrm>
                    <a:off x="7023392" y="5355010"/>
                    <a:ext cx="92696" cy="224652"/>
                  </a:xfrm>
                  <a:custGeom>
                    <a:avLst/>
                    <a:gdLst>
                      <a:gd name="T0" fmla="*/ 7 w 12"/>
                      <a:gd name="T1" fmla="*/ 5 h 29"/>
                      <a:gd name="T2" fmla="*/ 4 w 12"/>
                      <a:gd name="T3" fmla="*/ 8 h 29"/>
                      <a:gd name="T4" fmla="*/ 1 w 12"/>
                      <a:gd name="T5" fmla="*/ 13 h 29"/>
                      <a:gd name="T6" fmla="*/ 1 w 12"/>
                      <a:gd name="T7" fmla="*/ 19 h 29"/>
                      <a:gd name="T8" fmla="*/ 1 w 12"/>
                      <a:gd name="T9" fmla="*/ 26 h 29"/>
                      <a:gd name="T10" fmla="*/ 2 w 12"/>
                      <a:gd name="T11" fmla="*/ 29 h 29"/>
                      <a:gd name="T12" fmla="*/ 6 w 12"/>
                      <a:gd name="T13" fmla="*/ 25 h 29"/>
                      <a:gd name="T14" fmla="*/ 8 w 12"/>
                      <a:gd name="T15" fmla="*/ 18 h 29"/>
                      <a:gd name="T16" fmla="*/ 10 w 12"/>
                      <a:gd name="T17" fmla="*/ 11 h 29"/>
                      <a:gd name="T18" fmla="*/ 12 w 12"/>
                      <a:gd name="T19" fmla="*/ 5 h 29"/>
                      <a:gd name="T20" fmla="*/ 11 w 12"/>
                      <a:gd name="T21" fmla="*/ 0 h 29"/>
                      <a:gd name="T22" fmla="*/ 7 w 12"/>
                      <a:gd name="T23"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7" y="5"/>
                        </a:moveTo>
                        <a:cubicBezTo>
                          <a:pt x="6" y="7"/>
                          <a:pt x="5" y="9"/>
                          <a:pt x="4" y="8"/>
                        </a:cubicBezTo>
                        <a:cubicBezTo>
                          <a:pt x="4" y="8"/>
                          <a:pt x="1" y="10"/>
                          <a:pt x="1" y="13"/>
                        </a:cubicBezTo>
                        <a:cubicBezTo>
                          <a:pt x="2" y="15"/>
                          <a:pt x="2" y="18"/>
                          <a:pt x="1" y="19"/>
                        </a:cubicBezTo>
                        <a:cubicBezTo>
                          <a:pt x="0" y="21"/>
                          <a:pt x="1" y="24"/>
                          <a:pt x="1" y="26"/>
                        </a:cubicBezTo>
                        <a:cubicBezTo>
                          <a:pt x="0" y="28"/>
                          <a:pt x="1" y="29"/>
                          <a:pt x="2" y="29"/>
                        </a:cubicBezTo>
                        <a:cubicBezTo>
                          <a:pt x="4" y="28"/>
                          <a:pt x="5" y="27"/>
                          <a:pt x="6" y="25"/>
                        </a:cubicBezTo>
                        <a:cubicBezTo>
                          <a:pt x="7" y="23"/>
                          <a:pt x="7" y="20"/>
                          <a:pt x="8" y="18"/>
                        </a:cubicBezTo>
                        <a:cubicBezTo>
                          <a:pt x="9" y="16"/>
                          <a:pt x="10" y="12"/>
                          <a:pt x="10" y="11"/>
                        </a:cubicBezTo>
                        <a:cubicBezTo>
                          <a:pt x="11" y="10"/>
                          <a:pt x="12" y="6"/>
                          <a:pt x="12" y="5"/>
                        </a:cubicBezTo>
                        <a:cubicBezTo>
                          <a:pt x="12" y="3"/>
                          <a:pt x="11" y="0"/>
                          <a:pt x="11" y="0"/>
                        </a:cubicBezTo>
                        <a:cubicBezTo>
                          <a:pt x="9" y="0"/>
                          <a:pt x="9" y="3"/>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1" name="Freeform: Shape 24"/>
                  <p:cNvSpPr/>
                  <p:nvPr/>
                </p:nvSpPr>
                <p:spPr bwMode="auto">
                  <a:xfrm>
                    <a:off x="6557731" y="4417144"/>
                    <a:ext cx="39260" cy="39260"/>
                  </a:xfrm>
                  <a:custGeom>
                    <a:avLst/>
                    <a:gdLst>
                      <a:gd name="T0" fmla="*/ 4 w 5"/>
                      <a:gd name="T1" fmla="*/ 3 h 5"/>
                      <a:gd name="T2" fmla="*/ 2 w 5"/>
                      <a:gd name="T3" fmla="*/ 0 h 5"/>
                      <a:gd name="T4" fmla="*/ 1 w 5"/>
                      <a:gd name="T5" fmla="*/ 4 h 5"/>
                      <a:gd name="T6" fmla="*/ 4 w 5"/>
                      <a:gd name="T7" fmla="*/ 3 h 5"/>
                    </a:gdLst>
                    <a:ahLst/>
                    <a:cxnLst>
                      <a:cxn ang="0">
                        <a:pos x="T0" y="T1"/>
                      </a:cxn>
                      <a:cxn ang="0">
                        <a:pos x="T2" y="T3"/>
                      </a:cxn>
                      <a:cxn ang="0">
                        <a:pos x="T4" y="T5"/>
                      </a:cxn>
                      <a:cxn ang="0">
                        <a:pos x="T6" y="T7"/>
                      </a:cxn>
                    </a:cxnLst>
                    <a:rect l="0" t="0" r="r" b="b"/>
                    <a:pathLst>
                      <a:path w="5" h="5">
                        <a:moveTo>
                          <a:pt x="4" y="3"/>
                        </a:moveTo>
                        <a:cubicBezTo>
                          <a:pt x="5" y="2"/>
                          <a:pt x="3" y="0"/>
                          <a:pt x="2" y="0"/>
                        </a:cubicBezTo>
                        <a:cubicBezTo>
                          <a:pt x="1" y="0"/>
                          <a:pt x="0" y="3"/>
                          <a:pt x="1" y="4"/>
                        </a:cubicBezTo>
                        <a:cubicBezTo>
                          <a:pt x="2"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2" name="Freeform: Shape 25"/>
                  <p:cNvSpPr/>
                  <p:nvPr/>
                </p:nvSpPr>
                <p:spPr bwMode="auto">
                  <a:xfrm>
                    <a:off x="6472669" y="4417144"/>
                    <a:ext cx="22901" cy="22901"/>
                  </a:xfrm>
                  <a:custGeom>
                    <a:avLst/>
                    <a:gdLst>
                      <a:gd name="T0" fmla="*/ 2 w 3"/>
                      <a:gd name="T1" fmla="*/ 3 h 3"/>
                      <a:gd name="T2" fmla="*/ 1 w 3"/>
                      <a:gd name="T3" fmla="*/ 2 h 3"/>
                      <a:gd name="T4" fmla="*/ 2 w 3"/>
                      <a:gd name="T5" fmla="*/ 3 h 3"/>
                    </a:gdLst>
                    <a:ahLst/>
                    <a:cxnLst>
                      <a:cxn ang="0">
                        <a:pos x="T0" y="T1"/>
                      </a:cxn>
                      <a:cxn ang="0">
                        <a:pos x="T2" y="T3"/>
                      </a:cxn>
                      <a:cxn ang="0">
                        <a:pos x="T4" y="T5"/>
                      </a:cxn>
                    </a:cxnLst>
                    <a:rect l="0" t="0" r="r" b="b"/>
                    <a:pathLst>
                      <a:path w="3" h="3">
                        <a:moveTo>
                          <a:pt x="2" y="3"/>
                        </a:moveTo>
                        <a:cubicBezTo>
                          <a:pt x="3" y="2"/>
                          <a:pt x="2" y="0"/>
                          <a:pt x="1" y="2"/>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3" name="Freeform: Shape 26"/>
                  <p:cNvSpPr/>
                  <p:nvPr/>
                </p:nvSpPr>
                <p:spPr bwMode="auto">
                  <a:xfrm>
                    <a:off x="6627526" y="4464037"/>
                    <a:ext cx="54527" cy="38169"/>
                  </a:xfrm>
                  <a:custGeom>
                    <a:avLst/>
                    <a:gdLst>
                      <a:gd name="T0" fmla="*/ 2 w 7"/>
                      <a:gd name="T1" fmla="*/ 3 h 5"/>
                      <a:gd name="T2" fmla="*/ 5 w 7"/>
                      <a:gd name="T3" fmla="*/ 5 h 5"/>
                      <a:gd name="T4" fmla="*/ 7 w 7"/>
                      <a:gd name="T5" fmla="*/ 3 h 5"/>
                      <a:gd name="T6" fmla="*/ 4 w 7"/>
                      <a:gd name="T7" fmla="*/ 1 h 5"/>
                      <a:gd name="T8" fmla="*/ 1 w 7"/>
                      <a:gd name="T9" fmla="*/ 1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3" y="3"/>
                          <a:pt x="4" y="4"/>
                          <a:pt x="5" y="5"/>
                        </a:cubicBezTo>
                        <a:cubicBezTo>
                          <a:pt x="5" y="5"/>
                          <a:pt x="7" y="5"/>
                          <a:pt x="7" y="3"/>
                        </a:cubicBezTo>
                        <a:cubicBezTo>
                          <a:pt x="6" y="1"/>
                          <a:pt x="4" y="1"/>
                          <a:pt x="4" y="1"/>
                        </a:cubicBezTo>
                        <a:cubicBezTo>
                          <a:pt x="3" y="1"/>
                          <a:pt x="1" y="0"/>
                          <a:pt x="1" y="1"/>
                        </a:cubicBezTo>
                        <a:cubicBezTo>
                          <a:pt x="0" y="1"/>
                          <a:pt x="2"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4" name="Freeform: Shape 27"/>
                  <p:cNvSpPr/>
                  <p:nvPr/>
                </p:nvSpPr>
                <p:spPr bwMode="auto">
                  <a:xfrm>
                    <a:off x="6270919" y="4161957"/>
                    <a:ext cx="69795" cy="69795"/>
                  </a:xfrm>
                  <a:custGeom>
                    <a:avLst/>
                    <a:gdLst>
                      <a:gd name="T0" fmla="*/ 1 w 9"/>
                      <a:gd name="T1" fmla="*/ 3 h 9"/>
                      <a:gd name="T2" fmla="*/ 1 w 9"/>
                      <a:gd name="T3" fmla="*/ 6 h 9"/>
                      <a:gd name="T4" fmla="*/ 2 w 9"/>
                      <a:gd name="T5" fmla="*/ 9 h 9"/>
                      <a:gd name="T6" fmla="*/ 6 w 9"/>
                      <a:gd name="T7" fmla="*/ 8 h 9"/>
                      <a:gd name="T8" fmla="*/ 9 w 9"/>
                      <a:gd name="T9" fmla="*/ 5 h 9"/>
                      <a:gd name="T10" fmla="*/ 8 w 9"/>
                      <a:gd name="T11" fmla="*/ 1 h 9"/>
                      <a:gd name="T12" fmla="*/ 5 w 9"/>
                      <a:gd name="T13" fmla="*/ 0 h 9"/>
                      <a:gd name="T14" fmla="*/ 3 w 9"/>
                      <a:gd name="T15" fmla="*/ 2 h 9"/>
                      <a:gd name="T16" fmla="*/ 1 w 9"/>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1" y="3"/>
                        </a:moveTo>
                        <a:cubicBezTo>
                          <a:pt x="1" y="5"/>
                          <a:pt x="2" y="6"/>
                          <a:pt x="1" y="6"/>
                        </a:cubicBezTo>
                        <a:cubicBezTo>
                          <a:pt x="0" y="7"/>
                          <a:pt x="1" y="9"/>
                          <a:pt x="2" y="9"/>
                        </a:cubicBezTo>
                        <a:cubicBezTo>
                          <a:pt x="4" y="9"/>
                          <a:pt x="5" y="8"/>
                          <a:pt x="6" y="8"/>
                        </a:cubicBezTo>
                        <a:cubicBezTo>
                          <a:pt x="8" y="7"/>
                          <a:pt x="9" y="6"/>
                          <a:pt x="9" y="5"/>
                        </a:cubicBezTo>
                        <a:cubicBezTo>
                          <a:pt x="9" y="3"/>
                          <a:pt x="9" y="1"/>
                          <a:pt x="8" y="1"/>
                        </a:cubicBezTo>
                        <a:cubicBezTo>
                          <a:pt x="7" y="0"/>
                          <a:pt x="6" y="0"/>
                          <a:pt x="5" y="0"/>
                        </a:cubicBezTo>
                        <a:cubicBezTo>
                          <a:pt x="4" y="0"/>
                          <a:pt x="4" y="2"/>
                          <a:pt x="3" y="2"/>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5" name="Freeform: Shape 28"/>
                  <p:cNvSpPr/>
                  <p:nvPr/>
                </p:nvSpPr>
                <p:spPr bwMode="auto">
                  <a:xfrm>
                    <a:off x="6310178" y="4107430"/>
                    <a:ext cx="154857" cy="147223"/>
                  </a:xfrm>
                  <a:custGeom>
                    <a:avLst/>
                    <a:gdLst>
                      <a:gd name="T0" fmla="*/ 5 w 20"/>
                      <a:gd name="T1" fmla="*/ 9 h 19"/>
                      <a:gd name="T2" fmla="*/ 9 w 20"/>
                      <a:gd name="T3" fmla="*/ 11 h 19"/>
                      <a:gd name="T4" fmla="*/ 4 w 20"/>
                      <a:gd name="T5" fmla="*/ 16 h 19"/>
                      <a:gd name="T6" fmla="*/ 8 w 20"/>
                      <a:gd name="T7" fmla="*/ 17 h 19"/>
                      <a:gd name="T8" fmla="*/ 8 w 20"/>
                      <a:gd name="T9" fmla="*/ 18 h 19"/>
                      <a:gd name="T10" fmla="*/ 11 w 20"/>
                      <a:gd name="T11" fmla="*/ 17 h 19"/>
                      <a:gd name="T12" fmla="*/ 16 w 20"/>
                      <a:gd name="T13" fmla="*/ 18 h 19"/>
                      <a:gd name="T14" fmla="*/ 19 w 20"/>
                      <a:gd name="T15" fmla="*/ 15 h 19"/>
                      <a:gd name="T16" fmla="*/ 16 w 20"/>
                      <a:gd name="T17" fmla="*/ 11 h 19"/>
                      <a:gd name="T18" fmla="*/ 12 w 20"/>
                      <a:gd name="T19" fmla="*/ 6 h 19"/>
                      <a:gd name="T20" fmla="*/ 14 w 20"/>
                      <a:gd name="T21" fmla="*/ 2 h 19"/>
                      <a:gd name="T22" fmla="*/ 8 w 20"/>
                      <a:gd name="T23" fmla="*/ 1 h 19"/>
                      <a:gd name="T24" fmla="*/ 4 w 20"/>
                      <a:gd name="T25" fmla="*/ 2 h 19"/>
                      <a:gd name="T26" fmla="*/ 2 w 20"/>
                      <a:gd name="T27" fmla="*/ 2 h 19"/>
                      <a:gd name="T28" fmla="*/ 2 w 20"/>
                      <a:gd name="T29" fmla="*/ 5 h 19"/>
                      <a:gd name="T30" fmla="*/ 5 w 20"/>
                      <a:gd name="T3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9">
                        <a:moveTo>
                          <a:pt x="5" y="9"/>
                        </a:moveTo>
                        <a:cubicBezTo>
                          <a:pt x="7" y="9"/>
                          <a:pt x="11" y="10"/>
                          <a:pt x="9" y="11"/>
                        </a:cubicBezTo>
                        <a:cubicBezTo>
                          <a:pt x="8" y="11"/>
                          <a:pt x="4" y="15"/>
                          <a:pt x="4" y="16"/>
                        </a:cubicBezTo>
                        <a:cubicBezTo>
                          <a:pt x="4" y="17"/>
                          <a:pt x="8" y="17"/>
                          <a:pt x="8" y="17"/>
                        </a:cubicBezTo>
                        <a:cubicBezTo>
                          <a:pt x="8" y="17"/>
                          <a:pt x="7" y="18"/>
                          <a:pt x="8" y="18"/>
                        </a:cubicBezTo>
                        <a:cubicBezTo>
                          <a:pt x="9" y="19"/>
                          <a:pt x="10" y="17"/>
                          <a:pt x="11" y="17"/>
                        </a:cubicBezTo>
                        <a:cubicBezTo>
                          <a:pt x="12" y="17"/>
                          <a:pt x="15" y="18"/>
                          <a:pt x="16" y="18"/>
                        </a:cubicBezTo>
                        <a:cubicBezTo>
                          <a:pt x="18" y="18"/>
                          <a:pt x="20" y="16"/>
                          <a:pt x="19" y="15"/>
                        </a:cubicBezTo>
                        <a:cubicBezTo>
                          <a:pt x="19" y="14"/>
                          <a:pt x="17" y="12"/>
                          <a:pt x="16" y="11"/>
                        </a:cubicBezTo>
                        <a:cubicBezTo>
                          <a:pt x="14" y="10"/>
                          <a:pt x="13" y="7"/>
                          <a:pt x="12" y="6"/>
                        </a:cubicBezTo>
                        <a:cubicBezTo>
                          <a:pt x="10" y="5"/>
                          <a:pt x="15" y="3"/>
                          <a:pt x="14" y="2"/>
                        </a:cubicBezTo>
                        <a:cubicBezTo>
                          <a:pt x="13" y="1"/>
                          <a:pt x="9" y="1"/>
                          <a:pt x="8" y="1"/>
                        </a:cubicBezTo>
                        <a:cubicBezTo>
                          <a:pt x="6" y="0"/>
                          <a:pt x="5" y="1"/>
                          <a:pt x="4" y="2"/>
                        </a:cubicBezTo>
                        <a:cubicBezTo>
                          <a:pt x="4" y="3"/>
                          <a:pt x="3" y="1"/>
                          <a:pt x="2" y="2"/>
                        </a:cubicBezTo>
                        <a:cubicBezTo>
                          <a:pt x="0" y="2"/>
                          <a:pt x="1" y="4"/>
                          <a:pt x="2" y="5"/>
                        </a:cubicBezTo>
                        <a:cubicBezTo>
                          <a:pt x="2" y="6"/>
                          <a:pt x="4"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6" name="Freeform: Shape 29"/>
                  <p:cNvSpPr/>
                  <p:nvPr/>
                </p:nvSpPr>
                <p:spPr bwMode="auto">
                  <a:xfrm>
                    <a:off x="6162955" y="3928581"/>
                    <a:ext cx="1130892" cy="1821205"/>
                  </a:xfrm>
                  <a:custGeom>
                    <a:avLst/>
                    <a:gdLst>
                      <a:gd name="T0" fmla="*/ 43 w 146"/>
                      <a:gd name="T1" fmla="*/ 19 h 235"/>
                      <a:gd name="T2" fmla="*/ 57 w 146"/>
                      <a:gd name="T3" fmla="*/ 30 h 235"/>
                      <a:gd name="T4" fmla="*/ 65 w 146"/>
                      <a:gd name="T5" fmla="*/ 33 h 235"/>
                      <a:gd name="T6" fmla="*/ 72 w 146"/>
                      <a:gd name="T7" fmla="*/ 16 h 235"/>
                      <a:gd name="T8" fmla="*/ 76 w 146"/>
                      <a:gd name="T9" fmla="*/ 24 h 235"/>
                      <a:gd name="T10" fmla="*/ 76 w 146"/>
                      <a:gd name="T11" fmla="*/ 26 h 235"/>
                      <a:gd name="T12" fmla="*/ 67 w 146"/>
                      <a:gd name="T13" fmla="*/ 34 h 235"/>
                      <a:gd name="T14" fmla="*/ 57 w 146"/>
                      <a:gd name="T15" fmla="*/ 34 h 235"/>
                      <a:gd name="T16" fmla="*/ 50 w 146"/>
                      <a:gd name="T17" fmla="*/ 29 h 235"/>
                      <a:gd name="T18" fmla="*/ 38 w 146"/>
                      <a:gd name="T19" fmla="*/ 40 h 235"/>
                      <a:gd name="T20" fmla="*/ 33 w 146"/>
                      <a:gd name="T21" fmla="*/ 50 h 235"/>
                      <a:gd name="T22" fmla="*/ 17 w 146"/>
                      <a:gd name="T23" fmla="*/ 66 h 235"/>
                      <a:gd name="T24" fmla="*/ 27 w 146"/>
                      <a:gd name="T25" fmla="*/ 72 h 235"/>
                      <a:gd name="T26" fmla="*/ 42 w 146"/>
                      <a:gd name="T27" fmla="*/ 61 h 235"/>
                      <a:gd name="T28" fmla="*/ 60 w 146"/>
                      <a:gd name="T29" fmla="*/ 62 h 235"/>
                      <a:gd name="T30" fmla="*/ 71 w 146"/>
                      <a:gd name="T31" fmla="*/ 66 h 235"/>
                      <a:gd name="T32" fmla="*/ 69 w 146"/>
                      <a:gd name="T33" fmla="*/ 60 h 235"/>
                      <a:gd name="T34" fmla="*/ 83 w 146"/>
                      <a:gd name="T35" fmla="*/ 71 h 235"/>
                      <a:gd name="T36" fmla="*/ 90 w 146"/>
                      <a:gd name="T37" fmla="*/ 75 h 235"/>
                      <a:gd name="T38" fmla="*/ 100 w 146"/>
                      <a:gd name="T39" fmla="*/ 85 h 235"/>
                      <a:gd name="T40" fmla="*/ 87 w 146"/>
                      <a:gd name="T41" fmla="*/ 91 h 235"/>
                      <a:gd name="T42" fmla="*/ 70 w 146"/>
                      <a:gd name="T43" fmla="*/ 87 h 235"/>
                      <a:gd name="T44" fmla="*/ 59 w 146"/>
                      <a:gd name="T45" fmla="*/ 75 h 235"/>
                      <a:gd name="T46" fmla="*/ 24 w 146"/>
                      <a:gd name="T47" fmla="*/ 76 h 235"/>
                      <a:gd name="T48" fmla="*/ 3 w 146"/>
                      <a:gd name="T49" fmla="*/ 106 h 235"/>
                      <a:gd name="T50" fmla="*/ 4 w 146"/>
                      <a:gd name="T51" fmla="*/ 135 h 235"/>
                      <a:gd name="T52" fmla="*/ 27 w 146"/>
                      <a:gd name="T53" fmla="*/ 150 h 235"/>
                      <a:gd name="T54" fmla="*/ 53 w 146"/>
                      <a:gd name="T55" fmla="*/ 150 h 235"/>
                      <a:gd name="T56" fmla="*/ 61 w 146"/>
                      <a:gd name="T57" fmla="*/ 176 h 235"/>
                      <a:gd name="T58" fmla="*/ 61 w 146"/>
                      <a:gd name="T59" fmla="*/ 209 h 235"/>
                      <a:gd name="T60" fmla="*/ 66 w 146"/>
                      <a:gd name="T61" fmla="*/ 230 h 235"/>
                      <a:gd name="T62" fmla="*/ 90 w 146"/>
                      <a:gd name="T63" fmla="*/ 223 h 235"/>
                      <a:gd name="T64" fmla="*/ 100 w 146"/>
                      <a:gd name="T65" fmla="*/ 200 h 235"/>
                      <a:gd name="T66" fmla="*/ 107 w 146"/>
                      <a:gd name="T67" fmla="*/ 174 h 235"/>
                      <a:gd name="T68" fmla="*/ 125 w 146"/>
                      <a:gd name="T69" fmla="*/ 139 h 235"/>
                      <a:gd name="T70" fmla="*/ 112 w 146"/>
                      <a:gd name="T71" fmla="*/ 126 h 235"/>
                      <a:gd name="T72" fmla="*/ 99 w 146"/>
                      <a:gd name="T73" fmla="*/ 95 h 235"/>
                      <a:gd name="T74" fmla="*/ 112 w 146"/>
                      <a:gd name="T75" fmla="*/ 117 h 235"/>
                      <a:gd name="T76" fmla="*/ 129 w 146"/>
                      <a:gd name="T77" fmla="*/ 122 h 235"/>
                      <a:gd name="T78" fmla="*/ 132 w 146"/>
                      <a:gd name="T79" fmla="*/ 102 h 235"/>
                      <a:gd name="T80" fmla="*/ 122 w 146"/>
                      <a:gd name="T81" fmla="*/ 94 h 235"/>
                      <a:gd name="T82" fmla="*/ 135 w 146"/>
                      <a:gd name="T83" fmla="*/ 103 h 235"/>
                      <a:gd name="T84" fmla="*/ 103 w 146"/>
                      <a:gd name="T85" fmla="*/ 18 h 235"/>
                      <a:gd name="T86" fmla="*/ 96 w 146"/>
                      <a:gd name="T87" fmla="*/ 13 h 235"/>
                      <a:gd name="T88" fmla="*/ 99 w 146"/>
                      <a:gd name="T89" fmla="*/ 159 h 235"/>
                      <a:gd name="T90" fmla="*/ 122 w 146"/>
                      <a:gd name="T91" fmla="*/ 56 h 235"/>
                      <a:gd name="T92" fmla="*/ 123 w 146"/>
                      <a:gd name="T93" fmla="*/ 61 h 235"/>
                      <a:gd name="T94" fmla="*/ 129 w 146"/>
                      <a:gd name="T95" fmla="*/ 77 h 235"/>
                      <a:gd name="T96" fmla="*/ 121 w 146"/>
                      <a:gd name="T97" fmla="*/ 66 h 235"/>
                      <a:gd name="T98" fmla="*/ 94 w 146"/>
                      <a:gd name="T99" fmla="*/ 25 h 235"/>
                      <a:gd name="T100" fmla="*/ 101 w 146"/>
                      <a:gd name="T101" fmla="*/ 55 h 235"/>
                      <a:gd name="T102" fmla="*/ 110 w 146"/>
                      <a:gd name="T103" fmla="*/ 66 h 235"/>
                      <a:gd name="T104" fmla="*/ 88 w 146"/>
                      <a:gd name="T105" fmla="*/ 6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235">
                        <a:moveTo>
                          <a:pt x="74" y="1"/>
                        </a:moveTo>
                        <a:cubicBezTo>
                          <a:pt x="71" y="1"/>
                          <a:pt x="61" y="5"/>
                          <a:pt x="60" y="6"/>
                        </a:cubicBezTo>
                        <a:cubicBezTo>
                          <a:pt x="60" y="6"/>
                          <a:pt x="59" y="8"/>
                          <a:pt x="57" y="10"/>
                        </a:cubicBezTo>
                        <a:cubicBezTo>
                          <a:pt x="56" y="11"/>
                          <a:pt x="52" y="12"/>
                          <a:pt x="49" y="13"/>
                        </a:cubicBezTo>
                        <a:cubicBezTo>
                          <a:pt x="47" y="13"/>
                          <a:pt x="43" y="18"/>
                          <a:pt x="43" y="19"/>
                        </a:cubicBezTo>
                        <a:cubicBezTo>
                          <a:pt x="43" y="19"/>
                          <a:pt x="45" y="22"/>
                          <a:pt x="45" y="22"/>
                        </a:cubicBezTo>
                        <a:cubicBezTo>
                          <a:pt x="44" y="23"/>
                          <a:pt x="46" y="26"/>
                          <a:pt x="47" y="26"/>
                        </a:cubicBezTo>
                        <a:cubicBezTo>
                          <a:pt x="49" y="27"/>
                          <a:pt x="52" y="27"/>
                          <a:pt x="52" y="26"/>
                        </a:cubicBezTo>
                        <a:cubicBezTo>
                          <a:pt x="52" y="25"/>
                          <a:pt x="54" y="23"/>
                          <a:pt x="55" y="24"/>
                        </a:cubicBezTo>
                        <a:cubicBezTo>
                          <a:pt x="55" y="26"/>
                          <a:pt x="57" y="29"/>
                          <a:pt x="57" y="30"/>
                        </a:cubicBezTo>
                        <a:cubicBezTo>
                          <a:pt x="57" y="30"/>
                          <a:pt x="57" y="32"/>
                          <a:pt x="57" y="33"/>
                        </a:cubicBezTo>
                        <a:cubicBezTo>
                          <a:pt x="57" y="33"/>
                          <a:pt x="57" y="33"/>
                          <a:pt x="57" y="33"/>
                        </a:cubicBezTo>
                        <a:cubicBezTo>
                          <a:pt x="58" y="33"/>
                          <a:pt x="58" y="35"/>
                          <a:pt x="58" y="35"/>
                        </a:cubicBezTo>
                        <a:cubicBezTo>
                          <a:pt x="58" y="35"/>
                          <a:pt x="59" y="37"/>
                          <a:pt x="60" y="37"/>
                        </a:cubicBezTo>
                        <a:cubicBezTo>
                          <a:pt x="61" y="31"/>
                          <a:pt x="65" y="33"/>
                          <a:pt x="65" y="33"/>
                        </a:cubicBezTo>
                        <a:cubicBezTo>
                          <a:pt x="65" y="33"/>
                          <a:pt x="67" y="31"/>
                          <a:pt x="66" y="30"/>
                        </a:cubicBezTo>
                        <a:cubicBezTo>
                          <a:pt x="66" y="28"/>
                          <a:pt x="68" y="26"/>
                          <a:pt x="68" y="25"/>
                        </a:cubicBezTo>
                        <a:cubicBezTo>
                          <a:pt x="69" y="25"/>
                          <a:pt x="70" y="23"/>
                          <a:pt x="68" y="22"/>
                        </a:cubicBezTo>
                        <a:cubicBezTo>
                          <a:pt x="66" y="21"/>
                          <a:pt x="64" y="20"/>
                          <a:pt x="66" y="19"/>
                        </a:cubicBezTo>
                        <a:cubicBezTo>
                          <a:pt x="68" y="17"/>
                          <a:pt x="70" y="19"/>
                          <a:pt x="72" y="16"/>
                        </a:cubicBezTo>
                        <a:cubicBezTo>
                          <a:pt x="74" y="13"/>
                          <a:pt x="71" y="12"/>
                          <a:pt x="74" y="12"/>
                        </a:cubicBezTo>
                        <a:cubicBezTo>
                          <a:pt x="77" y="12"/>
                          <a:pt x="80" y="12"/>
                          <a:pt x="79" y="13"/>
                        </a:cubicBezTo>
                        <a:cubicBezTo>
                          <a:pt x="79" y="14"/>
                          <a:pt x="75" y="16"/>
                          <a:pt x="74" y="17"/>
                        </a:cubicBezTo>
                        <a:cubicBezTo>
                          <a:pt x="72" y="18"/>
                          <a:pt x="72" y="20"/>
                          <a:pt x="73" y="21"/>
                        </a:cubicBezTo>
                        <a:cubicBezTo>
                          <a:pt x="74" y="22"/>
                          <a:pt x="75" y="24"/>
                          <a:pt x="76" y="24"/>
                        </a:cubicBezTo>
                        <a:cubicBezTo>
                          <a:pt x="77" y="24"/>
                          <a:pt x="79" y="23"/>
                          <a:pt x="80" y="23"/>
                        </a:cubicBezTo>
                        <a:cubicBezTo>
                          <a:pt x="82" y="23"/>
                          <a:pt x="85" y="23"/>
                          <a:pt x="85" y="23"/>
                        </a:cubicBezTo>
                        <a:cubicBezTo>
                          <a:pt x="86" y="23"/>
                          <a:pt x="88" y="26"/>
                          <a:pt x="87" y="26"/>
                        </a:cubicBezTo>
                        <a:cubicBezTo>
                          <a:pt x="86" y="26"/>
                          <a:pt x="84" y="26"/>
                          <a:pt x="82" y="26"/>
                        </a:cubicBezTo>
                        <a:cubicBezTo>
                          <a:pt x="79" y="26"/>
                          <a:pt x="76" y="26"/>
                          <a:pt x="76" y="26"/>
                        </a:cubicBezTo>
                        <a:cubicBezTo>
                          <a:pt x="76" y="27"/>
                          <a:pt x="80" y="28"/>
                          <a:pt x="79" y="29"/>
                        </a:cubicBezTo>
                        <a:cubicBezTo>
                          <a:pt x="78" y="30"/>
                          <a:pt x="76" y="29"/>
                          <a:pt x="75" y="28"/>
                        </a:cubicBezTo>
                        <a:cubicBezTo>
                          <a:pt x="73" y="28"/>
                          <a:pt x="73" y="30"/>
                          <a:pt x="72" y="32"/>
                        </a:cubicBezTo>
                        <a:cubicBezTo>
                          <a:pt x="72" y="33"/>
                          <a:pt x="74" y="36"/>
                          <a:pt x="71" y="35"/>
                        </a:cubicBezTo>
                        <a:cubicBezTo>
                          <a:pt x="69" y="34"/>
                          <a:pt x="67" y="33"/>
                          <a:pt x="67" y="34"/>
                        </a:cubicBezTo>
                        <a:cubicBezTo>
                          <a:pt x="66" y="34"/>
                          <a:pt x="65" y="35"/>
                          <a:pt x="63" y="35"/>
                        </a:cubicBezTo>
                        <a:cubicBezTo>
                          <a:pt x="62" y="36"/>
                          <a:pt x="62" y="38"/>
                          <a:pt x="60" y="37"/>
                        </a:cubicBezTo>
                        <a:cubicBezTo>
                          <a:pt x="60" y="37"/>
                          <a:pt x="60" y="37"/>
                          <a:pt x="60" y="37"/>
                        </a:cubicBezTo>
                        <a:cubicBezTo>
                          <a:pt x="58" y="37"/>
                          <a:pt x="58" y="37"/>
                          <a:pt x="58" y="37"/>
                        </a:cubicBezTo>
                        <a:cubicBezTo>
                          <a:pt x="58" y="36"/>
                          <a:pt x="58" y="35"/>
                          <a:pt x="57" y="34"/>
                        </a:cubicBezTo>
                        <a:cubicBezTo>
                          <a:pt x="57" y="34"/>
                          <a:pt x="57" y="34"/>
                          <a:pt x="57" y="33"/>
                        </a:cubicBezTo>
                        <a:cubicBezTo>
                          <a:pt x="57" y="33"/>
                          <a:pt x="56" y="33"/>
                          <a:pt x="56" y="33"/>
                        </a:cubicBezTo>
                        <a:cubicBezTo>
                          <a:pt x="56" y="33"/>
                          <a:pt x="55" y="33"/>
                          <a:pt x="55" y="31"/>
                        </a:cubicBezTo>
                        <a:cubicBezTo>
                          <a:pt x="54" y="30"/>
                          <a:pt x="55" y="28"/>
                          <a:pt x="54" y="28"/>
                        </a:cubicBezTo>
                        <a:cubicBezTo>
                          <a:pt x="53" y="28"/>
                          <a:pt x="51" y="28"/>
                          <a:pt x="50" y="29"/>
                        </a:cubicBezTo>
                        <a:cubicBezTo>
                          <a:pt x="50" y="30"/>
                          <a:pt x="49" y="32"/>
                          <a:pt x="50" y="33"/>
                        </a:cubicBezTo>
                        <a:cubicBezTo>
                          <a:pt x="51" y="34"/>
                          <a:pt x="53" y="36"/>
                          <a:pt x="51" y="35"/>
                        </a:cubicBezTo>
                        <a:cubicBezTo>
                          <a:pt x="49" y="35"/>
                          <a:pt x="47" y="34"/>
                          <a:pt x="46" y="35"/>
                        </a:cubicBezTo>
                        <a:cubicBezTo>
                          <a:pt x="45" y="36"/>
                          <a:pt x="42" y="39"/>
                          <a:pt x="42" y="39"/>
                        </a:cubicBezTo>
                        <a:cubicBezTo>
                          <a:pt x="42" y="39"/>
                          <a:pt x="38" y="39"/>
                          <a:pt x="38" y="40"/>
                        </a:cubicBezTo>
                        <a:cubicBezTo>
                          <a:pt x="38" y="41"/>
                          <a:pt x="39" y="43"/>
                          <a:pt x="37" y="43"/>
                        </a:cubicBezTo>
                        <a:cubicBezTo>
                          <a:pt x="36" y="43"/>
                          <a:pt x="34" y="43"/>
                          <a:pt x="32" y="44"/>
                        </a:cubicBezTo>
                        <a:cubicBezTo>
                          <a:pt x="30" y="44"/>
                          <a:pt x="30" y="45"/>
                          <a:pt x="27" y="45"/>
                        </a:cubicBezTo>
                        <a:cubicBezTo>
                          <a:pt x="25" y="45"/>
                          <a:pt x="25" y="46"/>
                          <a:pt x="27" y="47"/>
                        </a:cubicBezTo>
                        <a:cubicBezTo>
                          <a:pt x="29" y="47"/>
                          <a:pt x="33" y="49"/>
                          <a:pt x="33" y="50"/>
                        </a:cubicBezTo>
                        <a:cubicBezTo>
                          <a:pt x="33" y="52"/>
                          <a:pt x="33" y="54"/>
                          <a:pt x="32" y="56"/>
                        </a:cubicBezTo>
                        <a:cubicBezTo>
                          <a:pt x="32" y="57"/>
                          <a:pt x="28" y="56"/>
                          <a:pt x="26" y="56"/>
                        </a:cubicBezTo>
                        <a:cubicBezTo>
                          <a:pt x="24" y="56"/>
                          <a:pt x="20" y="55"/>
                          <a:pt x="18" y="56"/>
                        </a:cubicBezTo>
                        <a:cubicBezTo>
                          <a:pt x="16" y="57"/>
                          <a:pt x="17" y="61"/>
                          <a:pt x="17" y="62"/>
                        </a:cubicBezTo>
                        <a:cubicBezTo>
                          <a:pt x="18" y="64"/>
                          <a:pt x="17" y="65"/>
                          <a:pt x="17" y="66"/>
                        </a:cubicBezTo>
                        <a:cubicBezTo>
                          <a:pt x="16" y="66"/>
                          <a:pt x="16" y="68"/>
                          <a:pt x="17" y="69"/>
                        </a:cubicBezTo>
                        <a:cubicBezTo>
                          <a:pt x="18" y="70"/>
                          <a:pt x="18" y="72"/>
                          <a:pt x="19" y="72"/>
                        </a:cubicBezTo>
                        <a:cubicBezTo>
                          <a:pt x="20" y="72"/>
                          <a:pt x="22" y="71"/>
                          <a:pt x="23" y="72"/>
                        </a:cubicBezTo>
                        <a:cubicBezTo>
                          <a:pt x="24" y="73"/>
                          <a:pt x="25" y="76"/>
                          <a:pt x="25" y="75"/>
                        </a:cubicBezTo>
                        <a:cubicBezTo>
                          <a:pt x="26" y="74"/>
                          <a:pt x="26" y="72"/>
                          <a:pt x="27" y="72"/>
                        </a:cubicBezTo>
                        <a:cubicBezTo>
                          <a:pt x="28" y="73"/>
                          <a:pt x="30" y="72"/>
                          <a:pt x="32" y="72"/>
                        </a:cubicBezTo>
                        <a:cubicBezTo>
                          <a:pt x="33" y="72"/>
                          <a:pt x="34" y="70"/>
                          <a:pt x="36" y="69"/>
                        </a:cubicBezTo>
                        <a:cubicBezTo>
                          <a:pt x="37" y="68"/>
                          <a:pt x="36" y="68"/>
                          <a:pt x="36" y="67"/>
                        </a:cubicBezTo>
                        <a:cubicBezTo>
                          <a:pt x="35" y="66"/>
                          <a:pt x="37" y="64"/>
                          <a:pt x="38" y="63"/>
                        </a:cubicBezTo>
                        <a:cubicBezTo>
                          <a:pt x="39" y="62"/>
                          <a:pt x="42" y="63"/>
                          <a:pt x="42" y="61"/>
                        </a:cubicBezTo>
                        <a:cubicBezTo>
                          <a:pt x="42" y="60"/>
                          <a:pt x="42" y="57"/>
                          <a:pt x="44" y="57"/>
                        </a:cubicBezTo>
                        <a:cubicBezTo>
                          <a:pt x="45" y="58"/>
                          <a:pt x="47" y="59"/>
                          <a:pt x="48" y="59"/>
                        </a:cubicBezTo>
                        <a:cubicBezTo>
                          <a:pt x="49" y="59"/>
                          <a:pt x="52" y="57"/>
                          <a:pt x="52" y="56"/>
                        </a:cubicBezTo>
                        <a:cubicBezTo>
                          <a:pt x="53" y="56"/>
                          <a:pt x="55" y="56"/>
                          <a:pt x="56" y="58"/>
                        </a:cubicBezTo>
                        <a:cubicBezTo>
                          <a:pt x="56" y="60"/>
                          <a:pt x="59" y="62"/>
                          <a:pt x="60" y="62"/>
                        </a:cubicBezTo>
                        <a:cubicBezTo>
                          <a:pt x="60" y="63"/>
                          <a:pt x="65" y="65"/>
                          <a:pt x="65" y="65"/>
                        </a:cubicBezTo>
                        <a:cubicBezTo>
                          <a:pt x="66" y="66"/>
                          <a:pt x="67" y="68"/>
                          <a:pt x="67" y="69"/>
                        </a:cubicBezTo>
                        <a:cubicBezTo>
                          <a:pt x="68" y="71"/>
                          <a:pt x="70" y="73"/>
                          <a:pt x="70" y="71"/>
                        </a:cubicBezTo>
                        <a:cubicBezTo>
                          <a:pt x="70" y="70"/>
                          <a:pt x="68" y="66"/>
                          <a:pt x="69" y="66"/>
                        </a:cubicBezTo>
                        <a:cubicBezTo>
                          <a:pt x="70" y="66"/>
                          <a:pt x="71" y="66"/>
                          <a:pt x="71" y="66"/>
                        </a:cubicBezTo>
                        <a:cubicBezTo>
                          <a:pt x="71" y="66"/>
                          <a:pt x="68" y="63"/>
                          <a:pt x="67" y="62"/>
                        </a:cubicBezTo>
                        <a:cubicBezTo>
                          <a:pt x="66" y="62"/>
                          <a:pt x="64" y="60"/>
                          <a:pt x="63" y="58"/>
                        </a:cubicBezTo>
                        <a:cubicBezTo>
                          <a:pt x="62" y="56"/>
                          <a:pt x="59" y="56"/>
                          <a:pt x="59" y="54"/>
                        </a:cubicBezTo>
                        <a:cubicBezTo>
                          <a:pt x="59" y="52"/>
                          <a:pt x="62" y="53"/>
                          <a:pt x="63" y="55"/>
                        </a:cubicBezTo>
                        <a:cubicBezTo>
                          <a:pt x="64" y="57"/>
                          <a:pt x="68" y="59"/>
                          <a:pt x="69" y="60"/>
                        </a:cubicBezTo>
                        <a:cubicBezTo>
                          <a:pt x="70" y="62"/>
                          <a:pt x="72" y="62"/>
                          <a:pt x="72" y="64"/>
                        </a:cubicBezTo>
                        <a:cubicBezTo>
                          <a:pt x="73" y="66"/>
                          <a:pt x="74" y="68"/>
                          <a:pt x="75" y="69"/>
                        </a:cubicBezTo>
                        <a:cubicBezTo>
                          <a:pt x="76" y="69"/>
                          <a:pt x="76" y="76"/>
                          <a:pt x="77" y="77"/>
                        </a:cubicBezTo>
                        <a:cubicBezTo>
                          <a:pt x="77" y="78"/>
                          <a:pt x="80" y="75"/>
                          <a:pt x="80" y="74"/>
                        </a:cubicBezTo>
                        <a:cubicBezTo>
                          <a:pt x="81" y="73"/>
                          <a:pt x="83" y="73"/>
                          <a:pt x="83" y="71"/>
                        </a:cubicBezTo>
                        <a:cubicBezTo>
                          <a:pt x="83" y="70"/>
                          <a:pt x="81" y="69"/>
                          <a:pt x="80" y="68"/>
                        </a:cubicBezTo>
                        <a:cubicBezTo>
                          <a:pt x="79" y="67"/>
                          <a:pt x="81" y="67"/>
                          <a:pt x="82" y="66"/>
                        </a:cubicBezTo>
                        <a:cubicBezTo>
                          <a:pt x="83" y="65"/>
                          <a:pt x="84" y="64"/>
                          <a:pt x="85" y="65"/>
                        </a:cubicBezTo>
                        <a:cubicBezTo>
                          <a:pt x="85" y="67"/>
                          <a:pt x="85" y="71"/>
                          <a:pt x="86" y="72"/>
                        </a:cubicBezTo>
                        <a:cubicBezTo>
                          <a:pt x="86" y="73"/>
                          <a:pt x="89" y="74"/>
                          <a:pt x="90" y="75"/>
                        </a:cubicBezTo>
                        <a:cubicBezTo>
                          <a:pt x="90" y="76"/>
                          <a:pt x="93" y="77"/>
                          <a:pt x="93" y="76"/>
                        </a:cubicBezTo>
                        <a:cubicBezTo>
                          <a:pt x="94" y="75"/>
                          <a:pt x="96" y="77"/>
                          <a:pt x="97" y="77"/>
                        </a:cubicBezTo>
                        <a:cubicBezTo>
                          <a:pt x="97" y="77"/>
                          <a:pt x="99" y="77"/>
                          <a:pt x="100" y="76"/>
                        </a:cubicBezTo>
                        <a:cubicBezTo>
                          <a:pt x="101" y="76"/>
                          <a:pt x="102" y="75"/>
                          <a:pt x="102" y="77"/>
                        </a:cubicBezTo>
                        <a:cubicBezTo>
                          <a:pt x="102" y="80"/>
                          <a:pt x="102" y="84"/>
                          <a:pt x="100" y="85"/>
                        </a:cubicBezTo>
                        <a:cubicBezTo>
                          <a:pt x="99" y="87"/>
                          <a:pt x="100" y="88"/>
                          <a:pt x="98" y="88"/>
                        </a:cubicBezTo>
                        <a:cubicBezTo>
                          <a:pt x="98" y="88"/>
                          <a:pt x="97" y="88"/>
                          <a:pt x="97" y="88"/>
                        </a:cubicBezTo>
                        <a:cubicBezTo>
                          <a:pt x="96" y="87"/>
                          <a:pt x="95" y="87"/>
                          <a:pt x="95" y="87"/>
                        </a:cubicBezTo>
                        <a:cubicBezTo>
                          <a:pt x="93" y="87"/>
                          <a:pt x="91" y="87"/>
                          <a:pt x="89" y="90"/>
                        </a:cubicBezTo>
                        <a:cubicBezTo>
                          <a:pt x="88" y="92"/>
                          <a:pt x="87" y="92"/>
                          <a:pt x="87" y="91"/>
                        </a:cubicBezTo>
                        <a:cubicBezTo>
                          <a:pt x="87" y="90"/>
                          <a:pt x="91" y="87"/>
                          <a:pt x="90" y="86"/>
                        </a:cubicBezTo>
                        <a:cubicBezTo>
                          <a:pt x="90" y="85"/>
                          <a:pt x="86" y="86"/>
                          <a:pt x="84" y="85"/>
                        </a:cubicBezTo>
                        <a:cubicBezTo>
                          <a:pt x="82" y="85"/>
                          <a:pt x="81" y="84"/>
                          <a:pt x="79" y="83"/>
                        </a:cubicBezTo>
                        <a:cubicBezTo>
                          <a:pt x="78" y="83"/>
                          <a:pt x="77" y="87"/>
                          <a:pt x="76" y="89"/>
                        </a:cubicBezTo>
                        <a:cubicBezTo>
                          <a:pt x="74" y="91"/>
                          <a:pt x="72" y="88"/>
                          <a:pt x="70" y="87"/>
                        </a:cubicBezTo>
                        <a:cubicBezTo>
                          <a:pt x="69" y="87"/>
                          <a:pt x="66" y="85"/>
                          <a:pt x="66" y="85"/>
                        </a:cubicBezTo>
                        <a:cubicBezTo>
                          <a:pt x="66" y="85"/>
                          <a:pt x="63" y="83"/>
                          <a:pt x="62" y="83"/>
                        </a:cubicBezTo>
                        <a:cubicBezTo>
                          <a:pt x="61" y="83"/>
                          <a:pt x="59" y="81"/>
                          <a:pt x="58" y="80"/>
                        </a:cubicBezTo>
                        <a:cubicBezTo>
                          <a:pt x="57" y="80"/>
                          <a:pt x="55" y="79"/>
                          <a:pt x="57" y="78"/>
                        </a:cubicBezTo>
                        <a:cubicBezTo>
                          <a:pt x="58" y="77"/>
                          <a:pt x="61" y="79"/>
                          <a:pt x="59" y="75"/>
                        </a:cubicBezTo>
                        <a:cubicBezTo>
                          <a:pt x="58" y="70"/>
                          <a:pt x="53" y="71"/>
                          <a:pt x="52" y="71"/>
                        </a:cubicBezTo>
                        <a:cubicBezTo>
                          <a:pt x="51" y="72"/>
                          <a:pt x="43" y="71"/>
                          <a:pt x="42" y="71"/>
                        </a:cubicBezTo>
                        <a:cubicBezTo>
                          <a:pt x="42" y="71"/>
                          <a:pt x="37" y="73"/>
                          <a:pt x="35" y="74"/>
                        </a:cubicBezTo>
                        <a:cubicBezTo>
                          <a:pt x="34" y="75"/>
                          <a:pt x="31" y="76"/>
                          <a:pt x="30" y="76"/>
                        </a:cubicBezTo>
                        <a:cubicBezTo>
                          <a:pt x="30" y="77"/>
                          <a:pt x="26" y="75"/>
                          <a:pt x="24" y="76"/>
                        </a:cubicBezTo>
                        <a:cubicBezTo>
                          <a:pt x="22" y="78"/>
                          <a:pt x="20" y="80"/>
                          <a:pt x="20" y="80"/>
                        </a:cubicBezTo>
                        <a:cubicBezTo>
                          <a:pt x="19" y="80"/>
                          <a:pt x="18" y="81"/>
                          <a:pt x="17" y="84"/>
                        </a:cubicBezTo>
                        <a:cubicBezTo>
                          <a:pt x="16" y="87"/>
                          <a:pt x="17" y="90"/>
                          <a:pt x="15" y="91"/>
                        </a:cubicBezTo>
                        <a:cubicBezTo>
                          <a:pt x="13" y="92"/>
                          <a:pt x="9" y="94"/>
                          <a:pt x="8" y="95"/>
                        </a:cubicBezTo>
                        <a:cubicBezTo>
                          <a:pt x="6" y="97"/>
                          <a:pt x="5" y="103"/>
                          <a:pt x="3" y="106"/>
                        </a:cubicBezTo>
                        <a:cubicBezTo>
                          <a:pt x="2" y="109"/>
                          <a:pt x="3" y="111"/>
                          <a:pt x="4" y="113"/>
                        </a:cubicBezTo>
                        <a:cubicBezTo>
                          <a:pt x="4" y="115"/>
                          <a:pt x="5" y="118"/>
                          <a:pt x="3" y="121"/>
                        </a:cubicBezTo>
                        <a:cubicBezTo>
                          <a:pt x="1" y="124"/>
                          <a:pt x="2" y="125"/>
                          <a:pt x="1" y="126"/>
                        </a:cubicBezTo>
                        <a:cubicBezTo>
                          <a:pt x="0" y="126"/>
                          <a:pt x="2" y="127"/>
                          <a:pt x="2" y="129"/>
                        </a:cubicBezTo>
                        <a:cubicBezTo>
                          <a:pt x="2" y="131"/>
                          <a:pt x="0" y="133"/>
                          <a:pt x="4" y="135"/>
                        </a:cubicBezTo>
                        <a:cubicBezTo>
                          <a:pt x="7" y="137"/>
                          <a:pt x="10" y="137"/>
                          <a:pt x="11" y="139"/>
                        </a:cubicBezTo>
                        <a:cubicBezTo>
                          <a:pt x="12" y="142"/>
                          <a:pt x="15" y="148"/>
                          <a:pt x="15" y="148"/>
                        </a:cubicBezTo>
                        <a:cubicBezTo>
                          <a:pt x="15" y="148"/>
                          <a:pt x="18" y="151"/>
                          <a:pt x="20" y="152"/>
                        </a:cubicBezTo>
                        <a:cubicBezTo>
                          <a:pt x="21" y="154"/>
                          <a:pt x="22" y="153"/>
                          <a:pt x="22" y="151"/>
                        </a:cubicBezTo>
                        <a:cubicBezTo>
                          <a:pt x="22" y="150"/>
                          <a:pt x="24" y="150"/>
                          <a:pt x="27" y="150"/>
                        </a:cubicBezTo>
                        <a:cubicBezTo>
                          <a:pt x="29" y="150"/>
                          <a:pt x="31" y="150"/>
                          <a:pt x="33" y="150"/>
                        </a:cubicBezTo>
                        <a:cubicBezTo>
                          <a:pt x="36" y="149"/>
                          <a:pt x="38" y="146"/>
                          <a:pt x="39" y="145"/>
                        </a:cubicBezTo>
                        <a:cubicBezTo>
                          <a:pt x="39" y="145"/>
                          <a:pt x="43" y="144"/>
                          <a:pt x="45" y="146"/>
                        </a:cubicBezTo>
                        <a:cubicBezTo>
                          <a:pt x="47" y="148"/>
                          <a:pt x="47" y="150"/>
                          <a:pt x="48" y="151"/>
                        </a:cubicBezTo>
                        <a:cubicBezTo>
                          <a:pt x="49" y="153"/>
                          <a:pt x="51" y="152"/>
                          <a:pt x="53" y="150"/>
                        </a:cubicBezTo>
                        <a:cubicBezTo>
                          <a:pt x="54" y="149"/>
                          <a:pt x="54" y="149"/>
                          <a:pt x="55" y="151"/>
                        </a:cubicBezTo>
                        <a:cubicBezTo>
                          <a:pt x="57" y="152"/>
                          <a:pt x="58" y="153"/>
                          <a:pt x="56" y="155"/>
                        </a:cubicBezTo>
                        <a:cubicBezTo>
                          <a:pt x="55" y="157"/>
                          <a:pt x="55" y="159"/>
                          <a:pt x="54" y="162"/>
                        </a:cubicBezTo>
                        <a:cubicBezTo>
                          <a:pt x="53" y="165"/>
                          <a:pt x="55" y="165"/>
                          <a:pt x="57" y="166"/>
                        </a:cubicBezTo>
                        <a:cubicBezTo>
                          <a:pt x="59" y="167"/>
                          <a:pt x="60" y="175"/>
                          <a:pt x="61" y="176"/>
                        </a:cubicBezTo>
                        <a:cubicBezTo>
                          <a:pt x="62" y="178"/>
                          <a:pt x="60" y="182"/>
                          <a:pt x="61" y="184"/>
                        </a:cubicBezTo>
                        <a:cubicBezTo>
                          <a:pt x="62" y="186"/>
                          <a:pt x="63" y="187"/>
                          <a:pt x="61" y="189"/>
                        </a:cubicBezTo>
                        <a:cubicBezTo>
                          <a:pt x="60" y="190"/>
                          <a:pt x="58" y="192"/>
                          <a:pt x="58" y="196"/>
                        </a:cubicBezTo>
                        <a:cubicBezTo>
                          <a:pt x="57" y="200"/>
                          <a:pt x="58" y="202"/>
                          <a:pt x="58" y="203"/>
                        </a:cubicBezTo>
                        <a:cubicBezTo>
                          <a:pt x="59" y="204"/>
                          <a:pt x="60" y="208"/>
                          <a:pt x="61" y="209"/>
                        </a:cubicBezTo>
                        <a:cubicBezTo>
                          <a:pt x="62" y="210"/>
                          <a:pt x="64" y="212"/>
                          <a:pt x="64" y="214"/>
                        </a:cubicBezTo>
                        <a:cubicBezTo>
                          <a:pt x="64" y="216"/>
                          <a:pt x="61" y="219"/>
                          <a:pt x="62" y="220"/>
                        </a:cubicBezTo>
                        <a:cubicBezTo>
                          <a:pt x="63" y="221"/>
                          <a:pt x="63" y="222"/>
                          <a:pt x="64" y="224"/>
                        </a:cubicBezTo>
                        <a:cubicBezTo>
                          <a:pt x="66" y="225"/>
                          <a:pt x="66" y="228"/>
                          <a:pt x="66" y="228"/>
                        </a:cubicBezTo>
                        <a:cubicBezTo>
                          <a:pt x="66" y="228"/>
                          <a:pt x="66" y="229"/>
                          <a:pt x="66" y="230"/>
                        </a:cubicBezTo>
                        <a:cubicBezTo>
                          <a:pt x="66" y="232"/>
                          <a:pt x="66" y="233"/>
                          <a:pt x="67" y="234"/>
                        </a:cubicBezTo>
                        <a:cubicBezTo>
                          <a:pt x="69" y="235"/>
                          <a:pt x="70" y="235"/>
                          <a:pt x="70" y="234"/>
                        </a:cubicBezTo>
                        <a:cubicBezTo>
                          <a:pt x="71" y="233"/>
                          <a:pt x="75" y="231"/>
                          <a:pt x="77" y="231"/>
                        </a:cubicBezTo>
                        <a:cubicBezTo>
                          <a:pt x="79" y="231"/>
                          <a:pt x="81" y="231"/>
                          <a:pt x="83" y="230"/>
                        </a:cubicBezTo>
                        <a:cubicBezTo>
                          <a:pt x="85" y="228"/>
                          <a:pt x="89" y="224"/>
                          <a:pt x="90" y="223"/>
                        </a:cubicBezTo>
                        <a:cubicBezTo>
                          <a:pt x="91" y="221"/>
                          <a:pt x="94" y="219"/>
                          <a:pt x="94" y="218"/>
                        </a:cubicBezTo>
                        <a:cubicBezTo>
                          <a:pt x="93" y="216"/>
                          <a:pt x="92" y="214"/>
                          <a:pt x="93" y="214"/>
                        </a:cubicBezTo>
                        <a:cubicBezTo>
                          <a:pt x="94" y="213"/>
                          <a:pt x="98" y="212"/>
                          <a:pt x="98" y="211"/>
                        </a:cubicBezTo>
                        <a:cubicBezTo>
                          <a:pt x="99" y="210"/>
                          <a:pt x="98" y="206"/>
                          <a:pt x="98" y="205"/>
                        </a:cubicBezTo>
                        <a:cubicBezTo>
                          <a:pt x="98" y="204"/>
                          <a:pt x="99" y="202"/>
                          <a:pt x="100" y="200"/>
                        </a:cubicBezTo>
                        <a:cubicBezTo>
                          <a:pt x="101" y="198"/>
                          <a:pt x="104" y="196"/>
                          <a:pt x="105" y="195"/>
                        </a:cubicBezTo>
                        <a:cubicBezTo>
                          <a:pt x="105" y="195"/>
                          <a:pt x="108" y="192"/>
                          <a:pt x="108" y="190"/>
                        </a:cubicBezTo>
                        <a:cubicBezTo>
                          <a:pt x="109" y="187"/>
                          <a:pt x="108" y="184"/>
                          <a:pt x="109" y="183"/>
                        </a:cubicBezTo>
                        <a:cubicBezTo>
                          <a:pt x="109" y="182"/>
                          <a:pt x="109" y="181"/>
                          <a:pt x="108" y="179"/>
                        </a:cubicBezTo>
                        <a:cubicBezTo>
                          <a:pt x="107" y="178"/>
                          <a:pt x="107" y="174"/>
                          <a:pt x="107" y="174"/>
                        </a:cubicBezTo>
                        <a:cubicBezTo>
                          <a:pt x="106" y="173"/>
                          <a:pt x="107" y="168"/>
                          <a:pt x="108" y="168"/>
                        </a:cubicBezTo>
                        <a:cubicBezTo>
                          <a:pt x="109" y="167"/>
                          <a:pt x="111" y="163"/>
                          <a:pt x="112" y="162"/>
                        </a:cubicBezTo>
                        <a:cubicBezTo>
                          <a:pt x="113" y="160"/>
                          <a:pt x="116" y="154"/>
                          <a:pt x="117" y="154"/>
                        </a:cubicBezTo>
                        <a:cubicBezTo>
                          <a:pt x="119" y="153"/>
                          <a:pt x="121" y="150"/>
                          <a:pt x="121" y="149"/>
                        </a:cubicBezTo>
                        <a:cubicBezTo>
                          <a:pt x="121" y="147"/>
                          <a:pt x="125" y="140"/>
                          <a:pt x="125" y="139"/>
                        </a:cubicBezTo>
                        <a:cubicBezTo>
                          <a:pt x="125" y="138"/>
                          <a:pt x="126" y="133"/>
                          <a:pt x="126" y="132"/>
                        </a:cubicBezTo>
                        <a:cubicBezTo>
                          <a:pt x="125" y="131"/>
                          <a:pt x="121" y="134"/>
                          <a:pt x="120" y="134"/>
                        </a:cubicBezTo>
                        <a:cubicBezTo>
                          <a:pt x="119" y="134"/>
                          <a:pt x="118" y="136"/>
                          <a:pt x="116" y="136"/>
                        </a:cubicBezTo>
                        <a:cubicBezTo>
                          <a:pt x="114" y="136"/>
                          <a:pt x="115" y="133"/>
                          <a:pt x="114" y="132"/>
                        </a:cubicBezTo>
                        <a:cubicBezTo>
                          <a:pt x="114" y="131"/>
                          <a:pt x="112" y="127"/>
                          <a:pt x="112" y="126"/>
                        </a:cubicBezTo>
                        <a:cubicBezTo>
                          <a:pt x="111" y="126"/>
                          <a:pt x="110" y="124"/>
                          <a:pt x="109" y="122"/>
                        </a:cubicBezTo>
                        <a:cubicBezTo>
                          <a:pt x="108" y="119"/>
                          <a:pt x="106" y="118"/>
                          <a:pt x="104" y="116"/>
                        </a:cubicBezTo>
                        <a:cubicBezTo>
                          <a:pt x="103" y="114"/>
                          <a:pt x="105" y="109"/>
                          <a:pt x="103" y="106"/>
                        </a:cubicBezTo>
                        <a:cubicBezTo>
                          <a:pt x="102" y="103"/>
                          <a:pt x="101" y="100"/>
                          <a:pt x="100" y="97"/>
                        </a:cubicBezTo>
                        <a:cubicBezTo>
                          <a:pt x="100" y="97"/>
                          <a:pt x="100" y="96"/>
                          <a:pt x="99" y="95"/>
                        </a:cubicBezTo>
                        <a:cubicBezTo>
                          <a:pt x="101" y="95"/>
                          <a:pt x="103" y="94"/>
                          <a:pt x="103" y="95"/>
                        </a:cubicBezTo>
                        <a:cubicBezTo>
                          <a:pt x="103" y="97"/>
                          <a:pt x="105" y="100"/>
                          <a:pt x="105" y="102"/>
                        </a:cubicBezTo>
                        <a:cubicBezTo>
                          <a:pt x="105" y="104"/>
                          <a:pt x="107" y="103"/>
                          <a:pt x="107" y="105"/>
                        </a:cubicBezTo>
                        <a:cubicBezTo>
                          <a:pt x="107" y="107"/>
                          <a:pt x="108" y="112"/>
                          <a:pt x="109" y="112"/>
                        </a:cubicBezTo>
                        <a:cubicBezTo>
                          <a:pt x="109" y="113"/>
                          <a:pt x="112" y="116"/>
                          <a:pt x="112" y="117"/>
                        </a:cubicBezTo>
                        <a:cubicBezTo>
                          <a:pt x="113" y="118"/>
                          <a:pt x="113" y="120"/>
                          <a:pt x="113" y="123"/>
                        </a:cubicBezTo>
                        <a:cubicBezTo>
                          <a:pt x="114" y="126"/>
                          <a:pt x="114" y="129"/>
                          <a:pt x="115" y="130"/>
                        </a:cubicBezTo>
                        <a:cubicBezTo>
                          <a:pt x="116" y="131"/>
                          <a:pt x="120" y="129"/>
                          <a:pt x="120" y="128"/>
                        </a:cubicBezTo>
                        <a:cubicBezTo>
                          <a:pt x="121" y="128"/>
                          <a:pt x="125" y="125"/>
                          <a:pt x="126" y="125"/>
                        </a:cubicBezTo>
                        <a:cubicBezTo>
                          <a:pt x="127" y="124"/>
                          <a:pt x="127" y="123"/>
                          <a:pt x="129" y="122"/>
                        </a:cubicBezTo>
                        <a:cubicBezTo>
                          <a:pt x="131" y="122"/>
                          <a:pt x="132" y="120"/>
                          <a:pt x="133" y="118"/>
                        </a:cubicBezTo>
                        <a:cubicBezTo>
                          <a:pt x="134" y="117"/>
                          <a:pt x="135" y="113"/>
                          <a:pt x="136" y="112"/>
                        </a:cubicBezTo>
                        <a:cubicBezTo>
                          <a:pt x="136" y="111"/>
                          <a:pt x="137" y="110"/>
                          <a:pt x="136" y="108"/>
                        </a:cubicBezTo>
                        <a:cubicBezTo>
                          <a:pt x="136" y="107"/>
                          <a:pt x="134" y="105"/>
                          <a:pt x="133" y="105"/>
                        </a:cubicBezTo>
                        <a:cubicBezTo>
                          <a:pt x="132" y="104"/>
                          <a:pt x="132" y="102"/>
                          <a:pt x="132" y="102"/>
                        </a:cubicBezTo>
                        <a:cubicBezTo>
                          <a:pt x="131" y="102"/>
                          <a:pt x="131" y="103"/>
                          <a:pt x="130" y="104"/>
                        </a:cubicBezTo>
                        <a:cubicBezTo>
                          <a:pt x="129" y="105"/>
                          <a:pt x="128" y="107"/>
                          <a:pt x="127" y="106"/>
                        </a:cubicBezTo>
                        <a:cubicBezTo>
                          <a:pt x="127" y="106"/>
                          <a:pt x="128" y="105"/>
                          <a:pt x="126" y="103"/>
                        </a:cubicBezTo>
                        <a:cubicBezTo>
                          <a:pt x="125" y="102"/>
                          <a:pt x="125" y="101"/>
                          <a:pt x="125" y="100"/>
                        </a:cubicBezTo>
                        <a:cubicBezTo>
                          <a:pt x="125" y="99"/>
                          <a:pt x="122" y="96"/>
                          <a:pt x="122" y="94"/>
                        </a:cubicBezTo>
                        <a:cubicBezTo>
                          <a:pt x="121" y="92"/>
                          <a:pt x="123" y="90"/>
                          <a:pt x="124" y="91"/>
                        </a:cubicBezTo>
                        <a:cubicBezTo>
                          <a:pt x="125" y="93"/>
                          <a:pt x="125" y="96"/>
                          <a:pt x="127" y="97"/>
                        </a:cubicBezTo>
                        <a:cubicBezTo>
                          <a:pt x="128" y="98"/>
                          <a:pt x="129" y="100"/>
                          <a:pt x="130" y="101"/>
                        </a:cubicBezTo>
                        <a:cubicBezTo>
                          <a:pt x="131" y="101"/>
                          <a:pt x="132" y="99"/>
                          <a:pt x="133" y="99"/>
                        </a:cubicBezTo>
                        <a:cubicBezTo>
                          <a:pt x="133" y="99"/>
                          <a:pt x="134" y="103"/>
                          <a:pt x="135" y="103"/>
                        </a:cubicBezTo>
                        <a:cubicBezTo>
                          <a:pt x="136" y="104"/>
                          <a:pt x="139" y="104"/>
                          <a:pt x="139" y="104"/>
                        </a:cubicBezTo>
                        <a:cubicBezTo>
                          <a:pt x="140" y="104"/>
                          <a:pt x="142" y="105"/>
                          <a:pt x="142" y="104"/>
                        </a:cubicBezTo>
                        <a:cubicBezTo>
                          <a:pt x="142" y="103"/>
                          <a:pt x="146" y="101"/>
                          <a:pt x="146" y="101"/>
                        </a:cubicBezTo>
                        <a:cubicBezTo>
                          <a:pt x="146" y="101"/>
                          <a:pt x="146" y="100"/>
                          <a:pt x="146" y="98"/>
                        </a:cubicBezTo>
                        <a:cubicBezTo>
                          <a:pt x="140" y="67"/>
                          <a:pt x="124" y="39"/>
                          <a:pt x="103" y="18"/>
                        </a:cubicBezTo>
                        <a:cubicBezTo>
                          <a:pt x="102" y="18"/>
                          <a:pt x="102" y="18"/>
                          <a:pt x="101" y="17"/>
                        </a:cubicBezTo>
                        <a:cubicBezTo>
                          <a:pt x="99" y="16"/>
                          <a:pt x="99" y="16"/>
                          <a:pt x="99" y="17"/>
                        </a:cubicBezTo>
                        <a:cubicBezTo>
                          <a:pt x="98" y="17"/>
                          <a:pt x="97" y="18"/>
                          <a:pt x="96" y="17"/>
                        </a:cubicBezTo>
                        <a:cubicBezTo>
                          <a:pt x="96" y="15"/>
                          <a:pt x="96" y="15"/>
                          <a:pt x="95" y="14"/>
                        </a:cubicBezTo>
                        <a:cubicBezTo>
                          <a:pt x="94" y="13"/>
                          <a:pt x="95" y="13"/>
                          <a:pt x="96" y="13"/>
                        </a:cubicBezTo>
                        <a:cubicBezTo>
                          <a:pt x="97" y="14"/>
                          <a:pt x="98" y="14"/>
                          <a:pt x="99" y="14"/>
                        </a:cubicBezTo>
                        <a:cubicBezTo>
                          <a:pt x="95" y="11"/>
                          <a:pt x="92" y="8"/>
                          <a:pt x="88" y="5"/>
                        </a:cubicBezTo>
                        <a:cubicBezTo>
                          <a:pt x="88" y="5"/>
                          <a:pt x="88" y="5"/>
                          <a:pt x="88" y="5"/>
                        </a:cubicBezTo>
                        <a:cubicBezTo>
                          <a:pt x="86" y="5"/>
                          <a:pt x="78" y="0"/>
                          <a:pt x="74" y="1"/>
                        </a:cubicBezTo>
                        <a:close/>
                        <a:moveTo>
                          <a:pt x="99" y="159"/>
                        </a:moveTo>
                        <a:cubicBezTo>
                          <a:pt x="100" y="160"/>
                          <a:pt x="98" y="165"/>
                          <a:pt x="96" y="165"/>
                        </a:cubicBezTo>
                        <a:cubicBezTo>
                          <a:pt x="95" y="165"/>
                          <a:pt x="96" y="160"/>
                          <a:pt x="96" y="159"/>
                        </a:cubicBezTo>
                        <a:cubicBezTo>
                          <a:pt x="97" y="158"/>
                          <a:pt x="99" y="158"/>
                          <a:pt x="99" y="159"/>
                        </a:cubicBezTo>
                        <a:close/>
                        <a:moveTo>
                          <a:pt x="118" y="56"/>
                        </a:moveTo>
                        <a:cubicBezTo>
                          <a:pt x="119" y="55"/>
                          <a:pt x="121" y="57"/>
                          <a:pt x="122" y="56"/>
                        </a:cubicBezTo>
                        <a:cubicBezTo>
                          <a:pt x="123" y="56"/>
                          <a:pt x="124" y="55"/>
                          <a:pt x="124" y="54"/>
                        </a:cubicBezTo>
                        <a:cubicBezTo>
                          <a:pt x="125" y="54"/>
                          <a:pt x="127" y="55"/>
                          <a:pt x="127" y="56"/>
                        </a:cubicBezTo>
                        <a:cubicBezTo>
                          <a:pt x="128" y="57"/>
                          <a:pt x="129" y="59"/>
                          <a:pt x="129" y="60"/>
                        </a:cubicBezTo>
                        <a:cubicBezTo>
                          <a:pt x="128" y="60"/>
                          <a:pt x="126" y="60"/>
                          <a:pt x="126" y="59"/>
                        </a:cubicBezTo>
                        <a:cubicBezTo>
                          <a:pt x="125" y="58"/>
                          <a:pt x="123" y="59"/>
                          <a:pt x="123" y="61"/>
                        </a:cubicBezTo>
                        <a:cubicBezTo>
                          <a:pt x="123" y="63"/>
                          <a:pt x="124" y="62"/>
                          <a:pt x="124" y="62"/>
                        </a:cubicBezTo>
                        <a:cubicBezTo>
                          <a:pt x="125" y="63"/>
                          <a:pt x="125" y="64"/>
                          <a:pt x="126" y="66"/>
                        </a:cubicBezTo>
                        <a:cubicBezTo>
                          <a:pt x="126" y="67"/>
                          <a:pt x="127" y="66"/>
                          <a:pt x="128" y="67"/>
                        </a:cubicBezTo>
                        <a:cubicBezTo>
                          <a:pt x="128" y="68"/>
                          <a:pt x="126" y="69"/>
                          <a:pt x="127" y="70"/>
                        </a:cubicBezTo>
                        <a:cubicBezTo>
                          <a:pt x="128" y="72"/>
                          <a:pt x="129" y="76"/>
                          <a:pt x="129" y="77"/>
                        </a:cubicBezTo>
                        <a:cubicBezTo>
                          <a:pt x="129" y="78"/>
                          <a:pt x="127" y="78"/>
                          <a:pt x="126" y="78"/>
                        </a:cubicBezTo>
                        <a:cubicBezTo>
                          <a:pt x="125" y="78"/>
                          <a:pt x="122" y="76"/>
                          <a:pt x="122" y="76"/>
                        </a:cubicBezTo>
                        <a:cubicBezTo>
                          <a:pt x="121" y="75"/>
                          <a:pt x="120" y="71"/>
                          <a:pt x="121" y="71"/>
                        </a:cubicBezTo>
                        <a:cubicBezTo>
                          <a:pt x="122" y="71"/>
                          <a:pt x="122" y="71"/>
                          <a:pt x="124" y="69"/>
                        </a:cubicBezTo>
                        <a:cubicBezTo>
                          <a:pt x="125" y="68"/>
                          <a:pt x="122" y="67"/>
                          <a:pt x="121" y="66"/>
                        </a:cubicBezTo>
                        <a:cubicBezTo>
                          <a:pt x="120" y="66"/>
                          <a:pt x="118" y="62"/>
                          <a:pt x="117" y="60"/>
                        </a:cubicBezTo>
                        <a:cubicBezTo>
                          <a:pt x="117" y="59"/>
                          <a:pt x="117" y="57"/>
                          <a:pt x="118" y="56"/>
                        </a:cubicBezTo>
                        <a:close/>
                        <a:moveTo>
                          <a:pt x="94" y="25"/>
                        </a:moveTo>
                        <a:cubicBezTo>
                          <a:pt x="93" y="26"/>
                          <a:pt x="89" y="24"/>
                          <a:pt x="89" y="23"/>
                        </a:cubicBezTo>
                        <a:cubicBezTo>
                          <a:pt x="90" y="20"/>
                          <a:pt x="94" y="24"/>
                          <a:pt x="94" y="25"/>
                        </a:cubicBezTo>
                        <a:close/>
                        <a:moveTo>
                          <a:pt x="91" y="54"/>
                        </a:moveTo>
                        <a:cubicBezTo>
                          <a:pt x="92" y="53"/>
                          <a:pt x="93" y="53"/>
                          <a:pt x="94" y="53"/>
                        </a:cubicBezTo>
                        <a:cubicBezTo>
                          <a:pt x="95" y="53"/>
                          <a:pt x="97" y="57"/>
                          <a:pt x="97" y="58"/>
                        </a:cubicBezTo>
                        <a:cubicBezTo>
                          <a:pt x="98" y="59"/>
                          <a:pt x="99" y="57"/>
                          <a:pt x="99" y="57"/>
                        </a:cubicBezTo>
                        <a:cubicBezTo>
                          <a:pt x="100" y="57"/>
                          <a:pt x="101" y="56"/>
                          <a:pt x="101" y="55"/>
                        </a:cubicBezTo>
                        <a:cubicBezTo>
                          <a:pt x="101" y="54"/>
                          <a:pt x="102" y="54"/>
                          <a:pt x="103" y="54"/>
                        </a:cubicBezTo>
                        <a:cubicBezTo>
                          <a:pt x="105" y="54"/>
                          <a:pt x="104" y="55"/>
                          <a:pt x="103" y="55"/>
                        </a:cubicBezTo>
                        <a:cubicBezTo>
                          <a:pt x="102" y="56"/>
                          <a:pt x="102" y="57"/>
                          <a:pt x="104" y="57"/>
                        </a:cubicBezTo>
                        <a:cubicBezTo>
                          <a:pt x="106" y="58"/>
                          <a:pt x="107" y="60"/>
                          <a:pt x="109" y="62"/>
                        </a:cubicBezTo>
                        <a:cubicBezTo>
                          <a:pt x="111" y="63"/>
                          <a:pt x="111" y="66"/>
                          <a:pt x="110" y="66"/>
                        </a:cubicBezTo>
                        <a:cubicBezTo>
                          <a:pt x="109" y="67"/>
                          <a:pt x="106" y="67"/>
                          <a:pt x="105" y="66"/>
                        </a:cubicBezTo>
                        <a:cubicBezTo>
                          <a:pt x="104" y="66"/>
                          <a:pt x="102" y="64"/>
                          <a:pt x="100" y="64"/>
                        </a:cubicBezTo>
                        <a:cubicBezTo>
                          <a:pt x="98" y="63"/>
                          <a:pt x="96" y="63"/>
                          <a:pt x="95" y="64"/>
                        </a:cubicBezTo>
                        <a:cubicBezTo>
                          <a:pt x="95" y="66"/>
                          <a:pt x="92" y="65"/>
                          <a:pt x="91" y="65"/>
                        </a:cubicBezTo>
                        <a:cubicBezTo>
                          <a:pt x="90" y="65"/>
                          <a:pt x="89" y="67"/>
                          <a:pt x="88" y="66"/>
                        </a:cubicBezTo>
                        <a:cubicBezTo>
                          <a:pt x="88" y="66"/>
                          <a:pt x="89" y="62"/>
                          <a:pt x="88" y="62"/>
                        </a:cubicBezTo>
                        <a:cubicBezTo>
                          <a:pt x="87" y="62"/>
                          <a:pt x="88" y="59"/>
                          <a:pt x="89" y="59"/>
                        </a:cubicBezTo>
                        <a:cubicBezTo>
                          <a:pt x="90" y="58"/>
                          <a:pt x="91" y="56"/>
                          <a:pt x="9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7" name="Freeform: Shape 30"/>
                  <p:cNvSpPr/>
                  <p:nvPr/>
                </p:nvSpPr>
                <p:spPr bwMode="auto">
                  <a:xfrm>
                    <a:off x="6604624" y="4184858"/>
                    <a:ext cx="22901" cy="30535"/>
                  </a:xfrm>
                  <a:custGeom>
                    <a:avLst/>
                    <a:gdLst>
                      <a:gd name="T0" fmla="*/ 1 w 3"/>
                      <a:gd name="T1" fmla="*/ 4 h 4"/>
                      <a:gd name="T2" fmla="*/ 3 w 3"/>
                      <a:gd name="T3" fmla="*/ 4 h 4"/>
                      <a:gd name="T4" fmla="*/ 1 w 3"/>
                      <a:gd name="T5" fmla="*/ 2 h 4"/>
                      <a:gd name="T6" fmla="*/ 0 w 3"/>
                      <a:gd name="T7" fmla="*/ 0 h 4"/>
                      <a:gd name="T8" fmla="*/ 0 w 3"/>
                      <a:gd name="T9" fmla="*/ 0 h 4"/>
                      <a:gd name="T10" fmla="*/ 0 w 3"/>
                      <a:gd name="T11" fmla="*/ 1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cubicBezTo>
                          <a:pt x="1" y="4"/>
                          <a:pt x="1" y="4"/>
                          <a:pt x="3" y="4"/>
                        </a:cubicBezTo>
                        <a:cubicBezTo>
                          <a:pt x="2" y="4"/>
                          <a:pt x="1" y="2"/>
                          <a:pt x="1" y="2"/>
                        </a:cubicBezTo>
                        <a:cubicBezTo>
                          <a:pt x="1" y="2"/>
                          <a:pt x="1" y="0"/>
                          <a:pt x="0" y="0"/>
                        </a:cubicBezTo>
                        <a:cubicBezTo>
                          <a:pt x="0" y="0"/>
                          <a:pt x="0" y="0"/>
                          <a:pt x="0" y="0"/>
                        </a:cubicBezTo>
                        <a:cubicBezTo>
                          <a:pt x="0" y="1"/>
                          <a:pt x="0" y="1"/>
                          <a:pt x="0" y="1"/>
                        </a:cubicBezTo>
                        <a:cubicBezTo>
                          <a:pt x="1" y="2"/>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8" name="Oval 31"/>
                  <p:cNvSpPr>
                    <a:spLocks noChangeAspect="1"/>
                  </p:cNvSpPr>
                  <p:nvPr/>
                </p:nvSpPr>
                <p:spPr>
                  <a:xfrm>
                    <a:off x="4359424" y="4920678"/>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99" name="Oval 32"/>
                  <p:cNvSpPr>
                    <a:spLocks noChangeAspect="1"/>
                  </p:cNvSpPr>
                  <p:nvPr/>
                </p:nvSpPr>
                <p:spPr>
                  <a:xfrm>
                    <a:off x="4875327" y="3692215"/>
                    <a:ext cx="152400" cy="152400"/>
                  </a:xfrm>
                  <a:prstGeom prst="ellipse">
                    <a:avLst/>
                  </a:prstGeom>
                  <a:solidFill>
                    <a:srgbClr val="023593"/>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100" name="Oval 34"/>
                  <p:cNvSpPr>
                    <a:spLocks noChangeAspect="1"/>
                  </p:cNvSpPr>
                  <p:nvPr/>
                </p:nvSpPr>
                <p:spPr>
                  <a:xfrm>
                    <a:off x="7183969" y="3692215"/>
                    <a:ext cx="152400" cy="1524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grpSp>
        <p:sp>
          <p:nvSpPr>
            <p:cNvPr id="14" name="Oval 35"/>
            <p:cNvSpPr>
              <a:spLocks noChangeAspect="1"/>
            </p:cNvSpPr>
            <p:nvPr/>
          </p:nvSpPr>
          <p:spPr>
            <a:xfrm>
              <a:off x="7680176" y="4920678"/>
              <a:ext cx="152400" cy="152400"/>
            </a:xfrm>
            <a:prstGeom prst="ellipse">
              <a:avLst/>
            </a:prstGeom>
            <a:solidFill>
              <a:schemeClr val="accent4"/>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6">
                      <a:lumMod val="100000"/>
                    </a:schemeClr>
                  </a:solidFill>
                  <a:prstDash val="solid"/>
                  <a:miter lim="800000"/>
                  <a:headEnd type="none" w="med" len="med"/>
                  <a:tailEnd type="none" w="med" len="med"/>
                </a14:hiddenLine>
              </a:ext>
            </a:extLst>
          </p:spPr>
          <p:style>
            <a:lnRef idx="1">
              <a:schemeClr val="accent1"/>
            </a:lnRef>
            <a:fillRef idx="3">
              <a:schemeClr val="accent1"/>
            </a:fillRef>
            <a:effectRef idx="2">
              <a:schemeClr val="accent1"/>
            </a:effectRef>
            <a:fontRef idx="minor">
              <a:schemeClr val="lt1"/>
            </a:fontRef>
          </p:style>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sp>
        <p:nvSpPr>
          <p:cNvPr id="15" name="Oval 38"/>
          <p:cNvSpPr/>
          <p:nvPr/>
        </p:nvSpPr>
        <p:spPr bwMode="auto">
          <a:xfrm>
            <a:off x="8068871" y="4490469"/>
            <a:ext cx="969171" cy="968376"/>
          </a:xfrm>
          <a:prstGeom prst="ellipse">
            <a:avLst/>
          </a:prstGeom>
          <a:solidFill>
            <a:schemeClr val="accent4"/>
          </a:solidFill>
          <a:ln w="12700" cap="flat" cmpd="sng" algn="ctr">
            <a:noFill/>
            <a:prstDash val="solid"/>
            <a:round/>
            <a:headEnd type="none" w="med" len="med"/>
            <a:tailEnd type="none" w="med" len="med"/>
          </a:ln>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16" name="Group 39"/>
          <p:cNvGrpSpPr/>
          <p:nvPr/>
        </p:nvGrpSpPr>
        <p:grpSpPr>
          <a:xfrm>
            <a:off x="8208456" y="4777571"/>
            <a:ext cx="693170" cy="394171"/>
            <a:chOff x="279400" y="-1397000"/>
            <a:chExt cx="1387475" cy="788988"/>
          </a:xfrm>
        </p:grpSpPr>
        <p:sp>
          <p:nvSpPr>
            <p:cNvPr id="66" name="Freeform: Shape 40"/>
            <p:cNvSpPr/>
            <p:nvPr/>
          </p:nvSpPr>
          <p:spPr bwMode="auto">
            <a:xfrm>
              <a:off x="584200" y="-1397000"/>
              <a:ext cx="1082675" cy="788988"/>
            </a:xfrm>
            <a:custGeom>
              <a:avLst/>
              <a:gdLst>
                <a:gd name="T0" fmla="*/ 192 w 198"/>
                <a:gd name="T1" fmla="*/ 72 h 144"/>
                <a:gd name="T2" fmla="*/ 184 w 198"/>
                <a:gd name="T3" fmla="*/ 72 h 144"/>
                <a:gd name="T4" fmla="*/ 172 w 198"/>
                <a:gd name="T5" fmla="*/ 43 h 144"/>
                <a:gd name="T6" fmla="*/ 157 w 198"/>
                <a:gd name="T7" fmla="*/ 32 h 144"/>
                <a:gd name="T8" fmla="*/ 126 w 198"/>
                <a:gd name="T9" fmla="*/ 32 h 144"/>
                <a:gd name="T10" fmla="*/ 126 w 198"/>
                <a:gd name="T11" fmla="*/ 2 h 144"/>
                <a:gd name="T12" fmla="*/ 124 w 198"/>
                <a:gd name="T13" fmla="*/ 0 h 144"/>
                <a:gd name="T14" fmla="*/ 2 w 198"/>
                <a:gd name="T15" fmla="*/ 0 h 144"/>
                <a:gd name="T16" fmla="*/ 0 w 198"/>
                <a:gd name="T17" fmla="*/ 2 h 144"/>
                <a:gd name="T18" fmla="*/ 0 w 198"/>
                <a:gd name="T19" fmla="*/ 123 h 144"/>
                <a:gd name="T20" fmla="*/ 2 w 198"/>
                <a:gd name="T21" fmla="*/ 125 h 144"/>
                <a:gd name="T22" fmla="*/ 19 w 198"/>
                <a:gd name="T23" fmla="*/ 125 h 144"/>
                <a:gd name="T24" fmla="*/ 40 w 198"/>
                <a:gd name="T25" fmla="*/ 144 h 144"/>
                <a:gd name="T26" fmla="*/ 61 w 198"/>
                <a:gd name="T27" fmla="*/ 125 h 144"/>
                <a:gd name="T28" fmla="*/ 138 w 198"/>
                <a:gd name="T29" fmla="*/ 125 h 144"/>
                <a:gd name="T30" fmla="*/ 159 w 198"/>
                <a:gd name="T31" fmla="*/ 144 h 144"/>
                <a:gd name="T32" fmla="*/ 180 w 198"/>
                <a:gd name="T33" fmla="*/ 125 h 144"/>
                <a:gd name="T34" fmla="*/ 192 w 198"/>
                <a:gd name="T35" fmla="*/ 125 h 144"/>
                <a:gd name="T36" fmla="*/ 198 w 198"/>
                <a:gd name="T37" fmla="*/ 119 h 144"/>
                <a:gd name="T38" fmla="*/ 198 w 198"/>
                <a:gd name="T39" fmla="*/ 78 h 144"/>
                <a:gd name="T40" fmla="*/ 192 w 198"/>
                <a:gd name="T41" fmla="*/ 72 h 144"/>
                <a:gd name="T42" fmla="*/ 157 w 198"/>
                <a:gd name="T43" fmla="*/ 36 h 144"/>
                <a:gd name="T44" fmla="*/ 168 w 198"/>
                <a:gd name="T45" fmla="*/ 45 h 144"/>
                <a:gd name="T46" fmla="*/ 179 w 198"/>
                <a:gd name="T47" fmla="*/ 72 h 144"/>
                <a:gd name="T48" fmla="*/ 126 w 198"/>
                <a:gd name="T49" fmla="*/ 72 h 144"/>
                <a:gd name="T50" fmla="*/ 126 w 198"/>
                <a:gd name="T51" fmla="*/ 36 h 144"/>
                <a:gd name="T52" fmla="*/ 157 w 198"/>
                <a:gd name="T53" fmla="*/ 36 h 144"/>
                <a:gd name="T54" fmla="*/ 5 w 198"/>
                <a:gd name="T55" fmla="*/ 5 h 144"/>
                <a:gd name="T56" fmla="*/ 121 w 198"/>
                <a:gd name="T57" fmla="*/ 5 h 144"/>
                <a:gd name="T58" fmla="*/ 121 w 198"/>
                <a:gd name="T59" fmla="*/ 120 h 144"/>
                <a:gd name="T60" fmla="*/ 61 w 198"/>
                <a:gd name="T61" fmla="*/ 120 h 144"/>
                <a:gd name="T62" fmla="*/ 40 w 198"/>
                <a:gd name="T63" fmla="*/ 102 h 144"/>
                <a:gd name="T64" fmla="*/ 19 w 198"/>
                <a:gd name="T65" fmla="*/ 120 h 144"/>
                <a:gd name="T66" fmla="*/ 5 w 198"/>
                <a:gd name="T67" fmla="*/ 120 h 144"/>
                <a:gd name="T68" fmla="*/ 5 w 198"/>
                <a:gd name="T69" fmla="*/ 5 h 144"/>
                <a:gd name="T70" fmla="*/ 40 w 198"/>
                <a:gd name="T71" fmla="*/ 139 h 144"/>
                <a:gd name="T72" fmla="*/ 23 w 198"/>
                <a:gd name="T73" fmla="*/ 123 h 144"/>
                <a:gd name="T74" fmla="*/ 40 w 198"/>
                <a:gd name="T75" fmla="*/ 106 h 144"/>
                <a:gd name="T76" fmla="*/ 56 w 198"/>
                <a:gd name="T77" fmla="*/ 123 h 144"/>
                <a:gd name="T78" fmla="*/ 40 w 198"/>
                <a:gd name="T79" fmla="*/ 139 h 144"/>
                <a:gd name="T80" fmla="*/ 159 w 198"/>
                <a:gd name="T81" fmla="*/ 139 h 144"/>
                <a:gd name="T82" fmla="*/ 143 w 198"/>
                <a:gd name="T83" fmla="*/ 123 h 144"/>
                <a:gd name="T84" fmla="*/ 159 w 198"/>
                <a:gd name="T85" fmla="*/ 106 h 144"/>
                <a:gd name="T86" fmla="*/ 175 w 198"/>
                <a:gd name="T87" fmla="*/ 122 h 144"/>
                <a:gd name="T88" fmla="*/ 175 w 198"/>
                <a:gd name="T89" fmla="*/ 123 h 144"/>
                <a:gd name="T90" fmla="*/ 175 w 198"/>
                <a:gd name="T91" fmla="*/ 123 h 144"/>
                <a:gd name="T92" fmla="*/ 159 w 198"/>
                <a:gd name="T93" fmla="*/ 139 h 144"/>
                <a:gd name="T94" fmla="*/ 193 w 198"/>
                <a:gd name="T95" fmla="*/ 119 h 144"/>
                <a:gd name="T96" fmla="*/ 192 w 198"/>
                <a:gd name="T97" fmla="*/ 120 h 144"/>
                <a:gd name="T98" fmla="*/ 180 w 198"/>
                <a:gd name="T99" fmla="*/ 120 h 144"/>
                <a:gd name="T100" fmla="*/ 159 w 198"/>
                <a:gd name="T101" fmla="*/ 102 h 144"/>
                <a:gd name="T102" fmla="*/ 138 w 198"/>
                <a:gd name="T103" fmla="*/ 120 h 144"/>
                <a:gd name="T104" fmla="*/ 126 w 198"/>
                <a:gd name="T105" fmla="*/ 120 h 144"/>
                <a:gd name="T106" fmla="*/ 126 w 198"/>
                <a:gd name="T107" fmla="*/ 77 h 144"/>
                <a:gd name="T108" fmla="*/ 192 w 198"/>
                <a:gd name="T109" fmla="*/ 77 h 144"/>
                <a:gd name="T110" fmla="*/ 193 w 198"/>
                <a:gd name="T111" fmla="*/ 78 h 144"/>
                <a:gd name="T112" fmla="*/ 193 w 198"/>
                <a:gd name="T113" fmla="*/ 11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8" h="144">
                  <a:moveTo>
                    <a:pt x="192" y="72"/>
                  </a:moveTo>
                  <a:cubicBezTo>
                    <a:pt x="184" y="72"/>
                    <a:pt x="184" y="72"/>
                    <a:pt x="184" y="72"/>
                  </a:cubicBezTo>
                  <a:cubicBezTo>
                    <a:pt x="181" y="65"/>
                    <a:pt x="172" y="43"/>
                    <a:pt x="172" y="43"/>
                  </a:cubicBezTo>
                  <a:cubicBezTo>
                    <a:pt x="170" y="37"/>
                    <a:pt x="163" y="32"/>
                    <a:pt x="157" y="32"/>
                  </a:cubicBezTo>
                  <a:cubicBezTo>
                    <a:pt x="126" y="32"/>
                    <a:pt x="126" y="32"/>
                    <a:pt x="126" y="32"/>
                  </a:cubicBezTo>
                  <a:cubicBezTo>
                    <a:pt x="126" y="2"/>
                    <a:pt x="126" y="2"/>
                    <a:pt x="126" y="2"/>
                  </a:cubicBezTo>
                  <a:cubicBezTo>
                    <a:pt x="126" y="1"/>
                    <a:pt x="125" y="0"/>
                    <a:pt x="124" y="0"/>
                  </a:cubicBezTo>
                  <a:cubicBezTo>
                    <a:pt x="2" y="0"/>
                    <a:pt x="2" y="0"/>
                    <a:pt x="2" y="0"/>
                  </a:cubicBezTo>
                  <a:cubicBezTo>
                    <a:pt x="1" y="0"/>
                    <a:pt x="0" y="1"/>
                    <a:pt x="0" y="2"/>
                  </a:cubicBezTo>
                  <a:cubicBezTo>
                    <a:pt x="0" y="123"/>
                    <a:pt x="0" y="123"/>
                    <a:pt x="0" y="123"/>
                  </a:cubicBezTo>
                  <a:cubicBezTo>
                    <a:pt x="0" y="124"/>
                    <a:pt x="1" y="125"/>
                    <a:pt x="2" y="125"/>
                  </a:cubicBezTo>
                  <a:cubicBezTo>
                    <a:pt x="19" y="125"/>
                    <a:pt x="19" y="125"/>
                    <a:pt x="19" y="125"/>
                  </a:cubicBezTo>
                  <a:cubicBezTo>
                    <a:pt x="20" y="135"/>
                    <a:pt x="29" y="144"/>
                    <a:pt x="40" y="144"/>
                  </a:cubicBezTo>
                  <a:cubicBezTo>
                    <a:pt x="51" y="144"/>
                    <a:pt x="59" y="135"/>
                    <a:pt x="61" y="125"/>
                  </a:cubicBezTo>
                  <a:cubicBezTo>
                    <a:pt x="138" y="125"/>
                    <a:pt x="138" y="125"/>
                    <a:pt x="138" y="125"/>
                  </a:cubicBezTo>
                  <a:cubicBezTo>
                    <a:pt x="139" y="135"/>
                    <a:pt x="148" y="144"/>
                    <a:pt x="159" y="144"/>
                  </a:cubicBezTo>
                  <a:cubicBezTo>
                    <a:pt x="170" y="144"/>
                    <a:pt x="179" y="135"/>
                    <a:pt x="180" y="125"/>
                  </a:cubicBezTo>
                  <a:cubicBezTo>
                    <a:pt x="192" y="125"/>
                    <a:pt x="192" y="125"/>
                    <a:pt x="192" y="125"/>
                  </a:cubicBezTo>
                  <a:cubicBezTo>
                    <a:pt x="195" y="125"/>
                    <a:pt x="198" y="122"/>
                    <a:pt x="198" y="119"/>
                  </a:cubicBezTo>
                  <a:cubicBezTo>
                    <a:pt x="198" y="78"/>
                    <a:pt x="198" y="78"/>
                    <a:pt x="198" y="78"/>
                  </a:cubicBezTo>
                  <a:cubicBezTo>
                    <a:pt x="198" y="75"/>
                    <a:pt x="195" y="72"/>
                    <a:pt x="192" y="72"/>
                  </a:cubicBezTo>
                  <a:close/>
                  <a:moveTo>
                    <a:pt x="157" y="36"/>
                  </a:moveTo>
                  <a:cubicBezTo>
                    <a:pt x="161" y="36"/>
                    <a:pt x="166" y="40"/>
                    <a:pt x="168" y="45"/>
                  </a:cubicBezTo>
                  <a:cubicBezTo>
                    <a:pt x="168" y="46"/>
                    <a:pt x="176" y="64"/>
                    <a:pt x="179" y="72"/>
                  </a:cubicBezTo>
                  <a:cubicBezTo>
                    <a:pt x="126" y="72"/>
                    <a:pt x="126" y="72"/>
                    <a:pt x="126" y="72"/>
                  </a:cubicBezTo>
                  <a:cubicBezTo>
                    <a:pt x="126" y="36"/>
                    <a:pt x="126" y="36"/>
                    <a:pt x="126" y="36"/>
                  </a:cubicBezTo>
                  <a:lnTo>
                    <a:pt x="157" y="36"/>
                  </a:lnTo>
                  <a:close/>
                  <a:moveTo>
                    <a:pt x="5" y="5"/>
                  </a:moveTo>
                  <a:cubicBezTo>
                    <a:pt x="121" y="5"/>
                    <a:pt x="121" y="5"/>
                    <a:pt x="121" y="5"/>
                  </a:cubicBezTo>
                  <a:cubicBezTo>
                    <a:pt x="121" y="120"/>
                    <a:pt x="121" y="120"/>
                    <a:pt x="121" y="120"/>
                  </a:cubicBezTo>
                  <a:cubicBezTo>
                    <a:pt x="61" y="120"/>
                    <a:pt x="61" y="120"/>
                    <a:pt x="61" y="120"/>
                  </a:cubicBezTo>
                  <a:cubicBezTo>
                    <a:pt x="59" y="110"/>
                    <a:pt x="51" y="102"/>
                    <a:pt x="40" y="102"/>
                  </a:cubicBezTo>
                  <a:cubicBezTo>
                    <a:pt x="29" y="102"/>
                    <a:pt x="20" y="110"/>
                    <a:pt x="19" y="120"/>
                  </a:cubicBezTo>
                  <a:cubicBezTo>
                    <a:pt x="5" y="120"/>
                    <a:pt x="5" y="120"/>
                    <a:pt x="5" y="120"/>
                  </a:cubicBezTo>
                  <a:lnTo>
                    <a:pt x="5" y="5"/>
                  </a:lnTo>
                  <a:close/>
                  <a:moveTo>
                    <a:pt x="40" y="139"/>
                  </a:moveTo>
                  <a:cubicBezTo>
                    <a:pt x="31" y="139"/>
                    <a:pt x="23" y="132"/>
                    <a:pt x="23" y="123"/>
                  </a:cubicBezTo>
                  <a:cubicBezTo>
                    <a:pt x="23" y="114"/>
                    <a:pt x="31" y="106"/>
                    <a:pt x="40" y="106"/>
                  </a:cubicBezTo>
                  <a:cubicBezTo>
                    <a:pt x="49" y="106"/>
                    <a:pt x="56" y="114"/>
                    <a:pt x="56" y="123"/>
                  </a:cubicBezTo>
                  <a:cubicBezTo>
                    <a:pt x="56" y="132"/>
                    <a:pt x="49" y="139"/>
                    <a:pt x="40" y="139"/>
                  </a:cubicBezTo>
                  <a:close/>
                  <a:moveTo>
                    <a:pt x="159" y="139"/>
                  </a:moveTo>
                  <a:cubicBezTo>
                    <a:pt x="150" y="139"/>
                    <a:pt x="143" y="132"/>
                    <a:pt x="143" y="123"/>
                  </a:cubicBezTo>
                  <a:cubicBezTo>
                    <a:pt x="143" y="114"/>
                    <a:pt x="150" y="106"/>
                    <a:pt x="159" y="106"/>
                  </a:cubicBezTo>
                  <a:cubicBezTo>
                    <a:pt x="168" y="106"/>
                    <a:pt x="175" y="113"/>
                    <a:pt x="175" y="122"/>
                  </a:cubicBezTo>
                  <a:cubicBezTo>
                    <a:pt x="175" y="122"/>
                    <a:pt x="175" y="122"/>
                    <a:pt x="175" y="123"/>
                  </a:cubicBezTo>
                  <a:cubicBezTo>
                    <a:pt x="175" y="123"/>
                    <a:pt x="175" y="123"/>
                    <a:pt x="175" y="123"/>
                  </a:cubicBezTo>
                  <a:cubicBezTo>
                    <a:pt x="175" y="132"/>
                    <a:pt x="168" y="139"/>
                    <a:pt x="159" y="139"/>
                  </a:cubicBezTo>
                  <a:close/>
                  <a:moveTo>
                    <a:pt x="193" y="119"/>
                  </a:moveTo>
                  <a:cubicBezTo>
                    <a:pt x="193" y="120"/>
                    <a:pt x="192" y="120"/>
                    <a:pt x="192" y="120"/>
                  </a:cubicBezTo>
                  <a:cubicBezTo>
                    <a:pt x="180" y="120"/>
                    <a:pt x="180" y="120"/>
                    <a:pt x="180" y="120"/>
                  </a:cubicBezTo>
                  <a:cubicBezTo>
                    <a:pt x="179" y="110"/>
                    <a:pt x="170" y="102"/>
                    <a:pt x="159" y="102"/>
                  </a:cubicBezTo>
                  <a:cubicBezTo>
                    <a:pt x="148" y="102"/>
                    <a:pt x="139" y="110"/>
                    <a:pt x="138" y="120"/>
                  </a:cubicBezTo>
                  <a:cubicBezTo>
                    <a:pt x="126" y="120"/>
                    <a:pt x="126" y="120"/>
                    <a:pt x="126" y="120"/>
                  </a:cubicBezTo>
                  <a:cubicBezTo>
                    <a:pt x="126" y="77"/>
                    <a:pt x="126" y="77"/>
                    <a:pt x="126" y="77"/>
                  </a:cubicBezTo>
                  <a:cubicBezTo>
                    <a:pt x="192" y="77"/>
                    <a:pt x="192" y="77"/>
                    <a:pt x="192" y="77"/>
                  </a:cubicBezTo>
                  <a:cubicBezTo>
                    <a:pt x="192" y="77"/>
                    <a:pt x="193" y="78"/>
                    <a:pt x="193" y="78"/>
                  </a:cubicBezTo>
                  <a:lnTo>
                    <a:pt x="193" y="1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7" name="Freeform: Shape 41"/>
            <p:cNvSpPr/>
            <p:nvPr/>
          </p:nvSpPr>
          <p:spPr bwMode="auto">
            <a:xfrm>
              <a:off x="279400" y="-1397000"/>
              <a:ext cx="239713" cy="28575"/>
            </a:xfrm>
            <a:custGeom>
              <a:avLst/>
              <a:gdLst>
                <a:gd name="T0" fmla="*/ 42 w 44"/>
                <a:gd name="T1" fmla="*/ 0 h 5"/>
                <a:gd name="T2" fmla="*/ 2 w 44"/>
                <a:gd name="T3" fmla="*/ 0 h 5"/>
                <a:gd name="T4" fmla="*/ 0 w 44"/>
                <a:gd name="T5" fmla="*/ 2 h 5"/>
                <a:gd name="T6" fmla="*/ 2 w 44"/>
                <a:gd name="T7" fmla="*/ 5 h 5"/>
                <a:gd name="T8" fmla="*/ 42 w 44"/>
                <a:gd name="T9" fmla="*/ 5 h 5"/>
                <a:gd name="T10" fmla="*/ 44 w 44"/>
                <a:gd name="T11" fmla="*/ 2 h 5"/>
                <a:gd name="T12" fmla="*/ 42 w 4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4" h="5">
                  <a:moveTo>
                    <a:pt x="42" y="0"/>
                  </a:moveTo>
                  <a:cubicBezTo>
                    <a:pt x="2" y="0"/>
                    <a:pt x="2" y="0"/>
                    <a:pt x="2" y="0"/>
                  </a:cubicBezTo>
                  <a:cubicBezTo>
                    <a:pt x="1" y="0"/>
                    <a:pt x="0" y="1"/>
                    <a:pt x="0" y="2"/>
                  </a:cubicBezTo>
                  <a:cubicBezTo>
                    <a:pt x="0" y="4"/>
                    <a:pt x="1" y="5"/>
                    <a:pt x="2" y="5"/>
                  </a:cubicBezTo>
                  <a:cubicBezTo>
                    <a:pt x="42" y="5"/>
                    <a:pt x="42" y="5"/>
                    <a:pt x="42" y="5"/>
                  </a:cubicBezTo>
                  <a:cubicBezTo>
                    <a:pt x="43" y="5"/>
                    <a:pt x="44" y="4"/>
                    <a:pt x="44" y="2"/>
                  </a:cubicBezTo>
                  <a:cubicBezTo>
                    <a:pt x="44" y="1"/>
                    <a:pt x="43" y="0"/>
                    <a:pt x="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8" name="Freeform: Shape 42"/>
            <p:cNvSpPr/>
            <p:nvPr/>
          </p:nvSpPr>
          <p:spPr bwMode="auto">
            <a:xfrm>
              <a:off x="328613" y="-1276350"/>
              <a:ext cx="190500" cy="26988"/>
            </a:xfrm>
            <a:custGeom>
              <a:avLst/>
              <a:gdLst>
                <a:gd name="T0" fmla="*/ 33 w 35"/>
                <a:gd name="T1" fmla="*/ 0 h 5"/>
                <a:gd name="T2" fmla="*/ 3 w 35"/>
                <a:gd name="T3" fmla="*/ 0 h 5"/>
                <a:gd name="T4" fmla="*/ 0 w 35"/>
                <a:gd name="T5" fmla="*/ 2 h 5"/>
                <a:gd name="T6" fmla="*/ 3 w 35"/>
                <a:gd name="T7" fmla="*/ 5 h 5"/>
                <a:gd name="T8" fmla="*/ 33 w 35"/>
                <a:gd name="T9" fmla="*/ 5 h 5"/>
                <a:gd name="T10" fmla="*/ 35 w 35"/>
                <a:gd name="T11" fmla="*/ 2 h 5"/>
                <a:gd name="T12" fmla="*/ 33 w 3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5" h="5">
                  <a:moveTo>
                    <a:pt x="33" y="0"/>
                  </a:moveTo>
                  <a:cubicBezTo>
                    <a:pt x="3" y="0"/>
                    <a:pt x="3" y="0"/>
                    <a:pt x="3" y="0"/>
                  </a:cubicBezTo>
                  <a:cubicBezTo>
                    <a:pt x="2" y="0"/>
                    <a:pt x="0" y="1"/>
                    <a:pt x="0" y="2"/>
                  </a:cubicBezTo>
                  <a:cubicBezTo>
                    <a:pt x="0" y="4"/>
                    <a:pt x="2" y="5"/>
                    <a:pt x="3" y="5"/>
                  </a:cubicBezTo>
                  <a:cubicBezTo>
                    <a:pt x="33" y="5"/>
                    <a:pt x="33" y="5"/>
                    <a:pt x="33" y="5"/>
                  </a:cubicBezTo>
                  <a:cubicBezTo>
                    <a:pt x="34" y="5"/>
                    <a:pt x="35" y="4"/>
                    <a:pt x="35" y="2"/>
                  </a:cubicBezTo>
                  <a:cubicBezTo>
                    <a:pt x="35" y="1"/>
                    <a:pt x="34" y="0"/>
                    <a:pt x="3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9" name="Freeform: Shape 43"/>
            <p:cNvSpPr/>
            <p:nvPr/>
          </p:nvSpPr>
          <p:spPr bwMode="auto">
            <a:xfrm>
              <a:off x="382588" y="-1155700"/>
              <a:ext cx="136525" cy="26988"/>
            </a:xfrm>
            <a:custGeom>
              <a:avLst/>
              <a:gdLst>
                <a:gd name="T0" fmla="*/ 23 w 25"/>
                <a:gd name="T1" fmla="*/ 0 h 5"/>
                <a:gd name="T2" fmla="*/ 3 w 25"/>
                <a:gd name="T3" fmla="*/ 0 h 5"/>
                <a:gd name="T4" fmla="*/ 0 w 25"/>
                <a:gd name="T5" fmla="*/ 3 h 5"/>
                <a:gd name="T6" fmla="*/ 3 w 25"/>
                <a:gd name="T7" fmla="*/ 5 h 5"/>
                <a:gd name="T8" fmla="*/ 23 w 25"/>
                <a:gd name="T9" fmla="*/ 5 h 5"/>
                <a:gd name="T10" fmla="*/ 25 w 25"/>
                <a:gd name="T11" fmla="*/ 3 h 5"/>
                <a:gd name="T12" fmla="*/ 23 w 2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5" h="5">
                  <a:moveTo>
                    <a:pt x="23" y="0"/>
                  </a:moveTo>
                  <a:cubicBezTo>
                    <a:pt x="3" y="0"/>
                    <a:pt x="3" y="0"/>
                    <a:pt x="3" y="0"/>
                  </a:cubicBezTo>
                  <a:cubicBezTo>
                    <a:pt x="2" y="0"/>
                    <a:pt x="0" y="1"/>
                    <a:pt x="0" y="3"/>
                  </a:cubicBezTo>
                  <a:cubicBezTo>
                    <a:pt x="0" y="4"/>
                    <a:pt x="2" y="5"/>
                    <a:pt x="3" y="5"/>
                  </a:cubicBezTo>
                  <a:cubicBezTo>
                    <a:pt x="23" y="5"/>
                    <a:pt x="23" y="5"/>
                    <a:pt x="23" y="5"/>
                  </a:cubicBezTo>
                  <a:cubicBezTo>
                    <a:pt x="24" y="5"/>
                    <a:pt x="25" y="4"/>
                    <a:pt x="25" y="3"/>
                  </a:cubicBezTo>
                  <a:cubicBezTo>
                    <a:pt x="25" y="1"/>
                    <a:pt x="24" y="0"/>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nvGrpSpPr>
          <p:cNvPr id="17" name="Group 44"/>
          <p:cNvGrpSpPr/>
          <p:nvPr/>
        </p:nvGrpSpPr>
        <p:grpSpPr>
          <a:xfrm>
            <a:off x="7417211" y="2809237"/>
            <a:ext cx="969171" cy="971549"/>
            <a:chOff x="7204075" y="-1846263"/>
            <a:chExt cx="1939925" cy="1944688"/>
          </a:xfrm>
        </p:grpSpPr>
        <p:sp>
          <p:nvSpPr>
            <p:cNvPr id="59" name="Oval 45"/>
            <p:cNvSpPr/>
            <p:nvPr/>
          </p:nvSpPr>
          <p:spPr bwMode="auto">
            <a:xfrm>
              <a:off x="7204075" y="-1846263"/>
              <a:ext cx="1939925" cy="1944688"/>
            </a:xfrm>
            <a:prstGeom prst="ellipse">
              <a:avLst/>
            </a:prstGeom>
            <a:solidFill>
              <a:schemeClr val="accent6"/>
            </a:solidFill>
            <a:ln>
              <a:noFill/>
            </a:ln>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60" name="Group 46"/>
            <p:cNvGrpSpPr/>
            <p:nvPr/>
          </p:nvGrpSpPr>
          <p:grpSpPr>
            <a:xfrm>
              <a:off x="7519988" y="-1506538"/>
              <a:ext cx="1312862" cy="1265238"/>
              <a:chOff x="7519988" y="-1506538"/>
              <a:chExt cx="1312862" cy="1265238"/>
            </a:xfrm>
          </p:grpSpPr>
          <p:sp>
            <p:nvSpPr>
              <p:cNvPr id="61" name="Freeform: Shape 47"/>
              <p:cNvSpPr/>
              <p:nvPr/>
            </p:nvSpPr>
            <p:spPr bwMode="auto">
              <a:xfrm>
                <a:off x="7519988" y="-1484313"/>
                <a:ext cx="1176338" cy="1117600"/>
              </a:xfrm>
              <a:custGeom>
                <a:avLst/>
                <a:gdLst>
                  <a:gd name="T0" fmla="*/ 211 w 215"/>
                  <a:gd name="T1" fmla="*/ 164 h 204"/>
                  <a:gd name="T2" fmla="*/ 147 w 215"/>
                  <a:gd name="T3" fmla="*/ 199 h 204"/>
                  <a:gd name="T4" fmla="*/ 46 w 215"/>
                  <a:gd name="T5" fmla="*/ 10 h 204"/>
                  <a:gd name="T6" fmla="*/ 35 w 215"/>
                  <a:gd name="T7" fmla="*/ 1 h 204"/>
                  <a:gd name="T8" fmla="*/ 22 w 215"/>
                  <a:gd name="T9" fmla="*/ 3 h 204"/>
                  <a:gd name="T10" fmla="*/ 1 w 215"/>
                  <a:gd name="T11" fmla="*/ 14 h 204"/>
                  <a:gd name="T12" fmla="*/ 0 w 215"/>
                  <a:gd name="T13" fmla="*/ 17 h 204"/>
                  <a:gd name="T14" fmla="*/ 3 w 215"/>
                  <a:gd name="T15" fmla="*/ 18 h 204"/>
                  <a:gd name="T16" fmla="*/ 24 w 215"/>
                  <a:gd name="T17" fmla="*/ 7 h 204"/>
                  <a:gd name="T18" fmla="*/ 34 w 215"/>
                  <a:gd name="T19" fmla="*/ 6 h 204"/>
                  <a:gd name="T20" fmla="*/ 41 w 215"/>
                  <a:gd name="T21" fmla="*/ 12 h 204"/>
                  <a:gd name="T22" fmla="*/ 144 w 215"/>
                  <a:gd name="T23" fmla="*/ 203 h 204"/>
                  <a:gd name="T24" fmla="*/ 146 w 215"/>
                  <a:gd name="T25" fmla="*/ 204 h 204"/>
                  <a:gd name="T26" fmla="*/ 146 w 215"/>
                  <a:gd name="T27" fmla="*/ 204 h 204"/>
                  <a:gd name="T28" fmla="*/ 148 w 215"/>
                  <a:gd name="T29" fmla="*/ 204 h 204"/>
                  <a:gd name="T30" fmla="*/ 213 w 215"/>
                  <a:gd name="T31" fmla="*/ 168 h 204"/>
                  <a:gd name="T32" fmla="*/ 214 w 215"/>
                  <a:gd name="T33" fmla="*/ 165 h 204"/>
                  <a:gd name="T34" fmla="*/ 211 w 215"/>
                  <a:gd name="T35"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204">
                    <a:moveTo>
                      <a:pt x="211" y="164"/>
                    </a:moveTo>
                    <a:cubicBezTo>
                      <a:pt x="147" y="199"/>
                      <a:pt x="147" y="199"/>
                      <a:pt x="147" y="199"/>
                    </a:cubicBezTo>
                    <a:cubicBezTo>
                      <a:pt x="46" y="10"/>
                      <a:pt x="46" y="10"/>
                      <a:pt x="46" y="10"/>
                    </a:cubicBezTo>
                    <a:cubicBezTo>
                      <a:pt x="43" y="6"/>
                      <a:pt x="40" y="3"/>
                      <a:pt x="35" y="1"/>
                    </a:cubicBezTo>
                    <a:cubicBezTo>
                      <a:pt x="31" y="0"/>
                      <a:pt x="26" y="1"/>
                      <a:pt x="22" y="3"/>
                    </a:cubicBezTo>
                    <a:cubicBezTo>
                      <a:pt x="1" y="14"/>
                      <a:pt x="1" y="14"/>
                      <a:pt x="1" y="14"/>
                    </a:cubicBezTo>
                    <a:cubicBezTo>
                      <a:pt x="0" y="15"/>
                      <a:pt x="0" y="16"/>
                      <a:pt x="0" y="17"/>
                    </a:cubicBezTo>
                    <a:cubicBezTo>
                      <a:pt x="1" y="18"/>
                      <a:pt x="2" y="19"/>
                      <a:pt x="3" y="18"/>
                    </a:cubicBezTo>
                    <a:cubicBezTo>
                      <a:pt x="24" y="7"/>
                      <a:pt x="24" y="7"/>
                      <a:pt x="24" y="7"/>
                    </a:cubicBezTo>
                    <a:cubicBezTo>
                      <a:pt x="27" y="5"/>
                      <a:pt x="31" y="5"/>
                      <a:pt x="34" y="6"/>
                    </a:cubicBezTo>
                    <a:cubicBezTo>
                      <a:pt x="37" y="7"/>
                      <a:pt x="40" y="9"/>
                      <a:pt x="41" y="12"/>
                    </a:cubicBezTo>
                    <a:cubicBezTo>
                      <a:pt x="144" y="203"/>
                      <a:pt x="144" y="203"/>
                      <a:pt x="144" y="203"/>
                    </a:cubicBezTo>
                    <a:cubicBezTo>
                      <a:pt x="145" y="203"/>
                      <a:pt x="145" y="204"/>
                      <a:pt x="146" y="204"/>
                    </a:cubicBezTo>
                    <a:cubicBezTo>
                      <a:pt x="146" y="204"/>
                      <a:pt x="146" y="204"/>
                      <a:pt x="146" y="204"/>
                    </a:cubicBezTo>
                    <a:cubicBezTo>
                      <a:pt x="147" y="204"/>
                      <a:pt x="147" y="204"/>
                      <a:pt x="148" y="204"/>
                    </a:cubicBezTo>
                    <a:cubicBezTo>
                      <a:pt x="213" y="168"/>
                      <a:pt x="213" y="168"/>
                      <a:pt x="213" y="168"/>
                    </a:cubicBezTo>
                    <a:cubicBezTo>
                      <a:pt x="215" y="168"/>
                      <a:pt x="215" y="166"/>
                      <a:pt x="214" y="165"/>
                    </a:cubicBezTo>
                    <a:cubicBezTo>
                      <a:pt x="214" y="164"/>
                      <a:pt x="212" y="164"/>
                      <a:pt x="211" y="16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2" name="Freeform: Shape 48"/>
              <p:cNvSpPr/>
              <p:nvPr/>
            </p:nvSpPr>
            <p:spPr bwMode="auto">
              <a:xfrm>
                <a:off x="8045450" y="-422275"/>
                <a:ext cx="190500" cy="180975"/>
              </a:xfrm>
              <a:custGeom>
                <a:avLst/>
                <a:gdLst>
                  <a:gd name="T0" fmla="*/ 18 w 35"/>
                  <a:gd name="T1" fmla="*/ 0 h 33"/>
                  <a:gd name="T2" fmla="*/ 11 w 35"/>
                  <a:gd name="T3" fmla="*/ 2 h 33"/>
                  <a:gd name="T4" fmla="*/ 4 w 35"/>
                  <a:gd name="T5" fmla="*/ 24 h 33"/>
                  <a:gd name="T6" fmla="*/ 19 w 35"/>
                  <a:gd name="T7" fmla="*/ 33 h 33"/>
                  <a:gd name="T8" fmla="*/ 26 w 35"/>
                  <a:gd name="T9" fmla="*/ 31 h 33"/>
                  <a:gd name="T10" fmla="*/ 34 w 35"/>
                  <a:gd name="T11" fmla="*/ 21 h 33"/>
                  <a:gd name="T12" fmla="*/ 33 w 35"/>
                  <a:gd name="T13" fmla="*/ 9 h 33"/>
                  <a:gd name="T14" fmla="*/ 18 w 35"/>
                  <a:gd name="T15" fmla="*/ 0 h 33"/>
                  <a:gd name="T16" fmla="*/ 30 w 35"/>
                  <a:gd name="T17" fmla="*/ 20 h 33"/>
                  <a:gd name="T18" fmla="*/ 24 w 35"/>
                  <a:gd name="T19" fmla="*/ 27 h 33"/>
                  <a:gd name="T20" fmla="*/ 19 w 35"/>
                  <a:gd name="T21" fmla="*/ 28 h 33"/>
                  <a:gd name="T22" fmla="*/ 8 w 35"/>
                  <a:gd name="T23" fmla="*/ 22 h 33"/>
                  <a:gd name="T24" fmla="*/ 13 w 35"/>
                  <a:gd name="T25" fmla="*/ 6 h 33"/>
                  <a:gd name="T26" fmla="*/ 18 w 35"/>
                  <a:gd name="T27" fmla="*/ 5 h 33"/>
                  <a:gd name="T28" fmla="*/ 29 w 35"/>
                  <a:gd name="T29" fmla="*/ 11 h 33"/>
                  <a:gd name="T30" fmla="*/ 30 w 35"/>
                  <a:gd name="T3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33">
                    <a:moveTo>
                      <a:pt x="18" y="0"/>
                    </a:moveTo>
                    <a:cubicBezTo>
                      <a:pt x="16" y="0"/>
                      <a:pt x="13" y="1"/>
                      <a:pt x="11" y="2"/>
                    </a:cubicBezTo>
                    <a:cubicBezTo>
                      <a:pt x="3" y="6"/>
                      <a:pt x="0" y="16"/>
                      <a:pt x="4" y="24"/>
                    </a:cubicBezTo>
                    <a:cubicBezTo>
                      <a:pt x="7" y="30"/>
                      <a:pt x="13" y="33"/>
                      <a:pt x="19" y="33"/>
                    </a:cubicBezTo>
                    <a:cubicBezTo>
                      <a:pt x="21" y="33"/>
                      <a:pt x="24" y="32"/>
                      <a:pt x="26" y="31"/>
                    </a:cubicBezTo>
                    <a:cubicBezTo>
                      <a:pt x="30" y="29"/>
                      <a:pt x="33" y="25"/>
                      <a:pt x="34" y="21"/>
                    </a:cubicBezTo>
                    <a:cubicBezTo>
                      <a:pt x="35" y="17"/>
                      <a:pt x="35" y="13"/>
                      <a:pt x="33" y="9"/>
                    </a:cubicBezTo>
                    <a:cubicBezTo>
                      <a:pt x="30" y="4"/>
                      <a:pt x="24" y="0"/>
                      <a:pt x="18" y="0"/>
                    </a:cubicBezTo>
                    <a:close/>
                    <a:moveTo>
                      <a:pt x="30" y="20"/>
                    </a:moveTo>
                    <a:cubicBezTo>
                      <a:pt x="29" y="23"/>
                      <a:pt x="27" y="25"/>
                      <a:pt x="24" y="27"/>
                    </a:cubicBezTo>
                    <a:cubicBezTo>
                      <a:pt x="22" y="28"/>
                      <a:pt x="20" y="28"/>
                      <a:pt x="19" y="28"/>
                    </a:cubicBezTo>
                    <a:cubicBezTo>
                      <a:pt x="14" y="28"/>
                      <a:pt x="10" y="26"/>
                      <a:pt x="8" y="22"/>
                    </a:cubicBezTo>
                    <a:cubicBezTo>
                      <a:pt x="5" y="16"/>
                      <a:pt x="7" y="9"/>
                      <a:pt x="13" y="6"/>
                    </a:cubicBezTo>
                    <a:cubicBezTo>
                      <a:pt x="15" y="5"/>
                      <a:pt x="17" y="5"/>
                      <a:pt x="18" y="5"/>
                    </a:cubicBezTo>
                    <a:cubicBezTo>
                      <a:pt x="23" y="5"/>
                      <a:pt x="27" y="7"/>
                      <a:pt x="29" y="11"/>
                    </a:cubicBezTo>
                    <a:cubicBezTo>
                      <a:pt x="30" y="14"/>
                      <a:pt x="31" y="17"/>
                      <a:pt x="30"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3" name="Freeform: Shape 49"/>
              <p:cNvSpPr/>
              <p:nvPr/>
            </p:nvSpPr>
            <p:spPr bwMode="auto">
              <a:xfrm>
                <a:off x="7962900" y="-1506538"/>
                <a:ext cx="869950" cy="1003300"/>
              </a:xfrm>
              <a:custGeom>
                <a:avLst/>
                <a:gdLst>
                  <a:gd name="T0" fmla="*/ 158 w 159"/>
                  <a:gd name="T1" fmla="*/ 135 h 183"/>
                  <a:gd name="T2" fmla="*/ 86 w 159"/>
                  <a:gd name="T3" fmla="*/ 2 h 183"/>
                  <a:gd name="T4" fmla="*/ 84 w 159"/>
                  <a:gd name="T5" fmla="*/ 0 h 183"/>
                  <a:gd name="T6" fmla="*/ 83 w 159"/>
                  <a:gd name="T7" fmla="*/ 1 h 183"/>
                  <a:gd name="T8" fmla="*/ 1 w 159"/>
                  <a:gd name="T9" fmla="*/ 45 h 183"/>
                  <a:gd name="T10" fmla="*/ 0 w 159"/>
                  <a:gd name="T11" fmla="*/ 48 h 183"/>
                  <a:gd name="T12" fmla="*/ 72 w 159"/>
                  <a:gd name="T13" fmla="*/ 181 h 183"/>
                  <a:gd name="T14" fmla="*/ 74 w 159"/>
                  <a:gd name="T15" fmla="*/ 183 h 183"/>
                  <a:gd name="T16" fmla="*/ 74 w 159"/>
                  <a:gd name="T17" fmla="*/ 183 h 183"/>
                  <a:gd name="T18" fmla="*/ 76 w 159"/>
                  <a:gd name="T19" fmla="*/ 182 h 183"/>
                  <a:gd name="T20" fmla="*/ 157 w 159"/>
                  <a:gd name="T21" fmla="*/ 138 h 183"/>
                  <a:gd name="T22" fmla="*/ 158 w 159"/>
                  <a:gd name="T23" fmla="*/ 135 h 183"/>
                  <a:gd name="T24" fmla="*/ 83 w 159"/>
                  <a:gd name="T25" fmla="*/ 6 h 183"/>
                  <a:gd name="T26" fmla="*/ 117 w 159"/>
                  <a:gd name="T27" fmla="*/ 69 h 183"/>
                  <a:gd name="T28" fmla="*/ 39 w 159"/>
                  <a:gd name="T29" fmla="*/ 110 h 183"/>
                  <a:gd name="T30" fmla="*/ 6 w 159"/>
                  <a:gd name="T31" fmla="*/ 48 h 183"/>
                  <a:gd name="T32" fmla="*/ 83 w 159"/>
                  <a:gd name="T33" fmla="*/ 6 h 183"/>
                  <a:gd name="T34" fmla="*/ 75 w 159"/>
                  <a:gd name="T35" fmla="*/ 177 h 183"/>
                  <a:gd name="T36" fmla="*/ 42 w 159"/>
                  <a:gd name="T37" fmla="*/ 114 h 183"/>
                  <a:gd name="T38" fmla="*/ 119 w 159"/>
                  <a:gd name="T39" fmla="*/ 73 h 183"/>
                  <a:gd name="T40" fmla="*/ 153 w 159"/>
                  <a:gd name="T41" fmla="*/ 135 h 183"/>
                  <a:gd name="T42" fmla="*/ 75 w 159"/>
                  <a:gd name="T43"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83">
                    <a:moveTo>
                      <a:pt x="158" y="135"/>
                    </a:moveTo>
                    <a:cubicBezTo>
                      <a:pt x="86" y="2"/>
                      <a:pt x="86" y="2"/>
                      <a:pt x="86" y="2"/>
                    </a:cubicBezTo>
                    <a:cubicBezTo>
                      <a:pt x="86" y="1"/>
                      <a:pt x="85" y="1"/>
                      <a:pt x="84" y="0"/>
                    </a:cubicBezTo>
                    <a:cubicBezTo>
                      <a:pt x="84" y="0"/>
                      <a:pt x="83" y="0"/>
                      <a:pt x="83" y="1"/>
                    </a:cubicBezTo>
                    <a:cubicBezTo>
                      <a:pt x="1" y="45"/>
                      <a:pt x="1" y="45"/>
                      <a:pt x="1" y="45"/>
                    </a:cubicBezTo>
                    <a:cubicBezTo>
                      <a:pt x="0" y="45"/>
                      <a:pt x="0" y="47"/>
                      <a:pt x="0" y="48"/>
                    </a:cubicBezTo>
                    <a:cubicBezTo>
                      <a:pt x="72" y="181"/>
                      <a:pt x="72" y="181"/>
                      <a:pt x="72" y="181"/>
                    </a:cubicBezTo>
                    <a:cubicBezTo>
                      <a:pt x="73" y="182"/>
                      <a:pt x="73" y="182"/>
                      <a:pt x="74" y="183"/>
                    </a:cubicBezTo>
                    <a:cubicBezTo>
                      <a:pt x="74" y="183"/>
                      <a:pt x="74" y="183"/>
                      <a:pt x="74" y="183"/>
                    </a:cubicBezTo>
                    <a:cubicBezTo>
                      <a:pt x="75" y="183"/>
                      <a:pt x="75" y="183"/>
                      <a:pt x="76" y="182"/>
                    </a:cubicBezTo>
                    <a:cubicBezTo>
                      <a:pt x="157" y="138"/>
                      <a:pt x="157" y="138"/>
                      <a:pt x="157" y="138"/>
                    </a:cubicBezTo>
                    <a:cubicBezTo>
                      <a:pt x="158" y="138"/>
                      <a:pt x="159" y="136"/>
                      <a:pt x="158" y="135"/>
                    </a:cubicBezTo>
                    <a:close/>
                    <a:moveTo>
                      <a:pt x="83" y="6"/>
                    </a:moveTo>
                    <a:cubicBezTo>
                      <a:pt x="117" y="69"/>
                      <a:pt x="117" y="69"/>
                      <a:pt x="117" y="69"/>
                    </a:cubicBezTo>
                    <a:cubicBezTo>
                      <a:pt x="39" y="110"/>
                      <a:pt x="39" y="110"/>
                      <a:pt x="39" y="110"/>
                    </a:cubicBezTo>
                    <a:cubicBezTo>
                      <a:pt x="6" y="48"/>
                      <a:pt x="6" y="48"/>
                      <a:pt x="6" y="48"/>
                    </a:cubicBezTo>
                    <a:lnTo>
                      <a:pt x="83" y="6"/>
                    </a:lnTo>
                    <a:close/>
                    <a:moveTo>
                      <a:pt x="75" y="177"/>
                    </a:moveTo>
                    <a:cubicBezTo>
                      <a:pt x="42" y="114"/>
                      <a:pt x="42" y="114"/>
                      <a:pt x="42" y="114"/>
                    </a:cubicBezTo>
                    <a:cubicBezTo>
                      <a:pt x="119" y="73"/>
                      <a:pt x="119" y="73"/>
                      <a:pt x="119" y="73"/>
                    </a:cubicBezTo>
                    <a:cubicBezTo>
                      <a:pt x="153" y="135"/>
                      <a:pt x="153" y="135"/>
                      <a:pt x="153" y="135"/>
                    </a:cubicBezTo>
                    <a:lnTo>
                      <a:pt x="75" y="1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4" name="Freeform: Shape 50"/>
              <p:cNvSpPr/>
              <p:nvPr/>
            </p:nvSpPr>
            <p:spPr bwMode="auto">
              <a:xfrm>
                <a:off x="8132763" y="-1341438"/>
                <a:ext cx="234950" cy="136525"/>
              </a:xfrm>
              <a:custGeom>
                <a:avLst/>
                <a:gdLst>
                  <a:gd name="T0" fmla="*/ 42 w 43"/>
                  <a:gd name="T1" fmla="*/ 4 h 25"/>
                  <a:gd name="T2" fmla="*/ 43 w 43"/>
                  <a:gd name="T3" fmla="*/ 1 h 25"/>
                  <a:gd name="T4" fmla="*/ 40 w 43"/>
                  <a:gd name="T5" fmla="*/ 0 h 25"/>
                  <a:gd name="T6" fmla="*/ 2 w 43"/>
                  <a:gd name="T7" fmla="*/ 21 h 25"/>
                  <a:gd name="T8" fmla="*/ 1 w 43"/>
                  <a:gd name="T9" fmla="*/ 24 h 25"/>
                  <a:gd name="T10" fmla="*/ 3 w 43"/>
                  <a:gd name="T11" fmla="*/ 25 h 25"/>
                  <a:gd name="T12" fmla="*/ 4 w 43"/>
                  <a:gd name="T13" fmla="*/ 25 h 25"/>
                  <a:gd name="T14" fmla="*/ 42 w 4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2" y="4"/>
                    </a:moveTo>
                    <a:cubicBezTo>
                      <a:pt x="43" y="4"/>
                      <a:pt x="43" y="2"/>
                      <a:pt x="43" y="1"/>
                    </a:cubicBezTo>
                    <a:cubicBezTo>
                      <a:pt x="42" y="0"/>
                      <a:pt x="41" y="0"/>
                      <a:pt x="40" y="0"/>
                    </a:cubicBezTo>
                    <a:cubicBezTo>
                      <a:pt x="2" y="21"/>
                      <a:pt x="2" y="21"/>
                      <a:pt x="2" y="21"/>
                    </a:cubicBezTo>
                    <a:cubicBezTo>
                      <a:pt x="0" y="21"/>
                      <a:pt x="0" y="23"/>
                      <a:pt x="1" y="24"/>
                    </a:cubicBezTo>
                    <a:cubicBezTo>
                      <a:pt x="1" y="25"/>
                      <a:pt x="2" y="25"/>
                      <a:pt x="3" y="25"/>
                    </a:cubicBezTo>
                    <a:cubicBezTo>
                      <a:pt x="3" y="25"/>
                      <a:pt x="3" y="25"/>
                      <a:pt x="4" y="25"/>
                    </a:cubicBezTo>
                    <a:lnTo>
                      <a:pt x="42"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65" name="Freeform: Shape 51"/>
              <p:cNvSpPr/>
              <p:nvPr/>
            </p:nvSpPr>
            <p:spPr bwMode="auto">
              <a:xfrm>
                <a:off x="8329613" y="-981075"/>
                <a:ext cx="234950" cy="138113"/>
              </a:xfrm>
              <a:custGeom>
                <a:avLst/>
                <a:gdLst>
                  <a:gd name="T0" fmla="*/ 43 w 43"/>
                  <a:gd name="T1" fmla="*/ 1 h 25"/>
                  <a:gd name="T2" fmla="*/ 39 w 43"/>
                  <a:gd name="T3" fmla="*/ 0 h 25"/>
                  <a:gd name="T4" fmla="*/ 1 w 43"/>
                  <a:gd name="T5" fmla="*/ 21 h 25"/>
                  <a:gd name="T6" fmla="*/ 0 w 43"/>
                  <a:gd name="T7" fmla="*/ 24 h 25"/>
                  <a:gd name="T8" fmla="*/ 2 w 43"/>
                  <a:gd name="T9" fmla="*/ 25 h 25"/>
                  <a:gd name="T10" fmla="*/ 3 w 43"/>
                  <a:gd name="T11" fmla="*/ 25 h 25"/>
                  <a:gd name="T12" fmla="*/ 42 w 43"/>
                  <a:gd name="T13" fmla="*/ 4 h 25"/>
                  <a:gd name="T14" fmla="*/ 43 w 43"/>
                  <a:gd name="T15" fmla="*/ 1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25">
                    <a:moveTo>
                      <a:pt x="43" y="1"/>
                    </a:moveTo>
                    <a:cubicBezTo>
                      <a:pt x="42" y="0"/>
                      <a:pt x="41" y="0"/>
                      <a:pt x="39" y="0"/>
                    </a:cubicBezTo>
                    <a:cubicBezTo>
                      <a:pt x="1" y="21"/>
                      <a:pt x="1" y="21"/>
                      <a:pt x="1" y="21"/>
                    </a:cubicBezTo>
                    <a:cubicBezTo>
                      <a:pt x="0" y="22"/>
                      <a:pt x="0" y="23"/>
                      <a:pt x="0" y="24"/>
                    </a:cubicBezTo>
                    <a:cubicBezTo>
                      <a:pt x="1" y="25"/>
                      <a:pt x="2" y="25"/>
                      <a:pt x="2" y="25"/>
                    </a:cubicBezTo>
                    <a:cubicBezTo>
                      <a:pt x="3" y="25"/>
                      <a:pt x="3" y="25"/>
                      <a:pt x="3" y="25"/>
                    </a:cubicBezTo>
                    <a:cubicBezTo>
                      <a:pt x="42" y="4"/>
                      <a:pt x="42" y="4"/>
                      <a:pt x="42" y="4"/>
                    </a:cubicBezTo>
                    <a:cubicBezTo>
                      <a:pt x="43" y="4"/>
                      <a:pt x="43" y="2"/>
                      <a:pt x="4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grpSp>
        <p:nvGrpSpPr>
          <p:cNvPr id="18" name="Group 52"/>
          <p:cNvGrpSpPr/>
          <p:nvPr/>
        </p:nvGrpSpPr>
        <p:grpSpPr>
          <a:xfrm>
            <a:off x="5617397" y="2082706"/>
            <a:ext cx="966792" cy="971549"/>
            <a:chOff x="5137150" y="-1846263"/>
            <a:chExt cx="1935163" cy="1944688"/>
          </a:xfrm>
        </p:grpSpPr>
        <p:sp>
          <p:nvSpPr>
            <p:cNvPr id="50" name="Oval 53"/>
            <p:cNvSpPr/>
            <p:nvPr/>
          </p:nvSpPr>
          <p:spPr bwMode="auto">
            <a:xfrm>
              <a:off x="5137150" y="-1846263"/>
              <a:ext cx="1935163" cy="1944688"/>
            </a:xfrm>
            <a:prstGeom prst="ellipse">
              <a:avLst/>
            </a:prstGeom>
            <a:solidFill>
              <a:schemeClr val="accent3">
                <a:lumMod val="100000"/>
              </a:schemeClr>
            </a:solidFill>
            <a:ln>
              <a:noFill/>
            </a:ln>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51" name="Group 54"/>
            <p:cNvGrpSpPr/>
            <p:nvPr/>
          </p:nvGrpSpPr>
          <p:grpSpPr>
            <a:xfrm>
              <a:off x="5526088" y="-1517650"/>
              <a:ext cx="1158875" cy="1292225"/>
              <a:chOff x="5526088" y="-1517650"/>
              <a:chExt cx="1158875" cy="1292225"/>
            </a:xfrm>
          </p:grpSpPr>
          <p:sp>
            <p:nvSpPr>
              <p:cNvPr id="52" name="Freeform: Shape 55"/>
              <p:cNvSpPr/>
              <p:nvPr/>
            </p:nvSpPr>
            <p:spPr bwMode="auto">
              <a:xfrm>
                <a:off x="5656263" y="-1517650"/>
                <a:ext cx="950913" cy="784225"/>
              </a:xfrm>
              <a:custGeom>
                <a:avLst/>
                <a:gdLst>
                  <a:gd name="T0" fmla="*/ 172 w 174"/>
                  <a:gd name="T1" fmla="*/ 143 h 143"/>
                  <a:gd name="T2" fmla="*/ 2 w 174"/>
                  <a:gd name="T3" fmla="*/ 143 h 143"/>
                  <a:gd name="T4" fmla="*/ 0 w 174"/>
                  <a:gd name="T5" fmla="*/ 140 h 143"/>
                  <a:gd name="T6" fmla="*/ 0 w 174"/>
                  <a:gd name="T7" fmla="*/ 2 h 143"/>
                  <a:gd name="T8" fmla="*/ 2 w 174"/>
                  <a:gd name="T9" fmla="*/ 0 h 143"/>
                  <a:gd name="T10" fmla="*/ 172 w 174"/>
                  <a:gd name="T11" fmla="*/ 0 h 143"/>
                  <a:gd name="T12" fmla="*/ 174 w 174"/>
                  <a:gd name="T13" fmla="*/ 2 h 143"/>
                  <a:gd name="T14" fmla="*/ 174 w 174"/>
                  <a:gd name="T15" fmla="*/ 140 h 143"/>
                  <a:gd name="T16" fmla="*/ 172 w 174"/>
                  <a:gd name="T17" fmla="*/ 143 h 143"/>
                  <a:gd name="T18" fmla="*/ 4 w 174"/>
                  <a:gd name="T19" fmla="*/ 138 h 143"/>
                  <a:gd name="T20" fmla="*/ 169 w 174"/>
                  <a:gd name="T21" fmla="*/ 138 h 143"/>
                  <a:gd name="T22" fmla="*/ 169 w 174"/>
                  <a:gd name="T23" fmla="*/ 4 h 143"/>
                  <a:gd name="T24" fmla="*/ 4 w 174"/>
                  <a:gd name="T25" fmla="*/ 4 h 143"/>
                  <a:gd name="T26" fmla="*/ 4 w 174"/>
                  <a:gd name="T27" fmla="*/ 13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4" h="143">
                    <a:moveTo>
                      <a:pt x="172" y="143"/>
                    </a:moveTo>
                    <a:cubicBezTo>
                      <a:pt x="2" y="143"/>
                      <a:pt x="2" y="143"/>
                      <a:pt x="2" y="143"/>
                    </a:cubicBezTo>
                    <a:cubicBezTo>
                      <a:pt x="1" y="143"/>
                      <a:pt x="0" y="142"/>
                      <a:pt x="0" y="140"/>
                    </a:cubicBezTo>
                    <a:cubicBezTo>
                      <a:pt x="0" y="2"/>
                      <a:pt x="0" y="2"/>
                      <a:pt x="0" y="2"/>
                    </a:cubicBezTo>
                    <a:cubicBezTo>
                      <a:pt x="0" y="1"/>
                      <a:pt x="1" y="0"/>
                      <a:pt x="2" y="0"/>
                    </a:cubicBezTo>
                    <a:cubicBezTo>
                      <a:pt x="172" y="0"/>
                      <a:pt x="172" y="0"/>
                      <a:pt x="172" y="0"/>
                    </a:cubicBezTo>
                    <a:cubicBezTo>
                      <a:pt x="173" y="0"/>
                      <a:pt x="174" y="1"/>
                      <a:pt x="174" y="2"/>
                    </a:cubicBezTo>
                    <a:cubicBezTo>
                      <a:pt x="174" y="140"/>
                      <a:pt x="174" y="140"/>
                      <a:pt x="174" y="140"/>
                    </a:cubicBezTo>
                    <a:cubicBezTo>
                      <a:pt x="174" y="142"/>
                      <a:pt x="173" y="143"/>
                      <a:pt x="172" y="143"/>
                    </a:cubicBezTo>
                    <a:close/>
                    <a:moveTo>
                      <a:pt x="4" y="138"/>
                    </a:moveTo>
                    <a:cubicBezTo>
                      <a:pt x="169" y="138"/>
                      <a:pt x="169" y="138"/>
                      <a:pt x="169" y="138"/>
                    </a:cubicBezTo>
                    <a:cubicBezTo>
                      <a:pt x="169" y="4"/>
                      <a:pt x="169" y="4"/>
                      <a:pt x="169" y="4"/>
                    </a:cubicBezTo>
                    <a:cubicBezTo>
                      <a:pt x="4" y="4"/>
                      <a:pt x="4" y="4"/>
                      <a:pt x="4" y="4"/>
                    </a:cubicBezTo>
                    <a:lnTo>
                      <a:pt x="4" y="1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3" name="Freeform: Shape 56"/>
              <p:cNvSpPr/>
              <p:nvPr/>
            </p:nvSpPr>
            <p:spPr bwMode="auto">
              <a:xfrm>
                <a:off x="5962650" y="-1408113"/>
                <a:ext cx="339725" cy="93663"/>
              </a:xfrm>
              <a:custGeom>
                <a:avLst/>
                <a:gdLst>
                  <a:gd name="T0" fmla="*/ 53 w 62"/>
                  <a:gd name="T1" fmla="*/ 17 h 17"/>
                  <a:gd name="T2" fmla="*/ 9 w 62"/>
                  <a:gd name="T3" fmla="*/ 17 h 17"/>
                  <a:gd name="T4" fmla="*/ 0 w 62"/>
                  <a:gd name="T5" fmla="*/ 9 h 17"/>
                  <a:gd name="T6" fmla="*/ 9 w 62"/>
                  <a:gd name="T7" fmla="*/ 0 h 17"/>
                  <a:gd name="T8" fmla="*/ 53 w 62"/>
                  <a:gd name="T9" fmla="*/ 0 h 17"/>
                  <a:gd name="T10" fmla="*/ 62 w 62"/>
                  <a:gd name="T11" fmla="*/ 9 h 17"/>
                  <a:gd name="T12" fmla="*/ 53 w 62"/>
                  <a:gd name="T13" fmla="*/ 17 h 17"/>
                  <a:gd name="T14" fmla="*/ 9 w 62"/>
                  <a:gd name="T15" fmla="*/ 4 h 17"/>
                  <a:gd name="T16" fmla="*/ 4 w 62"/>
                  <a:gd name="T17" fmla="*/ 9 h 17"/>
                  <a:gd name="T18" fmla="*/ 9 w 62"/>
                  <a:gd name="T19" fmla="*/ 13 h 17"/>
                  <a:gd name="T20" fmla="*/ 53 w 62"/>
                  <a:gd name="T21" fmla="*/ 13 h 17"/>
                  <a:gd name="T22" fmla="*/ 57 w 62"/>
                  <a:gd name="T23" fmla="*/ 9 h 17"/>
                  <a:gd name="T24" fmla="*/ 53 w 62"/>
                  <a:gd name="T25" fmla="*/ 4 h 17"/>
                  <a:gd name="T26" fmla="*/ 9 w 62"/>
                  <a:gd name="T27"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17">
                    <a:moveTo>
                      <a:pt x="53" y="17"/>
                    </a:moveTo>
                    <a:cubicBezTo>
                      <a:pt x="9" y="17"/>
                      <a:pt x="9" y="17"/>
                      <a:pt x="9" y="17"/>
                    </a:cubicBezTo>
                    <a:cubicBezTo>
                      <a:pt x="4" y="17"/>
                      <a:pt x="0" y="13"/>
                      <a:pt x="0" y="9"/>
                    </a:cubicBezTo>
                    <a:cubicBezTo>
                      <a:pt x="0" y="4"/>
                      <a:pt x="4" y="0"/>
                      <a:pt x="9" y="0"/>
                    </a:cubicBezTo>
                    <a:cubicBezTo>
                      <a:pt x="53" y="0"/>
                      <a:pt x="53" y="0"/>
                      <a:pt x="53" y="0"/>
                    </a:cubicBezTo>
                    <a:cubicBezTo>
                      <a:pt x="58" y="0"/>
                      <a:pt x="62" y="4"/>
                      <a:pt x="62" y="9"/>
                    </a:cubicBezTo>
                    <a:cubicBezTo>
                      <a:pt x="62" y="13"/>
                      <a:pt x="58" y="17"/>
                      <a:pt x="53" y="17"/>
                    </a:cubicBezTo>
                    <a:close/>
                    <a:moveTo>
                      <a:pt x="9" y="4"/>
                    </a:moveTo>
                    <a:cubicBezTo>
                      <a:pt x="6" y="4"/>
                      <a:pt x="4" y="6"/>
                      <a:pt x="4" y="9"/>
                    </a:cubicBezTo>
                    <a:cubicBezTo>
                      <a:pt x="4" y="11"/>
                      <a:pt x="6" y="13"/>
                      <a:pt x="9" y="13"/>
                    </a:cubicBezTo>
                    <a:cubicBezTo>
                      <a:pt x="53" y="13"/>
                      <a:pt x="53" y="13"/>
                      <a:pt x="53" y="13"/>
                    </a:cubicBezTo>
                    <a:cubicBezTo>
                      <a:pt x="55" y="13"/>
                      <a:pt x="57" y="11"/>
                      <a:pt x="57" y="9"/>
                    </a:cubicBezTo>
                    <a:cubicBezTo>
                      <a:pt x="57" y="6"/>
                      <a:pt x="55" y="4"/>
                      <a:pt x="53" y="4"/>
                    </a:cubicBezTo>
                    <a:lnTo>
                      <a:pt x="9"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4" name="Freeform: Shape 57"/>
              <p:cNvSpPr/>
              <p:nvPr/>
            </p:nvSpPr>
            <p:spPr bwMode="auto">
              <a:xfrm>
                <a:off x="5640388"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2" y="0"/>
                      <a:pt x="28" y="7"/>
                      <a:pt x="28" y="14"/>
                    </a:cubicBezTo>
                    <a:cubicBezTo>
                      <a:pt x="28" y="22"/>
                      <a:pt x="22"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5" name="Freeform: Shape 58"/>
              <p:cNvSpPr/>
              <p:nvPr/>
            </p:nvSpPr>
            <p:spPr bwMode="auto">
              <a:xfrm>
                <a:off x="5886450" y="-498475"/>
                <a:ext cx="152400" cy="153988"/>
              </a:xfrm>
              <a:custGeom>
                <a:avLst/>
                <a:gdLst>
                  <a:gd name="T0" fmla="*/ 14 w 28"/>
                  <a:gd name="T1" fmla="*/ 28 h 28"/>
                  <a:gd name="T2" fmla="*/ 0 w 28"/>
                  <a:gd name="T3" fmla="*/ 14 h 28"/>
                  <a:gd name="T4" fmla="*/ 14 w 28"/>
                  <a:gd name="T5" fmla="*/ 0 h 28"/>
                  <a:gd name="T6" fmla="*/ 28 w 28"/>
                  <a:gd name="T7" fmla="*/ 14 h 28"/>
                  <a:gd name="T8" fmla="*/ 14 w 28"/>
                  <a:gd name="T9" fmla="*/ 28 h 28"/>
                  <a:gd name="T10" fmla="*/ 14 w 28"/>
                  <a:gd name="T11" fmla="*/ 5 h 28"/>
                  <a:gd name="T12" fmla="*/ 5 w 28"/>
                  <a:gd name="T13" fmla="*/ 14 h 28"/>
                  <a:gd name="T14" fmla="*/ 14 w 28"/>
                  <a:gd name="T15" fmla="*/ 23 h 28"/>
                  <a:gd name="T16" fmla="*/ 23 w 28"/>
                  <a:gd name="T17" fmla="*/ 14 h 28"/>
                  <a:gd name="T18" fmla="*/ 14 w 28"/>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14" y="28"/>
                    </a:moveTo>
                    <a:cubicBezTo>
                      <a:pt x="6" y="28"/>
                      <a:pt x="0" y="22"/>
                      <a:pt x="0" y="14"/>
                    </a:cubicBezTo>
                    <a:cubicBezTo>
                      <a:pt x="0" y="7"/>
                      <a:pt x="6" y="0"/>
                      <a:pt x="14" y="0"/>
                    </a:cubicBezTo>
                    <a:cubicBezTo>
                      <a:pt x="21" y="0"/>
                      <a:pt x="28" y="7"/>
                      <a:pt x="28" y="14"/>
                    </a:cubicBezTo>
                    <a:cubicBezTo>
                      <a:pt x="28" y="22"/>
                      <a:pt x="21" y="28"/>
                      <a:pt x="14" y="28"/>
                    </a:cubicBezTo>
                    <a:close/>
                    <a:moveTo>
                      <a:pt x="14" y="5"/>
                    </a:moveTo>
                    <a:cubicBezTo>
                      <a:pt x="9" y="5"/>
                      <a:pt x="5" y="9"/>
                      <a:pt x="5" y="14"/>
                    </a:cubicBezTo>
                    <a:cubicBezTo>
                      <a:pt x="5"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6" name="Freeform: Shape 59"/>
              <p:cNvSpPr/>
              <p:nvPr/>
            </p:nvSpPr>
            <p:spPr bwMode="auto">
              <a:xfrm>
                <a:off x="6132513" y="-498475"/>
                <a:ext cx="147638" cy="153988"/>
              </a:xfrm>
              <a:custGeom>
                <a:avLst/>
                <a:gdLst>
                  <a:gd name="T0" fmla="*/ 14 w 27"/>
                  <a:gd name="T1" fmla="*/ 28 h 28"/>
                  <a:gd name="T2" fmla="*/ 0 w 27"/>
                  <a:gd name="T3" fmla="*/ 14 h 28"/>
                  <a:gd name="T4" fmla="*/ 14 w 27"/>
                  <a:gd name="T5" fmla="*/ 0 h 28"/>
                  <a:gd name="T6" fmla="*/ 27 w 27"/>
                  <a:gd name="T7" fmla="*/ 14 h 28"/>
                  <a:gd name="T8" fmla="*/ 14 w 27"/>
                  <a:gd name="T9" fmla="*/ 28 h 28"/>
                  <a:gd name="T10" fmla="*/ 14 w 27"/>
                  <a:gd name="T11" fmla="*/ 5 h 28"/>
                  <a:gd name="T12" fmla="*/ 4 w 27"/>
                  <a:gd name="T13" fmla="*/ 14 h 28"/>
                  <a:gd name="T14" fmla="*/ 14 w 27"/>
                  <a:gd name="T15" fmla="*/ 23 h 28"/>
                  <a:gd name="T16" fmla="*/ 23 w 27"/>
                  <a:gd name="T17" fmla="*/ 14 h 28"/>
                  <a:gd name="T18" fmla="*/ 14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28"/>
                    </a:moveTo>
                    <a:cubicBezTo>
                      <a:pt x="6" y="28"/>
                      <a:pt x="0" y="22"/>
                      <a:pt x="0" y="14"/>
                    </a:cubicBezTo>
                    <a:cubicBezTo>
                      <a:pt x="0" y="7"/>
                      <a:pt x="6" y="0"/>
                      <a:pt x="14" y="0"/>
                    </a:cubicBezTo>
                    <a:cubicBezTo>
                      <a:pt x="21" y="0"/>
                      <a:pt x="27" y="7"/>
                      <a:pt x="27" y="14"/>
                    </a:cubicBezTo>
                    <a:cubicBezTo>
                      <a:pt x="27" y="22"/>
                      <a:pt x="21" y="28"/>
                      <a:pt x="14" y="28"/>
                    </a:cubicBezTo>
                    <a:close/>
                    <a:moveTo>
                      <a:pt x="14" y="5"/>
                    </a:moveTo>
                    <a:cubicBezTo>
                      <a:pt x="9" y="5"/>
                      <a:pt x="4" y="9"/>
                      <a:pt x="4" y="14"/>
                    </a:cubicBezTo>
                    <a:cubicBezTo>
                      <a:pt x="4" y="19"/>
                      <a:pt x="9" y="23"/>
                      <a:pt x="14" y="23"/>
                    </a:cubicBezTo>
                    <a:cubicBezTo>
                      <a:pt x="19" y="23"/>
                      <a:pt x="23" y="19"/>
                      <a:pt x="23" y="14"/>
                    </a:cubicBezTo>
                    <a:cubicBezTo>
                      <a:pt x="23" y="9"/>
                      <a:pt x="19" y="5"/>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7" name="Freeform: Shape 60"/>
              <p:cNvSpPr/>
              <p:nvPr/>
            </p:nvSpPr>
            <p:spPr bwMode="auto">
              <a:xfrm>
                <a:off x="6378575" y="-498475"/>
                <a:ext cx="147638" cy="153988"/>
              </a:xfrm>
              <a:custGeom>
                <a:avLst/>
                <a:gdLst>
                  <a:gd name="T0" fmla="*/ 13 w 27"/>
                  <a:gd name="T1" fmla="*/ 28 h 28"/>
                  <a:gd name="T2" fmla="*/ 0 w 27"/>
                  <a:gd name="T3" fmla="*/ 14 h 28"/>
                  <a:gd name="T4" fmla="*/ 13 w 27"/>
                  <a:gd name="T5" fmla="*/ 0 h 28"/>
                  <a:gd name="T6" fmla="*/ 27 w 27"/>
                  <a:gd name="T7" fmla="*/ 14 h 28"/>
                  <a:gd name="T8" fmla="*/ 13 w 27"/>
                  <a:gd name="T9" fmla="*/ 28 h 28"/>
                  <a:gd name="T10" fmla="*/ 13 w 27"/>
                  <a:gd name="T11" fmla="*/ 5 h 28"/>
                  <a:gd name="T12" fmla="*/ 4 w 27"/>
                  <a:gd name="T13" fmla="*/ 14 h 28"/>
                  <a:gd name="T14" fmla="*/ 13 w 27"/>
                  <a:gd name="T15" fmla="*/ 23 h 28"/>
                  <a:gd name="T16" fmla="*/ 23 w 27"/>
                  <a:gd name="T17" fmla="*/ 14 h 28"/>
                  <a:gd name="T18" fmla="*/ 13 w 27"/>
                  <a:gd name="T19"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3" y="28"/>
                    </a:moveTo>
                    <a:cubicBezTo>
                      <a:pt x="6" y="28"/>
                      <a:pt x="0" y="22"/>
                      <a:pt x="0" y="14"/>
                    </a:cubicBezTo>
                    <a:cubicBezTo>
                      <a:pt x="0" y="7"/>
                      <a:pt x="6" y="0"/>
                      <a:pt x="13" y="0"/>
                    </a:cubicBezTo>
                    <a:cubicBezTo>
                      <a:pt x="21" y="0"/>
                      <a:pt x="27" y="7"/>
                      <a:pt x="27" y="14"/>
                    </a:cubicBezTo>
                    <a:cubicBezTo>
                      <a:pt x="27" y="22"/>
                      <a:pt x="21" y="28"/>
                      <a:pt x="13" y="28"/>
                    </a:cubicBezTo>
                    <a:close/>
                    <a:moveTo>
                      <a:pt x="13" y="5"/>
                    </a:moveTo>
                    <a:cubicBezTo>
                      <a:pt x="8" y="5"/>
                      <a:pt x="4" y="9"/>
                      <a:pt x="4" y="14"/>
                    </a:cubicBezTo>
                    <a:cubicBezTo>
                      <a:pt x="4" y="19"/>
                      <a:pt x="8" y="23"/>
                      <a:pt x="13" y="23"/>
                    </a:cubicBezTo>
                    <a:cubicBezTo>
                      <a:pt x="19" y="23"/>
                      <a:pt x="23" y="19"/>
                      <a:pt x="23" y="14"/>
                    </a:cubicBezTo>
                    <a:cubicBezTo>
                      <a:pt x="23" y="9"/>
                      <a:pt x="19" y="5"/>
                      <a:pt x="13"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58" name="Freeform: Shape 61"/>
              <p:cNvSpPr/>
              <p:nvPr/>
            </p:nvSpPr>
            <p:spPr bwMode="auto">
              <a:xfrm>
                <a:off x="5526088" y="-612775"/>
                <a:ext cx="1158875" cy="387350"/>
              </a:xfrm>
              <a:custGeom>
                <a:avLst/>
                <a:gdLst>
                  <a:gd name="T0" fmla="*/ 210 w 212"/>
                  <a:gd name="T1" fmla="*/ 71 h 71"/>
                  <a:gd name="T2" fmla="*/ 35 w 212"/>
                  <a:gd name="T3" fmla="*/ 71 h 71"/>
                  <a:gd name="T4" fmla="*/ 0 w 212"/>
                  <a:gd name="T5" fmla="*/ 35 h 71"/>
                  <a:gd name="T6" fmla="*/ 35 w 212"/>
                  <a:gd name="T7" fmla="*/ 0 h 71"/>
                  <a:gd name="T8" fmla="*/ 210 w 212"/>
                  <a:gd name="T9" fmla="*/ 0 h 71"/>
                  <a:gd name="T10" fmla="*/ 212 w 212"/>
                  <a:gd name="T11" fmla="*/ 2 h 71"/>
                  <a:gd name="T12" fmla="*/ 210 w 212"/>
                  <a:gd name="T13" fmla="*/ 5 h 71"/>
                  <a:gd name="T14" fmla="*/ 35 w 212"/>
                  <a:gd name="T15" fmla="*/ 5 h 71"/>
                  <a:gd name="T16" fmla="*/ 4 w 212"/>
                  <a:gd name="T17" fmla="*/ 35 h 71"/>
                  <a:gd name="T18" fmla="*/ 35 w 212"/>
                  <a:gd name="T19" fmla="*/ 66 h 71"/>
                  <a:gd name="T20" fmla="*/ 210 w 212"/>
                  <a:gd name="T21" fmla="*/ 66 h 71"/>
                  <a:gd name="T22" fmla="*/ 212 w 212"/>
                  <a:gd name="T23" fmla="*/ 68 h 71"/>
                  <a:gd name="T24" fmla="*/ 210 w 212"/>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71">
                    <a:moveTo>
                      <a:pt x="210" y="71"/>
                    </a:moveTo>
                    <a:cubicBezTo>
                      <a:pt x="35" y="71"/>
                      <a:pt x="35" y="71"/>
                      <a:pt x="35" y="71"/>
                    </a:cubicBezTo>
                    <a:cubicBezTo>
                      <a:pt x="15" y="71"/>
                      <a:pt x="0" y="55"/>
                      <a:pt x="0" y="35"/>
                    </a:cubicBezTo>
                    <a:cubicBezTo>
                      <a:pt x="0" y="16"/>
                      <a:pt x="15" y="0"/>
                      <a:pt x="35" y="0"/>
                    </a:cubicBezTo>
                    <a:cubicBezTo>
                      <a:pt x="210" y="0"/>
                      <a:pt x="210" y="0"/>
                      <a:pt x="210" y="0"/>
                    </a:cubicBezTo>
                    <a:cubicBezTo>
                      <a:pt x="211" y="0"/>
                      <a:pt x="212" y="1"/>
                      <a:pt x="212" y="2"/>
                    </a:cubicBezTo>
                    <a:cubicBezTo>
                      <a:pt x="212" y="4"/>
                      <a:pt x="211" y="5"/>
                      <a:pt x="210" y="5"/>
                    </a:cubicBezTo>
                    <a:cubicBezTo>
                      <a:pt x="35" y="5"/>
                      <a:pt x="35" y="5"/>
                      <a:pt x="35" y="5"/>
                    </a:cubicBezTo>
                    <a:cubicBezTo>
                      <a:pt x="18" y="5"/>
                      <a:pt x="4" y="18"/>
                      <a:pt x="4" y="35"/>
                    </a:cubicBezTo>
                    <a:cubicBezTo>
                      <a:pt x="4" y="52"/>
                      <a:pt x="18" y="66"/>
                      <a:pt x="35" y="66"/>
                    </a:cubicBezTo>
                    <a:cubicBezTo>
                      <a:pt x="210" y="66"/>
                      <a:pt x="210" y="66"/>
                      <a:pt x="210" y="66"/>
                    </a:cubicBezTo>
                    <a:cubicBezTo>
                      <a:pt x="211" y="66"/>
                      <a:pt x="212" y="67"/>
                      <a:pt x="212" y="68"/>
                    </a:cubicBezTo>
                    <a:cubicBezTo>
                      <a:pt x="212" y="69"/>
                      <a:pt x="211" y="71"/>
                      <a:pt x="210"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grpSp>
        <p:nvGrpSpPr>
          <p:cNvPr id="19" name="Group 62"/>
          <p:cNvGrpSpPr/>
          <p:nvPr/>
        </p:nvGrpSpPr>
        <p:grpSpPr>
          <a:xfrm rot="21540000">
            <a:off x="3822789" y="2810823"/>
            <a:ext cx="966789" cy="968376"/>
            <a:chOff x="2552700" y="-1971675"/>
            <a:chExt cx="1935163" cy="1938338"/>
          </a:xfrm>
        </p:grpSpPr>
        <p:sp>
          <p:nvSpPr>
            <p:cNvPr id="45" name="Oval 63"/>
            <p:cNvSpPr/>
            <p:nvPr/>
          </p:nvSpPr>
          <p:spPr bwMode="auto">
            <a:xfrm>
              <a:off x="2552700" y="-1971675"/>
              <a:ext cx="1935163" cy="1938338"/>
            </a:xfrm>
            <a:prstGeom prst="ellipse">
              <a:avLst/>
            </a:prstGeom>
            <a:solidFill>
              <a:srgbClr val="023593"/>
            </a:solidFill>
            <a:ln>
              <a:noFill/>
            </a:ln>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nvGrpSpPr>
            <p:cNvPr id="46" name="Group 64"/>
            <p:cNvGrpSpPr/>
            <p:nvPr/>
          </p:nvGrpSpPr>
          <p:grpSpPr>
            <a:xfrm>
              <a:off x="2908300" y="-1620838"/>
              <a:ext cx="1228725" cy="1236663"/>
              <a:chOff x="2908300" y="-1620838"/>
              <a:chExt cx="1228725" cy="1236663"/>
            </a:xfrm>
          </p:grpSpPr>
          <p:sp>
            <p:nvSpPr>
              <p:cNvPr id="47" name="Freeform: Shape 65"/>
              <p:cNvSpPr/>
              <p:nvPr/>
            </p:nvSpPr>
            <p:spPr bwMode="auto">
              <a:xfrm>
                <a:off x="3055938"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2" y="38"/>
                      <a:pt x="5" y="31"/>
                      <a:pt x="5" y="21"/>
                    </a:cubicBezTo>
                    <a:cubicBezTo>
                      <a:pt x="5" y="12"/>
                      <a:pt x="12"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48" name="Freeform: Shape 66"/>
              <p:cNvSpPr/>
              <p:nvPr/>
            </p:nvSpPr>
            <p:spPr bwMode="auto">
              <a:xfrm>
                <a:off x="3749675" y="-1620838"/>
                <a:ext cx="234950" cy="234950"/>
              </a:xfrm>
              <a:custGeom>
                <a:avLst/>
                <a:gdLst>
                  <a:gd name="T0" fmla="*/ 22 w 43"/>
                  <a:gd name="T1" fmla="*/ 43 h 43"/>
                  <a:gd name="T2" fmla="*/ 43 w 43"/>
                  <a:gd name="T3" fmla="*/ 21 h 43"/>
                  <a:gd name="T4" fmla="*/ 22 w 43"/>
                  <a:gd name="T5" fmla="*/ 0 h 43"/>
                  <a:gd name="T6" fmla="*/ 0 w 43"/>
                  <a:gd name="T7" fmla="*/ 21 h 43"/>
                  <a:gd name="T8" fmla="*/ 22 w 43"/>
                  <a:gd name="T9" fmla="*/ 43 h 43"/>
                  <a:gd name="T10" fmla="*/ 22 w 43"/>
                  <a:gd name="T11" fmla="*/ 5 h 43"/>
                  <a:gd name="T12" fmla="*/ 39 w 43"/>
                  <a:gd name="T13" fmla="*/ 21 h 43"/>
                  <a:gd name="T14" fmla="*/ 22 w 43"/>
                  <a:gd name="T15" fmla="*/ 38 h 43"/>
                  <a:gd name="T16" fmla="*/ 5 w 43"/>
                  <a:gd name="T17" fmla="*/ 21 h 43"/>
                  <a:gd name="T18" fmla="*/ 22 w 43"/>
                  <a:gd name="T19"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2" y="43"/>
                    </a:moveTo>
                    <a:cubicBezTo>
                      <a:pt x="34" y="43"/>
                      <a:pt x="43" y="33"/>
                      <a:pt x="43" y="21"/>
                    </a:cubicBezTo>
                    <a:cubicBezTo>
                      <a:pt x="43" y="10"/>
                      <a:pt x="34" y="0"/>
                      <a:pt x="22" y="0"/>
                    </a:cubicBezTo>
                    <a:cubicBezTo>
                      <a:pt x="10" y="0"/>
                      <a:pt x="0" y="10"/>
                      <a:pt x="0" y="21"/>
                    </a:cubicBezTo>
                    <a:cubicBezTo>
                      <a:pt x="0" y="33"/>
                      <a:pt x="10" y="43"/>
                      <a:pt x="22" y="43"/>
                    </a:cubicBezTo>
                    <a:close/>
                    <a:moveTo>
                      <a:pt x="22" y="5"/>
                    </a:moveTo>
                    <a:cubicBezTo>
                      <a:pt x="31" y="5"/>
                      <a:pt x="39" y="12"/>
                      <a:pt x="39" y="21"/>
                    </a:cubicBezTo>
                    <a:cubicBezTo>
                      <a:pt x="39" y="31"/>
                      <a:pt x="31" y="38"/>
                      <a:pt x="22" y="38"/>
                    </a:cubicBezTo>
                    <a:cubicBezTo>
                      <a:pt x="13" y="38"/>
                      <a:pt x="5" y="31"/>
                      <a:pt x="5" y="21"/>
                    </a:cubicBezTo>
                    <a:cubicBezTo>
                      <a:pt x="5" y="12"/>
                      <a:pt x="13" y="5"/>
                      <a:pt x="22"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49" name="Freeform: Shape 67"/>
              <p:cNvSpPr/>
              <p:nvPr/>
            </p:nvSpPr>
            <p:spPr bwMode="auto">
              <a:xfrm>
                <a:off x="2908300" y="-1358900"/>
                <a:ext cx="1228725" cy="974725"/>
              </a:xfrm>
              <a:custGeom>
                <a:avLst/>
                <a:gdLst>
                  <a:gd name="T0" fmla="*/ 205 w 225"/>
                  <a:gd name="T1" fmla="*/ 13 h 178"/>
                  <a:gd name="T2" fmla="*/ 151 w 225"/>
                  <a:gd name="T3" fmla="*/ 13 h 178"/>
                  <a:gd name="T4" fmla="*/ 112 w 225"/>
                  <a:gd name="T5" fmla="*/ 60 h 178"/>
                  <a:gd name="T6" fmla="*/ 74 w 225"/>
                  <a:gd name="T7" fmla="*/ 13 h 178"/>
                  <a:gd name="T8" fmla="*/ 19 w 225"/>
                  <a:gd name="T9" fmla="*/ 13 h 178"/>
                  <a:gd name="T10" fmla="*/ 2 w 225"/>
                  <a:gd name="T11" fmla="*/ 54 h 178"/>
                  <a:gd name="T12" fmla="*/ 26 w 225"/>
                  <a:gd name="T13" fmla="*/ 94 h 178"/>
                  <a:gd name="T14" fmla="*/ 36 w 225"/>
                  <a:gd name="T15" fmla="*/ 178 h 178"/>
                  <a:gd name="T16" fmla="*/ 53 w 225"/>
                  <a:gd name="T17" fmla="*/ 169 h 178"/>
                  <a:gd name="T18" fmla="*/ 74 w 225"/>
                  <a:gd name="T19" fmla="*/ 169 h 178"/>
                  <a:gd name="T20" fmla="*/ 77 w 225"/>
                  <a:gd name="T21" fmla="*/ 60 h 178"/>
                  <a:gd name="T22" fmla="*/ 112 w 225"/>
                  <a:gd name="T23" fmla="*/ 78 h 178"/>
                  <a:gd name="T24" fmla="*/ 147 w 225"/>
                  <a:gd name="T25" fmla="*/ 61 h 178"/>
                  <a:gd name="T26" fmla="*/ 151 w 225"/>
                  <a:gd name="T27" fmla="*/ 169 h 178"/>
                  <a:gd name="T28" fmla="*/ 171 w 225"/>
                  <a:gd name="T29" fmla="*/ 169 h 178"/>
                  <a:gd name="T30" fmla="*/ 189 w 225"/>
                  <a:gd name="T31" fmla="*/ 178 h 178"/>
                  <a:gd name="T32" fmla="*/ 199 w 225"/>
                  <a:gd name="T33" fmla="*/ 169 h 178"/>
                  <a:gd name="T34" fmla="*/ 207 w 225"/>
                  <a:gd name="T35" fmla="*/ 90 h 178"/>
                  <a:gd name="T36" fmla="*/ 81 w 225"/>
                  <a:gd name="T37" fmla="*/ 57 h 178"/>
                  <a:gd name="T38" fmla="*/ 68 w 225"/>
                  <a:gd name="T39" fmla="*/ 24 h 178"/>
                  <a:gd name="T40" fmla="*/ 66 w 225"/>
                  <a:gd name="T41" fmla="*/ 44 h 178"/>
                  <a:gd name="T42" fmla="*/ 69 w 225"/>
                  <a:gd name="T43" fmla="*/ 147 h 178"/>
                  <a:gd name="T44" fmla="*/ 69 w 225"/>
                  <a:gd name="T45" fmla="*/ 169 h 178"/>
                  <a:gd name="T46" fmla="*/ 52 w 225"/>
                  <a:gd name="T47" fmla="*/ 92 h 178"/>
                  <a:gd name="T48" fmla="*/ 41 w 225"/>
                  <a:gd name="T49" fmla="*/ 168 h 178"/>
                  <a:gd name="T50" fmla="*/ 30 w 225"/>
                  <a:gd name="T51" fmla="*/ 169 h 178"/>
                  <a:gd name="T52" fmla="*/ 31 w 225"/>
                  <a:gd name="T53" fmla="*/ 92 h 178"/>
                  <a:gd name="T54" fmla="*/ 31 w 225"/>
                  <a:gd name="T55" fmla="*/ 76 h 178"/>
                  <a:gd name="T56" fmla="*/ 27 w 225"/>
                  <a:gd name="T57" fmla="*/ 35 h 178"/>
                  <a:gd name="T58" fmla="*/ 23 w 225"/>
                  <a:gd name="T59" fmla="*/ 68 h 178"/>
                  <a:gd name="T60" fmla="*/ 27 w 225"/>
                  <a:gd name="T61" fmla="*/ 80 h 178"/>
                  <a:gd name="T62" fmla="*/ 26 w 225"/>
                  <a:gd name="T63" fmla="*/ 89 h 178"/>
                  <a:gd name="T64" fmla="*/ 6 w 225"/>
                  <a:gd name="T65" fmla="*/ 42 h 178"/>
                  <a:gd name="T66" fmla="*/ 48 w 225"/>
                  <a:gd name="T67" fmla="*/ 4 h 178"/>
                  <a:gd name="T68" fmla="*/ 88 w 225"/>
                  <a:gd name="T69" fmla="*/ 47 h 178"/>
                  <a:gd name="T70" fmla="*/ 110 w 225"/>
                  <a:gd name="T71" fmla="*/ 64 h 178"/>
                  <a:gd name="T72" fmla="*/ 114 w 225"/>
                  <a:gd name="T73" fmla="*/ 72 h 178"/>
                  <a:gd name="T74" fmla="*/ 26 w 225"/>
                  <a:gd name="T75" fmla="*/ 43 h 178"/>
                  <a:gd name="T76" fmla="*/ 26 w 225"/>
                  <a:gd name="T77" fmla="*/ 43 h 178"/>
                  <a:gd name="T78" fmla="*/ 198 w 225"/>
                  <a:gd name="T79" fmla="*/ 89 h 178"/>
                  <a:gd name="T80" fmla="*/ 198 w 225"/>
                  <a:gd name="T81" fmla="*/ 80 h 178"/>
                  <a:gd name="T82" fmla="*/ 202 w 225"/>
                  <a:gd name="T83" fmla="*/ 68 h 178"/>
                  <a:gd name="T84" fmla="*/ 198 w 225"/>
                  <a:gd name="T85" fmla="*/ 35 h 178"/>
                  <a:gd name="T86" fmla="*/ 194 w 225"/>
                  <a:gd name="T87" fmla="*/ 76 h 178"/>
                  <a:gd name="T88" fmla="*/ 194 w 225"/>
                  <a:gd name="T89" fmla="*/ 92 h 178"/>
                  <a:gd name="T90" fmla="*/ 195 w 225"/>
                  <a:gd name="T91" fmla="*/ 169 h 178"/>
                  <a:gd name="T92" fmla="*/ 183 w 225"/>
                  <a:gd name="T93" fmla="*/ 168 h 178"/>
                  <a:gd name="T94" fmla="*/ 173 w 225"/>
                  <a:gd name="T95" fmla="*/ 92 h 178"/>
                  <a:gd name="T96" fmla="*/ 155 w 225"/>
                  <a:gd name="T97" fmla="*/ 169 h 178"/>
                  <a:gd name="T98" fmla="*/ 156 w 225"/>
                  <a:gd name="T99" fmla="*/ 147 h 178"/>
                  <a:gd name="T100" fmla="*/ 159 w 225"/>
                  <a:gd name="T101" fmla="*/ 44 h 178"/>
                  <a:gd name="T102" fmla="*/ 157 w 225"/>
                  <a:gd name="T103" fmla="*/ 24 h 178"/>
                  <a:gd name="T104" fmla="*/ 144 w 225"/>
                  <a:gd name="T105" fmla="*/ 57 h 178"/>
                  <a:gd name="T106" fmla="*/ 117 w 225"/>
                  <a:gd name="T107" fmla="*/ 63 h 178"/>
                  <a:gd name="T108" fmla="*/ 137 w 225"/>
                  <a:gd name="T109" fmla="*/ 47 h 178"/>
                  <a:gd name="T110" fmla="*/ 177 w 225"/>
                  <a:gd name="T111" fmla="*/ 4 h 178"/>
                  <a:gd name="T112" fmla="*/ 218 w 225"/>
                  <a:gd name="T113" fmla="*/ 42 h 178"/>
                  <a:gd name="T114" fmla="*/ 203 w 225"/>
                  <a:gd name="T115" fmla="*/ 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5" h="178">
                    <a:moveTo>
                      <a:pt x="222" y="40"/>
                    </a:moveTo>
                    <a:cubicBezTo>
                      <a:pt x="222" y="40"/>
                      <a:pt x="222" y="40"/>
                      <a:pt x="222" y="40"/>
                    </a:cubicBezTo>
                    <a:cubicBezTo>
                      <a:pt x="205" y="13"/>
                      <a:pt x="205" y="13"/>
                      <a:pt x="205" y="13"/>
                    </a:cubicBezTo>
                    <a:cubicBezTo>
                      <a:pt x="199" y="4"/>
                      <a:pt x="195" y="0"/>
                      <a:pt x="177" y="0"/>
                    </a:cubicBezTo>
                    <a:cubicBezTo>
                      <a:pt x="177" y="0"/>
                      <a:pt x="177" y="0"/>
                      <a:pt x="177" y="0"/>
                    </a:cubicBezTo>
                    <a:cubicBezTo>
                      <a:pt x="158" y="0"/>
                      <a:pt x="154" y="8"/>
                      <a:pt x="151" y="13"/>
                    </a:cubicBezTo>
                    <a:cubicBezTo>
                      <a:pt x="151" y="13"/>
                      <a:pt x="151" y="13"/>
                      <a:pt x="151" y="13"/>
                    </a:cubicBezTo>
                    <a:cubicBezTo>
                      <a:pt x="147" y="20"/>
                      <a:pt x="135" y="41"/>
                      <a:pt x="133" y="44"/>
                    </a:cubicBezTo>
                    <a:cubicBezTo>
                      <a:pt x="131" y="46"/>
                      <a:pt x="119" y="55"/>
                      <a:pt x="112" y="60"/>
                    </a:cubicBezTo>
                    <a:cubicBezTo>
                      <a:pt x="107" y="56"/>
                      <a:pt x="98" y="49"/>
                      <a:pt x="92" y="44"/>
                    </a:cubicBezTo>
                    <a:cubicBezTo>
                      <a:pt x="90" y="41"/>
                      <a:pt x="77" y="20"/>
                      <a:pt x="74" y="13"/>
                    </a:cubicBezTo>
                    <a:cubicBezTo>
                      <a:pt x="74" y="13"/>
                      <a:pt x="74" y="13"/>
                      <a:pt x="74" y="13"/>
                    </a:cubicBezTo>
                    <a:cubicBezTo>
                      <a:pt x="71" y="8"/>
                      <a:pt x="66" y="0"/>
                      <a:pt x="48" y="0"/>
                    </a:cubicBezTo>
                    <a:cubicBezTo>
                      <a:pt x="48" y="0"/>
                      <a:pt x="48" y="0"/>
                      <a:pt x="48" y="0"/>
                    </a:cubicBezTo>
                    <a:cubicBezTo>
                      <a:pt x="29" y="0"/>
                      <a:pt x="26" y="4"/>
                      <a:pt x="19" y="13"/>
                    </a:cubicBezTo>
                    <a:cubicBezTo>
                      <a:pt x="2" y="40"/>
                      <a:pt x="2" y="40"/>
                      <a:pt x="2" y="40"/>
                    </a:cubicBezTo>
                    <a:cubicBezTo>
                      <a:pt x="2" y="40"/>
                      <a:pt x="2" y="40"/>
                      <a:pt x="2" y="40"/>
                    </a:cubicBezTo>
                    <a:cubicBezTo>
                      <a:pt x="0" y="44"/>
                      <a:pt x="0" y="49"/>
                      <a:pt x="2" y="54"/>
                    </a:cubicBezTo>
                    <a:cubicBezTo>
                      <a:pt x="17" y="90"/>
                      <a:pt x="17" y="90"/>
                      <a:pt x="17" y="90"/>
                    </a:cubicBezTo>
                    <a:cubicBezTo>
                      <a:pt x="19" y="92"/>
                      <a:pt x="21" y="94"/>
                      <a:pt x="25" y="94"/>
                    </a:cubicBezTo>
                    <a:cubicBezTo>
                      <a:pt x="25" y="94"/>
                      <a:pt x="25" y="94"/>
                      <a:pt x="26" y="94"/>
                    </a:cubicBezTo>
                    <a:cubicBezTo>
                      <a:pt x="25" y="153"/>
                      <a:pt x="25" y="167"/>
                      <a:pt x="25" y="169"/>
                    </a:cubicBezTo>
                    <a:cubicBezTo>
                      <a:pt x="25" y="169"/>
                      <a:pt x="25" y="169"/>
                      <a:pt x="25" y="169"/>
                    </a:cubicBezTo>
                    <a:cubicBezTo>
                      <a:pt x="26" y="174"/>
                      <a:pt x="30" y="178"/>
                      <a:pt x="36" y="178"/>
                    </a:cubicBezTo>
                    <a:cubicBezTo>
                      <a:pt x="41" y="177"/>
                      <a:pt x="46" y="173"/>
                      <a:pt x="46" y="169"/>
                    </a:cubicBezTo>
                    <a:cubicBezTo>
                      <a:pt x="50" y="122"/>
                      <a:pt x="50" y="122"/>
                      <a:pt x="50" y="122"/>
                    </a:cubicBezTo>
                    <a:cubicBezTo>
                      <a:pt x="53" y="169"/>
                      <a:pt x="53" y="169"/>
                      <a:pt x="53" y="169"/>
                    </a:cubicBezTo>
                    <a:cubicBezTo>
                      <a:pt x="54" y="173"/>
                      <a:pt x="58" y="177"/>
                      <a:pt x="63" y="178"/>
                    </a:cubicBezTo>
                    <a:cubicBezTo>
                      <a:pt x="64" y="178"/>
                      <a:pt x="64" y="178"/>
                      <a:pt x="64" y="178"/>
                    </a:cubicBezTo>
                    <a:cubicBezTo>
                      <a:pt x="69" y="178"/>
                      <a:pt x="73" y="174"/>
                      <a:pt x="74" y="169"/>
                    </a:cubicBezTo>
                    <a:cubicBezTo>
                      <a:pt x="74" y="169"/>
                      <a:pt x="74" y="169"/>
                      <a:pt x="74" y="169"/>
                    </a:cubicBezTo>
                    <a:cubicBezTo>
                      <a:pt x="74" y="166"/>
                      <a:pt x="72" y="100"/>
                      <a:pt x="71" y="51"/>
                    </a:cubicBezTo>
                    <a:cubicBezTo>
                      <a:pt x="77" y="60"/>
                      <a:pt x="77" y="60"/>
                      <a:pt x="77" y="60"/>
                    </a:cubicBezTo>
                    <a:cubicBezTo>
                      <a:pt x="77" y="60"/>
                      <a:pt x="78" y="61"/>
                      <a:pt x="78" y="61"/>
                    </a:cubicBezTo>
                    <a:cubicBezTo>
                      <a:pt x="107" y="77"/>
                      <a:pt x="107" y="77"/>
                      <a:pt x="107" y="77"/>
                    </a:cubicBezTo>
                    <a:cubicBezTo>
                      <a:pt x="108" y="78"/>
                      <a:pt x="110" y="78"/>
                      <a:pt x="112" y="78"/>
                    </a:cubicBezTo>
                    <a:cubicBezTo>
                      <a:pt x="113" y="78"/>
                      <a:pt x="113" y="78"/>
                      <a:pt x="114" y="78"/>
                    </a:cubicBezTo>
                    <a:cubicBezTo>
                      <a:pt x="115" y="78"/>
                      <a:pt x="117" y="78"/>
                      <a:pt x="118" y="77"/>
                    </a:cubicBezTo>
                    <a:cubicBezTo>
                      <a:pt x="147" y="61"/>
                      <a:pt x="147" y="61"/>
                      <a:pt x="147" y="61"/>
                    </a:cubicBezTo>
                    <a:cubicBezTo>
                      <a:pt x="147" y="61"/>
                      <a:pt x="147" y="60"/>
                      <a:pt x="147" y="60"/>
                    </a:cubicBezTo>
                    <a:cubicBezTo>
                      <a:pt x="154" y="51"/>
                      <a:pt x="154" y="51"/>
                      <a:pt x="154" y="51"/>
                    </a:cubicBezTo>
                    <a:cubicBezTo>
                      <a:pt x="152" y="100"/>
                      <a:pt x="151" y="166"/>
                      <a:pt x="151" y="169"/>
                    </a:cubicBezTo>
                    <a:cubicBezTo>
                      <a:pt x="151" y="169"/>
                      <a:pt x="151" y="169"/>
                      <a:pt x="151" y="169"/>
                    </a:cubicBezTo>
                    <a:cubicBezTo>
                      <a:pt x="151" y="174"/>
                      <a:pt x="156" y="178"/>
                      <a:pt x="161" y="178"/>
                    </a:cubicBezTo>
                    <a:cubicBezTo>
                      <a:pt x="167" y="177"/>
                      <a:pt x="171" y="173"/>
                      <a:pt x="171" y="169"/>
                    </a:cubicBezTo>
                    <a:cubicBezTo>
                      <a:pt x="175" y="122"/>
                      <a:pt x="175" y="122"/>
                      <a:pt x="175" y="122"/>
                    </a:cubicBezTo>
                    <a:cubicBezTo>
                      <a:pt x="179" y="169"/>
                      <a:pt x="179" y="169"/>
                      <a:pt x="179" y="169"/>
                    </a:cubicBezTo>
                    <a:cubicBezTo>
                      <a:pt x="179" y="173"/>
                      <a:pt x="183" y="177"/>
                      <a:pt x="189" y="178"/>
                    </a:cubicBezTo>
                    <a:cubicBezTo>
                      <a:pt x="189" y="178"/>
                      <a:pt x="189" y="178"/>
                      <a:pt x="189" y="178"/>
                    </a:cubicBezTo>
                    <a:cubicBezTo>
                      <a:pt x="194" y="178"/>
                      <a:pt x="199" y="174"/>
                      <a:pt x="199" y="169"/>
                    </a:cubicBezTo>
                    <a:cubicBezTo>
                      <a:pt x="199" y="169"/>
                      <a:pt x="199" y="169"/>
                      <a:pt x="199" y="169"/>
                    </a:cubicBezTo>
                    <a:cubicBezTo>
                      <a:pt x="199" y="167"/>
                      <a:pt x="199" y="153"/>
                      <a:pt x="199" y="94"/>
                    </a:cubicBezTo>
                    <a:cubicBezTo>
                      <a:pt x="199" y="94"/>
                      <a:pt x="200" y="94"/>
                      <a:pt x="200" y="94"/>
                    </a:cubicBezTo>
                    <a:cubicBezTo>
                      <a:pt x="203" y="94"/>
                      <a:pt x="206" y="92"/>
                      <a:pt x="207" y="90"/>
                    </a:cubicBezTo>
                    <a:cubicBezTo>
                      <a:pt x="223" y="54"/>
                      <a:pt x="223" y="54"/>
                      <a:pt x="223" y="54"/>
                    </a:cubicBezTo>
                    <a:cubicBezTo>
                      <a:pt x="225" y="49"/>
                      <a:pt x="225" y="44"/>
                      <a:pt x="222" y="40"/>
                    </a:cubicBezTo>
                    <a:close/>
                    <a:moveTo>
                      <a:pt x="81" y="57"/>
                    </a:moveTo>
                    <a:cubicBezTo>
                      <a:pt x="71" y="43"/>
                      <a:pt x="71" y="43"/>
                      <a:pt x="71" y="43"/>
                    </a:cubicBezTo>
                    <a:cubicBezTo>
                      <a:pt x="71" y="37"/>
                      <a:pt x="70" y="32"/>
                      <a:pt x="70" y="27"/>
                    </a:cubicBezTo>
                    <a:cubicBezTo>
                      <a:pt x="70" y="25"/>
                      <a:pt x="69" y="24"/>
                      <a:pt x="68" y="24"/>
                    </a:cubicBezTo>
                    <a:cubicBezTo>
                      <a:pt x="68" y="24"/>
                      <a:pt x="68" y="24"/>
                      <a:pt x="68" y="24"/>
                    </a:cubicBezTo>
                    <a:cubicBezTo>
                      <a:pt x="67" y="24"/>
                      <a:pt x="66" y="25"/>
                      <a:pt x="66" y="27"/>
                    </a:cubicBezTo>
                    <a:cubicBezTo>
                      <a:pt x="66" y="27"/>
                      <a:pt x="66" y="33"/>
                      <a:pt x="66" y="44"/>
                    </a:cubicBezTo>
                    <a:cubicBezTo>
                      <a:pt x="66" y="44"/>
                      <a:pt x="66" y="44"/>
                      <a:pt x="66" y="44"/>
                    </a:cubicBezTo>
                    <a:cubicBezTo>
                      <a:pt x="66" y="58"/>
                      <a:pt x="67" y="78"/>
                      <a:pt x="67" y="98"/>
                    </a:cubicBezTo>
                    <a:cubicBezTo>
                      <a:pt x="68" y="116"/>
                      <a:pt x="68" y="133"/>
                      <a:pt x="69" y="147"/>
                    </a:cubicBezTo>
                    <a:cubicBezTo>
                      <a:pt x="69" y="153"/>
                      <a:pt x="69" y="159"/>
                      <a:pt x="69" y="163"/>
                    </a:cubicBezTo>
                    <a:cubicBezTo>
                      <a:pt x="69" y="166"/>
                      <a:pt x="69" y="167"/>
                      <a:pt x="69" y="169"/>
                    </a:cubicBezTo>
                    <a:cubicBezTo>
                      <a:pt x="69" y="169"/>
                      <a:pt x="69" y="169"/>
                      <a:pt x="69" y="169"/>
                    </a:cubicBezTo>
                    <a:cubicBezTo>
                      <a:pt x="69" y="171"/>
                      <a:pt x="67" y="173"/>
                      <a:pt x="64" y="173"/>
                    </a:cubicBezTo>
                    <a:cubicBezTo>
                      <a:pt x="61" y="173"/>
                      <a:pt x="58" y="171"/>
                      <a:pt x="58" y="168"/>
                    </a:cubicBezTo>
                    <a:cubicBezTo>
                      <a:pt x="52" y="92"/>
                      <a:pt x="52" y="92"/>
                      <a:pt x="52" y="92"/>
                    </a:cubicBezTo>
                    <a:cubicBezTo>
                      <a:pt x="52" y="91"/>
                      <a:pt x="51" y="90"/>
                      <a:pt x="50" y="90"/>
                    </a:cubicBezTo>
                    <a:cubicBezTo>
                      <a:pt x="48" y="90"/>
                      <a:pt x="47" y="91"/>
                      <a:pt x="47" y="92"/>
                    </a:cubicBezTo>
                    <a:cubicBezTo>
                      <a:pt x="41" y="168"/>
                      <a:pt x="41" y="168"/>
                      <a:pt x="41" y="168"/>
                    </a:cubicBezTo>
                    <a:cubicBezTo>
                      <a:pt x="41" y="171"/>
                      <a:pt x="39" y="173"/>
                      <a:pt x="36" y="173"/>
                    </a:cubicBezTo>
                    <a:cubicBezTo>
                      <a:pt x="33" y="173"/>
                      <a:pt x="30" y="171"/>
                      <a:pt x="30" y="169"/>
                    </a:cubicBezTo>
                    <a:cubicBezTo>
                      <a:pt x="30" y="169"/>
                      <a:pt x="30" y="169"/>
                      <a:pt x="30" y="169"/>
                    </a:cubicBezTo>
                    <a:cubicBezTo>
                      <a:pt x="30" y="167"/>
                      <a:pt x="30" y="165"/>
                      <a:pt x="30" y="162"/>
                    </a:cubicBezTo>
                    <a:cubicBezTo>
                      <a:pt x="30" y="157"/>
                      <a:pt x="30" y="151"/>
                      <a:pt x="30" y="144"/>
                    </a:cubicBezTo>
                    <a:cubicBezTo>
                      <a:pt x="30" y="129"/>
                      <a:pt x="30" y="110"/>
                      <a:pt x="31" y="92"/>
                    </a:cubicBezTo>
                    <a:cubicBezTo>
                      <a:pt x="33" y="90"/>
                      <a:pt x="34" y="87"/>
                      <a:pt x="33" y="84"/>
                    </a:cubicBezTo>
                    <a:cubicBezTo>
                      <a:pt x="33" y="84"/>
                      <a:pt x="33" y="84"/>
                      <a:pt x="33" y="83"/>
                    </a:cubicBezTo>
                    <a:cubicBezTo>
                      <a:pt x="33" y="83"/>
                      <a:pt x="32" y="80"/>
                      <a:pt x="31" y="76"/>
                    </a:cubicBezTo>
                    <a:cubicBezTo>
                      <a:pt x="31" y="50"/>
                      <a:pt x="31" y="36"/>
                      <a:pt x="31" y="36"/>
                    </a:cubicBezTo>
                    <a:cubicBezTo>
                      <a:pt x="31" y="35"/>
                      <a:pt x="30" y="34"/>
                      <a:pt x="29" y="34"/>
                    </a:cubicBezTo>
                    <a:cubicBezTo>
                      <a:pt x="28" y="34"/>
                      <a:pt x="27" y="34"/>
                      <a:pt x="27" y="35"/>
                    </a:cubicBezTo>
                    <a:cubicBezTo>
                      <a:pt x="17" y="48"/>
                      <a:pt x="17" y="48"/>
                      <a:pt x="17" y="48"/>
                    </a:cubicBezTo>
                    <a:cubicBezTo>
                      <a:pt x="17" y="48"/>
                      <a:pt x="17" y="49"/>
                      <a:pt x="17" y="50"/>
                    </a:cubicBezTo>
                    <a:cubicBezTo>
                      <a:pt x="17" y="50"/>
                      <a:pt x="20" y="59"/>
                      <a:pt x="23" y="68"/>
                    </a:cubicBezTo>
                    <a:cubicBezTo>
                      <a:pt x="24" y="71"/>
                      <a:pt x="25" y="74"/>
                      <a:pt x="26" y="77"/>
                    </a:cubicBezTo>
                    <a:cubicBezTo>
                      <a:pt x="26" y="77"/>
                      <a:pt x="26" y="77"/>
                      <a:pt x="26" y="77"/>
                    </a:cubicBezTo>
                    <a:cubicBezTo>
                      <a:pt x="26" y="78"/>
                      <a:pt x="27" y="79"/>
                      <a:pt x="27" y="80"/>
                    </a:cubicBezTo>
                    <a:cubicBezTo>
                      <a:pt x="28" y="82"/>
                      <a:pt x="28" y="84"/>
                      <a:pt x="29" y="85"/>
                    </a:cubicBezTo>
                    <a:cubicBezTo>
                      <a:pt x="29" y="85"/>
                      <a:pt x="29" y="85"/>
                      <a:pt x="29" y="85"/>
                    </a:cubicBezTo>
                    <a:cubicBezTo>
                      <a:pt x="29" y="87"/>
                      <a:pt x="28" y="88"/>
                      <a:pt x="26" y="89"/>
                    </a:cubicBezTo>
                    <a:cubicBezTo>
                      <a:pt x="24" y="90"/>
                      <a:pt x="22" y="89"/>
                      <a:pt x="21" y="88"/>
                    </a:cubicBezTo>
                    <a:cubicBezTo>
                      <a:pt x="6" y="52"/>
                      <a:pt x="6" y="52"/>
                      <a:pt x="6" y="52"/>
                    </a:cubicBezTo>
                    <a:cubicBezTo>
                      <a:pt x="5" y="49"/>
                      <a:pt x="5" y="45"/>
                      <a:pt x="6" y="42"/>
                    </a:cubicBezTo>
                    <a:cubicBezTo>
                      <a:pt x="23" y="16"/>
                      <a:pt x="23" y="16"/>
                      <a:pt x="23" y="16"/>
                    </a:cubicBezTo>
                    <a:cubicBezTo>
                      <a:pt x="29" y="8"/>
                      <a:pt x="31" y="4"/>
                      <a:pt x="48" y="4"/>
                    </a:cubicBezTo>
                    <a:cubicBezTo>
                      <a:pt x="48" y="4"/>
                      <a:pt x="48" y="4"/>
                      <a:pt x="48" y="4"/>
                    </a:cubicBezTo>
                    <a:cubicBezTo>
                      <a:pt x="64" y="4"/>
                      <a:pt x="67" y="11"/>
                      <a:pt x="69" y="15"/>
                    </a:cubicBezTo>
                    <a:cubicBezTo>
                      <a:pt x="70" y="15"/>
                      <a:pt x="70" y="15"/>
                      <a:pt x="70" y="15"/>
                    </a:cubicBezTo>
                    <a:cubicBezTo>
                      <a:pt x="74" y="22"/>
                      <a:pt x="88" y="47"/>
                      <a:pt x="88" y="47"/>
                    </a:cubicBezTo>
                    <a:cubicBezTo>
                      <a:pt x="88" y="47"/>
                      <a:pt x="88" y="47"/>
                      <a:pt x="88" y="47"/>
                    </a:cubicBezTo>
                    <a:cubicBezTo>
                      <a:pt x="88" y="47"/>
                      <a:pt x="95" y="52"/>
                      <a:pt x="101" y="57"/>
                    </a:cubicBezTo>
                    <a:cubicBezTo>
                      <a:pt x="104" y="60"/>
                      <a:pt x="108" y="62"/>
                      <a:pt x="110" y="64"/>
                    </a:cubicBezTo>
                    <a:cubicBezTo>
                      <a:pt x="112" y="65"/>
                      <a:pt x="113" y="66"/>
                      <a:pt x="114" y="67"/>
                    </a:cubicBezTo>
                    <a:cubicBezTo>
                      <a:pt x="114" y="67"/>
                      <a:pt x="114" y="67"/>
                      <a:pt x="114" y="67"/>
                    </a:cubicBezTo>
                    <a:cubicBezTo>
                      <a:pt x="115" y="68"/>
                      <a:pt x="115" y="70"/>
                      <a:pt x="114" y="72"/>
                    </a:cubicBezTo>
                    <a:cubicBezTo>
                      <a:pt x="113" y="73"/>
                      <a:pt x="111" y="74"/>
                      <a:pt x="109" y="73"/>
                    </a:cubicBezTo>
                    <a:lnTo>
                      <a:pt x="81" y="57"/>
                    </a:lnTo>
                    <a:close/>
                    <a:moveTo>
                      <a:pt x="26" y="43"/>
                    </a:moveTo>
                    <a:cubicBezTo>
                      <a:pt x="26" y="48"/>
                      <a:pt x="26" y="54"/>
                      <a:pt x="26" y="63"/>
                    </a:cubicBezTo>
                    <a:cubicBezTo>
                      <a:pt x="25" y="58"/>
                      <a:pt x="23" y="54"/>
                      <a:pt x="22" y="50"/>
                    </a:cubicBezTo>
                    <a:lnTo>
                      <a:pt x="26" y="43"/>
                    </a:lnTo>
                    <a:close/>
                    <a:moveTo>
                      <a:pt x="219" y="52"/>
                    </a:moveTo>
                    <a:cubicBezTo>
                      <a:pt x="203" y="88"/>
                      <a:pt x="203" y="88"/>
                      <a:pt x="203" y="88"/>
                    </a:cubicBezTo>
                    <a:cubicBezTo>
                      <a:pt x="202" y="89"/>
                      <a:pt x="200" y="90"/>
                      <a:pt x="198" y="89"/>
                    </a:cubicBezTo>
                    <a:cubicBezTo>
                      <a:pt x="196" y="88"/>
                      <a:pt x="195" y="87"/>
                      <a:pt x="196" y="85"/>
                    </a:cubicBezTo>
                    <a:cubicBezTo>
                      <a:pt x="196" y="85"/>
                      <a:pt x="196" y="85"/>
                      <a:pt x="196" y="85"/>
                    </a:cubicBezTo>
                    <a:cubicBezTo>
                      <a:pt x="196" y="84"/>
                      <a:pt x="197" y="82"/>
                      <a:pt x="198" y="80"/>
                    </a:cubicBezTo>
                    <a:cubicBezTo>
                      <a:pt x="198" y="79"/>
                      <a:pt x="198" y="78"/>
                      <a:pt x="198" y="77"/>
                    </a:cubicBezTo>
                    <a:cubicBezTo>
                      <a:pt x="198" y="77"/>
                      <a:pt x="198" y="77"/>
                      <a:pt x="198" y="77"/>
                    </a:cubicBezTo>
                    <a:cubicBezTo>
                      <a:pt x="199" y="74"/>
                      <a:pt x="201" y="71"/>
                      <a:pt x="202" y="68"/>
                    </a:cubicBezTo>
                    <a:cubicBezTo>
                      <a:pt x="205" y="59"/>
                      <a:pt x="208" y="50"/>
                      <a:pt x="208" y="50"/>
                    </a:cubicBezTo>
                    <a:cubicBezTo>
                      <a:pt x="208" y="49"/>
                      <a:pt x="208" y="48"/>
                      <a:pt x="207" y="48"/>
                    </a:cubicBezTo>
                    <a:cubicBezTo>
                      <a:pt x="198" y="35"/>
                      <a:pt x="198" y="35"/>
                      <a:pt x="198" y="35"/>
                    </a:cubicBezTo>
                    <a:cubicBezTo>
                      <a:pt x="197" y="34"/>
                      <a:pt x="196" y="34"/>
                      <a:pt x="195" y="34"/>
                    </a:cubicBezTo>
                    <a:cubicBezTo>
                      <a:pt x="194" y="34"/>
                      <a:pt x="194" y="35"/>
                      <a:pt x="194" y="36"/>
                    </a:cubicBezTo>
                    <a:cubicBezTo>
                      <a:pt x="194" y="36"/>
                      <a:pt x="194" y="50"/>
                      <a:pt x="194" y="76"/>
                    </a:cubicBezTo>
                    <a:cubicBezTo>
                      <a:pt x="193" y="80"/>
                      <a:pt x="192" y="83"/>
                      <a:pt x="191" y="83"/>
                    </a:cubicBezTo>
                    <a:cubicBezTo>
                      <a:pt x="191" y="84"/>
                      <a:pt x="191" y="84"/>
                      <a:pt x="191" y="84"/>
                    </a:cubicBezTo>
                    <a:cubicBezTo>
                      <a:pt x="190" y="87"/>
                      <a:pt x="192" y="90"/>
                      <a:pt x="194" y="92"/>
                    </a:cubicBezTo>
                    <a:cubicBezTo>
                      <a:pt x="194" y="110"/>
                      <a:pt x="194" y="129"/>
                      <a:pt x="194" y="144"/>
                    </a:cubicBezTo>
                    <a:cubicBezTo>
                      <a:pt x="194" y="151"/>
                      <a:pt x="195" y="157"/>
                      <a:pt x="195" y="162"/>
                    </a:cubicBezTo>
                    <a:cubicBezTo>
                      <a:pt x="195" y="165"/>
                      <a:pt x="195" y="167"/>
                      <a:pt x="195" y="169"/>
                    </a:cubicBezTo>
                    <a:cubicBezTo>
                      <a:pt x="195" y="169"/>
                      <a:pt x="195" y="169"/>
                      <a:pt x="195" y="169"/>
                    </a:cubicBezTo>
                    <a:cubicBezTo>
                      <a:pt x="194" y="171"/>
                      <a:pt x="192" y="173"/>
                      <a:pt x="189" y="173"/>
                    </a:cubicBezTo>
                    <a:cubicBezTo>
                      <a:pt x="186" y="173"/>
                      <a:pt x="183" y="171"/>
                      <a:pt x="183" y="168"/>
                    </a:cubicBezTo>
                    <a:cubicBezTo>
                      <a:pt x="177" y="92"/>
                      <a:pt x="177" y="92"/>
                      <a:pt x="177" y="92"/>
                    </a:cubicBezTo>
                    <a:cubicBezTo>
                      <a:pt x="177" y="91"/>
                      <a:pt x="176" y="90"/>
                      <a:pt x="175" y="90"/>
                    </a:cubicBezTo>
                    <a:cubicBezTo>
                      <a:pt x="174" y="90"/>
                      <a:pt x="173" y="91"/>
                      <a:pt x="173" y="92"/>
                    </a:cubicBezTo>
                    <a:cubicBezTo>
                      <a:pt x="167" y="168"/>
                      <a:pt x="167" y="168"/>
                      <a:pt x="167" y="168"/>
                    </a:cubicBezTo>
                    <a:cubicBezTo>
                      <a:pt x="166" y="171"/>
                      <a:pt x="164" y="173"/>
                      <a:pt x="161" y="173"/>
                    </a:cubicBezTo>
                    <a:cubicBezTo>
                      <a:pt x="158" y="173"/>
                      <a:pt x="155" y="171"/>
                      <a:pt x="155" y="169"/>
                    </a:cubicBezTo>
                    <a:cubicBezTo>
                      <a:pt x="155" y="169"/>
                      <a:pt x="155" y="169"/>
                      <a:pt x="155" y="169"/>
                    </a:cubicBezTo>
                    <a:cubicBezTo>
                      <a:pt x="155" y="167"/>
                      <a:pt x="155" y="166"/>
                      <a:pt x="155" y="163"/>
                    </a:cubicBezTo>
                    <a:cubicBezTo>
                      <a:pt x="156" y="159"/>
                      <a:pt x="156" y="153"/>
                      <a:pt x="156" y="147"/>
                    </a:cubicBezTo>
                    <a:cubicBezTo>
                      <a:pt x="156" y="133"/>
                      <a:pt x="157" y="116"/>
                      <a:pt x="157" y="98"/>
                    </a:cubicBezTo>
                    <a:cubicBezTo>
                      <a:pt x="158" y="78"/>
                      <a:pt x="158" y="58"/>
                      <a:pt x="159" y="44"/>
                    </a:cubicBezTo>
                    <a:cubicBezTo>
                      <a:pt x="159" y="44"/>
                      <a:pt x="159" y="44"/>
                      <a:pt x="159" y="44"/>
                    </a:cubicBezTo>
                    <a:cubicBezTo>
                      <a:pt x="159" y="33"/>
                      <a:pt x="159" y="27"/>
                      <a:pt x="159" y="27"/>
                    </a:cubicBezTo>
                    <a:cubicBezTo>
                      <a:pt x="159" y="25"/>
                      <a:pt x="158" y="24"/>
                      <a:pt x="157" y="24"/>
                    </a:cubicBezTo>
                    <a:cubicBezTo>
                      <a:pt x="157" y="24"/>
                      <a:pt x="157" y="24"/>
                      <a:pt x="157" y="24"/>
                    </a:cubicBezTo>
                    <a:cubicBezTo>
                      <a:pt x="155" y="24"/>
                      <a:pt x="154" y="25"/>
                      <a:pt x="154" y="27"/>
                    </a:cubicBezTo>
                    <a:cubicBezTo>
                      <a:pt x="154" y="32"/>
                      <a:pt x="154" y="37"/>
                      <a:pt x="154" y="43"/>
                    </a:cubicBezTo>
                    <a:cubicBezTo>
                      <a:pt x="144" y="57"/>
                      <a:pt x="144" y="57"/>
                      <a:pt x="144" y="57"/>
                    </a:cubicBezTo>
                    <a:cubicBezTo>
                      <a:pt x="119" y="71"/>
                      <a:pt x="119" y="71"/>
                      <a:pt x="119" y="71"/>
                    </a:cubicBezTo>
                    <a:cubicBezTo>
                      <a:pt x="120" y="68"/>
                      <a:pt x="119" y="65"/>
                      <a:pt x="117" y="63"/>
                    </a:cubicBezTo>
                    <a:cubicBezTo>
                      <a:pt x="117" y="63"/>
                      <a:pt x="117" y="63"/>
                      <a:pt x="117" y="63"/>
                    </a:cubicBezTo>
                    <a:cubicBezTo>
                      <a:pt x="117" y="63"/>
                      <a:pt x="116" y="63"/>
                      <a:pt x="116" y="63"/>
                    </a:cubicBezTo>
                    <a:cubicBezTo>
                      <a:pt x="124" y="57"/>
                      <a:pt x="136" y="47"/>
                      <a:pt x="136" y="47"/>
                    </a:cubicBezTo>
                    <a:cubicBezTo>
                      <a:pt x="136" y="47"/>
                      <a:pt x="137" y="47"/>
                      <a:pt x="137" y="47"/>
                    </a:cubicBezTo>
                    <a:cubicBezTo>
                      <a:pt x="137" y="47"/>
                      <a:pt x="151" y="22"/>
                      <a:pt x="155" y="15"/>
                    </a:cubicBezTo>
                    <a:cubicBezTo>
                      <a:pt x="155" y="15"/>
                      <a:pt x="155" y="15"/>
                      <a:pt x="155" y="15"/>
                    </a:cubicBezTo>
                    <a:cubicBezTo>
                      <a:pt x="157" y="11"/>
                      <a:pt x="161" y="4"/>
                      <a:pt x="177" y="4"/>
                    </a:cubicBezTo>
                    <a:cubicBezTo>
                      <a:pt x="177" y="4"/>
                      <a:pt x="177" y="4"/>
                      <a:pt x="177" y="4"/>
                    </a:cubicBezTo>
                    <a:cubicBezTo>
                      <a:pt x="194" y="4"/>
                      <a:pt x="196" y="8"/>
                      <a:pt x="201" y="16"/>
                    </a:cubicBezTo>
                    <a:cubicBezTo>
                      <a:pt x="218" y="42"/>
                      <a:pt x="218" y="42"/>
                      <a:pt x="218" y="42"/>
                    </a:cubicBezTo>
                    <a:cubicBezTo>
                      <a:pt x="220" y="45"/>
                      <a:pt x="220" y="49"/>
                      <a:pt x="219" y="52"/>
                    </a:cubicBezTo>
                    <a:close/>
                    <a:moveTo>
                      <a:pt x="198" y="43"/>
                    </a:moveTo>
                    <a:cubicBezTo>
                      <a:pt x="203" y="50"/>
                      <a:pt x="203" y="50"/>
                      <a:pt x="203" y="50"/>
                    </a:cubicBezTo>
                    <a:cubicBezTo>
                      <a:pt x="202" y="54"/>
                      <a:pt x="200" y="58"/>
                      <a:pt x="198" y="63"/>
                    </a:cubicBezTo>
                    <a:cubicBezTo>
                      <a:pt x="198" y="54"/>
                      <a:pt x="198" y="48"/>
                      <a:pt x="198"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p:grpSp>
      <p:grpSp>
        <p:nvGrpSpPr>
          <p:cNvPr id="20" name="Group 70"/>
          <p:cNvGrpSpPr>
            <a:grpSpLocks noChangeAspect="1"/>
          </p:cNvGrpSpPr>
          <p:nvPr/>
        </p:nvGrpSpPr>
        <p:grpSpPr bwMode="auto">
          <a:xfrm>
            <a:off x="3222154" y="4523808"/>
            <a:ext cx="901700" cy="901700"/>
            <a:chOff x="1544" y="1525"/>
            <a:chExt cx="426" cy="426"/>
          </a:xfrm>
        </p:grpSpPr>
        <p:sp>
          <p:nvSpPr>
            <p:cNvPr id="42" name="Oval 71"/>
            <p:cNvSpPr/>
            <p:nvPr/>
          </p:nvSpPr>
          <p:spPr bwMode="auto">
            <a:xfrm>
              <a:off x="1544" y="1525"/>
              <a:ext cx="426" cy="426"/>
            </a:xfrm>
            <a:prstGeom prst="ellipse">
              <a:avLst/>
            </a:prstGeom>
            <a:solidFill>
              <a:srgbClr val="023593"/>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43" name="Freeform: Shape 72"/>
            <p:cNvSpPr/>
            <p:nvPr/>
          </p:nvSpPr>
          <p:spPr bwMode="auto">
            <a:xfrm>
              <a:off x="1672" y="1606"/>
              <a:ext cx="60" cy="264"/>
            </a:xfrm>
            <a:custGeom>
              <a:avLst/>
              <a:gdLst>
                <a:gd name="T0" fmla="*/ 50 w 50"/>
                <a:gd name="T1" fmla="*/ 173 h 220"/>
                <a:gd name="T2" fmla="*/ 36 w 50"/>
                <a:gd name="T3" fmla="*/ 0 h 220"/>
                <a:gd name="T4" fmla="*/ 0 w 50"/>
                <a:gd name="T5" fmla="*/ 14 h 220"/>
                <a:gd name="T6" fmla="*/ 0 w 50"/>
                <a:gd name="T7" fmla="*/ 173 h 220"/>
                <a:gd name="T8" fmla="*/ 0 w 50"/>
                <a:gd name="T9" fmla="*/ 173 h 220"/>
                <a:gd name="T10" fmla="*/ 0 w 50"/>
                <a:gd name="T11" fmla="*/ 174 h 220"/>
                <a:gd name="T12" fmla="*/ 0 w 50"/>
                <a:gd name="T13" fmla="*/ 174 h 220"/>
                <a:gd name="T14" fmla="*/ 25 w 50"/>
                <a:gd name="T15" fmla="*/ 220 h 220"/>
                <a:gd name="T16" fmla="*/ 50 w 50"/>
                <a:gd name="T17" fmla="*/ 174 h 220"/>
                <a:gd name="T18" fmla="*/ 50 w 50"/>
                <a:gd name="T19" fmla="*/ 174 h 220"/>
                <a:gd name="T20" fmla="*/ 50 w 50"/>
                <a:gd name="T21" fmla="*/ 174 h 220"/>
                <a:gd name="T22" fmla="*/ 31 w 50"/>
                <a:gd name="T23" fmla="*/ 201 h 220"/>
                <a:gd name="T24" fmla="*/ 7 w 50"/>
                <a:gd name="T25" fmla="*/ 177 h 220"/>
                <a:gd name="T26" fmla="*/ 16 w 50"/>
                <a:gd name="T27" fmla="*/ 177 h 220"/>
                <a:gd name="T28" fmla="*/ 18 w 50"/>
                <a:gd name="T29" fmla="*/ 177 h 220"/>
                <a:gd name="T30" fmla="*/ 44 w 50"/>
                <a:gd name="T31" fmla="*/ 175 h 220"/>
                <a:gd name="T32" fmla="*/ 45 w 50"/>
                <a:gd name="T33" fmla="*/ 53 h 220"/>
                <a:gd name="T34" fmla="*/ 4 w 50"/>
                <a:gd name="T35" fmla="*/ 34 h 220"/>
                <a:gd name="T36" fmla="*/ 45 w 50"/>
                <a:gd name="T37" fmla="*/ 53 h 220"/>
                <a:gd name="T38" fmla="*/ 19 w 50"/>
                <a:gd name="T39" fmla="*/ 172 h 220"/>
                <a:gd name="T40" fmla="*/ 31 w 50"/>
                <a:gd name="T41" fmla="*/ 58 h 220"/>
                <a:gd name="T42" fmla="*/ 23 w 50"/>
                <a:gd name="T43" fmla="*/ 171 h 220"/>
                <a:gd name="T44" fmla="*/ 4 w 50"/>
                <a:gd name="T45" fmla="*/ 58 h 220"/>
                <a:gd name="T46" fmla="*/ 14 w 50"/>
                <a:gd name="T47" fmla="*/ 173 h 220"/>
                <a:gd name="T48" fmla="*/ 36 w 50"/>
                <a:gd name="T49" fmla="*/ 169 h 220"/>
                <a:gd name="T50" fmla="*/ 45 w 50"/>
                <a:gd name="T51" fmla="*/ 58 h 220"/>
                <a:gd name="T52" fmla="*/ 36 w 50"/>
                <a:gd name="T53" fmla="*/ 169 h 220"/>
                <a:gd name="T54" fmla="*/ 36 w 50"/>
                <a:gd name="T55" fmla="*/ 5 h 220"/>
                <a:gd name="T56" fmla="*/ 45 w 50"/>
                <a:gd name="T57" fmla="*/ 29 h 220"/>
                <a:gd name="T58" fmla="*/ 4 w 50"/>
                <a:gd name="T59" fmla="*/ 14 h 220"/>
                <a:gd name="T60" fmla="*/ 22 w 50"/>
                <a:gd name="T61" fmla="*/ 206 h 220"/>
                <a:gd name="T62" fmla="*/ 25 w 50"/>
                <a:gd name="T63" fmla="*/ 21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220">
                  <a:moveTo>
                    <a:pt x="50" y="173"/>
                  </a:moveTo>
                  <a:cubicBezTo>
                    <a:pt x="50" y="173"/>
                    <a:pt x="50" y="173"/>
                    <a:pt x="50" y="173"/>
                  </a:cubicBezTo>
                  <a:cubicBezTo>
                    <a:pt x="50" y="14"/>
                    <a:pt x="50" y="14"/>
                    <a:pt x="50" y="14"/>
                  </a:cubicBezTo>
                  <a:cubicBezTo>
                    <a:pt x="50" y="6"/>
                    <a:pt x="44" y="0"/>
                    <a:pt x="36" y="0"/>
                  </a:cubicBezTo>
                  <a:cubicBezTo>
                    <a:pt x="13" y="0"/>
                    <a:pt x="13" y="0"/>
                    <a:pt x="13" y="0"/>
                  </a:cubicBezTo>
                  <a:cubicBezTo>
                    <a:pt x="6" y="0"/>
                    <a:pt x="0" y="6"/>
                    <a:pt x="0" y="14"/>
                  </a:cubicBezTo>
                  <a:cubicBezTo>
                    <a:pt x="0" y="173"/>
                    <a:pt x="0" y="173"/>
                    <a:pt x="0" y="173"/>
                  </a:cubicBezTo>
                  <a:cubicBezTo>
                    <a:pt x="0" y="173"/>
                    <a:pt x="0" y="173"/>
                    <a:pt x="0" y="173"/>
                  </a:cubicBezTo>
                  <a:cubicBezTo>
                    <a:pt x="0" y="173"/>
                    <a:pt x="0" y="173"/>
                    <a:pt x="0" y="173"/>
                  </a:cubicBezTo>
                  <a:cubicBezTo>
                    <a:pt x="0" y="173"/>
                    <a:pt x="0" y="173"/>
                    <a:pt x="0" y="173"/>
                  </a:cubicBezTo>
                  <a:cubicBezTo>
                    <a:pt x="0" y="174"/>
                    <a:pt x="0" y="174"/>
                    <a:pt x="0" y="174"/>
                  </a:cubicBezTo>
                  <a:cubicBezTo>
                    <a:pt x="0" y="174"/>
                    <a:pt x="0" y="174"/>
                    <a:pt x="0" y="174"/>
                  </a:cubicBezTo>
                  <a:cubicBezTo>
                    <a:pt x="0" y="174"/>
                    <a:pt x="0" y="174"/>
                    <a:pt x="0" y="174"/>
                  </a:cubicBezTo>
                  <a:cubicBezTo>
                    <a:pt x="0" y="174"/>
                    <a:pt x="0" y="174"/>
                    <a:pt x="0" y="174"/>
                  </a:cubicBezTo>
                  <a:cubicBezTo>
                    <a:pt x="23" y="218"/>
                    <a:pt x="23" y="218"/>
                    <a:pt x="23" y="218"/>
                  </a:cubicBezTo>
                  <a:cubicBezTo>
                    <a:pt x="23" y="219"/>
                    <a:pt x="24" y="220"/>
                    <a:pt x="25" y="220"/>
                  </a:cubicBezTo>
                  <a:cubicBezTo>
                    <a:pt x="26" y="220"/>
                    <a:pt x="27" y="219"/>
                    <a:pt x="27" y="218"/>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4"/>
                  </a:cubicBezTo>
                  <a:cubicBezTo>
                    <a:pt x="50" y="174"/>
                    <a:pt x="50" y="174"/>
                    <a:pt x="50" y="173"/>
                  </a:cubicBezTo>
                  <a:close/>
                  <a:moveTo>
                    <a:pt x="31" y="201"/>
                  </a:moveTo>
                  <a:cubicBezTo>
                    <a:pt x="19" y="201"/>
                    <a:pt x="19" y="201"/>
                    <a:pt x="19" y="201"/>
                  </a:cubicBezTo>
                  <a:cubicBezTo>
                    <a:pt x="7" y="177"/>
                    <a:pt x="7" y="177"/>
                    <a:pt x="7" y="177"/>
                  </a:cubicBezTo>
                  <a:cubicBezTo>
                    <a:pt x="8" y="177"/>
                    <a:pt x="9" y="177"/>
                    <a:pt x="11" y="177"/>
                  </a:cubicBezTo>
                  <a:cubicBezTo>
                    <a:pt x="13" y="177"/>
                    <a:pt x="14" y="177"/>
                    <a:pt x="16" y="177"/>
                  </a:cubicBezTo>
                  <a:cubicBezTo>
                    <a:pt x="16" y="177"/>
                    <a:pt x="16" y="177"/>
                    <a:pt x="17" y="177"/>
                  </a:cubicBezTo>
                  <a:cubicBezTo>
                    <a:pt x="17" y="177"/>
                    <a:pt x="17" y="177"/>
                    <a:pt x="18" y="177"/>
                  </a:cubicBezTo>
                  <a:cubicBezTo>
                    <a:pt x="20" y="176"/>
                    <a:pt x="22" y="176"/>
                    <a:pt x="24" y="176"/>
                  </a:cubicBezTo>
                  <a:cubicBezTo>
                    <a:pt x="31" y="174"/>
                    <a:pt x="38" y="173"/>
                    <a:pt x="44" y="175"/>
                  </a:cubicBezTo>
                  <a:lnTo>
                    <a:pt x="31" y="201"/>
                  </a:lnTo>
                  <a:close/>
                  <a:moveTo>
                    <a:pt x="45" y="53"/>
                  </a:moveTo>
                  <a:cubicBezTo>
                    <a:pt x="4" y="53"/>
                    <a:pt x="4" y="53"/>
                    <a:pt x="4" y="53"/>
                  </a:cubicBezTo>
                  <a:cubicBezTo>
                    <a:pt x="4" y="34"/>
                    <a:pt x="4" y="34"/>
                    <a:pt x="4" y="34"/>
                  </a:cubicBezTo>
                  <a:cubicBezTo>
                    <a:pt x="45" y="34"/>
                    <a:pt x="45" y="34"/>
                    <a:pt x="45" y="34"/>
                  </a:cubicBezTo>
                  <a:lnTo>
                    <a:pt x="45" y="53"/>
                  </a:lnTo>
                  <a:close/>
                  <a:moveTo>
                    <a:pt x="23" y="171"/>
                  </a:moveTo>
                  <a:cubicBezTo>
                    <a:pt x="22" y="171"/>
                    <a:pt x="20" y="172"/>
                    <a:pt x="19" y="172"/>
                  </a:cubicBezTo>
                  <a:cubicBezTo>
                    <a:pt x="19" y="58"/>
                    <a:pt x="19" y="58"/>
                    <a:pt x="19" y="58"/>
                  </a:cubicBezTo>
                  <a:cubicBezTo>
                    <a:pt x="31" y="58"/>
                    <a:pt x="31" y="58"/>
                    <a:pt x="31" y="58"/>
                  </a:cubicBezTo>
                  <a:cubicBezTo>
                    <a:pt x="31" y="169"/>
                    <a:pt x="31" y="169"/>
                    <a:pt x="31" y="169"/>
                  </a:cubicBezTo>
                  <a:cubicBezTo>
                    <a:pt x="28" y="170"/>
                    <a:pt x="26" y="170"/>
                    <a:pt x="23" y="171"/>
                  </a:cubicBezTo>
                  <a:close/>
                  <a:moveTo>
                    <a:pt x="4" y="172"/>
                  </a:moveTo>
                  <a:cubicBezTo>
                    <a:pt x="4" y="58"/>
                    <a:pt x="4" y="58"/>
                    <a:pt x="4" y="58"/>
                  </a:cubicBezTo>
                  <a:cubicBezTo>
                    <a:pt x="14" y="58"/>
                    <a:pt x="14" y="58"/>
                    <a:pt x="14" y="58"/>
                  </a:cubicBezTo>
                  <a:cubicBezTo>
                    <a:pt x="14" y="173"/>
                    <a:pt x="14" y="173"/>
                    <a:pt x="14" y="173"/>
                  </a:cubicBezTo>
                  <a:cubicBezTo>
                    <a:pt x="11" y="173"/>
                    <a:pt x="7" y="173"/>
                    <a:pt x="4" y="172"/>
                  </a:cubicBezTo>
                  <a:close/>
                  <a:moveTo>
                    <a:pt x="36" y="169"/>
                  </a:moveTo>
                  <a:cubicBezTo>
                    <a:pt x="36" y="58"/>
                    <a:pt x="36" y="58"/>
                    <a:pt x="36" y="58"/>
                  </a:cubicBezTo>
                  <a:cubicBezTo>
                    <a:pt x="45" y="58"/>
                    <a:pt x="45" y="58"/>
                    <a:pt x="45" y="58"/>
                  </a:cubicBezTo>
                  <a:cubicBezTo>
                    <a:pt x="45" y="170"/>
                    <a:pt x="45" y="170"/>
                    <a:pt x="45" y="170"/>
                  </a:cubicBezTo>
                  <a:cubicBezTo>
                    <a:pt x="42" y="169"/>
                    <a:pt x="39" y="169"/>
                    <a:pt x="36" y="169"/>
                  </a:cubicBezTo>
                  <a:close/>
                  <a:moveTo>
                    <a:pt x="13" y="5"/>
                  </a:moveTo>
                  <a:cubicBezTo>
                    <a:pt x="36" y="5"/>
                    <a:pt x="36" y="5"/>
                    <a:pt x="36" y="5"/>
                  </a:cubicBezTo>
                  <a:cubicBezTo>
                    <a:pt x="41" y="5"/>
                    <a:pt x="45" y="9"/>
                    <a:pt x="45" y="14"/>
                  </a:cubicBezTo>
                  <a:cubicBezTo>
                    <a:pt x="45" y="29"/>
                    <a:pt x="45" y="29"/>
                    <a:pt x="45" y="29"/>
                  </a:cubicBezTo>
                  <a:cubicBezTo>
                    <a:pt x="4" y="29"/>
                    <a:pt x="4" y="29"/>
                    <a:pt x="4" y="29"/>
                  </a:cubicBezTo>
                  <a:cubicBezTo>
                    <a:pt x="4" y="14"/>
                    <a:pt x="4" y="14"/>
                    <a:pt x="4" y="14"/>
                  </a:cubicBezTo>
                  <a:cubicBezTo>
                    <a:pt x="4" y="9"/>
                    <a:pt x="8" y="5"/>
                    <a:pt x="13" y="5"/>
                  </a:cubicBezTo>
                  <a:close/>
                  <a:moveTo>
                    <a:pt x="22" y="206"/>
                  </a:moveTo>
                  <a:cubicBezTo>
                    <a:pt x="28" y="206"/>
                    <a:pt x="28" y="206"/>
                    <a:pt x="28" y="206"/>
                  </a:cubicBezTo>
                  <a:cubicBezTo>
                    <a:pt x="25" y="212"/>
                    <a:pt x="25" y="212"/>
                    <a:pt x="25" y="212"/>
                  </a:cubicBezTo>
                  <a:lnTo>
                    <a:pt x="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sp>
          <p:nvSpPr>
            <p:cNvPr id="44" name="Freeform: Shape 73"/>
            <p:cNvSpPr/>
            <p:nvPr/>
          </p:nvSpPr>
          <p:spPr bwMode="auto">
            <a:xfrm>
              <a:off x="1765" y="1606"/>
              <a:ext cx="77" cy="264"/>
            </a:xfrm>
            <a:custGeom>
              <a:avLst/>
              <a:gdLst>
                <a:gd name="T0" fmla="*/ 61 w 64"/>
                <a:gd name="T1" fmla="*/ 0 h 220"/>
                <a:gd name="T2" fmla="*/ 3 w 64"/>
                <a:gd name="T3" fmla="*/ 0 h 220"/>
                <a:gd name="T4" fmla="*/ 0 w 64"/>
                <a:gd name="T5" fmla="*/ 3 h 220"/>
                <a:gd name="T6" fmla="*/ 0 w 64"/>
                <a:gd name="T7" fmla="*/ 217 h 220"/>
                <a:gd name="T8" fmla="*/ 3 w 64"/>
                <a:gd name="T9" fmla="*/ 220 h 220"/>
                <a:gd name="T10" fmla="*/ 61 w 64"/>
                <a:gd name="T11" fmla="*/ 220 h 220"/>
                <a:gd name="T12" fmla="*/ 64 w 64"/>
                <a:gd name="T13" fmla="*/ 217 h 220"/>
                <a:gd name="T14" fmla="*/ 64 w 64"/>
                <a:gd name="T15" fmla="*/ 3 h 220"/>
                <a:gd name="T16" fmla="*/ 61 w 64"/>
                <a:gd name="T17" fmla="*/ 0 h 220"/>
                <a:gd name="T18" fmla="*/ 5 w 64"/>
                <a:gd name="T19" fmla="*/ 215 h 220"/>
                <a:gd name="T20" fmla="*/ 5 w 64"/>
                <a:gd name="T21" fmla="*/ 5 h 220"/>
                <a:gd name="T22" fmla="*/ 59 w 64"/>
                <a:gd name="T23" fmla="*/ 5 h 220"/>
                <a:gd name="T24" fmla="*/ 59 w 64"/>
                <a:gd name="T25" fmla="*/ 22 h 220"/>
                <a:gd name="T26" fmla="*/ 39 w 64"/>
                <a:gd name="T27" fmla="*/ 22 h 220"/>
                <a:gd name="T28" fmla="*/ 37 w 64"/>
                <a:gd name="T29" fmla="*/ 25 h 220"/>
                <a:gd name="T30" fmla="*/ 39 w 64"/>
                <a:gd name="T31" fmla="*/ 27 h 220"/>
                <a:gd name="T32" fmla="*/ 59 w 64"/>
                <a:gd name="T33" fmla="*/ 27 h 220"/>
                <a:gd name="T34" fmla="*/ 59 w 64"/>
                <a:gd name="T35" fmla="*/ 47 h 220"/>
                <a:gd name="T36" fmla="*/ 32 w 64"/>
                <a:gd name="T37" fmla="*/ 47 h 220"/>
                <a:gd name="T38" fmla="*/ 30 w 64"/>
                <a:gd name="T39" fmla="*/ 49 h 220"/>
                <a:gd name="T40" fmla="*/ 32 w 64"/>
                <a:gd name="T41" fmla="*/ 51 h 220"/>
                <a:gd name="T42" fmla="*/ 59 w 64"/>
                <a:gd name="T43" fmla="*/ 51 h 220"/>
                <a:gd name="T44" fmla="*/ 59 w 64"/>
                <a:gd name="T45" fmla="*/ 71 h 220"/>
                <a:gd name="T46" fmla="*/ 39 w 64"/>
                <a:gd name="T47" fmla="*/ 71 h 220"/>
                <a:gd name="T48" fmla="*/ 37 w 64"/>
                <a:gd name="T49" fmla="*/ 73 h 220"/>
                <a:gd name="T50" fmla="*/ 39 w 64"/>
                <a:gd name="T51" fmla="*/ 76 h 220"/>
                <a:gd name="T52" fmla="*/ 59 w 64"/>
                <a:gd name="T53" fmla="*/ 76 h 220"/>
                <a:gd name="T54" fmla="*/ 59 w 64"/>
                <a:gd name="T55" fmla="*/ 95 h 220"/>
                <a:gd name="T56" fmla="*/ 32 w 64"/>
                <a:gd name="T57" fmla="*/ 95 h 220"/>
                <a:gd name="T58" fmla="*/ 30 w 64"/>
                <a:gd name="T59" fmla="*/ 97 h 220"/>
                <a:gd name="T60" fmla="*/ 32 w 64"/>
                <a:gd name="T61" fmla="*/ 100 h 220"/>
                <a:gd name="T62" fmla="*/ 59 w 64"/>
                <a:gd name="T63" fmla="*/ 100 h 220"/>
                <a:gd name="T64" fmla="*/ 59 w 64"/>
                <a:gd name="T65" fmla="*/ 119 h 220"/>
                <a:gd name="T66" fmla="*/ 39 w 64"/>
                <a:gd name="T67" fmla="*/ 119 h 220"/>
                <a:gd name="T68" fmla="*/ 37 w 64"/>
                <a:gd name="T69" fmla="*/ 122 h 220"/>
                <a:gd name="T70" fmla="*/ 39 w 64"/>
                <a:gd name="T71" fmla="*/ 124 h 220"/>
                <a:gd name="T72" fmla="*/ 59 w 64"/>
                <a:gd name="T73" fmla="*/ 124 h 220"/>
                <a:gd name="T74" fmla="*/ 59 w 64"/>
                <a:gd name="T75" fmla="*/ 143 h 220"/>
                <a:gd name="T76" fmla="*/ 32 w 64"/>
                <a:gd name="T77" fmla="*/ 143 h 220"/>
                <a:gd name="T78" fmla="*/ 30 w 64"/>
                <a:gd name="T79" fmla="*/ 146 h 220"/>
                <a:gd name="T80" fmla="*/ 32 w 64"/>
                <a:gd name="T81" fmla="*/ 148 h 220"/>
                <a:gd name="T82" fmla="*/ 59 w 64"/>
                <a:gd name="T83" fmla="*/ 148 h 220"/>
                <a:gd name="T84" fmla="*/ 59 w 64"/>
                <a:gd name="T85" fmla="*/ 168 h 220"/>
                <a:gd name="T86" fmla="*/ 39 w 64"/>
                <a:gd name="T87" fmla="*/ 168 h 220"/>
                <a:gd name="T88" fmla="*/ 37 w 64"/>
                <a:gd name="T89" fmla="*/ 170 h 220"/>
                <a:gd name="T90" fmla="*/ 39 w 64"/>
                <a:gd name="T91" fmla="*/ 172 h 220"/>
                <a:gd name="T92" fmla="*/ 59 w 64"/>
                <a:gd name="T93" fmla="*/ 172 h 220"/>
                <a:gd name="T94" fmla="*/ 59 w 64"/>
                <a:gd name="T95" fmla="*/ 192 h 220"/>
                <a:gd name="T96" fmla="*/ 32 w 64"/>
                <a:gd name="T97" fmla="*/ 192 h 220"/>
                <a:gd name="T98" fmla="*/ 30 w 64"/>
                <a:gd name="T99" fmla="*/ 194 h 220"/>
                <a:gd name="T100" fmla="*/ 32 w 64"/>
                <a:gd name="T101" fmla="*/ 196 h 220"/>
                <a:gd name="T102" fmla="*/ 59 w 64"/>
                <a:gd name="T103" fmla="*/ 196 h 220"/>
                <a:gd name="T104" fmla="*/ 59 w 64"/>
                <a:gd name="T105" fmla="*/ 215 h 220"/>
                <a:gd name="T106" fmla="*/ 5 w 64"/>
                <a:gd name="T107" fmla="*/ 21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220">
                  <a:moveTo>
                    <a:pt x="61" y="0"/>
                  </a:moveTo>
                  <a:cubicBezTo>
                    <a:pt x="3" y="0"/>
                    <a:pt x="3" y="0"/>
                    <a:pt x="3" y="0"/>
                  </a:cubicBezTo>
                  <a:cubicBezTo>
                    <a:pt x="1" y="0"/>
                    <a:pt x="0" y="1"/>
                    <a:pt x="0" y="3"/>
                  </a:cubicBezTo>
                  <a:cubicBezTo>
                    <a:pt x="0" y="217"/>
                    <a:pt x="0" y="217"/>
                    <a:pt x="0" y="217"/>
                  </a:cubicBezTo>
                  <a:cubicBezTo>
                    <a:pt x="0" y="218"/>
                    <a:pt x="1" y="220"/>
                    <a:pt x="3" y="220"/>
                  </a:cubicBezTo>
                  <a:cubicBezTo>
                    <a:pt x="61" y="220"/>
                    <a:pt x="61" y="220"/>
                    <a:pt x="61" y="220"/>
                  </a:cubicBezTo>
                  <a:cubicBezTo>
                    <a:pt x="63" y="220"/>
                    <a:pt x="64" y="218"/>
                    <a:pt x="64" y="217"/>
                  </a:cubicBezTo>
                  <a:cubicBezTo>
                    <a:pt x="64" y="3"/>
                    <a:pt x="64" y="3"/>
                    <a:pt x="64" y="3"/>
                  </a:cubicBezTo>
                  <a:cubicBezTo>
                    <a:pt x="64" y="1"/>
                    <a:pt x="63" y="0"/>
                    <a:pt x="61" y="0"/>
                  </a:cubicBezTo>
                  <a:close/>
                  <a:moveTo>
                    <a:pt x="5" y="215"/>
                  </a:moveTo>
                  <a:cubicBezTo>
                    <a:pt x="5" y="5"/>
                    <a:pt x="5" y="5"/>
                    <a:pt x="5" y="5"/>
                  </a:cubicBezTo>
                  <a:cubicBezTo>
                    <a:pt x="59" y="5"/>
                    <a:pt x="59" y="5"/>
                    <a:pt x="59" y="5"/>
                  </a:cubicBezTo>
                  <a:cubicBezTo>
                    <a:pt x="59" y="22"/>
                    <a:pt x="59" y="22"/>
                    <a:pt x="59" y="22"/>
                  </a:cubicBezTo>
                  <a:cubicBezTo>
                    <a:pt x="39" y="22"/>
                    <a:pt x="39" y="22"/>
                    <a:pt x="39" y="22"/>
                  </a:cubicBezTo>
                  <a:cubicBezTo>
                    <a:pt x="38" y="22"/>
                    <a:pt x="37" y="24"/>
                    <a:pt x="37" y="25"/>
                  </a:cubicBezTo>
                  <a:cubicBezTo>
                    <a:pt x="37" y="26"/>
                    <a:pt x="38" y="27"/>
                    <a:pt x="39" y="27"/>
                  </a:cubicBezTo>
                  <a:cubicBezTo>
                    <a:pt x="59" y="27"/>
                    <a:pt x="59" y="27"/>
                    <a:pt x="59" y="27"/>
                  </a:cubicBezTo>
                  <a:cubicBezTo>
                    <a:pt x="59" y="47"/>
                    <a:pt x="59" y="47"/>
                    <a:pt x="59" y="47"/>
                  </a:cubicBezTo>
                  <a:cubicBezTo>
                    <a:pt x="32" y="47"/>
                    <a:pt x="32" y="47"/>
                    <a:pt x="32" y="47"/>
                  </a:cubicBezTo>
                  <a:cubicBezTo>
                    <a:pt x="31" y="47"/>
                    <a:pt x="30" y="48"/>
                    <a:pt x="30" y="49"/>
                  </a:cubicBezTo>
                  <a:cubicBezTo>
                    <a:pt x="30" y="50"/>
                    <a:pt x="31" y="51"/>
                    <a:pt x="32" y="51"/>
                  </a:cubicBezTo>
                  <a:cubicBezTo>
                    <a:pt x="59" y="51"/>
                    <a:pt x="59" y="51"/>
                    <a:pt x="59" y="51"/>
                  </a:cubicBezTo>
                  <a:cubicBezTo>
                    <a:pt x="59" y="71"/>
                    <a:pt x="59" y="71"/>
                    <a:pt x="59" y="71"/>
                  </a:cubicBezTo>
                  <a:cubicBezTo>
                    <a:pt x="39" y="71"/>
                    <a:pt x="39" y="71"/>
                    <a:pt x="39" y="71"/>
                  </a:cubicBezTo>
                  <a:cubicBezTo>
                    <a:pt x="38" y="71"/>
                    <a:pt x="37" y="72"/>
                    <a:pt x="37" y="73"/>
                  </a:cubicBezTo>
                  <a:cubicBezTo>
                    <a:pt x="37" y="74"/>
                    <a:pt x="38" y="76"/>
                    <a:pt x="39" y="76"/>
                  </a:cubicBezTo>
                  <a:cubicBezTo>
                    <a:pt x="59" y="76"/>
                    <a:pt x="59" y="76"/>
                    <a:pt x="59" y="76"/>
                  </a:cubicBezTo>
                  <a:cubicBezTo>
                    <a:pt x="59" y="95"/>
                    <a:pt x="59" y="95"/>
                    <a:pt x="59" y="95"/>
                  </a:cubicBezTo>
                  <a:cubicBezTo>
                    <a:pt x="32" y="95"/>
                    <a:pt x="32" y="95"/>
                    <a:pt x="32" y="95"/>
                  </a:cubicBezTo>
                  <a:cubicBezTo>
                    <a:pt x="31" y="95"/>
                    <a:pt x="30" y="96"/>
                    <a:pt x="30" y="97"/>
                  </a:cubicBezTo>
                  <a:cubicBezTo>
                    <a:pt x="30" y="99"/>
                    <a:pt x="31" y="100"/>
                    <a:pt x="32" y="100"/>
                  </a:cubicBezTo>
                  <a:cubicBezTo>
                    <a:pt x="59" y="100"/>
                    <a:pt x="59" y="100"/>
                    <a:pt x="59" y="100"/>
                  </a:cubicBezTo>
                  <a:cubicBezTo>
                    <a:pt x="59" y="119"/>
                    <a:pt x="59" y="119"/>
                    <a:pt x="59" y="119"/>
                  </a:cubicBezTo>
                  <a:cubicBezTo>
                    <a:pt x="39" y="119"/>
                    <a:pt x="39" y="119"/>
                    <a:pt x="39" y="119"/>
                  </a:cubicBezTo>
                  <a:cubicBezTo>
                    <a:pt x="38" y="119"/>
                    <a:pt x="37" y="120"/>
                    <a:pt x="37" y="122"/>
                  </a:cubicBezTo>
                  <a:cubicBezTo>
                    <a:pt x="37" y="123"/>
                    <a:pt x="38" y="124"/>
                    <a:pt x="39" y="124"/>
                  </a:cubicBezTo>
                  <a:cubicBezTo>
                    <a:pt x="59" y="124"/>
                    <a:pt x="59" y="124"/>
                    <a:pt x="59" y="124"/>
                  </a:cubicBezTo>
                  <a:cubicBezTo>
                    <a:pt x="59" y="143"/>
                    <a:pt x="59" y="143"/>
                    <a:pt x="59" y="143"/>
                  </a:cubicBezTo>
                  <a:cubicBezTo>
                    <a:pt x="32" y="143"/>
                    <a:pt x="32" y="143"/>
                    <a:pt x="32" y="143"/>
                  </a:cubicBezTo>
                  <a:cubicBezTo>
                    <a:pt x="31" y="143"/>
                    <a:pt x="30" y="144"/>
                    <a:pt x="30" y="146"/>
                  </a:cubicBezTo>
                  <a:cubicBezTo>
                    <a:pt x="30" y="147"/>
                    <a:pt x="31" y="148"/>
                    <a:pt x="32" y="148"/>
                  </a:cubicBezTo>
                  <a:cubicBezTo>
                    <a:pt x="59" y="148"/>
                    <a:pt x="59" y="148"/>
                    <a:pt x="59" y="148"/>
                  </a:cubicBezTo>
                  <a:cubicBezTo>
                    <a:pt x="59" y="168"/>
                    <a:pt x="59" y="168"/>
                    <a:pt x="59" y="168"/>
                  </a:cubicBezTo>
                  <a:cubicBezTo>
                    <a:pt x="39" y="168"/>
                    <a:pt x="39" y="168"/>
                    <a:pt x="39" y="168"/>
                  </a:cubicBezTo>
                  <a:cubicBezTo>
                    <a:pt x="38" y="168"/>
                    <a:pt x="37" y="169"/>
                    <a:pt x="37" y="170"/>
                  </a:cubicBezTo>
                  <a:cubicBezTo>
                    <a:pt x="37" y="171"/>
                    <a:pt x="38" y="172"/>
                    <a:pt x="39" y="172"/>
                  </a:cubicBezTo>
                  <a:cubicBezTo>
                    <a:pt x="59" y="172"/>
                    <a:pt x="59" y="172"/>
                    <a:pt x="59" y="172"/>
                  </a:cubicBezTo>
                  <a:cubicBezTo>
                    <a:pt x="59" y="192"/>
                    <a:pt x="59" y="192"/>
                    <a:pt x="59" y="192"/>
                  </a:cubicBezTo>
                  <a:cubicBezTo>
                    <a:pt x="32" y="192"/>
                    <a:pt x="32" y="192"/>
                    <a:pt x="32" y="192"/>
                  </a:cubicBezTo>
                  <a:cubicBezTo>
                    <a:pt x="31" y="192"/>
                    <a:pt x="30" y="193"/>
                    <a:pt x="30" y="194"/>
                  </a:cubicBezTo>
                  <a:cubicBezTo>
                    <a:pt x="30" y="195"/>
                    <a:pt x="31" y="196"/>
                    <a:pt x="32" y="196"/>
                  </a:cubicBezTo>
                  <a:cubicBezTo>
                    <a:pt x="59" y="196"/>
                    <a:pt x="59" y="196"/>
                    <a:pt x="59" y="196"/>
                  </a:cubicBezTo>
                  <a:cubicBezTo>
                    <a:pt x="59" y="215"/>
                    <a:pt x="59" y="215"/>
                    <a:pt x="59" y="215"/>
                  </a:cubicBezTo>
                  <a:lnTo>
                    <a:pt x="5" y="2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思源黑体 CN Light" panose="020B0300000000000000" pitchFamily="34" charset="-122"/>
                <a:ea typeface="思源黑体 CN Light" panose="020B0300000000000000" pitchFamily="34" charset="-122"/>
                <a:cs typeface="+mn-ea"/>
                <a:sym typeface="+mn-lt"/>
              </a:endParaRPr>
            </a:p>
          </p:txBody>
        </p:sp>
      </p:grpSp>
      <mc:AlternateContent xmlns:mc="http://schemas.openxmlformats.org/markup-compatibility/2006">
        <mc:Choice xmlns:a14="http://schemas.microsoft.com/office/drawing/2010/main" Requires="a14">
          <p:sp>
            <p:nvSpPr>
              <p:cNvPr id="31" name="TextBox 92"/>
              <p:cNvSpPr txBox="1"/>
              <p:nvPr/>
            </p:nvSpPr>
            <p:spPr bwMode="auto">
              <a:xfrm>
                <a:off x="3354070" y="1087120"/>
                <a:ext cx="7308215" cy="988695"/>
              </a:xfrm>
              <a:prstGeom prst="rect">
                <a:avLst/>
              </a:prstGeom>
              <a:noFill/>
            </p:spPr>
            <p:txBody>
              <a:bodyPr wrap="none" lIns="288000" tIns="0" rIns="288000" bIns="0" anchor="ctr" anchorCtr="1"/>
              <a:p>
                <a:pPr indent="0" algn="l" eaLnBrk="1" latinLnBrk="0" hangingPunct="1"/>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1. 幂函数∶ y = x</a:t>
                </a:r>
                <a:r>
                  <a:rPr lang="zh-CN" altLang="en-US" sz="1600" baseline="30000">
                    <a:solidFill>
                      <a:schemeClr val="tx1">
                        <a:lumMod val="75000"/>
                        <a:lumOff val="25000"/>
                      </a:schemeClr>
                    </a:solidFill>
                    <a:effectLst/>
                    <a:latin typeface="Arial" panose="020B0604020202020204" pitchFamily="34" charset="0"/>
                    <a:ea typeface="思源黑体 CN Light" panose="020B0300000000000000" pitchFamily="34" charset="-122"/>
                    <a:cs typeface="Arial" panose="020B0604020202020204" pitchFamily="34" charset="0"/>
                    <a:sym typeface="+mn-lt"/>
                  </a:rPr>
                  <a:t>α</a:t>
                </a:r>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（其中a 为实数）</a:t>
                </a:r>
                <a:endPar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endParaRPr>
              </a:p>
              <a:p>
                <a:pPr indent="0" algn="l" eaLnBrk="1" latinLnBrk="0" hangingPunct="1"/>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定义域与指数α有关，但不管α取何值，幂函数在区间（0，＋</a:t>
                </a:r>
                <a14:m>
                  <m:oMath xmlns:m="http://schemas.openxmlformats.org/officeDocument/2006/math">
                    <m:r>
                      <a:rPr lang="en-US" altLang="zh-CN" sz="1600" i="1">
                        <a:solidFill>
                          <a:schemeClr val="tx1">
                            <a:lumMod val="75000"/>
                            <a:lumOff val="25000"/>
                          </a:schemeClr>
                        </a:solidFill>
                        <a:effectLst/>
                        <a:latin typeface="Cambria Math" panose="02040503050406030204" charset="0"/>
                        <a:ea typeface="思源黑体 CN Light" panose="020B0300000000000000" pitchFamily="34" charset="-122"/>
                        <a:cs typeface="Cambria Math" panose="02040503050406030204" charset="0"/>
                        <a:sym typeface="+mn-lt"/>
                      </a:rPr>
                      <m:t>∞</m:t>
                    </m:r>
                  </m:oMath>
                </a14:m>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）内总有定义，</a:t>
                </a:r>
                <a:endPar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endParaRPr>
              </a:p>
              <a:p>
                <a:pPr indent="0" algn="l" eaLnBrk="1" latinLnBrk="0" hangingPunct="1"/>
                <a:r>
                  <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rPr>
                  <a:t>目它的图像都过点（1，1）。</a:t>
                </a:r>
                <a:endParaRPr lang="zh-CN" altLang="en-US" sz="1600">
                  <a:solidFill>
                    <a:schemeClr val="tx1">
                      <a:lumMod val="75000"/>
                      <a:lumOff val="25000"/>
                    </a:schemeClr>
                  </a:solidFill>
                  <a:effectLst/>
                  <a:latin typeface="思源黑体 CN Light" panose="020B0300000000000000" pitchFamily="34" charset="-122"/>
                  <a:ea typeface="思源黑体 CN Light" panose="020B0300000000000000" pitchFamily="34" charset="-122"/>
                  <a:cs typeface="+mn-ea"/>
                  <a:sym typeface="+mn-lt"/>
                </a:endParaRPr>
              </a:p>
            </p:txBody>
          </p:sp>
        </mc:Choice>
        <mc:Fallback>
          <p:sp>
            <p:nvSpPr>
              <p:cNvPr id="31" name="TextBox 92"/>
              <p:cNvSpPr txBox="1">
                <a:spLocks noRot="1" noChangeAspect="1" noMove="1" noResize="1" noEditPoints="1" noAdjustHandles="1" noChangeArrowheads="1" noChangeShapeType="1" noTextEdit="1"/>
              </p:cNvSpPr>
              <p:nvPr/>
            </p:nvSpPr>
            <p:spPr bwMode="auto">
              <a:xfrm>
                <a:off x="3354070" y="1087120"/>
                <a:ext cx="7308215" cy="988695"/>
              </a:xfrm>
              <a:prstGeom prst="rect">
                <a:avLst/>
              </a:prstGeom>
              <a:blipFill rotWithShape="1">
                <a:blip r:embed="rId1"/>
                <a:stretch>
                  <a:fillRect/>
                </a:stretch>
              </a:blipFill>
            </p:spPr>
            <p:txBody>
              <a:bodyPr/>
              <a:lstStyle/>
              <a:p>
                <a:r>
                  <a:rPr lang="zh-CN" altLang="en-US">
                    <a:noFill/>
                  </a:rPr>
                  <a:t> </a:t>
                </a:r>
                <a:endParaRPr lang="zh-CN" altLang="en-US">
                  <a:noFill/>
                </a:endParaRPr>
              </a:p>
            </p:txBody>
          </p:sp>
        </mc:Fallback>
      </mc:AlternateContent>
      <p:sp>
        <p:nvSpPr>
          <p:cNvPr id="25" name="文本框 2"/>
          <p:cNvSpPr txBox="1"/>
          <p:nvPr/>
        </p:nvSpPr>
        <p:spPr>
          <a:xfrm>
            <a:off x="885825" y="599440"/>
            <a:ext cx="4401820"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1.2.1</a:t>
            </a:r>
            <a:r>
              <a:rPr lang="zh-CN" altLang="en-US" sz="2600" dirty="0" smtClean="0">
                <a:latin typeface="宋体" panose="02010600030101010101" pitchFamily="2" charset="-122"/>
                <a:ea typeface="宋体" panose="02010600030101010101" pitchFamily="2" charset="-122"/>
              </a:rPr>
              <a:t>基本初等函数</a:t>
            </a:r>
            <a:endParaRPr lang="zh-CN" altLang="en-US" sz="2600" dirty="0" smtClean="0">
              <a:latin typeface="宋体" panose="02010600030101010101" pitchFamily="2" charset="-122"/>
              <a:ea typeface="宋体" panose="02010600030101010101" pitchFamily="2" charset="-122"/>
            </a:endParaRPr>
          </a:p>
        </p:txBody>
      </p:sp>
      <mc:AlternateContent xmlns:mc="http://schemas.openxmlformats.org/markup-compatibility/2006">
        <mc:Choice xmlns:a14="http://schemas.microsoft.com/office/drawing/2010/main" Requires="a14">
          <p:sp>
            <p:nvSpPr>
              <p:cNvPr id="4" name="文本框 3"/>
              <p:cNvSpPr txBox="1"/>
              <p:nvPr/>
            </p:nvSpPr>
            <p:spPr>
              <a:xfrm>
                <a:off x="687070" y="2246630"/>
                <a:ext cx="2997835" cy="1322070"/>
              </a:xfrm>
              <a:prstGeom prst="rect">
                <a:avLst/>
              </a:prstGeom>
              <a:noFill/>
            </p:spPr>
            <p:txBody>
              <a:bodyPr wrap="square" rtlCol="0">
                <a:spAutoFit/>
              </a:bodyPr>
              <a:p>
                <a:r>
                  <a:rPr lang="zh-CN" altLang="en-US" sz="1600"/>
                  <a:t>2.指数函数∶y=a"（其中a&gt;0且 a≠1）</a:t>
                </a:r>
                <a:endParaRPr lang="zh-CN" altLang="en-US" sz="1600"/>
              </a:p>
              <a:p>
                <a:r>
                  <a:rPr lang="zh-CN" altLang="en-US" sz="1600"/>
                  <a:t>定义域为（—</a:t>
                </a:r>
                <a14:m>
                  <m:oMath xmlns:m="http://schemas.openxmlformats.org/officeDocument/2006/math">
                    <m:r>
                      <a:rPr lang="en-US" altLang="zh-CN" sz="1600">
                        <a:latin typeface="Cambria Math" panose="02040503050406030204" charset="0"/>
                        <a:cs typeface="Cambria Math" panose="02040503050406030204" charset="0"/>
                      </a:rPr>
                      <m:t>∞</m:t>
                    </m:r>
                  </m:oMath>
                </a14:m>
                <a:r>
                  <a:rPr lang="zh-CN" altLang="en-US" sz="1600"/>
                  <a:t>，＋</a:t>
                </a:r>
                <a14:m>
                  <m:oMath xmlns:m="http://schemas.openxmlformats.org/officeDocument/2006/math">
                    <m:r>
                      <a:rPr lang="en-US" altLang="zh-CN" sz="1600">
                        <a:latin typeface="Cambria Math" panose="02040503050406030204" charset="0"/>
                        <a:cs typeface="Cambria Math" panose="02040503050406030204" charset="0"/>
                      </a:rPr>
                      <m:t>∞</m:t>
                    </m:r>
                  </m:oMath>
                </a14:m>
                <a:r>
                  <a:rPr lang="zh-CN" altLang="en-US" sz="1600"/>
                  <a:t>），值域为（0，＋oo），它的图像都过点（0，1）。</a:t>
                </a:r>
                <a:endParaRPr lang="en-US" altLang="zh-CN" sz="1600"/>
              </a:p>
            </p:txBody>
          </p:sp>
        </mc:Choice>
        <mc:Fallback>
          <p:sp>
            <p:nvSpPr>
              <p:cNvPr id="4" name="文本框 3"/>
              <p:cNvSpPr txBox="1">
                <a:spLocks noRot="1" noChangeAspect="1" noMove="1" noResize="1" noEditPoints="1" noAdjustHandles="1" noChangeArrowheads="1" noChangeShapeType="1" noTextEdit="1"/>
              </p:cNvSpPr>
              <p:nvPr/>
            </p:nvSpPr>
            <p:spPr>
              <a:xfrm>
                <a:off x="687070" y="2246630"/>
                <a:ext cx="2997835" cy="1322070"/>
              </a:xfrm>
              <a:prstGeom prst="rect">
                <a:avLst/>
              </a:prstGeom>
              <a:blipFill rotWithShape="1">
                <a:blip r:embed="rId2"/>
                <a:stretch>
                  <a:fillRect/>
                </a:stretch>
              </a:blipFill>
            </p:spPr>
            <p:txBody>
              <a:bodyPr/>
              <a:lstStyle/>
              <a:p>
                <a:r>
                  <a:rPr lang="zh-CN" altLang="en-US">
                    <a:noFill/>
                  </a:rPr>
                  <a:t> </a:t>
                </a:r>
                <a:endParaRPr lang="zh-CN" altLang="en-US">
                  <a:noFill/>
                </a:endParaRPr>
              </a:p>
            </p:txBody>
          </p:sp>
        </mc:Fallback>
      </mc:AlternateContent>
      <p:sp>
        <p:nvSpPr>
          <p:cNvPr id="6" name="文本框 5"/>
          <p:cNvSpPr txBox="1"/>
          <p:nvPr/>
        </p:nvSpPr>
        <p:spPr>
          <a:xfrm>
            <a:off x="9221470" y="4572635"/>
            <a:ext cx="2946400" cy="1568450"/>
          </a:xfrm>
          <a:prstGeom prst="rect">
            <a:avLst/>
          </a:prstGeom>
          <a:noFill/>
        </p:spPr>
        <p:txBody>
          <a:bodyPr wrap="square" rtlCol="0">
            <a:spAutoFit/>
          </a:bodyPr>
          <a:p>
            <a:r>
              <a:rPr lang="zh-CN" altLang="en-US" sz="1600"/>
              <a:t>5.反三角函数∶常用的反三角函数有如下四种</a:t>
            </a:r>
            <a:endParaRPr lang="zh-CN" altLang="en-US" sz="1600"/>
          </a:p>
          <a:p>
            <a:r>
              <a:rPr lang="zh-CN" altLang="en-US" sz="1600"/>
              <a:t>（1）反正弦函数 y=arcsin x</a:t>
            </a:r>
            <a:endParaRPr lang="zh-CN" altLang="en-US" sz="1600"/>
          </a:p>
          <a:p>
            <a:r>
              <a:rPr lang="zh-CN" altLang="en-US" sz="1600"/>
              <a:t>（2）反余弦函数y=arccosx</a:t>
            </a:r>
            <a:endParaRPr lang="zh-CN" altLang="en-US" sz="1600"/>
          </a:p>
          <a:p>
            <a:r>
              <a:rPr lang="zh-CN" altLang="en-US" sz="1600"/>
              <a:t>（3）反正切函数 y=arctanx</a:t>
            </a:r>
            <a:endParaRPr lang="zh-CN" altLang="en-US" sz="1600"/>
          </a:p>
          <a:p>
            <a:r>
              <a:rPr lang="zh-CN" altLang="en-US" sz="1600"/>
              <a:t>（</a:t>
            </a:r>
            <a:r>
              <a:rPr lang="en-US" altLang="zh-CN" sz="1600"/>
              <a:t>4</a:t>
            </a:r>
            <a:r>
              <a:rPr lang="zh-CN" altLang="en-US" sz="1600"/>
              <a:t>）反余切函数y=arccot x</a:t>
            </a:r>
            <a:endParaRPr lang="zh-CN" altLang="en-US" sz="1600"/>
          </a:p>
        </p:txBody>
      </p:sp>
      <mc:AlternateContent xmlns:mc="http://schemas.openxmlformats.org/markup-compatibility/2006">
        <mc:Choice xmlns:a14="http://schemas.microsoft.com/office/drawing/2010/main" Requires="a14">
          <p:sp>
            <p:nvSpPr>
              <p:cNvPr id="7" name="文本框 6"/>
              <p:cNvSpPr txBox="1"/>
              <p:nvPr/>
            </p:nvSpPr>
            <p:spPr>
              <a:xfrm>
                <a:off x="306070" y="3810635"/>
                <a:ext cx="2981325" cy="2808605"/>
              </a:xfrm>
              <a:prstGeom prst="rect">
                <a:avLst/>
              </a:prstGeom>
              <a:noFill/>
            </p:spPr>
            <p:txBody>
              <a:bodyPr wrap="square" rtlCol="0">
                <a:spAutoFit/>
              </a:bodyPr>
              <a:p>
                <a:r>
                  <a:rPr lang="zh-CN" altLang="en-US" sz="1600"/>
                  <a:t>4.三角函数∶共有六种</a:t>
                </a:r>
                <a:endParaRPr lang="zh-CN" altLang="en-US" sz="1600"/>
              </a:p>
              <a:p>
                <a:r>
                  <a:rPr lang="zh-CN" altLang="en-US" sz="1600"/>
                  <a:t>（1）正弦函数y=sinx</a:t>
                </a:r>
                <a:endParaRPr lang="zh-CN" altLang="en-US" sz="1600"/>
              </a:p>
              <a:p>
                <a:r>
                  <a:rPr lang="zh-CN" altLang="en-US" sz="1600"/>
                  <a:t>（2）余弦函数 y=cosx</a:t>
                </a:r>
                <a:endParaRPr lang="zh-CN" altLang="en-US" sz="1600"/>
              </a:p>
              <a:p>
                <a:r>
                  <a:rPr lang="zh-CN" altLang="en-US" sz="1600"/>
                  <a:t>（3）正切函数 y=tanx=</a:t>
                </a:r>
                <a14:m>
                  <m:oMath xmlns:m="http://schemas.openxmlformats.org/officeDocument/2006/math">
                    <m:f>
                      <m:fPr>
                        <m:ctrlPr>
                          <a:rPr lang="en-US" altLang="zh-CN" sz="2400" b="1" i="1">
                            <a:latin typeface="Cambria Math" panose="02040503050406030204" charset="0"/>
                            <a:cs typeface="Cambria Math" panose="02040503050406030204" charset="0"/>
                          </a:rPr>
                        </m:ctrlPr>
                      </m:fPr>
                      <m:num>
                        <m:r>
                          <a:rPr lang="en-US" altLang="zh-CN" sz="2400" b="1" i="1">
                            <a:latin typeface="Cambria Math" panose="02040503050406030204" charset="0"/>
                            <a:cs typeface="Cambria Math" panose="02040503050406030204" charset="0"/>
                          </a:rPr>
                          <m:t>𝒔𝒊𝒏𝒙</m:t>
                        </m:r>
                      </m:num>
                      <m:den>
                        <m:r>
                          <a:rPr lang="en-US" altLang="zh-CN" sz="2400" b="1" i="1">
                            <a:latin typeface="Cambria Math" panose="02040503050406030204" charset="0"/>
                            <a:cs typeface="Cambria Math" panose="02040503050406030204" charset="0"/>
                          </a:rPr>
                          <m:t>𝒄𝒐𝒔𝒙</m:t>
                        </m:r>
                      </m:den>
                    </m:f>
                  </m:oMath>
                </a14:m>
                <a:endParaRPr lang="zh-CN" altLang="en-US" sz="1600"/>
              </a:p>
              <a:p>
                <a:r>
                  <a:rPr lang="zh-CN" altLang="en-US" sz="1600"/>
                  <a:t>（4）余切函数y=cot x</a:t>
                </a:r>
                <a:r>
                  <a:rPr lang="en-US" altLang="zh-CN" sz="1600"/>
                  <a:t>=</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𝑐𝑜𝑠𝑥</m:t>
                        </m:r>
                      </m:num>
                      <m:den>
                        <m:r>
                          <a:rPr lang="en-US" altLang="zh-CN" sz="2400" i="1">
                            <a:latin typeface="Cambria Math" panose="02040503050406030204" charset="0"/>
                            <a:cs typeface="Cambria Math" panose="02040503050406030204" charset="0"/>
                          </a:rPr>
                          <m:t>𝑠𝑖𝑛𝑥</m:t>
                        </m:r>
                      </m:den>
                    </m:f>
                  </m:oMath>
                </a14:m>
                <a:endParaRPr lang="en-US" altLang="zh-CN" sz="2400" i="1">
                  <a:latin typeface="Cambria Math" panose="02040503050406030204" charset="0"/>
                  <a:cs typeface="Cambria Math" panose="02040503050406030204" charset="0"/>
                </a:endParaRPr>
              </a:p>
              <a:p>
                <a:r>
                  <a:rPr lang="en-US" altLang="zh-CN" sz="1600">
                    <a:latin typeface="Cambria Math" panose="02040503050406030204" charset="0"/>
                    <a:cs typeface="Cambria Math" panose="02040503050406030204" charset="0"/>
                  </a:rPr>
                  <a:t>（5）正割函数 y=secx=</a:t>
                </a:r>
                <a14:m>
                  <m:oMath xmlns:m="http://schemas.openxmlformats.org/officeDocument/2006/math">
                    <m:f>
                      <m:fPr>
                        <m:ctrlPr>
                          <a:rPr lang="en-US" altLang="zh-CN" sz="2400" i="1">
                            <a:latin typeface="Cambria Math" panose="02040503050406030204" charset="0"/>
                            <a:cs typeface="Cambria Math" panose="02040503050406030204" charset="0"/>
                          </a:rPr>
                        </m:ctrlPr>
                      </m:fPr>
                      <m:num>
                        <m:r>
                          <a:rPr lang="en-US" altLang="zh-CN" sz="2400" i="1">
                            <a:latin typeface="Cambria Math" panose="02040503050406030204" charset="0"/>
                            <a:cs typeface="Cambria Math" panose="02040503050406030204" charset="0"/>
                          </a:rPr>
                          <m:t>1</m:t>
                        </m:r>
                      </m:num>
                      <m:den>
                        <m:r>
                          <a:rPr lang="en-US" altLang="zh-CN" sz="2400" i="1">
                            <a:latin typeface="Cambria Math" panose="02040503050406030204" charset="0"/>
                            <a:cs typeface="Cambria Math" panose="02040503050406030204" charset="0"/>
                          </a:rPr>
                          <m:t>𝑐𝑜𝑠𝑥</m:t>
                        </m:r>
                      </m:den>
                    </m:f>
                  </m:oMath>
                </a14:m>
                <a:endParaRPr lang="en-US" altLang="zh-CN" sz="2400" i="1">
                  <a:latin typeface="Cambria Math" panose="02040503050406030204" charset="0"/>
                  <a:cs typeface="Cambria Math" panose="02040503050406030204" charset="0"/>
                </a:endParaRPr>
              </a:p>
              <a:p>
                <a:r>
                  <a:rPr lang="en-US" altLang="zh-CN" sz="1600">
                    <a:latin typeface="Cambria Math" panose="02040503050406030204" charset="0"/>
                    <a:cs typeface="Cambria Math" panose="02040503050406030204" charset="0"/>
                  </a:rPr>
                  <a:t>（6）余割函数y=cscx=</a:t>
                </a:r>
                <a14:m>
                  <m:oMath xmlns:m="http://schemas.openxmlformats.org/officeDocument/2006/math">
                    <m:f>
                      <m:fPr>
                        <m:ctrlPr>
                          <a:rPr lang="en-US" altLang="zh-CN" sz="2000" i="1">
                            <a:latin typeface="Cambria Math" panose="02040503050406030204" charset="0"/>
                            <a:cs typeface="Cambria Math" panose="02040503050406030204" charset="0"/>
                          </a:rPr>
                        </m:ctrlPr>
                      </m:fPr>
                      <m:num>
                        <m:r>
                          <a:rPr lang="en-US" altLang="zh-CN" sz="2000" i="1">
                            <a:latin typeface="Cambria Math" panose="02040503050406030204" charset="0"/>
                            <a:cs typeface="Cambria Math" panose="02040503050406030204" charset="0"/>
                          </a:rPr>
                          <m:t>1</m:t>
                        </m:r>
                      </m:num>
                      <m:den>
                        <m:r>
                          <a:rPr lang="en-US" altLang="zh-CN" sz="2000" i="1">
                            <a:latin typeface="Cambria Math" panose="02040503050406030204" charset="0"/>
                            <a:cs typeface="Cambria Math" panose="02040503050406030204" charset="0"/>
                          </a:rPr>
                          <m:t>𝑠𝑖𝑛𝑥</m:t>
                        </m:r>
                      </m:den>
                    </m:f>
                  </m:oMath>
                </a14:m>
                <a:endParaRPr lang="en-US" altLang="zh-CN" sz="2000" i="1">
                  <a:latin typeface="Cambria Math" panose="02040503050406030204" charset="0"/>
                  <a:cs typeface="Cambria Math" panose="02040503050406030204" charset="0"/>
                </a:endParaRPr>
              </a:p>
            </p:txBody>
          </p:sp>
        </mc:Choice>
        <mc:Fallback>
          <p:sp>
            <p:nvSpPr>
              <p:cNvPr id="7" name="文本框 6"/>
              <p:cNvSpPr txBox="1">
                <a:spLocks noRot="1" noChangeAspect="1" noMove="1" noResize="1" noEditPoints="1" noAdjustHandles="1" noChangeArrowheads="1" noChangeShapeType="1" noTextEdit="1"/>
              </p:cNvSpPr>
              <p:nvPr/>
            </p:nvSpPr>
            <p:spPr>
              <a:xfrm>
                <a:off x="306070" y="3810635"/>
                <a:ext cx="2981325" cy="2808605"/>
              </a:xfrm>
              <a:prstGeom prst="rect">
                <a:avLst/>
              </a:prstGeom>
              <a:blipFill rotWithShape="1">
                <a:blip r:embed="rId3"/>
                <a:stretch>
                  <a:fillRect/>
                </a:stretch>
              </a:blipFill>
            </p:spPr>
            <p:txBody>
              <a:bodyPr/>
              <a:lstStyle/>
              <a:p>
                <a:r>
                  <a:rPr lang="zh-CN" altLang="en-US">
                    <a:noFill/>
                  </a:rPr>
                  <a:t> </a:t>
                </a:r>
                <a:endParaRPr lang="zh-CN" altLang="en-US">
                  <a:noFill/>
                </a:endParaRPr>
              </a:p>
            </p:txBody>
          </p:sp>
        </mc:Fallback>
      </mc:AlternateContent>
      <p:sp>
        <p:nvSpPr>
          <p:cNvPr id="8" name="文本框 7"/>
          <p:cNvSpPr txBox="1"/>
          <p:nvPr/>
        </p:nvSpPr>
        <p:spPr>
          <a:xfrm>
            <a:off x="8764270" y="2839720"/>
            <a:ext cx="2508885" cy="1322070"/>
          </a:xfrm>
          <a:prstGeom prst="rect">
            <a:avLst/>
          </a:prstGeom>
          <a:noFill/>
        </p:spPr>
        <p:txBody>
          <a:bodyPr wrap="square" rtlCol="0">
            <a:spAutoFit/>
          </a:bodyPr>
          <a:p>
            <a:r>
              <a:rPr lang="zh-CN" altLang="en-US" sz="1600"/>
              <a:t>3. 对数函数∶y= loga.（其中a&gt;0且a≠1）</a:t>
            </a:r>
            <a:endParaRPr lang="zh-CN" altLang="en-US" sz="1600"/>
          </a:p>
          <a:p>
            <a:r>
              <a:rPr lang="zh-CN" altLang="en-US" sz="1600"/>
              <a:t>定义域为（0，＋oo），值域为（—o，＋oo），它的图像都过点（1，0）。</a:t>
            </a:r>
            <a:endParaRPr lang="zh-CN" altLang="en-US" sz="1600"/>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87070" y="1981835"/>
            <a:ext cx="5601335" cy="2584450"/>
          </a:xfrm>
          <a:prstGeom prst="rect">
            <a:avLst/>
          </a:prstGeom>
          <a:noFill/>
        </p:spPr>
        <p:txBody>
          <a:bodyPr wrap="square" rtlCol="0">
            <a:spAutoFit/>
          </a:bodyPr>
          <a:lstStyle/>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定义1.2.1 设有函数y=f（u），定义域为 D</a:t>
            </a:r>
            <a:r>
              <a:rPr sz="1800" baseline="-25000" dirty="0">
                <a:solidFill>
                  <a:schemeClr val="tx1">
                    <a:lumMod val="65000"/>
                    <a:lumOff val="35000"/>
                  </a:schemeClr>
                </a:solidFill>
                <a:latin typeface="黑体" panose="02010600030101010101" charset="-122"/>
                <a:ea typeface="黑体" panose="02010600030101010101" charset="-122"/>
                <a:cs typeface="黑体" panose="02010600030101010101" charset="-122"/>
              </a:rPr>
              <a:t>1</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;又有函数u=g（x），定义域为 D</a:t>
            </a:r>
            <a:r>
              <a:rPr sz="1800" baseline="-25000" dirty="0">
                <a:solidFill>
                  <a:schemeClr val="tx1">
                    <a:lumMod val="65000"/>
                    <a:lumOff val="35000"/>
                  </a:schemeClr>
                </a:solidFill>
                <a:latin typeface="黑体" panose="02010600030101010101" charset="-122"/>
                <a:ea typeface="黑体" panose="02010600030101010101" charset="-122"/>
                <a:cs typeface="黑体" panose="02010600030101010101" charset="-122"/>
              </a:rPr>
              <a:t>2</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.若对于D</a:t>
            </a:r>
            <a:r>
              <a:rPr sz="1800" baseline="-25000" dirty="0">
                <a:solidFill>
                  <a:schemeClr val="tx1">
                    <a:lumMod val="65000"/>
                    <a:lumOff val="35000"/>
                  </a:schemeClr>
                </a:solidFill>
                <a:latin typeface="黑体" panose="02010600030101010101" charset="-122"/>
                <a:ea typeface="黑体" panose="02010600030101010101" charset="-122"/>
                <a:cs typeface="黑体" panose="02010600030101010101" charset="-122"/>
              </a:rPr>
              <a:t>2</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中的任意一个x，通过u有唯一确定的y与之对应，则称y是x的复合函数，记为 y=f</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g（x）</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，u称为中间变量.</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当u=g（x）的值域与 y=f（u）的定义域 D1的交集不等于空集时，复合函数 y= f</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g（x）</a:t>
            </a:r>
            <a:r>
              <a:rPr lang="en-US"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a:t>
            </a: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存在.</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1.2.2</a:t>
            </a:r>
            <a:r>
              <a:rPr lang="zh-CN" altLang="en-US" sz="2600" dirty="0" smtClean="0">
                <a:latin typeface="宋体" panose="02010600030101010101" pitchFamily="2" charset="-122"/>
                <a:ea typeface="宋体" panose="02010600030101010101" pitchFamily="2" charset="-122"/>
              </a:rPr>
              <a:t>复合函数</a:t>
            </a:r>
            <a:endParaRPr lang="zh-CN" altLang="en-US" sz="2600" dirty="0" smtClean="0">
              <a:latin typeface="宋体" panose="02010600030101010101" pitchFamily="2" charset="-122"/>
              <a:ea typeface="宋体" panose="02010600030101010101" pitchFamily="2" charset="-122"/>
            </a:endParaRPr>
          </a:p>
        </p:txBody>
      </p:sp>
      <p:pic>
        <p:nvPicPr>
          <p:cNvPr id="101" name="图片 100"/>
          <p:cNvPicPr/>
          <p:nvPr/>
        </p:nvPicPr>
        <p:blipFill>
          <a:blip r:embed="rId1" r:link="rId2"/>
          <a:stretch>
            <a:fillRect/>
          </a:stretch>
        </p:blipFill>
        <p:spPr>
          <a:xfrm>
            <a:off x="6630670" y="2004060"/>
            <a:ext cx="5039995" cy="28517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TextBox 83"/>
          <p:cNvSpPr txBox="1"/>
          <p:nvPr/>
        </p:nvSpPr>
        <p:spPr>
          <a:xfrm>
            <a:off x="611505" y="1296035"/>
            <a:ext cx="11118850" cy="1337945"/>
          </a:xfrm>
          <a:prstGeom prst="rect">
            <a:avLst/>
          </a:prstGeom>
          <a:noFill/>
        </p:spPr>
        <p:txBody>
          <a:bodyPr wrap="square" rtlCol="0">
            <a:spAutoFit/>
          </a:bodyPr>
          <a:lstStyle/>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函数运算除了复合以外，还有加、减、乘、除等四则运算.这些运算的结果形成了一类函数，即初等函数。</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a:p>
            <a:pPr algn="just">
              <a:lnSpc>
                <a:spcPct val="150000"/>
              </a:lnSpc>
            </a:pPr>
            <a:r>
              <a:rPr sz="1800" dirty="0">
                <a:solidFill>
                  <a:schemeClr val="tx1">
                    <a:lumMod val="65000"/>
                    <a:lumOff val="35000"/>
                  </a:schemeClr>
                </a:solidFill>
                <a:latin typeface="黑体" panose="02010600030101010101" charset="-122"/>
                <a:ea typeface="黑体" panose="02010600030101010101" charset="-122"/>
                <a:cs typeface="黑体" panose="02010600030101010101" charset="-122"/>
              </a:rPr>
              <a:t>定义1.2.2 由基本初等函数经过有限次四则运算和有限次复合步骤而成，且可用一个解析式表示的函数称为初等函数.</a:t>
            </a:r>
            <a:endParaRPr sz="1800" dirty="0">
              <a:solidFill>
                <a:schemeClr val="tx1">
                  <a:lumMod val="65000"/>
                  <a:lumOff val="35000"/>
                </a:schemeClr>
              </a:solidFill>
              <a:latin typeface="黑体" panose="02010600030101010101" charset="-122"/>
              <a:ea typeface="黑体" panose="02010600030101010101" charset="-122"/>
              <a:cs typeface="黑体" panose="02010600030101010101" charset="-122"/>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1.2.3</a:t>
            </a:r>
            <a:r>
              <a:rPr lang="zh-CN" altLang="en-US" sz="2600" dirty="0" smtClean="0">
                <a:latin typeface="宋体" panose="02010600030101010101" pitchFamily="2" charset="-122"/>
                <a:ea typeface="宋体" panose="02010600030101010101" pitchFamily="2" charset="-122"/>
              </a:rPr>
              <a:t>初等函数</a:t>
            </a:r>
            <a:endParaRPr lang="zh-CN" altLang="en-US" sz="2600" dirty="0" smtClean="0">
              <a:latin typeface="宋体" panose="02010600030101010101" pitchFamily="2" charset="-122"/>
              <a:ea typeface="宋体" panose="02010600030101010101" pitchFamily="2" charset="-122"/>
            </a:endParaRPr>
          </a:p>
        </p:txBody>
      </p:sp>
      <p:pic>
        <p:nvPicPr>
          <p:cNvPr id="103" name="图片 102"/>
          <p:cNvPicPr/>
          <p:nvPr/>
        </p:nvPicPr>
        <p:blipFill>
          <a:blip r:embed="rId1" r:link="rId2"/>
          <a:stretch>
            <a:fillRect/>
          </a:stretch>
        </p:blipFill>
        <p:spPr>
          <a:xfrm>
            <a:off x="1068070" y="2743835"/>
            <a:ext cx="4010660" cy="3376295"/>
          </a:xfrm>
          <a:prstGeom prst="rect">
            <a:avLst/>
          </a:prstGeom>
          <a:noFill/>
          <a:ln w="9525">
            <a:noFill/>
          </a:ln>
        </p:spPr>
      </p:pic>
      <p:pic>
        <p:nvPicPr>
          <p:cNvPr id="104" name="图片 103"/>
          <p:cNvPicPr/>
          <p:nvPr/>
        </p:nvPicPr>
        <p:blipFill>
          <a:blip r:embed="rId3" r:link="rId4"/>
          <a:stretch>
            <a:fillRect/>
          </a:stretch>
        </p:blipFill>
        <p:spPr>
          <a:xfrm>
            <a:off x="5868670" y="2633980"/>
            <a:ext cx="4488815" cy="36906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 Rectangle 960"/>
          <p:cNvSpPr>
            <a:spLocks noChangeArrowheads="1"/>
          </p:cNvSpPr>
          <p:nvPr>
            <p:custDataLst>
              <p:tags r:id="rId1"/>
            </p:custDataLst>
          </p:nvPr>
        </p:nvSpPr>
        <p:spPr bwMode="auto">
          <a:xfrm>
            <a:off x="6173470" y="1677035"/>
            <a:ext cx="4803140" cy="346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1800" b="1" spc="300" dirty="0">
                <a:solidFill>
                  <a:srgbClr val="000000">
                    <a:lumMod val="85000"/>
                    <a:lumOff val="15000"/>
                  </a:srgbClr>
                </a:solidFill>
                <a:ea typeface="微软雅黑" panose="020B0503020204020204" charset="-122"/>
              </a:rPr>
              <a:t>小结</a:t>
            </a:r>
            <a:endParaRPr lang="zh-CN" altLang="en-US" sz="1800" b="1"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1.基本初等函数是幂函数、指数函数、对数函数、三角函数、反三角函数这五大类函数的统称，有时也把常数函数单独列为一类. 必须牢记这些函数的解析式.</a:t>
            </a:r>
            <a:endParaRPr lang="zh-CN" altLang="en-US" sz="1600"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2.由基本初等函数经过有限次四则运算和有限次复合步骤而成，且能用一个解析式表示的函数称为初等函数. 四则运算与复合步骤是构造初等函数的基本方法。</a:t>
            </a:r>
            <a:endParaRPr lang="zh-CN" altLang="en-US" sz="1600" spc="300" dirty="0">
              <a:solidFill>
                <a:srgbClr val="000000">
                  <a:lumMod val="85000"/>
                  <a:lumOff val="15000"/>
                </a:srgbClr>
              </a:solidFill>
              <a:ea typeface="微软雅黑" panose="020B0503020204020204" charset="-122"/>
            </a:endParaRPr>
          </a:p>
        </p:txBody>
      </p:sp>
      <p:pic>
        <p:nvPicPr>
          <p:cNvPr id="105" name="图片 104"/>
          <p:cNvPicPr/>
          <p:nvPr/>
        </p:nvPicPr>
        <p:blipFill>
          <a:blip r:embed="rId2" r:link="rId3"/>
          <a:stretch>
            <a:fillRect/>
          </a:stretch>
        </p:blipFill>
        <p:spPr>
          <a:xfrm>
            <a:off x="687070" y="1600835"/>
            <a:ext cx="4729480" cy="35833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l"/>
            <a:r>
              <a:rPr lang="zh-CN" altLang="en-US" sz="4800" spc="600" dirty="0" smtClean="0">
                <a:solidFill>
                  <a:schemeClr val="tx2"/>
                </a:solidFill>
                <a:latin typeface="宋体" panose="02010600030101010101" pitchFamily="2" charset="-122"/>
                <a:cs typeface="宋体" panose="02010600030101010101" pitchFamily="2" charset="-122"/>
                <a:sym typeface="+mn-ea"/>
              </a:rPr>
              <a:t>经济函数举例</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6936105" y="1829435"/>
            <a:ext cx="3775710" cy="922020"/>
          </a:xfrm>
          <a:prstGeom prst="rect">
            <a:avLst/>
          </a:prstGeom>
          <a:noFill/>
        </p:spPr>
        <p:txBody>
          <a:bodyPr wrap="square" rtlCol="0">
            <a:spAutoFit/>
          </a:bodyPr>
          <a:p>
            <a:r>
              <a:rPr lang="en-US" altLang="zh-CN" sz="5400" b="1"/>
              <a:t>1.3</a:t>
            </a:r>
            <a:endParaRPr lang="en-US" altLang="zh-CN" sz="5400"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6"/>
          <p:cNvGrpSpPr/>
          <p:nvPr/>
        </p:nvGrpSpPr>
        <p:grpSpPr>
          <a:xfrm>
            <a:off x="7849659" y="1981623"/>
            <a:ext cx="3354916" cy="3477684"/>
            <a:chOff x="1351124" y="0"/>
            <a:chExt cx="3844757" cy="3984881"/>
          </a:xfrm>
          <a:solidFill>
            <a:schemeClr val="accent6"/>
          </a:solidFill>
        </p:grpSpPr>
        <p:sp>
          <p:nvSpPr>
            <p:cNvPr id="38" name="六边形 7"/>
            <p:cNvSpPr>
              <a:spLocks noChangeArrowheads="1"/>
            </p:cNvSpPr>
            <p:nvPr/>
          </p:nvSpPr>
          <p:spPr bwMode="auto">
            <a:xfrm>
              <a:off x="2088541" y="1091416"/>
              <a:ext cx="1804732" cy="1557087"/>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39" name="六边形 8"/>
            <p:cNvSpPr>
              <a:spLocks noChangeArrowheads="1"/>
            </p:cNvSpPr>
            <p:nvPr/>
          </p:nvSpPr>
          <p:spPr bwMode="auto">
            <a:xfrm>
              <a:off x="3733176" y="259515"/>
              <a:ext cx="1462705" cy="1261192"/>
            </a:xfrm>
            <a:prstGeom prst="hexagon">
              <a:avLst>
                <a:gd name="adj" fmla="val 24999"/>
                <a:gd name="vf" fmla="val 115470"/>
              </a:avLst>
            </a:prstGeom>
            <a:solidFill>
              <a:schemeClr val="accent6">
                <a:alpha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40" name="六边形 9"/>
            <p:cNvSpPr>
              <a:spLocks noChangeArrowheads="1"/>
            </p:cNvSpPr>
            <p:nvPr/>
          </p:nvSpPr>
          <p:spPr bwMode="auto">
            <a:xfrm>
              <a:off x="4094607" y="1709886"/>
              <a:ext cx="664646" cy="572387"/>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42" name="六边形 11"/>
            <p:cNvSpPr>
              <a:spLocks noChangeArrowheads="1"/>
            </p:cNvSpPr>
            <p:nvPr/>
          </p:nvSpPr>
          <p:spPr bwMode="auto">
            <a:xfrm>
              <a:off x="2362647" y="2975928"/>
              <a:ext cx="1169195" cy="1008953"/>
            </a:xfrm>
            <a:prstGeom prst="hexagon">
              <a:avLst>
                <a:gd name="adj" fmla="val 24999"/>
                <a:gd name="vf" fmla="val 115470"/>
              </a:avLst>
            </a:prstGeom>
            <a:solidFill>
              <a:srgbClr val="023593">
                <a:alpha val="7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44" name="六边形 13"/>
            <p:cNvSpPr>
              <a:spLocks noChangeArrowheads="1"/>
            </p:cNvSpPr>
            <p:nvPr/>
          </p:nvSpPr>
          <p:spPr bwMode="auto">
            <a:xfrm>
              <a:off x="2088541" y="0"/>
              <a:ext cx="907217" cy="783395"/>
            </a:xfrm>
            <a:prstGeom prst="hexagon">
              <a:avLst>
                <a:gd name="adj" fmla="val 24999"/>
                <a:gd name="vf" fmla="val 11547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sp>
          <p:nvSpPr>
            <p:cNvPr id="45" name="六边形 14"/>
            <p:cNvSpPr>
              <a:spLocks noChangeArrowheads="1"/>
            </p:cNvSpPr>
            <p:nvPr/>
          </p:nvSpPr>
          <p:spPr bwMode="auto">
            <a:xfrm>
              <a:off x="1351124" y="902237"/>
              <a:ext cx="664646" cy="572387"/>
            </a:xfrm>
            <a:prstGeom prst="hexagon">
              <a:avLst>
                <a:gd name="adj" fmla="val 24999"/>
                <a:gd name="vf" fmla="val 115470"/>
              </a:avLst>
            </a:prstGeom>
            <a:solidFill>
              <a:srgbClr val="023593">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思源黑体 CN Regular" panose="020B0500000000000000" charset="-122"/>
                <a:ea typeface="思源黑体 CN Regular" panose="020B0500000000000000" charset="-122"/>
                <a:cs typeface="+mn-cs"/>
              </a:endParaRPr>
            </a:p>
          </p:txBody>
        </p:sp>
      </p:grpSp>
      <p:sp>
        <p:nvSpPr>
          <p:cNvPr id="46" name="矩形 15"/>
          <p:cNvSpPr>
            <a:spLocks noChangeArrowheads="1"/>
          </p:cNvSpPr>
          <p:nvPr/>
        </p:nvSpPr>
        <p:spPr bwMode="auto">
          <a:xfrm>
            <a:off x="250825" y="1087120"/>
            <a:ext cx="6445250"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利息是指借款者向贷款者支付的报酬，包括银行向存款者支付的利息，主要有贷款利息、债券利息、贴现利息等几种主要形式.银行的存贷款利息分为单利和复利两种.</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 单利计算公式</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设初始本金为 y元，银行年利率为 r，第 n年年末的本利和为 y，元.则有</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 y</a:t>
            </a:r>
            <a:r>
              <a:rPr lang="en-US" sz="1800" b="1"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 = y</a:t>
            </a:r>
            <a:r>
              <a:rPr lang="en-US" sz="1800" b="1"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a:t>
            </a:r>
            <a:r>
              <a:rPr lang="en-US"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r）</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这就是以年为计息周期的单利计算公式. 银行在计算存款利息时都是用此公式计算.</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2.复利计算公式</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设初始本金为 y元，银行年利率为 r，第n年年末的本利和为y，元.则有 </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y</a:t>
            </a:r>
            <a:r>
              <a:rPr lang="en-US" sz="1800" b="1"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 y</a:t>
            </a:r>
            <a:r>
              <a:rPr lang="en-US" sz="1800" b="1"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sz="1800" b="1"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(1+r)</a:t>
            </a:r>
            <a:r>
              <a:rPr lang="en-US" sz="1800" b="1" baseline="30000" dirty="0">
                <a:solidFill>
                  <a:schemeClr val="tx1"/>
                </a:solidFill>
                <a:effectLst>
                  <a:outerShdw blurRad="38100" dist="19050" dir="2700000" algn="tl" rotWithShape="0">
                    <a:schemeClr val="dk1">
                      <a:alpha val="40000"/>
                    </a:schemeClr>
                  </a:outerShdw>
                </a:effectLst>
                <a:uFillTx/>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这就是以年为计息周期的复利计算公式.银行在计算贷款利息时都是用此公式计算.</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1.3.1</a:t>
            </a:r>
            <a:r>
              <a:rPr lang="zh-CN" altLang="en-US" sz="2600" dirty="0" smtClean="0">
                <a:latin typeface="宋体" panose="02010600030101010101" pitchFamily="2" charset="-122"/>
                <a:ea typeface="宋体" panose="02010600030101010101" pitchFamily="2" charset="-122"/>
              </a:rPr>
              <a:t>利息与贴现</a:t>
            </a:r>
            <a:endParaRPr lang="zh-CN" altLang="en-US" sz="2600" dirty="0" smtClean="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43205" y="3014980"/>
            <a:ext cx="5219065" cy="829945"/>
          </a:xfrm>
          <a:prstGeom prst="rect">
            <a:avLst/>
          </a:prstGeom>
          <a:noFill/>
        </p:spPr>
        <p:txBody>
          <a:bodyPr wrap="square" rtlCol="0">
            <a:spAutoFit/>
          </a:bodyPr>
          <a:p>
            <a:r>
              <a:rPr lang="zh-CN" sz="4800" spc="600" dirty="0" smtClean="0">
                <a:ln w="28575">
                  <a:noFill/>
                </a:ln>
                <a:solidFill>
                  <a:schemeClr val="tx2"/>
                </a:solidFill>
                <a:latin typeface="宋体" panose="02010600030101010101" pitchFamily="2" charset="-122"/>
              </a:rPr>
              <a:t>第1章 函数</a:t>
            </a:r>
            <a:endParaRPr lang="zh-CN" sz="48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46" name="矩形 15"/>
              <p:cNvSpPr>
                <a:spLocks noChangeArrowheads="1"/>
              </p:cNvSpPr>
              <p:nvPr/>
            </p:nvSpPr>
            <p:spPr bwMode="auto">
              <a:xfrm>
                <a:off x="610870" y="1296035"/>
                <a:ext cx="6445250" cy="498221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3. 贴现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票据持有人（或存款人）想在票据到期以前获取现金时需要将票据出售给银行，而银行则需要从票面金额中扣除一定数额的利息后将其余额支付给票据持有人，这个过程称为贴现.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在复利计算公式 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=y</a:t>
                </a:r>
                <a:r>
                  <a:rPr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o</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（1＋r）</a:t>
                </a:r>
                <a:r>
                  <a:rPr lang="en-US" sz="1800" baseline="30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中，本金 y。元也称为期初价值或现在价值，简称为现值，本利和y。元也称为期终价值或未来价值，简称为终值.已知现值 y，求终值 y，称为利息问题.已知终值y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求现值 y</a:t>
                </a:r>
                <a:r>
                  <a:rPr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o</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，称为贴现问题.由复利计算公式 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n</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（1＋r）"，容易推得</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y</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14:m>
                  <m:oMath xmlns:m="http://schemas.openxmlformats.org/officeDocument/2006/math">
                    <m:f>
                      <m:fPr>
                        <m:ctrlP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ctrlPr>
                      </m:fPr>
                      <m:num>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𝑦</m:t>
                        </m:r>
                        <m:r>
                          <a:rPr lang="en-US" sz="1800" i="1" baseline="-25000"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𝑛</m:t>
                        </m:r>
                      </m:num>
                      <m:den>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1</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𝑟</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baseline="30000"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𝑛</m:t>
                        </m:r>
                      </m:den>
                    </m:f>
                  </m:oMath>
                </a14:m>
                <a:endPar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这个公式称为贴现公式，其中的年利率r又称为年贴现率，而</a:t>
                </a:r>
                <a14:m>
                  <m:oMath xmlns:m="http://schemas.openxmlformats.org/officeDocument/2006/math">
                    <m:f>
                      <m:fPr>
                        <m:ctrlP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ctrlPr>
                      </m:fPr>
                      <m:num>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1</m:t>
                        </m:r>
                      </m:num>
                      <m:den>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1</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𝑟</m:t>
                        </m:r>
                        <m:r>
                          <a:rPr lang="en-US" sz="1800" i="1"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m:t>
                        </m:r>
                        <m:r>
                          <a:rPr lang="en-US" sz="1800" i="1" baseline="30000" dirty="0">
                            <a:solidFill>
                              <a:schemeClr val="tx1"/>
                            </a:solidFill>
                            <a:effectLst>
                              <a:outerShdw blurRad="38100" dist="19050" dir="2700000" algn="tl" rotWithShape="0">
                                <a:schemeClr val="dk1">
                                  <a:alpha val="40000"/>
                                </a:schemeClr>
                              </a:outerShdw>
                            </a:effectLst>
                            <a:latin typeface="Cambria Math" panose="02040503050406030204" charset="0"/>
                            <a:ea typeface="思源黑体 CN Light" panose="020B0300000000000000" pitchFamily="34" charset="-122"/>
                            <a:cs typeface="Cambria Math" panose="02040503050406030204" charset="0"/>
                            <a:sym typeface="+mn-ea"/>
                          </a:rPr>
                          <m:t>𝑛</m:t>
                        </m:r>
                      </m:den>
                    </m:f>
                  </m:oMath>
                </a14:m>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 </a:t>
                </a:r>
                <a:r>
                  <a:rPr sz="1800" dirty="0">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称为贴现因子.</a:t>
                </a:r>
                <a:endPar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mc:Choice>
        <mc:Fallback>
          <p:sp>
            <p:nvSpPr>
              <p:cNvPr id="46" name="矩形 15"/>
              <p:cNvSpPr>
                <a:spLocks noRot="1" noChangeAspect="1" noMove="1" noResize="1" noEditPoints="1" noAdjustHandles="1" noChangeArrowheads="1" noChangeShapeType="1" noTextEdit="1"/>
              </p:cNvSpPr>
              <p:nvPr/>
            </p:nvSpPr>
            <p:spPr bwMode="auto">
              <a:xfrm>
                <a:off x="610870" y="1296035"/>
                <a:ext cx="6445250" cy="4982210"/>
              </a:xfrm>
              <a:prstGeom prst="rect">
                <a:avLst/>
              </a:prstGeom>
              <a:blipFill rotWithShape="1">
                <a:blip r:embed="rId1"/>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endParaRPr lang="zh-CN" altLang="en-US">
                  <a:noFill/>
                </a:endParaRPr>
              </a:p>
            </p:txBody>
          </p:sp>
        </mc:Fallback>
      </mc:AlternateContent>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1.3.1</a:t>
            </a:r>
            <a:r>
              <a:rPr lang="zh-CN" altLang="en-US" sz="2600" dirty="0" smtClean="0">
                <a:latin typeface="宋体" panose="02010600030101010101" pitchFamily="2" charset="-122"/>
                <a:ea typeface="宋体" panose="02010600030101010101" pitchFamily="2" charset="-122"/>
              </a:rPr>
              <a:t>利息与贴现</a:t>
            </a:r>
            <a:endParaRPr lang="zh-CN" altLang="en-US" sz="2600" dirty="0" smtClean="0">
              <a:latin typeface="宋体" panose="02010600030101010101" pitchFamily="2" charset="-122"/>
              <a:ea typeface="宋体" panose="02010600030101010101" pitchFamily="2" charset="-122"/>
            </a:endParaRPr>
          </a:p>
        </p:txBody>
      </p:sp>
      <p:pic>
        <p:nvPicPr>
          <p:cNvPr id="106" name="图片 105"/>
          <p:cNvPicPr/>
          <p:nvPr/>
        </p:nvPicPr>
        <p:blipFill>
          <a:blip r:embed="rId2" r:link="rId3"/>
          <a:stretch>
            <a:fillRect/>
          </a:stretch>
        </p:blipFill>
        <p:spPr>
          <a:xfrm>
            <a:off x="7164070" y="2058035"/>
            <a:ext cx="4566285" cy="31927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blinds(horizontal)">
                                      <p:cBhvr>
                                        <p:cTn id="12"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458470" y="2058035"/>
            <a:ext cx="644525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生产一定数量的产品所需要的全部经济投入的费用总额称为产品的总成本，常用C表示. 总成本可以分为固定成本和可变成本两部分. 固定成本常用 C</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0</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表示，一般指生产过程中与产品的生产数量不直接相关的费用，比如厂房、设备、折旧等费用;可变成本常用C表示，一般指生产过程中与产品的生产数量直接相关的费用，包括原材料、水电、工人的工资等. 在短时期内，固定成本是常数，而可变成本是产品数量 g 的函数，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即 C</a:t>
            </a:r>
            <a:r>
              <a:rPr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=C（g）.因此 C=C</a:t>
            </a:r>
            <a:r>
              <a:rPr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o</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+C</a:t>
            </a:r>
            <a:r>
              <a:rPr lang="en-US" sz="1800" baseline="-25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(g).</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1.3.2</a:t>
            </a:r>
            <a:r>
              <a:rPr lang="zh-CN" altLang="en-US" sz="2600" dirty="0" smtClean="0">
                <a:latin typeface="宋体" panose="02010600030101010101" pitchFamily="2" charset="-122"/>
                <a:ea typeface="宋体" panose="02010600030101010101" pitchFamily="2" charset="-122"/>
              </a:rPr>
              <a:t>成本函数</a:t>
            </a:r>
            <a:endParaRPr lang="zh-CN" altLang="en-US" sz="2600" dirty="0" smtClean="0">
              <a:latin typeface="宋体" panose="02010600030101010101" pitchFamily="2" charset="-122"/>
              <a:ea typeface="宋体" panose="02010600030101010101" pitchFamily="2" charset="-122"/>
            </a:endParaRPr>
          </a:p>
        </p:txBody>
      </p:sp>
      <p:pic>
        <p:nvPicPr>
          <p:cNvPr id="107" name="图片 106"/>
          <p:cNvPicPr/>
          <p:nvPr/>
        </p:nvPicPr>
        <p:blipFill>
          <a:blip r:embed="rId1" r:link="rId2"/>
          <a:stretch>
            <a:fillRect/>
          </a:stretch>
        </p:blipFill>
        <p:spPr>
          <a:xfrm>
            <a:off x="7011670" y="1829435"/>
            <a:ext cx="4284345" cy="333375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382270" y="1448435"/>
            <a:ext cx="687959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市场上影响某种产品的销售数量与需求数量的因素很多，其中最重要的因素是产品的价格.当某种产品的价格由低走高时，生产厂家就会积极组织生产增加供给，而消费者由于购买力下降就会减少购买数量;反过来，当某种产品的价格由高走低时，生产厂家就会降低生产减少供给，而消费者由于购买力上升就会增加购买数量.若用 p表示产品的销售价格，用q表示产品的销售数量，则价格 p是数量q 的函数，记为p= p(q),称为价格函数.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总收益是指生产者出售一定数量的产品所得到的全部收入，常用 R 表示. 显然，总收益 R 等于产品的销售数量q 与产品的销售价格 p 的乘积，即R=R(q)= p(q)·q,称为总收益函数。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1.3.3</a:t>
            </a:r>
            <a:r>
              <a:rPr lang="zh-CN" altLang="en-US" sz="2600" dirty="0" smtClean="0">
                <a:latin typeface="宋体" panose="02010600030101010101" pitchFamily="2" charset="-122"/>
                <a:ea typeface="宋体" panose="02010600030101010101" pitchFamily="2" charset="-122"/>
              </a:rPr>
              <a:t>收益函数</a:t>
            </a:r>
            <a:endParaRPr lang="zh-CN" altLang="en-US" sz="2600" dirty="0" smtClean="0">
              <a:latin typeface="宋体" panose="02010600030101010101" pitchFamily="2" charset="-122"/>
              <a:ea typeface="宋体" panose="02010600030101010101" pitchFamily="2" charset="-122"/>
            </a:endParaRPr>
          </a:p>
        </p:txBody>
      </p:sp>
      <p:pic>
        <p:nvPicPr>
          <p:cNvPr id="108" name="图片 107"/>
          <p:cNvPicPr/>
          <p:nvPr/>
        </p:nvPicPr>
        <p:blipFill>
          <a:blip r:embed="rId1" r:link="rId2"/>
          <a:stretch>
            <a:fillRect/>
          </a:stretch>
        </p:blipFill>
        <p:spPr>
          <a:xfrm>
            <a:off x="7316470" y="1829435"/>
            <a:ext cx="4131945" cy="299974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 name="矩形 15"/>
          <p:cNvSpPr>
            <a:spLocks noChangeArrowheads="1"/>
          </p:cNvSpPr>
          <p:nvPr/>
        </p:nvSpPr>
        <p:spPr bwMode="auto">
          <a:xfrm>
            <a:off x="382270" y="1372235"/>
            <a:ext cx="1160780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总收益减去总成本就得到了总利润. 设L 表示总利润，则有</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L=R(q)</a:t>
            </a:r>
            <a:r>
              <a:rPr sz="1800" dirty="0">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C(q),或简写为 L=R</a:t>
            </a:r>
            <a:r>
              <a:rPr sz="1800" dirty="0">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C.</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其中，q表示产品的销售数量，R（</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）表示总收益函数，C（</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）表示总成本函数.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例3 设某公司生产一种产品的固定成本为 10 000 元，生产每件产品需增加成本 20元，价格函数为 p=900—</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，求总利润函数.</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解 总成本函数为 C=10 000＋20</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总收益函数为R=p（q）·q=900q一q²，</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a:p>
            <a:pPr>
              <a:lnSpc>
                <a:spcPct val="150000"/>
              </a:lnSpc>
            </a:pP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所以，总利润函数为L=R一C=—</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baseline="300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2</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＋880</a:t>
            </a:r>
            <a:r>
              <a:rPr lang="en-US"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q</a:t>
            </a:r>
            <a:r>
              <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rPr>
              <a:t>—10 000.</a:t>
            </a:r>
            <a:endParaRPr sz="1800" dirty="0">
              <a:solidFill>
                <a:schemeClr val="tx1"/>
              </a:solidFill>
              <a:effectLst>
                <a:outerShdw blurRad="38100" dist="19050" dir="2700000" algn="tl" rotWithShape="0">
                  <a:schemeClr val="dk1">
                    <a:alpha val="40000"/>
                  </a:scheme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sym typeface="+mn-ea"/>
            </a:endParaRPr>
          </a:p>
        </p:txBody>
      </p:sp>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smtClean="0">
                <a:latin typeface="宋体" panose="02010600030101010101" pitchFamily="2" charset="-122"/>
                <a:ea typeface="宋体" panose="02010600030101010101" pitchFamily="2" charset="-122"/>
              </a:rPr>
              <a:t>1.3.4</a:t>
            </a:r>
            <a:r>
              <a:rPr lang="zh-CN" altLang="en-US" sz="2600" dirty="0" smtClean="0">
                <a:latin typeface="宋体" panose="02010600030101010101" pitchFamily="2" charset="-122"/>
                <a:ea typeface="宋体" panose="02010600030101010101" pitchFamily="2" charset="-122"/>
              </a:rPr>
              <a:t>利润函数</a:t>
            </a:r>
            <a:endParaRPr lang="zh-CN" altLang="en-US" sz="2600" dirty="0" smtClean="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 Rectangle 960"/>
          <p:cNvSpPr>
            <a:spLocks noChangeArrowheads="1"/>
          </p:cNvSpPr>
          <p:nvPr>
            <p:custDataLst>
              <p:tags r:id="rId1"/>
            </p:custDataLst>
          </p:nvPr>
        </p:nvSpPr>
        <p:spPr bwMode="auto">
          <a:xfrm>
            <a:off x="6478270" y="2134235"/>
            <a:ext cx="4390390"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spAutoFit/>
          </a:bodyPr>
          <a:lstStyle>
            <a:lvl1pPr eaLnBrk="0" fontAlgn="base" hangingPunct="0">
              <a:spcBef>
                <a:spcPct val="0"/>
              </a:spcBef>
              <a:spcAft>
                <a:spcPct val="0"/>
              </a:spcAft>
              <a:defRPr>
                <a:solidFill>
                  <a:srgbClr val="000000"/>
                </a:solidFill>
                <a:latin typeface="Arial" panose="020B0604020202020204" pitchFamily="34" charset="0"/>
              </a:defRPr>
            </a:lvl1pPr>
            <a:lvl2pPr eaLnBrk="0" fontAlgn="base" hangingPunct="0">
              <a:spcBef>
                <a:spcPct val="0"/>
              </a:spcBef>
              <a:spcAft>
                <a:spcPct val="0"/>
              </a:spcAft>
              <a:defRPr>
                <a:solidFill>
                  <a:srgbClr val="000000"/>
                </a:solidFill>
                <a:latin typeface="Arial" panose="020B0604020202020204" pitchFamily="34" charset="0"/>
              </a:defRPr>
            </a:lvl2pPr>
            <a:lvl3pPr eaLnBrk="0" fontAlgn="base" hangingPunct="0">
              <a:spcBef>
                <a:spcPct val="0"/>
              </a:spcBef>
              <a:spcAft>
                <a:spcPct val="0"/>
              </a:spcAft>
              <a:defRPr>
                <a:solidFill>
                  <a:srgbClr val="000000"/>
                </a:solidFill>
                <a:latin typeface="Arial" panose="020B0604020202020204" pitchFamily="34" charset="0"/>
              </a:defRPr>
            </a:lvl3pPr>
            <a:lvl4pPr eaLnBrk="0" fontAlgn="base" hangingPunct="0">
              <a:spcBef>
                <a:spcPct val="0"/>
              </a:spcBef>
              <a:spcAft>
                <a:spcPct val="0"/>
              </a:spcAft>
              <a:defRPr>
                <a:solidFill>
                  <a:srgbClr val="000000"/>
                </a:solidFill>
                <a:latin typeface="Arial" panose="020B0604020202020204" pitchFamily="34" charset="0"/>
              </a:defRPr>
            </a:lvl4pPr>
            <a:lvl5pPr eaLnBrk="0" fontAlgn="base" hangingPunct="0">
              <a:spcBef>
                <a:spcPct val="0"/>
              </a:spcBef>
              <a:spcAft>
                <a:spcPct val="0"/>
              </a:spcAft>
              <a:defRPr>
                <a:solidFill>
                  <a:srgbClr val="000000"/>
                </a:solidFill>
                <a:latin typeface="Arial" panose="020B0604020202020204" pitchFamily="34" charset="0"/>
              </a:defRPr>
            </a:lvl5pPr>
            <a:lvl6pPr eaLnBrk="0" fontAlgn="base" hangingPunct="0">
              <a:spcBef>
                <a:spcPct val="0"/>
              </a:spcBef>
              <a:spcAft>
                <a:spcPct val="0"/>
              </a:spcAft>
              <a:defRPr>
                <a:solidFill>
                  <a:srgbClr val="000000"/>
                </a:solidFill>
                <a:latin typeface="Arial" panose="020B0604020202020204" pitchFamily="34" charset="0"/>
              </a:defRPr>
            </a:lvl6pPr>
            <a:lvl7pPr eaLnBrk="0" fontAlgn="base" hangingPunct="0">
              <a:spcBef>
                <a:spcPct val="0"/>
              </a:spcBef>
              <a:spcAft>
                <a:spcPct val="0"/>
              </a:spcAft>
              <a:defRPr>
                <a:solidFill>
                  <a:srgbClr val="000000"/>
                </a:solidFill>
                <a:latin typeface="Arial" panose="020B0604020202020204" pitchFamily="34" charset="0"/>
              </a:defRPr>
            </a:lvl7pPr>
            <a:lvl8pPr eaLnBrk="0" fontAlgn="base" hangingPunct="0">
              <a:spcBef>
                <a:spcPct val="0"/>
              </a:spcBef>
              <a:spcAft>
                <a:spcPct val="0"/>
              </a:spcAft>
              <a:defRPr>
                <a:solidFill>
                  <a:srgbClr val="000000"/>
                </a:solidFill>
                <a:latin typeface="Arial" panose="020B0604020202020204" pitchFamily="34" charset="0"/>
              </a:defRPr>
            </a:lvl8pPr>
            <a:lvl9pPr eaLnBrk="0" fontAlgn="base" hangingPunct="0">
              <a:spcBef>
                <a:spcPct val="0"/>
              </a:spcBef>
              <a:spcAft>
                <a:spcPct val="0"/>
              </a:spcAft>
              <a:defRPr>
                <a:solidFill>
                  <a:srgbClr val="000000"/>
                </a:solidFill>
                <a:latin typeface="Arial" panose="020B0604020202020204" pitchFamily="34" charset="0"/>
              </a:defRPr>
            </a:lvl9pPr>
          </a:lstStyle>
          <a:p>
            <a:pPr lvl="0" algn="just">
              <a:lnSpc>
                <a:spcPct val="150000"/>
              </a:lnSpc>
            </a:pPr>
            <a:r>
              <a:rPr lang="zh-CN" altLang="en-US" sz="1800" b="1" spc="300" dirty="0">
                <a:solidFill>
                  <a:srgbClr val="000000">
                    <a:lumMod val="85000"/>
                    <a:lumOff val="15000"/>
                  </a:srgbClr>
                </a:solidFill>
                <a:ea typeface="微软雅黑" panose="020B0503020204020204" charset="-122"/>
              </a:rPr>
              <a:t>小结</a:t>
            </a:r>
            <a:endParaRPr lang="zh-CN" altLang="en-US" sz="1800" b="1"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1.以年为计息周期的单利计算公式为y</a:t>
            </a:r>
            <a:r>
              <a:rPr lang="en-US" altLang="zh-CN" sz="1600" spc="300" baseline="-25000" dirty="0">
                <a:solidFill>
                  <a:srgbClr val="000000">
                    <a:lumMod val="85000"/>
                    <a:lumOff val="15000"/>
                  </a:srgbClr>
                </a:solidFill>
                <a:ea typeface="微软雅黑" panose="020B0503020204020204" charset="-122"/>
              </a:rPr>
              <a:t>n</a:t>
            </a:r>
            <a:r>
              <a:rPr lang="zh-CN" altLang="en-US" sz="1600" spc="300" dirty="0">
                <a:solidFill>
                  <a:srgbClr val="000000">
                    <a:lumMod val="85000"/>
                    <a:lumOff val="15000"/>
                  </a:srgbClr>
                </a:solidFill>
                <a:ea typeface="微软雅黑" panose="020B0503020204020204" charset="-122"/>
              </a:rPr>
              <a:t>=y</a:t>
            </a:r>
            <a:r>
              <a:rPr lang="en-US" altLang="zh-CN" sz="1600" spc="300" baseline="-25000" dirty="0">
                <a:solidFill>
                  <a:srgbClr val="000000">
                    <a:lumMod val="85000"/>
                    <a:lumOff val="15000"/>
                  </a:srgbClr>
                </a:solidFill>
                <a:ea typeface="微软雅黑" panose="020B0503020204020204" charset="-122"/>
              </a:rPr>
              <a:t>0</a:t>
            </a:r>
            <a:r>
              <a:rPr lang="zh-CN" altLang="en-US" sz="1600" spc="300" dirty="0">
                <a:solidFill>
                  <a:srgbClr val="000000">
                    <a:lumMod val="85000"/>
                    <a:lumOff val="15000"/>
                  </a:srgbClr>
                </a:solidFill>
                <a:ea typeface="微软雅黑" panose="020B0503020204020204" charset="-122"/>
              </a:rPr>
              <a:t>（1＋</a:t>
            </a:r>
            <a:r>
              <a:rPr lang="en-US" altLang="zh-CN" sz="1600" spc="300" dirty="0">
                <a:solidFill>
                  <a:srgbClr val="000000">
                    <a:lumMod val="85000"/>
                    <a:lumOff val="15000"/>
                  </a:srgbClr>
                </a:solidFill>
                <a:ea typeface="微软雅黑" panose="020B0503020204020204" charset="-122"/>
              </a:rPr>
              <a:t>n</a:t>
            </a:r>
            <a:r>
              <a:rPr lang="zh-CN" altLang="en-US" sz="1600" spc="300" dirty="0">
                <a:solidFill>
                  <a:srgbClr val="000000">
                    <a:lumMod val="85000"/>
                    <a:lumOff val="15000"/>
                  </a:srgbClr>
                </a:solidFill>
                <a:ea typeface="微软雅黑" panose="020B0503020204020204" charset="-122"/>
              </a:rPr>
              <a:t>r）。</a:t>
            </a:r>
            <a:endParaRPr lang="zh-CN" altLang="en-US" sz="1600" spc="300" dirty="0">
              <a:solidFill>
                <a:srgbClr val="000000">
                  <a:lumMod val="85000"/>
                  <a:lumOff val="15000"/>
                </a:srgbClr>
              </a:solidFill>
              <a:ea typeface="微软雅黑" panose="020B0503020204020204" charset="-122"/>
            </a:endParaRPr>
          </a:p>
          <a:p>
            <a:pPr lvl="0" algn="just">
              <a:lnSpc>
                <a:spcPct val="150000"/>
              </a:lnSpc>
            </a:pPr>
            <a:r>
              <a:rPr lang="zh-CN" altLang="en-US" sz="1600" spc="300" dirty="0">
                <a:solidFill>
                  <a:srgbClr val="000000">
                    <a:lumMod val="85000"/>
                    <a:lumOff val="15000"/>
                  </a:srgbClr>
                </a:solidFill>
                <a:ea typeface="微软雅黑" panose="020B0503020204020204" charset="-122"/>
              </a:rPr>
              <a:t>2.总成本函数为C=C＋C（q），总收益函数为R=R（q）=p（</a:t>
            </a:r>
            <a:r>
              <a:rPr lang="en-US" altLang="zh-CN" sz="1600" spc="300" dirty="0">
                <a:solidFill>
                  <a:srgbClr val="000000">
                    <a:lumMod val="85000"/>
                    <a:lumOff val="15000"/>
                  </a:srgbClr>
                </a:solidFill>
                <a:ea typeface="微软雅黑" panose="020B0503020204020204" charset="-122"/>
              </a:rPr>
              <a:t>q</a:t>
            </a:r>
            <a:r>
              <a:rPr lang="zh-CN" altLang="en-US" sz="1600" spc="300" dirty="0">
                <a:solidFill>
                  <a:srgbClr val="000000">
                    <a:lumMod val="85000"/>
                    <a:lumOff val="15000"/>
                  </a:srgbClr>
                </a:solidFill>
                <a:ea typeface="微软雅黑" panose="020B0503020204020204" charset="-122"/>
              </a:rPr>
              <a:t>）·</a:t>
            </a:r>
            <a:r>
              <a:rPr lang="en-US" altLang="zh-CN" sz="1600" spc="300" dirty="0">
                <a:solidFill>
                  <a:srgbClr val="000000">
                    <a:lumMod val="85000"/>
                    <a:lumOff val="15000"/>
                  </a:srgbClr>
                </a:solidFill>
                <a:ea typeface="微软雅黑" panose="020B0503020204020204" charset="-122"/>
              </a:rPr>
              <a:t>q</a:t>
            </a:r>
            <a:r>
              <a:rPr lang="zh-CN" altLang="en-US" sz="1600" spc="300" dirty="0">
                <a:solidFill>
                  <a:srgbClr val="000000">
                    <a:lumMod val="85000"/>
                    <a:lumOff val="15000"/>
                  </a:srgbClr>
                </a:solidFill>
                <a:ea typeface="微软雅黑" panose="020B0503020204020204" charset="-122"/>
              </a:rPr>
              <a:t>，总利润函数为 L=R（</a:t>
            </a:r>
            <a:r>
              <a:rPr lang="en-US" altLang="zh-CN" sz="1600" spc="300" dirty="0">
                <a:solidFill>
                  <a:srgbClr val="000000">
                    <a:lumMod val="85000"/>
                    <a:lumOff val="15000"/>
                  </a:srgbClr>
                </a:solidFill>
                <a:ea typeface="微软雅黑" panose="020B0503020204020204" charset="-122"/>
              </a:rPr>
              <a:t>q</a:t>
            </a:r>
            <a:r>
              <a:rPr lang="zh-CN" altLang="en-US" sz="1600" spc="300" dirty="0">
                <a:solidFill>
                  <a:srgbClr val="000000">
                    <a:lumMod val="85000"/>
                    <a:lumOff val="15000"/>
                  </a:srgbClr>
                </a:solidFill>
                <a:ea typeface="微软雅黑" panose="020B0503020204020204" charset="-122"/>
              </a:rPr>
              <a:t>）-C（</a:t>
            </a:r>
            <a:r>
              <a:rPr lang="en-US" altLang="zh-CN" sz="1600" spc="300" dirty="0">
                <a:solidFill>
                  <a:srgbClr val="000000">
                    <a:lumMod val="85000"/>
                    <a:lumOff val="15000"/>
                  </a:srgbClr>
                </a:solidFill>
                <a:ea typeface="微软雅黑" panose="020B0503020204020204" charset="-122"/>
              </a:rPr>
              <a:t>q</a:t>
            </a:r>
            <a:r>
              <a:rPr lang="zh-CN" altLang="en-US" sz="1600" spc="300" dirty="0">
                <a:solidFill>
                  <a:srgbClr val="000000">
                    <a:lumMod val="85000"/>
                    <a:lumOff val="15000"/>
                  </a:srgbClr>
                </a:solidFill>
                <a:ea typeface="微软雅黑" panose="020B0503020204020204" charset="-122"/>
              </a:rPr>
              <a:t>）或简写为L=R—C.</a:t>
            </a:r>
            <a:endParaRPr lang="zh-CN" altLang="en-US" sz="1600" spc="300" dirty="0">
              <a:solidFill>
                <a:srgbClr val="000000">
                  <a:lumMod val="85000"/>
                  <a:lumOff val="15000"/>
                </a:srgbClr>
              </a:solidFill>
              <a:ea typeface="微软雅黑" panose="020B0503020204020204" charset="-122"/>
            </a:endParaRPr>
          </a:p>
        </p:txBody>
      </p:sp>
      <p:pic>
        <p:nvPicPr>
          <p:cNvPr id="109" name="图片 108"/>
          <p:cNvPicPr/>
          <p:nvPr/>
        </p:nvPicPr>
        <p:blipFill>
          <a:blip r:embed="rId2" r:link="rId3"/>
          <a:stretch>
            <a:fillRect/>
          </a:stretch>
        </p:blipFill>
        <p:spPr>
          <a:xfrm>
            <a:off x="991870" y="2210435"/>
            <a:ext cx="5001895" cy="291846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down)">
                                      <p:cBhvr>
                                        <p:cTn id="7"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40080" y="2484120"/>
            <a:ext cx="4108450" cy="1014730"/>
          </a:xfrm>
          <a:prstGeom prst="rect">
            <a:avLst/>
          </a:prstGeom>
          <a:noFill/>
        </p:spPr>
        <p:txBody>
          <a:bodyPr wrap="square" rtlCol="0">
            <a:spAutoFit/>
          </a:bodyPr>
          <a:p>
            <a:r>
              <a:rPr lang="zh-CN" altLang="en-US" sz="6000" spc="600" dirty="0" smtClean="0">
                <a:ln w="28575">
                  <a:noFill/>
                </a:ln>
                <a:solidFill>
                  <a:schemeClr val="tx2"/>
                </a:solidFill>
                <a:latin typeface="宋体" panose="02010600030101010101" pitchFamily="2" charset="-122"/>
              </a:rPr>
              <a:t>谢谢观看</a:t>
            </a:r>
            <a:endParaRPr lang="zh-CN" altLang="en-US" sz="6000" spc="600" dirty="0" smtClean="0">
              <a:ln w="28575">
                <a:noFill/>
              </a:ln>
              <a:solidFill>
                <a:schemeClr val="tx2"/>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2270" y="1600835"/>
            <a:ext cx="6233160" cy="3338195"/>
            <a:chOff x="0" y="1401692"/>
            <a:chExt cx="6233160" cy="3628586"/>
          </a:xfrm>
        </p:grpSpPr>
        <p:cxnSp>
          <p:nvCxnSpPr>
            <p:cNvPr id="3" name="直接连接符 2"/>
            <p:cNvCxnSpPr/>
            <p:nvPr/>
          </p:nvCxnSpPr>
          <p:spPr>
            <a:xfrm>
              <a:off x="0" y="2041368"/>
              <a:ext cx="295200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12"/>
            <p:cNvSpPr>
              <a:spLocks noChangeArrowheads="1"/>
            </p:cNvSpPr>
            <p:nvPr>
              <p:custDataLst>
                <p:tags r:id="rId1"/>
              </p:custDataLst>
            </p:nvPr>
          </p:nvSpPr>
          <p:spPr bwMode="auto">
            <a:xfrm>
              <a:off x="1219835" y="2401127"/>
              <a:ext cx="5013325" cy="1505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7" tIns="0" rIns="0" bIns="0" anchor="t"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l" eaLnBrk="1" fontAlgn="ctr"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1.1 函数及其性质</a:t>
              </a:r>
              <a:r>
                <a:rPr lang="zh-CN" altLang="en-US" sz="2000" spc="600" dirty="0" smtClean="0">
                  <a:solidFill>
                    <a:schemeClr val="tx2"/>
                  </a:solidFill>
                  <a:latin typeface="宋体" panose="02010600030101010101" pitchFamily="2" charset="-122"/>
                  <a:cs typeface="宋体" panose="02010600030101010101" pitchFamily="2" charset="-122"/>
                  <a:sym typeface="+mn-ea"/>
                </a:rPr>
                <a:t>函数及其性质</a:t>
              </a:r>
              <a:endParaRPr lang="zh-CN" altLang="en-US" sz="2000" spc="600" dirty="0" smtClean="0">
                <a:solidFill>
                  <a:schemeClr val="tx2"/>
                </a:solidFill>
                <a:latin typeface="宋体" panose="02010600030101010101" pitchFamily="2" charset="-122"/>
                <a:cs typeface="宋体" panose="02010600030101010101" pitchFamily="2" charset="-122"/>
              </a:endParaRPr>
            </a:p>
            <a:p>
              <a:pPr algn="l" eaLnBrk="1" fontAlgn="ctr"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1.2 初等函数 </a:t>
              </a:r>
              <a:endParaRPr lang="zh-CN" altLang="en-US" sz="2000" spc="600" dirty="0" smtClean="0">
                <a:solidFill>
                  <a:schemeClr val="tx2"/>
                </a:solidFill>
                <a:latin typeface="宋体" panose="02010600030101010101" pitchFamily="2" charset="-122"/>
                <a:cs typeface="宋体" panose="02010600030101010101" pitchFamily="2" charset="-122"/>
              </a:endParaRPr>
            </a:p>
            <a:p>
              <a:pPr algn="l" eaLnBrk="1" fontAlgn="ctr" hangingPunct="1">
                <a:lnSpc>
                  <a:spcPct val="150000"/>
                </a:lnSpc>
                <a:spcBef>
                  <a:spcPct val="0"/>
                </a:spcBef>
                <a:buFont typeface="Arial" panose="020B0604020202020204" pitchFamily="34" charset="0"/>
                <a:buNone/>
              </a:pPr>
              <a:r>
                <a:rPr lang="zh-CN" altLang="en-US" sz="2000" spc="600" dirty="0" smtClean="0">
                  <a:solidFill>
                    <a:schemeClr val="tx2"/>
                  </a:solidFill>
                  <a:latin typeface="宋体" panose="02010600030101010101" pitchFamily="2" charset="-122"/>
                  <a:cs typeface="宋体" panose="02010600030101010101" pitchFamily="2" charset="-122"/>
                </a:rPr>
                <a:t>1.3 经济函数举例</a:t>
              </a:r>
              <a:endParaRPr lang="zh-CN" altLang="en-US" sz="2000" spc="600" dirty="0" smtClean="0">
                <a:solidFill>
                  <a:schemeClr val="tx2"/>
                </a:solidFill>
                <a:latin typeface="宋体" panose="02010600030101010101" pitchFamily="2" charset="-122"/>
                <a:cs typeface="宋体" panose="02010600030101010101" pitchFamily="2" charset="-122"/>
              </a:endParaRPr>
            </a:p>
          </p:txBody>
        </p:sp>
        <p:sp>
          <p:nvSpPr>
            <p:cNvPr id="7" name="1"/>
            <p:cNvSpPr>
              <a:spLocks noChangeAspect="1"/>
            </p:cNvSpPr>
            <p:nvPr>
              <p:custDataLst>
                <p:tags r:id="rId2"/>
              </p:custDataLst>
            </p:nvPr>
          </p:nvSpPr>
          <p:spPr>
            <a:xfrm>
              <a:off x="2803015" y="1681368"/>
              <a:ext cx="720021" cy="720000"/>
            </a:xfrm>
            <a:prstGeom prst="diamon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58" tIns="45729" rIns="91458" bIns="45729" rtlCol="0" anchor="ctr">
              <a:noAutofit/>
            </a:bodyPr>
            <a:lstStyle/>
            <a:p>
              <a:pPr algn="ctr"/>
              <a:endParaRPr lang="zh-CN" altLang="en-US" sz="2400" dirty="0">
                <a:solidFill>
                  <a:schemeClr val="bg1"/>
                </a:solidFill>
                <a:latin typeface="+mn-ea"/>
                <a:cs typeface="Arial Unicode MS" panose="020B0604020202020204" pitchFamily="34" charset="-122"/>
              </a:endParaRPr>
            </a:p>
          </p:txBody>
        </p:sp>
        <p:sp>
          <p:nvSpPr>
            <p:cNvPr id="8" name="1"/>
            <p:cNvSpPr txBox="1"/>
            <p:nvPr/>
          </p:nvSpPr>
          <p:spPr bwMode="auto">
            <a:xfrm>
              <a:off x="398187" y="1401692"/>
              <a:ext cx="2880000" cy="655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4000" spc="300" dirty="0" smtClean="0">
                  <a:solidFill>
                    <a:schemeClr val="tx2"/>
                  </a:solidFill>
                  <a:latin typeface="+mn-ea"/>
                  <a:ea typeface="+mn-ea"/>
                </a:rPr>
                <a:t>Content</a:t>
              </a:r>
              <a:endParaRPr lang="en-US" altLang="zh-CN" sz="4000" spc="300" dirty="0">
                <a:solidFill>
                  <a:schemeClr val="tx2"/>
                </a:solidFill>
                <a:latin typeface="+mn-ea"/>
                <a:ea typeface="+mn-ea"/>
              </a:endParaRPr>
            </a:p>
          </p:txBody>
        </p:sp>
        <p:cxnSp>
          <p:nvCxnSpPr>
            <p:cNvPr id="9" name="直接连接符 8"/>
            <p:cNvCxnSpPr/>
            <p:nvPr/>
          </p:nvCxnSpPr>
          <p:spPr>
            <a:xfrm>
              <a:off x="824865" y="2485367"/>
              <a:ext cx="14605" cy="2544911"/>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0" name="TextBox 4"/>
          <p:cNvSpPr txBox="1"/>
          <p:nvPr/>
        </p:nvSpPr>
        <p:spPr>
          <a:xfrm>
            <a:off x="6864047" y="2349794"/>
            <a:ext cx="792000" cy="2160000"/>
          </a:xfrm>
          <a:prstGeom prst="rect">
            <a:avLst/>
          </a:prstGeom>
          <a:solidFill>
            <a:schemeClr val="accent6"/>
          </a:solidFill>
        </p:spPr>
        <p:txBody>
          <a:bodyPr vert="eaVert" wrap="none" rtlCol="0" anchor="ctr" anchorCtr="1">
            <a:noAutofit/>
          </a:bodyPr>
          <a:lstStyle/>
          <a:p>
            <a:pPr algn="ctr"/>
            <a:r>
              <a:rPr lang="zh-CN" altLang="en-US" sz="4400" dirty="0" smtClean="0">
                <a:solidFill>
                  <a:schemeClr val="bg1"/>
                </a:solidFill>
                <a:latin typeface="宋体" panose="02010600030101010101" pitchFamily="2" charset="-122"/>
              </a:rPr>
              <a:t>目 录</a:t>
            </a:r>
            <a:endParaRPr lang="zh-CN" altLang="en-US" sz="4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rot="16200000">
            <a:off x="9124950" y="676910"/>
            <a:ext cx="921385" cy="5505450"/>
          </a:xfrm>
          <a:prstGeom prst="rect">
            <a:avLst/>
          </a:prstGeom>
          <a:noFill/>
        </p:spPr>
        <p:txBody>
          <a:bodyPr vert="eaVert" wrap="square" rtlCol="0" anchor="t" anchorCtr="0">
            <a:spAutoFit/>
          </a:bodyPr>
          <a:p>
            <a:pPr algn="ctr"/>
            <a:r>
              <a:rPr lang="zh-CN" altLang="en-US" sz="4800" spc="600" dirty="0" smtClean="0">
                <a:solidFill>
                  <a:schemeClr val="tx2"/>
                </a:solidFill>
                <a:latin typeface="宋体" panose="02010600030101010101" pitchFamily="2" charset="-122"/>
                <a:cs typeface="宋体" panose="02010600030101010101" pitchFamily="2" charset="-122"/>
                <a:sym typeface="+mn-ea"/>
              </a:rPr>
              <a:t>函数及其性质</a:t>
            </a:r>
            <a:endParaRPr lang="zh-CN" altLang="en-US" sz="4800" dirty="0">
              <a:solidFill>
                <a:schemeClr val="tx2"/>
              </a:solidFill>
              <a:latin typeface="宋体" panose="02010600030101010101" pitchFamily="2" charset="-122"/>
              <a:sym typeface="+mn-ea"/>
            </a:endParaRPr>
          </a:p>
        </p:txBody>
      </p:sp>
      <p:sp>
        <p:nvSpPr>
          <p:cNvPr id="4" name="文本框 3"/>
          <p:cNvSpPr txBox="1"/>
          <p:nvPr/>
        </p:nvSpPr>
        <p:spPr>
          <a:xfrm>
            <a:off x="7579995" y="1862455"/>
            <a:ext cx="3775710" cy="922020"/>
          </a:xfrm>
          <a:prstGeom prst="rect">
            <a:avLst/>
          </a:prstGeom>
          <a:noFill/>
        </p:spPr>
        <p:txBody>
          <a:bodyPr wrap="square" rtlCol="0">
            <a:spAutoFit/>
          </a:bodyPr>
          <a:p>
            <a:r>
              <a:rPr lang="en-US" altLang="zh-CN" sz="5400" b="1"/>
              <a:t>1.1</a:t>
            </a:r>
            <a:endParaRPr lang="en-US" altLang="zh-CN" sz="5400" b="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306070" y="1296035"/>
            <a:ext cx="6341745" cy="4707890"/>
          </a:xfrm>
          <a:prstGeom prst="rect">
            <a:avLst/>
          </a:prstGeom>
          <a:noFill/>
        </p:spPr>
        <p:txBody>
          <a:bodyPr wrap="square" rtlCol="0">
            <a:spAutoFit/>
          </a:bodyPr>
          <a:lstStyle/>
          <a:p>
            <a:pPr>
              <a:lnSpc>
                <a:spcPct val="150000"/>
              </a:lnSpc>
            </a:pPr>
            <a:r>
              <a:rPr lang="en-US" sz="2000" b="1" dirty="0" smtClean="0">
                <a:solidFill>
                  <a:schemeClr val="tx2"/>
                </a:solidFill>
                <a:uFillTx/>
                <a:latin typeface="宋体" panose="02010600030101010101" pitchFamily="2" charset="-122"/>
              </a:rPr>
              <a:t>定义 1.1.1</a:t>
            </a:r>
            <a:r>
              <a:rPr lang="en-US" sz="2000" dirty="0" smtClean="0">
                <a:solidFill>
                  <a:schemeClr val="tx2"/>
                </a:solidFill>
                <a:uFillTx/>
                <a:latin typeface="宋体" panose="02010600030101010101" pitchFamily="2" charset="-122"/>
              </a:rPr>
              <a:t> 设 D为一个非空实数集.若对于 D中的任意一个实数x，按照某一确定的对应法则f，都有唯一确定的实数y与之对应，则称对应法则 f 为定义在集合D 上的函数，记为 y=f（x）.称x为自变量，x的取值范围D为函数的定义域，称y为因变量，y的取值范围为函数的值域.通常我们也说因变量y是自变量.x 的函数.当自变量x 在其定义域内取定某个确定的实数值x。时，相应的函数值记作 y=f（x</a:t>
            </a:r>
            <a:r>
              <a:rPr lang="en-US" sz="2000" baseline="-25000" dirty="0" smtClean="0">
                <a:solidFill>
                  <a:schemeClr val="tx2"/>
                </a:solidFill>
                <a:uFillTx/>
                <a:latin typeface="宋体" panose="02010600030101010101" pitchFamily="2" charset="-122"/>
              </a:rPr>
              <a:t>o</a:t>
            </a:r>
            <a:r>
              <a:rPr lang="en-US" sz="2000" dirty="0" smtClean="0">
                <a:solidFill>
                  <a:schemeClr val="tx2"/>
                </a:solidFill>
                <a:uFillTx/>
                <a:latin typeface="宋体" panose="02010600030101010101" pitchFamily="2" charset="-122"/>
              </a:rPr>
              <a:t>）</a:t>
            </a:r>
            <a:r>
              <a:rPr lang="zh-CN" altLang="en-US" sz="2000" dirty="0" smtClean="0">
                <a:solidFill>
                  <a:schemeClr val="tx2"/>
                </a:solidFill>
                <a:uFillTx/>
                <a:latin typeface="宋体" panose="02010600030101010101" pitchFamily="2" charset="-122"/>
              </a:rPr>
              <a:t>。</a:t>
            </a:r>
            <a:r>
              <a:rPr lang="en-US" sz="2000" dirty="0" smtClean="0">
                <a:solidFill>
                  <a:schemeClr val="tx2"/>
                </a:solidFill>
                <a:uFillTx/>
                <a:latin typeface="宋体" panose="02010600030101010101" pitchFamily="2" charset="-122"/>
              </a:rPr>
              <a:t>对于不同的函数，应该使用不同的记号来表示，例如 f（x），g（x），F（x），</a:t>
            </a:r>
            <a:endParaRPr lang="en-US" sz="2000" dirty="0" smtClean="0">
              <a:solidFill>
                <a:schemeClr val="tx2"/>
              </a:solidFill>
              <a:uFillTx/>
              <a:latin typeface="宋体" panose="02010600030101010101" pitchFamily="2" charset="-122"/>
            </a:endParaRPr>
          </a:p>
          <a:p>
            <a:pPr>
              <a:lnSpc>
                <a:spcPct val="150000"/>
              </a:lnSpc>
            </a:pPr>
            <a:r>
              <a:rPr lang="en-US" sz="2000" dirty="0" smtClean="0">
                <a:solidFill>
                  <a:schemeClr val="tx2"/>
                </a:solidFill>
                <a:uFillTx/>
                <a:latin typeface="宋体" panose="02010600030101010101" pitchFamily="2" charset="-122"/>
              </a:rPr>
              <a:t>G（x）等.</a:t>
            </a:r>
            <a:endParaRPr lang="en-US" sz="2000" dirty="0" smtClean="0">
              <a:solidFill>
                <a:schemeClr val="tx2"/>
              </a:solidFill>
              <a:uFillTx/>
              <a:latin typeface="宋体" panose="02010600030101010101" pitchFamily="2" charset="-122"/>
            </a:endParaRPr>
          </a:p>
        </p:txBody>
      </p:sp>
      <p:pic>
        <p:nvPicPr>
          <p:cNvPr id="85" name="图片 84"/>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66000"/>
                    </a14:imgEffect>
                  </a14:imgLayer>
                </a14:imgProps>
              </a:ext>
              <a:ext uri="{28A0092B-C50C-407E-A947-70E740481C1C}">
                <a14:useLocalDpi xmlns:a14="http://schemas.microsoft.com/office/drawing/2010/main" val="0"/>
              </a:ext>
            </a:extLst>
          </a:blip>
          <a:srcRect/>
          <a:stretch>
            <a:fillRect/>
          </a:stretch>
        </p:blipFill>
        <p:spPr>
          <a:xfrm flipH="1">
            <a:off x="6751320" y="1753235"/>
            <a:ext cx="5043805" cy="3629025"/>
          </a:xfrm>
          <a:prstGeom prst="rect">
            <a:avLst/>
          </a:prstGeom>
        </p:spPr>
      </p:pic>
      <p:sp>
        <p:nvSpPr>
          <p:cNvPr id="25" name="文本框 2"/>
          <p:cNvSpPr txBox="1"/>
          <p:nvPr/>
        </p:nvSpPr>
        <p:spPr>
          <a:xfrm>
            <a:off x="885737" y="59918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a:r>
              <a:rPr lang="en-US" altLang="zh-CN" sz="2600" dirty="0">
                <a:latin typeface="宋体" panose="02010600030101010101" pitchFamily="2" charset="-122"/>
                <a:ea typeface="宋体" panose="02010600030101010101" pitchFamily="2" charset="-122"/>
                <a:sym typeface="+mn-ea"/>
              </a:rPr>
              <a:t>1.1.1</a:t>
            </a:r>
            <a:r>
              <a:rPr lang="zh-CN" altLang="zh-CN" sz="2600" dirty="0">
                <a:latin typeface="宋体" panose="02010600030101010101" pitchFamily="2" charset="-122"/>
                <a:ea typeface="宋体" panose="02010600030101010101" pitchFamily="2" charset="-122"/>
                <a:sym typeface="+mn-ea"/>
              </a:rPr>
              <a:t>函数的概念</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78705" y="2362835"/>
            <a:ext cx="6415405" cy="2249170"/>
          </a:xfrm>
          <a:prstGeom prst="rect">
            <a:avLst/>
          </a:prstGeom>
          <a:noFill/>
        </p:spPr>
        <p:txBody>
          <a:bodyPr wrap="square" rtlCol="0">
            <a:spAutoFit/>
          </a:bodyPr>
          <a:p>
            <a:pPr>
              <a:lnSpc>
                <a:spcPct val="130000"/>
              </a:lnSpc>
              <a:spcBef>
                <a:spcPts val="0"/>
              </a:spcBef>
              <a:spcAft>
                <a:spcPts val="0"/>
              </a:spcAft>
            </a:pPr>
            <a:r>
              <a:rPr lang="en-US" altLang="zh-CN" b="1" dirty="0">
                <a:solidFill>
                  <a:schemeClr val="bg1">
                    <a:lumMod val="50000"/>
                  </a:schemeClr>
                </a:solidFill>
                <a:sym typeface="+mn-ea"/>
              </a:rPr>
              <a:t>1.</a:t>
            </a:r>
            <a:r>
              <a:rPr lang="zh-CN" altLang="en-US" b="1" dirty="0">
                <a:solidFill>
                  <a:schemeClr val="bg1">
                    <a:lumMod val="50000"/>
                  </a:schemeClr>
                </a:solidFill>
                <a:sym typeface="+mn-ea"/>
              </a:rPr>
              <a:t>单调性</a:t>
            </a:r>
            <a:endParaRPr dirty="0"/>
          </a:p>
          <a:p>
            <a:pPr>
              <a:lnSpc>
                <a:spcPct val="130000"/>
              </a:lnSpc>
              <a:spcBef>
                <a:spcPts val="0"/>
              </a:spcBef>
              <a:spcAft>
                <a:spcPts val="0"/>
              </a:spcAft>
            </a:pPr>
            <a:r>
              <a:rPr dirty="0"/>
              <a:t>定义1.1.2 </a:t>
            </a:r>
            <a:r>
              <a:rPr lang="en-US" dirty="0"/>
              <a:t>    </a:t>
            </a:r>
            <a:r>
              <a:rPr dirty="0"/>
              <a:t>设函数 f（x）在区间（a，b）内有定义.若对区间（a，b）内的任意两点z， x</a:t>
            </a:r>
            <a:r>
              <a:rPr baseline="-25000" dirty="0"/>
              <a:t>2</a:t>
            </a:r>
            <a:r>
              <a:rPr dirty="0"/>
              <a:t>且x&lt;x</a:t>
            </a:r>
            <a:r>
              <a:rPr lang="en-US" baseline="-25000" dirty="0"/>
              <a:t>2</a:t>
            </a:r>
            <a:r>
              <a:rPr dirty="0"/>
              <a:t>，都有 f（x）&lt;f（x</a:t>
            </a:r>
            <a:r>
              <a:rPr lang="en-US" baseline="-25000" dirty="0"/>
              <a:t>2</a:t>
            </a:r>
            <a:r>
              <a:rPr dirty="0"/>
              <a:t>），则称 f（z）在区间（a，b）内单调增加;若对区间（a，b）内的任意两点 x，x</a:t>
            </a:r>
            <a:r>
              <a:rPr baseline="-25000" dirty="0"/>
              <a:t>2</a:t>
            </a:r>
            <a:r>
              <a:rPr dirty="0"/>
              <a:t>且 x&lt;x</a:t>
            </a:r>
            <a:r>
              <a:rPr baseline="-25000" dirty="0"/>
              <a:t>2</a:t>
            </a:r>
            <a:r>
              <a:rPr dirty="0"/>
              <a:t>，都有 f（x）&gt;f（x</a:t>
            </a:r>
            <a:r>
              <a:rPr lang="en-US" baseline="-25000" dirty="0"/>
              <a:t>2</a:t>
            </a:r>
            <a:r>
              <a:rPr dirty="0"/>
              <a:t>），则称 f（x）在区间（a，b）内单调减少</a:t>
            </a:r>
            <a:r>
              <a:rPr lang="zh-CN" dirty="0"/>
              <a:t>。</a:t>
            </a:r>
            <a:endParaRPr lang="zh-CN"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2" name="Freeform 27"/>
          <p:cNvSpPr/>
          <p:nvPr/>
        </p:nvSpPr>
        <p:spPr bwMode="auto">
          <a:xfrm flipH="1">
            <a:off x="2715866" y="821295"/>
            <a:ext cx="1499802" cy="1431594"/>
          </a:xfrm>
          <a:prstGeom prst="ellipse">
            <a:avLst/>
          </a:prstGeom>
          <a:blipFill dpi="0" rotWithShape="1">
            <a:blip r:embed="rId2"/>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en-US" altLang="zh-CN" sz="2600" dirty="0">
                <a:latin typeface="宋体" panose="02010600030101010101" pitchFamily="2" charset="-122"/>
                <a:ea typeface="宋体" panose="02010600030101010101" pitchFamily="2" charset="-122"/>
              </a:rPr>
              <a:t>1.1.2</a:t>
            </a:r>
            <a:r>
              <a:rPr lang="zh-CN" altLang="en-US" sz="2600" dirty="0">
                <a:latin typeface="宋体" panose="02010600030101010101" pitchFamily="2" charset="-122"/>
                <a:ea typeface="宋体" panose="02010600030101010101" pitchFamily="2" charset="-122"/>
              </a:rPr>
              <a:t>函数的性质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78705" y="2362835"/>
            <a:ext cx="6415405" cy="1889760"/>
          </a:xfrm>
          <a:prstGeom prst="rect">
            <a:avLst/>
          </a:prstGeom>
          <a:noFill/>
        </p:spPr>
        <p:txBody>
          <a:bodyPr wrap="square" rtlCol="0">
            <a:spAutoFit/>
          </a:bodyPr>
          <a:p>
            <a:pPr>
              <a:lnSpc>
                <a:spcPct val="130000"/>
              </a:lnSpc>
              <a:spcBef>
                <a:spcPts val="0"/>
              </a:spcBef>
              <a:spcAft>
                <a:spcPts val="0"/>
              </a:spcAft>
            </a:pPr>
            <a:r>
              <a:rPr 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2.</a:t>
            </a:r>
            <a:r>
              <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奇偶性</a:t>
            </a:r>
            <a:endPar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a:p>
            <a:pPr>
              <a:lnSpc>
                <a:spcPct val="130000"/>
              </a:lnSpc>
              <a:spcBef>
                <a:spcPts val="0"/>
              </a:spcBef>
              <a:spcAft>
                <a:spcPts val="0"/>
              </a:spcAft>
            </a:pPr>
            <a:r>
              <a:rPr dirty="0"/>
              <a:t>定义1.1.3 设函数 f（x）的定义域是关于原点对称的区间 </a:t>
            </a:r>
            <a:r>
              <a:rPr lang="en-US" dirty="0"/>
              <a:t>I</a:t>
            </a:r>
            <a:r>
              <a:rPr lang="zh-CN" altLang="en-US" dirty="0"/>
              <a:t>。</a:t>
            </a:r>
            <a:r>
              <a:rPr dirty="0"/>
              <a:t>若对区间 I内的任意一点x，都有 </a:t>
            </a:r>
            <a:r>
              <a:rPr lang="en-US" dirty="0"/>
              <a:t>f</a:t>
            </a:r>
            <a:r>
              <a:rPr dirty="0"/>
              <a:t>（</a:t>
            </a:r>
            <a:r>
              <a:rPr lang="en-US" dirty="0"/>
              <a:t>-</a:t>
            </a:r>
            <a:r>
              <a:rPr dirty="0"/>
              <a:t>x）=</a:t>
            </a:r>
            <a:r>
              <a:rPr lang="en-US" dirty="0"/>
              <a:t>-</a:t>
            </a:r>
            <a:r>
              <a:rPr dirty="0"/>
              <a:t>f（x），则称 /（x）为奇函数</a:t>
            </a:r>
            <a:r>
              <a:rPr lang="zh-CN" dirty="0"/>
              <a:t>；</a:t>
            </a:r>
            <a:r>
              <a:rPr dirty="0"/>
              <a:t>若对区间I内的任意一点x，都有，f（</a:t>
            </a:r>
            <a:r>
              <a:rPr lang="en-US" dirty="0"/>
              <a:t>-</a:t>
            </a:r>
            <a:r>
              <a:rPr dirty="0"/>
              <a:t>x）= f（x），则称 f（x）为偶函数</a:t>
            </a:r>
            <a:r>
              <a:rPr lang="zh-CN" dirty="0"/>
              <a:t>。</a:t>
            </a:r>
            <a:endParaRPr lang="zh-CN"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en-US" altLang="zh-CN" sz="2600" dirty="0">
                <a:latin typeface="宋体" panose="02010600030101010101" pitchFamily="2" charset="-122"/>
                <a:ea typeface="宋体" panose="02010600030101010101" pitchFamily="2" charset="-122"/>
              </a:rPr>
              <a:t>1.1.2</a:t>
            </a:r>
            <a:r>
              <a:rPr lang="zh-CN" altLang="en-US" sz="2600" dirty="0">
                <a:latin typeface="宋体" panose="02010600030101010101" pitchFamily="2" charset="-122"/>
                <a:ea typeface="宋体" panose="02010600030101010101" pitchFamily="2" charset="-122"/>
              </a:rPr>
              <a:t>函数的性质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78705" y="2362835"/>
            <a:ext cx="6415405" cy="1889760"/>
          </a:xfrm>
          <a:prstGeom prst="rect">
            <a:avLst/>
          </a:prstGeom>
          <a:noFill/>
        </p:spPr>
        <p:txBody>
          <a:bodyPr wrap="square" rtlCol="0">
            <a:spAutoFit/>
          </a:bodyPr>
          <a:p>
            <a:pPr>
              <a:lnSpc>
                <a:spcPct val="130000"/>
              </a:lnSpc>
              <a:spcBef>
                <a:spcPts val="0"/>
              </a:spcBef>
              <a:spcAft>
                <a:spcPts val="0"/>
              </a:spcAft>
            </a:pPr>
            <a:r>
              <a:rPr 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3.</a:t>
            </a:r>
            <a:r>
              <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周期性</a:t>
            </a:r>
            <a:endPar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a:p>
            <a:pPr>
              <a:lnSpc>
                <a:spcPct val="130000"/>
              </a:lnSpc>
              <a:spcBef>
                <a:spcPts val="0"/>
              </a:spcBef>
              <a:spcAft>
                <a:spcPts val="0"/>
              </a:spcAft>
            </a:pPr>
            <a:r>
              <a:rPr dirty="0"/>
              <a:t>定义1.1.4 设函数 f（x）的定义域为D.若存在正的常数T，使得对于任意的x∈D，总有 f(x＋T)= f(x),则称 f（x）为周期函数，称 T为f（x）的周期.若存在最小的正数 T使得上式成立，则称 T为最小正周期，简称为周期</a:t>
            </a:r>
            <a:r>
              <a:rPr lang="zh-CN" dirty="0"/>
              <a:t>。</a:t>
            </a:r>
            <a:endParaRPr lang="zh-CN"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2" name="Freeform 27"/>
          <p:cNvSpPr/>
          <p:nvPr/>
        </p:nvSpPr>
        <p:spPr bwMode="auto">
          <a:xfrm flipH="1">
            <a:off x="2715866" y="821295"/>
            <a:ext cx="1499802" cy="1431594"/>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en-US" altLang="zh-CN" sz="2600" dirty="0">
                <a:latin typeface="宋体" panose="02010600030101010101" pitchFamily="2" charset="-122"/>
                <a:ea typeface="宋体" panose="02010600030101010101" pitchFamily="2" charset="-122"/>
              </a:rPr>
              <a:t>1.1.2</a:t>
            </a:r>
            <a:r>
              <a:rPr lang="zh-CN" altLang="en-US" sz="2600" dirty="0">
                <a:latin typeface="宋体" panose="02010600030101010101" pitchFamily="2" charset="-122"/>
                <a:ea typeface="宋体" panose="02010600030101010101" pitchFamily="2" charset="-122"/>
              </a:rPr>
              <a:t>函数的性质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 name="矩形: 圆角 44"/>
          <p:cNvSpPr/>
          <p:nvPr/>
        </p:nvSpPr>
        <p:spPr>
          <a:xfrm>
            <a:off x="3436774" y="1828801"/>
            <a:ext cx="8289123" cy="4009126"/>
          </a:xfrm>
          <a:prstGeom prst="roundRect">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4" name="矩形: 圆角 3"/>
          <p:cNvSpPr/>
          <p:nvPr/>
        </p:nvSpPr>
        <p:spPr>
          <a:xfrm>
            <a:off x="3669166" y="2000250"/>
            <a:ext cx="7797215" cy="3666227"/>
          </a:xfrm>
          <a:prstGeom prst="roundRect">
            <a:avLst/>
          </a:prstGeom>
          <a:gradFill>
            <a:gsLst>
              <a:gs pos="0">
                <a:schemeClr val="bg1"/>
              </a:gs>
              <a:gs pos="51000">
                <a:schemeClr val="bg1">
                  <a:lumMod val="95000"/>
                </a:schemeClr>
              </a:gs>
              <a:gs pos="100000">
                <a:schemeClr val="bg1">
                  <a:lumMod val="95000"/>
                </a:schemeClr>
              </a:gs>
            </a:gsLst>
            <a:lin ang="18900000" scaled="0"/>
          </a:gradFill>
          <a:ln>
            <a:gradFill>
              <a:gsLst>
                <a:gs pos="54000">
                  <a:srgbClr val="3494FA"/>
                </a:gs>
                <a:gs pos="56000">
                  <a:srgbClr val="FDC01A"/>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nvGrpSpPr>
          <p:cNvPr id="29" name="组合 28"/>
          <p:cNvGrpSpPr/>
          <p:nvPr/>
        </p:nvGrpSpPr>
        <p:grpSpPr>
          <a:xfrm>
            <a:off x="972937" y="1436228"/>
            <a:ext cx="3739574" cy="3739574"/>
            <a:chOff x="304800" y="673100"/>
            <a:chExt cx="4000500" cy="4000500"/>
          </a:xfrm>
          <a:effectLst>
            <a:outerShdw blurRad="50800" dist="50800" dir="8100000" sx="96000" sy="96000" algn="tr" rotWithShape="0">
              <a:prstClr val="black">
                <a:alpha val="50000"/>
              </a:prstClr>
            </a:outerShdw>
          </a:effectLst>
        </p:grpSpPr>
        <p:sp>
          <p:nvSpPr>
            <p:cNvPr id="30"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endParaRPr>
            </a:p>
          </p:txBody>
        </p:sp>
        <p:sp>
          <p:nvSpPr>
            <p:cNvPr id="31" name="椭圆 30"/>
            <p:cNvSpPr/>
            <p:nvPr/>
          </p:nvSpPr>
          <p:spPr>
            <a:xfrm>
              <a:off x="457490" y="825790"/>
              <a:ext cx="3695120" cy="3695120"/>
            </a:xfrm>
            <a:prstGeom prst="ellipse">
              <a:avLst/>
            </a:prstGeom>
            <a:gradFill>
              <a:gsLst>
                <a:gs pos="0">
                  <a:schemeClr val="bg1"/>
                </a:gs>
                <a:gs pos="51000">
                  <a:schemeClr val="bg1">
                    <a:lumMod val="95000"/>
                  </a:schemeClr>
                </a:gs>
                <a:gs pos="100000">
                  <a:schemeClr val="bg1">
                    <a:lumMod val="9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grpSp>
      <p:sp>
        <p:nvSpPr>
          <p:cNvPr id="2" name="文本框 1"/>
          <p:cNvSpPr txBox="1"/>
          <p:nvPr/>
        </p:nvSpPr>
        <p:spPr>
          <a:xfrm>
            <a:off x="4878705" y="2541270"/>
            <a:ext cx="6415405" cy="1529715"/>
          </a:xfrm>
          <a:prstGeom prst="rect">
            <a:avLst/>
          </a:prstGeom>
          <a:noFill/>
        </p:spPr>
        <p:txBody>
          <a:bodyPr wrap="square" rtlCol="0">
            <a:spAutoFit/>
          </a:bodyPr>
          <a:p>
            <a:pPr>
              <a:lnSpc>
                <a:spcPct val="130000"/>
              </a:lnSpc>
              <a:spcBef>
                <a:spcPts val="0"/>
              </a:spcBef>
              <a:spcAft>
                <a:spcPts val="0"/>
              </a:spcAft>
            </a:pPr>
            <a:r>
              <a:rPr 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4.</a:t>
            </a:r>
            <a:r>
              <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rPr>
              <a:t>有界性</a:t>
            </a:r>
            <a:endParaRPr lang="zh-CN" altLang="en-US" b="1" dirty="0">
              <a:solidFill>
                <a:schemeClr val="tx1"/>
              </a:solidFill>
              <a:effectLst>
                <a:outerShdw blurRad="38100" dist="19050" dir="2700000" algn="tl" rotWithShape="0">
                  <a:schemeClr val="dk1">
                    <a:alpha val="40000"/>
                  </a:schemeClr>
                </a:outerShdw>
              </a:effectLst>
              <a:latin typeface="黑体" panose="02010600030101010101" charset="-122"/>
              <a:ea typeface="黑体" panose="02010600030101010101" charset="-122"/>
              <a:cs typeface="黑体" panose="02010600030101010101" charset="-122"/>
              <a:sym typeface="+mn-ea"/>
            </a:endParaRPr>
          </a:p>
          <a:p>
            <a:pPr>
              <a:lnSpc>
                <a:spcPct val="130000"/>
              </a:lnSpc>
              <a:spcBef>
                <a:spcPts val="0"/>
              </a:spcBef>
              <a:spcAft>
                <a:spcPts val="0"/>
              </a:spcAft>
            </a:pPr>
            <a:r>
              <a:rPr dirty="0"/>
              <a:t>定义1.1.5 设函数 f（x）在区间I上有定义.若存在正数 M，使得对于区间I上的任意一个x;总有|f（x）|≤M成立，则称 f（x）在区间I上是有界函数.否则称 f（x）在区间 I内是无界函数，</a:t>
            </a:r>
            <a:endParaRPr dirty="0"/>
          </a:p>
        </p:txBody>
      </p:sp>
      <p:sp>
        <p:nvSpPr>
          <p:cNvPr id="32" name="Oval 11"/>
          <p:cNvSpPr>
            <a:spLocks noChangeArrowheads="1"/>
          </p:cNvSpPr>
          <p:nvPr/>
        </p:nvSpPr>
        <p:spPr bwMode="auto">
          <a:xfrm rot="10499916" flipH="1">
            <a:off x="1187018" y="4442656"/>
            <a:ext cx="413762" cy="41283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3" name="Oval 12"/>
          <p:cNvSpPr>
            <a:spLocks noChangeArrowheads="1"/>
          </p:cNvSpPr>
          <p:nvPr/>
        </p:nvSpPr>
        <p:spPr bwMode="auto">
          <a:xfrm rot="10499916" flipH="1">
            <a:off x="886454" y="5766579"/>
            <a:ext cx="256050" cy="256050"/>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4" name="Oval 14"/>
          <p:cNvSpPr>
            <a:spLocks noChangeArrowheads="1"/>
          </p:cNvSpPr>
          <p:nvPr/>
        </p:nvSpPr>
        <p:spPr bwMode="auto">
          <a:xfrm rot="10499916" flipH="1">
            <a:off x="992586" y="4923909"/>
            <a:ext cx="85350" cy="85350"/>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5" name="Oval 15"/>
          <p:cNvSpPr>
            <a:spLocks noChangeArrowheads="1"/>
          </p:cNvSpPr>
          <p:nvPr/>
        </p:nvSpPr>
        <p:spPr bwMode="auto">
          <a:xfrm rot="10499916" flipH="1">
            <a:off x="469779" y="4724585"/>
            <a:ext cx="87205" cy="88133"/>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6" name="Freeform 16"/>
          <p:cNvSpPr/>
          <p:nvPr/>
        </p:nvSpPr>
        <p:spPr bwMode="auto">
          <a:xfrm rot="10499916" flipH="1">
            <a:off x="741361" y="5120128"/>
            <a:ext cx="376653" cy="377581"/>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7" name="Oval 17"/>
          <p:cNvSpPr>
            <a:spLocks noChangeArrowheads="1"/>
          </p:cNvSpPr>
          <p:nvPr/>
        </p:nvSpPr>
        <p:spPr bwMode="auto">
          <a:xfrm rot="10499916" flipH="1">
            <a:off x="1511909" y="5672351"/>
            <a:ext cx="141013" cy="143796"/>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8" name="Oval 18"/>
          <p:cNvSpPr>
            <a:spLocks noChangeArrowheads="1"/>
          </p:cNvSpPr>
          <p:nvPr/>
        </p:nvSpPr>
        <p:spPr bwMode="auto">
          <a:xfrm rot="10499916" flipH="1">
            <a:off x="726955" y="6467902"/>
            <a:ext cx="142869" cy="142868"/>
          </a:xfrm>
          <a:prstGeom prst="ellipse">
            <a:avLst/>
          </a:prstGeom>
          <a:solidFill>
            <a:srgbClr val="7030A0"/>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39" name="Oval 19"/>
          <p:cNvSpPr>
            <a:spLocks noChangeArrowheads="1"/>
          </p:cNvSpPr>
          <p:nvPr/>
        </p:nvSpPr>
        <p:spPr bwMode="auto">
          <a:xfrm rot="10499916" flipH="1">
            <a:off x="2001103" y="5431331"/>
            <a:ext cx="312641" cy="312641"/>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0" name="Oval 21"/>
          <p:cNvSpPr>
            <a:spLocks noChangeArrowheads="1"/>
          </p:cNvSpPr>
          <p:nvPr/>
        </p:nvSpPr>
        <p:spPr bwMode="auto">
          <a:xfrm rot="10499916" flipH="1">
            <a:off x="2010533" y="4802234"/>
            <a:ext cx="141013" cy="141013"/>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1" name="Freeform 23"/>
          <p:cNvSpPr/>
          <p:nvPr/>
        </p:nvSpPr>
        <p:spPr bwMode="auto">
          <a:xfrm flipH="1">
            <a:off x="3669166" y="4768651"/>
            <a:ext cx="1139078" cy="1179027"/>
          </a:xfrm>
          <a:prstGeom prst="ellipse">
            <a:avLst/>
          </a:prstGeom>
          <a:blipFill dpi="0" rotWithShape="1">
            <a:blip r:embed="rId1"/>
            <a:srcRect/>
            <a:stretch>
              <a:fillRect/>
            </a:stretch>
          </a:blip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3" name="Freeform 28"/>
          <p:cNvSpPr/>
          <p:nvPr/>
        </p:nvSpPr>
        <p:spPr bwMode="auto">
          <a:xfrm rot="10499916" flipH="1">
            <a:off x="597007" y="3015815"/>
            <a:ext cx="874838" cy="872054"/>
          </a:xfrm>
          <a:prstGeom prst="ellipse">
            <a:avLst/>
          </a:prstGeom>
          <a:solidFill>
            <a:schemeClr val="accent2"/>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44" name="Oval 11"/>
          <p:cNvSpPr>
            <a:spLocks noChangeArrowheads="1"/>
          </p:cNvSpPr>
          <p:nvPr/>
        </p:nvSpPr>
        <p:spPr bwMode="auto">
          <a:xfrm rot="10499916" flipH="1">
            <a:off x="2948647" y="5747325"/>
            <a:ext cx="249471" cy="248912"/>
          </a:xfrm>
          <a:prstGeom prst="ellipse">
            <a:avLst/>
          </a:prstGeom>
          <a:solidFill>
            <a:schemeClr val="accent5">
              <a:lumMod val="60000"/>
              <a:lumOff val="40000"/>
            </a:schemeClr>
          </a:solidFill>
          <a:ln>
            <a:noFill/>
          </a:ln>
          <a:effectLst>
            <a:outerShdw blurRad="190500" dist="190500" dir="5400000" algn="ctr" rotWithShape="0">
              <a:srgbClr val="000000">
                <a:alpha val="43137"/>
              </a:srgbClr>
            </a:outerShdw>
          </a:effectLst>
        </p:spPr>
        <p:txBody>
          <a:bodyPr vert="horz" wrap="square" lIns="91440" tIns="45720" rIns="91440" bIns="45720" numCol="1" anchor="t" anchorCtr="0" compatLnSpc="1"/>
          <a:p>
            <a:endParaRPr lang="zh-CN" altLang="en-US">
              <a:latin typeface="思源黑体" panose="020B0400000000000000" pitchFamily="34" charset="-122"/>
              <a:ea typeface="思源黑体" panose="020B0400000000000000" pitchFamily="34" charset="-122"/>
              <a:cs typeface="+mn-ea"/>
              <a:sym typeface="思源黑体" panose="020B0400000000000000" pitchFamily="34" charset="-122"/>
            </a:endParaRPr>
          </a:p>
        </p:txBody>
      </p:sp>
      <p:sp>
        <p:nvSpPr>
          <p:cNvPr id="5" name="文本框 2"/>
          <p:cNvSpPr txBox="1"/>
          <p:nvPr/>
        </p:nvSpPr>
        <p:spPr>
          <a:xfrm>
            <a:off x="1227367" y="3184903"/>
            <a:ext cx="3231285" cy="487680"/>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ctr"/>
            <a:r>
              <a:rPr lang="en-US" altLang="zh-CN" sz="2600" dirty="0">
                <a:latin typeface="宋体" panose="02010600030101010101" pitchFamily="2" charset="-122"/>
                <a:ea typeface="宋体" panose="02010600030101010101" pitchFamily="2" charset="-122"/>
              </a:rPr>
              <a:t>1.1.2</a:t>
            </a:r>
            <a:r>
              <a:rPr lang="zh-CN" altLang="en-US" sz="2600" dirty="0">
                <a:latin typeface="宋体" panose="02010600030101010101" pitchFamily="2" charset="-122"/>
                <a:ea typeface="宋体" panose="02010600030101010101" pitchFamily="2" charset="-122"/>
              </a:rPr>
              <a:t>函数的性质</a:t>
            </a:r>
            <a:endParaRPr lang="zh-CN" altLang="en-US" sz="2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KSO_WM_BEAUTIFY_FLAG" val="#wm#"/>
  <p:tag name="KSO_WM_TEMPLATE_CATEGORY" val="diagram"/>
  <p:tag name="KSO_WM_TEMPLATE_INDEX" val="790"/>
</p:tagLst>
</file>

<file path=ppt/tags/tag11.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ags/tag13.xml><?xml version="1.0" encoding="utf-8"?>
<p:tagLst xmlns:p="http://schemas.openxmlformats.org/presentationml/2006/main">
  <p:tag name="MH_CONTENTSID" val="635"/>
</p:tagLst>
</file>

<file path=ppt/tags/tag2.xml><?xml version="1.0" encoding="utf-8"?>
<p:tagLst xmlns:p="http://schemas.openxmlformats.org/presentationml/2006/main">
  <p:tag name="MH" val="20180804121219"/>
  <p:tag name="MH_LIBRARY" val="CONTENTS"/>
  <p:tag name="MH_TYPE" val="ENTRY"/>
  <p:tag name="ID" val="626777"/>
  <p:tag name="MH_ORDER" val="1"/>
</p:tagLst>
</file>

<file path=ppt/tags/tag3.xml><?xml version="1.0" encoding="utf-8"?>
<p:tagLst xmlns:p="http://schemas.openxmlformats.org/presentationml/2006/main">
  <p:tag name="MH" val="20180804121219"/>
  <p:tag name="MH_LIBRARY" val="CONTENTS"/>
  <p:tag name="MH_TYPE" val="NUMBER"/>
  <p:tag name="ID" val="626777"/>
  <p:tag name="MH_ORDER" val="1"/>
</p:tagLst>
</file>

<file path=ppt/tags/tag4.xml><?xml version="1.0" encoding="utf-8"?>
<p:tagLst xmlns:p="http://schemas.openxmlformats.org/presentationml/2006/main">
  <p:tag name="KSO_WM_BEAUTIFY_FLAG" val="#wm#"/>
  <p:tag name="KSO_WM_TEMPLATE_CATEGORY" val="diagram"/>
  <p:tag name="KSO_WM_TEMPLATE_INDEX" val="790"/>
</p:tagLst>
</file>

<file path=ppt/tags/tag5.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6.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ags/tag7.xml><?xml version="1.0" encoding="utf-8"?>
<p:tagLst xmlns:p="http://schemas.openxmlformats.org/presentationml/2006/main">
  <p:tag name="KSO_WM_BEAUTIFY_FLAG" val="#wm#"/>
  <p:tag name="KSO_WM_TEMPLATE_CATEGORY" val="diagram"/>
  <p:tag name="KSO_WM_TEMPLATE_INDEX" val="790"/>
</p:tagLst>
</file>

<file path=ppt/tags/tag8.xml><?xml version="1.0" encoding="utf-8"?>
<p:tagLst xmlns:p="http://schemas.openxmlformats.org/presentationml/2006/main">
  <p:tag name="KSO_WM_UNIT_PRESET_TEXT" val="采用索尼 2000 万像素感光元件，可智能合成 2μm 超大像素，感光能力提升 3 倍。"/>
  <p:tag name="KSO_WM_UNIT_NOCLEAR" val="0"/>
  <p:tag name="KSO_WM_UNIT_VALUE" val="50"/>
  <p:tag name="KSO_WM_UNIT_HIGHLIGHT" val="0"/>
  <p:tag name="KSO_WM_UNIT_COMPATIBLE" val="0"/>
  <p:tag name="KSO_WM_UNIT_DIAGRAM_ISNUMVISUAL" val="0"/>
  <p:tag name="KSO_WM_UNIT_DIAGRAM_ISREFERUNIT" val="0"/>
  <p:tag name="KSO_WM_UNIT_TYPE" val="f"/>
  <p:tag name="KSO_WM_UNIT_INDEX" val="1"/>
  <p:tag name="KSO_WM_UNIT_ID" val="diagram20201247_1*f*1"/>
  <p:tag name="KSO_WM_TEMPLATE_CATEGORY" val="diagram"/>
  <p:tag name="KSO_WM_TEMPLATE_INDEX" val="20201247"/>
  <p:tag name="KSO_WM_UNIT_LAYERLEVEL" val="1"/>
  <p:tag name="KSO_WM_TAG_VERSION" val="1.0"/>
  <p:tag name="KSO_WM_BEAUTIFY_FLAG" val="#wm#"/>
  <p:tag name="KSO_WM_DIAGRAM_GROUP_CODE" val="ζ1-1"/>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BEAUTIFY_FLAG" val="#wm#"/>
  <p:tag name="KSO_WM_TEMPLATE_CATEGORY" val="diagram"/>
  <p:tag name="KSO_WM_TEMPLATE_INDEX" val="20201247"/>
  <p:tag name="KSO_WM_SLIDE_ID" val="diagram20201247_1"/>
  <p:tag name="KSO_WM_TEMPLATE_SUBCATEGORY" val="6"/>
  <p:tag name="KSO_WM_SLIDE_ITEM_CNT" val="1"/>
  <p:tag name="KSO_WM_SLIDE_INDEX" val="1"/>
  <p:tag name="KSO_WM_TAG_VERSION" val="1.0"/>
  <p:tag name="KSO_WM_SLIDE_LAYOUT" val="a_d_f_ζ"/>
  <p:tag name="KSO_WM_SLIDE_LAYOUT_CNT" val="1_1_1_1"/>
  <p:tag name="KSO_WM_SLIDE_TYPE" val="text"/>
  <p:tag name="KSO_WM_SLIDE_SUBTYPE" val="picTxt"/>
  <p:tag name="KSO_WM_SLIDE_SIZE" val="304.25*304.25"/>
  <p:tag name="KSO_WM_SLIDE_POSITION" val="20.35*104.05"/>
  <p:tag name="KSO_WM_DIAGRAM_GROUP_CODE" val="ζ1-1"/>
  <p:tag name="KSO_WM_SLIDE_DIAGTYPE" val="ζ"/>
</p:tagLst>
</file>

<file path=ppt/theme/theme1.xml><?xml version="1.0" encoding="utf-8"?>
<a:theme xmlns:a="http://schemas.openxmlformats.org/drawingml/2006/main" name="千图网海量PPT模板www.58pic.com">
  <a:themeElements>
    <a:clrScheme name="自定义 1">
      <a:dk1>
        <a:sysClr val="windowText" lastClr="000000"/>
      </a:dk1>
      <a:lt1>
        <a:sysClr val="window" lastClr="FFFFFF"/>
      </a:lt1>
      <a:dk2>
        <a:srgbClr val="6A5BD8"/>
      </a:dk2>
      <a:lt2>
        <a:srgbClr val="D9E1F3"/>
      </a:lt2>
      <a:accent1>
        <a:srgbClr val="6A5BD8"/>
      </a:accent1>
      <a:accent2>
        <a:srgbClr val="F2F2F2"/>
      </a:accent2>
      <a:accent3>
        <a:srgbClr val="C0C0F6"/>
      </a:accent3>
      <a:accent4>
        <a:srgbClr val="6A5BD8"/>
      </a:accent4>
      <a:accent5>
        <a:srgbClr val="C0C0F6"/>
      </a:accent5>
      <a:accent6>
        <a:srgbClr val="6A5BD8"/>
      </a:accent6>
      <a:hlink>
        <a:srgbClr val="0000FF"/>
      </a:hlink>
      <a:folHlink>
        <a:srgbClr val="800080"/>
      </a:folHlink>
    </a:clrScheme>
    <a:fontScheme name="自定义 4">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3056</Words>
  <Application>WPS 演示</Application>
  <PresentationFormat>自定义</PresentationFormat>
  <Paragraphs>138</Paragraphs>
  <Slides>25</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Rockwell</vt:lpstr>
      <vt:lpstr>Calibri</vt:lpstr>
      <vt:lpstr>Arial Unicode MS</vt:lpstr>
      <vt:lpstr>思源黑体 CN Bold</vt:lpstr>
      <vt:lpstr>黑体</vt:lpstr>
      <vt:lpstr>思源黑体</vt:lpstr>
      <vt:lpstr>字魂59号-创粗黑</vt:lpstr>
      <vt:lpstr>微软雅黑</vt:lpstr>
      <vt:lpstr>思源黑体 CN Light</vt:lpstr>
      <vt:lpstr>思源黑体 CN Regular</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武静影</cp:lastModifiedBy>
  <cp:revision>10635</cp:revision>
  <cp:lastPrinted>2113-01-01T00:00:00Z</cp:lastPrinted>
  <dcterms:created xsi:type="dcterms:W3CDTF">2015-07-08T08:22:00Z</dcterms:created>
  <dcterms:modified xsi:type="dcterms:W3CDTF">2022-02-25T02:32:32Z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2052-11.1.0.10132</vt:lpwstr>
  </property>
  <property fmtid="{D5CDD505-2E9C-101B-9397-08002B2CF9AE}" pid="4" name="ICV">
    <vt:lpwstr>330874997A7449B186B60D00176DB57F</vt:lpwstr>
  </property>
</Properties>
</file>