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639" r:id="rId3"/>
    <p:sldId id="617" r:id="rId5"/>
    <p:sldId id="636" r:id="rId6"/>
    <p:sldId id="713" r:id="rId7"/>
    <p:sldId id="711" r:id="rId8"/>
    <p:sldId id="853" r:id="rId9"/>
    <p:sldId id="854" r:id="rId10"/>
    <p:sldId id="855" r:id="rId11"/>
    <p:sldId id="856" r:id="rId12"/>
    <p:sldId id="806" r:id="rId13"/>
    <p:sldId id="712" r:id="rId14"/>
    <p:sldId id="857" r:id="rId15"/>
    <p:sldId id="664" r:id="rId16"/>
    <p:sldId id="807" r:id="rId17"/>
    <p:sldId id="544" r:id="rId18"/>
    <p:sldId id="858" r:id="rId19"/>
    <p:sldId id="582" r:id="rId20"/>
  </p:sldIdLst>
  <p:sldSz cx="12195175" cy="6859270"/>
  <p:notesSz cx="6858000" cy="9144000"/>
  <p:embeddedFontLst>
    <p:embeddedFont>
      <p:font typeface="Rockwell" panose="02060603020205020403" pitchFamily="18" charset="0"/>
      <p:regular r:id="rId26"/>
      <p:bold r:id="rId27"/>
      <p:italic r:id="rId28"/>
      <p:boldItalic r:id="rId29"/>
    </p:embeddedFont>
    <p:embeddedFont>
      <p:font typeface="黑体" panose="02010600030101010101" charset="-122"/>
      <p:regular r:id="rId30"/>
    </p:embeddedFont>
    <p:embeddedFont>
      <p:font typeface="微软雅黑" panose="020B0503020204020204" charset="-122"/>
      <p:regular r:id="rId31"/>
    </p:embeddedFont>
    <p:embeddedFont>
      <p:font typeface="字魂59号-创粗黑" panose="02010600030101010101" charset="0"/>
      <p:regular r:id="rId32"/>
    </p:embeddedFont>
  </p:embeddedFontLst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6pPr>
    <a:lvl7pPr marL="326644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7pPr>
    <a:lvl8pPr marL="3810635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8pPr>
    <a:lvl9pPr marL="4354830" algn="l" defTabSz="1089025" rtl="0" eaLnBrk="1" latinLnBrk="0" hangingPunct="1">
      <a:defRPr kern="1200">
        <a:solidFill>
          <a:schemeClr val="tx1"/>
        </a:solidFill>
        <a:latin typeface="Rockwell" panose="02060603020205020403" pitchFamily="18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69DE8"/>
    <a:srgbClr val="023593"/>
    <a:srgbClr val="C0C0F6"/>
    <a:srgbClr val="7EA3F5"/>
    <a:srgbClr val="E1EDFF"/>
    <a:srgbClr val="8576B8"/>
    <a:srgbClr val="002E73"/>
    <a:srgbClr val="161448"/>
    <a:srgbClr val="FEB71D"/>
    <a:srgbClr val="803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38" autoAdjust="0"/>
    <p:restoredTop sz="94660"/>
  </p:normalViewPr>
  <p:slideViewPr>
    <p:cSldViewPr>
      <p:cViewPr>
        <p:scale>
          <a:sx n="70" d="100"/>
          <a:sy n="70" d="100"/>
        </p:scale>
        <p:origin x="-654" y="-426"/>
      </p:cViewPr>
      <p:guideLst>
        <p:guide orient="horz" pos="2160"/>
        <p:guide orient="horz" pos="336"/>
        <p:guide orient="horz" pos="4028"/>
        <p:guide pos="3881"/>
        <p:guide pos="422"/>
        <p:guide pos="72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946" y="-120"/>
      </p:cViewPr>
      <p:guideLst>
        <p:guide orient="horz" pos="2880"/>
        <p:guide pos="218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7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5F79B9-B306-4393-BDEE-A582750E71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E7E33-F89F-41F1-924F-2B2BBDA1E0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9743CD7-97CD-4F57-B351-69A253B17F8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419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902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3220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7415" algn="l" rtl="0" fontAlgn="base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72161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644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635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830" algn="l" defTabSz="108902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9DB4961-5944-45E4-859B-0226209DDE1C}" type="slidenum">
              <a:rPr lang="en-US" altLang="zh-CN"/>
            </a:fld>
            <a:endParaRPr lang="en-US" altLang="zh-CN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743CD7-97CD-4F57-B351-69A253B17F80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image4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>
            <a:spLocks noChangeAspect="1"/>
          </p:cNvSpPr>
          <p:nvPr userDrawn="1"/>
        </p:nvSpPr>
        <p:spPr>
          <a:xfrm>
            <a:off x="-1598613" y="-1980406"/>
            <a:ext cx="5400000" cy="54000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-1534413" y="5585594"/>
            <a:ext cx="3060000" cy="2340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8000" y="409946"/>
            <a:ext cx="10647175" cy="603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435175" y="720000"/>
            <a:ext cx="5760000" cy="360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5999" y="0"/>
            <a:ext cx="432000" cy="1080000"/>
          </a:xfrm>
          <a:custGeom>
            <a:avLst/>
            <a:gdLst/>
            <a:ahLst/>
            <a:cxnLst/>
            <a:rect l="l" t="t" r="r" b="b"/>
            <a:pathLst>
              <a:path w="432000" h="1080000">
                <a:moveTo>
                  <a:pt x="108951" y="0"/>
                </a:moveTo>
                <a:lnTo>
                  <a:pt x="432000" y="0"/>
                </a:lnTo>
                <a:lnTo>
                  <a:pt x="432000" y="1080000"/>
                </a:lnTo>
                <a:lnTo>
                  <a:pt x="108951" y="1080000"/>
                </a:lnTo>
                <a:close/>
                <a:moveTo>
                  <a:pt x="0" y="0"/>
                </a:moveTo>
                <a:lnTo>
                  <a:pt x="64610" y="0"/>
                </a:lnTo>
                <a:lnTo>
                  <a:pt x="64610" y="1080000"/>
                </a:lnTo>
                <a:lnTo>
                  <a:pt x="0" y="108000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文框 3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199" y="0"/>
            <a:ext cx="4879975" cy="6859588"/>
          </a:xfrm>
          <a:prstGeom prst="rect">
            <a:avLst/>
          </a:prstGeom>
        </p:spPr>
      </p:pic>
      <p:sp>
        <p:nvSpPr>
          <p:cNvPr id="3" name="图文框 2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 preferRelativeResize="0"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476" y="1077"/>
            <a:ext cx="9746699" cy="6857434"/>
          </a:xfrm>
          <a:prstGeom prst="rect">
            <a:avLst/>
          </a:prstGeom>
        </p:spPr>
      </p:pic>
      <p:sp>
        <p:nvSpPr>
          <p:cNvPr id="5" name="图文框 4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0" y="405794"/>
            <a:ext cx="6048000" cy="604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 userDrawn="1"/>
        </p:nvSpPr>
        <p:spPr>
          <a:xfrm>
            <a:off x="0" y="0"/>
            <a:ext cx="12195175" cy="6859588"/>
          </a:xfrm>
          <a:prstGeom prst="frame">
            <a:avLst>
              <a:gd name="adj1" fmla="val 175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274703"/>
            <a:ext cx="10975657" cy="114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600571"/>
            <a:ext cx="10975657" cy="4527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758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685" y="6246671"/>
            <a:ext cx="3861806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ctr">
              <a:defRPr sz="16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9876" y="6246671"/>
            <a:ext cx="2845541" cy="476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8871" tIns="54436" rIns="108871" bIns="54436" numCol="1" anchor="t" anchorCtr="0" compatLnSpc="1"/>
          <a:lstStyle>
            <a:lvl1pPr algn="r">
              <a:defRPr sz="1600">
                <a:latin typeface="+mn-lt"/>
              </a:defRPr>
            </a:lvl1pPr>
          </a:lstStyle>
          <a:p>
            <a:fld id="{D0A27C80-5FD3-4361-BB31-75FBA196661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54419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108902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633220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2177415" algn="ctr" rtl="0" fontAlgn="base">
        <a:spcBef>
          <a:spcPct val="0"/>
        </a:spcBef>
        <a:spcAft>
          <a:spcPct val="0"/>
        </a:spcAft>
        <a:defRPr sz="53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08305" indent="-408305" algn="l" rtl="0" fontAlgn="base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rtl="0" fontAlgn="base">
        <a:spcBef>
          <a:spcPct val="2000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</a:defRPr>
      </a:lvl2pPr>
      <a:lvl3pPr marL="1360805" indent="-272415" algn="l" rtl="0" fontAlgn="base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latin typeface="+mn-lt"/>
          <a:ea typeface="+mn-ea"/>
        </a:defRPr>
      </a:lvl3pPr>
      <a:lvl4pPr marL="1905000" indent="-272415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+mn-ea"/>
        </a:defRPr>
      </a:lvl4pPr>
      <a:lvl5pPr marL="244983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5pPr>
      <a:lvl6pPr marL="299402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6pPr>
      <a:lvl7pPr marL="3538220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7pPr>
      <a:lvl8pPr marL="408241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8pPr>
      <a:lvl9pPr marL="4627245" indent="-272415" algn="l" rtl="0" fontAlgn="base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02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22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41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61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644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635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830" algn="l" defTabSz="108902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3.xml"/><Relationship Id="rId2" Type="http://schemas.openxmlformats.org/officeDocument/2006/relationships/image" Target="file:///C:\Users\Administrator.SKY-20210624GPH\AppData\Local\Temp\wps\INetCache\13d46303d02bb4f07f0d1ce3804c1d9c" TargetMode="Externa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9"/>
          <p:cNvSpPr txBox="1"/>
          <p:nvPr/>
        </p:nvSpPr>
        <p:spPr>
          <a:xfrm rot="16200000">
            <a:off x="9063990" y="3663315"/>
            <a:ext cx="727075" cy="3002915"/>
          </a:xfrm>
          <a:prstGeom prst="rect">
            <a:avLst/>
          </a:prstGeom>
          <a:solidFill>
            <a:schemeClr val="accent6"/>
          </a:solidFill>
          <a:effectLst/>
        </p:spPr>
        <p:txBody>
          <a:bodyPr vert="eaVert" wrap="square" lIns="91450" tIns="45725" rIns="90000" bIns="45725" rtlCol="0" anchor="ctr" anchorCtr="1">
            <a:noAutofit/>
          </a:bodyPr>
          <a:lstStyle/>
          <a:p>
            <a:pPr algn="ctr">
              <a:defRPr/>
            </a:pPr>
            <a:r>
              <a:rPr lang="zh-CN" sz="3200" kern="0" spc="300" dirty="0">
                <a:solidFill>
                  <a:schemeClr val="bg1"/>
                </a:solidFill>
                <a:latin typeface="宋体" panose="02010600030101010101" pitchFamily="2" charset="-122"/>
              </a:rPr>
              <a:t>北京出版社</a:t>
            </a:r>
            <a:endParaRPr lang="zh-CN" sz="3200" kern="0" spc="3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83705" y="1753235"/>
            <a:ext cx="50279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8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高等数学（经管类专业适用）</a:t>
            </a:r>
            <a:endParaRPr lang="zh-CN" sz="48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4000" b="1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（第三版）</a:t>
            </a:r>
            <a:endParaRPr lang="zh-CN" sz="4000" b="1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9124950" y="676910"/>
            <a:ext cx="921385" cy="550545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二元函数的极值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9056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7.2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29125" y="2169160"/>
            <a:ext cx="6802755" cy="2968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定义7.2.1 设二元函数ε=f（x，y）在点 P</a:t>
            </a:r>
            <a:r>
              <a:rPr lang="en-US" baseline="-25000" dirty="0"/>
              <a:t>0</a:t>
            </a:r>
            <a:r>
              <a:rPr dirty="0"/>
              <a:t>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）的某一邻域内有定义.在此邻域中任意取定一个点 P（x，y），且 P</a:t>
            </a:r>
            <a:r>
              <a:rPr lang="en-US" baseline="-25000" dirty="0"/>
              <a:t>0</a:t>
            </a:r>
            <a:r>
              <a:rPr dirty="0"/>
              <a:t>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）≠P（x，y）.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（1）如果 f（x，y）&gt;f（x，y）恒成立，则称 f（x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）为二元函数z=f（x，y）的一个极大值，P</a:t>
            </a:r>
            <a:r>
              <a:rPr lang="en-US" baseline="-25000" dirty="0"/>
              <a:t>0</a:t>
            </a:r>
            <a:r>
              <a:rPr dirty="0"/>
              <a:t>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）称为一个极大值点;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（2）如果 f（x，y）&lt;f（x，y）恒成立，则称 f（x，y）为二元函数z=f（x，y）的一个极小值，P</a:t>
            </a:r>
            <a:r>
              <a:rPr lang="en-US" baseline="-25000" dirty="0"/>
              <a:t>0</a:t>
            </a:r>
            <a:r>
              <a:rPr dirty="0"/>
              <a:t>（x</a:t>
            </a:r>
            <a:r>
              <a:rPr lang="en-US" baseline="-25000" dirty="0"/>
              <a:t>0</a:t>
            </a:r>
            <a:r>
              <a:rPr dirty="0"/>
              <a:t>，y</a:t>
            </a:r>
            <a:r>
              <a:rPr lang="en-US" baseline="-25000" dirty="0"/>
              <a:t>0</a:t>
            </a:r>
            <a:r>
              <a:rPr dirty="0"/>
              <a:t>）称为一个极小值点.</a:t>
            </a:r>
            <a:endParaRPr dirty="0"/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极大值与极小值统称为极值，极大值点与极小值点统称为极值点.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2" name="Freeform 27"/>
          <p:cNvSpPr/>
          <p:nvPr/>
        </p:nvSpPr>
        <p:spPr bwMode="auto">
          <a:xfrm flipH="1">
            <a:off x="2715866" y="821295"/>
            <a:ext cx="1499802" cy="1431594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02105" y="2979420"/>
            <a:ext cx="282702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7.2.1二元函数的极值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" name="矩形: 圆角 44"/>
          <p:cNvSpPr/>
          <p:nvPr/>
        </p:nvSpPr>
        <p:spPr>
          <a:xfrm>
            <a:off x="3436774" y="1828801"/>
            <a:ext cx="8289123" cy="4009126"/>
          </a:xfrm>
          <a:prstGeom prst="roundRect">
            <a:avLst/>
          </a:prstGeom>
          <a:gradFill>
            <a:gsLst>
              <a:gs pos="0">
                <a:schemeClr val="bg1"/>
              </a:gs>
              <a:gs pos="55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3669166" y="2000250"/>
            <a:ext cx="7797215" cy="3666227"/>
          </a:xfrm>
          <a:prstGeom prst="roundRect">
            <a:avLst/>
          </a:prstGeom>
          <a:gradFill>
            <a:gsLst>
              <a:gs pos="0">
                <a:schemeClr val="bg1"/>
              </a:gs>
              <a:gs pos="51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18900000" scaled="0"/>
          </a:gradFill>
          <a:ln>
            <a:gradFill>
              <a:gsLst>
                <a:gs pos="54000">
                  <a:srgbClr val="3494FA"/>
                </a:gs>
                <a:gs pos="56000">
                  <a:srgbClr val="FDC01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/>
          </a:p>
        </p:txBody>
      </p:sp>
      <p:grpSp>
        <p:nvGrpSpPr>
          <p:cNvPr id="29" name="组合 28"/>
          <p:cNvGrpSpPr/>
          <p:nvPr/>
        </p:nvGrpSpPr>
        <p:grpSpPr>
          <a:xfrm>
            <a:off x="972937" y="1436228"/>
            <a:ext cx="3739574" cy="3739574"/>
            <a:chOff x="304800" y="673100"/>
            <a:chExt cx="4000500" cy="4000500"/>
          </a:xfrm>
          <a:effectLst>
            <a:outerShdw blurRad="50800" dist="50800" dir="8100000" sx="96000" sy="96000" algn="tr" rotWithShape="0">
              <a:prstClr val="black">
                <a:alpha val="50000"/>
              </a:prstClr>
            </a:outerShdw>
          </a:effectLst>
        </p:grpSpPr>
        <p:sp>
          <p:nvSpPr>
            <p:cNvPr id="30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57490" y="825790"/>
              <a:ext cx="3695120" cy="369512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40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802505" y="2546985"/>
            <a:ext cx="5893435" cy="2249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dirty="0"/>
              <a:t>在实际应用中，我们经常会遇到这样一类二元函数的最值问题</a:t>
            </a:r>
            <a:r>
              <a:rPr lang="zh-CN" dirty="0"/>
              <a:t>：</a:t>
            </a:r>
            <a:r>
              <a:rPr dirty="0"/>
              <a:t>从具体的问题来看，最大值或最小值是一定存在的，函数的定义域是一个开区域，而目在定义域内 只有唯一一个驻点，那么，我们可以证明，这个唯一的驻点就是函数的最大值点或最小值点，它所对应的函数值就是最大值或最小值. </a:t>
            </a:r>
            <a:endParaRPr dirty="0"/>
          </a:p>
        </p:txBody>
      </p:sp>
      <p:sp>
        <p:nvSpPr>
          <p:cNvPr id="32" name="Oval 11"/>
          <p:cNvSpPr>
            <a:spLocks noChangeArrowheads="1"/>
          </p:cNvSpPr>
          <p:nvPr/>
        </p:nvSpPr>
        <p:spPr bwMode="auto">
          <a:xfrm rot="10499916" flipH="1">
            <a:off x="1187018" y="4442656"/>
            <a:ext cx="413762" cy="41283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 rot="10499916" flipH="1">
            <a:off x="886454" y="5766579"/>
            <a:ext cx="256050" cy="25605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4" name="Oval 14"/>
          <p:cNvSpPr>
            <a:spLocks noChangeArrowheads="1"/>
          </p:cNvSpPr>
          <p:nvPr/>
        </p:nvSpPr>
        <p:spPr bwMode="auto">
          <a:xfrm rot="10499916" flipH="1">
            <a:off x="992586" y="4923909"/>
            <a:ext cx="85350" cy="85350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5" name="Oval 15"/>
          <p:cNvSpPr>
            <a:spLocks noChangeArrowheads="1"/>
          </p:cNvSpPr>
          <p:nvPr/>
        </p:nvSpPr>
        <p:spPr bwMode="auto">
          <a:xfrm rot="10499916" flipH="1">
            <a:off x="469779" y="4724585"/>
            <a:ext cx="87205" cy="88133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6" name="Freeform 16"/>
          <p:cNvSpPr/>
          <p:nvPr/>
        </p:nvSpPr>
        <p:spPr bwMode="auto">
          <a:xfrm rot="10499916" flipH="1">
            <a:off x="741361" y="5120128"/>
            <a:ext cx="376653" cy="37758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7" name="Oval 17"/>
          <p:cNvSpPr>
            <a:spLocks noChangeArrowheads="1"/>
          </p:cNvSpPr>
          <p:nvPr/>
        </p:nvSpPr>
        <p:spPr bwMode="auto">
          <a:xfrm rot="10499916" flipH="1">
            <a:off x="1511909" y="5672351"/>
            <a:ext cx="141013" cy="14379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8" name="Oval 18"/>
          <p:cNvSpPr>
            <a:spLocks noChangeArrowheads="1"/>
          </p:cNvSpPr>
          <p:nvPr/>
        </p:nvSpPr>
        <p:spPr bwMode="auto">
          <a:xfrm rot="10499916" flipH="1">
            <a:off x="726955" y="6467902"/>
            <a:ext cx="142869" cy="142868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39" name="Oval 19"/>
          <p:cNvSpPr>
            <a:spLocks noChangeArrowheads="1"/>
          </p:cNvSpPr>
          <p:nvPr/>
        </p:nvSpPr>
        <p:spPr bwMode="auto">
          <a:xfrm rot="10499916" flipH="1">
            <a:off x="2001103" y="5431331"/>
            <a:ext cx="312641" cy="312641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0" name="Oval 21"/>
          <p:cNvSpPr>
            <a:spLocks noChangeArrowheads="1"/>
          </p:cNvSpPr>
          <p:nvPr/>
        </p:nvSpPr>
        <p:spPr bwMode="auto">
          <a:xfrm rot="10499916" flipH="1">
            <a:off x="2010533" y="4802234"/>
            <a:ext cx="141013" cy="141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3" name="Freeform 28"/>
          <p:cNvSpPr/>
          <p:nvPr/>
        </p:nvSpPr>
        <p:spPr bwMode="auto">
          <a:xfrm rot="10499916" flipH="1">
            <a:off x="597007" y="3015815"/>
            <a:ext cx="874838" cy="87205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44" name="Oval 11"/>
          <p:cNvSpPr>
            <a:spLocks noChangeArrowheads="1"/>
          </p:cNvSpPr>
          <p:nvPr/>
        </p:nvSpPr>
        <p:spPr bwMode="auto">
          <a:xfrm rot="10499916" flipH="1">
            <a:off x="2948647" y="5747325"/>
            <a:ext cx="249471" cy="248912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190500" dist="190500" dir="5400000" algn="ctr" rotWithShape="0">
              <a:srgbClr val="000000">
                <a:alpha val="43137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p>
            <a:endParaRPr lang="zh-CN" altLang="en-US">
              <a:latin typeface="思源黑体" panose="020B0400000000000000" pitchFamily="34" charset="-122"/>
              <a:ea typeface="思源黑体" panose="020B0400000000000000" pitchFamily="34" charset="-122"/>
              <a:cs typeface="+mn-ea"/>
              <a:sym typeface="思源黑体" panose="020B0400000000000000" pitchFamily="34" charset="-122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1602105" y="2979420"/>
            <a:ext cx="2827020" cy="88773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7.2.2最大值与最小值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963930" y="1219835"/>
                <a:ext cx="10267315" cy="5250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对自变量在定义域内未受任何限制的极值问题称为无条件极值问题. 而在许多实际问题中，求函数极值时，其自变量常常受一些条件的限制，这类问题称为条件极值问题.如例 4，对这样简单的条件极值问题，往往可利用约束条件，消去函数中的某些自变量，转化为无条件极值问题来处理.但是在很多情况下，条件极值并不容易转化为无条件极值.下面介绍一种直接求条件极值的方法——拉格朗日乘数法。</a:t>
                </a:r>
                <a:endParaRPr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求函数z=f（x，y）在约束条件g（x，y）=0 下极值的方法——拉格朗日乘数法，具体求解步骤如下∶</a:t>
                </a:r>
                <a:endParaRPr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（1）构造辅助函数（称为拉格朗日函数）</a:t>
                </a:r>
                <a:endParaRPr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F(.x,y)=f(x,y)＋g(x,y),</a:t>
                </a:r>
                <a:endParaRPr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其中λ为待定常数，称为拉格朗日系数</a:t>
                </a:r>
                <a:r>
                  <a:rPr lang="en-US"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.</a:t>
                </a:r>
                <a:endParaRPr lang="en-US"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（2）根据无条件极值的求解方法，解方程组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sz="2000" i="1" dirty="0">
                            <a:solidFill>
                              <a:schemeClr val="tx1"/>
                            </a:solidFill>
                            <a:latin typeface="Cambria Math" panose="02040503050406030204" charset="0"/>
                            <a:ea typeface="思源黑体 CN Light" panose="020B0300000000000000" pitchFamily="34" charset="-122"/>
                            <a:cs typeface="Cambria Math" panose="02040503050406030204" charset="0"/>
                            <a:sym typeface="+mn-ea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sz="2000" i="1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</m:ctrlPr>
                          </m:eqArrPr>
                          <m:e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𝐹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x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x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)+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  <a:sym typeface="+mn-ea"/>
                              </a:rPr>
                              <m:t>𝜆</m:t>
                            </m:r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φ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x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0</m:t>
                            </m:r>
                          </m:e>
                          <m:e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 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𝐹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y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𝑓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y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)+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  <a:sym typeface="+mn-ea"/>
                              </a:rPr>
                              <m:t>𝜆</m:t>
                            </m:r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φ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ʹ</m:t>
                            </m:r>
                            <m:r>
                              <m:rPr>
                                <m:sty m:val="p"/>
                              </m:rP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y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0</m:t>
                            </m:r>
                          </m:e>
                          <m:e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𝐹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'</m:t>
                            </m:r>
                            <m:r>
                              <a:rPr lang="en-US" sz="2000" baseline="-25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微软雅黑" panose="020B0503020204020204" charset="-122"/>
                                <a:cs typeface="Cambria Math" panose="02040503050406030204" charset="0"/>
                                <a:sym typeface="+mn-ea"/>
                              </a:rPr>
                              <m:t>𝜆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=</m:t>
                            </m:r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schemeClr val="tx1"/>
                                </a:solidFill>
                                <a:latin typeface="Cambria Math" panose="02040503050406030204" charset="0"/>
                                <a:ea typeface="思源黑体 CN Light" panose="020B0300000000000000" pitchFamily="34" charset="-122"/>
                                <a:cs typeface="Cambria Math" panose="02040503050406030204" charset="0"/>
                                <a:sym typeface="+mn-ea"/>
                              </a:rPr>
                              <m:t>φ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(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𝑥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 ,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𝑦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)=</m:t>
                            </m:r>
                            <m:r>
                              <a:rPr lang="en-US" sz="2000" dirty="0">
                                <a:solidFill>
                                  <a:schemeClr val="tx1"/>
                                </a:solidFill>
                                <a:latin typeface="思源黑体 CN Light" panose="020B0300000000000000" pitchFamily="34" charset="-122"/>
                                <a:ea typeface="思源黑体 CN Light" panose="020B0300000000000000" pitchFamily="34" charset="-122"/>
                                <a:cs typeface="思源黑体 CN Light" panose="020B0300000000000000" pitchFamily="34" charset="-122"/>
                                <a:sym typeface="+mn-ea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endParaRPr lang="en-US"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得出可能的极值点（x，y）和λ;</a:t>
                </a:r>
                <a:endParaRPr lang="en-US"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60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思源黑体 CN Light" panose="020B0300000000000000" pitchFamily="34" charset="-122"/>
                    <a:sym typeface="+mn-ea"/>
                  </a:rPr>
                  <a:t>（3）判断求出的点（z，y）是否为极值点，通常可根据问题的实际意义判定.</a:t>
                </a:r>
                <a:endParaRPr lang="en-US" sz="1600" dirty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思源黑体 CN Light" panose="020B0300000000000000" pitchFamily="34" charset="-122"/>
                  <a:sym typeface="+mn-ea"/>
                </a:endParaRPr>
              </a:p>
            </p:txBody>
          </p:sp>
        </mc:Choice>
        <mc:Fallback>
          <p:sp>
            <p:nvSpPr>
              <p:cNvPr id="4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63930" y="1219835"/>
                <a:ext cx="10267315" cy="52508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737" y="599183"/>
            <a:ext cx="3231285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7.2.3条件极值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7563485" y="2268220"/>
            <a:ext cx="921385" cy="2177415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algn="l"/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全微分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6105" y="18294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7.3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Box 83"/>
          <p:cNvSpPr txBox="1"/>
          <p:nvPr/>
        </p:nvSpPr>
        <p:spPr>
          <a:xfrm>
            <a:off x="763270" y="1524635"/>
            <a:ext cx="780161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定义7.3.1 如果二元函数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z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=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f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（x，y）在点 P（x，y）处的全增量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△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z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=f（x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+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△x，y+△y）-f（x，y）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可以表示为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△</a:t>
            </a:r>
            <a:r>
              <a:rPr lang="en-US"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z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=A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△</a:t>
            </a:r>
            <a:r>
              <a:rPr lang="en-US"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x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+B△y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+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a（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黑体" panose="02010600030101010101" charset="-122"/>
              </a:rPr>
              <a:t>ρ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）</a:t>
            </a:r>
            <a:endParaRPr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其中，A、B仅仅与x，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y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有关，与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△x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，</a:t>
            </a:r>
            <a:r>
              <a:rPr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△</a:t>
            </a:r>
            <a:r>
              <a:rPr lang="en-US" sz="18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y</a:t>
            </a:r>
            <a:r>
              <a:rPr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无关</a:t>
            </a: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.</a:t>
            </a: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sz="18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二元函数在一点处可微、偏导数存在与连续三者之间的关系如下∶</a:t>
            </a: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  <a:p>
            <a:pPr algn="just">
              <a:lnSpc>
                <a:spcPct val="150000"/>
              </a:lnSpc>
            </a:pPr>
            <a:endParaRPr lang="en-US" sz="18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3940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7.3.1全微分的概念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0505" y="4344035"/>
            <a:ext cx="3244215" cy="1355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394081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 smtClean="0">
                <a:latin typeface="宋体" panose="02010600030101010101" pitchFamily="2" charset="-122"/>
                <a:ea typeface="宋体" panose="02010600030101010101" pitchFamily="2" charset="-122"/>
              </a:rPr>
              <a:t>7.3.2全微分的计算</a:t>
            </a:r>
            <a:endParaRPr lang="en-US" altLang="zh-CN" sz="26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2505" y="1219835"/>
            <a:ext cx="103663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/>
              <a:t>由全微分的定义，如果二元函数</a:t>
            </a:r>
            <a:r>
              <a:rPr lang="en-US" altLang="zh-CN"/>
              <a:t>z</a:t>
            </a:r>
            <a:r>
              <a:rPr lang="zh-CN" altLang="en-US"/>
              <a:t>= f（x，</a:t>
            </a:r>
            <a:r>
              <a:rPr lang="en-US" altLang="zh-CN"/>
              <a:t>y</a:t>
            </a:r>
            <a:r>
              <a:rPr lang="zh-CN" altLang="en-US"/>
              <a:t>）满足相应的条件，我们可以求出两个阶偏导数 f</a:t>
            </a:r>
            <a:r>
              <a:rPr lang="en-US" altLang="zh-CN"/>
              <a:t>’</a:t>
            </a:r>
            <a:r>
              <a:rPr lang="en-US" altLang="zh-CN" baseline="-25000"/>
              <a:t>x</a:t>
            </a:r>
            <a:r>
              <a:rPr lang="zh-CN" altLang="en-US"/>
              <a:t>（x，y）和 f</a:t>
            </a:r>
            <a:r>
              <a:rPr lang="en-US" altLang="zh-CN"/>
              <a:t>’</a:t>
            </a:r>
            <a:r>
              <a:rPr lang="en-US" altLang="zh-CN" baseline="-25000"/>
              <a:t>y</a:t>
            </a:r>
            <a:r>
              <a:rPr lang="zh-CN" altLang="en-US"/>
              <a:t>（x，y），然后再求出全微分 dz.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3105" y="2439035"/>
            <a:ext cx="7588250" cy="2206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080" y="2484120"/>
            <a:ext cx="4108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谢谢观看</a:t>
            </a:r>
            <a:endParaRPr lang="zh-CN" altLang="en-US" sz="60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3205" y="3014980"/>
            <a:ext cx="56305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7</a:t>
            </a:r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章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r>
              <a:rPr lang="zh-CN" sz="4800" spc="600" dirty="0" smtClean="0">
                <a:ln w="28575">
                  <a:noFill/>
                </a:ln>
                <a:solidFill>
                  <a:schemeClr val="tx2"/>
                </a:solidFill>
                <a:latin typeface="宋体" panose="02010600030101010101" pitchFamily="2" charset="-122"/>
              </a:rPr>
              <a:t>二元函数微分学</a:t>
            </a:r>
            <a:endParaRPr lang="zh-CN" sz="4800" spc="600" dirty="0" smtClean="0">
              <a:ln w="28575">
                <a:noFill/>
              </a:ln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2270" y="1600835"/>
            <a:ext cx="6003925" cy="3338195"/>
            <a:chOff x="0" y="1401692"/>
            <a:chExt cx="6003925" cy="362858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2041368"/>
              <a:ext cx="2952000" cy="0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1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990600" y="2726920"/>
              <a:ext cx="5013325" cy="1505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7" tIns="0" rIns="0" bIns="0" anchor="t" anchorCtr="0">
              <a:sp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7.1 二元函数及其偏导数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7.2</a:t>
              </a:r>
              <a:r>
                <a:rPr lang="en-US"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 </a:t>
              </a: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二元函数的极值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sz="2000" spc="600" dirty="0" smtClean="0">
                  <a:solidFill>
                    <a:schemeClr val="tx2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7.3 全微分</a:t>
              </a:r>
              <a:endParaRPr sz="20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7" name="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03015" y="1681368"/>
              <a:ext cx="720021" cy="72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58" tIns="45729" rIns="91458" bIns="45729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+mn-ea"/>
                <a:cs typeface="Arial Unicode MS" panose="020B0604020202020204" pitchFamily="34" charset="-122"/>
              </a:endParaRPr>
            </a:p>
          </p:txBody>
        </p:sp>
        <p:sp>
          <p:nvSpPr>
            <p:cNvPr id="8" name="1"/>
            <p:cNvSpPr txBox="1"/>
            <p:nvPr/>
          </p:nvSpPr>
          <p:spPr bwMode="auto">
            <a:xfrm>
              <a:off x="398187" y="1401692"/>
              <a:ext cx="2880000" cy="655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000" spc="300" dirty="0" smtClean="0">
                  <a:solidFill>
                    <a:schemeClr val="tx2"/>
                  </a:solidFill>
                  <a:latin typeface="黑体" panose="02010600030101010101" charset="-122"/>
                  <a:ea typeface="黑体" panose="02010600030101010101" charset="-122"/>
                </a:rPr>
                <a:t>Content</a:t>
              </a:r>
              <a:endParaRPr lang="en-US" altLang="zh-CN" sz="4000" spc="300" dirty="0">
                <a:solidFill>
                  <a:schemeClr val="tx2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24865" y="2485367"/>
              <a:ext cx="14605" cy="2544911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4"/>
          <p:cNvSpPr txBox="1"/>
          <p:nvPr/>
        </p:nvSpPr>
        <p:spPr>
          <a:xfrm>
            <a:off x="6864047" y="2349794"/>
            <a:ext cx="792000" cy="2160000"/>
          </a:xfrm>
          <a:prstGeom prst="rect">
            <a:avLst/>
          </a:prstGeom>
          <a:solidFill>
            <a:schemeClr val="accent6"/>
          </a:solidFill>
        </p:spPr>
        <p:txBody>
          <a:bodyPr vert="eaVert" wrap="none" rtlCol="0" anchor="ctr" anchorCtr="1">
            <a:no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宋体" panose="02010600030101010101" pitchFamily="2" charset="-122"/>
              </a:rPr>
              <a:t>目 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2000">
        <p14:flip dir="r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 rot="16200000">
            <a:off x="8060690" y="1439545"/>
            <a:ext cx="2398395" cy="485394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sz="4800" spc="600" dirty="0" smtClean="0">
                <a:solidFill>
                  <a:schemeClr val="tx2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二元函数及其偏导数</a:t>
            </a:r>
            <a:endParaRPr lang="zh-CN" altLang="en-US" sz="4800" dirty="0">
              <a:solidFill>
                <a:schemeClr val="tx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3235" y="1981835"/>
            <a:ext cx="37757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5400" b="1">
                <a:latin typeface="黑体" panose="02010600030101010101" charset="-122"/>
                <a:ea typeface="黑体" panose="02010600030101010101" charset="-122"/>
              </a:rPr>
              <a:t>7.1</a:t>
            </a:r>
            <a:endParaRPr lang="en-US" altLang="zh-CN" sz="5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382270" y="1677035"/>
            <a:ext cx="61671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定义7.1.1 设有三个变量x，y，ε.如果当变量x，y在它们的变化范围D 内任意取定一组数值（x;y）时，按照某一确定的对应关系f，变量ε都有唯一确定的数值与之对应，则称变量z 为变量.x，y的二元函数，记为z= f(x,y),</a:t>
            </a:r>
            <a:endParaRPr lang="en-US" sz="2000" spc="3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2"/>
                </a:solidFill>
                <a:latin typeface="宋体" panose="02010600030101010101" pitchFamily="2" charset="-122"/>
              </a:rPr>
              <a:t>其中x，y称为自变量，x，y的变化范围D称为二元函数的定义域.变量x也称为因变量.</a:t>
            </a:r>
            <a:endParaRPr lang="en-US" sz="2000" spc="300" dirty="0" smtClean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7.1.1二元函数的概念</a:t>
            </a:r>
            <a:endParaRPr lang="en-US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5470" y="2210435"/>
            <a:ext cx="3975735" cy="2940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382270" y="1677035"/>
            <a:ext cx="1126363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在一元函数中，导数就是因变量对自变量的变化率.在二元函数中，我们也会研究类似的问题，但是自变量的变化情形变得复杂了，因为两个自变量都可能获得增量. 我们在这里讨论只有一个自变量获得了增量，而另外一个自变量没有获得增量的情况.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假定二元函数 z=f（x，y）在点 P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（x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，y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）的某一邻域内有定义，则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△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x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z = f（x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十△x，y）- f（x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，y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），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称为因变量 x 对自变量x 的偏增量;△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x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z= f(x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,y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+△y)-f(x</a:t>
            </a:r>
            <a:r>
              <a:rPr lang="en-US" sz="2000" spc="300" baseline="-250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0</a:t>
            </a: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,y),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称为因变量x对自变量y的偏增量.</a:t>
            </a:r>
            <a:endParaRPr lang="en-US" sz="2000" spc="300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7.1.2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偏导数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7.1.2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偏导数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5670" y="1155065"/>
            <a:ext cx="9725025" cy="5347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Box 82"/>
          <p:cNvSpPr txBox="1"/>
          <p:nvPr/>
        </p:nvSpPr>
        <p:spPr>
          <a:xfrm>
            <a:off x="382270" y="1219835"/>
            <a:ext cx="6019165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spc="3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</a:rPr>
              <a:t>由此可见，所谓二元函数的偏导数，实质上就是将其中一个自变量暂时固定为常数，将二元函数z=f（x，y）看成另外一个自变量的函数的导数，这就相当于对一个一元函数求导数.因此求二元函数的偏导数时，只需要分清哪一个自变量是暂时的常量，哪一个自变量是暂时的变量就可以了.如果二元函数z=f（x，y）在区域 D内的每一点 P（x，y）都有对x的偏导数时，那么这个偏导数仍然是自变量x，y的二元函数，称为ε=f（x，y）对x的偏导函数，简称偏导数</a:t>
            </a:r>
            <a:r>
              <a:rPr lang="zh-CN" altLang="en-US" sz="2000" spc="3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</a:rPr>
              <a:t>。</a:t>
            </a:r>
            <a:endParaRPr lang="zh-CN" altLang="en-US" sz="2000" spc="3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7.1.2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偏导数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6478270" y="1753235"/>
            <a:ext cx="5137785" cy="34874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382270" y="1219835"/>
                <a:ext cx="9081770" cy="48901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sz="2000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二元函数z=f/（x，y）的偏导数仍然是自变量x;y的二元函数，如果这两个偏导数也存在导数，那么对这两个偏导数继续求偏导数就得到了二阶偏导数.二元函数的二阶偏导数一共有四个，分别是</a:t>
                </a:r>
                <a:endParaRPr sz="2000" spc="3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（1）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[f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]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，记作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f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xx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（x，y）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𝒛</m:t>
                        </m:r>
                      </m:num>
                      <m:den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</a:rPr>
                  <a:t>或</a:t>
                </a:r>
                <a:r>
                  <a:rPr lang="en-US" altLang="zh-CN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</a:rPr>
                  <a:t>z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xx.</a:t>
                </a:r>
                <a:endParaRPr lang="en-US" sz="2400" b="1" spc="3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（2）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[f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]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，记作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f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（x，y）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𝒛</m:t>
                        </m:r>
                      </m:num>
                      <m:den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zh-CN" alt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或</a:t>
                </a:r>
                <a:r>
                  <a:rPr lang="en-US" altLang="zh-CN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z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xy.</a:t>
                </a:r>
                <a:endParaRPr lang="en-US" sz="2400" b="1" spc="300" baseline="-250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（3）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[f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]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，记作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f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（x，y）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𝒛</m:t>
                        </m:r>
                      </m:num>
                      <m:den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𝒙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zh-CN" alt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或</a:t>
                </a:r>
                <a:r>
                  <a:rPr lang="en-US" altLang="zh-CN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z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yx.</a:t>
                </a:r>
                <a:endParaRPr lang="en-US" sz="2400" b="1" spc="300" baseline="-250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</a:rPr>
                  <a:t>（4）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[f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]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´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x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，记作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f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yy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（x，y）</a:t>
                </a:r>
                <a:r>
                  <a:rPr 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</m:ctrlPr>
                      </m:fPr>
                      <m:num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𝒛</m:t>
                        </m:r>
                      </m:num>
                      <m:den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𝝏</m:t>
                        </m:r>
                        <m:r>
                          <a:rPr lang="en-US" sz="2400" b="1" i="1" spc="3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𝒚</m:t>
                        </m:r>
                        <m:r>
                          <a:rPr lang="en-US" sz="2400" b="1" i="1" spc="300" baseline="30000" dirty="0" smtClean="0">
                            <a:solidFill>
                              <a:schemeClr val="accent1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charset="0"/>
                            <a:cs typeface="Cambria Math" panose="02040503050406030204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或</a:t>
                </a:r>
                <a:r>
                  <a:rPr lang="en-US" altLang="zh-CN"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Cambria Math" panose="02040503050406030204" charset="0"/>
                    <a:cs typeface="Cambria Math" panose="02040503050406030204" charset="0"/>
                    <a:sym typeface="+mn-ea"/>
                  </a:rPr>
                  <a:t>z</a:t>
                </a:r>
                <a:r>
                  <a:rPr sz="2400" b="1" spc="3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"</a:t>
                </a:r>
                <a:r>
                  <a:rPr lang="en-US" sz="2400" b="1" spc="300" baseline="-25000" dirty="0" smtClean="0">
                    <a:solidFill>
                      <a:schemeClr val="accent1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宋体" panose="02010600030101010101" pitchFamily="2" charset="-122"/>
                    <a:sym typeface="+mn-ea"/>
                  </a:rPr>
                  <a:t>yy.</a:t>
                </a:r>
                <a:endParaRPr lang="en-US" sz="2400" b="1" spc="300" baseline="-25000" dirty="0" smtClean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宋体" panose="02010600030101010101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270" y="1219835"/>
                <a:ext cx="9081770" cy="48901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5" name="文本框 2"/>
          <p:cNvSpPr txBox="1"/>
          <p:nvPr/>
        </p:nvSpPr>
        <p:spPr>
          <a:xfrm>
            <a:off x="885825" y="599440"/>
            <a:ext cx="4860290" cy="487680"/>
          </a:xfrm>
          <a:prstGeom prst="rect">
            <a:avLst/>
          </a:prstGeom>
          <a:noFill/>
        </p:spPr>
        <p:txBody>
          <a:bodyPr wrap="square" lIns="87764" tIns="43882" rIns="87764" bIns="43882" rtlCol="0">
            <a:spAutoFit/>
          </a:bodyPr>
          <a:lstStyle>
            <a:defPPr>
              <a:defRPr lang="zh-CN"/>
            </a:defPPr>
            <a:lvl1pPr algn="ctr">
              <a:defRPr sz="2400" spc="300">
                <a:solidFill>
                  <a:schemeClr val="tx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algn="l"/>
            <a:r>
              <a:rPr lang="en-US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7.1.3</a:t>
            </a:r>
            <a:r>
              <a:rPr lang="zh-CN" altLang="zh-CN" sz="2600" dirty="0">
                <a:latin typeface="宋体" panose="02010600030101010101" pitchFamily="2" charset="-122"/>
                <a:ea typeface="宋体" panose="02010600030101010101" pitchFamily="2" charset="-122"/>
              </a:rPr>
              <a:t>高阶偏导数</a:t>
            </a:r>
            <a:endParaRPr lang="zh-CN" altLang="zh-CN" sz="2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gallery dir="l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80926094856"/>
  <p:tag name="MH_LIBRARY" val="CONTENTS"/>
  <p:tag name="MH_AUTOCOLOR" val="TRUE"/>
  <p:tag name="MH_TYPE" val="CONTENTS"/>
  <p:tag name="ID" val="626777"/>
</p:tagLst>
</file>

<file path=ppt/tags/tag2.xml><?xml version="1.0" encoding="utf-8"?>
<p:tagLst xmlns:p="http://schemas.openxmlformats.org/presentationml/2006/main">
  <p:tag name="MH" val="20180804121219"/>
  <p:tag name="MH_LIBRARY" val="CONTENTS"/>
  <p:tag name="MH_TYPE" val="ENTRY"/>
  <p:tag name="ID" val="626777"/>
  <p:tag name="MH_ORDER" val="1"/>
</p:tagLst>
</file>

<file path=ppt/tags/tag3.xml><?xml version="1.0" encoding="utf-8"?>
<p:tagLst xmlns:p="http://schemas.openxmlformats.org/presentationml/2006/main">
  <p:tag name="MH" val="20180804121219"/>
  <p:tag name="MH_LIBRARY" val="CONTENTS"/>
  <p:tag name="MH_TYPE" val="NUMBER"/>
  <p:tag name="ID" val="626777"/>
  <p:tag name="MH_ORDER" val="1"/>
</p:tagLst>
</file>

<file path=ppt/tags/tag4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5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6.xml><?xml version="1.0" encoding="utf-8"?>
<p:tagLst xmlns:p="http://schemas.openxmlformats.org/presentationml/2006/main">
  <p:tag name="KSO_WM_BEAUTIFY_FLAG" val="#wm#"/>
  <p:tag name="KSO_WM_TEMPLATE_CATEGORY" val="diagram"/>
  <p:tag name="KSO_WM_TEMPLATE_INDEX" val="790"/>
</p:tagLst>
</file>

<file path=ppt/tags/tag7.xml><?xml version="1.0" encoding="utf-8"?>
<p:tagLst xmlns:p="http://schemas.openxmlformats.org/presentationml/2006/main">
  <p:tag name="MH_CONTENTSID" val="635"/>
</p:tagLst>
</file>

<file path=ppt/theme/theme1.xml><?xml version="1.0" encoding="utf-8"?>
<a:theme xmlns:a="http://schemas.openxmlformats.org/drawingml/2006/main" name="千图网海量PPT模板www.58pic.com">
  <a:themeElements>
    <a:clrScheme name="自定义 1">
      <a:dk1>
        <a:sysClr val="windowText" lastClr="000000"/>
      </a:dk1>
      <a:lt1>
        <a:sysClr val="window" lastClr="FFFFFF"/>
      </a:lt1>
      <a:dk2>
        <a:srgbClr val="6A5BD8"/>
      </a:dk2>
      <a:lt2>
        <a:srgbClr val="D9E1F3"/>
      </a:lt2>
      <a:accent1>
        <a:srgbClr val="6A5BD8"/>
      </a:accent1>
      <a:accent2>
        <a:srgbClr val="F2F2F2"/>
      </a:accent2>
      <a:accent3>
        <a:srgbClr val="C0C0F6"/>
      </a:accent3>
      <a:accent4>
        <a:srgbClr val="6A5BD8"/>
      </a:accent4>
      <a:accent5>
        <a:srgbClr val="C0C0F6"/>
      </a:accent5>
      <a:accent6>
        <a:srgbClr val="6A5BD8"/>
      </a:accent6>
      <a:hlink>
        <a:srgbClr val="0000FF"/>
      </a:hlink>
      <a:folHlink>
        <a:srgbClr val="800080"/>
      </a:folHlink>
    </a:clrScheme>
    <a:fontScheme name="自定义 4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1410</Words>
  <Application>WPS 演示</Application>
  <PresentationFormat>自定义</PresentationFormat>
  <Paragraphs>84</Paragraphs>
  <Slides>17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Rockwell</vt:lpstr>
      <vt:lpstr>Calibri</vt:lpstr>
      <vt:lpstr>Arial Unicode MS</vt:lpstr>
      <vt:lpstr>黑体</vt:lpstr>
      <vt:lpstr>思源黑体 CN Bold</vt:lpstr>
      <vt:lpstr>思源黑体</vt:lpstr>
      <vt:lpstr>微软雅黑</vt:lpstr>
      <vt:lpstr>字魂59号-创粗黑</vt:lpstr>
      <vt:lpstr>千图网海量PPT模板www.58pic.com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武静影</cp:lastModifiedBy>
  <cp:revision>10639</cp:revision>
  <cp:lastPrinted>2113-01-01T00:00:00Z</cp:lastPrinted>
  <dcterms:created xsi:type="dcterms:W3CDTF">2015-07-08T08:22:00Z</dcterms:created>
  <dcterms:modified xsi:type="dcterms:W3CDTF">2022-02-25T02:38:07Z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2052-11.1.0.10132</vt:lpwstr>
  </property>
  <property fmtid="{D5CDD505-2E9C-101B-9397-08002B2CF9AE}" pid="4" name="ICV">
    <vt:lpwstr>330874997A7449B186B60D00176DB57F</vt:lpwstr>
  </property>
</Properties>
</file>