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639" r:id="rId3"/>
    <p:sldId id="617" r:id="rId5"/>
    <p:sldId id="636" r:id="rId6"/>
    <p:sldId id="713" r:id="rId7"/>
    <p:sldId id="712" r:id="rId8"/>
    <p:sldId id="711" r:id="rId9"/>
    <p:sldId id="853" r:id="rId10"/>
    <p:sldId id="854" r:id="rId11"/>
    <p:sldId id="855" r:id="rId12"/>
    <p:sldId id="806" r:id="rId13"/>
    <p:sldId id="667" r:id="rId14"/>
    <p:sldId id="664" r:id="rId15"/>
    <p:sldId id="807" r:id="rId16"/>
    <p:sldId id="761" r:id="rId17"/>
    <p:sldId id="544" r:id="rId18"/>
    <p:sldId id="582" r:id="rId19"/>
  </p:sldIdLst>
  <p:sldSz cx="12195175" cy="6859270"/>
  <p:notesSz cx="6858000" cy="9144000"/>
  <p:embeddedFontLst>
    <p:embeddedFont>
      <p:font typeface="Rockwell" panose="02060603020205020403" pitchFamily="18" charset="0"/>
      <p:regular r:id="rId25"/>
      <p:bold r:id="rId26"/>
      <p:italic r:id="rId27"/>
      <p:boldItalic r:id="rId28"/>
    </p:embeddedFont>
    <p:embeddedFont>
      <p:font typeface="黑体" panose="02010600030101010101" charset="-122"/>
      <p:regular r:id="rId29"/>
    </p:embeddedFont>
    <p:embeddedFont>
      <p:font typeface="微软雅黑" panose="020B0503020204020204" charset="-122"/>
      <p:regular r:id="rId30"/>
    </p:embeddedFont>
    <p:embeddedFont>
      <p:font typeface="字魂59号-创粗黑" panose="02010600030101010101" charset="0"/>
      <p:regular r:id="rId31"/>
    </p:embeddedFont>
  </p:embeddedFontLst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9DE8"/>
    <a:srgbClr val="023593"/>
    <a:srgbClr val="C0C0F6"/>
    <a:srgbClr val="7EA3F5"/>
    <a:srgbClr val="E1EDFF"/>
    <a:srgbClr val="8576B8"/>
    <a:srgbClr val="002E73"/>
    <a:srgbClr val="161448"/>
    <a:srgbClr val="FEB71D"/>
    <a:srgbClr val="803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/>
  </p:normalViewPr>
  <p:slideViewPr>
    <p:cSldViewPr>
      <p:cViewPr>
        <p:scale>
          <a:sx n="70" d="100"/>
          <a:sy n="70" d="100"/>
        </p:scale>
        <p:origin x="-654" y="-426"/>
      </p:cViewPr>
      <p:guideLst>
        <p:guide orient="horz" pos="2160"/>
        <p:guide orient="horz" pos="336"/>
        <p:guide orient="horz" pos="3992"/>
        <p:guide pos="3881"/>
        <p:guide pos="432"/>
        <p:guide pos="72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20"/>
      </p:cViewPr>
      <p:guideLst>
        <p:guide orient="horz" pos="2880"/>
        <p:guide pos="218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8.xml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 userDrawn="1"/>
        </p:nvSpPr>
        <p:spPr>
          <a:xfrm>
            <a:off x="-1598613" y="-1980406"/>
            <a:ext cx="5400000" cy="540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1534413" y="5585594"/>
            <a:ext cx="3060000" cy="23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8000" y="409946"/>
            <a:ext cx="10647175" cy="603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435175" y="720000"/>
            <a:ext cx="576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999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199" y="0"/>
            <a:ext cx="4879975" cy="6859588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76" y="1077"/>
            <a:ext cx="9746699" cy="6857434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405794"/>
            <a:ext cx="6048000" cy="6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microsoft.com/office/2007/relationships/hdphoto" Target="../media/image19.wdp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 rot="16200000">
            <a:off x="9063990" y="3663315"/>
            <a:ext cx="727075" cy="3002915"/>
          </a:xfrm>
          <a:prstGeom prst="rect">
            <a:avLst/>
          </a:prstGeom>
          <a:solidFill>
            <a:schemeClr val="accent6"/>
          </a:solidFill>
          <a:effectLst/>
        </p:spPr>
        <p:txBody>
          <a:bodyPr vert="eaVert" wrap="square" lIns="91450" tIns="45725" rIns="90000" bIns="45725" rtlCol="0" anchor="ctr" anchorCtr="1">
            <a:noAutofit/>
          </a:bodyPr>
          <a:lstStyle/>
          <a:p>
            <a:pPr algn="ctr">
              <a:defRPr/>
            </a:pPr>
            <a:r>
              <a:rPr lang="zh-CN" sz="3200" kern="0" spc="300" dirty="0">
                <a:solidFill>
                  <a:schemeClr val="bg1"/>
                </a:solidFill>
                <a:latin typeface="宋体" panose="02010600030101010101" pitchFamily="2" charset="-122"/>
              </a:rPr>
              <a:t>北京出版社</a:t>
            </a:r>
            <a:endParaRPr lang="zh-CN" sz="3200" kern="0" spc="3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3705" y="1753235"/>
            <a:ext cx="502793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48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高等数学（经管类专业适用）</a:t>
            </a:r>
            <a:endParaRPr lang="zh-CN" sz="48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sz="40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（第三版）</a:t>
            </a:r>
            <a:endParaRPr lang="zh-CN" sz="40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7993380" y="1633220"/>
            <a:ext cx="1659890" cy="388112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不定积分的换元积分法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5470" y="19056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5.2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Freeform 5"/>
          <p:cNvSpPr/>
          <p:nvPr/>
        </p:nvSpPr>
        <p:spPr bwMode="auto">
          <a:xfrm>
            <a:off x="4635597" y="3825870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4635597" y="3394898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4635597" y="2968391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4635597" y="2463730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227837" y="1975258"/>
            <a:ext cx="755737" cy="730384"/>
          </a:xfrm>
          <a:prstGeom prst="roundRect">
            <a:avLst/>
          </a:prstGeom>
          <a:solidFill>
            <a:srgbClr val="C0C0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199897" y="4222888"/>
            <a:ext cx="755737" cy="73038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63270" y="1879600"/>
            <a:ext cx="2548255" cy="11798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1.被积函数的中间变量是u=ax＋b形式，即形如</a:t>
            </a:r>
            <a:endParaRPr sz="1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思源黑体 CN Light" panose="020B0300000000000000" pitchFamily="34" charset="-122"/>
                <a:sym typeface="+mn-ea"/>
              </a:rPr>
              <a:t>∫</a:t>
            </a:r>
            <a:r>
              <a:rPr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f（ax ＋b）dx（a，b为常数，且 a≠ 0）的不定积分.</a:t>
            </a:r>
            <a:endParaRPr sz="1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  <a:sym typeface="+mn-ea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354127" y="1972718"/>
            <a:ext cx="755737" cy="73038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260147" y="4222888"/>
            <a:ext cx="755737" cy="73038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8347493" y="2079164"/>
            <a:ext cx="518962" cy="515409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353206" y="4410570"/>
            <a:ext cx="427789" cy="412061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59"/>
          <p:cNvSpPr>
            <a:spLocks noEditPoints="1"/>
          </p:cNvSpPr>
          <p:nvPr/>
        </p:nvSpPr>
        <p:spPr bwMode="auto">
          <a:xfrm>
            <a:off x="3441961" y="4323910"/>
            <a:ext cx="371881" cy="498722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481872" y="2140172"/>
            <a:ext cx="351657" cy="407365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05852" tIns="52926" rIns="105852" bIns="5292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6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" name="Freeform 5"/>
          <p:cNvSpPr/>
          <p:nvPr/>
        </p:nvSpPr>
        <p:spPr bwMode="auto">
          <a:xfrm>
            <a:off x="4642582" y="2480875"/>
            <a:ext cx="2920807" cy="1787923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blipFill rotWithShape="1">
            <a:blip r:embed="rId1"/>
            <a:tile tx="-190500" sx="15000" sy="15000" algn="ctr"/>
          </a:blipFill>
          <a:ln>
            <a:noFill/>
          </a:ln>
        </p:spPr>
        <p:txBody>
          <a:bodyPr vert="horz" wrap="square" lIns="105852" tIns="52926" rIns="105852" bIns="52926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66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9470" y="229235"/>
            <a:ext cx="590740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5.2.1 第一换元积分法（凑微分法）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14"/>
              <p:cNvSpPr/>
              <p:nvPr/>
            </p:nvSpPr>
            <p:spPr>
              <a:xfrm>
                <a:off x="8992870" y="1600835"/>
                <a:ext cx="2929890" cy="1776730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p>
                <a:pPr algn="just">
                  <a:lnSpc>
                    <a:spcPct val="120000"/>
                  </a:lnSpc>
                </a:pP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2.被积函数为两个函数乘积形式，形如</a:t>
                </a:r>
                <a14:m>
                  <m:oMath xmlns:m="http://schemas.openxmlformats.org/officeDocument/2006/math"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naryPr>
                      <m:sub/>
                      <m:sup/>
                      <m:e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𝑓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[(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𝜑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)]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𝜑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  <a:sym typeface="+mn-ea"/>
                          </a:rPr>
                          <m:t>ʹ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  <a:sym typeface="+mn-ea"/>
                          </a:rPr>
                          <m:t>(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  <a:sym typeface="+mn-ea"/>
                          </a:rPr>
                          <m:t>𝑥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  <a:sym typeface="+mn-ea"/>
                          </a:rPr>
                          <m:t>)</m:t>
                        </m:r>
                        <m:r>
                          <a:rPr lang="en-US" sz="16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MS Mincho" panose="02020609040205080304" charset="-128"/>
                            <a:cs typeface="Cambria Math" panose="02040503050406030204" charset="0"/>
                            <a:sym typeface="+mn-ea"/>
                          </a:rPr>
                          <m:t>𝑑𝑥</m:t>
                        </m:r>
                      </m:e>
                    </m:nary>
                  </m:oMath>
                </a14:m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，</a:t>
                </a:r>
                <a:r>
                  <a:rPr lang="zh-CN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其中一个是复合函数</a:t>
                </a:r>
                <a14:m>
                  <m:oMath xmlns:m="http://schemas.openxmlformats.org/officeDocument/2006/math">
                    <m:r>
                      <a:rPr lang="en-US" sz="16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𝑓</m:t>
                    </m:r>
                    <m:r>
                      <a:rPr lang="en-US" sz="16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[(</m:t>
                    </m:r>
                    <m:r>
                      <a:rPr lang="en-US" sz="16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𝜑</m:t>
                    </m:r>
                    <m:r>
                      <a:rPr lang="en-US" sz="1600" i="1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)]</m:t>
                    </m:r>
                  </m:oMath>
                </a14:m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而另一个是中间变量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φ</m:t>
                    </m:r>
                  </m:oMath>
                </a14:m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（x）的导数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φ</m:t>
                    </m:r>
                  </m:oMath>
                </a14:m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'（x）</a:t>
                </a:r>
                <a:r>
                  <a:rPr lang="en-US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[</a:t>
                </a: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或a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dirty="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Cambria Math" panose="02040503050406030204" charset="0"/>
                        <a:ea typeface="思源黑体 CN Light" panose="020B0300000000000000" pitchFamily="34" charset="-122"/>
                        <a:cs typeface="Cambria Math" panose="02040503050406030204" charset="0"/>
                        <a:sym typeface="+mn-ea"/>
                      </a:rPr>
                      <m:t>φ</m:t>
                    </m:r>
                  </m:oMath>
                </a14:m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'（x）＋b，a，b为常数，且a≠0</a:t>
                </a:r>
                <a:r>
                  <a:rPr lang="en-US"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]</a:t>
                </a:r>
                <a:r>
                  <a:rPr sz="16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的形式.</a:t>
                </a:r>
                <a:endParaRPr sz="16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</p:txBody>
          </p:sp>
        </mc:Choice>
        <mc:Fallback>
          <p:sp>
            <p:nvSpPr>
              <p:cNvPr id="4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2870" y="1600835"/>
                <a:ext cx="2929890" cy="1776730"/>
              </a:xfrm>
              <a:prstGeom prst="rect">
                <a:avLst/>
              </a:prstGeom>
              <a:blipFill rotWithShape="1">
                <a:blip r:embed="rId2"/>
                <a:stretch>
                  <a:fillRect r="-40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5" name="Rectangle 14"/>
          <p:cNvSpPr/>
          <p:nvPr/>
        </p:nvSpPr>
        <p:spPr>
          <a:xfrm>
            <a:off x="9145905" y="4251960"/>
            <a:ext cx="2548255" cy="884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4.被积函数为两个函数乘积的形式，且一个函数是另一个函数的导数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.</a:t>
            </a:r>
            <a:endParaRPr lang="en-US" sz="1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  <a:sym typeface="+mn-ea"/>
            </a:endParaRPr>
          </a:p>
        </p:txBody>
      </p:sp>
      <p:sp>
        <p:nvSpPr>
          <p:cNvPr id="6" name="Rectangle 14"/>
          <p:cNvSpPr/>
          <p:nvPr/>
        </p:nvSpPr>
        <p:spPr>
          <a:xfrm>
            <a:off x="610870" y="4130040"/>
            <a:ext cx="2548255" cy="8845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3.被 积 函 数 为 两 个 函 数 商 的 形 式， 且 分 子 是 分 母 的 导 数</a:t>
            </a:r>
            <a:r>
              <a:rPr lang="en-US"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.</a:t>
            </a:r>
            <a:endParaRPr lang="en-US" sz="1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7" grpId="0" bldLvl="0" animBg="1"/>
      <p:bldP spid="9" grpId="0" bldLvl="0" animBg="1"/>
      <p:bldP spid="8" grpId="0" bldLvl="0" animBg="1"/>
      <p:bldP spid="13" grpId="0" bldLvl="0" animBg="1"/>
      <p:bldP spid="14" grpId="0" bldLvl="0" animBg="1"/>
      <p:bldP spid="15" grpId="0"/>
      <p:bldP spid="17" grpId="0" bldLvl="0" animBg="1"/>
      <p:bldP spid="18" grpId="0" bldLvl="0" animBg="1"/>
      <p:bldP spid="26" grpId="0" bldLvl="0" animBg="1"/>
      <p:bldP spid="2" grpId="0" bldLvl="0" animBg="1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" name="组合 6"/>
          <p:cNvGrpSpPr/>
          <p:nvPr/>
        </p:nvGrpSpPr>
        <p:grpSpPr>
          <a:xfrm>
            <a:off x="6749204" y="1981623"/>
            <a:ext cx="3354916" cy="3477684"/>
            <a:chOff x="1351124" y="0"/>
            <a:chExt cx="3844757" cy="3984881"/>
          </a:xfrm>
          <a:solidFill>
            <a:schemeClr val="accent6"/>
          </a:solidFill>
        </p:grpSpPr>
        <p:sp>
          <p:nvSpPr>
            <p:cNvPr id="38" name="六边形 7"/>
            <p:cNvSpPr>
              <a:spLocks noChangeArrowheads="1"/>
            </p:cNvSpPr>
            <p:nvPr/>
          </p:nvSpPr>
          <p:spPr bwMode="auto">
            <a:xfrm>
              <a:off x="2088541" y="1091416"/>
              <a:ext cx="1804732" cy="15570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6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39" name="六边形 8"/>
            <p:cNvSpPr>
              <a:spLocks noChangeArrowheads="1"/>
            </p:cNvSpPr>
            <p:nvPr/>
          </p:nvSpPr>
          <p:spPr bwMode="auto">
            <a:xfrm>
              <a:off x="3733176" y="259515"/>
              <a:ext cx="1462705" cy="126119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6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0" name="六边形 9"/>
            <p:cNvSpPr>
              <a:spLocks noChangeArrowheads="1"/>
            </p:cNvSpPr>
            <p:nvPr/>
          </p:nvSpPr>
          <p:spPr bwMode="auto">
            <a:xfrm>
              <a:off x="4094607" y="1709886"/>
              <a:ext cx="664646" cy="5723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2" name="六边形 11"/>
            <p:cNvSpPr>
              <a:spLocks noChangeArrowheads="1"/>
            </p:cNvSpPr>
            <p:nvPr/>
          </p:nvSpPr>
          <p:spPr bwMode="auto">
            <a:xfrm>
              <a:off x="2362647" y="2975928"/>
              <a:ext cx="1169195" cy="1008953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023593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4" name="六边形 13"/>
            <p:cNvSpPr>
              <a:spLocks noChangeArrowheads="1"/>
            </p:cNvSpPr>
            <p:nvPr/>
          </p:nvSpPr>
          <p:spPr bwMode="auto">
            <a:xfrm>
              <a:off x="2088541" y="0"/>
              <a:ext cx="907217" cy="783395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5" name="六边形 14"/>
            <p:cNvSpPr>
              <a:spLocks noChangeArrowheads="1"/>
            </p:cNvSpPr>
            <p:nvPr/>
          </p:nvSpPr>
          <p:spPr bwMode="auto">
            <a:xfrm>
              <a:off x="1351124" y="902237"/>
              <a:ext cx="664646" cy="5723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023593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763270" y="1628140"/>
                <a:ext cx="5055235" cy="34251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第二换元积分法适用于被积函数中含有根式，且被开方式为一次函数的积分问题.解题的基本思路是，首先令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radPr>
                      <m:deg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𝑛</m:t>
                        </m:r>
                      </m:deg>
                      <m:e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𝑎𝑥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+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𝑏</m:t>
                        </m:r>
                        <m:r>
                          <a:rPr lang="en-US" sz="1800" i="1" dirty="0">
                            <a:solidFill>
                              <a:schemeClr val="tx1"/>
                            </a:solidFill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  <m:t> </m:t>
                        </m:r>
                      </m:e>
                    </m:rad>
                  </m:oMath>
                </a14:m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=t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，从中解出x并求出 d</a:t>
                </a:r>
                <a:r>
                  <a:rPr lang="en-US"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x</a:t>
                </a:r>
                <a:r>
                  <a:rPr sz="1800" dirty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，其次把x和 dx带入被积表达式，再利用积分公式求出积分变量为t 的不定积分，最后把t 还原为x.本教材中我们仅对根式内函数为一次函数的情况进行学习，至于根式内函数为二次函数的情况，可参见其他本科教材.</a:t>
                </a:r>
                <a:endParaRPr sz="18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</p:txBody>
          </p:sp>
        </mc:Choice>
        <mc:Fallback>
          <p:sp>
            <p:nvSpPr>
              <p:cNvPr id="4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3270" y="1628140"/>
                <a:ext cx="5055235" cy="3425190"/>
              </a:xfrm>
              <a:prstGeom prst="rect">
                <a:avLst/>
              </a:prstGeom>
              <a:blipFill rotWithShape="1">
                <a:blip r:embed="rId1"/>
                <a:stretch>
                  <a:fillRect r="-129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55060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5.2.2第二换元积分法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066405" y="1468755"/>
            <a:ext cx="1659890" cy="392176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不定积分的分部积分法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5.3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1870" y="686435"/>
            <a:ext cx="8807450" cy="46297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839470" y="2591435"/>
            <a:ext cx="469392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公式（5.3.2）称为分部积分公式，利用分部积分公式求不定积分的</a:t>
            </a:r>
            <a:r>
              <a:rPr lang="zh-CN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方法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为分部积分法.利用分部积分公式计算不定积分的具体思路是</a:t>
            </a:r>
            <a:r>
              <a:rPr lang="zh-CN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：</a:t>
            </a:r>
            <a:endParaRPr lang="zh-CN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（1）恰当地选择 u和v'</a:t>
            </a:r>
            <a:r>
              <a:rPr lang="zh-CN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；</a:t>
            </a:r>
            <a:endParaRPr lang="zh-CN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（2）求出 v（即对 v求原函数）</a:t>
            </a:r>
            <a:r>
              <a:rPr lang="zh-CN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；</a:t>
            </a:r>
            <a:endParaRPr lang="zh-CN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（3）求出 u'（或 du）（即对 u求导数）</a:t>
            </a:r>
            <a:r>
              <a:rPr lang="zh-CN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；</a:t>
            </a:r>
            <a:endParaRPr lang="zh-CN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（4）利用分部积分公式求解不定积分</a:t>
            </a:r>
            <a:r>
              <a:rPr lang="zh-CN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。</a:t>
            </a:r>
            <a:endParaRPr lang="zh-CN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478270" y="2242185"/>
            <a:ext cx="4830445" cy="3178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080" y="2484120"/>
            <a:ext cx="4108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谢谢观看</a:t>
            </a:r>
            <a:endParaRPr lang="zh-CN" altLang="en-US" sz="60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10870" y="2820035"/>
            <a:ext cx="418020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5</a:t>
            </a:r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章</a:t>
            </a:r>
            <a:r>
              <a:rPr lang="en-US" alt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  </a:t>
            </a:r>
            <a:endParaRPr lang="en-US" alt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不定积分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270" y="1600835"/>
            <a:ext cx="6261100" cy="3338195"/>
            <a:chOff x="0" y="1401692"/>
            <a:chExt cx="6261100" cy="362858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041368"/>
              <a:ext cx="29520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247775" y="2401817"/>
              <a:ext cx="5013325" cy="1505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7" tIns="0" rIns="0" bIns="0" anchor="t" anchorCtr="0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5.1 不定积分的概念与性质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5.2 不定积分的换元积分法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5.3 不定积分的分部积分法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03015" y="1681368"/>
              <a:ext cx="720021" cy="72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8" tIns="45729" rIns="91458" bIns="45729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</a:endParaRPr>
            </a:p>
          </p:txBody>
        </p:sp>
        <p:sp>
          <p:nvSpPr>
            <p:cNvPr id="8" name="1"/>
            <p:cNvSpPr txBox="1"/>
            <p:nvPr/>
          </p:nvSpPr>
          <p:spPr bwMode="auto">
            <a:xfrm>
              <a:off x="398187" y="1401692"/>
              <a:ext cx="2880000" cy="65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</a:rPr>
                <a:t>Content</a:t>
              </a:r>
              <a:endParaRPr lang="en-US" altLang="zh-CN" sz="4000" spc="300" dirty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24865" y="2485367"/>
              <a:ext cx="14605" cy="2544911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"/>
          <p:cNvSpPr txBox="1"/>
          <p:nvPr/>
        </p:nvSpPr>
        <p:spPr>
          <a:xfrm>
            <a:off x="6864047" y="2349794"/>
            <a:ext cx="792000" cy="2160000"/>
          </a:xfrm>
          <a:prstGeom prst="rect">
            <a:avLst/>
          </a:prstGeom>
          <a:solidFill>
            <a:schemeClr val="accent6"/>
          </a:solidFill>
        </p:spPr>
        <p:txBody>
          <a:bodyPr vert="eaVert" wrap="none" rtlCol="0" anchor="ctr" anchorCtr="1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509635" y="1067435"/>
            <a:ext cx="1659890" cy="501269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不定积分的概念与性质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235" y="19818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5.1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030" y="1828800"/>
            <a:ext cx="7797165" cy="4326890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993640" y="1958340"/>
            <a:ext cx="6290310" cy="40481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b="1" dirty="0"/>
              <a:t>定义5.1.1</a:t>
            </a:r>
            <a:r>
              <a:rPr dirty="0"/>
              <a:t> 设 f（x）是定义在某区间I上的已知函数，如果存在一个函数 F（x），对于该区间上的每一点 x 都满足F'（x）= f（x），或 dF（x）= f（x）dx，则称函数 F（x）为已知函数 f（x）在该区间I上的一个原函数.</a:t>
            </a:r>
            <a:endParaRPr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b="1" dirty="0"/>
              <a:t>定理5.1.1</a:t>
            </a:r>
            <a:r>
              <a:rPr dirty="0"/>
              <a:t>（原函数存在定理） 如果函数 f（x）在某闭区间I上连续，则函数 f（x）在区间I上的原函数必定存在.该定理的证明将在微积分学基本定理中给出.由于初等函数在定义区间内是连续的，因此初等函数在其定义区间上一定有原函数.</a:t>
            </a:r>
            <a:endParaRPr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b="1" dirty="0"/>
              <a:t>定理5.1.2 </a:t>
            </a:r>
            <a:r>
              <a:rPr dirty="0"/>
              <a:t>如果 F（x）是函数 f（x）在某区间I上的一个原函数，则 F（x）＋C是 f（x）在区间I上的全部原函数，其中 C为任意常数.</a:t>
            </a:r>
            <a:endParaRPr dirty="0"/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1" name="Freeform 23"/>
          <p:cNvSpPr/>
          <p:nvPr/>
        </p:nvSpPr>
        <p:spPr bwMode="auto">
          <a:xfrm flipH="1">
            <a:off x="3669166" y="4768651"/>
            <a:ext cx="1139078" cy="1179027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2" name="Freeform 27"/>
          <p:cNvSpPr/>
          <p:nvPr/>
        </p:nvSpPr>
        <p:spPr bwMode="auto">
          <a:xfrm flipH="1">
            <a:off x="2715866" y="821295"/>
            <a:ext cx="1499802" cy="1431594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227367" y="318490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5.1.1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原函数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382905" y="1296035"/>
                <a:ext cx="11269980" cy="42995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定义5.1.2 函数 f（x）在区间I上的全部原函数形成的函数族称为 f（x）在该区间 I上的不定积分，记作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,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如果函数 F（x）是在区间I上的f（x）的一个原函数，那么函数 /（x）的不定积分的一般表达式为 F（x）＋C（其中 C为任意常数），即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 = F(x)＋C,其中符号"</a:t>
                </a:r>
                <a:r>
                  <a:rPr lang="en-US" sz="2000" i="1" spc="300" dirty="0" smtClean="0">
                    <a:solidFill>
                      <a:schemeClr val="tx2"/>
                    </a:solidFill>
                    <a:latin typeface="微软雅黑" panose="020B0503020204020204" charset="-122"/>
                    <a:ea typeface="微软雅黑" panose="020B0503020204020204" charset="-122"/>
                    <a:cs typeface="Cambria Math" panose="02040503050406030204" charset="0"/>
                  </a:rPr>
                  <a:t>∫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"称为积分号，f（x）称为被积函数，f（x）dx 称为被积表达式，x 称为积分变量，C 称为积分常数.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应当注意，积分号"</a:t>
                </a:r>
                <a:r>
                  <a:rPr lang="en-US" sz="2000" i="1" spc="300" dirty="0" smtClean="0">
                    <a:solidFill>
                      <a:schemeClr val="tx2"/>
                    </a:solidFill>
                    <a:latin typeface="微软雅黑" panose="020B0503020204020204" charset="-122"/>
                    <a:ea typeface="微软雅黑" panose="020B0503020204020204" charset="-122"/>
                    <a:cs typeface="Cambria Math" panose="02040503050406030204" charset="0"/>
                    <a:sym typeface="+mn-ea"/>
                  </a:rPr>
                  <a:t>∫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"是一种运算符号，它表示对已知函数求其全部原函数.而已知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函数的全部原函数是用任意常数C来体现的，所以在积分计算中不能漏写 C.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905" y="1296035"/>
                <a:ext cx="11269980" cy="429958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5.1.2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不定积分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5.1.2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不定积分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1870" y="1219835"/>
            <a:ext cx="8860790" cy="5393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" name="矩形 15"/>
          <p:cNvSpPr>
            <a:spLocks noChangeArrowheads="1"/>
          </p:cNvSpPr>
          <p:nvPr/>
        </p:nvSpPr>
        <p:spPr bwMode="auto">
          <a:xfrm>
            <a:off x="687070" y="2134235"/>
            <a:ext cx="4301490" cy="133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由于求不定积分是求导数的逆运算，因此，由基本初等函数的导数公式便可得到相应的基本积分公式。</a:t>
            </a:r>
            <a:endParaRPr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  <a:sym typeface="+mn-ea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55060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5.1.3不定积分的基本公式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3395" y="1219835"/>
            <a:ext cx="5675630" cy="5350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" name="矩形 15"/>
          <p:cNvSpPr>
            <a:spLocks noChangeArrowheads="1"/>
          </p:cNvSpPr>
          <p:nvPr/>
        </p:nvSpPr>
        <p:spPr bwMode="auto">
          <a:xfrm>
            <a:off x="923290" y="1296035"/>
            <a:ext cx="1034923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  <a:cs typeface="思源黑体 CN Light" panose="020B0300000000000000" pitchFamily="34" charset="-122"/>
                <a:sym typeface="+mn-ea"/>
              </a:rPr>
              <a:t>直接积分法是先将被积函数进行代数或三角的化简与运算，然后再利用不定积分的基本积分公式与性质 5.1.1和性质 5.1.2 求不定积分.</a:t>
            </a:r>
            <a:endParaRPr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  <a:cs typeface="思源黑体 CN Light" panose="020B0300000000000000" pitchFamily="34" charset="-122"/>
              <a:sym typeface="+mn-ea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55060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5.1.4不定积分的直接积分法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2210435"/>
            <a:ext cx="9027795" cy="3065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tags/tag1.xml><?xml version="1.0" encoding="utf-8"?>
<p:tagLst xmlns:p="http://schemas.openxmlformats.org/presentationml/2006/main">
  <p:tag name="MH" val="20180926094856"/>
  <p:tag name="MH_LIBRARY" val="CONTENTS"/>
  <p:tag name="MH_AUTOCOLOR" val="TRUE"/>
  <p:tag name="MH_TYPE" val="CONTENTS"/>
  <p:tag name="ID" val="626777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6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7.xml><?xml version="1.0" encoding="utf-8"?>
<p:tagLst xmlns:p="http://schemas.openxmlformats.org/presentationml/2006/main">
  <p:tag name="KSO_WM_BEAUTIFY_FLAG" val="#wm#"/>
  <p:tag name="KSO_WM_TEMPLATE_CATEGORY" val="diagram"/>
  <p:tag name="KSO_WM_TEMPLATE_INDEX" val="20201247"/>
  <p:tag name="KSO_WM_SLIDE_ID" val="diagram20201247_1"/>
  <p:tag name="KSO_WM_TEMPLATE_SUBCATEGORY" val="6"/>
  <p:tag name="KSO_WM_SLIDE_ITEM_CNT" val="1"/>
  <p:tag name="KSO_WM_SLIDE_INDEX" val="1"/>
  <p:tag name="KSO_WM_TAG_VERSION" val="1.0"/>
  <p:tag name="KSO_WM_SLIDE_LAYOUT" val="a_d_f_ζ"/>
  <p:tag name="KSO_WM_SLIDE_LAYOUT_CNT" val="1_1_1_1"/>
  <p:tag name="KSO_WM_SLIDE_TYPE" val="text"/>
  <p:tag name="KSO_WM_SLIDE_SUBTYPE" val="picTxt"/>
  <p:tag name="KSO_WM_SLIDE_SIZE" val="304.25*304.25"/>
  <p:tag name="KSO_WM_SLIDE_POSITION" val="20.35*104.05"/>
  <p:tag name="KSO_WM_DIAGRAM_GROUP_CODE" val="ζ1-1"/>
  <p:tag name="KSO_WM_SLIDE_DIAGTYPE" val="ζ"/>
</p:tagLst>
</file>

<file path=ppt/tags/tag8.xml><?xml version="1.0" encoding="utf-8"?>
<p:tagLst xmlns:p="http://schemas.openxmlformats.org/presentationml/2006/main">
  <p:tag name="MH_CONTENTSID" val="635"/>
</p:tagLst>
</file>

<file path=ppt/theme/theme1.xml><?xml version="1.0" encoding="utf-8"?>
<a:theme xmlns:a="http://schemas.openxmlformats.org/drawingml/2006/main" name="千图网海量PPT模板www.58pic.com">
  <a:themeElements>
    <a:clrScheme name="自定义 1">
      <a:dk1>
        <a:sysClr val="windowText" lastClr="000000"/>
      </a:dk1>
      <a:lt1>
        <a:sysClr val="window" lastClr="FFFFFF"/>
      </a:lt1>
      <a:dk2>
        <a:srgbClr val="6A5BD8"/>
      </a:dk2>
      <a:lt2>
        <a:srgbClr val="D9E1F3"/>
      </a:lt2>
      <a:accent1>
        <a:srgbClr val="6A5BD8"/>
      </a:accent1>
      <a:accent2>
        <a:srgbClr val="F2F2F2"/>
      </a:accent2>
      <a:accent3>
        <a:srgbClr val="C0C0F6"/>
      </a:accent3>
      <a:accent4>
        <a:srgbClr val="6A5BD8"/>
      </a:accent4>
      <a:accent5>
        <a:srgbClr val="C0C0F6"/>
      </a:accent5>
      <a:accent6>
        <a:srgbClr val="6A5BD8"/>
      </a:accent6>
      <a:hlink>
        <a:srgbClr val="0000FF"/>
      </a:hlink>
      <a:folHlink>
        <a:srgbClr val="800080"/>
      </a:folHlink>
    </a:clrScheme>
    <a:fontScheme name="自定义 4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905</Words>
  <Application>WPS 演示</Application>
  <PresentationFormat>自定义</PresentationFormat>
  <Paragraphs>71</Paragraphs>
  <Slides>16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Rockwell</vt:lpstr>
      <vt:lpstr>Calibri</vt:lpstr>
      <vt:lpstr>Arial Unicode MS</vt:lpstr>
      <vt:lpstr>黑体</vt:lpstr>
      <vt:lpstr>思源黑体</vt:lpstr>
      <vt:lpstr>思源黑体 CN Bold</vt:lpstr>
      <vt:lpstr>思源黑体 CN Light</vt:lpstr>
      <vt:lpstr>微软雅黑</vt:lpstr>
      <vt:lpstr>思源黑体 CN Regular</vt:lpstr>
      <vt:lpstr>字魂59号-创粗黑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武静影</cp:lastModifiedBy>
  <cp:revision>10635</cp:revision>
  <cp:lastPrinted>2113-01-01T00:00:00Z</cp:lastPrinted>
  <dcterms:created xsi:type="dcterms:W3CDTF">2015-07-08T08:22:00Z</dcterms:created>
  <dcterms:modified xsi:type="dcterms:W3CDTF">2022-02-25T02:37:32Z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2052-11.1.0.10132</vt:lpwstr>
  </property>
  <property fmtid="{D5CDD505-2E9C-101B-9397-08002B2CF9AE}" pid="4" name="ICV">
    <vt:lpwstr>330874997A7449B186B60D00176DB57F</vt:lpwstr>
  </property>
</Properties>
</file>