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639" r:id="rId3"/>
    <p:sldId id="617" r:id="rId5"/>
    <p:sldId id="636" r:id="rId6"/>
    <p:sldId id="713" r:id="rId7"/>
    <p:sldId id="711" r:id="rId8"/>
    <p:sldId id="893" r:id="rId9"/>
    <p:sldId id="892" r:id="rId10"/>
    <p:sldId id="806" r:id="rId11"/>
    <p:sldId id="894" r:id="rId12"/>
    <p:sldId id="895" r:id="rId13"/>
    <p:sldId id="896" r:id="rId14"/>
    <p:sldId id="897" r:id="rId15"/>
    <p:sldId id="807" r:id="rId16"/>
    <p:sldId id="712" r:id="rId17"/>
    <p:sldId id="898" r:id="rId18"/>
    <p:sldId id="761" r:id="rId19"/>
    <p:sldId id="854" r:id="rId20"/>
    <p:sldId id="899" r:id="rId21"/>
    <p:sldId id="664" r:id="rId22"/>
    <p:sldId id="900" r:id="rId23"/>
    <p:sldId id="582" r:id="rId24"/>
  </p:sldIdLst>
  <p:sldSz cx="12195175" cy="6859270"/>
  <p:notesSz cx="6858000" cy="9144000"/>
  <p:embeddedFontLst>
    <p:embeddedFont>
      <p:font typeface="Rockwell" panose="02060603020205020403" pitchFamily="18" charset="0"/>
      <p:regular r:id="rId30"/>
      <p:bold r:id="rId31"/>
      <p:italic r:id="rId32"/>
      <p:boldItalic r:id="rId33"/>
    </p:embeddedFont>
    <p:embeddedFont>
      <p:font typeface="黑体" panose="02010600030101010101" charset="-122"/>
      <p:regular r:id="rId34"/>
    </p:embeddedFont>
    <p:embeddedFont>
      <p:font typeface="Cambria Math" panose="02040503050406030204" charset="0"/>
      <p:regular r:id="rId35"/>
    </p:embeddedFont>
    <p:embeddedFont>
      <p:font typeface="字魂59号-创粗黑" panose="02010600030101010101" charset="0"/>
      <p:regular r:id="rId36"/>
    </p:embeddedFont>
    <p:embeddedFont>
      <p:font typeface="微软雅黑" panose="020B0503020204020204" charset="-122"/>
      <p:regular r:id="rId37"/>
    </p:embeddedFont>
  </p:embeddedFontLst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6pPr>
    <a:lvl7pPr marL="326644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7pPr>
    <a:lvl8pPr marL="3810635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8pPr>
    <a:lvl9pPr marL="435483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69DE8"/>
    <a:srgbClr val="023593"/>
    <a:srgbClr val="C0C0F6"/>
    <a:srgbClr val="7EA3F5"/>
    <a:srgbClr val="E1EDFF"/>
    <a:srgbClr val="8576B8"/>
    <a:srgbClr val="002E73"/>
    <a:srgbClr val="161448"/>
    <a:srgbClr val="FEB71D"/>
    <a:srgbClr val="803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/>
  </p:normalViewPr>
  <p:slideViewPr>
    <p:cSldViewPr>
      <p:cViewPr>
        <p:scale>
          <a:sx n="70" d="100"/>
          <a:sy n="70" d="100"/>
        </p:scale>
        <p:origin x="-654" y="-426"/>
      </p:cViewPr>
      <p:guideLst>
        <p:guide orient="horz" pos="2160"/>
        <p:guide orient="horz" pos="336"/>
        <p:guide orient="horz" pos="3992"/>
        <p:guide pos="3881"/>
        <p:guide pos="453"/>
        <p:guide pos="72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46" y="-120"/>
      </p:cViewPr>
      <p:guideLst>
        <p:guide orient="horz" pos="2880"/>
        <p:guide pos="218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gs" Target="tags/tag40.xml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9743CD7-97CD-4F57-B351-69A253B17F8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44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63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3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>
            <a:spLocks noChangeAspect="1"/>
          </p:cNvSpPr>
          <p:nvPr userDrawn="1"/>
        </p:nvSpPr>
        <p:spPr>
          <a:xfrm>
            <a:off x="-1598613" y="-1980406"/>
            <a:ext cx="5400000" cy="5400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-1534413" y="5585594"/>
            <a:ext cx="3060000" cy="23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8000" y="409946"/>
            <a:ext cx="10647175" cy="603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435175" y="720000"/>
            <a:ext cx="5760000" cy="36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999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5199" y="0"/>
            <a:ext cx="4879975" cy="6859588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 preferRelativeResize="0"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476" y="1077"/>
            <a:ext cx="9746699" cy="6857434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0" y="405794"/>
            <a:ext cx="6048000" cy="6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7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ctr"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r">
              <a:defRPr sz="1600">
                <a:latin typeface="+mn-lt"/>
              </a:defRPr>
            </a:lvl1pPr>
          </a:lstStyle>
          <a:p>
            <a:fld id="{D0A27C80-5FD3-4361-BB31-75FBA196661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4419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8902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633220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17741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08305" indent="-408305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</a:defRPr>
      </a:lvl2pPr>
      <a:lvl3pPr marL="1360805" indent="-272415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+mn-ea"/>
        </a:defRPr>
      </a:lvl3pPr>
      <a:lvl4pPr marL="1905000" indent="-272415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44983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5pPr>
      <a:lvl6pPr marL="299402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22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41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24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22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44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3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3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3.xml"/><Relationship Id="rId2" Type="http://schemas.openxmlformats.org/officeDocument/2006/relationships/image" Target="file:///C:\Users\Administrator.SKY-20210624GPH\AppData\Local\Temp\wps\INetCache\9721ee4d689d991452b19cd8c2a2135d" TargetMode="Externa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Relationship Id="rId3" Type="http://schemas.openxmlformats.org/officeDocument/2006/relationships/image" Target="file:///C:\Users\Administrator.SKY-20210624GPH\AppData\Local\Temp\wps\INetCache\1136b1caeaf70769157c871690ed35c0" TargetMode="External"/><Relationship Id="rId2" Type="http://schemas.openxmlformats.org/officeDocument/2006/relationships/image" Target="../media/image18.jpeg"/><Relationship Id="rId1" Type="http://schemas.openxmlformats.org/officeDocument/2006/relationships/tags" Target="../tags/tag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1" Type="http://schemas.openxmlformats.org/officeDocument/2006/relationships/slideLayout" Target="../slideLayouts/slideLayout3.xml"/><Relationship Id="rId30" Type="http://schemas.openxmlformats.org/officeDocument/2006/relationships/tags" Target="../tags/tag39.xml"/><Relationship Id="rId3" Type="http://schemas.openxmlformats.org/officeDocument/2006/relationships/tags" Target="../tags/tag12.xml"/><Relationship Id="rId29" Type="http://schemas.openxmlformats.org/officeDocument/2006/relationships/tags" Target="../tags/tag38.xml"/><Relationship Id="rId28" Type="http://schemas.openxmlformats.org/officeDocument/2006/relationships/tags" Target="../tags/tag37.xml"/><Relationship Id="rId27" Type="http://schemas.openxmlformats.org/officeDocument/2006/relationships/tags" Target="../tags/tag36.xml"/><Relationship Id="rId26" Type="http://schemas.openxmlformats.org/officeDocument/2006/relationships/tags" Target="../tags/tag35.xml"/><Relationship Id="rId25" Type="http://schemas.openxmlformats.org/officeDocument/2006/relationships/tags" Target="../tags/tag34.xml"/><Relationship Id="rId24" Type="http://schemas.openxmlformats.org/officeDocument/2006/relationships/tags" Target="../tags/tag33.xml"/><Relationship Id="rId23" Type="http://schemas.openxmlformats.org/officeDocument/2006/relationships/tags" Target="../tags/tag32.xml"/><Relationship Id="rId22" Type="http://schemas.openxmlformats.org/officeDocument/2006/relationships/tags" Target="../tags/tag31.xml"/><Relationship Id="rId21" Type="http://schemas.openxmlformats.org/officeDocument/2006/relationships/tags" Target="../tags/tag30.xml"/><Relationship Id="rId20" Type="http://schemas.openxmlformats.org/officeDocument/2006/relationships/tags" Target="../tags/tag29.xml"/><Relationship Id="rId2" Type="http://schemas.openxmlformats.org/officeDocument/2006/relationships/tags" Target="../tags/tag11.xml"/><Relationship Id="rId19" Type="http://schemas.openxmlformats.org/officeDocument/2006/relationships/tags" Target="../tags/tag28.xml"/><Relationship Id="rId18" Type="http://schemas.openxmlformats.org/officeDocument/2006/relationships/tags" Target="../tags/tag27.xml"/><Relationship Id="rId17" Type="http://schemas.openxmlformats.org/officeDocument/2006/relationships/tags" Target="../tags/tag26.xml"/><Relationship Id="rId16" Type="http://schemas.openxmlformats.org/officeDocument/2006/relationships/tags" Target="../tags/tag25.xml"/><Relationship Id="rId15" Type="http://schemas.openxmlformats.org/officeDocument/2006/relationships/tags" Target="../tags/tag24.xml"/><Relationship Id="rId14" Type="http://schemas.openxmlformats.org/officeDocument/2006/relationships/tags" Target="../tags/tag23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tags" Target="../tags/tag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"/>
          <p:cNvSpPr txBox="1"/>
          <p:nvPr/>
        </p:nvSpPr>
        <p:spPr>
          <a:xfrm rot="16200000">
            <a:off x="9063990" y="3663315"/>
            <a:ext cx="727075" cy="3002915"/>
          </a:xfrm>
          <a:prstGeom prst="rect">
            <a:avLst/>
          </a:prstGeom>
          <a:solidFill>
            <a:schemeClr val="accent6"/>
          </a:solidFill>
          <a:effectLst/>
        </p:spPr>
        <p:txBody>
          <a:bodyPr vert="eaVert" wrap="square" lIns="91450" tIns="45725" rIns="90000" bIns="45725" rtlCol="0" anchor="ctr" anchorCtr="1">
            <a:noAutofit/>
          </a:bodyPr>
          <a:lstStyle/>
          <a:p>
            <a:pPr algn="ctr">
              <a:defRPr/>
            </a:pPr>
            <a:r>
              <a:rPr lang="zh-CN" sz="3200" kern="0" spc="300" dirty="0">
                <a:solidFill>
                  <a:schemeClr val="bg1"/>
                </a:solidFill>
                <a:latin typeface="宋体" panose="02010600030101010101" pitchFamily="2" charset="-122"/>
              </a:rPr>
              <a:t>北京出版社</a:t>
            </a:r>
            <a:endParaRPr lang="zh-CN" sz="3200" kern="0" spc="3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83705" y="1753235"/>
            <a:ext cx="5027930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48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高等数学（经管类专业适用）</a:t>
            </a:r>
            <a:endParaRPr lang="zh-CN" sz="48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sz="40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（第三版）</a:t>
            </a:r>
            <a:endParaRPr lang="zh-CN" sz="40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610870" y="1753235"/>
            <a:ext cx="634428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spc="300" dirty="0" smtClean="0">
                <a:solidFill>
                  <a:schemeClr val="tx2"/>
                </a:solidFill>
              </a:rPr>
              <a:t>定理4.2.1 设函数 f（x）在闭区间</a:t>
            </a:r>
            <a:r>
              <a:rPr lang="en-US" sz="2000" spc="300" dirty="0" smtClean="0">
                <a:solidFill>
                  <a:schemeClr val="tx2"/>
                </a:solidFill>
              </a:rPr>
              <a:t>[</a:t>
            </a:r>
            <a:r>
              <a:rPr sz="2000" spc="300" dirty="0" smtClean="0">
                <a:solidFill>
                  <a:schemeClr val="tx2"/>
                </a:solidFill>
              </a:rPr>
              <a:t>a，b</a:t>
            </a:r>
            <a:r>
              <a:rPr lang="en-US" sz="2000" spc="300" dirty="0" smtClean="0">
                <a:solidFill>
                  <a:schemeClr val="tx2"/>
                </a:solidFill>
              </a:rPr>
              <a:t>]</a:t>
            </a:r>
            <a:r>
              <a:rPr sz="2000" spc="300" dirty="0" smtClean="0">
                <a:solidFill>
                  <a:schemeClr val="tx2"/>
                </a:solidFill>
              </a:rPr>
              <a:t>上连续，在开区间（a，b）内可导.</a:t>
            </a:r>
            <a:endParaRPr sz="2000" spc="300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sz="2000" spc="300" dirty="0" smtClean="0">
                <a:solidFill>
                  <a:schemeClr val="tx2"/>
                </a:solidFill>
              </a:rPr>
              <a:t>（1）若在（a，b）内 f</a:t>
            </a:r>
            <a:r>
              <a:rPr lang="en-US" sz="2000" spc="300" dirty="0" smtClean="0">
                <a:solidFill>
                  <a:schemeClr val="tx2"/>
                </a:solidFill>
                <a:latin typeface="Cambria Math" panose="02040503050406030204" charset="0"/>
                <a:cs typeface="Cambria Math" panose="02040503050406030204" charset="0"/>
              </a:rPr>
              <a:t>´</a:t>
            </a:r>
            <a:r>
              <a:rPr sz="2000" spc="300" dirty="0" smtClean="0">
                <a:solidFill>
                  <a:schemeClr val="tx2"/>
                </a:solidFill>
              </a:rPr>
              <a:t>（x）&gt;0，则 f（x）在闭区间</a:t>
            </a:r>
            <a:r>
              <a:rPr lang="en-US" sz="2000" spc="300" dirty="0" smtClean="0">
                <a:solidFill>
                  <a:schemeClr val="tx2"/>
                </a:solidFill>
              </a:rPr>
              <a:t>[</a:t>
            </a:r>
            <a:r>
              <a:rPr sz="2000" spc="300" dirty="0" smtClean="0">
                <a:solidFill>
                  <a:schemeClr val="tx2"/>
                </a:solidFill>
              </a:rPr>
              <a:t>a，b</a:t>
            </a:r>
            <a:r>
              <a:rPr lang="en-US" sz="2000" spc="300" dirty="0" smtClean="0">
                <a:solidFill>
                  <a:schemeClr val="tx2"/>
                </a:solidFill>
              </a:rPr>
              <a:t>]</a:t>
            </a:r>
            <a:r>
              <a:rPr sz="2000" spc="300" dirty="0" smtClean="0">
                <a:solidFill>
                  <a:schemeClr val="tx2"/>
                </a:solidFill>
              </a:rPr>
              <a:t>上单调递增;</a:t>
            </a:r>
            <a:endParaRPr sz="2000" spc="300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sz="2000" spc="300" dirty="0" smtClean="0">
                <a:solidFill>
                  <a:schemeClr val="tx2"/>
                </a:solidFill>
              </a:rPr>
              <a:t>（2）若在（a，b）内 f</a:t>
            </a:r>
            <a:r>
              <a:rPr lang="en-US" sz="2000" spc="300" dirty="0" smtClean="0">
                <a:solidFill>
                  <a:schemeClr val="tx2"/>
                </a:solidFill>
                <a:latin typeface="Cambria Math" panose="02040503050406030204" charset="0"/>
                <a:cs typeface="Cambria Math" panose="02040503050406030204" charset="0"/>
                <a:sym typeface="+mn-ea"/>
              </a:rPr>
              <a:t>´</a:t>
            </a:r>
            <a:r>
              <a:rPr sz="2000" spc="300" dirty="0" smtClean="0">
                <a:solidFill>
                  <a:schemeClr val="tx2"/>
                </a:solidFill>
              </a:rPr>
              <a:t>（x）&lt;0，则 f（x）在闭区间</a:t>
            </a:r>
            <a:r>
              <a:rPr lang="en-US" sz="2000" spc="300" dirty="0" smtClean="0">
                <a:solidFill>
                  <a:schemeClr val="tx2"/>
                </a:solidFill>
              </a:rPr>
              <a:t>[</a:t>
            </a:r>
            <a:r>
              <a:rPr sz="2000" spc="300" dirty="0" smtClean="0">
                <a:solidFill>
                  <a:schemeClr val="tx2"/>
                </a:solidFill>
              </a:rPr>
              <a:t>a，b</a:t>
            </a:r>
            <a:r>
              <a:rPr lang="en-US" sz="2000" spc="300" dirty="0" smtClean="0">
                <a:solidFill>
                  <a:schemeClr val="tx2"/>
                </a:solidFill>
              </a:rPr>
              <a:t>]</a:t>
            </a:r>
            <a:r>
              <a:rPr sz="2000" spc="300" dirty="0" smtClean="0">
                <a:solidFill>
                  <a:schemeClr val="tx2"/>
                </a:solidFill>
              </a:rPr>
              <a:t>上单调递减.这个定理常常用来判断函数的单调性.</a:t>
            </a:r>
            <a:endParaRPr sz="2000" spc="300" dirty="0" smtClean="0">
              <a:solidFill>
                <a:schemeClr val="tx2"/>
              </a:solidFill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5591810" cy="456565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dirty="0">
                <a:ea typeface="宋体" panose="02010600030101010101" pitchFamily="2" charset="-122"/>
              </a:rPr>
              <a:t>4.2.1函数的单调性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 r:link="rId2"/>
          <a:stretch>
            <a:fillRect/>
          </a:stretch>
        </p:blipFill>
        <p:spPr>
          <a:xfrm>
            <a:off x="7011670" y="1753235"/>
            <a:ext cx="4688205" cy="3209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459105" y="1143635"/>
            <a:ext cx="6366510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spc="300" dirty="0" smtClean="0">
                <a:solidFill>
                  <a:schemeClr val="tx2"/>
                </a:solidFill>
              </a:rPr>
              <a:t>定义4.2.1 设函数 f（x）在点 x</a:t>
            </a:r>
            <a:r>
              <a:rPr lang="en-US" sz="2000" spc="300" baseline="-30000" dirty="0" smtClean="0">
                <a:solidFill>
                  <a:schemeClr val="tx2"/>
                </a:solidFill>
                <a:uFillTx/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的某个邻域内有定义.</a:t>
            </a:r>
            <a:endParaRPr sz="2000" spc="300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sz="2000" spc="300" dirty="0" smtClean="0">
                <a:solidFill>
                  <a:schemeClr val="tx2"/>
                </a:solidFill>
              </a:rPr>
              <a:t>（1）若对于这个邻域内的任意一个点x，总有 f（x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）≥f（x）成立，则称 f（x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）为函数 f（x）的一个极大值，称 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为函数 f（x）的一个极大值点.</a:t>
            </a:r>
            <a:endParaRPr sz="2000" spc="300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sz="2000" spc="300" dirty="0" smtClean="0">
                <a:solidFill>
                  <a:schemeClr val="tx2"/>
                </a:solidFill>
              </a:rPr>
              <a:t>（2）若对于这个邻域内的任意一个点x，总有 f（x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）&lt;f（x）成立，则称f（x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）为函数f（x）的一个极小值，称x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为函数 f（x）的一个极小值点.极大值和极小值统称为 函数的极值，极大值点和极小值点统称为函数的极值点.</a:t>
            </a:r>
            <a:endParaRPr sz="2000" spc="300" dirty="0" smtClean="0">
              <a:solidFill>
                <a:schemeClr val="tx2"/>
              </a:solidFill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5591810" cy="456565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dirty="0">
                <a:ea typeface="宋体" panose="02010600030101010101" pitchFamily="2" charset="-122"/>
              </a:rPr>
              <a:t>4.2.2函数的</a:t>
            </a:r>
            <a:r>
              <a:rPr lang="zh-CN" altLang="en-US" dirty="0">
                <a:ea typeface="宋体" panose="02010600030101010101" pitchFamily="2" charset="-122"/>
              </a:rPr>
              <a:t>极值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7230" y="1829435"/>
            <a:ext cx="4479290" cy="3563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459105" y="1143635"/>
            <a:ext cx="1121854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spc="300" dirty="0" smtClean="0">
                <a:solidFill>
                  <a:schemeClr val="tx2"/>
                </a:solidFill>
              </a:rPr>
              <a:t>定理4.2.2 （极值判定定理）设函数f（x）在点x。的某个邻域（x—δ，x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＋δ）（δ&gt;0）内连续且在（x一δ，x</a:t>
            </a:r>
            <a:r>
              <a:rPr lang="en-US" sz="2000" spc="300" baseline="-30000" dirty="0" smtClean="0">
                <a:solidFill>
                  <a:schemeClr val="tx2"/>
                </a:solidFill>
                <a:uFillTx/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）和（x，x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＋δ）内可导，</a:t>
            </a:r>
            <a:r>
              <a:rPr lang="en-US" sz="2000" spc="300" dirty="0" smtClean="0">
                <a:solidFill>
                  <a:schemeClr val="tx2"/>
                </a:solidFill>
              </a:rPr>
              <a:t>f</a:t>
            </a:r>
            <a:r>
              <a:rPr sz="2000" spc="300" dirty="0" smtClean="0">
                <a:solidFill>
                  <a:schemeClr val="tx2"/>
                </a:solidFill>
                <a:latin typeface="Cambria Math" panose="02040503050406030204" charset="0"/>
                <a:cs typeface="Cambria Math" panose="02040503050406030204" charset="0"/>
                <a:sym typeface="+mn-ea"/>
              </a:rPr>
              <a:t>´</a:t>
            </a:r>
            <a:r>
              <a:rPr sz="2000" spc="300" dirty="0" smtClean="0">
                <a:solidFill>
                  <a:schemeClr val="tx2"/>
                </a:solidFill>
              </a:rPr>
              <a:t>（x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）=0（或 f</a:t>
            </a:r>
            <a:r>
              <a:rPr sz="2000" spc="300" dirty="0" smtClean="0">
                <a:solidFill>
                  <a:schemeClr val="tx2"/>
                </a:solidFill>
                <a:latin typeface="Cambria Math" panose="02040503050406030204" charset="0"/>
                <a:cs typeface="Cambria Math" panose="02040503050406030204" charset="0"/>
              </a:rPr>
              <a:t>´</a:t>
            </a:r>
            <a:r>
              <a:rPr sz="2000" spc="300" dirty="0" smtClean="0">
                <a:solidFill>
                  <a:schemeClr val="tx2"/>
                </a:solidFill>
              </a:rPr>
              <a:t>（x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）不存在）.</a:t>
            </a:r>
            <a:endParaRPr sz="2000" spc="300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sz="2000" spc="300" dirty="0" smtClean="0">
                <a:solidFill>
                  <a:schemeClr val="tx2"/>
                </a:solidFill>
              </a:rPr>
              <a:t>（1）若当x&lt;x</a:t>
            </a:r>
            <a:r>
              <a:rPr lang="en-US" sz="2000" spc="300" baseline="-25000" dirty="0" smtClean="0">
                <a:solidFill>
                  <a:schemeClr val="tx2"/>
                </a:solidFill>
                <a:uFillTx/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时 f'（x）&gt;0，当x&gt;x</a:t>
            </a:r>
            <a:r>
              <a:rPr lang="en-US" sz="2000" spc="300" baseline="-25000" dirty="0" smtClean="0">
                <a:solidFill>
                  <a:schemeClr val="tx2"/>
                </a:solidFill>
                <a:uFillTx/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时f'（x）&lt;0，则 f（x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）是函数f（x）的一个极大值，x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为函数f（x）的一个极大值点.</a:t>
            </a:r>
            <a:endParaRPr sz="2000" spc="300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sz="2000" spc="300" dirty="0" smtClean="0">
                <a:solidFill>
                  <a:schemeClr val="tx2"/>
                </a:solidFill>
              </a:rPr>
              <a:t>（2）若当x&lt;x，时f'（x）&lt;0，当x&gt;x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时f'（x）&gt;0，则 f（x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）是函数f（x）的一个极小值，x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为函数f（x）的一个极小值点.</a:t>
            </a:r>
            <a:endParaRPr sz="2000" spc="300" dirty="0" smtClean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sz="2000" spc="300" dirty="0" smtClean="0">
                <a:solidFill>
                  <a:schemeClr val="tx2"/>
                </a:solidFill>
              </a:rPr>
              <a:t>（3）若在点x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的两侧，f'（x）的正负号相同，则 f（x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）不是函数 f（x）的极值，</a:t>
            </a:r>
            <a:r>
              <a:rPr lang="en-US" sz="2000" spc="300" dirty="0" smtClean="0">
                <a:solidFill>
                  <a:schemeClr val="tx2"/>
                </a:solidFill>
              </a:rPr>
              <a:t>x</a:t>
            </a:r>
            <a:r>
              <a:rPr lang="en-US" sz="2000" spc="300" baseline="-25000" dirty="0" smtClean="0">
                <a:solidFill>
                  <a:schemeClr val="tx2"/>
                </a:solidFill>
              </a:rPr>
              <a:t>0</a:t>
            </a:r>
            <a:r>
              <a:rPr sz="2000" spc="300" dirty="0" smtClean="0">
                <a:solidFill>
                  <a:schemeClr val="tx2"/>
                </a:solidFill>
              </a:rPr>
              <a:t>不是函数f（x）的极值点.</a:t>
            </a:r>
            <a:endParaRPr sz="2000" spc="300" dirty="0" smtClean="0">
              <a:solidFill>
                <a:schemeClr val="tx2"/>
              </a:solidFill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5591810" cy="456565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dirty="0">
                <a:ea typeface="宋体" panose="02010600030101010101" pitchFamily="2" charset="-122"/>
              </a:rPr>
              <a:t>4.2.2函数的</a:t>
            </a:r>
            <a:r>
              <a:rPr lang="zh-CN" altLang="en-US" dirty="0">
                <a:ea typeface="宋体" panose="02010600030101010101" pitchFamily="2" charset="-122"/>
              </a:rPr>
              <a:t>极值</a:t>
            </a:r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773160" y="871220"/>
            <a:ext cx="1290320" cy="511683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最大值与最小值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4.3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: 圆角 44"/>
          <p:cNvSpPr/>
          <p:nvPr/>
        </p:nvSpPr>
        <p:spPr>
          <a:xfrm>
            <a:off x="3436774" y="1828801"/>
            <a:ext cx="8289123" cy="4009126"/>
          </a:xfrm>
          <a:prstGeom prst="roundRect">
            <a:avLst/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669166" y="2000250"/>
            <a:ext cx="7797215" cy="3666227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0"/>
          </a:gradFill>
          <a:ln>
            <a:gradFill>
              <a:gsLst>
                <a:gs pos="54000">
                  <a:srgbClr val="3494FA"/>
                </a:gs>
                <a:gs pos="56000">
                  <a:srgbClr val="FDC01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972937" y="1436228"/>
            <a:ext cx="3739574" cy="3739574"/>
            <a:chOff x="304800" y="673100"/>
            <a:chExt cx="4000500" cy="4000500"/>
          </a:xfrm>
          <a:effectLst>
            <a:outerShdw blurRad="50800" dist="50800" dir="8100000" sx="96000" sy="96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57490" y="825790"/>
              <a:ext cx="3695120" cy="36951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017770" y="2349500"/>
            <a:ext cx="5876925" cy="2609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我们知道，闭区间</a:t>
            </a:r>
            <a:r>
              <a:rPr lang="en-US" dirty="0"/>
              <a:t>[</a:t>
            </a:r>
            <a:r>
              <a:rPr dirty="0"/>
              <a:t>a，b</a:t>
            </a:r>
            <a:r>
              <a:rPr lang="en-US" dirty="0"/>
              <a:t>]</a:t>
            </a:r>
            <a:r>
              <a:rPr dirty="0"/>
              <a:t>上的连续函数 f（x）一定存在最大值和最小值. 又假设 f（x）在（a，b）内可导，由于可导函数的极大值与极小值只可能在驻点处取得，所以，闭区间</a:t>
            </a:r>
            <a:r>
              <a:rPr lang="en-US" dirty="0"/>
              <a:t>[</a:t>
            </a:r>
            <a:r>
              <a:rPr dirty="0"/>
              <a:t>a，6</a:t>
            </a:r>
            <a:r>
              <a:rPr lang="en-US" dirty="0"/>
              <a:t>]</a:t>
            </a:r>
            <a:r>
              <a:rPr dirty="0"/>
              <a:t>上的连续函数 f（x）的最大值与最小值只可能在驻点以及区间的端点处取得. 这样，我们只要比较一下驻点与区间端点处的函数值 f（a）、f（b），就可以判断出最大值与最小值了.</a:t>
            </a:r>
            <a:endParaRPr dirty="0"/>
          </a:p>
        </p:txBody>
      </p:sp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1" name="Freeform 23"/>
          <p:cNvSpPr/>
          <p:nvPr/>
        </p:nvSpPr>
        <p:spPr bwMode="auto">
          <a:xfrm flipH="1">
            <a:off x="3669166" y="4768651"/>
            <a:ext cx="1139078" cy="1179027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2" name="Freeform 27"/>
          <p:cNvSpPr/>
          <p:nvPr/>
        </p:nvSpPr>
        <p:spPr bwMode="auto">
          <a:xfrm flipH="1">
            <a:off x="2715866" y="821295"/>
            <a:ext cx="1499802" cy="1431594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227367" y="3184903"/>
            <a:ext cx="3231285" cy="88773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ctr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4.3.1 闭区间上连续函数的最值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: 圆角 44"/>
          <p:cNvSpPr/>
          <p:nvPr/>
        </p:nvSpPr>
        <p:spPr>
          <a:xfrm>
            <a:off x="3436774" y="1828801"/>
            <a:ext cx="8289123" cy="4009126"/>
          </a:xfrm>
          <a:prstGeom prst="roundRect">
            <a:avLst/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669166" y="2000250"/>
            <a:ext cx="7797215" cy="3666227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0"/>
          </a:gradFill>
          <a:ln>
            <a:gradFill>
              <a:gsLst>
                <a:gs pos="54000">
                  <a:srgbClr val="3494FA"/>
                </a:gs>
                <a:gs pos="56000">
                  <a:srgbClr val="FDC01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972937" y="1436228"/>
            <a:ext cx="3739574" cy="3739574"/>
            <a:chOff x="304800" y="673100"/>
            <a:chExt cx="4000500" cy="4000500"/>
          </a:xfrm>
          <a:effectLst>
            <a:outerShdw blurRad="50800" dist="50800" dir="8100000" sx="96000" sy="96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57490" y="825790"/>
              <a:ext cx="3695120" cy="36951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878705" y="2863850"/>
            <a:ext cx="625538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在实际应用问题中，函数 f（x）往往定义在开区间（a，b）内，且最大值或最小值一定存在，而在开区间（a，b）内又恰有唯一一个驻点x</a:t>
            </a:r>
            <a:r>
              <a:rPr lang="en-US" baseline="-25000" dirty="0"/>
              <a:t>0</a:t>
            </a:r>
            <a:r>
              <a:rPr dirty="0"/>
              <a:t>，这时，驻点 x。就是所求的最大值点或最小值点，f（x</a:t>
            </a:r>
            <a:r>
              <a:rPr lang="en-US" baseline="-25000" dirty="0"/>
              <a:t>0</a:t>
            </a:r>
            <a:r>
              <a:rPr dirty="0"/>
              <a:t>）就是所求的最大值或最小值.</a:t>
            </a:r>
            <a:endParaRPr dirty="0"/>
          </a:p>
        </p:txBody>
      </p:sp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227367" y="3184903"/>
            <a:ext cx="3231285" cy="88773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4.3.</a:t>
            </a:r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 最值应用问题举例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 Rectangle 96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8179" y="335021"/>
            <a:ext cx="4947057" cy="554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lvl="0" algn="just">
              <a:lnSpc>
                <a:spcPct val="150000"/>
              </a:lnSpc>
            </a:pPr>
            <a:r>
              <a:rPr lang="zh-CN" altLang="en-US" sz="2000" b="1" spc="300" dirty="0">
                <a:solidFill>
                  <a:schemeClr val="accent1"/>
                </a:solidFill>
                <a:effectLst/>
                <a:ea typeface="微软雅黑" panose="020B0503020204020204" charset="-122"/>
                <a:sym typeface="+mn-ea"/>
              </a:rPr>
              <a:t>*4.3.3</a:t>
            </a:r>
            <a:r>
              <a:rPr lang="zh-CN" altLang="en-US" sz="2000" b="1" spc="300" dirty="0">
                <a:solidFill>
                  <a:schemeClr val="accent1"/>
                </a:solidFill>
                <a:effectLst/>
                <a:ea typeface="微软雅黑" panose="020B0503020204020204" charset="-122"/>
              </a:rPr>
              <a:t>导数的经济应用问题举例</a:t>
            </a:r>
            <a:r>
              <a:rPr lang="zh-CN" altLang="en-US" sz="1600" spc="300" dirty="0">
                <a:solidFill>
                  <a:srgbClr val="000000">
                    <a:lumMod val="85000"/>
                    <a:lumOff val="15000"/>
                  </a:srgbClr>
                </a:solidFill>
                <a:ea typeface="微软雅黑" panose="020B0503020204020204" charset="-122"/>
              </a:rPr>
              <a:t> </a:t>
            </a:r>
            <a:endParaRPr lang="zh-CN" altLang="en-US" sz="1600" spc="300" dirty="0">
              <a:solidFill>
                <a:srgbClr val="000000">
                  <a:lumMod val="85000"/>
                  <a:lumOff val="15000"/>
                </a:srgbClr>
              </a:solidFill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4670" y="1143635"/>
            <a:ext cx="6011545" cy="5285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/>
              <a:t>设成本函数为 C（</a:t>
            </a:r>
            <a:r>
              <a:rPr lang="en-US" altLang="zh-CN"/>
              <a:t>q</a:t>
            </a:r>
            <a:r>
              <a:rPr lang="zh-CN" altLang="en-US"/>
              <a:t>），则边际成本为 C'（</a:t>
            </a:r>
            <a:r>
              <a:rPr lang="en-US" altLang="zh-CN"/>
              <a:t>q</a:t>
            </a:r>
            <a:r>
              <a:rPr lang="zh-CN" altLang="en-US"/>
              <a:t>），一般记为 MC.可以将边际成本的经济含义理解为，当产量或销售量达到</a:t>
            </a:r>
            <a:r>
              <a:rPr lang="en-US" altLang="zh-CN"/>
              <a:t>q</a:t>
            </a:r>
            <a:r>
              <a:rPr lang="zh-CN" altLang="en-US"/>
              <a:t>时，如果再增加1个单位的产品，则成本将增加C（</a:t>
            </a:r>
            <a:r>
              <a:rPr lang="en-US" altLang="zh-CN"/>
              <a:t>q</a:t>
            </a:r>
            <a:r>
              <a:rPr lang="zh-CN" altLang="en-US"/>
              <a:t>）个单位.</a:t>
            </a:r>
            <a:endParaRPr lang="zh-CN" altLang="en-US"/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/>
              <a:t>设收益函数为 R（</a:t>
            </a:r>
            <a:r>
              <a:rPr lang="en-US" altLang="zh-CN"/>
              <a:t>q</a:t>
            </a:r>
            <a:r>
              <a:rPr lang="zh-CN" altLang="en-US"/>
              <a:t>），则称 R'（</a:t>
            </a:r>
            <a:r>
              <a:rPr lang="en-US" altLang="zh-CN"/>
              <a:t>q</a:t>
            </a:r>
            <a:r>
              <a:rPr lang="zh-CN" altLang="en-US"/>
              <a:t>）为产量或销售量为q时的边际收益，一般记为 MR.可以将边际收益的经济含义理解为，当产量或销售量达到g时，如果再增加1个单位的产品，则收益将增加 R'（g）个单位.</a:t>
            </a:r>
            <a:endParaRPr lang="zh-CN" altLang="en-US"/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/>
              <a:t>设利润函数为L（q），</a:t>
            </a:r>
            <a:endParaRPr lang="zh-CN" altLang="en-US"/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/>
              <a:t>则有L（q）=R（q）-C（</a:t>
            </a:r>
            <a:r>
              <a:rPr lang="en-US" altLang="zh-CN"/>
              <a:t>q</a:t>
            </a:r>
            <a:r>
              <a:rPr lang="zh-CN" altLang="en-US"/>
              <a:t>）.</a:t>
            </a:r>
            <a:endParaRPr lang="zh-CN" altLang="en-US"/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/>
              <a:t>称L'（q）=R'（q）</a:t>
            </a:r>
            <a:r>
              <a:rPr lang="zh-CN" altLang="en-US">
                <a:sym typeface="+mn-ea"/>
              </a:rPr>
              <a:t>-</a:t>
            </a:r>
            <a:r>
              <a:rPr lang="zh-CN" altLang="en-US"/>
              <a:t>C'（q）为产量或销售量为q时的边际利润，一般记为 ML.显然，边际利润也可以表示为边际收益与边际成本之差.可以将边际利润的经济含义理解为，当产量或销售量达到q时，如果再增加1个单位的产品，则利润将增加L'（q）个单位.</a:t>
            </a:r>
            <a:endParaRPr lang="zh-CN" altLang="en-US"/>
          </a:p>
        </p:txBody>
      </p:sp>
      <p:pic>
        <p:nvPicPr>
          <p:cNvPr id="101" name="图片 100"/>
          <p:cNvPicPr/>
          <p:nvPr/>
        </p:nvPicPr>
        <p:blipFill>
          <a:blip r:embed="rId2" r:link="rId3"/>
          <a:stretch>
            <a:fillRect/>
          </a:stretch>
        </p:blipFill>
        <p:spPr>
          <a:xfrm>
            <a:off x="6630670" y="1829435"/>
            <a:ext cx="4979035" cy="35540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657590" y="878205"/>
            <a:ext cx="1659890" cy="5103495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曲线的凹凸性与拐点、函数作图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4.4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610870" y="1448435"/>
            <a:ext cx="541909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000" spc="300" dirty="0" smtClean="0">
                <a:solidFill>
                  <a:schemeClr val="tx2"/>
                </a:solidFill>
              </a:rPr>
              <a:t>定义4.4.1 设函数 y= f（x）在区间（a，b）内有定义.若曲线上任意一点的切线都在曲线的上方，则称曲线为凸曲线，称（a，b）为函数的凸区间;若曲线上任意一点的切线都在曲线的下方，则称曲线为凹曲线，称（a，b）为函数的凹区间.图 4-4-1中，左边的曲线为凸曲线，右边的曲线为凹曲线.</a:t>
            </a:r>
            <a:endParaRPr sz="2000" spc="300" dirty="0" smtClean="0">
              <a:solidFill>
                <a:schemeClr val="tx2"/>
              </a:solidFill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5591810" cy="456565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dirty="0">
                <a:ea typeface="宋体" panose="02010600030101010101" pitchFamily="2" charset="-122"/>
              </a:rPr>
              <a:t>4.4.1凹凸性与拐点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9670" y="1448435"/>
            <a:ext cx="4551680" cy="3425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" name="组合 6"/>
          <p:cNvGrpSpPr/>
          <p:nvPr/>
        </p:nvGrpSpPr>
        <p:grpSpPr>
          <a:xfrm>
            <a:off x="6759364" y="1986703"/>
            <a:ext cx="3354916" cy="3477684"/>
            <a:chOff x="1351124" y="0"/>
            <a:chExt cx="3844757" cy="3984881"/>
          </a:xfrm>
          <a:solidFill>
            <a:schemeClr val="accent6"/>
          </a:solidFill>
        </p:grpSpPr>
        <p:sp>
          <p:nvSpPr>
            <p:cNvPr id="38" name="六边形 7"/>
            <p:cNvSpPr>
              <a:spLocks noChangeArrowheads="1"/>
            </p:cNvSpPr>
            <p:nvPr/>
          </p:nvSpPr>
          <p:spPr bwMode="auto">
            <a:xfrm>
              <a:off x="2088541" y="1091416"/>
              <a:ext cx="1804732" cy="1557087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6">
                <a:alpha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39" name="六边形 8"/>
            <p:cNvSpPr>
              <a:spLocks noChangeArrowheads="1"/>
            </p:cNvSpPr>
            <p:nvPr/>
          </p:nvSpPr>
          <p:spPr bwMode="auto">
            <a:xfrm>
              <a:off x="3733176" y="259515"/>
              <a:ext cx="1462705" cy="126119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6">
                <a:alpha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0" name="六边形 9"/>
            <p:cNvSpPr>
              <a:spLocks noChangeArrowheads="1"/>
            </p:cNvSpPr>
            <p:nvPr/>
          </p:nvSpPr>
          <p:spPr bwMode="auto">
            <a:xfrm>
              <a:off x="4094607" y="1709886"/>
              <a:ext cx="664646" cy="572387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2" name="六边形 11"/>
            <p:cNvSpPr>
              <a:spLocks noChangeArrowheads="1"/>
            </p:cNvSpPr>
            <p:nvPr/>
          </p:nvSpPr>
          <p:spPr bwMode="auto">
            <a:xfrm>
              <a:off x="2362647" y="2975928"/>
              <a:ext cx="1169195" cy="1008953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023593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4" name="六边形 13"/>
            <p:cNvSpPr>
              <a:spLocks noChangeArrowheads="1"/>
            </p:cNvSpPr>
            <p:nvPr/>
          </p:nvSpPr>
          <p:spPr bwMode="auto">
            <a:xfrm>
              <a:off x="2088541" y="0"/>
              <a:ext cx="907217" cy="783395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45" name="六边形 14"/>
            <p:cNvSpPr>
              <a:spLocks noChangeArrowheads="1"/>
            </p:cNvSpPr>
            <p:nvPr/>
          </p:nvSpPr>
          <p:spPr bwMode="auto">
            <a:xfrm>
              <a:off x="1351124" y="902237"/>
              <a:ext cx="664646" cy="572387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023593">
                <a:alpha val="4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</a:endParaRPr>
            </a:p>
          </p:txBody>
        </p:sp>
      </p:grpSp>
      <p:sp>
        <p:nvSpPr>
          <p:cNvPr id="46" name="矩形 15"/>
          <p:cNvSpPr>
            <a:spLocks noChangeArrowheads="1"/>
          </p:cNvSpPr>
          <p:nvPr/>
        </p:nvSpPr>
        <p:spPr bwMode="auto">
          <a:xfrm>
            <a:off x="397510" y="1372235"/>
            <a:ext cx="6298565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定理4.4.1 设函数 y=f（x）在区间（a，b）内有二阶导数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f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"（x）.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（1）如果在区间（a，b）内有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f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"（x）&gt;0，则 f（x）在区间（a，b）内是凹曲线;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（2）如果在区间（a，b）内有f"（x）&lt;0，则 f（x）在区间（a，b）内是凸曲线.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由于拐点是曲线上凹区间与凸区间的分界点，所以拐点左右两侧的二阶导数一定异号，因而，点（x</a:t>
            </a:r>
            <a:r>
              <a:rPr lang="en-US" sz="1800" baseline="-25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0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，y</a:t>
            </a:r>
            <a:r>
              <a:rPr lang="en-US" sz="1800" baseline="-25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0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）是拐点时，必有 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f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"（x</a:t>
            </a:r>
            <a:r>
              <a:rPr lang="en-US" sz="1800" baseline="-25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0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）=0或者 /"（x</a:t>
            </a:r>
            <a:r>
              <a:rPr lang="en-US" sz="1800" baseline="-25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0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）不存在.也就是说拐点（x</a:t>
            </a:r>
            <a:r>
              <a:rPr lang="en-US" sz="1800" baseline="-25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0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，y</a:t>
            </a:r>
            <a:r>
              <a:rPr lang="en-US" sz="1800" baseline="-25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0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）需满足的必要条件是 f"（x</a:t>
            </a:r>
            <a:r>
              <a:rPr lang="en-US" sz="1800" baseline="-25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0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）=0 或者 f"（x</a:t>
            </a:r>
            <a:r>
              <a:rPr lang="en-US" sz="1800" baseline="-25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0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）不存在.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386397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ea typeface="宋体" panose="02010600030101010101" pitchFamily="2" charset="-122"/>
                <a:sym typeface="+mn-ea"/>
              </a:rPr>
              <a:t>4.4.1凹凸性与拐点</a:t>
            </a:r>
            <a:endParaRPr lang="en-US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29870" y="3048635"/>
            <a:ext cx="44856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  <a:sym typeface="+mn-ea"/>
              </a:rPr>
              <a:t>第4章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导数的应用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" name="文本框 2"/>
          <p:cNvSpPr txBox="1"/>
          <p:nvPr/>
        </p:nvSpPr>
        <p:spPr>
          <a:xfrm>
            <a:off x="885825" y="599440"/>
            <a:ext cx="386397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ea typeface="宋体" panose="02010600030101010101" pitchFamily="2" charset="-122"/>
                <a:sym typeface="+mn-ea"/>
              </a:rPr>
              <a:t>4.4.2函数作图</a:t>
            </a:r>
            <a:endParaRPr lang="en-US" altLang="zh-CN" sz="2600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矩形: 剪去单角 39"/>
          <p:cNvSpPr/>
          <p:nvPr>
            <p:custDataLst>
              <p:tags r:id="rId1"/>
            </p:custDataLst>
          </p:nvPr>
        </p:nvSpPr>
        <p:spPr>
          <a:xfrm flipV="1">
            <a:off x="4555876" y="1419013"/>
            <a:ext cx="3252758" cy="1921510"/>
          </a:xfrm>
          <a:prstGeom prst="snip1Rect">
            <a:avLst>
              <a:gd name="adj" fmla="val 17020"/>
            </a:avLst>
          </a:prstGeom>
          <a:solidFill>
            <a:srgbClr val="8EAAD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1" name="等腰三角形 40"/>
          <p:cNvSpPr/>
          <p:nvPr>
            <p:custDataLst>
              <p:tags r:id="rId2"/>
            </p:custDataLst>
          </p:nvPr>
        </p:nvSpPr>
        <p:spPr>
          <a:xfrm rot="5400000">
            <a:off x="7476485" y="3008376"/>
            <a:ext cx="325967" cy="338327"/>
          </a:xfrm>
          <a:prstGeom prst="triangle">
            <a:avLst>
              <a:gd name="adj" fmla="val 0"/>
            </a:avLst>
          </a:prstGeom>
          <a:solidFill>
            <a:srgbClr val="8EAADC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>
            <p:custDataLst>
              <p:tags r:id="rId3"/>
            </p:custDataLst>
          </p:nvPr>
        </p:nvSpPr>
        <p:spPr>
          <a:xfrm>
            <a:off x="4386542" y="1270847"/>
            <a:ext cx="486033" cy="486033"/>
          </a:xfrm>
          <a:prstGeom prst="ellipse">
            <a:avLst/>
          </a:prstGeom>
          <a:solidFill>
            <a:srgbClr val="8EAADC">
              <a:lumMod val="20000"/>
              <a:lumOff val="80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 fontScale="65000" lnSpcReduction="10000"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3" name="椭圆 42"/>
          <p:cNvSpPr/>
          <p:nvPr>
            <p:custDataLst>
              <p:tags r:id="rId4"/>
            </p:custDataLst>
          </p:nvPr>
        </p:nvSpPr>
        <p:spPr>
          <a:xfrm>
            <a:off x="4436998" y="1321303"/>
            <a:ext cx="385121" cy="385121"/>
          </a:xfrm>
          <a:prstGeom prst="ellipse">
            <a:avLst/>
          </a:prstGeom>
          <a:solidFill>
            <a:srgbClr val="8EAAD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4591685" y="1669415"/>
            <a:ext cx="3196590" cy="1415415"/>
          </a:xfrm>
          <a:prstGeom prst="rect">
            <a:avLst/>
          </a:prstGeom>
        </p:spPr>
        <p:txBody>
          <a:bodyPr wrap="square"/>
          <a:p>
            <a:pPr>
              <a:lnSpc>
                <a:spcPct val="120000"/>
              </a:lnSpc>
            </a:pPr>
            <a:r>
              <a:rPr lang="zh-CN" altLang="en-US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2.求出函数的一阶导数</a:t>
            </a:r>
            <a:r>
              <a:rPr lang="en-US" altLang="zh-CN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f</a:t>
            </a:r>
            <a:r>
              <a:rPr lang="zh-CN" altLang="en-US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（x），并令f（x）=0，求出驻点或使得 </a:t>
            </a:r>
            <a:r>
              <a:rPr lang="en-US" altLang="zh-CN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f</a:t>
            </a:r>
            <a:r>
              <a:rPr lang="zh-CN" altLang="en-US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（x）不存在的点，然后判断单调区间与极值.</a:t>
            </a:r>
            <a:endParaRPr lang="zh-CN" altLang="en-US" sz="18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8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>
            <p:custDataLst>
              <p:tags r:id="rId6"/>
            </p:custDataLst>
          </p:nvPr>
        </p:nvSpPr>
        <p:spPr>
          <a:xfrm>
            <a:off x="4472303" y="1331982"/>
            <a:ext cx="314510" cy="327077"/>
          </a:xfrm>
          <a:prstGeom prst="rect">
            <a:avLst/>
          </a:prstGeom>
        </p:spPr>
        <p:txBody>
          <a:bodyPr wrap="square" anchor="ctr">
            <a:normAutofit lnSpcReduction="10000"/>
          </a:bodyPr>
          <a:p>
            <a:pPr algn="ctr">
              <a:lnSpc>
                <a:spcPct val="120000"/>
              </a:lnSpc>
            </a:pPr>
            <a:r>
              <a:rPr lang="en-US" altLang="zh-CN" sz="14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B</a:t>
            </a: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1" name="矩形: 剪去单角 50"/>
          <p:cNvSpPr/>
          <p:nvPr>
            <p:custDataLst>
              <p:tags r:id="rId7"/>
            </p:custDataLst>
          </p:nvPr>
        </p:nvSpPr>
        <p:spPr>
          <a:xfrm flipV="1">
            <a:off x="2515967" y="3666913"/>
            <a:ext cx="3252758" cy="1921510"/>
          </a:xfrm>
          <a:prstGeom prst="snip1Rect">
            <a:avLst>
              <a:gd name="adj" fmla="val 17020"/>
            </a:avLst>
          </a:prstGeom>
          <a:solidFill>
            <a:srgbClr val="7AC2C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2" name="等腰三角形 51"/>
          <p:cNvSpPr/>
          <p:nvPr>
            <p:custDataLst>
              <p:tags r:id="rId8"/>
            </p:custDataLst>
          </p:nvPr>
        </p:nvSpPr>
        <p:spPr>
          <a:xfrm rot="5400000">
            <a:off x="5411176" y="5256276"/>
            <a:ext cx="325967" cy="338327"/>
          </a:xfrm>
          <a:prstGeom prst="triangle">
            <a:avLst>
              <a:gd name="adj" fmla="val 0"/>
            </a:avLst>
          </a:prstGeom>
          <a:solidFill>
            <a:srgbClr val="7AC2C7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3" name="椭圆 52"/>
          <p:cNvSpPr/>
          <p:nvPr>
            <p:custDataLst>
              <p:tags r:id="rId9"/>
            </p:custDataLst>
          </p:nvPr>
        </p:nvSpPr>
        <p:spPr>
          <a:xfrm>
            <a:off x="2321233" y="3518747"/>
            <a:ext cx="486033" cy="486033"/>
          </a:xfrm>
          <a:prstGeom prst="ellipse">
            <a:avLst/>
          </a:prstGeom>
          <a:solidFill>
            <a:srgbClr val="7AC2C7">
              <a:lumMod val="20000"/>
              <a:lumOff val="80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 fontScale="65000" lnSpcReduction="10000"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4" name="椭圆 53"/>
          <p:cNvSpPr/>
          <p:nvPr>
            <p:custDataLst>
              <p:tags r:id="rId10"/>
            </p:custDataLst>
          </p:nvPr>
        </p:nvSpPr>
        <p:spPr>
          <a:xfrm>
            <a:off x="2371689" y="3569203"/>
            <a:ext cx="385121" cy="385121"/>
          </a:xfrm>
          <a:prstGeom prst="ellipse">
            <a:avLst/>
          </a:prstGeom>
          <a:solidFill>
            <a:srgbClr val="7AC2C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5" name="矩形 54"/>
          <p:cNvSpPr/>
          <p:nvPr>
            <p:custDataLst>
              <p:tags r:id="rId11"/>
            </p:custDataLst>
          </p:nvPr>
        </p:nvSpPr>
        <p:spPr>
          <a:xfrm>
            <a:off x="2756535" y="4083050"/>
            <a:ext cx="2711450" cy="1117600"/>
          </a:xfrm>
          <a:prstGeom prst="rect">
            <a:avLst/>
          </a:prstGeom>
        </p:spPr>
        <p:txBody>
          <a:bodyPr wrap="square">
            <a:noAutofit/>
          </a:bodyPr>
          <a:p>
            <a:pPr>
              <a:lnSpc>
                <a:spcPct val="120000"/>
              </a:lnSpc>
            </a:pPr>
            <a:r>
              <a:rPr lang="zh-CN" altLang="en-US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4. 根据需要，分析函数在一些特殊情况下的性质.</a:t>
            </a:r>
            <a:endParaRPr lang="zh-CN" altLang="en-US" sz="18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>
            <p:custDataLst>
              <p:tags r:id="rId12"/>
            </p:custDataLst>
          </p:nvPr>
        </p:nvSpPr>
        <p:spPr>
          <a:xfrm>
            <a:off x="2406994" y="3579882"/>
            <a:ext cx="314510" cy="327077"/>
          </a:xfrm>
          <a:prstGeom prst="rect">
            <a:avLst/>
          </a:prstGeom>
        </p:spPr>
        <p:txBody>
          <a:bodyPr wrap="square" anchor="ctr">
            <a:normAutofit lnSpcReduction="10000"/>
          </a:bodyPr>
          <a:p>
            <a:pPr algn="ctr">
              <a:lnSpc>
                <a:spcPct val="120000"/>
              </a:lnSpc>
            </a:pPr>
            <a:r>
              <a:rPr lang="en-US" altLang="zh-CN" sz="14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D</a:t>
            </a: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矩形: 剪去单角 44"/>
          <p:cNvSpPr/>
          <p:nvPr>
            <p:custDataLst>
              <p:tags r:id="rId13"/>
            </p:custDataLst>
          </p:nvPr>
        </p:nvSpPr>
        <p:spPr>
          <a:xfrm flipV="1">
            <a:off x="8323340" y="1375833"/>
            <a:ext cx="3252758" cy="1921510"/>
          </a:xfrm>
          <a:prstGeom prst="snip1Rect">
            <a:avLst>
              <a:gd name="adj" fmla="val 17020"/>
            </a:avLst>
          </a:prstGeom>
          <a:solidFill>
            <a:srgbClr val="79B6D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等腰三角形 5"/>
          <p:cNvSpPr/>
          <p:nvPr>
            <p:custDataLst>
              <p:tags r:id="rId14"/>
            </p:custDataLst>
          </p:nvPr>
        </p:nvSpPr>
        <p:spPr>
          <a:xfrm rot="5400000">
            <a:off x="11252839" y="3008376"/>
            <a:ext cx="325967" cy="338327"/>
          </a:xfrm>
          <a:prstGeom prst="triangle">
            <a:avLst>
              <a:gd name="adj" fmla="val 0"/>
            </a:avLst>
          </a:prstGeom>
          <a:solidFill>
            <a:srgbClr val="79B6D3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7" name="椭圆 46"/>
          <p:cNvSpPr/>
          <p:nvPr>
            <p:custDataLst>
              <p:tags r:id="rId15"/>
            </p:custDataLst>
          </p:nvPr>
        </p:nvSpPr>
        <p:spPr>
          <a:xfrm>
            <a:off x="8162896" y="1270847"/>
            <a:ext cx="486033" cy="486033"/>
          </a:xfrm>
          <a:prstGeom prst="ellipse">
            <a:avLst/>
          </a:prstGeom>
          <a:solidFill>
            <a:srgbClr val="79B6D3">
              <a:lumMod val="20000"/>
              <a:lumOff val="80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 fontScale="65000" lnSpcReduction="10000"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9" name="椭圆 48"/>
          <p:cNvSpPr/>
          <p:nvPr>
            <p:custDataLst>
              <p:tags r:id="rId16"/>
            </p:custDataLst>
          </p:nvPr>
        </p:nvSpPr>
        <p:spPr>
          <a:xfrm>
            <a:off x="8213352" y="1321303"/>
            <a:ext cx="385121" cy="385121"/>
          </a:xfrm>
          <a:prstGeom prst="ellipse">
            <a:avLst/>
          </a:prstGeom>
          <a:solidFill>
            <a:srgbClr val="79B6D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0" name="矩形 49"/>
          <p:cNvSpPr/>
          <p:nvPr>
            <p:custDataLst>
              <p:tags r:id="rId17"/>
            </p:custDataLst>
          </p:nvPr>
        </p:nvSpPr>
        <p:spPr>
          <a:xfrm>
            <a:off x="8401685" y="1634490"/>
            <a:ext cx="3096895" cy="1490980"/>
          </a:xfrm>
          <a:prstGeom prst="rect">
            <a:avLst/>
          </a:prstGeom>
        </p:spPr>
        <p:txBody>
          <a:bodyPr wrap="square"/>
          <a:p>
            <a:pPr>
              <a:lnSpc>
                <a:spcPct val="120000"/>
              </a:lnSpc>
            </a:pPr>
            <a:r>
              <a:rPr lang="zh-CN" altLang="en-US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3.求出函数的二阶导数 </a:t>
            </a:r>
            <a:r>
              <a:rPr lang="en-US" altLang="zh-CN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f</a:t>
            </a:r>
            <a:r>
              <a:rPr lang="zh-CN" altLang="en-US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"（x），并令</a:t>
            </a:r>
            <a:r>
              <a:rPr lang="en-US" altLang="zh-CN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f</a:t>
            </a:r>
            <a:r>
              <a:rPr lang="zh-CN" altLang="en-US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"（x）=0，求出可能是拐点的横坐标，然后判断凹凸区间与拐点.</a:t>
            </a:r>
            <a:endParaRPr lang="zh-CN" altLang="en-US" sz="18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>
            <p:custDataLst>
              <p:tags r:id="rId18"/>
            </p:custDataLst>
          </p:nvPr>
        </p:nvSpPr>
        <p:spPr>
          <a:xfrm>
            <a:off x="8248657" y="1331982"/>
            <a:ext cx="314510" cy="327077"/>
          </a:xfrm>
          <a:prstGeom prst="rect">
            <a:avLst/>
          </a:prstGeom>
        </p:spPr>
        <p:txBody>
          <a:bodyPr wrap="square" anchor="ctr">
            <a:normAutofit lnSpcReduction="10000"/>
          </a:bodyPr>
          <a:p>
            <a:pPr algn="ctr">
              <a:lnSpc>
                <a:spcPct val="120000"/>
              </a:lnSpc>
            </a:pPr>
            <a:r>
              <a:rPr lang="en-US" altLang="zh-CN" sz="14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</a:t>
            </a: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" name="矩形: 剪去单角 33"/>
          <p:cNvSpPr/>
          <p:nvPr>
            <p:custDataLst>
              <p:tags r:id="rId19"/>
            </p:custDataLst>
          </p:nvPr>
        </p:nvSpPr>
        <p:spPr>
          <a:xfrm flipV="1">
            <a:off x="779522" y="1419013"/>
            <a:ext cx="3252758" cy="1921510"/>
          </a:xfrm>
          <a:prstGeom prst="snip1Rect">
            <a:avLst>
              <a:gd name="adj" fmla="val 17020"/>
            </a:avLst>
          </a:prstGeom>
          <a:solidFill>
            <a:srgbClr val="8590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5" name="等腰三角形 34"/>
          <p:cNvSpPr/>
          <p:nvPr>
            <p:custDataLst>
              <p:tags r:id="rId20"/>
            </p:custDataLst>
          </p:nvPr>
        </p:nvSpPr>
        <p:spPr>
          <a:xfrm rot="5400000">
            <a:off x="3700131" y="3008376"/>
            <a:ext cx="325967" cy="338327"/>
          </a:xfrm>
          <a:prstGeom prst="triangle">
            <a:avLst>
              <a:gd name="adj" fmla="val 0"/>
            </a:avLst>
          </a:prstGeom>
          <a:solidFill>
            <a:srgbClr val="8590CA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6" name="椭圆 35"/>
          <p:cNvSpPr/>
          <p:nvPr>
            <p:custDataLst>
              <p:tags r:id="rId21"/>
            </p:custDataLst>
          </p:nvPr>
        </p:nvSpPr>
        <p:spPr>
          <a:xfrm>
            <a:off x="610188" y="1270847"/>
            <a:ext cx="486033" cy="486033"/>
          </a:xfrm>
          <a:prstGeom prst="ellipse">
            <a:avLst/>
          </a:prstGeom>
          <a:solidFill>
            <a:srgbClr val="8590CA">
              <a:lumMod val="20000"/>
              <a:lumOff val="80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 fontScale="65000" lnSpcReduction="10000"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椭圆 6"/>
          <p:cNvSpPr/>
          <p:nvPr>
            <p:custDataLst>
              <p:tags r:id="rId22"/>
            </p:custDataLst>
          </p:nvPr>
        </p:nvSpPr>
        <p:spPr>
          <a:xfrm>
            <a:off x="660644" y="1321303"/>
            <a:ext cx="385121" cy="385121"/>
          </a:xfrm>
          <a:prstGeom prst="ellipse">
            <a:avLst/>
          </a:prstGeom>
          <a:solidFill>
            <a:srgbClr val="8590C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23"/>
            </p:custDataLst>
          </p:nvPr>
        </p:nvSpPr>
        <p:spPr>
          <a:xfrm>
            <a:off x="828040" y="1750695"/>
            <a:ext cx="3288030" cy="1172210"/>
          </a:xfrm>
          <a:prstGeom prst="rect">
            <a:avLst/>
          </a:prstGeom>
        </p:spPr>
        <p:txBody>
          <a:bodyPr wrap="square"/>
          <a:p>
            <a:pPr>
              <a:lnSpc>
                <a:spcPct val="120000"/>
              </a:lnSpc>
            </a:pPr>
            <a:r>
              <a:rPr lang="zh-CN" altLang="en-US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1.确定函数的定义域，分析简单性质，如奇偶性、与坐标轴交点坐标等.</a:t>
            </a:r>
            <a:endParaRPr lang="zh-CN" altLang="en-US" sz="18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18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>
            <p:custDataLst>
              <p:tags r:id="rId24"/>
            </p:custDataLst>
          </p:nvPr>
        </p:nvSpPr>
        <p:spPr>
          <a:xfrm>
            <a:off x="695949" y="1331982"/>
            <a:ext cx="314510" cy="327077"/>
          </a:xfrm>
          <a:prstGeom prst="rect">
            <a:avLst/>
          </a:prstGeom>
        </p:spPr>
        <p:txBody>
          <a:bodyPr wrap="square" anchor="ctr">
            <a:normAutofit lnSpcReduction="10000"/>
          </a:bodyPr>
          <a:p>
            <a:pPr algn="ctr">
              <a:lnSpc>
                <a:spcPct val="120000"/>
              </a:lnSpc>
            </a:pPr>
            <a:r>
              <a:rPr lang="en-US" altLang="zh-CN" sz="14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A</a:t>
            </a: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6" name="矩形: 剪去单角 55"/>
          <p:cNvSpPr/>
          <p:nvPr>
            <p:custDataLst>
              <p:tags r:id="rId25"/>
            </p:custDataLst>
          </p:nvPr>
        </p:nvSpPr>
        <p:spPr>
          <a:xfrm flipV="1">
            <a:off x="6266921" y="3666913"/>
            <a:ext cx="3252758" cy="1921510"/>
          </a:xfrm>
          <a:prstGeom prst="snip1Rect">
            <a:avLst>
              <a:gd name="adj" fmla="val 17020"/>
            </a:avLst>
          </a:prstGeom>
          <a:solidFill>
            <a:srgbClr val="6BC0A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7" name="等腰三角形 56"/>
          <p:cNvSpPr/>
          <p:nvPr>
            <p:custDataLst>
              <p:tags r:id="rId26"/>
            </p:custDataLst>
          </p:nvPr>
        </p:nvSpPr>
        <p:spPr>
          <a:xfrm rot="5400000">
            <a:off x="9187530" y="5256276"/>
            <a:ext cx="325967" cy="338327"/>
          </a:xfrm>
          <a:prstGeom prst="triangle">
            <a:avLst>
              <a:gd name="adj" fmla="val 0"/>
            </a:avLst>
          </a:prstGeom>
          <a:solidFill>
            <a:srgbClr val="6BC0A7">
              <a:lumMod val="20000"/>
              <a:lumOff val="8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8" name="椭圆 57"/>
          <p:cNvSpPr/>
          <p:nvPr>
            <p:custDataLst>
              <p:tags r:id="rId27"/>
            </p:custDataLst>
          </p:nvPr>
        </p:nvSpPr>
        <p:spPr>
          <a:xfrm>
            <a:off x="6097587" y="3518747"/>
            <a:ext cx="486033" cy="486033"/>
          </a:xfrm>
          <a:prstGeom prst="ellipse">
            <a:avLst/>
          </a:prstGeom>
          <a:solidFill>
            <a:srgbClr val="6BC0A7">
              <a:lumMod val="20000"/>
              <a:lumOff val="80000"/>
            </a:srgbClr>
          </a:solidFill>
          <a:ln w="3175" cap="flat" cmpd="sng" algn="ctr">
            <a:noFill/>
            <a:prstDash val="solid"/>
            <a:miter lim="800000"/>
          </a:ln>
          <a:effectLst/>
        </p:spPr>
        <p:txBody>
          <a:bodyPr rtlCol="0" anchor="ctr">
            <a:normAutofit fontScale="65000" lnSpcReduction="10000"/>
          </a:bodyPr>
          <a:p>
            <a:pPr algn="ctr">
              <a:lnSpc>
                <a:spcPct val="130000"/>
              </a:lnSpc>
            </a:pPr>
            <a:endParaRPr lang="zh-CN" altLang="en-US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椭圆 58"/>
          <p:cNvSpPr/>
          <p:nvPr>
            <p:custDataLst>
              <p:tags r:id="rId28"/>
            </p:custDataLst>
          </p:nvPr>
        </p:nvSpPr>
        <p:spPr>
          <a:xfrm>
            <a:off x="6148043" y="3569203"/>
            <a:ext cx="385121" cy="385121"/>
          </a:xfrm>
          <a:prstGeom prst="ellipse">
            <a:avLst/>
          </a:prstGeom>
          <a:solidFill>
            <a:srgbClr val="6BC0A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0" name="矩形 59"/>
          <p:cNvSpPr/>
          <p:nvPr>
            <p:custDataLst>
              <p:tags r:id="rId29"/>
            </p:custDataLst>
          </p:nvPr>
        </p:nvSpPr>
        <p:spPr>
          <a:xfrm>
            <a:off x="6533164" y="4083096"/>
            <a:ext cx="2711563" cy="1089144"/>
          </a:xfrm>
          <a:prstGeom prst="rect">
            <a:avLst/>
          </a:prstGeom>
        </p:spPr>
        <p:txBody>
          <a:bodyPr wrap="square">
            <a:normAutofit/>
          </a:bodyPr>
          <a:p>
            <a:pPr>
              <a:lnSpc>
                <a:spcPct val="120000"/>
              </a:lnSpc>
            </a:pPr>
            <a:r>
              <a:rPr lang="zh-CN" altLang="en-US" sz="1800" spc="15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5.根据需要再选取一些辅助点，描绘图像.</a:t>
            </a:r>
            <a:endParaRPr lang="zh-CN" altLang="en-US" sz="1800" spc="15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>
            <p:custDataLst>
              <p:tags r:id="rId30"/>
            </p:custDataLst>
          </p:nvPr>
        </p:nvSpPr>
        <p:spPr>
          <a:xfrm>
            <a:off x="6183348" y="3579882"/>
            <a:ext cx="314510" cy="327077"/>
          </a:xfrm>
          <a:prstGeom prst="rect">
            <a:avLst/>
          </a:prstGeom>
        </p:spPr>
        <p:txBody>
          <a:bodyPr wrap="square" anchor="ctr">
            <a:normAutofit lnSpcReduction="10000"/>
          </a:bodyPr>
          <a:p>
            <a:pPr algn="ctr">
              <a:lnSpc>
                <a:spcPct val="120000"/>
              </a:lnSpc>
            </a:pPr>
            <a:r>
              <a:rPr lang="en-US" altLang="zh-CN" sz="14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E</a:t>
            </a:r>
            <a:endParaRPr lang="zh-CN" altLang="en-US" sz="1400" b="1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0080" y="2484120"/>
            <a:ext cx="41084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谢谢观看</a:t>
            </a:r>
            <a:endParaRPr lang="zh-CN" altLang="en-US" sz="60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270" y="1600835"/>
            <a:ext cx="6574790" cy="3338195"/>
            <a:chOff x="0" y="1401692"/>
            <a:chExt cx="6574790" cy="362858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2041368"/>
              <a:ext cx="2952000" cy="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12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914400" y="2726951"/>
              <a:ext cx="5660390" cy="2007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7" tIns="0" rIns="0" bIns="0" anchor="t" anchorCtr="0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4.1 洛必达法则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4.2 单调性与极值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4.3 最大值与最小值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4.4 曲线的凹凸性与拐点、函数作图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7" name="1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2803015" y="1681368"/>
              <a:ext cx="720021" cy="720000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8" tIns="45729" rIns="91458" bIns="45729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</a:endParaRPr>
            </a:p>
          </p:txBody>
        </p:sp>
        <p:sp>
          <p:nvSpPr>
            <p:cNvPr id="8" name="1"/>
            <p:cNvSpPr txBox="1"/>
            <p:nvPr/>
          </p:nvSpPr>
          <p:spPr bwMode="auto">
            <a:xfrm>
              <a:off x="398187" y="1401692"/>
              <a:ext cx="2880000" cy="655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spc="300" dirty="0" smtClean="0">
                  <a:solidFill>
                    <a:schemeClr val="tx2"/>
                  </a:solidFill>
                  <a:latin typeface="黑体" panose="02010600030101010101" charset="-122"/>
                  <a:ea typeface="黑体" panose="02010600030101010101" charset="-122"/>
                </a:rPr>
                <a:t>Content</a:t>
              </a:r>
              <a:endParaRPr lang="en-US" altLang="zh-CN" sz="4000" spc="300" dirty="0">
                <a:solidFill>
                  <a:schemeClr val="tx2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24865" y="2485367"/>
              <a:ext cx="14605" cy="2544911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4"/>
          <p:cNvSpPr txBox="1"/>
          <p:nvPr/>
        </p:nvSpPr>
        <p:spPr>
          <a:xfrm>
            <a:off x="6864047" y="2349794"/>
            <a:ext cx="792000" cy="2160000"/>
          </a:xfrm>
          <a:prstGeom prst="rect">
            <a:avLst/>
          </a:prstGeom>
          <a:solidFill>
            <a:schemeClr val="accent6"/>
          </a:solidFill>
        </p:spPr>
        <p:txBody>
          <a:bodyPr vert="eaVert" wrap="none" rtlCol="0" anchor="ctr" anchorCtr="1"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目 录</a:t>
            </a:r>
            <a:endParaRPr lang="zh-CN" altLang="en-US" sz="44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洛必达法则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3235" y="19818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4.1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"/>
              <p:cNvSpPr txBox="1"/>
              <p:nvPr/>
            </p:nvSpPr>
            <p:spPr>
              <a:xfrm>
                <a:off x="885825" y="599440"/>
                <a:ext cx="5591810" cy="788035"/>
              </a:xfrm>
              <a:prstGeom prst="rect">
                <a:avLst/>
              </a:prstGeom>
              <a:noFill/>
            </p:spPr>
            <p:txBody>
              <a:bodyPr wrap="square" lIns="87764" tIns="43882" rIns="87764" bIns="43882" rtlCol="0">
                <a:spAutoFit/>
              </a:bodyPr>
              <a:lstStyle>
                <a:defPPr>
                  <a:defRPr lang="zh-CN"/>
                </a:defPPr>
                <a:lvl1pPr algn="ctr">
                  <a:defRPr sz="2400" spc="30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algn="l"/>
                <a:r>
                  <a:rPr lang="en-US" altLang="zh-CN" sz="26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4.1.1</a:t>
                </a:r>
                <a14:m>
                  <m:oMath xmlns:m="http://schemas.openxmlformats.org/officeDocument/2006/math">
                    <m:r>
                      <a:rPr lang="en-US" altLang="zh-CN" sz="3200" i="1" dirty="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“</m:t>
                    </m:r>
                    <m:f>
                      <m:fPr>
                        <m:ctrlPr>
                          <a:rPr lang="en-US" altLang="zh-CN" sz="3200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0</m:t>
                        </m:r>
                      </m:num>
                      <m:den>
                        <m:r>
                          <a:rPr lang="en-US" altLang="zh-CN" sz="3200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0</m:t>
                        </m:r>
                      </m:den>
                    </m:f>
                    <m:r>
                      <a:rPr lang="en-US" altLang="zh-CN" sz="3200" i="1" dirty="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”</m:t>
                    </m:r>
                  </m:oMath>
                </a14:m>
                <a:r>
                  <a:rPr lang="en-US" altLang="zh-CN" sz="3200" i="1" dirty="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</a:rPr>
                  <a:t> </a:t>
                </a:r>
                <a:r>
                  <a:rPr lang="en-US" altLang="zh-CN" sz="3200" dirty="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</a:rPr>
                  <a:t>型未定式的极限</a:t>
                </a:r>
                <a:endParaRPr lang="en-US" altLang="zh-CN" sz="3200" dirty="0"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25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825" y="599440"/>
                <a:ext cx="5591810" cy="78803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305" y="1753235"/>
            <a:ext cx="8023860" cy="3649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"/>
              <p:cNvSpPr txBox="1"/>
              <p:nvPr/>
            </p:nvSpPr>
            <p:spPr>
              <a:xfrm>
                <a:off x="885825" y="599440"/>
                <a:ext cx="5591810" cy="730250"/>
              </a:xfrm>
              <a:prstGeom prst="rect">
                <a:avLst/>
              </a:prstGeom>
              <a:noFill/>
            </p:spPr>
            <p:txBody>
              <a:bodyPr wrap="square" lIns="87764" tIns="43882" rIns="87764" bIns="43882" rtlCol="0">
                <a:spAutoFit/>
              </a:bodyPr>
              <a:lstStyle>
                <a:defPPr>
                  <a:defRPr lang="zh-CN"/>
                </a:defPPr>
                <a:lvl1pPr algn="ctr">
                  <a:defRPr sz="2400" spc="300">
                    <a:solidFill>
                      <a:schemeClr val="tx2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defRPr>
                </a:lvl1pPr>
              </a:lstStyle>
              <a:p>
                <a:pPr algn="l"/>
                <a:r>
                  <a:rPr lang="en-US" altLang="zh-CN" sz="26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4.1.2</a:t>
                </a:r>
                <a14:m>
                  <m:oMath xmlns:m="http://schemas.openxmlformats.org/officeDocument/2006/math">
                    <m:r>
                      <a:rPr lang="en-US" altLang="zh-CN" sz="3200" i="1" dirty="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 “</m:t>
                    </m:r>
                    <m:f>
                      <m:fPr>
                        <m:ctrlPr>
                          <a:rPr lang="en-US" altLang="zh-CN" sz="3200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altLang="zh-CN" sz="3200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∞</m:t>
                        </m:r>
                      </m:num>
                      <m:den>
                        <m:r>
                          <a:rPr lang="en-US" altLang="zh-CN" sz="3200" i="1" dirty="0">
                            <a:latin typeface="Cambria Math" panose="02040503050406030204" charset="0"/>
                            <a:ea typeface="宋体" panose="02010600030101010101" pitchFamily="2" charset="-122"/>
                            <a:cs typeface="Cambria Math" panose="02040503050406030204" charset="0"/>
                          </a:rPr>
                          <m:t>∞</m:t>
                        </m:r>
                      </m:den>
                    </m:f>
                    <m:r>
                      <a:rPr lang="en-US" altLang="zh-CN" sz="3200" i="1" dirty="0">
                        <a:latin typeface="Cambria Math" panose="02040503050406030204" charset="0"/>
                        <a:ea typeface="宋体" panose="02010600030101010101" pitchFamily="2" charset="-122"/>
                        <a:cs typeface="Cambria Math" panose="02040503050406030204" charset="0"/>
                      </a:rPr>
                      <m:t>”</m:t>
                    </m:r>
                  </m:oMath>
                </a14:m>
                <a:r>
                  <a:rPr lang="en-US" altLang="zh-CN" sz="3200" i="1" dirty="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</a:rPr>
                  <a:t> </a:t>
                </a:r>
                <a:r>
                  <a:rPr lang="en-US" altLang="zh-CN" sz="3200" dirty="0">
                    <a:latin typeface="Cambria Math" panose="02040503050406030204" charset="0"/>
                    <a:ea typeface="宋体" panose="02010600030101010101" pitchFamily="2" charset="-122"/>
                    <a:cs typeface="Cambria Math" panose="02040503050406030204" charset="0"/>
                  </a:rPr>
                  <a:t>型未定式的极限</a:t>
                </a:r>
                <a:endParaRPr lang="en-US" altLang="zh-CN" sz="3200" dirty="0">
                  <a:latin typeface="Cambria Math" panose="02040503050406030204" charset="0"/>
                  <a:ea typeface="宋体" panose="02010600030101010101" pitchFamily="2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25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825" y="599440"/>
                <a:ext cx="5591810" cy="7302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505" y="1905635"/>
            <a:ext cx="5638165" cy="2849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82"/>
              <p:cNvSpPr txBox="1"/>
              <p:nvPr/>
            </p:nvSpPr>
            <p:spPr>
              <a:xfrm>
                <a:off x="610870" y="1219835"/>
                <a:ext cx="10327640" cy="37617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例7 求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  <m:r>
                              <a:rPr lang="en-US" sz="20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+</m:t>
                            </m:r>
                          </m:lim>
                        </m:limLow>
                      </m:fName>
                      <m:e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</m:e>
                    </m:func>
                    <m:func>
                      <m:funcPr>
                        <m:ctrlPr>
                          <a:rPr lang="en-US" sz="2000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ln</m:t>
                        </m:r>
                      </m:fName>
                      <m:e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</m:e>
                    </m:func>
                  </m:oMath>
                </a14:m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解 由于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  <m:r>
                              <a:rPr lang="en-US" sz="20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+</m:t>
                            </m:r>
                          </m:lim>
                        </m:limLow>
                      </m:fName>
                      <m:e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</m:e>
                    </m:func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=0，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4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4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4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4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4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  <m:r>
                              <a:rPr lang="en-US" sz="24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+</m:t>
                            </m:r>
                          </m:lim>
                        </m:limLow>
                      </m:fName>
                      <m:e>
                        <m:func>
                          <m:funcPr>
                            <m:ctrlPr>
                              <a:rPr lang="en-US" sz="2400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ln</m:t>
                            </m:r>
                          </m:fName>
                          <m:e>
                            <m:r>
                              <a:rPr lang="en-US" sz="24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</m:e>
                        </m:func>
                      </m:e>
                    </m:func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=-</a:t>
                </a:r>
                <a14:m>
                  <m:oMath xmlns:m="http://schemas.openxmlformats.org/officeDocument/2006/math">
                    <m:r>
                      <a:rPr lang="en-US" sz="2000" i="1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，所以，这是一个"0·</a:t>
                </a:r>
                <a14:m>
                  <m:oMath xmlns:m="http://schemas.openxmlformats.org/officeDocument/2006/math">
                    <m:r>
                      <a:rPr lang="en-US" sz="2000" i="1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cs typeface="Cambria Math" panose="02040503050406030204" charset="0"/>
                      </a:rPr>
                      <m:t>∞</m:t>
                    </m:r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"型的未定式极限.可以将其转化为“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spc="300" dirty="0" smtClean="0">
                            <a:solidFill>
                              <a:schemeClr val="tx2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rPr>
                        </m:ctrlPr>
                      </m:fPr>
                      <m:num>
                        <m:r>
                          <a:rPr lang="en-US" sz="2800" b="1" spc="300" dirty="0" smtClean="0">
                            <a:solidFill>
                              <a:schemeClr val="tx2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rPr>
                          <m:t>∞</m:t>
                        </m:r>
                      </m:num>
                      <m:den>
                        <m:r>
                          <a:rPr lang="en-US" sz="2800" b="1" spc="300" dirty="0" smtClean="0">
                            <a:solidFill>
                              <a:schemeClr val="tx2"/>
                            </a:solidFill>
                            <a:latin typeface="宋体" panose="02010600030101010101" pitchFamily="2" charset="-122"/>
                            <a:ea typeface="宋体" panose="02010600030101010101" pitchFamily="2" charset="-122"/>
                          </a:rPr>
                          <m:t>∞</m:t>
                        </m:r>
                      </m:den>
                    </m:f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”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型的未定式.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  <m:r>
                              <a:rPr lang="en-US" sz="20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+</m:t>
                            </m:r>
                          </m:lim>
                        </m:limLow>
                      </m:fName>
                      <m:e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</m:e>
                    </m:func>
                    <m:func>
                      <m:funcPr>
                        <m:ctrlPr>
                          <a:rPr lang="en-US" sz="2000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ln</m:t>
                        </m:r>
                      </m:fName>
                      <m:e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</m:e>
                    </m:func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36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36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36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36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36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36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  <m:r>
                              <a:rPr lang="en-US" sz="36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+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36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func>
                              <m:funcPr>
                                <m:ctrlPr>
                                  <a:rPr lang="en-US" sz="3600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3600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ln</m:t>
                                </m:r>
                              </m:fName>
                              <m:e>
                                <m:r>
                                  <a:rPr lang="en-US" sz="36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𝑥</m:t>
                                </m:r>
                              </m:e>
                            </m:func>
                          </m:num>
                          <m:den>
                            <m:f>
                              <m:fPr>
                                <m:ctrlPr>
                                  <a:rPr lang="en-US" sz="36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</m:ctrlPr>
                              </m:fPr>
                              <m:num>
                                <m:r>
                                  <a:rPr lang="en-US" sz="36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36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𝑥</m:t>
                                </m:r>
                              </m:den>
                            </m:f>
                          </m:den>
                        </m:f>
                      </m:e>
                    </m:func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8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8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8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8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8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  <m:r>
                              <a:rPr lang="en-US" sz="28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+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8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r>
                              <a:rPr lang="en-US" sz="28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(</m:t>
                            </m:r>
                            <m:func>
                              <m:funcPr>
                                <m:ctrlPr>
                                  <a:rPr lang="en-US" sz="2800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800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ln</m:t>
                                </m:r>
                              </m:fName>
                              <m:e>
                                <m: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𝑥</m:t>
                                </m:r>
                                <m: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）’</m:t>
                                </m:r>
                              </m:e>
                            </m:func>
                          </m:num>
                          <m:den>
                            <m:r>
                              <a:rPr lang="en-US" sz="28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（</m:t>
                            </m:r>
                            <m:f>
                              <m:fPr>
                                <m:ctrlP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𝑥</m:t>
                                </m:r>
                              </m:den>
                            </m:f>
                            <m:r>
                              <a:rPr lang="en-US" sz="28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）’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sz="2800" i="1" spc="300" baseline="300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=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8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8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8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8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8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  <m:r>
                              <a:rPr lang="en-US" sz="28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+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8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f>
                              <m:fPr>
                                <m:ctrlP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𝑥</m:t>
                                </m:r>
                              </m:den>
                            </m:f>
                          </m:num>
                          <m:den>
                            <m:r>
                              <a:rPr lang="en-US" sz="28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𝑥</m:t>
                                </m:r>
                                <m:r>
                                  <a:rPr lang="en-US" sz="2800" i="1" spc="300" baseline="30000" dirty="0" smtClean="0">
                                    <a:solidFill>
                                      <a:schemeClr val="tx2"/>
                                    </a:solidFill>
                                    <a:latin typeface="Cambria Math" panose="02040503050406030204" charset="0"/>
                                    <a:cs typeface="Cambria Math" panose="02040503050406030204" charset="0"/>
                                  </a:rPr>
                                  <m:t>2</m:t>
                                </m:r>
                              </m:den>
                            </m:f>
                          </m:den>
                        </m:f>
                      </m:e>
                    </m:func>
                  </m:oMath>
                </a14:m>
                <a:r>
                  <a:rPr lang="en-US" sz="2800" i="1" spc="300" baseline="300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=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8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8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8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8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8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  <m:r>
                              <a:rPr lang="en-US" sz="2800" i="1" spc="300" baseline="30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+</m:t>
                            </m:r>
                          </m:lim>
                        </m:limLow>
                      </m:fName>
                      <m:e>
                        <m:r>
                          <a:rPr lang="en-US" sz="28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（</m:t>
                        </m:r>
                        <m:r>
                          <a:rPr lang="en-US" sz="28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−</m:t>
                        </m:r>
                        <m:r>
                          <a:rPr lang="en-US" sz="28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8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）</m:t>
                        </m:r>
                      </m:e>
                    </m:func>
                  </m:oMath>
                </a14:m>
                <a:r>
                  <a:rPr lang="en-US" sz="2800" i="1" spc="300" baseline="300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=</a:t>
                </a:r>
                <a:r>
                  <a:rPr lang="en-US" sz="2800" spc="300" dirty="0" smtClean="0">
                    <a:solidFill>
                      <a:schemeClr val="tx2"/>
                    </a:solidFill>
                    <a:latin typeface="Cambria Math" panose="02040503050406030204" charset="0"/>
                    <a:cs typeface="Cambria Math" panose="02040503050406030204" charset="0"/>
                  </a:rPr>
                  <a:t>0</a:t>
                </a:r>
                <a:endParaRPr lang="en-US" sz="2800" spc="300" dirty="0" smtClean="0">
                  <a:solidFill>
                    <a:schemeClr val="tx2"/>
                  </a:solidFill>
                  <a:latin typeface="Cambria Math" panose="02040503050406030204" charset="0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870" y="1219835"/>
                <a:ext cx="10327640" cy="3761740"/>
              </a:xfrm>
              <a:prstGeom prst="rect">
                <a:avLst/>
              </a:prstGeom>
              <a:blipFill rotWithShape="1">
                <a:blip r:embed="rId1"/>
                <a:stretch>
                  <a:fillRect t="-4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825" y="599440"/>
            <a:ext cx="5591810" cy="456565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dirty="0">
                <a:ea typeface="宋体" panose="02010600030101010101" pitchFamily="2" charset="-122"/>
              </a:rPr>
              <a:t>4.1.3 其他类型未定式极限举例</a:t>
            </a:r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单调性与极值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9056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4.2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610870" y="1219835"/>
            <a:ext cx="574929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2"/>
                </a:solidFill>
              </a:rPr>
              <a:t>图 4-2-1中的两条曲线弧都是单调递增的，只是弯曲方向不同</a:t>
            </a:r>
            <a:r>
              <a:rPr lang="zh-CN" altLang="en-US" sz="2000" spc="300" dirty="0" smtClean="0">
                <a:solidFill>
                  <a:schemeClr val="tx2"/>
                </a:solidFill>
              </a:rPr>
              <a:t>，</a:t>
            </a:r>
            <a:r>
              <a:rPr lang="en-US" sz="2000" spc="300" dirty="0" smtClean="0">
                <a:solidFill>
                  <a:schemeClr val="tx2"/>
                </a:solidFill>
              </a:rPr>
              <a:t>（a）中的曲线弧向下方弯曲，（b）中的曲线弧向上方弯曲.它们的共同点在于曲线弧上每一点的切线与 x轴的夹角都是锐角，即切线的斜率为正数，从而 f'（x）=0.运用同样的方法观察单调递减的曲线弧，我们发现单调递减的曲线弧上每一点的切线与x轴的夹角都是钝角，即切线的斜率为负数，从而 f'（x）&lt;0.</a:t>
            </a:r>
            <a:endParaRPr lang="zh-CN" altLang="en-US" sz="2000" spc="300" dirty="0" smtClean="0">
              <a:solidFill>
                <a:schemeClr val="tx2"/>
              </a:solidFill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5591810" cy="456565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dirty="0">
                <a:ea typeface="宋体" panose="02010600030101010101" pitchFamily="2" charset="-122"/>
              </a:rPr>
              <a:t>4.2.1函数的单调性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0670" y="1524635"/>
            <a:ext cx="4700270" cy="3422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80926094856"/>
  <p:tag name="MH_LIBRARY" val="CONTENTS"/>
  <p:tag name="MH_AUTOCOLOR" val="TRUE"/>
  <p:tag name="MH_TYPE" val="CONTENTS"/>
  <p:tag name="ID" val="626777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731_4*l_h_i*1_2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731_4*l_h_i*1_2_3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731_4*l_h_i*1_2_4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731_4*l_h_i*1_2_2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4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731_4*l_h_f*1_2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5"/>
  <p:tag name="KSO_WM_UNIT_ID" val="diagram731_4*l_h_i*1_2_5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731_4*l_h_i*1_4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731_4*l_h_i*1_4_3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731_4*l_h_i*1_4_4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731_4*l_h_i*1_4_2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2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20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731_4*l_h_f*1_4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5"/>
  <p:tag name="KSO_WM_UNIT_ID" val="diagram731_4*l_h_i*1_4_5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731_4*l_h_i*1_3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731_4*l_h_i*1_3_3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731_4*l_h_i*1_3_4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731_4*l_h_i*1_3_2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26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731_4*l_h_f*1_3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5"/>
  <p:tag name="KSO_WM_UNIT_ID" val="diagram731_4*l_h_i*1_3_5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731_4*l_h_i*1_1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731_4*l_h_i*1_1_3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731_4*l_h_i*1_1_4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731_4*l_h_i*1_1_2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2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731_4*l_h_f*1_1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5"/>
  <p:tag name="KSO_WM_UNIT_ID" val="diagram731_4*l_h_i*1_1_5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ID" val="diagram731_4*l_h_i*1_5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3"/>
  <p:tag name="KSO_WM_UNIT_ID" val="diagram731_4*l_h_i*1_5_3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4"/>
  <p:tag name="KSO_WM_UNIT_ID" val="diagram731_4*l_h_i*1_5_4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ID" val="diagram731_4*l_h_i*1_5_2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</p:tagLst>
</file>

<file path=ppt/tags/tag38.xml><?xml version="1.0" encoding="utf-8"?>
<p:tagLst xmlns:p="http://schemas.openxmlformats.org/presentationml/2006/main">
  <p:tag name="KSO_WM_UNIT_SUBTYPE" val="a"/>
  <p:tag name="KSO_WM_UNIT_PRESET_TEXT" val="单击此处添加文本具体内容，简明扼要的阐述您的观点。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731_4*l_h_f*1_5_1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5_5"/>
  <p:tag name="KSO_WM_UNIT_ID" val="diagram731_4*l_h_i*1_5_5"/>
  <p:tag name="KSO_WM_TEMPLATE_CATEGORY" val="diagram"/>
  <p:tag name="KSO_WM_TEMPLATE_INDEX" val="731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4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40.xml><?xml version="1.0" encoding="utf-8"?>
<p:tagLst xmlns:p="http://schemas.openxmlformats.org/presentationml/2006/main">
  <p:tag name="MH_CONTENTSID" val="635"/>
</p:tagLst>
</file>

<file path=ppt/tags/tag5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6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7.xml><?xml version="1.0" encoding="utf-8"?>
<p:tagLst xmlns:p="http://schemas.openxmlformats.org/presentationml/2006/main">
  <p:tag name="KSO_WM_UNIT_PRESET_TEXT" val="采用索尼 2000 万像素感光元件，可智能合成 2μm 超大像素，感光能力提升 3 倍。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247_1*f*1"/>
  <p:tag name="KSO_WM_TEMPLATE_CATEGORY" val="diagram"/>
  <p:tag name="KSO_WM_TEMPLATE_INDEX" val="20201247"/>
  <p:tag name="KSO_WM_UNIT_LAYERLEVEL" val="1"/>
  <p:tag name="KSO_WM_TAG_VERSION" val="1.0"/>
  <p:tag name="KSO_WM_BEAUTIFY_FLAG" val="#wm#"/>
  <p:tag name="KSO_WM_DIAGRAM_GROUP_CODE" val="ζ1-1"/>
  <p:tag name="KSO_WM_UNIT_TEXT_FILL_FORE_SCHEMECOLOR_INDEX" val="13"/>
  <p:tag name="KSO_WM_UNIT_TEXT_FILL_TYPE" val="1"/>
  <p:tag name="KSO_WM_UNIT_USESOURCEFORMAT_APPLY" val="1"/>
</p:tagLst>
</file>

<file path=ppt/tags/tag8.xml><?xml version="1.0" encoding="utf-8"?>
<p:tagLst xmlns:p="http://schemas.openxmlformats.org/presentationml/2006/main">
  <p:tag name="KSO_WM_BEAUTIFY_FLAG" val="#wm#"/>
  <p:tag name="KSO_WM_TEMPLATE_CATEGORY" val="diagram"/>
  <p:tag name="KSO_WM_TEMPLATE_INDEX" val="20201247"/>
  <p:tag name="KSO_WM_SLIDE_ID" val="diagram20201247_1"/>
  <p:tag name="KSO_WM_TEMPLATE_SUBCATEGORY" val="6"/>
  <p:tag name="KSO_WM_SLIDE_ITEM_CNT" val="1"/>
  <p:tag name="KSO_WM_SLIDE_INDEX" val="1"/>
  <p:tag name="KSO_WM_TAG_VERSION" val="1.0"/>
  <p:tag name="KSO_WM_SLIDE_LAYOUT" val="a_d_f_ζ"/>
  <p:tag name="KSO_WM_SLIDE_LAYOUT_CNT" val="1_1_1_1"/>
  <p:tag name="KSO_WM_SLIDE_TYPE" val="text"/>
  <p:tag name="KSO_WM_SLIDE_SUBTYPE" val="picTxt"/>
  <p:tag name="KSO_WM_SLIDE_SIZE" val="304.25*304.25"/>
  <p:tag name="KSO_WM_SLIDE_POSITION" val="20.35*104.05"/>
  <p:tag name="KSO_WM_DIAGRAM_GROUP_CODE" val="ζ1-1"/>
  <p:tag name="KSO_WM_SLIDE_DIAGTYPE" val="ζ"/>
</p:tagLst>
</file>

<file path=ppt/tags/tag9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heme/theme1.xml><?xml version="1.0" encoding="utf-8"?>
<a:theme xmlns:a="http://schemas.openxmlformats.org/drawingml/2006/main" name="千图网海量PPT模板www.58pic.com">
  <a:themeElements>
    <a:clrScheme name="自定义 1">
      <a:dk1>
        <a:sysClr val="windowText" lastClr="000000"/>
      </a:dk1>
      <a:lt1>
        <a:sysClr val="window" lastClr="FFFFFF"/>
      </a:lt1>
      <a:dk2>
        <a:srgbClr val="6A5BD8"/>
      </a:dk2>
      <a:lt2>
        <a:srgbClr val="D9E1F3"/>
      </a:lt2>
      <a:accent1>
        <a:srgbClr val="6A5BD8"/>
      </a:accent1>
      <a:accent2>
        <a:srgbClr val="F2F2F2"/>
      </a:accent2>
      <a:accent3>
        <a:srgbClr val="C0C0F6"/>
      </a:accent3>
      <a:accent4>
        <a:srgbClr val="6A5BD8"/>
      </a:accent4>
      <a:accent5>
        <a:srgbClr val="C0C0F6"/>
      </a:accent5>
      <a:accent6>
        <a:srgbClr val="6A5BD8"/>
      </a:accent6>
      <a:hlink>
        <a:srgbClr val="0000FF"/>
      </a:hlink>
      <a:folHlink>
        <a:srgbClr val="800080"/>
      </a:folHlink>
    </a:clrScheme>
    <a:fontScheme name="自定义 4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2320</Words>
  <Application>WPS 演示</Application>
  <PresentationFormat>自定义</PresentationFormat>
  <Paragraphs>117</Paragraphs>
  <Slides>21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Rockwell</vt:lpstr>
      <vt:lpstr>Calibri</vt:lpstr>
      <vt:lpstr>Arial Unicode MS</vt:lpstr>
      <vt:lpstr>黑体</vt:lpstr>
      <vt:lpstr>思源黑体 CN Bold</vt:lpstr>
      <vt:lpstr>Cambria Math</vt:lpstr>
      <vt:lpstr>字魂59号-创粗黑</vt:lpstr>
      <vt:lpstr>微软雅黑</vt:lpstr>
      <vt:lpstr>思源黑体</vt:lpstr>
      <vt:lpstr>思源黑体 CN Regular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武静影</cp:lastModifiedBy>
  <cp:revision>10636</cp:revision>
  <cp:lastPrinted>2113-01-01T00:00:00Z</cp:lastPrinted>
  <dcterms:created xsi:type="dcterms:W3CDTF">2015-07-08T08:22:00Z</dcterms:created>
  <dcterms:modified xsi:type="dcterms:W3CDTF">2022-02-25T02:36:18Z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2052-11.1.0.10132</vt:lpwstr>
  </property>
  <property fmtid="{D5CDD505-2E9C-101B-9397-08002B2CF9AE}" pid="4" name="ICV">
    <vt:lpwstr>330874997A7449B186B60D00176DB57F</vt:lpwstr>
  </property>
</Properties>
</file>