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  <p:sldMasterId id="2147483673" r:id="rId4"/>
    <p:sldMasterId id="2147483684" r:id="rId5"/>
    <p:sldMasterId id="2147483695" r:id="rId6"/>
  </p:sldMasterIdLst>
  <p:notesMasterIdLst>
    <p:notesMasterId r:id="rId19"/>
  </p:notesMasterIdLst>
  <p:sldIdLst>
    <p:sldId id="263" r:id="rId7"/>
    <p:sldId id="272" r:id="rId8"/>
    <p:sldId id="273" r:id="rId9"/>
    <p:sldId id="270" r:id="rId10"/>
    <p:sldId id="275" r:id="rId11"/>
    <p:sldId id="274" r:id="rId12"/>
    <p:sldId id="277" r:id="rId13"/>
    <p:sldId id="280" r:id="rId14"/>
    <p:sldId id="279" r:id="rId15"/>
    <p:sldId id="282" r:id="rId16"/>
    <p:sldId id="283" r:id="rId17"/>
    <p:sldId id="266" r:id="rId18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EEAAC"/>
    <a:srgbClr val="1D41D5"/>
    <a:srgbClr val="FFD777"/>
    <a:srgbClr val="E48746"/>
    <a:srgbClr val="FFDF87"/>
    <a:srgbClr val="FFE9A6"/>
    <a:srgbClr val="FFD695"/>
    <a:srgbClr val="FFC663"/>
    <a:srgbClr val="FFC0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5" Type="http://schemas.openxmlformats.org/officeDocument/2006/relationships/image" Target="../media/image12.wmf"/><Relationship Id="rId4" Type="http://schemas.openxmlformats.org/officeDocument/2006/relationships/image" Target="../media/image11.wmf"/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6.vml.rels><?xml version="1.0" encoding="UTF-8" standalone="yes"?>
<Relationships xmlns="http://schemas.openxmlformats.org/package/2006/relationships"><Relationship Id="rId5" Type="http://schemas.openxmlformats.org/officeDocument/2006/relationships/image" Target="../media/image18.wmf"/><Relationship Id="rId4" Type="http://schemas.openxmlformats.org/officeDocument/2006/relationships/image" Target="../media/image17.wmf"/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7" Type="http://schemas.openxmlformats.org/officeDocument/2006/relationships/image" Target="../media/image27.wmf"/><Relationship Id="rId6" Type="http://schemas.openxmlformats.org/officeDocument/2006/relationships/image" Target="../media/image26.wmf"/><Relationship Id="rId5" Type="http://schemas.openxmlformats.org/officeDocument/2006/relationships/image" Target="../media/image25.wmf"/><Relationship Id="rId4" Type="http://schemas.openxmlformats.org/officeDocument/2006/relationships/image" Target="../media/image9.wmf"/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image" Target="../media/image2.wmf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高等数学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7020000">
            <a:off x="8984615" y="2472055"/>
            <a:ext cx="3594100" cy="508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第1章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 userDrawn="1"/>
        </p:nvSpPr>
        <p:spPr>
          <a:xfrm>
            <a:off x="1268095" y="1944370"/>
            <a:ext cx="9655810" cy="2376805"/>
          </a:xfrm>
          <a:prstGeom prst="roundRect">
            <a:avLst/>
          </a:prstGeom>
          <a:noFill/>
          <a:ln w="117475">
            <a:solidFill>
              <a:srgbClr val="712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7020000">
            <a:off x="8984615" y="2472055"/>
            <a:ext cx="3594100" cy="508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第1节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540" y="-2857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7405" y="2334895"/>
            <a:ext cx="2969895" cy="419862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28967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207010" y="5612130"/>
            <a:ext cx="10859770" cy="1774190"/>
          </a:xfrm>
          <a:custGeom>
            <a:avLst/>
            <a:gdLst>
              <a:gd name="connisteX0" fmla="*/ 0 w 8067898"/>
              <a:gd name="connsiteY0" fmla="*/ 0 h 1312914"/>
              <a:gd name="connisteX1" fmla="*/ 3570605 w 8067898"/>
              <a:gd name="connsiteY1" fmla="*/ 1312545 h 1312914"/>
              <a:gd name="connisteX2" fmla="*/ 5702300 w 8067898"/>
              <a:gd name="connsiteY2" fmla="*/ 115570 h 1312914"/>
              <a:gd name="connisteX3" fmla="*/ 7865745 w 8067898"/>
              <a:gd name="connsiteY3" fmla="*/ 441325 h 1312914"/>
              <a:gd name="connisteX4" fmla="*/ 7865745 w 8067898"/>
              <a:gd name="connsiteY4" fmla="*/ 451485 h 131291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8067899" h="1312914">
                <a:moveTo>
                  <a:pt x="0" y="0"/>
                </a:moveTo>
                <a:cubicBezTo>
                  <a:pt x="671195" y="286385"/>
                  <a:pt x="2430145" y="1289685"/>
                  <a:pt x="3570605" y="1312545"/>
                </a:cubicBezTo>
                <a:cubicBezTo>
                  <a:pt x="4711065" y="1335405"/>
                  <a:pt x="4843145" y="289560"/>
                  <a:pt x="5702300" y="115570"/>
                </a:cubicBezTo>
                <a:cubicBezTo>
                  <a:pt x="6561455" y="-58420"/>
                  <a:pt x="7433310" y="374015"/>
                  <a:pt x="7865745" y="441325"/>
                </a:cubicBezTo>
                <a:cubicBezTo>
                  <a:pt x="8298180" y="508635"/>
                  <a:pt x="7908925" y="455930"/>
                  <a:pt x="7865745" y="451485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33350" y="6868160"/>
            <a:ext cx="12730480" cy="23495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Freeform 15"/>
          <p:cNvSpPr>
            <a:spLocks noChangeArrowheads="1"/>
          </p:cNvSpPr>
          <p:nvPr userDrawn="1"/>
        </p:nvSpPr>
        <p:spPr bwMode="auto">
          <a:xfrm>
            <a:off x="2446972" y="945516"/>
            <a:ext cx="792163" cy="96837"/>
          </a:xfrm>
          <a:custGeom>
            <a:avLst/>
            <a:gdLst>
              <a:gd name="T0" fmla="*/ 100 w 1038"/>
              <a:gd name="T1" fmla="*/ 0 h 127"/>
              <a:gd name="T2" fmla="*/ 938 w 1038"/>
              <a:gd name="T3" fmla="*/ 0 h 127"/>
              <a:gd name="T4" fmla="*/ 1038 w 1038"/>
              <a:gd name="T5" fmla="*/ 127 h 127"/>
              <a:gd name="T6" fmla="*/ 0 w 1038"/>
              <a:gd name="T7" fmla="*/ 127 h 127"/>
              <a:gd name="T8" fmla="*/ 100 w 1038"/>
              <a:gd name="T9" fmla="*/ 0 h 1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8"/>
              <a:gd name="T16" fmla="*/ 0 h 127"/>
              <a:gd name="T17" fmla="*/ 1038 w 1038"/>
              <a:gd name="T18" fmla="*/ 127 h 1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8" h="127">
                <a:moveTo>
                  <a:pt x="100" y="0"/>
                </a:moveTo>
                <a:lnTo>
                  <a:pt x="938" y="0"/>
                </a:lnTo>
                <a:lnTo>
                  <a:pt x="1038" y="127"/>
                </a:lnTo>
                <a:lnTo>
                  <a:pt x="0" y="127"/>
                </a:lnTo>
                <a:lnTo>
                  <a:pt x="10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9525">
            <a:noFill/>
            <a:miter lim="800000"/>
          </a:ln>
        </p:spPr>
        <p:txBody>
          <a:bodyPr/>
          <a:p>
            <a:endParaRPr lang="zh-CN" altLang="en-US"/>
          </a:p>
        </p:txBody>
      </p:sp>
      <p:sp>
        <p:nvSpPr>
          <p:cNvPr id="8" name="Freeform 14"/>
          <p:cNvSpPr/>
          <p:nvPr userDrawn="1"/>
        </p:nvSpPr>
        <p:spPr bwMode="auto">
          <a:xfrm>
            <a:off x="2238375" y="1042035"/>
            <a:ext cx="5858510" cy="703580"/>
          </a:xfrm>
          <a:custGeom>
            <a:avLst/>
            <a:gdLst>
              <a:gd name="T0" fmla="*/ 87 w 6963"/>
              <a:gd name="T1" fmla="*/ 0 h 794"/>
              <a:gd name="T2" fmla="*/ 6876 w 6963"/>
              <a:gd name="T3" fmla="*/ 0 h 794"/>
              <a:gd name="T4" fmla="*/ 6963 w 6963"/>
              <a:gd name="T5" fmla="*/ 87 h 794"/>
              <a:gd name="T6" fmla="*/ 6963 w 6963"/>
              <a:gd name="T7" fmla="*/ 707 h 794"/>
              <a:gd name="T8" fmla="*/ 6876 w 6963"/>
              <a:gd name="T9" fmla="*/ 794 h 794"/>
              <a:gd name="T10" fmla="*/ 87 w 6963"/>
              <a:gd name="T11" fmla="*/ 794 h 794"/>
              <a:gd name="T12" fmla="*/ 0 w 6963"/>
              <a:gd name="T13" fmla="*/ 707 h 794"/>
              <a:gd name="T14" fmla="*/ 0 w 6963"/>
              <a:gd name="T15" fmla="*/ 87 h 794"/>
              <a:gd name="T16" fmla="*/ 87 w 6963"/>
              <a:gd name="T17" fmla="*/ 0 h 79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963"/>
              <a:gd name="T28" fmla="*/ 0 h 794"/>
              <a:gd name="T29" fmla="*/ 6963 w 6963"/>
              <a:gd name="T30" fmla="*/ 794 h 79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963" h="794">
                <a:moveTo>
                  <a:pt x="87" y="0"/>
                </a:moveTo>
                <a:lnTo>
                  <a:pt x="6876" y="0"/>
                </a:lnTo>
                <a:cubicBezTo>
                  <a:pt x="6924" y="0"/>
                  <a:pt x="6963" y="39"/>
                  <a:pt x="6963" y="87"/>
                </a:cubicBezTo>
                <a:lnTo>
                  <a:pt x="6963" y="707"/>
                </a:lnTo>
                <a:cubicBezTo>
                  <a:pt x="6963" y="755"/>
                  <a:pt x="6924" y="794"/>
                  <a:pt x="6876" y="794"/>
                </a:cubicBezTo>
                <a:lnTo>
                  <a:pt x="87" y="794"/>
                </a:lnTo>
                <a:cubicBezTo>
                  <a:pt x="39" y="794"/>
                  <a:pt x="0" y="755"/>
                  <a:pt x="0" y="707"/>
                </a:cubicBezTo>
                <a:lnTo>
                  <a:pt x="0" y="87"/>
                </a:lnTo>
                <a:cubicBezTo>
                  <a:pt x="0" y="39"/>
                  <a:pt x="39" y="0"/>
                  <a:pt x="87" y="0"/>
                </a:cubicBezTo>
                <a:close/>
              </a:path>
            </a:pathLst>
          </a:custGeom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p>
            <a:r>
              <a:rPr lang="en-US" altLang="zh-CN" sz="4000" dirty="0">
                <a:latin typeface="+mj-ea"/>
                <a:ea typeface="+mj-ea"/>
                <a:cs typeface="+mj-ea"/>
                <a:sym typeface="+mn-ea"/>
              </a:rPr>
              <a:t>    </a:t>
            </a:r>
            <a:endParaRPr lang="zh-CN" altLang="en-US" sz="3200" b="1" dirty="0"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9" name="Rectangle 16"/>
          <p:cNvSpPr>
            <a:spLocks noChangeArrowheads="1"/>
          </p:cNvSpPr>
          <p:nvPr userDrawn="1"/>
        </p:nvSpPr>
        <p:spPr bwMode="auto">
          <a:xfrm>
            <a:off x="2514600" y="1042035"/>
            <a:ext cx="714375" cy="713740"/>
          </a:xfrm>
          <a:prstGeom prst="rect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</a:ln>
        </p:spPr>
        <p:txBody>
          <a:bodyPr/>
          <a:p>
            <a:pPr algn="ctr"/>
            <a:endParaRPr lang="en-US" altLang="zh-CN" sz="3200" b="1"/>
          </a:p>
        </p:txBody>
      </p:sp>
      <p:sp>
        <p:nvSpPr>
          <p:cNvPr id="4" name="圆角矩形 3"/>
          <p:cNvSpPr/>
          <p:nvPr userDrawn="1"/>
        </p:nvSpPr>
        <p:spPr>
          <a:xfrm>
            <a:off x="2275840" y="2108835"/>
            <a:ext cx="8390255" cy="2940050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 userDrawn="1"/>
        </p:nvSpPr>
        <p:spPr>
          <a:xfrm>
            <a:off x="2436495" y="2058035"/>
            <a:ext cx="8390255" cy="2940050"/>
          </a:xfrm>
          <a:prstGeom prst="roundRect">
            <a:avLst/>
          </a:prstGeom>
          <a:solidFill>
            <a:srgbClr val="FFD777"/>
          </a:solidFill>
          <a:ln w="25400">
            <a:solidFill>
              <a:srgbClr val="BA6126">
                <a:alpha val="6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 autoUpdateAnimBg="0"/>
      <p:bldP spid="8" grpId="0" bldLvl="0" animBg="1" autoUpdateAnimBg="0"/>
      <p:bldP spid="9" grpId="0" bldLvl="0" animBg="1" autoUpdateAnimBg="0"/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540" y="-2857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7405" y="2334895"/>
            <a:ext cx="2969895" cy="419862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207010" y="5612130"/>
            <a:ext cx="10859770" cy="1774190"/>
          </a:xfrm>
          <a:custGeom>
            <a:avLst/>
            <a:gdLst>
              <a:gd name="connisteX0" fmla="*/ 0 w 8067898"/>
              <a:gd name="connsiteY0" fmla="*/ 0 h 1312914"/>
              <a:gd name="connisteX1" fmla="*/ 3570605 w 8067898"/>
              <a:gd name="connsiteY1" fmla="*/ 1312545 h 1312914"/>
              <a:gd name="connisteX2" fmla="*/ 5702300 w 8067898"/>
              <a:gd name="connsiteY2" fmla="*/ 115570 h 1312914"/>
              <a:gd name="connisteX3" fmla="*/ 7865745 w 8067898"/>
              <a:gd name="connsiteY3" fmla="*/ 441325 h 1312914"/>
              <a:gd name="connisteX4" fmla="*/ 7865745 w 8067898"/>
              <a:gd name="connsiteY4" fmla="*/ 451485 h 131291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8067899" h="1312914">
                <a:moveTo>
                  <a:pt x="0" y="0"/>
                </a:moveTo>
                <a:cubicBezTo>
                  <a:pt x="671195" y="286385"/>
                  <a:pt x="2430145" y="1289685"/>
                  <a:pt x="3570605" y="1312545"/>
                </a:cubicBezTo>
                <a:cubicBezTo>
                  <a:pt x="4711065" y="1335405"/>
                  <a:pt x="4843145" y="289560"/>
                  <a:pt x="5702300" y="115570"/>
                </a:cubicBezTo>
                <a:cubicBezTo>
                  <a:pt x="6561455" y="-58420"/>
                  <a:pt x="7433310" y="374015"/>
                  <a:pt x="7865745" y="441325"/>
                </a:cubicBezTo>
                <a:cubicBezTo>
                  <a:pt x="8298180" y="508635"/>
                  <a:pt x="7908925" y="455930"/>
                  <a:pt x="7865745" y="451485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33350" y="6868160"/>
            <a:ext cx="12730480" cy="23495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4572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结尾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88565" y="-8255"/>
            <a:ext cx="9714865" cy="556260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 userDrawn="1"/>
        </p:nvGraphicFramePr>
        <p:xfrm>
          <a:off x="5638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914400" imgH="215900" progId="Equation.KSEE3">
                  <p:embed/>
                </p:oleObj>
              </mc:Choice>
              <mc:Fallback>
                <p:oleObj name="" r:id="rId2" imgW="9144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638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 userDrawn="1"/>
        </p:nvSpPr>
        <p:spPr>
          <a:xfrm>
            <a:off x="4572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1" Type="http://schemas.openxmlformats.org/officeDocument/2006/relationships/theme" Target="../theme/theme3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1" Type="http://schemas.openxmlformats.org/officeDocument/2006/relationships/theme" Target="../theme/theme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2.xml"/><Relationship Id="rId8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0.xml"/><Relationship Id="rId6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6.xml"/><Relationship Id="rId2" Type="http://schemas.openxmlformats.org/officeDocument/2006/relationships/slideLayout" Target="../slideLayouts/slideLayout45.xml"/><Relationship Id="rId11" Type="http://schemas.openxmlformats.org/officeDocument/2006/relationships/theme" Target="../theme/theme5.xml"/><Relationship Id="rId10" Type="http://schemas.openxmlformats.org/officeDocument/2006/relationships/slideLayout" Target="../slideLayouts/slideLayout53.xml"/><Relationship Id="rId1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7.v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20.wmf"/><Relationship Id="rId3" Type="http://schemas.openxmlformats.org/officeDocument/2006/relationships/oleObject" Target="../embeddings/oleObject18.bin"/><Relationship Id="rId2" Type="http://schemas.openxmlformats.org/officeDocument/2006/relationships/image" Target="../media/image19.wmf"/><Relationship Id="rId1" Type="http://schemas.openxmlformats.org/officeDocument/2006/relationships/oleObject" Target="../embeddings/oleObject17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4.bin"/><Relationship Id="rId8" Type="http://schemas.openxmlformats.org/officeDocument/2006/relationships/image" Target="../media/image9.wmf"/><Relationship Id="rId7" Type="http://schemas.openxmlformats.org/officeDocument/2006/relationships/oleObject" Target="../embeddings/oleObject23.bin"/><Relationship Id="rId6" Type="http://schemas.openxmlformats.org/officeDocument/2006/relationships/image" Target="../media/image24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23.wmf"/><Relationship Id="rId3" Type="http://schemas.openxmlformats.org/officeDocument/2006/relationships/oleObject" Target="../embeddings/oleObject21.bin"/><Relationship Id="rId2" Type="http://schemas.openxmlformats.org/officeDocument/2006/relationships/image" Target="../media/image22.wmf"/><Relationship Id="rId18" Type="http://schemas.openxmlformats.org/officeDocument/2006/relationships/vmlDrawing" Target="../drawings/vmlDrawing8.vml"/><Relationship Id="rId17" Type="http://schemas.openxmlformats.org/officeDocument/2006/relationships/slideLayout" Target="../slideLayouts/slideLayout4.xml"/><Relationship Id="rId16" Type="http://schemas.openxmlformats.org/officeDocument/2006/relationships/image" Target="../media/image28.wmf"/><Relationship Id="rId15" Type="http://schemas.openxmlformats.org/officeDocument/2006/relationships/oleObject" Target="../embeddings/oleObject27.bin"/><Relationship Id="rId14" Type="http://schemas.openxmlformats.org/officeDocument/2006/relationships/image" Target="../media/image27.wmf"/><Relationship Id="rId13" Type="http://schemas.openxmlformats.org/officeDocument/2006/relationships/oleObject" Target="../embeddings/oleObject26.bin"/><Relationship Id="rId12" Type="http://schemas.openxmlformats.org/officeDocument/2006/relationships/image" Target="../media/image26.wmf"/><Relationship Id="rId11" Type="http://schemas.openxmlformats.org/officeDocument/2006/relationships/oleObject" Target="../embeddings/oleObject25.bin"/><Relationship Id="rId10" Type="http://schemas.openxmlformats.org/officeDocument/2006/relationships/image" Target="../media/image25.wmf"/><Relationship Id="rId1" Type="http://schemas.openxmlformats.org/officeDocument/2006/relationships/oleObject" Target="../embeddings/oleObject20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4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3.wmf"/><Relationship Id="rId1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5.wmf"/><Relationship Id="rId1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0.bin"/><Relationship Id="rId8" Type="http://schemas.openxmlformats.org/officeDocument/2006/relationships/image" Target="../media/image11.wmf"/><Relationship Id="rId7" Type="http://schemas.openxmlformats.org/officeDocument/2006/relationships/oleObject" Target="../embeddings/oleObject9.bin"/><Relationship Id="rId6" Type="http://schemas.openxmlformats.org/officeDocument/2006/relationships/image" Target="../media/image10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9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8.wmf"/><Relationship Id="rId12" Type="http://schemas.openxmlformats.org/officeDocument/2006/relationships/vmlDrawing" Target="../drawings/vmlDrawing4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2.wmf"/><Relationship Id="rId1" Type="http://schemas.openxmlformats.org/officeDocument/2006/relationships/oleObject" Target="../embeddings/oleObject6.bin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3.wmf"/><Relationship Id="rId1" Type="http://schemas.openxmlformats.org/officeDocument/2006/relationships/oleObject" Target="../embeddings/oleObject11.bin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6.bin"/><Relationship Id="rId8" Type="http://schemas.openxmlformats.org/officeDocument/2006/relationships/image" Target="../media/image17.wmf"/><Relationship Id="rId7" Type="http://schemas.openxmlformats.org/officeDocument/2006/relationships/oleObject" Target="../embeddings/oleObject15.bin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15.wmf"/><Relationship Id="rId3" Type="http://schemas.openxmlformats.org/officeDocument/2006/relationships/oleObject" Target="../embeddings/oleObject13.bin"/><Relationship Id="rId2" Type="http://schemas.openxmlformats.org/officeDocument/2006/relationships/image" Target="../media/image14.wmf"/><Relationship Id="rId12" Type="http://schemas.openxmlformats.org/officeDocument/2006/relationships/vmlDrawing" Target="../drawings/vmlDrawing6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8.wmf"/><Relationship Id="rId1" Type="http://schemas.openxmlformats.org/officeDocument/2006/relationships/oleObject" Target="../embeddings/oleObject1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3618230" y="3306445"/>
            <a:ext cx="4701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en-US" altLang="zh-CN" sz="3200" b="1">
                <a:latin typeface="+mj-ea"/>
                <a:ea typeface="+mj-ea"/>
              </a:rPr>
              <a:t>GAODENG SHUXUE</a:t>
            </a:r>
            <a:endParaRPr lang="en-US" altLang="zh-CN" sz="3200" b="1"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98955" y="1676400"/>
            <a:ext cx="8339455" cy="16300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10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D42A46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j-ea"/>
                <a:cs typeface="+mj-ea"/>
              </a:rPr>
              <a:t>高等数学</a:t>
            </a:r>
            <a:endParaRPr lang="zh-CN" altLang="en-US" sz="10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D42A46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+mj-ea"/>
              <a:ea typeface="+mj-ea"/>
              <a:cs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653030" y="3218180"/>
            <a:ext cx="6631940" cy="0"/>
          </a:xfrm>
          <a:prstGeom prst="line">
            <a:avLst/>
          </a:prstGeom>
          <a:ln w="50800" cmpd="sng">
            <a:gradFill>
              <a:gsLst>
                <a:gs pos="83000">
                  <a:srgbClr val="FF7777"/>
                </a:gs>
                <a:gs pos="51000">
                  <a:srgbClr val="C00000">
                    <a:alpha val="43000"/>
                  </a:srgbClr>
                </a:gs>
                <a:gs pos="0">
                  <a:srgbClr val="970943"/>
                </a:gs>
              </a:gsLst>
              <a:lin ang="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618230" y="3422650"/>
            <a:ext cx="5061585" cy="351155"/>
          </a:xfrm>
          <a:prstGeom prst="rect">
            <a:avLst/>
          </a:prstGeom>
          <a:solidFill>
            <a:schemeClr val="accent4">
              <a:lumMod val="40000"/>
              <a:lumOff val="60000"/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3352800" y="4242435"/>
            <a:ext cx="1400810" cy="615315"/>
          </a:xfrm>
          <a:prstGeom prst="roundRect">
            <a:avLst/>
          </a:prstGeom>
          <a:solidFill>
            <a:srgbClr val="DF7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/>
              <a:t>主    编</a:t>
            </a:r>
            <a:endParaRPr lang="zh-CN" altLang="en-US" sz="2400" b="1"/>
          </a:p>
        </p:txBody>
      </p:sp>
      <p:sp>
        <p:nvSpPr>
          <p:cNvPr id="15" name="圆角矩形 14"/>
          <p:cNvSpPr/>
          <p:nvPr/>
        </p:nvSpPr>
        <p:spPr>
          <a:xfrm>
            <a:off x="4549140" y="4261485"/>
            <a:ext cx="3794760" cy="581660"/>
          </a:xfrm>
          <a:prstGeom prst="roundRect">
            <a:avLst/>
          </a:prstGeom>
          <a:noFill/>
          <a:ln w="22225">
            <a:solidFill>
              <a:srgbClr val="DD78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tx1"/>
                </a:solidFill>
              </a:rPr>
              <a:t>金桂堂     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79815" y="1982470"/>
            <a:ext cx="24930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C00000"/>
                </a:solidFill>
              </a:rPr>
              <a:t>工科类专业适用（第二版）</a:t>
            </a:r>
            <a:endParaRPr lang="zh-CN" altLang="en-US" sz="24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15695" y="710565"/>
          <a:ext cx="6388735" cy="1233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" r:id="rId1" imgW="3568700" imgH="762000" progId="Equation.KSEE3">
                  <p:embed/>
                </p:oleObj>
              </mc:Choice>
              <mc:Fallback>
                <p:oleObj name="" r:id="rId1" imgW="3568700" imgH="7620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15695" y="710565"/>
                        <a:ext cx="6388735" cy="12338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15695" y="2397443"/>
          <a:ext cx="6426835" cy="8343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3" imgW="4013200" imgH="520700" progId="Equation.KSEE3">
                  <p:embed/>
                </p:oleObj>
              </mc:Choice>
              <mc:Fallback>
                <p:oleObj name="" r:id="rId3" imgW="4013200" imgH="5207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15695" y="2397443"/>
                        <a:ext cx="6426835" cy="8343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77596" y="3547746"/>
          <a:ext cx="7000875" cy="181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5" imgW="4368800" imgH="1130300" progId="Equation.KSEE3">
                  <p:embed/>
                </p:oleObj>
              </mc:Choice>
              <mc:Fallback>
                <p:oleObj name="" r:id="rId5" imgW="4368800" imgH="11303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77596" y="3547746"/>
                        <a:ext cx="7000875" cy="1812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71563" y="808990"/>
          <a:ext cx="2741295" cy="5029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" r:id="rId1" imgW="1727200" imgH="316865" progId="Equation.KSEE3">
                  <p:embed/>
                </p:oleObj>
              </mc:Choice>
              <mc:Fallback>
                <p:oleObj name="" r:id="rId1" imgW="1727200" imgH="316865" progId="Equation.KSEE3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71563" y="808990"/>
                        <a:ext cx="2741295" cy="5029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12508" y="1542415"/>
          <a:ext cx="3405505" cy="383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3" imgW="2145665" imgH="241300" progId="Equation.KSEE3">
                  <p:embed/>
                </p:oleObj>
              </mc:Choice>
              <mc:Fallback>
                <p:oleObj name="" r:id="rId3" imgW="2145665" imgH="241300" progId="Equation.KSEE3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12508" y="1542415"/>
                        <a:ext cx="3405505" cy="3835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71880" y="2112645"/>
          <a:ext cx="3189605" cy="10052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" r:id="rId5" imgW="2095500" imgH="660400" progId="Equation.KSEE3">
                  <p:embed/>
                </p:oleObj>
              </mc:Choice>
              <mc:Fallback>
                <p:oleObj name="" r:id="rId5" imgW="2095500" imgH="660400" progId="Equation.KSEE3">
                  <p:embed/>
                  <p:pic>
                    <p:nvPicPr>
                      <p:cNvPr id="0" name="图片 614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71880" y="2112645"/>
                        <a:ext cx="3189605" cy="10052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012825" y="3355340"/>
            <a:ext cx="421068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利用定积分对区间的可加性，有</a:t>
            </a:r>
            <a:endParaRPr lang="zh-CN" altLang="en-US" sz="2200"/>
          </a:p>
        </p:txBody>
      </p:sp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02000"/>
          <a:ext cx="9144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" r:id="rId7" imgW="914400" imgH="254000" progId="Equation.KSEE3">
                  <p:embed/>
                </p:oleObj>
              </mc:Choice>
              <mc:Fallback>
                <p:oleObj name="" r:id="rId7" imgW="914400" imgH="254000" progId="Equation.KSEE3">
                  <p:embed/>
                  <p:pic>
                    <p:nvPicPr>
                      <p:cNvPr id="0" name="图片 614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38800" y="3302000"/>
                        <a:ext cx="9144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60425" y="3957955"/>
          <a:ext cx="4866640" cy="213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9" imgW="2844800" imgH="1346200" progId="Equation.KSEE3">
                  <p:embed/>
                </p:oleObj>
              </mc:Choice>
              <mc:Fallback>
                <p:oleObj name="" r:id="rId9" imgW="2844800" imgH="1346200" progId="Equation.KSEE3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60425" y="3957955"/>
                        <a:ext cx="4866640" cy="2136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047740" y="828040"/>
          <a:ext cx="3760470" cy="12846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11" imgW="2362200" imgH="927100" progId="Equation.KSEE3">
                  <p:embed/>
                </p:oleObj>
              </mc:Choice>
              <mc:Fallback>
                <p:oleObj name="" r:id="rId11" imgW="2362200" imgH="927100" progId="Equation.KSEE3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047740" y="828040"/>
                        <a:ext cx="3760470" cy="12846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6047740" y="2112645"/>
            <a:ext cx="4855210" cy="970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200" b="1"/>
              <a:t>解</a:t>
            </a:r>
            <a:r>
              <a:rPr lang="zh-CN" altLang="en-US" sz="2200"/>
              <a:t>：由于被积函数是一个分段函数，故先利用积分区间可加性得：</a:t>
            </a:r>
            <a:endParaRPr lang="zh-CN" altLang="en-US" sz="2200"/>
          </a:p>
        </p:txBody>
      </p:sp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318250" y="3083560"/>
          <a:ext cx="3757930" cy="1918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" r:id="rId13" imgW="2438400" imgH="1459865" progId="Equation.KSEE3">
                  <p:embed/>
                </p:oleObj>
              </mc:Choice>
              <mc:Fallback>
                <p:oleObj name="" r:id="rId13" imgW="2438400" imgH="1459865" progId="Equation.KSEE3">
                  <p:embed/>
                  <p:pic>
                    <p:nvPicPr>
                      <p:cNvPr id="0" name="图片 614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318250" y="3083560"/>
                        <a:ext cx="3757930" cy="19189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6318885" y="5002530"/>
            <a:ext cx="539305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2000" b="1">
                <a:solidFill>
                  <a:srgbClr val="FF0000"/>
                </a:solidFill>
              </a:rPr>
              <a:t>注意：</a:t>
            </a:r>
            <a:r>
              <a:rPr lang="zh-CN" altLang="en-US" sz="2000"/>
              <a:t>这里的f(x)在x=1处不连续，由于改变函数在有限个点处的值，并不改变积分值，故有</a:t>
            </a:r>
            <a:endParaRPr lang="zh-CN" altLang="en-US" sz="2000"/>
          </a:p>
        </p:txBody>
      </p:sp>
      <p:graphicFrame>
        <p:nvGraphicFramePr>
          <p:cNvPr id="15" name="对象 1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022465" y="5829300"/>
          <a:ext cx="2828925" cy="4356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" r:id="rId15" imgW="1866900" imgH="316865" progId="Equation.KSEE3">
                  <p:embed/>
                </p:oleObj>
              </mc:Choice>
              <mc:Fallback>
                <p:oleObj name="" r:id="rId15" imgW="1866900" imgH="316865" progId="Equation.KSEE3">
                  <p:embed/>
                  <p:pic>
                    <p:nvPicPr>
                      <p:cNvPr id="0" name="图片 614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022465" y="5829300"/>
                        <a:ext cx="2828925" cy="4356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98955" y="1676400"/>
            <a:ext cx="8339455" cy="13220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8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D42A46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j-ea"/>
                <a:cs typeface="+mj-ea"/>
              </a:rPr>
              <a:t>感谢您的聆听</a:t>
            </a:r>
            <a:endParaRPr lang="zh-CN" altLang="en-US" sz="8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D42A46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+mj-ea"/>
              <a:ea typeface="+mj-ea"/>
              <a:cs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376805" y="3203575"/>
            <a:ext cx="7385050" cy="10160"/>
          </a:xfrm>
          <a:prstGeom prst="line">
            <a:avLst/>
          </a:prstGeom>
          <a:ln w="50800" cmpd="sng">
            <a:gradFill>
              <a:gsLst>
                <a:gs pos="83000">
                  <a:srgbClr val="FF7777"/>
                </a:gs>
                <a:gs pos="51000">
                  <a:srgbClr val="C00000">
                    <a:alpha val="43000"/>
                  </a:srgbClr>
                </a:gs>
                <a:gs pos="0">
                  <a:srgbClr val="970943"/>
                </a:gs>
              </a:gsLst>
              <a:lin ang="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2685415" y="3336290"/>
            <a:ext cx="6821805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4800" b="1" i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60000" dist="60007" dir="5400000" sy="-100000" algn="bl" rotWithShape="0"/>
                </a:effectLst>
              </a:rPr>
              <a:t>THANK  </a:t>
            </a:r>
            <a:r>
              <a:rPr lang="en-US" altLang="zh-CN" sz="4000" b="1" i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60000" dist="60007" dir="5400000" sy="-100000" algn="bl" rotWithShape="0"/>
                </a:effectLst>
              </a:rPr>
              <a:t>YOU  VERY  MUCH !</a:t>
            </a:r>
            <a:endParaRPr lang="en-US" altLang="zh-CN" sz="4000" b="1" i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  <a:reflection blurRad="6350" stA="60000" endA="900" endPos="60000" dist="60007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602740" y="2563495"/>
            <a:ext cx="9344660" cy="11068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66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第</a:t>
            </a:r>
            <a:r>
              <a:rPr lang="en-US" altLang="zh-CN" sz="66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4</a:t>
            </a:r>
            <a:r>
              <a:rPr lang="zh-CN" altLang="en-US" sz="66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章 一元函数积分学</a:t>
            </a:r>
            <a:endParaRPr lang="zh-CN" altLang="en-US" sz="6600" b="1">
              <a:ln w="66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31110" y="1106805"/>
            <a:ext cx="7169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3200" dirty="0">
                <a:sym typeface="+mn-ea"/>
              </a:rPr>
              <a:t>4.2</a:t>
            </a:r>
            <a:endParaRPr lang="en-US" altLang="zh-CN" sz="3200" dirty="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50615" y="1106805"/>
            <a:ext cx="39249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ym typeface="+mn-ea"/>
              </a:rPr>
              <a:t>不定积分</a:t>
            </a:r>
            <a:endParaRPr lang="zh-CN" altLang="en-US" sz="3200" b="1" dirty="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00730" y="2056765"/>
            <a:ext cx="63671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/>
              <a:t>主要内容</a:t>
            </a:r>
            <a:endParaRPr lang="zh-CN" altLang="en-US" sz="3200" b="1"/>
          </a:p>
        </p:txBody>
      </p:sp>
      <p:sp>
        <p:nvSpPr>
          <p:cNvPr id="5" name="文本框 4"/>
          <p:cNvSpPr txBox="1"/>
          <p:nvPr/>
        </p:nvSpPr>
        <p:spPr>
          <a:xfrm>
            <a:off x="3827145" y="2621280"/>
            <a:ext cx="463042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ctr">
              <a:lnSpc>
                <a:spcPct val="150000"/>
              </a:lnSpc>
              <a:buNone/>
            </a:pP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</a:t>
            </a: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不定积概念与性质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  <a:sym typeface="+mn-ea"/>
            </a:endParaRPr>
          </a:p>
          <a:p>
            <a:pPr indent="0" fontAlgn="ctr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基本积分公式               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  <a:sym typeface="+mn-ea"/>
            </a:endParaRPr>
          </a:p>
          <a:p>
            <a:pPr indent="0" fontAlgn="ctr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不定积分简单计算             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3844290" y="2891155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菱形 14"/>
          <p:cNvSpPr/>
          <p:nvPr/>
        </p:nvSpPr>
        <p:spPr>
          <a:xfrm>
            <a:off x="3823970" y="3453130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菱形 15"/>
          <p:cNvSpPr/>
          <p:nvPr/>
        </p:nvSpPr>
        <p:spPr>
          <a:xfrm>
            <a:off x="3823970" y="3989070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  <p:bldP spid="15" grpId="0" bldLvl="0" animBg="1"/>
      <p:bldP spid="16" grpId="0" bldLvl="0" animBg="1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圆角矩形 2"/>
          <p:cNvSpPr/>
          <p:nvPr/>
        </p:nvSpPr>
        <p:spPr>
          <a:xfrm>
            <a:off x="1905635" y="819785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4.2.1   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不定积分概念与性质</a:t>
            </a:r>
            <a:endParaRPr lang="zh-CN" altLang="en-US" sz="2800" b="1">
              <a:latin typeface="+mj-ea"/>
              <a:ea typeface="+mj-ea"/>
              <a:cs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5055" y="1425575"/>
            <a:ext cx="1004189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50000"/>
              </a:lnSpc>
            </a:pPr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</a:rPr>
              <a:t>定义</a:t>
            </a:r>
            <a:r>
              <a:rPr lang="en-US" altLang="zh-CN" sz="2200" b="1">
                <a:solidFill>
                  <a:srgbClr val="3333FF"/>
                </a:solidFill>
                <a:latin typeface="+mn-ea"/>
                <a:cs typeface="+mn-ea"/>
              </a:rPr>
              <a:t>4.3</a:t>
            </a:r>
            <a:r>
              <a:rPr lang="en-US" altLang="zh-CN" sz="2200" b="1">
                <a:latin typeface="+mn-ea"/>
                <a:cs typeface="+mn-ea"/>
              </a:rPr>
              <a:t>  如果函数</a:t>
            </a:r>
            <a:r>
              <a:rPr lang="en-US" altLang="zh-CN" sz="2200" b="1">
                <a:latin typeface="Times New Roman" panose="02020603050405020304" charset="0"/>
                <a:cs typeface="Times New Roman" panose="02020603050405020304" charset="0"/>
              </a:rPr>
              <a:t>F(x)</a:t>
            </a:r>
            <a:r>
              <a:rPr lang="en-US" altLang="zh-CN" sz="2200" b="1">
                <a:latin typeface="+mn-ea"/>
                <a:cs typeface="+mn-ea"/>
              </a:rPr>
              <a:t>是函数</a:t>
            </a:r>
            <a:r>
              <a:rPr lang="en-US" altLang="zh-CN" sz="2200" b="1">
                <a:latin typeface="Times New Roman" panose="02020603050405020304" charset="0"/>
                <a:cs typeface="Times New Roman" panose="02020603050405020304" charset="0"/>
              </a:rPr>
              <a:t>f(x)</a:t>
            </a:r>
            <a:r>
              <a:rPr lang="en-US" altLang="zh-CN" sz="2200" b="1">
                <a:latin typeface="+mn-ea"/>
                <a:cs typeface="+mn-ea"/>
              </a:rPr>
              <a:t>在某区间上的一个原函数，则函数</a:t>
            </a:r>
            <a:r>
              <a:rPr lang="en-US" altLang="zh-CN" sz="2200" b="1">
                <a:latin typeface="Times New Roman" panose="02020603050405020304" charset="0"/>
                <a:cs typeface="Times New Roman" panose="02020603050405020304" charset="0"/>
              </a:rPr>
              <a:t>f(x</a:t>
            </a:r>
            <a:r>
              <a:rPr lang="en-US" altLang="zh-CN" sz="2200" b="1">
                <a:latin typeface="+mn-ea"/>
                <a:cs typeface="+mn-ea"/>
              </a:rPr>
              <a:t>)的全体原函数</a:t>
            </a:r>
            <a:r>
              <a:rPr lang="en-US" altLang="zh-CN" sz="2200" b="1">
                <a:latin typeface="Times New Roman" panose="02020603050405020304" charset="0"/>
                <a:cs typeface="Times New Roman" panose="02020603050405020304" charset="0"/>
              </a:rPr>
              <a:t>F(x)+C</a:t>
            </a:r>
            <a:r>
              <a:rPr lang="en-US" altLang="zh-CN" sz="2200" b="1">
                <a:latin typeface="+mn-ea"/>
                <a:cs typeface="+mn-ea"/>
              </a:rPr>
              <a:t>（C为任意常数）称为函数</a:t>
            </a:r>
            <a:r>
              <a:rPr lang="en-US" altLang="zh-CN" sz="2200" b="1">
                <a:latin typeface="Times New Roman" panose="02020603050405020304" charset="0"/>
                <a:cs typeface="Times New Roman" panose="02020603050405020304" charset="0"/>
              </a:rPr>
              <a:t>f(x)</a:t>
            </a:r>
            <a:r>
              <a:rPr lang="en-US" altLang="zh-CN" sz="2200" b="1">
                <a:latin typeface="+mn-ea"/>
                <a:cs typeface="+mn-ea"/>
              </a:rPr>
              <a:t>在该区间上的不定积分，</a:t>
            </a:r>
            <a:endParaRPr lang="en-US" altLang="zh-CN" sz="2200" b="1">
              <a:latin typeface="+mn-ea"/>
              <a:cs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2200" b="1">
                <a:latin typeface="+mn-ea"/>
                <a:cs typeface="+mn-ea"/>
              </a:rPr>
              <a:t>记作         </a:t>
            </a:r>
            <a:r>
              <a:rPr lang="zh-CN" altLang="en-US" sz="2200" b="1">
                <a:latin typeface="+mn-ea"/>
                <a:cs typeface="+mn-ea"/>
              </a:rPr>
              <a:t>即</a:t>
            </a:r>
            <a:endParaRPr lang="en-US" altLang="zh-CN" sz="2200" b="1">
              <a:latin typeface="+mn-ea"/>
              <a:cs typeface="+mn-ea"/>
            </a:endParaRPr>
          </a:p>
          <a:p>
            <a:pPr algn="l">
              <a:lnSpc>
                <a:spcPct val="150000"/>
              </a:lnSpc>
            </a:pPr>
            <a:endParaRPr lang="en-US" altLang="zh-CN" sz="2200" b="1">
              <a:latin typeface="+mn-ea"/>
              <a:cs typeface="+mn-ea"/>
            </a:endParaRPr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56410" y="2511425"/>
          <a:ext cx="1165225" cy="5257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647700" imgH="292100" progId="Equation.KSEE3">
                  <p:embed/>
                </p:oleObj>
              </mc:Choice>
              <mc:Fallback>
                <p:oleObj name="" r:id="rId1" imgW="647700" imgH="2921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56410" y="2511425"/>
                        <a:ext cx="1165225" cy="5257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882073" y="3256915"/>
          <a:ext cx="2696210" cy="5257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3" imgW="1498600" imgH="292100" progId="Equation.KSEE3">
                  <p:embed/>
                </p:oleObj>
              </mc:Choice>
              <mc:Fallback>
                <p:oleObj name="" r:id="rId3" imgW="1498600" imgH="2921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82073" y="3256915"/>
                        <a:ext cx="2696210" cy="5257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453" name="圆角矩形标注 104452"/>
          <p:cNvSpPr/>
          <p:nvPr/>
        </p:nvSpPr>
        <p:spPr>
          <a:xfrm>
            <a:off x="2281555" y="3131503"/>
            <a:ext cx="381000" cy="1219200"/>
          </a:xfrm>
          <a:prstGeom prst="wedgeRoundRectCallout">
            <a:avLst>
              <a:gd name="adj1" fmla="val 383750"/>
              <a:gd name="adj2" fmla="val -14060"/>
              <a:gd name="adj3" fmla="val 16667"/>
            </a:avLst>
          </a:prstGeom>
          <a:solidFill>
            <a:srgbClr val="FFCC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楷体_GB2312" panose="02010609030101010101" pitchFamily="49" charset="-122"/>
              </a:rPr>
              <a:t>积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charset="0"/>
              <a:ea typeface="楷体_GB2312" panose="02010609030101010101" pitchFamily="49" charset="-122"/>
            </a:endParaRPr>
          </a:p>
          <a:p>
            <a:pPr algn="ctr">
              <a:buClr>
                <a:schemeClr val="bg1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楷体_GB2312" panose="02010609030101010101" pitchFamily="49" charset="-122"/>
              </a:rPr>
              <a:t>分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charset="0"/>
              <a:ea typeface="楷体_GB2312" panose="02010609030101010101" pitchFamily="49" charset="-122"/>
            </a:endParaRPr>
          </a:p>
          <a:p>
            <a:pPr algn="ctr">
              <a:buClr>
                <a:schemeClr val="bg1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楷体_GB2312" panose="02010609030101010101" pitchFamily="49" charset="-122"/>
              </a:rPr>
              <a:t>号</a:t>
            </a:r>
            <a:endParaRPr lang="zh-CN" altLang="en-US" sz="2400" b="1">
              <a:solidFill>
                <a:srgbClr val="000000"/>
              </a:solidFill>
              <a:latin typeface="Times New Roman" panose="02020603050405020304" charset="0"/>
              <a:ea typeface="楷体_GB2312" panose="02010609030101010101" pitchFamily="49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3762693" y="4538980"/>
            <a:ext cx="1828800" cy="381000"/>
          </a:xfrm>
          <a:prstGeom prst="wedgeRoundRectCallout">
            <a:avLst>
              <a:gd name="adj1" fmla="val -15278"/>
              <a:gd name="adj2" fmla="val -254583"/>
              <a:gd name="adj3" fmla="val 16667"/>
            </a:avLst>
          </a:prstGeom>
          <a:solidFill>
            <a:srgbClr val="FFCC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楷体_GB2312" panose="02010609030101010101" pitchFamily="49" charset="-122"/>
              </a:rPr>
              <a:t>被积表达式</a:t>
            </a:r>
            <a:endParaRPr lang="zh-CN" altLang="en-US" sz="2400" b="1">
              <a:solidFill>
                <a:srgbClr val="000000"/>
              </a:solidFill>
              <a:latin typeface="Times New Roman" panose="02020603050405020304" charset="0"/>
              <a:ea typeface="楷体_GB2312" panose="02010609030101010101" pitchFamily="49" charset="-122"/>
            </a:endParaRPr>
          </a:p>
        </p:txBody>
      </p:sp>
      <p:sp>
        <p:nvSpPr>
          <p:cNvPr id="104455" name="圆角矩形标注 104454"/>
          <p:cNvSpPr/>
          <p:nvPr/>
        </p:nvSpPr>
        <p:spPr>
          <a:xfrm>
            <a:off x="4978400" y="2655888"/>
            <a:ext cx="1600200" cy="381000"/>
          </a:xfrm>
          <a:prstGeom prst="wedgeRoundRectCallout">
            <a:avLst>
              <a:gd name="adj1" fmla="val -86509"/>
              <a:gd name="adj2" fmla="val 131667"/>
              <a:gd name="adj3" fmla="val 16667"/>
            </a:avLst>
          </a:prstGeom>
          <a:solidFill>
            <a:srgbClr val="FFCC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楷体_GB2312" panose="02010609030101010101" pitchFamily="49" charset="-122"/>
              </a:rPr>
              <a:t>被积函数</a:t>
            </a:r>
            <a:endParaRPr lang="zh-CN" altLang="en-US" sz="2400" b="1">
              <a:solidFill>
                <a:srgbClr val="000000"/>
              </a:solidFill>
              <a:latin typeface="Times New Roman" panose="02020603050405020304" charset="0"/>
              <a:ea typeface="楷体_GB2312" panose="02010609030101010101" pitchFamily="49" charset="-122"/>
            </a:endParaRPr>
          </a:p>
        </p:txBody>
      </p:sp>
      <p:sp>
        <p:nvSpPr>
          <p:cNvPr id="104456" name="圆角矩形标注 104455"/>
          <p:cNvSpPr/>
          <p:nvPr/>
        </p:nvSpPr>
        <p:spPr>
          <a:xfrm>
            <a:off x="6537643" y="4351020"/>
            <a:ext cx="1524000" cy="381000"/>
          </a:xfrm>
          <a:prstGeom prst="wedgeRoundRectCallout">
            <a:avLst>
              <a:gd name="adj1" fmla="val -99481"/>
              <a:gd name="adj2" fmla="val -238333"/>
              <a:gd name="adj3" fmla="val 16667"/>
            </a:avLst>
          </a:prstGeom>
          <a:solidFill>
            <a:srgbClr val="FFCC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charset="0"/>
                <a:ea typeface="楷体_GB2312" panose="02010609030101010101" pitchFamily="49" charset="-122"/>
              </a:rPr>
              <a:t>积分变量</a:t>
            </a:r>
            <a:endParaRPr lang="zh-CN" altLang="en-US" sz="2400" b="1">
              <a:solidFill>
                <a:srgbClr val="000000"/>
              </a:solidFill>
              <a:latin typeface="Times New Roman" panose="02020603050405020304" charset="0"/>
              <a:ea typeface="楷体_GB2312" panose="0201060903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049395" y="3672205"/>
            <a:ext cx="810895" cy="0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5590540" y="3386455"/>
            <a:ext cx="233045" cy="24384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4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4453" grpId="0" animBg="1"/>
      <p:bldP spid="104455" grpId="0" animBg="1"/>
      <p:bldP spid="7" grpId="0" animBg="1"/>
      <p:bldP spid="104456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94765" y="735965"/>
          <a:ext cx="2367915" cy="6711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1117600" imgH="316865" progId="Equation.KSEE3">
                  <p:embed/>
                </p:oleObj>
              </mc:Choice>
              <mc:Fallback>
                <p:oleObj name="" r:id="rId1" imgW="1117600" imgH="316865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94765" y="735965"/>
                        <a:ext cx="2367915" cy="6711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94765" y="1637030"/>
          <a:ext cx="6756400" cy="14331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" r:id="rId3" imgW="3695700" imgH="876300" progId="Equation.KSEE3">
                  <p:embed/>
                </p:oleObj>
              </mc:Choice>
              <mc:Fallback>
                <p:oleObj name="" r:id="rId3" imgW="3695700" imgH="876300" progId="Equation.KSEE3">
                  <p:embed/>
                  <p:pic>
                    <p:nvPicPr>
                      <p:cNvPr id="0" name="图片 204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94765" y="1637030"/>
                        <a:ext cx="6756400" cy="14331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294765" y="3214370"/>
            <a:ext cx="515302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solidFill>
                  <a:srgbClr val="3333FF"/>
                </a:solidFill>
              </a:rPr>
              <a:t>不定积分的几何意义</a:t>
            </a:r>
            <a:r>
              <a:rPr lang="zh-CN" altLang="en-US"/>
              <a:t>：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87450" y="3832860"/>
            <a:ext cx="9822815" cy="1153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300"/>
              <a:t>若F(x)为f(x)的一个原函数，则y=F(x)的图像称为f(x)的一条积分曲线.不定积分∫f(x)dx表示f(x)的某一条积分曲线沿着纵轴方向任意地平行移动</a:t>
            </a:r>
            <a:r>
              <a:rPr lang="zh-CN" altLang="en-US" sz="2300">
                <a:sym typeface="+mn-ea"/>
              </a:rPr>
              <a:t>所得到的所</a:t>
            </a:r>
            <a:endParaRPr lang="zh-CN" altLang="en-US" sz="23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1030605" y="904875"/>
            <a:ext cx="9961245" cy="10814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2300">
                <a:sym typeface="+mn-ea"/>
              </a:rPr>
              <a:t>有积分曲线组成的积分曲线族.显然，若在每一条积分曲线上横坐标相同的点作切线，则这些切线是互相平行的，如下图所示</a:t>
            </a:r>
            <a:r>
              <a:rPr lang="zh-CN" altLang="en-US" sz="2200">
                <a:sym typeface="+mn-ea"/>
              </a:rPr>
              <a:t>：</a:t>
            </a:r>
            <a:endParaRPr lang="zh-CN" altLang="en-US" sz="22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80640" y="2336800"/>
            <a:ext cx="4505960" cy="3808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84580" y="749300"/>
            <a:ext cx="493776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solidFill>
                  <a:srgbClr val="3333FF"/>
                </a:solidFill>
              </a:rPr>
              <a:t>不定积分的性质</a:t>
            </a:r>
            <a:r>
              <a:rPr lang="zh-CN" altLang="en-US">
                <a:solidFill>
                  <a:srgbClr val="3333FF"/>
                </a:solidFill>
              </a:rPr>
              <a:t>：</a:t>
            </a:r>
            <a:endParaRPr lang="zh-CN" altLang="en-US">
              <a:solidFill>
                <a:srgbClr val="3333FF"/>
              </a:solidFill>
            </a:endParaRPr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84580" y="1353185"/>
          <a:ext cx="8039735" cy="12166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1" imgW="4178300" imgH="673100" progId="Equation.KSEE3">
                  <p:embed/>
                </p:oleObj>
              </mc:Choice>
              <mc:Fallback>
                <p:oleObj name="" r:id="rId1" imgW="4178300" imgH="6731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84580" y="1353185"/>
                        <a:ext cx="8039735" cy="12166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02000"/>
          <a:ext cx="9144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" r:id="rId3" imgW="914400" imgH="254000" progId="Equation.KSEE3">
                  <p:embed/>
                </p:oleObj>
              </mc:Choice>
              <mc:Fallback>
                <p:oleObj name="" r:id="rId3" imgW="914400" imgH="254000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38800" y="3302000"/>
                        <a:ext cx="9144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84580" y="3027680"/>
          <a:ext cx="7087235" cy="528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5" imgW="3683000" imgH="292100" progId="Equation.KSEE3">
                  <p:embed/>
                </p:oleObj>
              </mc:Choice>
              <mc:Fallback>
                <p:oleObj name="" r:id="rId5" imgW="3683000" imgH="2921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84580" y="3027680"/>
                        <a:ext cx="7087235" cy="5283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96645" y="3940810"/>
          <a:ext cx="7063105" cy="528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7" imgW="3670300" imgH="292100" progId="Equation.KSEE3">
                  <p:embed/>
                </p:oleObj>
              </mc:Choice>
              <mc:Fallback>
                <p:oleObj name="" r:id="rId7" imgW="3670300" imgH="2921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96645" y="3940810"/>
                        <a:ext cx="7063105" cy="5283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37895" y="4548505"/>
          <a:ext cx="9159240" cy="162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9" imgW="2654300" imgH="622300" progId="Equation.KSEE3">
                  <p:embed/>
                </p:oleObj>
              </mc:Choice>
              <mc:Fallback>
                <p:oleObj name="" r:id="rId9" imgW="2654300" imgH="6223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37895" y="4548505"/>
                        <a:ext cx="9159240" cy="162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圆角矩形 2"/>
          <p:cNvSpPr/>
          <p:nvPr/>
        </p:nvSpPr>
        <p:spPr>
          <a:xfrm>
            <a:off x="1905635" y="819785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4.2.2   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基本积分公式</a:t>
            </a:r>
            <a:endParaRPr lang="zh-CN" altLang="en-US" sz="2800" b="1" dirty="0"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7895" y="1502410"/>
            <a:ext cx="4992370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300" b="1">
                <a:solidFill>
                  <a:srgbClr val="3333FF"/>
                </a:solidFill>
              </a:rPr>
              <a:t>常用基本积分公式：</a:t>
            </a:r>
            <a:endParaRPr lang="zh-CN" altLang="en-US" sz="2300" b="1">
              <a:solidFill>
                <a:srgbClr val="3333FF"/>
              </a:solidFill>
            </a:endParaRPr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00990" y="1947545"/>
          <a:ext cx="11652885" cy="45789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1" imgW="5029200" imgH="1841500" progId="Equation.KSEE3">
                  <p:embed/>
                </p:oleObj>
              </mc:Choice>
              <mc:Fallback>
                <p:oleObj name="" r:id="rId1" imgW="5029200" imgH="18415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0990" y="1947545"/>
                        <a:ext cx="11652885" cy="45789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圆角矩形 2"/>
          <p:cNvSpPr/>
          <p:nvPr/>
        </p:nvSpPr>
        <p:spPr>
          <a:xfrm>
            <a:off x="1905635" y="819785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4.2.3   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不定积分简单计算</a:t>
            </a:r>
            <a:endParaRPr lang="zh-CN" altLang="en-US" sz="2800" b="1" dirty="0"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53160" y="1503045"/>
            <a:ext cx="318452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latin typeface="+mn-ea"/>
                <a:cs typeface="+mn-ea"/>
              </a:rPr>
              <a:t>例</a:t>
            </a:r>
            <a:r>
              <a:rPr lang="en-US" altLang="zh-CN" sz="2200" b="1">
                <a:latin typeface="+mn-ea"/>
                <a:cs typeface="+mn-ea"/>
              </a:rPr>
              <a:t>6  </a:t>
            </a:r>
            <a:r>
              <a:rPr lang="zh-CN" altLang="en-US" sz="2200" b="1">
                <a:latin typeface="+mn-ea"/>
                <a:cs typeface="+mn-ea"/>
              </a:rPr>
              <a:t>计算下列不定积分:</a:t>
            </a:r>
            <a:endParaRPr lang="zh-CN" altLang="en-US" sz="2200" b="1">
              <a:latin typeface="+mn-ea"/>
              <a:cs typeface="+mn-ea"/>
            </a:endParaRPr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53160" y="2077085"/>
          <a:ext cx="3842385" cy="7931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" r:id="rId1" imgW="2400300" imgH="495300" progId="Equation.KSEE3">
                  <p:embed/>
                </p:oleObj>
              </mc:Choice>
              <mc:Fallback>
                <p:oleObj name="" r:id="rId1" imgW="2400300" imgH="4953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53160" y="2077085"/>
                        <a:ext cx="3842385" cy="7931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204268" y="2239010"/>
          <a:ext cx="2317750" cy="4883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3" imgW="1447800" imgH="304800" progId="Equation.KSEE3">
                  <p:embed/>
                </p:oleObj>
              </mc:Choice>
              <mc:Fallback>
                <p:oleObj name="" r:id="rId3" imgW="1447800" imgH="3048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04268" y="2239010"/>
                        <a:ext cx="2317750" cy="4883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52843" y="3030855"/>
          <a:ext cx="1769110" cy="467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5" imgW="1104900" imgH="292100" progId="Equation.KSEE3">
                  <p:embed/>
                </p:oleObj>
              </mc:Choice>
              <mc:Fallback>
                <p:oleObj name="" r:id="rId5" imgW="1104900" imgH="2921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52843" y="3030855"/>
                        <a:ext cx="1769110" cy="4679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193791" y="2847658"/>
          <a:ext cx="2197735" cy="8343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7" imgW="1371600" imgH="520700" progId="Equation.KSEE3">
                  <p:embed/>
                </p:oleObj>
              </mc:Choice>
              <mc:Fallback>
                <p:oleObj name="" r:id="rId7" imgW="1371600" imgH="5207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193791" y="2847658"/>
                        <a:ext cx="2197735" cy="8343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52843" y="3682048"/>
          <a:ext cx="6221730" cy="23596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9" imgW="3886200" imgH="1473200" progId="Equation.KSEE3">
                  <p:embed/>
                </p:oleObj>
              </mc:Choice>
              <mc:Fallback>
                <p:oleObj name="" r:id="rId9" imgW="3886200" imgH="14732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152843" y="3682048"/>
                        <a:ext cx="6221730" cy="23596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574</Words>
  <Application>WPS 演示</Application>
  <PresentationFormat>宽屏</PresentationFormat>
  <Paragraphs>64</Paragraphs>
  <Slides>12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5</vt:i4>
      </vt:variant>
      <vt:variant>
        <vt:lpstr>嵌入 OLE 服务器</vt:lpstr>
      </vt:variant>
      <vt:variant>
        <vt:i4>27</vt:i4>
      </vt:variant>
      <vt:variant>
        <vt:lpstr>幻灯片标题</vt:lpstr>
      </vt:variant>
      <vt:variant>
        <vt:i4>12</vt:i4>
      </vt:variant>
    </vt:vector>
  </HeadingPairs>
  <TitlesOfParts>
    <vt:vector size="53" baseType="lpstr">
      <vt:lpstr>Arial</vt:lpstr>
      <vt:lpstr>宋体</vt:lpstr>
      <vt:lpstr>Wingdings</vt:lpstr>
      <vt:lpstr>Times New Roman</vt:lpstr>
      <vt:lpstr>楷体_GB2312</vt:lpstr>
      <vt:lpstr>Calibri</vt:lpstr>
      <vt:lpstr>微软雅黑</vt:lpstr>
      <vt:lpstr>Arial Unicode MS</vt:lpstr>
      <vt:lpstr>Calibri Light</vt:lpstr>
      <vt:lpstr>Office 主题</vt:lpstr>
      <vt:lpstr>3_自定义设计方案</vt:lpstr>
      <vt:lpstr>2_自定义设计方案</vt:lpstr>
      <vt:lpstr>1_自定义设计方案</vt:lpstr>
      <vt:lpstr>自定义设计方案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武静影</cp:lastModifiedBy>
  <cp:revision>57</cp:revision>
  <dcterms:created xsi:type="dcterms:W3CDTF">2018-10-12T15:11:00Z</dcterms:created>
  <dcterms:modified xsi:type="dcterms:W3CDTF">2021-01-08T06:20:38Z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