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6"/>
  </p:notesMasterIdLst>
  <p:sldIdLst>
    <p:sldId id="263" r:id="rId7"/>
    <p:sldId id="264" r:id="rId8"/>
    <p:sldId id="268" r:id="rId9"/>
    <p:sldId id="270" r:id="rId10"/>
    <p:sldId id="303" r:id="rId11"/>
    <p:sldId id="273" r:id="rId12"/>
    <p:sldId id="304" r:id="rId13"/>
    <p:sldId id="275" r:id="rId14"/>
    <p:sldId id="276" r:id="rId15"/>
    <p:sldId id="320" r:id="rId16"/>
    <p:sldId id="321" r:id="rId17"/>
    <p:sldId id="322" r:id="rId18"/>
    <p:sldId id="277" r:id="rId19"/>
    <p:sldId id="278" r:id="rId20"/>
    <p:sldId id="279" r:id="rId21"/>
    <p:sldId id="280" r:id="rId22"/>
    <p:sldId id="305" r:id="rId23"/>
    <p:sldId id="282" r:id="rId24"/>
    <p:sldId id="283" r:id="rId25"/>
    <p:sldId id="284" r:id="rId27"/>
    <p:sldId id="285" r:id="rId28"/>
    <p:sldId id="286" r:id="rId29"/>
    <p:sldId id="287" r:id="rId30"/>
    <p:sldId id="266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599DFD"/>
    <a:srgbClr val="FEEAAC"/>
    <a:srgbClr val="1D41D5"/>
    <a:srgbClr val="FFD777"/>
    <a:srgbClr val="E48746"/>
    <a:srgbClr val="FFDF87"/>
    <a:srgbClr val="FFE9A6"/>
    <a:srgbClr val="FFD695"/>
    <a:srgbClr val="FFC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3110"/>
        <p:guide pos="420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50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60.wmf"/><Relationship Id="rId8" Type="http://schemas.openxmlformats.org/officeDocument/2006/relationships/image" Target="../media/image59.wmf"/><Relationship Id="rId7" Type="http://schemas.openxmlformats.org/officeDocument/2006/relationships/image" Target="../media/image58.wmf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6" Type="http://schemas.openxmlformats.org/officeDocument/2006/relationships/image" Target="../media/image67.png"/><Relationship Id="rId15" Type="http://schemas.openxmlformats.org/officeDocument/2006/relationships/image" Target="../media/image66.wmf"/><Relationship Id="rId14" Type="http://schemas.openxmlformats.org/officeDocument/2006/relationships/image" Target="../media/image65.wmf"/><Relationship Id="rId13" Type="http://schemas.openxmlformats.org/officeDocument/2006/relationships/image" Target="../media/image64.wmf"/><Relationship Id="rId12" Type="http://schemas.openxmlformats.org/officeDocument/2006/relationships/image" Target="../media/image63.wmf"/><Relationship Id="rId11" Type="http://schemas.openxmlformats.org/officeDocument/2006/relationships/image" Target="../media/image62.wmf"/><Relationship Id="rId10" Type="http://schemas.openxmlformats.org/officeDocument/2006/relationships/image" Target="../media/image61.wmf"/><Relationship Id="rId1" Type="http://schemas.openxmlformats.org/officeDocument/2006/relationships/image" Target="../media/image52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70.wmf"/><Relationship Id="rId3" Type="http://schemas.openxmlformats.org/officeDocument/2006/relationships/image" Target="../media/image35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82.wmf"/><Relationship Id="rId8" Type="http://schemas.openxmlformats.org/officeDocument/2006/relationships/image" Target="../media/image80.wmf"/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1" Type="http://schemas.openxmlformats.org/officeDocument/2006/relationships/image" Target="../media/image84.wmf"/><Relationship Id="rId10" Type="http://schemas.openxmlformats.org/officeDocument/2006/relationships/image" Target="../media/image83.wmf"/><Relationship Id="rId1" Type="http://schemas.openxmlformats.org/officeDocument/2006/relationships/image" Target="../media/image73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image" Target="../media/image22.wmf"/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5" Type="http://schemas.openxmlformats.org/officeDocument/2006/relationships/image" Target="../media/image29.wmf"/><Relationship Id="rId14" Type="http://schemas.openxmlformats.org/officeDocument/2006/relationships/image" Target="../media/image28.wmf"/><Relationship Id="rId13" Type="http://schemas.openxmlformats.org/officeDocument/2006/relationships/image" Target="../media/image27.wmf"/><Relationship Id="rId12" Type="http://schemas.openxmlformats.org/officeDocument/2006/relationships/image" Target="../media/image26.wmf"/><Relationship Id="rId11" Type="http://schemas.openxmlformats.org/officeDocument/2006/relationships/image" Target="../media/image25.wmf"/><Relationship Id="rId10" Type="http://schemas.openxmlformats.org/officeDocument/2006/relationships/image" Target="../media/image24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296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3174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337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wmf"/><Relationship Id="rId2" Type="http://schemas.openxmlformats.org/officeDocument/2006/relationships/oleObject" Target="../embeddings/oleObject30.bin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5.wmf"/><Relationship Id="rId2" Type="http://schemas.openxmlformats.org/officeDocument/2006/relationships/oleObject" Target="../embeddings/oleObject31.bin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5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6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32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3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40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36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44.png"/><Relationship Id="rId17" Type="http://schemas.openxmlformats.org/officeDocument/2006/relationships/vmlDrawing" Target="../drawings/vmlDrawing11.vml"/><Relationship Id="rId16" Type="http://schemas.openxmlformats.org/officeDocument/2006/relationships/slideLayout" Target="../slideLayouts/slideLayout4.xml"/><Relationship Id="rId15" Type="http://schemas.openxmlformats.org/officeDocument/2006/relationships/oleObject" Target="../embeddings/oleObject47.bin"/><Relationship Id="rId14" Type="http://schemas.openxmlformats.org/officeDocument/2006/relationships/image" Target="../media/image50.wmf"/><Relationship Id="rId13" Type="http://schemas.openxmlformats.org/officeDocument/2006/relationships/oleObject" Target="../embeddings/oleObject46.bin"/><Relationship Id="rId12" Type="http://schemas.openxmlformats.org/officeDocument/2006/relationships/image" Target="../media/image49.wmf"/><Relationship Id="rId11" Type="http://schemas.openxmlformats.org/officeDocument/2006/relationships/oleObject" Target="../embeddings/oleObject45.bin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40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1.wmf"/><Relationship Id="rId1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3.wmf"/><Relationship Id="rId34" Type="http://schemas.openxmlformats.org/officeDocument/2006/relationships/vmlDrawing" Target="../drawings/vmlDrawing13.vml"/><Relationship Id="rId33" Type="http://schemas.openxmlformats.org/officeDocument/2006/relationships/slideLayout" Target="../slideLayouts/slideLayout4.xml"/><Relationship Id="rId32" Type="http://schemas.openxmlformats.org/officeDocument/2006/relationships/image" Target="../media/image67.png"/><Relationship Id="rId31" Type="http://schemas.openxmlformats.org/officeDocument/2006/relationships/oleObject" Target="../embeddings/oleObject64.bin"/><Relationship Id="rId30" Type="http://schemas.openxmlformats.org/officeDocument/2006/relationships/image" Target="../media/image66.wmf"/><Relationship Id="rId3" Type="http://schemas.openxmlformats.org/officeDocument/2006/relationships/oleObject" Target="../embeddings/oleObject50.bin"/><Relationship Id="rId29" Type="http://schemas.openxmlformats.org/officeDocument/2006/relationships/oleObject" Target="../embeddings/oleObject63.bin"/><Relationship Id="rId28" Type="http://schemas.openxmlformats.org/officeDocument/2006/relationships/image" Target="../media/image65.wmf"/><Relationship Id="rId27" Type="http://schemas.openxmlformats.org/officeDocument/2006/relationships/oleObject" Target="../embeddings/oleObject62.bin"/><Relationship Id="rId26" Type="http://schemas.openxmlformats.org/officeDocument/2006/relationships/image" Target="../media/image64.wmf"/><Relationship Id="rId25" Type="http://schemas.openxmlformats.org/officeDocument/2006/relationships/oleObject" Target="../embeddings/oleObject61.bin"/><Relationship Id="rId24" Type="http://schemas.openxmlformats.org/officeDocument/2006/relationships/image" Target="../media/image63.wmf"/><Relationship Id="rId23" Type="http://schemas.openxmlformats.org/officeDocument/2006/relationships/oleObject" Target="../embeddings/oleObject60.bin"/><Relationship Id="rId22" Type="http://schemas.openxmlformats.org/officeDocument/2006/relationships/image" Target="../media/image62.wmf"/><Relationship Id="rId21" Type="http://schemas.openxmlformats.org/officeDocument/2006/relationships/oleObject" Target="../embeddings/oleObject59.bin"/><Relationship Id="rId20" Type="http://schemas.openxmlformats.org/officeDocument/2006/relationships/image" Target="../media/image61.wmf"/><Relationship Id="rId2" Type="http://schemas.openxmlformats.org/officeDocument/2006/relationships/image" Target="../media/image52.wmf"/><Relationship Id="rId19" Type="http://schemas.openxmlformats.org/officeDocument/2006/relationships/oleObject" Target="../embeddings/oleObject58.bin"/><Relationship Id="rId18" Type="http://schemas.openxmlformats.org/officeDocument/2006/relationships/image" Target="../media/image60.wmf"/><Relationship Id="rId17" Type="http://schemas.openxmlformats.org/officeDocument/2006/relationships/oleObject" Target="../embeddings/oleObject57.bin"/><Relationship Id="rId16" Type="http://schemas.openxmlformats.org/officeDocument/2006/relationships/image" Target="../media/image59.wmf"/><Relationship Id="rId15" Type="http://schemas.openxmlformats.org/officeDocument/2006/relationships/oleObject" Target="../embeddings/oleObject56.bin"/><Relationship Id="rId14" Type="http://schemas.openxmlformats.org/officeDocument/2006/relationships/image" Target="../media/image58.wmf"/><Relationship Id="rId13" Type="http://schemas.openxmlformats.org/officeDocument/2006/relationships/oleObject" Target="../embeddings/oleObject55.bin"/><Relationship Id="rId12" Type="http://schemas.openxmlformats.org/officeDocument/2006/relationships/image" Target="../media/image57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56.wmf"/><Relationship Id="rId1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wmf"/><Relationship Id="rId8" Type="http://schemas.openxmlformats.org/officeDocument/2006/relationships/oleObject" Target="../embeddings/oleObject69.bin"/><Relationship Id="rId7" Type="http://schemas.openxmlformats.org/officeDocument/2006/relationships/image" Target="../media/image35.wmf"/><Relationship Id="rId6" Type="http://schemas.openxmlformats.org/officeDocument/2006/relationships/oleObject" Target="../embeddings/oleObject68.bin"/><Relationship Id="rId5" Type="http://schemas.openxmlformats.org/officeDocument/2006/relationships/oleObject" Target="../embeddings/oleObject67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68.wmf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4.xml"/><Relationship Id="rId11" Type="http://schemas.openxmlformats.org/officeDocument/2006/relationships/oleObject" Target="../embeddings/oleObject71.bin"/><Relationship Id="rId10" Type="http://schemas.openxmlformats.org/officeDocument/2006/relationships/oleObject" Target="../embeddings/oleObject70.bin"/><Relationship Id="rId1" Type="http://schemas.openxmlformats.org/officeDocument/2006/relationships/oleObject" Target="../embeddings/oleObject65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4.xml"/><Relationship Id="rId4" Type="http://schemas.openxmlformats.org/officeDocument/2006/relationships/oleObject" Target="../embeddings/oleObject74.bin"/><Relationship Id="rId3" Type="http://schemas.openxmlformats.org/officeDocument/2006/relationships/oleObject" Target="../embeddings/oleObject73.bin"/><Relationship Id="rId2" Type="http://schemas.openxmlformats.org/officeDocument/2006/relationships/image" Target="../media/image68.wmf"/><Relationship Id="rId1" Type="http://schemas.openxmlformats.org/officeDocument/2006/relationships/oleObject" Target="../embeddings/oleObject72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4.xml"/><Relationship Id="rId3" Type="http://schemas.openxmlformats.org/officeDocument/2006/relationships/oleObject" Target="../embeddings/oleObject76.bin"/><Relationship Id="rId2" Type="http://schemas.openxmlformats.org/officeDocument/2006/relationships/image" Target="../media/image68.wmf"/><Relationship Id="rId1" Type="http://schemas.openxmlformats.org/officeDocument/2006/relationships/oleObject" Target="../embeddings/oleObject7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2.bin"/><Relationship Id="rId8" Type="http://schemas.openxmlformats.org/officeDocument/2006/relationships/oleObject" Target="../embeddings/oleObject81.bin"/><Relationship Id="rId7" Type="http://schemas.openxmlformats.org/officeDocument/2006/relationships/oleObject" Target="../embeddings/oleObject80.bin"/><Relationship Id="rId6" Type="http://schemas.openxmlformats.org/officeDocument/2006/relationships/image" Target="../media/image68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71.wmf"/><Relationship Id="rId14" Type="http://schemas.openxmlformats.org/officeDocument/2006/relationships/notesSlide" Target="../notesSlides/notesSlide2.xml"/><Relationship Id="rId13" Type="http://schemas.openxmlformats.org/officeDocument/2006/relationships/vmlDrawing" Target="../drawings/vmlDrawing17.vml"/><Relationship Id="rId12" Type="http://schemas.openxmlformats.org/officeDocument/2006/relationships/slideLayout" Target="../slideLayouts/slideLayout4.xml"/><Relationship Id="rId11" Type="http://schemas.openxmlformats.org/officeDocument/2006/relationships/oleObject" Target="../embeddings/oleObject84.bin"/><Relationship Id="rId10" Type="http://schemas.openxmlformats.org/officeDocument/2006/relationships/oleObject" Target="../embeddings/oleObject83.bin"/><Relationship Id="rId1" Type="http://schemas.openxmlformats.org/officeDocument/2006/relationships/oleObject" Target="../embeddings/oleObject77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9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88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86.bin"/><Relationship Id="rId25" Type="http://schemas.openxmlformats.org/officeDocument/2006/relationships/vmlDrawing" Target="../drawings/vmlDrawing18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84.wmf"/><Relationship Id="rId22" Type="http://schemas.openxmlformats.org/officeDocument/2006/relationships/oleObject" Target="../embeddings/oleObject95.bin"/><Relationship Id="rId21" Type="http://schemas.openxmlformats.org/officeDocument/2006/relationships/image" Target="../media/image83.wmf"/><Relationship Id="rId20" Type="http://schemas.openxmlformats.org/officeDocument/2006/relationships/oleObject" Target="../embeddings/oleObject94.bin"/><Relationship Id="rId2" Type="http://schemas.openxmlformats.org/officeDocument/2006/relationships/image" Target="../media/image73.wmf"/><Relationship Id="rId19" Type="http://schemas.openxmlformats.org/officeDocument/2006/relationships/image" Target="../media/image82.wmf"/><Relationship Id="rId18" Type="http://schemas.openxmlformats.org/officeDocument/2006/relationships/oleObject" Target="../embeddings/oleObject93.bin"/><Relationship Id="rId17" Type="http://schemas.openxmlformats.org/officeDocument/2006/relationships/image" Target="../media/image81.png"/><Relationship Id="rId16" Type="http://schemas.openxmlformats.org/officeDocument/2006/relationships/image" Target="../media/image80.wmf"/><Relationship Id="rId15" Type="http://schemas.openxmlformats.org/officeDocument/2006/relationships/oleObject" Target="../embeddings/oleObject92.bin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91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90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85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2.wmf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Relationship Id="rId3" Type="http://schemas.openxmlformats.org/officeDocument/2006/relationships/image" Target="../media/image10.wmf"/><Relationship Id="rId2" Type="http://schemas.openxmlformats.org/officeDocument/2006/relationships/oleObject" Target="../embeddings/oleObject8.bin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Relationship Id="rId32" Type="http://schemas.openxmlformats.org/officeDocument/2006/relationships/vmlDrawing" Target="../drawings/vmlDrawing5.vml"/><Relationship Id="rId31" Type="http://schemas.openxmlformats.org/officeDocument/2006/relationships/slideLayout" Target="../slideLayouts/slideLayout4.xml"/><Relationship Id="rId30" Type="http://schemas.openxmlformats.org/officeDocument/2006/relationships/image" Target="../media/image29.wmf"/><Relationship Id="rId3" Type="http://schemas.openxmlformats.org/officeDocument/2006/relationships/oleObject" Target="../embeddings/oleObject14.bin"/><Relationship Id="rId29" Type="http://schemas.openxmlformats.org/officeDocument/2006/relationships/oleObject" Target="../embeddings/oleObject27.bin"/><Relationship Id="rId28" Type="http://schemas.openxmlformats.org/officeDocument/2006/relationships/image" Target="../media/image28.wmf"/><Relationship Id="rId27" Type="http://schemas.openxmlformats.org/officeDocument/2006/relationships/oleObject" Target="../embeddings/oleObject26.bin"/><Relationship Id="rId26" Type="http://schemas.openxmlformats.org/officeDocument/2006/relationships/image" Target="../media/image27.wmf"/><Relationship Id="rId25" Type="http://schemas.openxmlformats.org/officeDocument/2006/relationships/oleObject" Target="../embeddings/oleObject25.bin"/><Relationship Id="rId24" Type="http://schemas.openxmlformats.org/officeDocument/2006/relationships/image" Target="../media/image26.wmf"/><Relationship Id="rId23" Type="http://schemas.openxmlformats.org/officeDocument/2006/relationships/oleObject" Target="../embeddings/oleObject24.bin"/><Relationship Id="rId22" Type="http://schemas.openxmlformats.org/officeDocument/2006/relationships/image" Target="../media/image25.wmf"/><Relationship Id="rId21" Type="http://schemas.openxmlformats.org/officeDocument/2006/relationships/oleObject" Target="../embeddings/oleObject23.bin"/><Relationship Id="rId20" Type="http://schemas.openxmlformats.org/officeDocument/2006/relationships/image" Target="../media/image24.wmf"/><Relationship Id="rId2" Type="http://schemas.openxmlformats.org/officeDocument/2006/relationships/image" Target="../media/image15.wmf"/><Relationship Id="rId19" Type="http://schemas.openxmlformats.org/officeDocument/2006/relationships/oleObject" Target="../embeddings/oleObject22.bin"/><Relationship Id="rId18" Type="http://schemas.openxmlformats.org/officeDocument/2006/relationships/image" Target="../media/image23.wmf"/><Relationship Id="rId17" Type="http://schemas.openxmlformats.org/officeDocument/2006/relationships/oleObject" Target="../embeddings/oleObject21.bin"/><Relationship Id="rId16" Type="http://schemas.openxmlformats.org/officeDocument/2006/relationships/image" Target="../media/image22.wmf"/><Relationship Id="rId15" Type="http://schemas.openxmlformats.org/officeDocument/2006/relationships/oleObject" Target="../embeddings/oleObject20.bin"/><Relationship Id="rId14" Type="http://schemas.openxmlformats.org/officeDocument/2006/relationships/image" Target="../media/image21.wmf"/><Relationship Id="rId13" Type="http://schemas.openxmlformats.org/officeDocument/2006/relationships/oleObject" Target="../embeddings/oleObject19.bin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3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90940" y="21526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  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7760" y="1705610"/>
            <a:ext cx="201041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数轴上的表示</a:t>
            </a:r>
            <a:r>
              <a:rPr lang="zh-CN" altLang="en-US"/>
              <a:t>：</a:t>
            </a:r>
            <a:endParaRPr lang="zh-CN" altLang="en-US"/>
          </a:p>
        </p:txBody>
      </p:sp>
      <p:pic>
        <p:nvPicPr>
          <p:cNvPr id="3" name="图片 2" descr="A(~434AB}SBRLL8PA6K3D@E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9880" y="2150745"/>
            <a:ext cx="9032875" cy="33432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27760" y="786130"/>
            <a:ext cx="10032365" cy="7277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300" b="1">
                <a:sym typeface="+mn-ea"/>
              </a:rPr>
              <a:t>类似：［a,b)={x|a≤x＜b},  (a,b］={x|a＜x≤b}.［a,b)和（a,b］都称为半开区间.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214880" y="5208270"/>
            <a:ext cx="7148195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含有         ，是否均可称为无限区间？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全体实数的集合</a:t>
            </a:r>
            <a:r>
              <a:rPr lang="en-US" altLang="zh-CN" sz="2300" b="1">
                <a:latin typeface="+mn-ea"/>
                <a:cs typeface="+mn-ea"/>
              </a:rPr>
              <a:t>R</a:t>
            </a:r>
            <a:r>
              <a:rPr lang="zh-CN" altLang="en-US" sz="2300" b="1">
                <a:latin typeface="+mn-ea"/>
                <a:cs typeface="+mn-ea"/>
              </a:rPr>
              <a:t>的区间表示方式？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21515" name="横卷形 21514"/>
          <p:cNvSpPr/>
          <p:nvPr/>
        </p:nvSpPr>
        <p:spPr>
          <a:xfrm>
            <a:off x="748030" y="527589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65450" y="5323840"/>
          <a:ext cx="128460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2" imgW="647700" imgH="203200" progId="Equation.KSEE3">
                  <p:embed/>
                </p:oleObj>
              </mc:Choice>
              <mc:Fallback>
                <p:oleObj name="" r:id="rId2" imgW="647700" imgH="2032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65450" y="5323840"/>
                        <a:ext cx="1284605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1515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1560" y="663575"/>
            <a:ext cx="26841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latin typeface="+mn-ea"/>
                <a:cs typeface="+mn-ea"/>
              </a:rPr>
              <a:t>2.</a:t>
            </a:r>
            <a:r>
              <a:rPr lang="zh-CN" altLang="en-US" sz="2300" b="1">
                <a:latin typeface="+mn-ea"/>
                <a:cs typeface="+mn-ea"/>
              </a:rPr>
              <a:t>邻域</a:t>
            </a:r>
            <a:endParaRPr lang="zh-CN" altLang="en-US" sz="2300" b="1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7730" y="1352550"/>
            <a:ext cx="10417175" cy="29222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/>
              <a:t>以点a为中心的任何开区间称为点a的邻域，记作U</a:t>
            </a:r>
            <a:r>
              <a:rPr lang="en-US" altLang="zh-CN" sz="2300" b="1"/>
              <a:t>(</a:t>
            </a:r>
            <a:r>
              <a:rPr lang="zh-CN" altLang="en-US" sz="2300" b="1"/>
              <a:t>a</a:t>
            </a:r>
            <a:r>
              <a:rPr lang="en-US" altLang="zh-CN" sz="2300" b="1"/>
              <a:t>)</a:t>
            </a:r>
            <a:r>
              <a:rPr lang="zh-CN" altLang="en-US" sz="2300" b="1"/>
              <a:t>.</a:t>
            </a: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/>
              <a:t>设δ是任一正数，则开区间（a-δ,a+δ）就是点a的一个邻域，这个邻域称为点a的δ邻域，记作U</a:t>
            </a:r>
            <a:r>
              <a:rPr lang="en-US" altLang="zh-CN" sz="2300" b="1"/>
              <a:t>(</a:t>
            </a:r>
            <a:r>
              <a:rPr lang="zh-CN" altLang="en-US" sz="2300" b="1"/>
              <a:t>a,δ</a:t>
            </a:r>
            <a:r>
              <a:rPr lang="en-US" altLang="zh-CN" sz="2300" b="1"/>
              <a:t>)</a:t>
            </a:r>
            <a:r>
              <a:rPr lang="zh-CN" altLang="en-US" sz="2300" b="1"/>
              <a:t>，即</a:t>
            </a: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/>
              <a:t>                                 U</a:t>
            </a:r>
            <a:r>
              <a:rPr lang="en-US" altLang="zh-CN" sz="2300" b="1"/>
              <a:t>(</a:t>
            </a:r>
            <a:r>
              <a:rPr lang="zh-CN" altLang="en-US" sz="2300" b="1"/>
              <a:t>a,δ</a:t>
            </a:r>
            <a:r>
              <a:rPr lang="en-US" altLang="zh-CN" sz="2300" b="1"/>
              <a:t>)</a:t>
            </a:r>
            <a:r>
              <a:rPr lang="zh-CN" altLang="en-US" sz="2300" b="1"/>
              <a:t>={x|a-δ＜x＜a+δ}</a:t>
            </a: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/>
              <a:t>点a称为这邻域的中心，δ称为这邻域的半径</a:t>
            </a:r>
            <a:r>
              <a:rPr lang="en-US" altLang="zh-CN" sz="2300" b="1"/>
              <a:t>,</a:t>
            </a:r>
            <a:r>
              <a:rPr lang="zh-CN" altLang="en-US" sz="2300" b="1"/>
              <a:t>如图</a:t>
            </a:r>
            <a:r>
              <a:rPr lang="en-US" altLang="zh-CN" sz="2300" b="1"/>
              <a:t>.</a:t>
            </a:r>
            <a:endParaRPr lang="en-US" altLang="zh-CN" sz="23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7245" y="4598670"/>
            <a:ext cx="5880100" cy="2000250"/>
          </a:xfrm>
          <a:prstGeom prst="rect">
            <a:avLst/>
          </a:prstGeom>
        </p:spPr>
      </p:pic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131570" y="776605"/>
            <a:ext cx="942467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/>
              <a:t>点a的δ邻域去掉中心a后，称为点a的空心δ邻域，记作             ,即</a:t>
            </a:r>
            <a:endParaRPr lang="zh-CN" altLang="en-US" sz="2300" b="1"/>
          </a:p>
          <a:p>
            <a:pPr>
              <a:lnSpc>
                <a:spcPct val="150000"/>
              </a:lnSpc>
            </a:pPr>
            <a:r>
              <a:rPr lang="zh-CN" altLang="en-US" sz="2300" b="1"/>
              <a:t>     </a:t>
            </a:r>
            <a:endParaRPr lang="zh-CN" altLang="en-US" sz="2300" b="1"/>
          </a:p>
          <a:p>
            <a:pPr>
              <a:lnSpc>
                <a:spcPct val="150000"/>
              </a:lnSpc>
            </a:pPr>
            <a:r>
              <a:rPr lang="zh-CN" altLang="en-US" sz="2300" b="1"/>
              <a:t>这里0＜|x-a|就表示x≠a.</a:t>
            </a:r>
            <a:endParaRPr lang="zh-CN" altLang="en-US" sz="2300" b="1"/>
          </a:p>
          <a:p>
            <a:pPr>
              <a:lnSpc>
                <a:spcPct val="150000"/>
              </a:lnSpc>
            </a:pPr>
            <a:r>
              <a:rPr lang="zh-CN" altLang="en-US" sz="2300" b="1"/>
              <a:t>开区间</a:t>
            </a:r>
            <a:r>
              <a:rPr lang="en-US" altLang="zh-CN" sz="2300" b="1"/>
              <a:t>(</a:t>
            </a:r>
            <a:r>
              <a:rPr lang="zh-CN" altLang="en-US" sz="2300" b="1"/>
              <a:t>a-δ，a</a:t>
            </a:r>
            <a:r>
              <a:rPr lang="en-US" altLang="zh-CN" sz="2300" b="1"/>
              <a:t>)</a:t>
            </a:r>
            <a:r>
              <a:rPr lang="zh-CN" altLang="en-US" sz="2300" b="1"/>
              <a:t>称为a的左δ邻域，</a:t>
            </a:r>
            <a:r>
              <a:rPr lang="en-US" altLang="zh-CN" sz="2300" b="1"/>
              <a:t>(</a:t>
            </a:r>
            <a:r>
              <a:rPr lang="zh-CN" altLang="en-US" sz="2300" b="1"/>
              <a:t>a,a+δ</a:t>
            </a:r>
            <a:r>
              <a:rPr lang="en-US" altLang="zh-CN" sz="2300" b="1"/>
              <a:t>)</a:t>
            </a:r>
            <a:r>
              <a:rPr lang="zh-CN" altLang="en-US" sz="2300" b="1"/>
              <a:t>称为a的右δ邻域.</a:t>
            </a:r>
            <a:endParaRPr lang="zh-CN" altLang="en-US" sz="2300" b="1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55940" y="918210"/>
          <a:ext cx="76073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533400" imgH="304800" progId="Equation.KSEE3">
                  <p:embed/>
                </p:oleObj>
              </mc:Choice>
              <mc:Fallback>
                <p:oleObj name="" r:id="rId1" imgW="533400" imgH="304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55940" y="918210"/>
                        <a:ext cx="76073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80335" y="1434465"/>
          <a:ext cx="371856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1777365" imgH="304800" progId="Equation.KSEE3">
                  <p:embed/>
                </p:oleObj>
              </mc:Choice>
              <mc:Fallback>
                <p:oleObj name="" r:id="rId3" imgW="1777365" imgH="304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0335" y="1434465"/>
                        <a:ext cx="371856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13460" y="3070860"/>
            <a:ext cx="9862820" cy="2496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>
                <a:latin typeface="+mn-ea"/>
                <a:cs typeface="+mn-ea"/>
              </a:rPr>
              <a:t>两个闭区间的直积（也叫笛卡儿乘积）表示     平面上的矩形区域.例如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300" b="1">
                <a:latin typeface="+mn-ea"/>
                <a:cs typeface="+mn-ea"/>
              </a:rPr>
              <a:t>［a,b］×［c,d］={（x,y）|x∈［a,b］,y∈［c,d］}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zh-CN" altLang="en-US" sz="2300" b="1">
                <a:latin typeface="+mn-ea"/>
                <a:cs typeface="+mn-ea"/>
              </a:rPr>
              <a:t>即为     平面上的一个矩形区域，这个区域在x轴与y轴上的投影分别为闭区间［a,b］和闭区间［c,d］</a:t>
            </a: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80200" y="3288665"/>
          <a:ext cx="706755" cy="471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5" imgW="304800" imgH="203200" progId="Equation.KSEE3">
                  <p:embed/>
                </p:oleObj>
              </mc:Choice>
              <mc:Fallback>
                <p:oleObj name="" r:id="rId5" imgW="304800" imgH="203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80200" y="3288665"/>
                        <a:ext cx="706755" cy="471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51635" y="4477385"/>
          <a:ext cx="706755" cy="471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304800" imgH="203200" progId="Equation.KSEE3">
                  <p:embed/>
                </p:oleObj>
              </mc:Choice>
              <mc:Fallback>
                <p:oleObj name="" r:id="rId7" imgW="304800" imgH="203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51635" y="4477385"/>
                        <a:ext cx="706755" cy="471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5" name="矩形 16394"/>
          <p:cNvSpPr/>
          <p:nvPr/>
        </p:nvSpPr>
        <p:spPr>
          <a:xfrm>
            <a:off x="3646170" y="3974466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图像与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6393" name="对象 16392"/>
          <p:cNvGraphicFramePr/>
          <p:nvPr/>
        </p:nvGraphicFramePr>
        <p:xfrm>
          <a:off x="2981008" y="3996373"/>
          <a:ext cx="6651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304800" imgH="190500" progId="Equation.3">
                  <p:embed/>
                </p:oleObj>
              </mc:Choice>
              <mc:Fallback>
                <p:oleObj name="" r:id="rId1" imgW="3048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81008" y="3996373"/>
                        <a:ext cx="665162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2" name="对象 16391"/>
          <p:cNvGraphicFramePr/>
          <p:nvPr/>
        </p:nvGraphicFramePr>
        <p:xfrm>
          <a:off x="4663440" y="4061460"/>
          <a:ext cx="269875" cy="309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127000" imgH="127000" progId="Equation.3">
                  <p:embed/>
                </p:oleObj>
              </mc:Choice>
              <mc:Fallback>
                <p:oleObj name="" r:id="rId3" imgW="127000" imgH="1270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63440" y="4061460"/>
                        <a:ext cx="269875" cy="3098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1" name="对象 16390"/>
          <p:cNvGraphicFramePr/>
          <p:nvPr/>
        </p:nvGraphicFramePr>
        <p:xfrm>
          <a:off x="4732655" y="4587240"/>
          <a:ext cx="1242060" cy="57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5" imgW="508000" imgH="190500" progId="Equation.3">
                  <p:embed/>
                </p:oleObj>
              </mc:Choice>
              <mc:Fallback>
                <p:oleObj name="" r:id="rId5" imgW="508000" imgH="1905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2655" y="4587240"/>
                        <a:ext cx="1242060" cy="572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90" name="对象 16389"/>
          <p:cNvGraphicFramePr/>
          <p:nvPr/>
        </p:nvGraphicFramePr>
        <p:xfrm>
          <a:off x="4732655" y="5356225"/>
          <a:ext cx="128460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7" imgW="520700" imgH="190500" progId="Equation.3">
                  <p:embed/>
                </p:oleObj>
              </mc:Choice>
              <mc:Fallback>
                <p:oleObj name="" r:id="rId7" imgW="520700" imgH="1905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32655" y="5356225"/>
                        <a:ext cx="1284605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矩形 16393"/>
          <p:cNvSpPr/>
          <p:nvPr/>
        </p:nvSpPr>
        <p:spPr>
          <a:xfrm>
            <a:off x="1057910" y="3951923"/>
            <a:ext cx="20218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1.3</a:t>
            </a:r>
            <a:r>
              <a:rPr lang="en-US" altLang="zh-CN" sz="2400" b="1">
                <a:latin typeface="+mn-ea"/>
                <a:cs typeface="+mn-ea"/>
              </a:rPr>
              <a:t> </a:t>
            </a:r>
            <a:r>
              <a:rPr lang="zh-CN" altLang="en-US" sz="2400" b="1" dirty="0">
                <a:latin typeface="+mn-ea"/>
                <a:cs typeface="+mn-ea"/>
              </a:rPr>
              <a:t>函数</a:t>
            </a:r>
            <a:endParaRPr lang="zh-CN" altLang="en-US" sz="2400" b="1" dirty="0">
              <a:latin typeface="+mn-ea"/>
              <a:cs typeface="+mn-ea"/>
            </a:endParaRPr>
          </a:p>
        </p:txBody>
      </p:sp>
      <p:sp>
        <p:nvSpPr>
          <p:cNvPr id="16396" name="矩形 16395"/>
          <p:cNvSpPr/>
          <p:nvPr/>
        </p:nvSpPr>
        <p:spPr>
          <a:xfrm>
            <a:off x="4933315" y="3958591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轴交点的横坐标是方程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6397" name="矩形 16396"/>
          <p:cNvSpPr/>
          <p:nvPr/>
        </p:nvSpPr>
        <p:spPr>
          <a:xfrm>
            <a:off x="1238885" y="5311458"/>
            <a:ext cx="35496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的根，这里的根称为函数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6398" name="矩形 16397"/>
          <p:cNvSpPr/>
          <p:nvPr/>
        </p:nvSpPr>
        <p:spPr>
          <a:xfrm>
            <a:off x="6017260" y="5311458"/>
            <a:ext cx="126174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latin typeface="+mn-ea"/>
                <a:cs typeface="+mn-ea"/>
              </a:rPr>
              <a:t>的零点</a:t>
            </a:r>
            <a:r>
              <a:rPr lang="en-US" altLang="zh-CN" sz="2400" b="1">
                <a:latin typeface="+mn-ea"/>
                <a:cs typeface="+mn-ea"/>
              </a:rPr>
              <a:t>. </a:t>
            </a:r>
            <a:endParaRPr lang="en-US" altLang="zh-CN" sz="2400" b="1"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94510" y="84137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1.1.4   </a:t>
            </a:r>
            <a:r>
              <a:rPr lang="zh-CN" altLang="en-US" sz="2800" b="1" dirty="0">
                <a:sym typeface="+mn-ea"/>
              </a:rPr>
              <a:t>函数的图像与函数的零点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910" y="1677670"/>
            <a:ext cx="10074910" cy="168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1.2</a:t>
            </a:r>
            <a:r>
              <a:rPr lang="en-US" altLang="zh-CN" sz="2300" b="1">
                <a:latin typeface="+mn-ea"/>
                <a:cs typeface="+mn-ea"/>
              </a:rPr>
              <a:t> </a:t>
            </a:r>
            <a:r>
              <a:rPr lang="en-US" altLang="zh-CN" sz="2300">
                <a:latin typeface="+mn-ea"/>
                <a:cs typeface="+mn-ea"/>
              </a:rPr>
              <a:t> </a:t>
            </a:r>
            <a:r>
              <a:rPr lang="en-US" altLang="zh-CN" sz="2300" b="1">
                <a:latin typeface="+mn-ea"/>
                <a:cs typeface="+mn-ea"/>
              </a:rPr>
              <a:t>对于实值函数，每一个数对［x,f(x)］都可以用平面直角坐标系中的一个点表示，所有这种点组成的图形称为函数y=f(x)的图像，或这一函数的函数曲线.</a:t>
            </a:r>
            <a:endParaRPr lang="en-US" altLang="zh-CN" sz="2300" b="1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4" grpId="0"/>
      <p:bldP spid="16396" grpId="0"/>
      <p:bldP spid="16398" grpId="0"/>
      <p:bldP spid="163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54" name="矩形 18453"/>
          <p:cNvSpPr/>
          <p:nvPr/>
        </p:nvSpPr>
        <p:spPr>
          <a:xfrm>
            <a:off x="4095750" y="1303020"/>
            <a:ext cx="6847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的图形，因曲线横坐标为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的点有标记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  ”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62" name="矩形 18461"/>
          <p:cNvSpPr/>
          <p:nvPr/>
        </p:nvSpPr>
        <p:spPr>
          <a:xfrm>
            <a:off x="889635" y="4755515"/>
            <a:ext cx="9778365" cy="1081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 dirty="0">
                <a:latin typeface="+mn-ea"/>
                <a:cs typeface="+mn-ea"/>
              </a:rPr>
              <a:t>因点</a:t>
            </a:r>
            <a:r>
              <a:rPr lang="en-US" altLang="zh-CN" sz="2300" b="1">
                <a:latin typeface="+mn-ea"/>
                <a:cs typeface="+mn-ea"/>
              </a:rPr>
              <a:t>(2,0)</a:t>
            </a:r>
            <a:r>
              <a:rPr lang="zh-CN" altLang="en-US" sz="2300" b="1" dirty="0">
                <a:latin typeface="+mn-ea"/>
                <a:cs typeface="+mn-ea"/>
              </a:rPr>
              <a:t>标记</a:t>
            </a:r>
            <a:r>
              <a:rPr lang="en-US" altLang="zh-CN" sz="2300" b="1" dirty="0">
                <a:latin typeface="+mn-ea"/>
                <a:cs typeface="+mn-ea"/>
              </a:rPr>
              <a:t>“</a:t>
            </a:r>
            <a:r>
              <a:rPr lang="zh-CN" altLang="en-US" sz="2300" b="1" dirty="0">
                <a:latin typeface="+mn-ea"/>
                <a:cs typeface="+mn-ea"/>
              </a:rPr>
              <a:t>   </a:t>
            </a:r>
            <a:r>
              <a:rPr lang="en-US" altLang="zh-CN" sz="2300" b="1" dirty="0">
                <a:latin typeface="+mn-ea"/>
                <a:cs typeface="+mn-ea"/>
              </a:rPr>
              <a:t>”</a:t>
            </a:r>
            <a:r>
              <a:rPr lang="zh-CN" altLang="en-US" sz="2300" b="1" dirty="0">
                <a:latin typeface="+mn-ea"/>
                <a:cs typeface="+mn-ea"/>
              </a:rPr>
              <a:t>，不是曲线上的点，从而曲线与</a:t>
            </a:r>
            <a:r>
              <a:rPr lang="en-US" altLang="zh-CN" sz="2300" b="1" i="1">
                <a:latin typeface="+mn-ea"/>
                <a:cs typeface="+mn-ea"/>
              </a:rPr>
              <a:t>x</a:t>
            </a:r>
            <a:r>
              <a:rPr lang="zh-CN" altLang="en-US" sz="2300" b="1" dirty="0">
                <a:latin typeface="+mn-ea"/>
                <a:cs typeface="+mn-ea"/>
              </a:rPr>
              <a:t>轴只有一个交点 </a:t>
            </a:r>
            <a:r>
              <a:rPr lang="en-US" altLang="zh-CN" sz="2300" b="1" dirty="0">
                <a:latin typeface="+mn-ea"/>
                <a:cs typeface="+mn-ea"/>
              </a:rPr>
              <a:t>(-0.6, 0)</a:t>
            </a:r>
            <a:r>
              <a:rPr lang="zh-CN" altLang="en-US" sz="2300" b="1" dirty="0">
                <a:latin typeface="+mn-ea"/>
                <a:cs typeface="+mn-ea"/>
              </a:rPr>
              <a:t>，故函数         的零点为 </a:t>
            </a:r>
            <a:r>
              <a:rPr lang="en-US" altLang="zh-CN" sz="2300" b="1">
                <a:latin typeface="+mn-ea"/>
                <a:cs typeface="+mn-ea"/>
              </a:rPr>
              <a:t>-0.6.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18457" name="矩形 18456"/>
          <p:cNvSpPr/>
          <p:nvPr/>
        </p:nvSpPr>
        <p:spPr>
          <a:xfrm>
            <a:off x="902970" y="3280410"/>
            <a:ext cx="6419215" cy="1576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 dirty="0">
                <a:latin typeface="+mn-ea"/>
                <a:cs typeface="+mn-ea"/>
              </a:rPr>
              <a:t>曲线上有一最低点，这一点的纵坐标为 </a:t>
            </a:r>
            <a:r>
              <a:rPr lang="en-US" altLang="zh-CN" sz="2300" b="1" dirty="0">
                <a:latin typeface="+mn-ea"/>
                <a:cs typeface="+mn-ea"/>
              </a:rPr>
              <a:t>-0.6</a:t>
            </a:r>
            <a:r>
              <a:rPr lang="zh-CN" altLang="en-US" sz="2300" b="1" dirty="0">
                <a:latin typeface="+mn-ea"/>
                <a:cs typeface="+mn-ea"/>
              </a:rPr>
              <a:t>，从而曲线上点的纵坐标为大于等于</a:t>
            </a:r>
            <a:r>
              <a:rPr lang="en-US" altLang="zh-CN" sz="2300" b="1" dirty="0">
                <a:latin typeface="+mn-ea"/>
                <a:cs typeface="+mn-ea"/>
              </a:rPr>
              <a:t>-0.6 </a:t>
            </a:r>
            <a:r>
              <a:rPr lang="zh-CN" altLang="en-US" sz="2300" b="1" dirty="0">
                <a:latin typeface="+mn-ea"/>
                <a:cs typeface="+mn-ea"/>
              </a:rPr>
              <a:t>的实数，值域为大于等于</a:t>
            </a:r>
            <a:r>
              <a:rPr lang="en-US" altLang="zh-CN" sz="2300" b="1" dirty="0">
                <a:latin typeface="+mn-ea"/>
                <a:cs typeface="+mn-ea"/>
              </a:rPr>
              <a:t>-0.6 </a:t>
            </a:r>
            <a:r>
              <a:rPr lang="zh-CN" altLang="en-US" sz="2300" b="1" dirty="0">
                <a:latin typeface="+mn-ea"/>
                <a:cs typeface="+mn-ea"/>
              </a:rPr>
              <a:t>的实数集合，即</a:t>
            </a:r>
            <a:endParaRPr lang="zh-CN" altLang="en-US" sz="2300" b="1">
              <a:latin typeface="+mn-ea"/>
              <a:cs typeface="+mn-ea"/>
            </a:endParaRPr>
          </a:p>
        </p:txBody>
      </p:sp>
      <p:sp>
        <p:nvSpPr>
          <p:cNvPr id="18468" name="矩形 18467"/>
          <p:cNvSpPr/>
          <p:nvPr/>
        </p:nvSpPr>
        <p:spPr>
          <a:xfrm>
            <a:off x="999490" y="1775460"/>
            <a:ext cx="6284595" cy="1576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 dirty="0">
                <a:latin typeface="+mn-ea"/>
                <a:cs typeface="+mn-ea"/>
              </a:rPr>
              <a:t>所以不包括</a:t>
            </a:r>
            <a:r>
              <a:rPr lang="en-US" altLang="zh-CN" sz="2300" b="1" dirty="0">
                <a:latin typeface="+mn-ea"/>
                <a:cs typeface="+mn-ea"/>
              </a:rPr>
              <a:t>2</a:t>
            </a:r>
            <a:r>
              <a:rPr lang="zh-CN" altLang="en-US" sz="2300" b="1" dirty="0">
                <a:latin typeface="+mn-ea"/>
                <a:cs typeface="+mn-ea"/>
              </a:rPr>
              <a:t>，曲线点的横坐标为小于</a:t>
            </a:r>
            <a:r>
              <a:rPr lang="en-US" altLang="zh-CN" sz="2300" b="1" dirty="0">
                <a:latin typeface="+mn-ea"/>
                <a:cs typeface="+mn-ea"/>
              </a:rPr>
              <a:t>2</a:t>
            </a:r>
            <a:r>
              <a:rPr lang="zh-CN" altLang="en-US" sz="2300" b="1" dirty="0">
                <a:latin typeface="+mn-ea"/>
                <a:cs typeface="+mn-ea"/>
              </a:rPr>
              <a:t>的实数，故函数         的定义域为小于</a:t>
            </a:r>
            <a:r>
              <a:rPr lang="en-US" altLang="zh-CN" sz="2300" b="1" dirty="0">
                <a:latin typeface="+mn-ea"/>
                <a:cs typeface="+mn-ea"/>
              </a:rPr>
              <a:t>2</a:t>
            </a:r>
            <a:r>
              <a:rPr lang="zh-CN" altLang="en-US" sz="2300" b="1" dirty="0">
                <a:latin typeface="+mn-ea"/>
                <a:cs typeface="+mn-ea"/>
              </a:rPr>
              <a:t>的实数集合，即      </a:t>
            </a:r>
            <a:r>
              <a:rPr lang="en-US" altLang="zh-CN" sz="2300" b="1" dirty="0">
                <a:latin typeface="+mn-ea"/>
                <a:cs typeface="+mn-ea"/>
              </a:rPr>
              <a:t>;</a:t>
            </a:r>
            <a:endParaRPr lang="en-US" altLang="zh-CN" sz="2300" b="1" dirty="0">
              <a:latin typeface="+mn-ea"/>
              <a:cs typeface="+mn-ea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1272858" y="666751"/>
            <a:ext cx="781304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5 </a:t>
            </a:r>
            <a:r>
              <a:rPr lang="zh-CN" altLang="en-US" sz="2300" b="1" dirty="0">
                <a:latin typeface="+mn-ea"/>
                <a:cs typeface="+mn-ea"/>
              </a:rPr>
              <a:t>函数曲线如图所示，求函数的定义域、值域以及零点</a:t>
            </a:r>
            <a:r>
              <a:rPr lang="en-US" altLang="zh-CN" sz="2300" b="1">
                <a:latin typeface="+mn-ea"/>
                <a:cs typeface="+mn-ea"/>
              </a:rPr>
              <a:t>. 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18438" name="矩形 18437"/>
          <p:cNvSpPr/>
          <p:nvPr/>
        </p:nvSpPr>
        <p:spPr>
          <a:xfrm>
            <a:off x="1524000" y="272764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b="1"/>
          </a:p>
        </p:txBody>
      </p:sp>
      <p:graphicFrame>
        <p:nvGraphicFramePr>
          <p:cNvPr id="18437" name="对象 18436"/>
          <p:cNvGraphicFramePr/>
          <p:nvPr/>
        </p:nvGraphicFramePr>
        <p:xfrm>
          <a:off x="7399338" y="2048828"/>
          <a:ext cx="3457575" cy="273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2790825" imgH="1771650" progId="Paint.Picture">
                  <p:embed/>
                </p:oleObj>
              </mc:Choice>
              <mc:Fallback>
                <p:oleObj name="" r:id="rId1" imgW="2790825" imgH="17716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399338" y="2048828"/>
                        <a:ext cx="3457575" cy="2738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2" name="对象 18451"/>
          <p:cNvGraphicFramePr/>
          <p:nvPr/>
        </p:nvGraphicFramePr>
        <p:xfrm>
          <a:off x="2933065" y="1323023"/>
          <a:ext cx="11620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520700" imgH="190500" progId="Equation.3">
                  <p:embed/>
                </p:oleObj>
              </mc:Choice>
              <mc:Fallback>
                <p:oleObj name="" r:id="rId3" imgW="520700" imgH="1905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3065" y="1323023"/>
                        <a:ext cx="1162050" cy="420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1" name="对象 18450"/>
          <p:cNvGraphicFramePr/>
          <p:nvPr/>
        </p:nvGraphicFramePr>
        <p:xfrm>
          <a:off x="1988185" y="2418715"/>
          <a:ext cx="1271270" cy="44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520700" imgH="190500" progId="Equation.3">
                  <p:embed/>
                </p:oleObj>
              </mc:Choice>
              <mc:Fallback>
                <p:oleObj name="" r:id="rId5" imgW="520700" imgH="1905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8185" y="2418715"/>
                        <a:ext cx="1271270" cy="4400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50" name="对象 18449"/>
          <p:cNvGraphicFramePr/>
          <p:nvPr/>
        </p:nvGraphicFramePr>
        <p:xfrm>
          <a:off x="1331913" y="2858135"/>
          <a:ext cx="9080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406400" imgH="190500" progId="Equation.3">
                  <p:embed/>
                </p:oleObj>
              </mc:Choice>
              <mc:Fallback>
                <p:oleObj name="" r:id="rId7" imgW="406400" imgH="1905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1913" y="2858135"/>
                        <a:ext cx="908050" cy="422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5" name="对象 18444"/>
          <p:cNvGraphicFramePr/>
          <p:nvPr/>
        </p:nvGraphicFramePr>
        <p:xfrm>
          <a:off x="5945347" y="4336098"/>
          <a:ext cx="145415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9" imgW="660400" imgH="203200" progId="Equation.3">
                  <p:embed/>
                </p:oleObj>
              </mc:Choice>
              <mc:Fallback>
                <p:oleObj name="" r:id="rId9" imgW="660400" imgH="2032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45347" y="4336098"/>
                        <a:ext cx="1454150" cy="450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0" name="对象 18439"/>
          <p:cNvGraphicFramePr/>
          <p:nvPr/>
        </p:nvGraphicFramePr>
        <p:xfrm>
          <a:off x="3474403" y="5358448"/>
          <a:ext cx="1162050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1" imgW="520700" imgH="190500" progId="Equation.3">
                  <p:embed/>
                </p:oleObj>
              </mc:Choice>
              <mc:Fallback>
                <p:oleObj name="" r:id="rId11" imgW="520700" imgH="1905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74403" y="5358448"/>
                        <a:ext cx="1162050" cy="420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3" name="矩形 18452"/>
          <p:cNvSpPr/>
          <p:nvPr/>
        </p:nvSpPr>
        <p:spPr>
          <a:xfrm>
            <a:off x="1077278" y="1290955"/>
            <a:ext cx="194310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解：观察函数</a:t>
            </a:r>
            <a:endParaRPr lang="zh-CN" altLang="en-US" sz="2300" b="1" dirty="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66885" y="1334135"/>
          <a:ext cx="280035" cy="32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3" imgW="152400" imgH="177165" progId="Equation.KSEE3">
                  <p:embed/>
                </p:oleObj>
              </mc:Choice>
              <mc:Fallback>
                <p:oleObj name="" r:id="rId13" imgW="152400" imgH="177165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366885" y="1334135"/>
                        <a:ext cx="280035" cy="325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58820" y="4937760"/>
          <a:ext cx="280035" cy="32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5" imgW="152400" imgH="177165" progId="Equation.KSEE3">
                  <p:embed/>
                </p:oleObj>
              </mc:Choice>
              <mc:Fallback>
                <p:oleObj name="" r:id="rId15" imgW="152400" imgH="177165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58820" y="4937760"/>
                        <a:ext cx="280035" cy="325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54" grpId="0"/>
      <p:bldP spid="18453" grpId="0"/>
      <p:bldP spid="18468" grpId="0"/>
      <p:bldP spid="18457" grpId="0"/>
      <p:bldP spid="184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矩形 19460"/>
          <p:cNvSpPr/>
          <p:nvPr/>
        </p:nvSpPr>
        <p:spPr>
          <a:xfrm>
            <a:off x="1118235" y="1806575"/>
            <a:ext cx="9987915" cy="15982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 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1.4</a:t>
            </a:r>
            <a:r>
              <a:rPr lang="en-US" altLang="zh-CN" sz="2300" b="1">
                <a:latin typeface="+mn-ea"/>
                <a:cs typeface="+mn-ea"/>
              </a:rPr>
              <a:t> </a:t>
            </a:r>
            <a:r>
              <a:rPr lang="zh-CN" altLang="en-US" sz="2300" b="1" dirty="0">
                <a:latin typeface="+mn-ea"/>
                <a:cs typeface="+mn-ea"/>
              </a:rPr>
              <a:t>如果一个函数，其定义不是用一个表达式完成的，而是把整个定义域分成若干个区间段，与一个区间段内的</a:t>
            </a:r>
            <a:r>
              <a:rPr lang="en-US" altLang="zh-CN" sz="2300" b="1" i="1">
                <a:latin typeface="+mn-ea"/>
                <a:cs typeface="+mn-ea"/>
              </a:rPr>
              <a:t>x </a:t>
            </a:r>
            <a:r>
              <a:rPr lang="zh-CN" altLang="en-US" sz="2300" b="1" dirty="0">
                <a:latin typeface="+mn-ea"/>
                <a:cs typeface="+mn-ea"/>
              </a:rPr>
              <a:t>对应的函数值</a:t>
            </a:r>
            <a:r>
              <a:rPr lang="en-US" altLang="zh-CN" sz="2300" b="1" i="1">
                <a:latin typeface="+mn-ea"/>
                <a:cs typeface="+mn-ea"/>
              </a:rPr>
              <a:t>y </a:t>
            </a:r>
            <a:r>
              <a:rPr lang="zh-CN" altLang="en-US" sz="2300" b="1" dirty="0">
                <a:latin typeface="+mn-ea"/>
                <a:cs typeface="+mn-ea"/>
              </a:rPr>
              <a:t>用一个表达式给出</a:t>
            </a:r>
            <a:r>
              <a:rPr lang="en-US" altLang="zh-CN" sz="2300" b="1" dirty="0">
                <a:latin typeface="+mn-ea"/>
                <a:cs typeface="+mn-ea"/>
              </a:rPr>
              <a:t>. </a:t>
            </a:r>
            <a:r>
              <a:rPr lang="zh-CN" altLang="en-US" sz="2300" b="1" dirty="0">
                <a:latin typeface="+mn-ea"/>
                <a:cs typeface="+mn-ea"/>
              </a:rPr>
              <a:t>这种函数我们称之为分段函数</a:t>
            </a:r>
            <a:r>
              <a:rPr lang="en-US" altLang="zh-CN" sz="2300" b="1">
                <a:latin typeface="+mn-ea"/>
                <a:cs typeface="+mn-ea"/>
              </a:rPr>
              <a:t>. 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19463" name="对象 19462"/>
          <p:cNvGraphicFramePr/>
          <p:nvPr/>
        </p:nvGraphicFramePr>
        <p:xfrm>
          <a:off x="3267075" y="3919855"/>
          <a:ext cx="4582795" cy="1238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" imgW="2691765" imgH="711200" progId="Equation.3">
                  <p:embed/>
                </p:oleObj>
              </mc:Choice>
              <mc:Fallback>
                <p:oleObj name="" r:id="rId1" imgW="2691765" imgH="711200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7075" y="3919855"/>
                        <a:ext cx="4582795" cy="12388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5" name="矩形 19464"/>
          <p:cNvSpPr/>
          <p:nvPr/>
        </p:nvSpPr>
        <p:spPr>
          <a:xfrm>
            <a:off x="1701165" y="3469958"/>
            <a:ext cx="2320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Arial" panose="020B0604020202020204" pitchFamily="34" charset="0"/>
              </a:rPr>
              <a:t>例如：以下函数</a:t>
            </a:r>
            <a:r>
              <a:rPr lang="zh-CN" altLang="en-US" sz="2400" b="1">
                <a:latin typeface="Arial" panose="020B0604020202020204" pitchFamily="34" charset="0"/>
              </a:rPr>
              <a:t>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9466" name="矩形 19465"/>
          <p:cNvSpPr/>
          <p:nvPr/>
        </p:nvSpPr>
        <p:spPr>
          <a:xfrm>
            <a:off x="1794193" y="5346383"/>
            <a:ext cx="605536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是一个定义在区间</a:t>
            </a:r>
            <a:r>
              <a:rPr lang="en-US" altLang="zh-CN" sz="2300" b="1" dirty="0">
                <a:latin typeface="+mn-ea"/>
                <a:cs typeface="+mn-ea"/>
              </a:rPr>
              <a:t>(0,15]</a:t>
            </a:r>
            <a:r>
              <a:rPr lang="zh-CN" altLang="en-US" sz="2300" b="1" dirty="0">
                <a:latin typeface="+mn-ea"/>
                <a:cs typeface="+mn-ea"/>
              </a:rPr>
              <a:t>上的一个分段函数</a:t>
            </a:r>
            <a:r>
              <a:rPr lang="en-US" altLang="zh-CN" sz="2300" b="1">
                <a:latin typeface="+mn-ea"/>
                <a:cs typeface="+mn-ea"/>
              </a:rPr>
              <a:t>. 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94510" y="84137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1.1.5   </a:t>
            </a:r>
            <a:r>
              <a:rPr lang="zh-CN" altLang="en-US" sz="2800" b="1" dirty="0">
                <a:sym typeface="+mn-ea"/>
              </a:rPr>
              <a:t>分段函数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5" grpId="0"/>
      <p:bldP spid="194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6" name="矩形 20525"/>
          <p:cNvSpPr/>
          <p:nvPr/>
        </p:nvSpPr>
        <p:spPr>
          <a:xfrm>
            <a:off x="1084580" y="5259070"/>
            <a:ext cx="10226675" cy="10814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en-US" altLang="zh-CN" sz="2300" b="1" dirty="0">
                <a:latin typeface="+mn-ea"/>
                <a:cs typeface="+mn-ea"/>
              </a:rPr>
              <a:t>    </a:t>
            </a:r>
            <a:r>
              <a:rPr lang="zh-CN" altLang="en-US" sz="2300" b="1" dirty="0">
                <a:latin typeface="+mn-ea"/>
                <a:cs typeface="+mn-ea"/>
              </a:rPr>
              <a:t>函数</a:t>
            </a:r>
            <a:r>
              <a:rPr lang="en-US" altLang="zh-CN" sz="2300" b="1" i="1">
                <a:latin typeface="+mn-ea"/>
                <a:cs typeface="+mn-ea"/>
              </a:rPr>
              <a:t>y </a:t>
            </a:r>
            <a:r>
              <a:rPr lang="en-US" altLang="zh-CN" sz="2300" b="1">
                <a:latin typeface="+mn-ea"/>
                <a:cs typeface="+mn-ea"/>
              </a:rPr>
              <a:t>= </a:t>
            </a:r>
            <a:r>
              <a:rPr lang="en-US" altLang="zh-CN" sz="2300" b="1" i="1" err="1">
                <a:latin typeface="+mn-ea"/>
                <a:cs typeface="+mn-ea"/>
              </a:rPr>
              <a:t>f</a:t>
            </a:r>
            <a:r>
              <a:rPr lang="en-US" altLang="zh-CN" sz="2300" b="1" err="1">
                <a:latin typeface="+mn-ea"/>
                <a:cs typeface="+mn-ea"/>
              </a:rPr>
              <a:t>(</a:t>
            </a:r>
            <a:r>
              <a:rPr lang="en-US" altLang="zh-CN" sz="2300" b="1" i="1" err="1">
                <a:latin typeface="+mn-ea"/>
                <a:cs typeface="+mn-ea"/>
              </a:rPr>
              <a:t>x</a:t>
            </a:r>
            <a:r>
              <a:rPr lang="en-US" altLang="zh-CN" sz="2300" b="1">
                <a:latin typeface="+mn-ea"/>
                <a:cs typeface="+mn-ea"/>
              </a:rPr>
              <a:t>)</a:t>
            </a:r>
            <a:r>
              <a:rPr lang="zh-CN" altLang="en-US" sz="2300" b="1" dirty="0">
                <a:latin typeface="+mn-ea"/>
                <a:cs typeface="+mn-ea"/>
              </a:rPr>
              <a:t>图形由抛物线      的       段、直线</a:t>
            </a:r>
            <a:r>
              <a:rPr lang="en-US" altLang="zh-CN" sz="2300" b="1" i="1">
                <a:latin typeface="+mn-ea"/>
                <a:cs typeface="+mn-ea"/>
              </a:rPr>
              <a:t>y </a:t>
            </a:r>
            <a:r>
              <a:rPr lang="en-US" altLang="zh-CN" sz="2300" b="1">
                <a:latin typeface="+mn-ea"/>
                <a:cs typeface="+mn-ea"/>
              </a:rPr>
              <a:t>=</a:t>
            </a:r>
            <a:r>
              <a:rPr lang="en-US" altLang="zh-CN" sz="2300" b="1" i="1">
                <a:latin typeface="+mn-ea"/>
                <a:cs typeface="+mn-ea"/>
              </a:rPr>
              <a:t> </a:t>
            </a:r>
            <a:r>
              <a:rPr lang="en-US" altLang="zh-CN" sz="2300" b="1">
                <a:latin typeface="+mn-ea"/>
                <a:cs typeface="+mn-ea"/>
              </a:rPr>
              <a:t>2</a:t>
            </a:r>
            <a:r>
              <a:rPr lang="en-US" altLang="zh-CN" sz="2300" b="1" i="1">
                <a:latin typeface="+mn-ea"/>
                <a:cs typeface="+mn-ea"/>
              </a:rPr>
              <a:t>x</a:t>
            </a:r>
            <a:r>
              <a:rPr lang="zh-CN" altLang="en-US" sz="2300" b="1" dirty="0">
                <a:latin typeface="+mn-ea"/>
                <a:cs typeface="+mn-ea"/>
              </a:rPr>
              <a:t>的</a:t>
            </a:r>
            <a:r>
              <a:rPr lang="en-US" altLang="zh-CN" sz="2300" b="1" dirty="0">
                <a:latin typeface="+mn-ea"/>
                <a:cs typeface="+mn-ea"/>
              </a:rPr>
              <a:t>(-2, 0]</a:t>
            </a:r>
            <a:r>
              <a:rPr lang="zh-CN" altLang="en-US" sz="2300" b="1" dirty="0">
                <a:latin typeface="+mn-ea"/>
                <a:cs typeface="+mn-ea"/>
              </a:rPr>
              <a:t>段和直线</a:t>
            </a:r>
            <a:r>
              <a:rPr lang="en-US" altLang="zh-CN" sz="2300" b="1" i="1">
                <a:latin typeface="+mn-ea"/>
                <a:cs typeface="+mn-ea"/>
              </a:rPr>
              <a:t>y </a:t>
            </a:r>
            <a:r>
              <a:rPr lang="en-US" altLang="zh-CN" sz="2300" b="1">
                <a:latin typeface="+mn-ea"/>
                <a:cs typeface="+mn-ea"/>
              </a:rPr>
              <a:t>= -</a:t>
            </a:r>
            <a:r>
              <a:rPr lang="en-US" altLang="zh-CN" sz="2300" b="1" i="1">
                <a:latin typeface="+mn-ea"/>
                <a:cs typeface="+mn-ea"/>
              </a:rPr>
              <a:t>x</a:t>
            </a:r>
            <a:r>
              <a:rPr lang="en-US" altLang="zh-CN" sz="2300" b="1" dirty="0">
                <a:latin typeface="+mn-ea"/>
                <a:cs typeface="+mn-ea"/>
              </a:rPr>
              <a:t>-1</a:t>
            </a:r>
            <a:r>
              <a:rPr lang="zh-CN" altLang="en-US" sz="2300" b="1" dirty="0">
                <a:latin typeface="+mn-ea"/>
                <a:cs typeface="+mn-ea"/>
              </a:rPr>
              <a:t>的        段组成，如图所示</a:t>
            </a:r>
            <a:r>
              <a:rPr lang="en-US" altLang="zh-CN" sz="2300" b="1" dirty="0">
                <a:latin typeface="+mn-ea"/>
                <a:cs typeface="+mn-ea"/>
              </a:rPr>
              <a:t>. </a:t>
            </a:r>
            <a:endParaRPr lang="en-US" altLang="zh-CN" sz="2300" b="1" dirty="0">
              <a:latin typeface="+mn-ea"/>
              <a:cs typeface="+mn-ea"/>
            </a:endParaRPr>
          </a:p>
        </p:txBody>
      </p:sp>
      <p:sp>
        <p:nvSpPr>
          <p:cNvPr id="20519" name="矩形 20518"/>
          <p:cNvSpPr/>
          <p:nvPr/>
        </p:nvSpPr>
        <p:spPr>
          <a:xfrm>
            <a:off x="1911350" y="3981133"/>
            <a:ext cx="7720330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当     时，条件          成立，按表达式   计算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20516" name="矩形 20515"/>
          <p:cNvSpPr/>
          <p:nvPr/>
        </p:nvSpPr>
        <p:spPr>
          <a:xfrm>
            <a:off x="1988820" y="2955608"/>
            <a:ext cx="723392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当     时，条件     成立，按表达式    计算</a:t>
            </a:r>
            <a:r>
              <a:rPr lang="en-US" altLang="zh-CN" sz="2300" b="1" dirty="0">
                <a:latin typeface="+mn-ea"/>
                <a:cs typeface="+mn-ea"/>
              </a:rPr>
              <a:t>, </a:t>
            </a:r>
            <a:r>
              <a:rPr lang="zh-CN" altLang="en-US" sz="2300" b="1" dirty="0">
                <a:latin typeface="+mn-ea"/>
                <a:cs typeface="+mn-ea"/>
              </a:rPr>
              <a:t>从而</a:t>
            </a:r>
            <a:endParaRPr lang="zh-CN" altLang="en-US" sz="2300" b="1" dirty="0">
              <a:latin typeface="+mn-ea"/>
              <a:cs typeface="+mn-ea"/>
            </a:endParaRPr>
          </a:p>
        </p:txBody>
      </p:sp>
      <p:graphicFrame>
        <p:nvGraphicFramePr>
          <p:cNvPr id="20489" name="对象 20488"/>
          <p:cNvGraphicFramePr/>
          <p:nvPr/>
        </p:nvGraphicFramePr>
        <p:xfrm>
          <a:off x="3933190" y="415290"/>
          <a:ext cx="3168650" cy="1436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1" imgW="1536065" imgH="774065" progId="Equation.3">
                  <p:embed/>
                </p:oleObj>
              </mc:Choice>
              <mc:Fallback>
                <p:oleObj name="" r:id="rId1" imgW="1536065" imgH="774065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33190" y="415290"/>
                        <a:ext cx="3168650" cy="1436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0" name="矩形 20489"/>
          <p:cNvSpPr/>
          <p:nvPr/>
        </p:nvSpPr>
        <p:spPr>
          <a:xfrm>
            <a:off x="1673225" y="952500"/>
            <a:ext cx="2259965" cy="7988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7  </a:t>
            </a:r>
            <a:r>
              <a:rPr lang="zh-CN" altLang="en-US" sz="2300" b="1" dirty="0">
                <a:latin typeface="+mn-ea"/>
                <a:cs typeface="+mn-ea"/>
              </a:rPr>
              <a:t>已知函数</a:t>
            </a:r>
            <a:endParaRPr lang="zh-CN" altLang="en-US" sz="2300" b="1" dirty="0">
              <a:latin typeface="+mn-ea"/>
              <a:cs typeface="+mn-ea"/>
            </a:endParaRPr>
          </a:p>
          <a:p>
            <a:pPr eaLnBrk="0" hangingPunct="0"/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20491" name="矩形 20490"/>
          <p:cNvSpPr/>
          <p:nvPr/>
        </p:nvSpPr>
        <p:spPr>
          <a:xfrm>
            <a:off x="1227138" y="1850708"/>
            <a:ext cx="606806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300" b="1">
                <a:latin typeface="+mn-ea"/>
                <a:cs typeface="+mn-ea"/>
              </a:rPr>
              <a:t>(1) </a:t>
            </a:r>
            <a:r>
              <a:rPr lang="zh-CN" altLang="en-US" sz="2300" b="1" dirty="0">
                <a:latin typeface="+mn-ea"/>
                <a:cs typeface="+mn-ea"/>
              </a:rPr>
              <a:t>求 </a:t>
            </a:r>
            <a:r>
              <a:rPr lang="en-US" altLang="zh-CN" sz="2300" b="1" i="1">
                <a:latin typeface="+mn-ea"/>
                <a:cs typeface="+mn-ea"/>
              </a:rPr>
              <a:t>f</a:t>
            </a:r>
            <a:r>
              <a:rPr lang="en-US" altLang="zh-CN" sz="2300" b="1" dirty="0">
                <a:latin typeface="+mn-ea"/>
                <a:cs typeface="+mn-ea"/>
              </a:rPr>
              <a:t>(1)</a:t>
            </a:r>
            <a:r>
              <a:rPr lang="zh-CN" altLang="en-US" sz="2300" b="1" dirty="0">
                <a:latin typeface="+mn-ea"/>
                <a:cs typeface="+mn-ea"/>
              </a:rPr>
              <a:t>、</a:t>
            </a:r>
            <a:r>
              <a:rPr lang="en-US" altLang="zh-CN" sz="2300" b="1" i="1">
                <a:latin typeface="+mn-ea"/>
                <a:cs typeface="+mn-ea"/>
              </a:rPr>
              <a:t>f</a:t>
            </a:r>
            <a:r>
              <a:rPr lang="en-US" altLang="zh-CN" sz="2300" b="1" dirty="0">
                <a:latin typeface="+mn-ea"/>
                <a:cs typeface="+mn-ea"/>
              </a:rPr>
              <a:t>(0)</a:t>
            </a:r>
            <a:r>
              <a:rPr lang="zh-CN" altLang="en-US" sz="2300" b="1" dirty="0">
                <a:latin typeface="+mn-ea"/>
                <a:cs typeface="+mn-ea"/>
              </a:rPr>
              <a:t>、</a:t>
            </a:r>
            <a:r>
              <a:rPr lang="en-US" altLang="zh-CN" sz="2300" b="1" i="1">
                <a:latin typeface="+mn-ea"/>
                <a:cs typeface="+mn-ea"/>
              </a:rPr>
              <a:t>f</a:t>
            </a:r>
            <a:r>
              <a:rPr lang="en-US" altLang="zh-CN" sz="2300" b="1" dirty="0">
                <a:latin typeface="+mn-ea"/>
                <a:cs typeface="+mn-ea"/>
              </a:rPr>
              <a:t>(-1)</a:t>
            </a:r>
            <a:r>
              <a:rPr lang="zh-CN" altLang="en-US" sz="2300" b="1" dirty="0">
                <a:latin typeface="+mn-ea"/>
                <a:cs typeface="+mn-ea"/>
              </a:rPr>
              <a:t>、</a:t>
            </a:r>
            <a:r>
              <a:rPr lang="en-US" altLang="zh-CN" sz="2300" b="1" i="1">
                <a:latin typeface="+mn-ea"/>
                <a:cs typeface="+mn-ea"/>
              </a:rPr>
              <a:t>f</a:t>
            </a:r>
            <a:r>
              <a:rPr lang="en-US" altLang="zh-CN" sz="2300" b="1" dirty="0">
                <a:latin typeface="+mn-ea"/>
                <a:cs typeface="+mn-ea"/>
              </a:rPr>
              <a:t>(-2)</a:t>
            </a:r>
            <a:r>
              <a:rPr lang="zh-CN" altLang="en-US" sz="2300" b="1" dirty="0">
                <a:latin typeface="+mn-ea"/>
                <a:cs typeface="+mn-ea"/>
              </a:rPr>
              <a:t>和</a:t>
            </a:r>
            <a:r>
              <a:rPr lang="en-US" altLang="zh-CN" sz="2300" b="1" i="1">
                <a:latin typeface="+mn-ea"/>
                <a:cs typeface="+mn-ea"/>
              </a:rPr>
              <a:t>f</a:t>
            </a:r>
            <a:r>
              <a:rPr lang="en-US" altLang="zh-CN" sz="2300" b="1" dirty="0">
                <a:latin typeface="+mn-ea"/>
                <a:cs typeface="+mn-ea"/>
              </a:rPr>
              <a:t>(-3)</a:t>
            </a:r>
            <a:r>
              <a:rPr lang="zh-CN" altLang="en-US" sz="2300" b="1" dirty="0">
                <a:latin typeface="+mn-ea"/>
                <a:cs typeface="+mn-ea"/>
              </a:rPr>
              <a:t>；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20496" name="矩形 20495"/>
          <p:cNvSpPr/>
          <p:nvPr/>
        </p:nvSpPr>
        <p:spPr>
          <a:xfrm>
            <a:off x="1077595" y="2426336"/>
            <a:ext cx="297434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300" b="1" dirty="0">
                <a:latin typeface="+mn-ea"/>
                <a:cs typeface="+mn-ea"/>
              </a:rPr>
              <a:t> </a:t>
            </a:r>
            <a:r>
              <a:rPr lang="en-US" altLang="zh-CN" sz="2300" b="1">
                <a:latin typeface="+mn-ea"/>
                <a:cs typeface="+mn-ea"/>
              </a:rPr>
              <a:t>(2) </a:t>
            </a:r>
            <a:r>
              <a:rPr lang="zh-CN" altLang="en-US" sz="2300" b="1" dirty="0">
                <a:latin typeface="+mn-ea"/>
                <a:cs typeface="+mn-ea"/>
              </a:rPr>
              <a:t>画出函数图形</a:t>
            </a:r>
            <a:r>
              <a:rPr lang="en-US" altLang="zh-CN" sz="2300" b="1">
                <a:latin typeface="+mn-ea"/>
                <a:cs typeface="+mn-ea"/>
              </a:rPr>
              <a:t>. 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20514" name="对象 20513"/>
          <p:cNvGraphicFramePr/>
          <p:nvPr/>
        </p:nvGraphicFramePr>
        <p:xfrm>
          <a:off x="2514918" y="2994025"/>
          <a:ext cx="611187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3" imgW="304800" imgH="165100" progId="Equation.3">
                  <p:embed/>
                </p:oleObj>
              </mc:Choice>
              <mc:Fallback>
                <p:oleObj name="" r:id="rId3" imgW="304800" imgH="1651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14918" y="2994025"/>
                        <a:ext cx="611187" cy="325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3" name="对象 20512"/>
          <p:cNvGraphicFramePr/>
          <p:nvPr/>
        </p:nvGraphicFramePr>
        <p:xfrm>
          <a:off x="4367530" y="2994025"/>
          <a:ext cx="668338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5" imgW="330200" imgH="165100" progId="Equation.3">
                  <p:embed/>
                </p:oleObj>
              </mc:Choice>
              <mc:Fallback>
                <p:oleObj name="" r:id="rId5" imgW="330200" imgH="1651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67530" y="2994025"/>
                        <a:ext cx="668338" cy="325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2" name="对象 20511"/>
          <p:cNvGraphicFramePr/>
          <p:nvPr/>
        </p:nvGraphicFramePr>
        <p:xfrm>
          <a:off x="7128193" y="2999105"/>
          <a:ext cx="363537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7" imgW="177800" imgH="203200" progId="Equation.3">
                  <p:embed/>
                </p:oleObj>
              </mc:Choice>
              <mc:Fallback>
                <p:oleObj name="" r:id="rId7" imgW="177800" imgH="203200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28193" y="2999105"/>
                        <a:ext cx="363537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1" name="对象 20510"/>
          <p:cNvGraphicFramePr/>
          <p:nvPr/>
        </p:nvGraphicFramePr>
        <p:xfrm>
          <a:off x="3870643" y="3400743"/>
          <a:ext cx="1433512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9" imgW="711200" imgH="228600" progId="Equation.3">
                  <p:embed/>
                </p:oleObj>
              </mc:Choice>
              <mc:Fallback>
                <p:oleObj name="" r:id="rId9" imgW="711200" imgH="228600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70643" y="3400743"/>
                        <a:ext cx="1433512" cy="460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0" name="对象 20509"/>
          <p:cNvGraphicFramePr/>
          <p:nvPr/>
        </p:nvGraphicFramePr>
        <p:xfrm>
          <a:off x="2353945" y="4039870"/>
          <a:ext cx="630238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1" imgW="316865" imgH="165100" progId="Equation.3">
                  <p:embed/>
                </p:oleObj>
              </mc:Choice>
              <mc:Fallback>
                <p:oleObj name="" r:id="rId11" imgW="316865" imgH="1651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53945" y="4039870"/>
                        <a:ext cx="630238" cy="325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9" name="对象 20508"/>
          <p:cNvGraphicFramePr/>
          <p:nvPr/>
        </p:nvGraphicFramePr>
        <p:xfrm>
          <a:off x="4269423" y="4040505"/>
          <a:ext cx="1201737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3" imgW="596900" imgH="165100" progId="Equation.3">
                  <p:embed/>
                </p:oleObj>
              </mc:Choice>
              <mc:Fallback>
                <p:oleObj name="" r:id="rId13" imgW="596900" imgH="1651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269423" y="4040505"/>
                        <a:ext cx="1201737" cy="325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8" name="对象 20507"/>
          <p:cNvGraphicFramePr/>
          <p:nvPr/>
        </p:nvGraphicFramePr>
        <p:xfrm>
          <a:off x="7729538" y="4040188"/>
          <a:ext cx="382587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5" imgW="190500" imgH="165100" progId="Equation.3">
                  <p:embed/>
                </p:oleObj>
              </mc:Choice>
              <mc:Fallback>
                <p:oleObj name="" r:id="rId15" imgW="190500" imgH="165100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29538" y="4040188"/>
                        <a:ext cx="382587" cy="325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7" name="对象 20506"/>
          <p:cNvGraphicFramePr/>
          <p:nvPr/>
        </p:nvGraphicFramePr>
        <p:xfrm>
          <a:off x="3812540" y="4505643"/>
          <a:ext cx="17780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7" imgW="889000" imgH="190500" progId="Equation.3">
                  <p:embed/>
                </p:oleObj>
              </mc:Choice>
              <mc:Fallback>
                <p:oleObj name="" r:id="rId17" imgW="889000" imgH="1905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12540" y="4505643"/>
                        <a:ext cx="1778000" cy="382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6" name="对象 20505"/>
          <p:cNvGraphicFramePr/>
          <p:nvPr/>
        </p:nvGraphicFramePr>
        <p:xfrm>
          <a:off x="2245995" y="4989195"/>
          <a:ext cx="21605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9" imgW="1078865" imgH="190500" progId="Equation.3">
                  <p:embed/>
                </p:oleObj>
              </mc:Choice>
              <mc:Fallback>
                <p:oleObj name="" r:id="rId19" imgW="1078865" imgH="19050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245995" y="4989195"/>
                        <a:ext cx="2160588" cy="382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5" name="对象 20504"/>
          <p:cNvGraphicFramePr/>
          <p:nvPr/>
        </p:nvGraphicFramePr>
        <p:xfrm>
          <a:off x="4749800" y="4989195"/>
          <a:ext cx="2351088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1" imgW="1168400" imgH="190500" progId="Equation.3">
                  <p:embed/>
                </p:oleObj>
              </mc:Choice>
              <mc:Fallback>
                <p:oleObj name="" r:id="rId21" imgW="1168400" imgH="1905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749800" y="4989195"/>
                        <a:ext cx="2351088" cy="382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4" name="对象 20503"/>
          <p:cNvGraphicFramePr/>
          <p:nvPr/>
        </p:nvGraphicFramePr>
        <p:xfrm>
          <a:off x="7491730" y="4978400"/>
          <a:ext cx="239077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23" imgW="1193800" imgH="190500" progId="Equation.3">
                  <p:embed/>
                </p:oleObj>
              </mc:Choice>
              <mc:Fallback>
                <p:oleObj name="" r:id="rId23" imgW="1193800" imgH="1905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91730" y="4978400"/>
                        <a:ext cx="2390775" cy="382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2" name="对象 20501"/>
          <p:cNvGraphicFramePr/>
          <p:nvPr/>
        </p:nvGraphicFramePr>
        <p:xfrm>
          <a:off x="5325745" y="5360035"/>
          <a:ext cx="7826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25" imgW="393700" imgH="228600" progId="Equation.3">
                  <p:embed/>
                </p:oleObj>
              </mc:Choice>
              <mc:Fallback>
                <p:oleObj name="" r:id="rId25" imgW="393700" imgH="2286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325745" y="5360035"/>
                        <a:ext cx="782638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1" name="对象 20500"/>
          <p:cNvGraphicFramePr/>
          <p:nvPr/>
        </p:nvGraphicFramePr>
        <p:xfrm>
          <a:off x="3591878" y="5834539"/>
          <a:ext cx="1104265" cy="40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27" imgW="545465" imgH="203200" progId="Equation.3">
                  <p:embed/>
                </p:oleObj>
              </mc:Choice>
              <mc:Fallback>
                <p:oleObj name="" r:id="rId27" imgW="545465" imgH="2032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91878" y="5834539"/>
                        <a:ext cx="1104265" cy="408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7" name="对象 20496"/>
          <p:cNvGraphicFramePr/>
          <p:nvPr/>
        </p:nvGraphicFramePr>
        <p:xfrm>
          <a:off x="6567488" y="5409089"/>
          <a:ext cx="923925" cy="40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29" imgW="457200" imgH="203200" progId="Equation.3">
                  <p:embed/>
                </p:oleObj>
              </mc:Choice>
              <mc:Fallback>
                <p:oleObj name="" r:id="rId29" imgW="457200" imgH="203200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567488" y="5409089"/>
                        <a:ext cx="923925" cy="4083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5" name="矩形 20514"/>
          <p:cNvSpPr/>
          <p:nvPr/>
        </p:nvSpPr>
        <p:spPr>
          <a:xfrm>
            <a:off x="1337628" y="2955608"/>
            <a:ext cx="76962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解：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523" name="矩形 20522"/>
          <p:cNvSpPr/>
          <p:nvPr/>
        </p:nvSpPr>
        <p:spPr>
          <a:xfrm>
            <a:off x="967423" y="4968558"/>
            <a:ext cx="1039495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269875"/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同理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20534" name="对象 20533"/>
          <p:cNvGraphicFramePr/>
          <p:nvPr/>
        </p:nvGraphicFramePr>
        <p:xfrm>
          <a:off x="7828915" y="568325"/>
          <a:ext cx="3733800" cy="2153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1" imgW="2819400" imgH="1781175" progId="Paint.Picture">
                  <p:embed/>
                </p:oleObj>
              </mc:Choice>
              <mc:Fallback>
                <p:oleObj name="" r:id="rId31" imgW="2819400" imgH="1781175" progId="Paint.Picture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828915" y="568325"/>
                        <a:ext cx="3733800" cy="2153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6" grpId="0"/>
      <p:bldP spid="20491" grpId="0"/>
      <p:bldP spid="20515" grpId="0"/>
      <p:bldP spid="20516" grpId="0"/>
      <p:bldP spid="20519" grpId="0"/>
      <p:bldP spid="20523" grpId="0"/>
      <p:bldP spid="205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794510" y="84137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1.1.6   </a:t>
            </a:r>
            <a:r>
              <a:rPr lang="zh-CN" altLang="en-US" sz="2800" b="1" dirty="0">
                <a:sym typeface="+mn-ea"/>
              </a:rPr>
              <a:t>函数的特性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6010" y="1959610"/>
            <a:ext cx="10072370" cy="2496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>
                <a:solidFill>
                  <a:srgbClr val="3333FF"/>
                </a:solidFill>
              </a:rPr>
              <a:t>定义1.5 </a:t>
            </a:r>
            <a:r>
              <a:rPr lang="zh-CN" altLang="en-US" sz="2300" b="1"/>
              <a:t>    如果函数y=f(x)在区间      上有定义，且满足：存在常数             ，使得对于任何x∈      都有</a:t>
            </a:r>
            <a:endParaRPr lang="zh-CN" altLang="en-US" sz="2300" b="1"/>
          </a:p>
          <a:p>
            <a:pPr>
              <a:lnSpc>
                <a:spcPct val="170000"/>
              </a:lnSpc>
            </a:pP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 b="1"/>
              <a:t>则称函数y=f(x)在区间     上有界，否则称函数y=f(x)在区间     上无界.</a:t>
            </a:r>
            <a:endParaRPr lang="zh-CN" altLang="en-US" sz="2300" b="1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3555" y="2824480"/>
          <a:ext cx="2984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27000" imgH="152400" progId="Equation.KSEE3">
                  <p:embed/>
                </p:oleObj>
              </mc:Choice>
              <mc:Fallback>
                <p:oleObj name="" r:id="rId1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43555" y="2824480"/>
                        <a:ext cx="29845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62135" y="2227580"/>
          <a:ext cx="800735" cy="328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431800" imgH="177165" progId="Equation.KSEE3">
                  <p:embed/>
                </p:oleObj>
              </mc:Choice>
              <mc:Fallback>
                <p:oleObj name="" r:id="rId3" imgW="431800" imgH="177165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62135" y="2227580"/>
                        <a:ext cx="800735" cy="328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60975" y="2194560"/>
          <a:ext cx="314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27000" imgH="152400" progId="Equation.KSEE3">
                  <p:embed/>
                </p:oleObj>
              </mc:Choice>
              <mc:Fallback>
                <p:oleObj name="" r:id="rId5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60975" y="2194560"/>
                        <a:ext cx="314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6" imgW="914400" imgH="215900" progId="Equation.KSEE3">
                  <p:embed/>
                </p:oleObj>
              </mc:Choice>
              <mc:Fallback>
                <p:oleObj name="" r:id="rId6" imgW="914400" imgH="2159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97985" y="3282950"/>
          <a:ext cx="2440940" cy="4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8" imgW="723900" imgH="203200" progId="Equation.KSEE3">
                  <p:embed/>
                </p:oleObj>
              </mc:Choice>
              <mc:Fallback>
                <p:oleObj name="" r:id="rId8" imgW="723900" imgH="2032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7985" y="3282950"/>
                        <a:ext cx="2440940" cy="443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43350" y="3950970"/>
          <a:ext cx="328930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0" imgW="127000" imgH="152400" progId="Equation.KSEE3">
                  <p:embed/>
                </p:oleObj>
              </mc:Choice>
              <mc:Fallback>
                <p:oleObj name="" r:id="rId10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43350" y="3950970"/>
                        <a:ext cx="328930" cy="39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56295" y="3950970"/>
          <a:ext cx="329565" cy="396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1" imgW="127000" imgH="152400" progId="Equation.KSEE3">
                  <p:embed/>
                </p:oleObj>
              </mc:Choice>
              <mc:Fallback>
                <p:oleObj name="" r:id="rId11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56295" y="3950970"/>
                        <a:ext cx="329565" cy="396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96010" y="508158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7310" y="5240655"/>
            <a:ext cx="4589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试解释函数有界性的几何意义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4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72210" y="1515110"/>
            <a:ext cx="976630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1.</a:t>
            </a: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有界性</a:t>
            </a:r>
            <a:endParaRPr lang="zh-CN" altLang="en-US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21515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72530" y="1339215"/>
            <a:ext cx="4395470" cy="515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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</a:t>
            </a:r>
            <a:r>
              <a:rPr lang="en-US" altLang="zh-CN" sz="2300" b="1" baseline="-2500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1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</a:t>
            </a:r>
            <a:r>
              <a:rPr lang="en-US" altLang="zh-CN" sz="2300" b="1" baseline="-2500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2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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 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当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 baseline="-25000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 &lt;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 baseline="-25000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en-US" altLang="zh-CN" sz="2300" b="1" baseline="-25000">
                <a:solidFill>
                  <a:srgbClr val="3333FF"/>
                </a:solidFill>
                <a:latin typeface="+mn-ea"/>
                <a:cs typeface="+mn-ea"/>
              </a:rPr>
              <a:t>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时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0175" y="1339215"/>
            <a:ext cx="6438900" cy="515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             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设函数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在 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上有定义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534" name="文本框 22533"/>
          <p:cNvSpPr txBox="1"/>
          <p:nvPr/>
        </p:nvSpPr>
        <p:spPr>
          <a:xfrm>
            <a:off x="1500505" y="737870"/>
            <a:ext cx="9144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2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单调性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198880" y="1409700"/>
            <a:ext cx="182943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1.6</a:t>
            </a:r>
            <a:endParaRPr lang="en-US" altLang="zh-CN" sz="23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22536" name="文本框 22535"/>
          <p:cNvSpPr txBox="1"/>
          <p:nvPr/>
        </p:nvSpPr>
        <p:spPr>
          <a:xfrm>
            <a:off x="1198880" y="2085023"/>
            <a:ext cx="9067800" cy="1718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恒有</a:t>
            </a:r>
            <a:endParaRPr lang="zh-CN" altLang="en-US" sz="2300" b="1" dirty="0">
              <a:solidFill>
                <a:srgbClr val="000000"/>
              </a:solidFill>
              <a:latin typeface="+mn-ea"/>
              <a:cs typeface="+mn-ea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            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 baseline="-25000">
                <a:solidFill>
                  <a:srgbClr val="3333FF"/>
                </a:solidFill>
                <a:latin typeface="+mn-ea"/>
                <a:cs typeface="+mn-ea"/>
              </a:rPr>
              <a:t>1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 &lt;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 baseline="-25000">
                <a:solidFill>
                  <a:srgbClr val="3333FF"/>
                </a:solidFill>
                <a:latin typeface="+mn-ea"/>
                <a:cs typeface="+mn-ea"/>
              </a:rPr>
              <a:t>2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 </a:t>
            </a:r>
            <a:endParaRPr lang="en-US" altLang="zh-CN" sz="2300" b="1" i="1">
              <a:solidFill>
                <a:srgbClr val="3333FF"/>
              </a:solidFill>
              <a:latin typeface="+mn-ea"/>
              <a:cs typeface="+mn-ea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1600200" y="3594100"/>
            <a:ext cx="9067800" cy="515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则称函数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在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上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单调增加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538" name="矩形 22537"/>
          <p:cNvSpPr/>
          <p:nvPr/>
        </p:nvSpPr>
        <p:spPr>
          <a:xfrm>
            <a:off x="5365115" y="2721928"/>
            <a:ext cx="258572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300" b="1">
                <a:solidFill>
                  <a:srgbClr val="000000"/>
                </a:solidFill>
                <a:latin typeface="+mn-ea"/>
              </a:rPr>
              <a:t>( 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(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x</a:t>
            </a:r>
            <a:r>
              <a:rPr lang="en-US" altLang="zh-CN" sz="2300" b="1" baseline="-25000">
                <a:solidFill>
                  <a:srgbClr val="FF0000"/>
                </a:solidFill>
                <a:latin typeface="+mn-ea"/>
              </a:rPr>
              <a:t>1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) &gt; 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(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x</a:t>
            </a:r>
            <a:r>
              <a:rPr lang="en-US" altLang="zh-CN" sz="2300" b="1" baseline="-25000">
                <a:solidFill>
                  <a:srgbClr val="FF0000"/>
                </a:solidFill>
                <a:latin typeface="+mn-ea"/>
              </a:rPr>
              <a:t>2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) </a:t>
            </a:r>
            <a:r>
              <a:rPr lang="en-US" altLang="zh-CN" sz="2300" b="1">
                <a:solidFill>
                  <a:srgbClr val="000000"/>
                </a:solidFill>
                <a:latin typeface="+mn-ea"/>
              </a:rPr>
              <a:t>)</a:t>
            </a:r>
            <a:endParaRPr lang="en-US" altLang="zh-CN" sz="2300" b="1">
              <a:solidFill>
                <a:srgbClr val="3333FF"/>
              </a:solidFill>
              <a:latin typeface="+mn-ea"/>
            </a:endParaRPr>
          </a:p>
        </p:txBody>
      </p:sp>
      <p:sp>
        <p:nvSpPr>
          <p:cNvPr id="22539" name="矩形 22538"/>
          <p:cNvSpPr/>
          <p:nvPr/>
        </p:nvSpPr>
        <p:spPr>
          <a:xfrm>
            <a:off x="5927090" y="3629025"/>
            <a:ext cx="1927225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 </a:t>
            </a:r>
            <a:r>
              <a:rPr lang="zh-CN" altLang="en-US" sz="2300" b="1" dirty="0">
                <a:solidFill>
                  <a:srgbClr val="FF0000"/>
                </a:solidFill>
                <a:latin typeface="+mn-ea"/>
                <a:cs typeface="+mn-ea"/>
              </a:rPr>
              <a:t>减少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).</a:t>
            </a:r>
            <a:endParaRPr lang="en-US" altLang="zh-CN" sz="23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19955" y="1468120"/>
          <a:ext cx="293370" cy="353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27000" imgH="152400" progId="Equation.KSEE3">
                  <p:embed/>
                </p:oleObj>
              </mc:Choice>
              <mc:Fallback>
                <p:oleObj name="" r:id="rId1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19955" y="1468120"/>
                        <a:ext cx="293370" cy="353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54315" y="1500505"/>
          <a:ext cx="2667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27000" imgH="152400" progId="Equation.KSEE3">
                  <p:embed/>
                </p:oleObj>
              </mc:Choice>
              <mc:Fallback>
                <p:oleObj name="" r:id="rId3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854315" y="1500505"/>
                        <a:ext cx="266700" cy="320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88130" y="3692525"/>
          <a:ext cx="314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27000" imgH="152400" progId="Equation.KSEE3">
                  <p:embed/>
                </p:oleObj>
              </mc:Choice>
              <mc:Fallback>
                <p:oleObj name="" r:id="rId4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88130" y="3692525"/>
                        <a:ext cx="314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  <p:bldP spid="14" grpId="0"/>
      <p:bldP spid="22535" grpId="0"/>
      <p:bldP spid="15" grpId="0"/>
      <p:bldP spid="22537" grpId="0"/>
      <p:bldP spid="22536" grpId="0"/>
      <p:bldP spid="22538" grpId="0"/>
      <p:bldP spid="225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8" name="文本框 26627"/>
          <p:cNvSpPr txBox="1"/>
          <p:nvPr/>
        </p:nvSpPr>
        <p:spPr>
          <a:xfrm>
            <a:off x="2864485" y="1204595"/>
            <a:ext cx="5224780" cy="515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设函数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的定义域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关于原点对称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  <a:sym typeface="Symbol" panose="05050102010706020507" pitchFamily="18" charset="2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1045210" y="1854518"/>
            <a:ext cx="9067800" cy="1116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对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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  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若恒有</a:t>
            </a:r>
            <a:endParaRPr lang="zh-CN" altLang="en-US" sz="2300" b="1" dirty="0">
              <a:solidFill>
                <a:srgbClr val="000000"/>
              </a:solidFill>
              <a:latin typeface="+mn-ea"/>
              <a:cs typeface="+mn-ea"/>
              <a:sym typeface="Symbol" panose="05050102010706020507" pitchFamily="18" charset="2"/>
            </a:endParaRPr>
          </a:p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  <a:sym typeface="Symbol" panose="05050102010706020507" pitchFamily="18" charset="2"/>
              </a:rPr>
              <a:t>             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(–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)=–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 </a:t>
            </a:r>
            <a:endParaRPr lang="en-US" altLang="zh-CN" sz="2300" b="1" i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969010" y="632143"/>
            <a:ext cx="9144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     3.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奇偶性</a:t>
            </a:r>
            <a:endParaRPr lang="zh-CN" altLang="en-US" sz="23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1578610" y="1271905"/>
            <a:ext cx="24384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1.7</a:t>
            </a:r>
            <a:endParaRPr lang="en-US" altLang="zh-CN" sz="23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1045210" y="3461068"/>
            <a:ext cx="9067800" cy="515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则称函数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为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奇函数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6632" name="矩形 26631"/>
          <p:cNvSpPr/>
          <p:nvPr/>
        </p:nvSpPr>
        <p:spPr>
          <a:xfrm>
            <a:off x="5283518" y="2526348"/>
            <a:ext cx="224409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300" b="1">
                <a:solidFill>
                  <a:srgbClr val="000000"/>
                </a:solidFill>
                <a:latin typeface="+mn-ea"/>
              </a:rPr>
              <a:t>(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(</a:t>
            </a:r>
            <a:r>
              <a:rPr lang="en-US" altLang="zh-CN" sz="2300" b="1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–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x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)=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f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(</a:t>
            </a:r>
            <a:r>
              <a:rPr lang="en-US" altLang="zh-CN" sz="2300" b="1" i="1">
                <a:solidFill>
                  <a:srgbClr val="FF0000"/>
                </a:solidFill>
                <a:latin typeface="+mn-ea"/>
              </a:rPr>
              <a:t>x</a:t>
            </a:r>
            <a:r>
              <a:rPr lang="en-US" altLang="zh-CN" sz="2300" b="1">
                <a:solidFill>
                  <a:srgbClr val="FF0000"/>
                </a:solidFill>
                <a:latin typeface="+mn-ea"/>
              </a:rPr>
              <a:t>) </a:t>
            </a:r>
            <a:r>
              <a:rPr lang="en-US" altLang="zh-CN" sz="2300" b="1">
                <a:solidFill>
                  <a:srgbClr val="000000"/>
                </a:solidFill>
                <a:latin typeface="+mn-ea"/>
              </a:rPr>
              <a:t>)</a:t>
            </a:r>
            <a:endParaRPr lang="en-US" altLang="zh-CN" sz="2300" b="1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6633" name="矩形 26632"/>
          <p:cNvSpPr/>
          <p:nvPr/>
        </p:nvSpPr>
        <p:spPr>
          <a:xfrm>
            <a:off x="4227195" y="3509010"/>
            <a:ext cx="2440940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 sz="2300" b="1" dirty="0">
                <a:solidFill>
                  <a:srgbClr val="FF0000"/>
                </a:solidFill>
                <a:latin typeface="+mn-ea"/>
                <a:cs typeface="+mn-ea"/>
              </a:rPr>
              <a:t>偶函数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).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6634" name="横卷形 26633"/>
          <p:cNvSpPr/>
          <p:nvPr/>
        </p:nvSpPr>
        <p:spPr>
          <a:xfrm>
            <a:off x="1731010" y="423259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n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1653223" y="5213668"/>
            <a:ext cx="727233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 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奇、偶函数的图形有何特征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34075" y="1322705"/>
          <a:ext cx="28130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27000" imgH="152400" progId="Equation.KSEE3">
                  <p:embed/>
                </p:oleObj>
              </mc:Choice>
              <mc:Fallback>
                <p:oleObj name="" r:id="rId1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934075" y="1322705"/>
                        <a:ext cx="28130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39950" y="2034540"/>
          <a:ext cx="287020" cy="345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127000" imgH="152400" progId="Equation.KSEE3">
                  <p:embed/>
                </p:oleObj>
              </mc:Choice>
              <mc:Fallback>
                <p:oleObj name="" r:id="rId3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9950" y="2034540"/>
                        <a:ext cx="287020" cy="345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041640" y="1256665"/>
            <a:ext cx="240919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solidFill>
                  <a:srgbClr val="FF0000"/>
                </a:solidFill>
                <a:latin typeface="+mn-ea"/>
                <a:cs typeface="+mn-ea"/>
                <a:sym typeface="Symbol" panose="05050102010706020507" pitchFamily="18" charset="2"/>
              </a:rPr>
              <a:t>(</a:t>
            </a:r>
            <a:r>
              <a:rPr lang="zh-CN" altLang="zh-CN" sz="2300" b="1">
                <a:solidFill>
                  <a:srgbClr val="FF0000"/>
                </a:solidFill>
                <a:latin typeface="+mn-ea"/>
                <a:cs typeface="+mn-ea"/>
                <a:sym typeface="Symbol" panose="05050102010706020507" pitchFamily="18" charset="2"/>
              </a:rPr>
              <a:t>关于</a:t>
            </a:r>
            <a:r>
              <a:rPr lang="en-US" altLang="zh-CN" sz="2300" b="1">
                <a:solidFill>
                  <a:srgbClr val="FF0000"/>
                </a:solidFill>
                <a:latin typeface="+mn-ea"/>
                <a:cs typeface="+mn-ea"/>
                <a:sym typeface="Symbol" panose="05050102010706020507" pitchFamily="18" charset="2"/>
              </a:rPr>
              <a:t>y</a:t>
            </a:r>
            <a:r>
              <a:rPr lang="zh-CN" altLang="en-US" sz="2300" b="1">
                <a:solidFill>
                  <a:srgbClr val="FF0000"/>
                </a:solidFill>
                <a:latin typeface="+mn-ea"/>
                <a:cs typeface="+mn-ea"/>
                <a:sym typeface="Symbol" panose="05050102010706020507" pitchFamily="18" charset="2"/>
              </a:rPr>
              <a:t>轴对称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）</a:t>
            </a:r>
            <a:endParaRPr lang="zh-CN" altLang="en-US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28" grpId="0"/>
      <p:bldP spid="26630" grpId="0"/>
      <p:bldP spid="26627" grpId="0"/>
      <p:bldP spid="26631" grpId="0"/>
      <p:bldP spid="4" grpId="0"/>
      <p:bldP spid="26632" grpId="0"/>
      <p:bldP spid="26633" grpId="0"/>
      <p:bldP spid="26634" grpId="0" animBg="1"/>
      <p:bldP spid="266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函数</a:t>
            </a:r>
            <a:endParaRPr lang="zh-CN" altLang="en-US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文本框 28674"/>
          <p:cNvSpPr txBox="1"/>
          <p:nvPr/>
        </p:nvSpPr>
        <p:spPr>
          <a:xfrm>
            <a:off x="1524000" y="620713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3333FF"/>
                </a:solidFill>
                <a:latin typeface="+mn-ea"/>
                <a:cs typeface="+mn-ea"/>
              </a:rPr>
              <a:t> 4.</a:t>
            </a:r>
            <a:r>
              <a:rPr lang="zh-CN" altLang="en-US" sz="2400" b="1" dirty="0">
                <a:solidFill>
                  <a:srgbClr val="3333FF"/>
                </a:solidFill>
                <a:latin typeface="+mn-ea"/>
                <a:cs typeface="+mn-ea"/>
              </a:rPr>
              <a:t>周期性</a:t>
            </a:r>
            <a:endParaRPr lang="zh-CN" altLang="en-US" sz="24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4424045" y="2199640"/>
            <a:ext cx="2608580" cy="9772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                            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f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x 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+  )=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f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endParaRPr lang="en-US" altLang="zh-CN" sz="24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1600200" y="1180465"/>
            <a:ext cx="9742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  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设函数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的定义域为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若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存在一个实常数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对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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 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有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x±  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   ,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且</a:t>
            </a:r>
            <a:endParaRPr lang="zh-CN" altLang="en-US" sz="2400" b="1">
              <a:solidFill>
                <a:srgbClr val="000000"/>
              </a:solidFill>
              <a:latin typeface="+mn-ea"/>
              <a:cs typeface="+mn-ea"/>
              <a:sym typeface="Symbol" panose="05050102010706020507" pitchFamily="18" charset="2"/>
            </a:endParaRPr>
          </a:p>
        </p:txBody>
      </p:sp>
      <p:sp>
        <p:nvSpPr>
          <p:cNvPr id="28678" name="文本框 28677"/>
          <p:cNvSpPr txBox="1"/>
          <p:nvPr/>
        </p:nvSpPr>
        <p:spPr>
          <a:xfrm>
            <a:off x="2133600" y="1284288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400" b="1">
                <a:solidFill>
                  <a:srgbClr val="0000FF"/>
                </a:solidFill>
                <a:latin typeface="+mn-ea"/>
                <a:cs typeface="+mn-ea"/>
              </a:rPr>
              <a:t>1.8</a:t>
            </a:r>
            <a:endParaRPr lang="en-US" altLang="zh-CN" sz="24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28679" name="文本框 28678"/>
          <p:cNvSpPr txBox="1"/>
          <p:nvPr/>
        </p:nvSpPr>
        <p:spPr>
          <a:xfrm>
            <a:off x="2133600" y="3463925"/>
            <a:ext cx="9067800" cy="534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则称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是以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+mn-ea"/>
                <a:cs typeface="+mn-ea"/>
              </a:rPr>
              <a:t>为</a:t>
            </a:r>
            <a:r>
              <a:rPr lang="zh-CN" altLang="en-US" sz="2400" b="1" dirty="0">
                <a:solidFill>
                  <a:srgbClr val="3333FF"/>
                </a:solidFill>
                <a:latin typeface="+mn-ea"/>
                <a:cs typeface="+mn-ea"/>
              </a:rPr>
              <a:t>周期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的</a:t>
            </a:r>
            <a:r>
              <a:rPr lang="zh-CN" altLang="en-US" sz="2400" b="1" dirty="0">
                <a:solidFill>
                  <a:srgbClr val="3333FF"/>
                </a:solidFill>
                <a:latin typeface="+mn-ea"/>
                <a:cs typeface="+mn-ea"/>
              </a:rPr>
              <a:t>周期函数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4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8680" name="横卷形 28679"/>
          <p:cNvSpPr/>
          <p:nvPr/>
        </p:nvSpPr>
        <p:spPr>
          <a:xfrm>
            <a:off x="2286000" y="422116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FFFFFF"/>
                </a:solidFill>
                <a:latin typeface="+mn-ea"/>
              </a:rPr>
              <a:t>思考</a:t>
            </a:r>
            <a:endParaRPr lang="zh-CN" alt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8681" name="矩形 28680"/>
          <p:cNvSpPr/>
          <p:nvPr/>
        </p:nvSpPr>
        <p:spPr>
          <a:xfrm>
            <a:off x="2279650" y="5300663"/>
            <a:ext cx="6656388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周期函数的图形有何特征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42855" y="1359535"/>
          <a:ext cx="25908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101600" imgH="177165" progId="Equation.KSEE3">
                  <p:embed/>
                </p:oleObj>
              </mc:Choice>
              <mc:Fallback>
                <p:oleObj name="" r:id="rId1" imgW="101600" imgH="1771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142855" y="1359535"/>
                        <a:ext cx="259080" cy="420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47350" y="1412240"/>
          <a:ext cx="493395" cy="275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3" imgW="316865" imgH="177165" progId="Equation.KSEE3">
                  <p:embed/>
                </p:oleObj>
              </mc:Choice>
              <mc:Fallback>
                <p:oleObj name="" r:id="rId3" imgW="316865" imgH="1771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7350" y="1412240"/>
                        <a:ext cx="493395" cy="275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65950" y="1386205"/>
          <a:ext cx="28130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5" imgW="127000" imgH="152400" progId="Equation.KSEE3">
                  <p:embed/>
                </p:oleObj>
              </mc:Choice>
              <mc:Fallback>
                <p:oleObj name="" r:id="rId5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65950" y="1386205"/>
                        <a:ext cx="28130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80640" y="1971040"/>
          <a:ext cx="28130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127000" imgH="152400" progId="Equation.KSEE3">
                  <p:embed/>
                </p:oleObj>
              </mc:Choice>
              <mc:Fallback>
                <p:oleObj name="" r:id="rId7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0640" y="1971040"/>
                        <a:ext cx="28130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51375" y="1939290"/>
          <a:ext cx="28130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8" imgW="127000" imgH="152400" progId="Equation.KSEE3">
                  <p:embed/>
                </p:oleObj>
              </mc:Choice>
              <mc:Fallback>
                <p:oleObj name="" r:id="rId8" imgW="127000" imgH="152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51375" y="1939290"/>
                        <a:ext cx="28130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64965" y="1939290"/>
          <a:ext cx="25908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101600" imgH="177165" progId="Equation.KSEE3">
                  <p:embed/>
                </p:oleObj>
              </mc:Choice>
              <mc:Fallback>
                <p:oleObj name="" r:id="rId9" imgW="101600" imgH="1771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64965" y="1939290"/>
                        <a:ext cx="259080" cy="420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72405" y="2756535"/>
          <a:ext cx="25908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0" imgW="101600" imgH="177165" progId="Equation.KSEE3">
                  <p:embed/>
                </p:oleObj>
              </mc:Choice>
              <mc:Fallback>
                <p:oleObj name="" r:id="rId10" imgW="101600" imgH="1771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72405" y="2756535"/>
                        <a:ext cx="259080" cy="420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60875" y="3558540"/>
          <a:ext cx="259080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101600" imgH="177165" progId="Equation.KSEE3">
                  <p:embed/>
                </p:oleObj>
              </mc:Choice>
              <mc:Fallback>
                <p:oleObj name="" r:id="rId11" imgW="101600" imgH="1771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60875" y="3558540"/>
                        <a:ext cx="259080" cy="420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8" grpId="0"/>
      <p:bldP spid="28677" grpId="0"/>
      <p:bldP spid="28679" grpId="0"/>
      <p:bldP spid="28676" grpId="0"/>
      <p:bldP spid="28680" grpId="0" animBg="1"/>
      <p:bldP spid="286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8" name="文本框 30727"/>
          <p:cNvSpPr txBox="1"/>
          <p:nvPr/>
        </p:nvSpPr>
        <p:spPr>
          <a:xfrm>
            <a:off x="1179195" y="4712335"/>
            <a:ext cx="75965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一般地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反函数记作 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y 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= 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f </a:t>
            </a:r>
            <a:r>
              <a:rPr lang="en-US" altLang="zh-CN" sz="2400" b="1" baseline="30000">
                <a:solidFill>
                  <a:srgbClr val="3333FF"/>
                </a:solidFill>
                <a:latin typeface="+mn-ea"/>
                <a:cs typeface="+mn-ea"/>
              </a:rPr>
              <a:t>–1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4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3851275" y="4005580"/>
            <a:ext cx="3146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记作 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x 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= 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f </a:t>
            </a:r>
            <a:r>
              <a:rPr lang="en-US" altLang="zh-CN" sz="2400" b="1" baseline="30000">
                <a:solidFill>
                  <a:srgbClr val="3333FF"/>
                </a:solidFill>
                <a:latin typeface="+mn-ea"/>
                <a:cs typeface="+mn-ea"/>
              </a:rPr>
              <a:t>–1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3333FF"/>
                </a:solidFill>
                <a:latin typeface="+mn-ea"/>
                <a:cs typeface="+mn-ea"/>
              </a:rPr>
              <a:t>y</a:t>
            </a:r>
            <a:r>
              <a:rPr lang="en-US" altLang="zh-CN" sz="24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4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1042670" y="1773555"/>
            <a:ext cx="10080625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>
              <a:lnSpc>
                <a:spcPct val="16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           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设函数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的定义域为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D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值域为</a:t>
            </a:r>
            <a:r>
              <a:rPr lang="en-US" altLang="zh-CN" sz="2400" b="1" i="1" dirty="0">
                <a:solidFill>
                  <a:srgbClr val="000000"/>
                </a:solidFill>
                <a:latin typeface="+mn-ea"/>
                <a:cs typeface="+mn-ea"/>
              </a:rPr>
              <a:t>S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若对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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y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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S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有唯一的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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D 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使 </a:t>
            </a:r>
            <a:r>
              <a:rPr lang="en-US" altLang="zh-CN" sz="2400" b="1" i="1" err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400" b="1" err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 err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) =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y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得到一个以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y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为自变量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x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为因变量的函数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称为函数 </a:t>
            </a:r>
            <a:r>
              <a:rPr lang="en-US" altLang="zh-CN" sz="2400" b="1" i="1">
                <a:solidFill>
                  <a:srgbClr val="000000"/>
                </a:solidFill>
                <a:latin typeface="+mn-ea"/>
                <a:cs typeface="+mn-ea"/>
              </a:rPr>
              <a:t>y 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= </a:t>
            </a:r>
            <a:r>
              <a:rPr lang="en-US" altLang="zh-CN" sz="2400" b="1" i="1" err="1">
                <a:solidFill>
                  <a:srgbClr val="000000"/>
                </a:solidFill>
                <a:latin typeface="+mn-ea"/>
                <a:cs typeface="+mn-ea"/>
              </a:rPr>
              <a:t>f</a:t>
            </a:r>
            <a:r>
              <a:rPr lang="en-US" altLang="zh-CN" sz="2400" b="1" err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400" b="1" i="1" err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400" b="1" dirty="0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400" b="1" dirty="0">
                <a:solidFill>
                  <a:srgbClr val="000000"/>
                </a:solidFill>
                <a:latin typeface="+mn-ea"/>
                <a:cs typeface="+mn-ea"/>
              </a:rPr>
              <a:t>的</a:t>
            </a:r>
            <a:r>
              <a:rPr lang="zh-CN" altLang="en-US" sz="2400" b="1" dirty="0">
                <a:solidFill>
                  <a:srgbClr val="3333FF"/>
                </a:solidFill>
                <a:latin typeface="+mn-ea"/>
                <a:cs typeface="+mn-ea"/>
              </a:rPr>
              <a:t>反函数</a:t>
            </a:r>
            <a:r>
              <a:rPr lang="en-US" altLang="zh-CN" sz="2400" b="1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4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1588770" y="1918335"/>
            <a:ext cx="1567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400" b="1">
                <a:solidFill>
                  <a:srgbClr val="0000FF"/>
                </a:solidFill>
                <a:latin typeface="+mn-ea"/>
                <a:cs typeface="+mn-ea"/>
              </a:rPr>
              <a:t>1.9</a:t>
            </a:r>
            <a:endParaRPr lang="en-US" altLang="zh-CN" sz="24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94510" y="84137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1.1.7  </a:t>
            </a:r>
            <a:r>
              <a:rPr lang="zh-CN" altLang="en-US" sz="2800" b="1" dirty="0">
                <a:sym typeface="+mn-ea"/>
              </a:rPr>
              <a:t>反函数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9" grpId="0"/>
      <p:bldP spid="30727" grpId="0"/>
      <p:bldP spid="307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横卷形 32770"/>
          <p:cNvSpPr/>
          <p:nvPr/>
        </p:nvSpPr>
        <p:spPr>
          <a:xfrm>
            <a:off x="2286000" y="685800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文本框 32771"/>
          <p:cNvSpPr txBox="1"/>
          <p:nvPr/>
        </p:nvSpPr>
        <p:spPr>
          <a:xfrm>
            <a:off x="1487488" y="2708275"/>
            <a:ext cx="9144000" cy="93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  2.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反函数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y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=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 </a:t>
            </a:r>
            <a:r>
              <a:rPr lang="en-US" altLang="zh-CN" sz="2300" b="1" baseline="30000">
                <a:solidFill>
                  <a:srgbClr val="3333FF"/>
                </a:solidFill>
                <a:latin typeface="+mn-ea"/>
                <a:cs typeface="+mn-ea"/>
              </a:rPr>
              <a:t>–1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与原函数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y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=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的定义域和值域之间有什么关系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2773" name="文本框 32772"/>
          <p:cNvSpPr txBox="1"/>
          <p:nvPr/>
        </p:nvSpPr>
        <p:spPr>
          <a:xfrm>
            <a:off x="1487488" y="3817938"/>
            <a:ext cx="9144000" cy="939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  3.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反函数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y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=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 </a:t>
            </a:r>
            <a:r>
              <a:rPr lang="en-US" altLang="zh-CN" sz="2300" b="1" baseline="30000">
                <a:solidFill>
                  <a:srgbClr val="3333FF"/>
                </a:solidFill>
                <a:latin typeface="+mn-ea"/>
                <a:cs typeface="+mn-ea"/>
              </a:rPr>
              <a:t>–1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图形与原函数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y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= 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f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3333FF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的图形之间有什么关系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1524000" y="1776413"/>
            <a:ext cx="9144000" cy="5156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2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  1.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函数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y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=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f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满足什么条件存在反函数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  <p:bldP spid="32774" grpId="0"/>
      <p:bldP spid="32772" grpId="0"/>
      <p:bldP spid="327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39" name="矩形 34838"/>
          <p:cNvSpPr/>
          <p:nvPr/>
        </p:nvSpPr>
        <p:spPr>
          <a:xfrm>
            <a:off x="989330" y="1801813"/>
            <a:ext cx="10645140" cy="22377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2300" b="1" dirty="0">
                <a:latin typeface="+mn-ea"/>
                <a:cs typeface="+mn-ea"/>
              </a:rPr>
              <a:t>解 </a:t>
            </a:r>
            <a:r>
              <a:rPr lang="en-US" altLang="zh-CN" sz="2300" b="1" dirty="0">
                <a:latin typeface="+mn-ea"/>
                <a:cs typeface="+mn-ea"/>
              </a:rPr>
              <a:t>:</a:t>
            </a:r>
            <a:r>
              <a:rPr lang="zh-CN" altLang="en-US" sz="2300" b="1" dirty="0">
                <a:latin typeface="+mn-ea"/>
                <a:cs typeface="+mn-ea"/>
              </a:rPr>
              <a:t>函数         是顶点为</a:t>
            </a:r>
            <a:r>
              <a:rPr lang="en-US" altLang="zh-CN" sz="2300" b="1" dirty="0">
                <a:latin typeface="+mn-ea"/>
                <a:cs typeface="+mn-ea"/>
              </a:rPr>
              <a:t>(0, 4) </a:t>
            </a:r>
            <a:r>
              <a:rPr lang="zh-CN" altLang="en-US" sz="2300" b="1" dirty="0">
                <a:latin typeface="+mn-ea"/>
                <a:cs typeface="+mn-ea"/>
              </a:rPr>
              <a:t>，开口向下，零点为</a:t>
            </a:r>
            <a:r>
              <a:rPr lang="en-US" altLang="zh-CN" sz="2300" b="1" dirty="0">
                <a:latin typeface="+mn-ea"/>
                <a:cs typeface="+mn-ea"/>
              </a:rPr>
              <a:t>2</a:t>
            </a:r>
            <a:r>
              <a:rPr lang="zh-CN" altLang="en-US" sz="2300" b="1" dirty="0">
                <a:latin typeface="+mn-ea"/>
                <a:cs typeface="+mn-ea"/>
              </a:rPr>
              <a:t>和 </a:t>
            </a:r>
            <a:r>
              <a:rPr lang="en-US" altLang="zh-CN" sz="2300" b="1">
                <a:latin typeface="+mn-ea"/>
                <a:cs typeface="+mn-ea"/>
              </a:rPr>
              <a:t>-</a:t>
            </a:r>
            <a:r>
              <a:rPr lang="en-US" altLang="zh-CN" sz="2300" b="1" dirty="0">
                <a:latin typeface="+mn-ea"/>
                <a:cs typeface="+mn-ea"/>
              </a:rPr>
              <a:t>2</a:t>
            </a:r>
            <a:r>
              <a:rPr lang="zh-CN" altLang="en-US" sz="2300" b="1" dirty="0">
                <a:latin typeface="+mn-ea"/>
                <a:cs typeface="+mn-ea"/>
              </a:rPr>
              <a:t>的抛物线，因函数            的定义域为     ，故</a:t>
            </a:r>
            <a:r>
              <a:rPr lang="en-US" altLang="zh-CN" sz="2300" b="1" i="1" err="1">
                <a:latin typeface="+mn-ea"/>
                <a:cs typeface="+mn-ea"/>
              </a:rPr>
              <a:t>f</a:t>
            </a:r>
            <a:r>
              <a:rPr lang="en-US" altLang="zh-CN" sz="2300" b="1" err="1">
                <a:latin typeface="+mn-ea"/>
                <a:cs typeface="+mn-ea"/>
              </a:rPr>
              <a:t>(</a:t>
            </a:r>
            <a:r>
              <a:rPr lang="en-US" altLang="zh-CN" sz="2300" b="1" i="1" err="1">
                <a:latin typeface="+mn-ea"/>
                <a:cs typeface="+mn-ea"/>
              </a:rPr>
              <a:t>x</a:t>
            </a:r>
            <a:r>
              <a:rPr lang="en-US" altLang="zh-CN" sz="2300" b="1" dirty="0">
                <a:latin typeface="+mn-ea"/>
                <a:cs typeface="+mn-ea"/>
              </a:rPr>
              <a:t>)</a:t>
            </a:r>
            <a:r>
              <a:rPr lang="zh-CN" altLang="en-US" sz="2300" b="1" dirty="0">
                <a:latin typeface="+mn-ea"/>
                <a:cs typeface="+mn-ea"/>
              </a:rPr>
              <a:t>的曲线是该抛物线在顶点的右半支</a:t>
            </a:r>
            <a:r>
              <a:rPr lang="en-US" altLang="zh-CN" sz="2300" b="1" dirty="0">
                <a:latin typeface="+mn-ea"/>
                <a:cs typeface="+mn-ea"/>
              </a:rPr>
              <a:t>. </a:t>
            </a:r>
            <a:r>
              <a:rPr lang="zh-CN" altLang="en-US" sz="2300" b="1" dirty="0">
                <a:latin typeface="+mn-ea"/>
                <a:cs typeface="+mn-ea"/>
              </a:rPr>
              <a:t>根据函数</a:t>
            </a:r>
            <a:r>
              <a:rPr lang="en-US" altLang="zh-CN" sz="2300" b="1" i="1" err="1">
                <a:latin typeface="+mn-ea"/>
                <a:cs typeface="+mn-ea"/>
              </a:rPr>
              <a:t>f</a:t>
            </a:r>
            <a:r>
              <a:rPr lang="en-US" altLang="zh-CN" sz="2300" b="1" err="1">
                <a:latin typeface="+mn-ea"/>
                <a:cs typeface="+mn-ea"/>
              </a:rPr>
              <a:t>(</a:t>
            </a:r>
            <a:r>
              <a:rPr lang="en-US" altLang="zh-CN" sz="2300" b="1" i="1" err="1">
                <a:latin typeface="+mn-ea"/>
                <a:cs typeface="+mn-ea"/>
              </a:rPr>
              <a:t>x</a:t>
            </a:r>
            <a:r>
              <a:rPr lang="en-US" altLang="zh-CN" sz="2300" b="1" dirty="0">
                <a:latin typeface="+mn-ea"/>
                <a:cs typeface="+mn-ea"/>
              </a:rPr>
              <a:t>)</a:t>
            </a:r>
            <a:r>
              <a:rPr lang="zh-CN" altLang="en-US" sz="2300" b="1" dirty="0">
                <a:latin typeface="+mn-ea"/>
                <a:cs typeface="+mn-ea"/>
              </a:rPr>
              <a:t>与        曲线关于</a:t>
            </a:r>
            <a:r>
              <a:rPr lang="en-US" altLang="zh-CN" sz="2300" b="1" i="1">
                <a:latin typeface="+mn-ea"/>
                <a:cs typeface="+mn-ea"/>
              </a:rPr>
              <a:t>y</a:t>
            </a:r>
            <a:r>
              <a:rPr lang="en-US" altLang="zh-CN" sz="2300" b="1">
                <a:latin typeface="+mn-ea"/>
                <a:cs typeface="+mn-ea"/>
              </a:rPr>
              <a:t> = </a:t>
            </a:r>
            <a:r>
              <a:rPr lang="en-US" altLang="zh-CN" sz="2300" b="1" i="1">
                <a:latin typeface="+mn-ea"/>
                <a:cs typeface="+mn-ea"/>
              </a:rPr>
              <a:t>x </a:t>
            </a:r>
            <a:r>
              <a:rPr lang="zh-CN" altLang="en-US" sz="2300" b="1" dirty="0">
                <a:latin typeface="+mn-ea"/>
                <a:cs typeface="+mn-ea"/>
              </a:rPr>
              <a:t>对称的原理，可以画出函数的图形，如图所示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34824" name="矩形 34823"/>
          <p:cNvSpPr/>
          <p:nvPr/>
        </p:nvSpPr>
        <p:spPr>
          <a:xfrm>
            <a:off x="1325880" y="571500"/>
            <a:ext cx="1030859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9  </a:t>
            </a:r>
            <a:r>
              <a:rPr lang="zh-CN" altLang="en-US" sz="2300" b="1" dirty="0">
                <a:latin typeface="+mn-ea"/>
                <a:cs typeface="+mn-ea"/>
              </a:rPr>
              <a:t>已知          ，    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r>
              <a:rPr lang="zh-CN" altLang="en-US" sz="2300" b="1" dirty="0">
                <a:latin typeface="+mn-ea"/>
                <a:cs typeface="+mn-ea"/>
              </a:rPr>
              <a:t>画出函数       的图形，并求出      的表达式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34823" name="对象 34822"/>
          <p:cNvGraphicFramePr/>
          <p:nvPr/>
        </p:nvGraphicFramePr>
        <p:xfrm>
          <a:off x="3260725" y="788670"/>
          <a:ext cx="1381125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" imgW="761365" imgH="228600" progId="Equation.3">
                  <p:embed/>
                </p:oleObj>
              </mc:Choice>
              <mc:Fallback>
                <p:oleObj name="" r:id="rId1" imgW="761365" imgH="2286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0725" y="788670"/>
                        <a:ext cx="1381125" cy="41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2" name="对象 34821"/>
          <p:cNvGraphicFramePr/>
          <p:nvPr/>
        </p:nvGraphicFramePr>
        <p:xfrm>
          <a:off x="4933315" y="788670"/>
          <a:ext cx="713740" cy="347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3" imgW="330200" imgH="165100" progId="Equation.3">
                  <p:embed/>
                </p:oleObj>
              </mc:Choice>
              <mc:Fallback>
                <p:oleObj name="" r:id="rId3" imgW="330200" imgH="165100" progId="Equation.3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3315" y="788670"/>
                        <a:ext cx="713740" cy="3479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对象 34820"/>
          <p:cNvGraphicFramePr/>
          <p:nvPr/>
        </p:nvGraphicFramePr>
        <p:xfrm>
          <a:off x="7096125" y="734060"/>
          <a:ext cx="85217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5" imgW="431800" imgH="228600" progId="Equation.3">
                  <p:embed/>
                </p:oleObj>
              </mc:Choice>
              <mc:Fallback>
                <p:oleObj name="" r:id="rId5" imgW="431800" imgH="2286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96125" y="734060"/>
                        <a:ext cx="85217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对象 34819"/>
          <p:cNvGraphicFramePr/>
          <p:nvPr/>
        </p:nvGraphicFramePr>
        <p:xfrm>
          <a:off x="10072370" y="696595"/>
          <a:ext cx="859155" cy="503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7" imgW="431800" imgH="228600" progId="Equation.3">
                  <p:embed/>
                </p:oleObj>
              </mc:Choice>
              <mc:Fallback>
                <p:oleObj name="" r:id="rId7" imgW="431800" imgH="228600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72370" y="696595"/>
                        <a:ext cx="859155" cy="503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8" name="对象 34837"/>
          <p:cNvGraphicFramePr/>
          <p:nvPr/>
        </p:nvGraphicFramePr>
        <p:xfrm>
          <a:off x="2928938" y="1952625"/>
          <a:ext cx="1223962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9" imgW="660400" imgH="228600" progId="Equation.3">
                  <p:embed/>
                </p:oleObj>
              </mc:Choice>
              <mc:Fallback>
                <p:oleObj name="" r:id="rId9" imgW="660400" imgH="2286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28938" y="1952625"/>
                        <a:ext cx="1223962" cy="41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5" name="对象 34834"/>
          <p:cNvGraphicFramePr/>
          <p:nvPr/>
        </p:nvGraphicFramePr>
        <p:xfrm>
          <a:off x="2028190" y="2427605"/>
          <a:ext cx="1492250" cy="540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1" imgW="761365" imgH="228600" progId="Equation.3">
                  <p:embed/>
                </p:oleObj>
              </mc:Choice>
              <mc:Fallback>
                <p:oleObj name="" r:id="rId11" imgW="761365" imgH="228600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28190" y="2427605"/>
                        <a:ext cx="1492250" cy="540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4" name="对象 34833"/>
          <p:cNvGraphicFramePr/>
          <p:nvPr/>
        </p:nvGraphicFramePr>
        <p:xfrm>
          <a:off x="5180330" y="2511425"/>
          <a:ext cx="706755" cy="37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13" imgW="367665" imgH="177800" progId="Equation.3">
                  <p:embed/>
                </p:oleObj>
              </mc:Choice>
              <mc:Fallback>
                <p:oleObj name="" r:id="rId13" imgW="367665" imgH="1778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80330" y="2511425"/>
                        <a:ext cx="706755" cy="372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1" name="对象 34830"/>
          <p:cNvGraphicFramePr/>
          <p:nvPr/>
        </p:nvGraphicFramePr>
        <p:xfrm>
          <a:off x="3231515" y="3068320"/>
          <a:ext cx="935355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15" imgW="419100" imgH="228600" progId="Equation.3">
                  <p:embed/>
                </p:oleObj>
              </mc:Choice>
              <mc:Fallback>
                <p:oleObj name="" r:id="rId15" imgW="419100" imgH="228600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31515" y="3068320"/>
                        <a:ext cx="935355" cy="4152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850" name="图片 34849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6225" y="3806190"/>
            <a:ext cx="3738245" cy="258254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4853" name="对象 34852"/>
          <p:cNvGraphicFramePr/>
          <p:nvPr/>
        </p:nvGraphicFramePr>
        <p:xfrm>
          <a:off x="2928938" y="4365625"/>
          <a:ext cx="1871662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8" imgW="977900" imgH="228600" progId="Equation.3">
                  <p:embed/>
                </p:oleObj>
              </mc:Choice>
              <mc:Fallback>
                <p:oleObj name="" r:id="rId18" imgW="977900" imgH="2286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28938" y="4365625"/>
                        <a:ext cx="1871662" cy="436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54" name="矩形 34853"/>
          <p:cNvSpPr/>
          <p:nvPr/>
        </p:nvSpPr>
        <p:spPr>
          <a:xfrm>
            <a:off x="2354263" y="3979863"/>
            <a:ext cx="19558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另</a:t>
            </a:r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外，将方程</a:t>
            </a:r>
            <a:endParaRPr lang="zh-CN" altLang="en-US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56" name="矩形 34855"/>
          <p:cNvSpPr/>
          <p:nvPr/>
        </p:nvSpPr>
        <p:spPr>
          <a:xfrm>
            <a:off x="1774825" y="4874896"/>
            <a:ext cx="4340225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换名成                 ，从中解出 </a:t>
            </a:r>
            <a:r>
              <a:rPr lang="en-US" altLang="zh-CN" sz="23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endParaRPr lang="zh-CN" altLang="en-US" sz="2300" b="1" dirty="0">
              <a:latin typeface="Arial" panose="020B0604020202020204" pitchFamily="34" charset="0"/>
            </a:endParaRPr>
          </a:p>
        </p:txBody>
      </p:sp>
      <p:sp>
        <p:nvSpPr>
          <p:cNvPr id="34857" name="矩形 34856"/>
          <p:cNvSpPr/>
          <p:nvPr/>
        </p:nvSpPr>
        <p:spPr>
          <a:xfrm>
            <a:off x="2640013" y="5532438"/>
            <a:ext cx="2673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 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34859" name="矩形 34858"/>
          <p:cNvSpPr/>
          <p:nvPr/>
        </p:nvSpPr>
        <p:spPr>
          <a:xfrm>
            <a:off x="989330" y="3048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b="1"/>
          </a:p>
        </p:txBody>
      </p:sp>
      <p:sp>
        <p:nvSpPr>
          <p:cNvPr id="34861" name="矩形 34860"/>
          <p:cNvSpPr/>
          <p:nvPr/>
        </p:nvSpPr>
        <p:spPr>
          <a:xfrm>
            <a:off x="1353185" y="288417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b="1"/>
          </a:p>
        </p:txBody>
      </p:sp>
      <p:graphicFrame>
        <p:nvGraphicFramePr>
          <p:cNvPr id="34860" name="对象 34859"/>
          <p:cNvGraphicFramePr/>
          <p:nvPr/>
        </p:nvGraphicFramePr>
        <p:xfrm>
          <a:off x="2365693" y="5519738"/>
          <a:ext cx="2571750" cy="486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20" imgW="1130300" imgH="241300" progId="Equation.3">
                  <p:embed/>
                </p:oleObj>
              </mc:Choice>
              <mc:Fallback>
                <p:oleObj name="" r:id="rId20" imgW="1130300" imgH="241300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365693" y="5519738"/>
                        <a:ext cx="2571750" cy="4864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62" name="矩形 34861"/>
          <p:cNvSpPr/>
          <p:nvPr/>
        </p:nvSpPr>
        <p:spPr>
          <a:xfrm>
            <a:off x="2164080" y="6182678"/>
            <a:ext cx="238569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即为所求反函数</a:t>
            </a:r>
            <a:r>
              <a:rPr lang="en-US" altLang="zh-CN" sz="2300" b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b="1">
              <a:latin typeface="Arial" panose="020B0604020202020204" pitchFamily="34" charset="0"/>
            </a:endParaRPr>
          </a:p>
        </p:txBody>
      </p:sp>
      <p:graphicFrame>
        <p:nvGraphicFramePr>
          <p:cNvPr id="26641" name="对象 34857"/>
          <p:cNvGraphicFramePr/>
          <p:nvPr/>
        </p:nvGraphicFramePr>
        <p:xfrm>
          <a:off x="2826068" y="4859338"/>
          <a:ext cx="1152525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22" imgW="584200" imgH="228600" progId="Equation.3">
                  <p:embed/>
                </p:oleObj>
              </mc:Choice>
              <mc:Fallback>
                <p:oleObj name="" r:id="rId22" imgW="584200" imgH="2286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26068" y="4859338"/>
                        <a:ext cx="1152525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  <p:bldP spid="34861" grpId="0"/>
      <p:bldP spid="34839" grpId="0"/>
      <p:bldP spid="34854" grpId="0"/>
      <p:bldP spid="34856" grpId="0"/>
      <p:bldP spid="3486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1.1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函数的概念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700020" y="2640330"/>
            <a:ext cx="80911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健身费用、存款与心电图     函数的概念及其表示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区间和邻域                 函数的图像与函数的零点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分段函数                   函数的特性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algn="just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反函数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693039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693039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272034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270002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270002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2700020" y="452564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693039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5" grpId="0" animBg="1"/>
      <p:bldP spid="16" grpId="0" animBg="1"/>
      <p:bldP spid="17" grpId="0" animBg="1"/>
      <p:bldP spid="5" grpId="0"/>
      <p:bldP spid="6" grpId="0" animBg="1"/>
      <p:bldP spid="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健身费用、存款与心电图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7172" name="矩形 7171"/>
          <p:cNvSpPr/>
          <p:nvPr/>
        </p:nvSpPr>
        <p:spPr>
          <a:xfrm>
            <a:off x="1038225" y="1344613"/>
            <a:ext cx="10115550" cy="14706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1</a:t>
            </a:r>
            <a:r>
              <a:rPr lang="en-US" altLang="zh-CN" sz="2300" b="1" dirty="0">
                <a:latin typeface="+mn-ea"/>
                <a:cs typeface="+mn-ea"/>
              </a:rPr>
              <a:t> </a:t>
            </a:r>
            <a:r>
              <a:rPr lang="zh-CN" altLang="en-US" sz="2300" b="1" dirty="0">
                <a:latin typeface="+mn-ea"/>
                <a:cs typeface="+mn-ea"/>
              </a:rPr>
              <a:t>某健身中心实行会员制，会员享受健身场地使用价格的八折优惠，但需每年交纳会员费</a:t>
            </a:r>
            <a:r>
              <a:rPr lang="en-US" altLang="zh-CN" sz="2300" b="1" dirty="0">
                <a:latin typeface="+mn-ea"/>
                <a:cs typeface="+mn-ea"/>
              </a:rPr>
              <a:t>500</a:t>
            </a:r>
            <a:r>
              <a:rPr lang="zh-CN" altLang="en-US" sz="2300" b="1" dirty="0">
                <a:latin typeface="+mn-ea"/>
                <a:cs typeface="+mn-ea"/>
              </a:rPr>
              <a:t>元</a:t>
            </a:r>
            <a:r>
              <a:rPr lang="en-US" altLang="zh-CN" sz="2300" b="1" dirty="0">
                <a:latin typeface="+mn-ea"/>
                <a:cs typeface="+mn-ea"/>
              </a:rPr>
              <a:t>. </a:t>
            </a:r>
            <a:r>
              <a:rPr lang="zh-CN" altLang="en-US" sz="2300" b="1" dirty="0">
                <a:latin typeface="+mn-ea"/>
                <a:cs typeface="+mn-ea"/>
              </a:rPr>
              <a:t>问若某人只在此健身中心健身，每年花在健身方面的钱至少是多少（按价格计算）才能真正受惠？一年内实际受惠多少钱</a:t>
            </a:r>
            <a:r>
              <a:rPr lang="zh-CN" altLang="en-US" sz="2300" dirty="0">
                <a:latin typeface="+mj-ea"/>
                <a:ea typeface="+mj-ea"/>
                <a:cs typeface="+mj-ea"/>
              </a:rPr>
              <a:t>？ </a:t>
            </a:r>
            <a:endParaRPr lang="zh-CN" altLang="en-US" sz="2300" dirty="0">
              <a:latin typeface="+mj-ea"/>
              <a:ea typeface="+mj-ea"/>
              <a:cs typeface="+mj-ea"/>
            </a:endParaRPr>
          </a:p>
        </p:txBody>
      </p:sp>
      <p:sp>
        <p:nvSpPr>
          <p:cNvPr id="7178" name="矩形 7177"/>
          <p:cNvSpPr/>
          <p:nvPr/>
        </p:nvSpPr>
        <p:spPr>
          <a:xfrm>
            <a:off x="1104900" y="2887980"/>
            <a:ext cx="1017333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解：假设按价格计算此人一年内健身所花费用为</a:t>
            </a:r>
            <a:r>
              <a:rPr lang="en-US" altLang="zh-CN" sz="2300" b="1" i="1">
                <a:latin typeface="+mn-ea"/>
                <a:cs typeface="+mn-ea"/>
                <a:sym typeface="+mn-ea"/>
              </a:rPr>
              <a:t>x </a:t>
            </a:r>
            <a:r>
              <a:rPr lang="zh-CN" altLang="en-US" sz="2300" b="1" dirty="0">
                <a:latin typeface="+mn-ea"/>
                <a:cs typeface="+mn-ea"/>
              </a:rPr>
              <a:t>元，则获得会员优惠应为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7189" name="矩形 7188"/>
          <p:cNvSpPr/>
          <p:nvPr/>
        </p:nvSpPr>
        <p:spPr>
          <a:xfrm>
            <a:off x="1311275" y="4900295"/>
            <a:ext cx="993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可见，需花</a:t>
            </a:r>
            <a:r>
              <a:rPr lang="en-US" altLang="zh-CN" sz="2300" b="1" dirty="0">
                <a:latin typeface="+mn-ea"/>
                <a:cs typeface="+mn-ea"/>
              </a:rPr>
              <a:t>2000</a:t>
            </a:r>
            <a:r>
              <a:rPr lang="zh-CN" altLang="en-US" sz="2300" b="1" dirty="0">
                <a:latin typeface="+mn-ea"/>
                <a:cs typeface="+mn-ea"/>
              </a:rPr>
              <a:t>元以上健身才能真正受惠</a:t>
            </a:r>
            <a:r>
              <a:rPr lang="zh-CN" altLang="en-US" sz="2300" dirty="0">
                <a:latin typeface="Arial" panose="020B0604020202020204" pitchFamily="34" charset="0"/>
              </a:rPr>
              <a:t>。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graphicFrame>
        <p:nvGraphicFramePr>
          <p:cNvPr id="7312" name="内容占位符 7311"/>
          <p:cNvGraphicFramePr/>
          <p:nvPr>
            <p:ph sz="quarter" idx="3"/>
          </p:nvPr>
        </p:nvGraphicFramePr>
        <p:xfrm>
          <a:off x="1478280" y="3632200"/>
          <a:ext cx="8538210" cy="1112520"/>
        </p:xfrm>
        <a:graphic>
          <a:graphicData uri="http://schemas.openxmlformats.org/drawingml/2006/table">
            <a:tbl>
              <a:tblPr/>
              <a:tblGrid>
                <a:gridCol w="2123440"/>
                <a:gridCol w="742950"/>
                <a:gridCol w="755015"/>
                <a:gridCol w="640715"/>
                <a:gridCol w="754380"/>
                <a:gridCol w="731520"/>
                <a:gridCol w="673100"/>
                <a:gridCol w="677545"/>
                <a:gridCol w="745490"/>
                <a:gridCol w="694055"/>
              </a:tblGrid>
              <a:tr h="524510">
                <a:tc>
                  <a:txBody>
                    <a:bodyPr/>
                    <a:p>
                      <a:pPr lvl="0" algn="ctr" fontAlgn="ctr">
                        <a:lnSpc>
                          <a:spcPct val="14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zh-CN" altLang="en-US" sz="1800" dirty="0">
                          <a:latin typeface="+mn-ea"/>
                          <a:cs typeface="+mn-ea"/>
                        </a:rPr>
                        <a:t>商品钱数</a:t>
                      </a:r>
                      <a:r>
                        <a:rPr lang="en-US" altLang="zh-CN" sz="1800" i="1">
                          <a:latin typeface="+mn-ea"/>
                          <a:cs typeface="+mn-ea"/>
                        </a:rPr>
                        <a:t>x</a:t>
                      </a:r>
                      <a:r>
                        <a:rPr lang="zh-CN" altLang="en-US" sz="1800" dirty="0">
                          <a:latin typeface="+mn-ea"/>
                          <a:cs typeface="+mn-ea"/>
                        </a:rPr>
                        <a:t>（元）</a:t>
                      </a:r>
                      <a:endParaRPr lang="zh-CN" altLang="en-US" sz="1800" dirty="0">
                        <a:latin typeface="+mn-ea"/>
                        <a:cs typeface="+mn-ea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500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1000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1500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2000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2500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3000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3500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4000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8010">
                <a:tc>
                  <a:txBody>
                    <a:bodyPr/>
                    <a:p>
                      <a:pPr lvl="0" algn="ctr" fontAlgn="ctr">
                        <a:lnSpc>
                          <a:spcPct val="14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zh-CN" altLang="en-US" sz="1800" dirty="0">
                          <a:latin typeface="+mn-ea"/>
                          <a:cs typeface="+mn-ea"/>
                        </a:rPr>
                        <a:t>受惠钱数</a:t>
                      </a:r>
                      <a:r>
                        <a:rPr lang="en-US" altLang="zh-CN" sz="1800" i="1">
                          <a:latin typeface="+mn-ea"/>
                          <a:cs typeface="+mn-ea"/>
                        </a:rPr>
                        <a:t>y</a:t>
                      </a:r>
                      <a:r>
                        <a:rPr lang="zh-CN" altLang="en-US" sz="1800" dirty="0">
                          <a:latin typeface="+mn-ea"/>
                          <a:cs typeface="+mn-ea"/>
                        </a:rPr>
                        <a:t>（元）</a:t>
                      </a:r>
                      <a:endParaRPr lang="zh-CN" altLang="en-US" sz="1800" dirty="0">
                        <a:latin typeface="+mn-ea"/>
                        <a:cs typeface="+mn-ea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-500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-400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-300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-200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-100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20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lvl="0" algn="ctr" fontAlgn="ctr">
                        <a:lnSpc>
                          <a:spcPct val="160000"/>
                        </a:lnSpc>
                        <a:spcBef>
                          <a:spcPct val="0"/>
                        </a:spcBef>
                        <a:buClrTx/>
                        <a:buSzPct val="100000"/>
                        <a:buNone/>
                      </a:pPr>
                      <a:r>
                        <a:rPr lang="en-US" altLang="zh-CN" sz="1800">
                          <a:latin typeface="+mn-ea"/>
                          <a:cs typeface="Times New Roman" panose="02020603050405020304" pitchFamily="18" charset="0"/>
                        </a:rPr>
                        <a:t>300</a:t>
                      </a:r>
                      <a:endParaRPr lang="en-US" altLang="zh-CN" sz="1800">
                        <a:latin typeface="+mn-ea"/>
                        <a:cs typeface="Times New Roman" panose="02020603050405020304" pitchFamily="18" charset="0"/>
                      </a:endParaRPr>
                    </a:p>
                  </a:txBody>
                  <a:tcPr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8" grpId="0"/>
      <p:bldP spid="71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1068705" y="2286635"/>
            <a:ext cx="10127615" cy="3275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>
                <a:sym typeface="+mn-ea"/>
              </a:rPr>
              <a:t>解： 1年后，本金为1000元，利息为1000×1.98%元，总额为</a:t>
            </a: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>
                <a:sym typeface="+mn-ea"/>
              </a:rPr>
              <a:t>             1000+1000×1.98%=1000 (1+1.98%)=1000×1.0198 (元).</a:t>
            </a: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>
                <a:sym typeface="+mn-ea"/>
              </a:rPr>
              <a:t>第一年不取，待第二年后，本金为1000×1.0198元，利1000×1.0198×1.98%，总额为元                       ；同理，第三年后，总额为                         ，…. </a:t>
            </a: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>
                <a:sym typeface="+mn-ea"/>
              </a:rPr>
              <a:t>故，  年后，总额                              （元），即                   （元）.</a:t>
            </a:r>
            <a:endParaRPr lang="zh-CN" altLang="en-US" sz="2300" b="1"/>
          </a:p>
          <a:p>
            <a:endParaRPr lang="zh-CN" altLang="en-US" sz="2300" b="1"/>
          </a:p>
        </p:txBody>
      </p:sp>
      <p:sp>
        <p:nvSpPr>
          <p:cNvPr id="2" name="文本框 1"/>
          <p:cNvSpPr txBox="1"/>
          <p:nvPr/>
        </p:nvSpPr>
        <p:spPr>
          <a:xfrm>
            <a:off x="1068705" y="518795"/>
            <a:ext cx="10335895" cy="168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/>
              <a:t>例2 假定某人1997年8月在中国工商银行以活期方式存入人民币1000元，此时人民币活期存款的年利率为1.98%，试计算从存入之日起1年后、2年后、……     年后取款时的总金额. </a:t>
            </a:r>
            <a:endParaRPr lang="zh-CN" altLang="en-US" sz="23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21950" y="1291590"/>
          <a:ext cx="287020" cy="316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27000" imgH="139700" progId="Equation.KSEE3">
                  <p:embed/>
                </p:oleObj>
              </mc:Choice>
              <mc:Fallback>
                <p:oleObj name="" r:id="rId1" imgW="127000" imgH="139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21950" y="1291590"/>
                        <a:ext cx="287020" cy="316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7"/>
          <p:cNvGraphicFramePr>
            <a:graphicFrameLocks noChangeAspect="1"/>
          </p:cNvGraphicFramePr>
          <p:nvPr/>
        </p:nvGraphicFramePr>
        <p:xfrm>
          <a:off x="2369820" y="4137660"/>
          <a:ext cx="1445260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812165" imgH="203200" progId="Equation.3">
                  <p:embed/>
                </p:oleObj>
              </mc:Choice>
              <mc:Fallback>
                <p:oleObj name="" r:id="rId3" imgW="812165" imgH="2032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69820" y="4137660"/>
                        <a:ext cx="1445260" cy="3892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-2147482623"/>
          <p:cNvGraphicFramePr>
            <a:graphicFrameLocks noChangeAspect="1"/>
          </p:cNvGraphicFramePr>
          <p:nvPr/>
        </p:nvGraphicFramePr>
        <p:xfrm>
          <a:off x="7435215" y="4044950"/>
          <a:ext cx="1617345" cy="41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812165" imgH="203200" progId="Equation.3">
                  <p:embed/>
                </p:oleObj>
              </mc:Choice>
              <mc:Fallback>
                <p:oleObj name="" r:id="rId5" imgW="812165" imgH="203200" progId="Equation.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35215" y="4044950"/>
                        <a:ext cx="1617345" cy="4165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-2147482622"/>
          <p:cNvGraphicFramePr>
            <a:graphicFrameLocks noChangeAspect="1"/>
          </p:cNvGraphicFramePr>
          <p:nvPr/>
        </p:nvGraphicFramePr>
        <p:xfrm>
          <a:off x="1524000" y="4808220"/>
          <a:ext cx="262255" cy="284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114300" imgH="127000" progId="Equation.3">
                  <p:embed/>
                </p:oleObj>
              </mc:Choice>
              <mc:Fallback>
                <p:oleObj name="" r:id="rId7" imgW="114300" imgH="127000" progId="Equation.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24000" y="4808220"/>
                        <a:ext cx="262255" cy="284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-2147482621"/>
          <p:cNvGraphicFramePr>
            <a:graphicFrameLocks noChangeAspect="1"/>
          </p:cNvGraphicFramePr>
          <p:nvPr/>
        </p:nvGraphicFramePr>
        <p:xfrm>
          <a:off x="3367405" y="4681855"/>
          <a:ext cx="2155190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1040765" imgH="228600" progId="Equation.3">
                  <p:embed/>
                </p:oleObj>
              </mc:Choice>
              <mc:Fallback>
                <p:oleObj name="" r:id="rId9" imgW="1040765" imgH="228600" progId="Equation.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67405" y="4681855"/>
                        <a:ext cx="2155190" cy="474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-2147482620"/>
          <p:cNvGraphicFramePr>
            <a:graphicFrameLocks noChangeAspect="1"/>
          </p:cNvGraphicFramePr>
          <p:nvPr/>
        </p:nvGraphicFramePr>
        <p:xfrm>
          <a:off x="6795135" y="4667885"/>
          <a:ext cx="139001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1" imgW="673100" imgH="228600" progId="Equation.3">
                  <p:embed/>
                </p:oleObj>
              </mc:Choice>
              <mc:Fallback>
                <p:oleObj name="" r:id="rId11" imgW="673100" imgH="228600" progId="Equation.3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95135" y="4667885"/>
                        <a:ext cx="1390015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8" name="矩形 11267"/>
          <p:cNvSpPr/>
          <p:nvPr/>
        </p:nvSpPr>
        <p:spPr>
          <a:xfrm>
            <a:off x="1080770" y="736600"/>
            <a:ext cx="10058400" cy="2092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 dirty="0">
                <a:latin typeface="+mn-ea"/>
                <a:cs typeface="+mn-ea"/>
              </a:rPr>
              <a:t>3 </a:t>
            </a:r>
            <a:r>
              <a:rPr lang="zh-CN" altLang="en-US" sz="2300" b="1" dirty="0">
                <a:latin typeface="+mn-ea"/>
                <a:cs typeface="+mn-ea"/>
              </a:rPr>
              <a:t>心电图（</a:t>
            </a:r>
            <a:r>
              <a:rPr lang="en-US" altLang="zh-CN" sz="2300" b="1" dirty="0">
                <a:latin typeface="+mn-ea"/>
                <a:cs typeface="+mn-ea"/>
              </a:rPr>
              <a:t>EKG</a:t>
            </a:r>
            <a:r>
              <a:rPr lang="zh-CN" altLang="en-US" sz="2300" b="1" dirty="0">
                <a:latin typeface="+mn-ea"/>
                <a:cs typeface="+mn-ea"/>
              </a:rPr>
              <a:t>）可以显示病人的心率模式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r>
              <a:rPr lang="zh-CN" altLang="en-US" sz="2300" b="1" dirty="0">
                <a:latin typeface="+mn-ea"/>
                <a:cs typeface="+mn-ea"/>
              </a:rPr>
              <a:t>它是由心电图仪直接根据病人的心率情况绘制的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r>
              <a:rPr lang="zh-CN" altLang="en-US" sz="2300" b="1" dirty="0">
                <a:latin typeface="+mn-ea"/>
                <a:cs typeface="+mn-ea"/>
              </a:rPr>
              <a:t>如图</a:t>
            </a:r>
            <a:r>
              <a:rPr lang="en-US" altLang="zh-CN" sz="2300" b="1" dirty="0">
                <a:latin typeface="+mn-ea"/>
                <a:cs typeface="+mn-ea"/>
              </a:rPr>
              <a:t>1-1</a:t>
            </a:r>
            <a:r>
              <a:rPr lang="zh-CN" altLang="en-US" sz="2300" b="1" dirty="0">
                <a:latin typeface="+mn-ea"/>
                <a:cs typeface="+mn-ea"/>
              </a:rPr>
              <a:t>所示，它是某被测者的心电图，由图形可以看出，它的图象上每一点都代表着相应时间对应的电流活动值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r>
              <a:rPr lang="zh-CN" altLang="en-US" sz="2300" b="1" dirty="0">
                <a:latin typeface="+mn-ea"/>
                <a:cs typeface="+mn-ea"/>
              </a:rPr>
              <a:t>从而，这里的图形又表示了变量与变量间的对应关系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2" name="图片 1" descr="img00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5475" y="2550478"/>
            <a:ext cx="4087813" cy="29940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>
            <a:off x="3686175" y="5078095"/>
            <a:ext cx="4861560" cy="215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4435475" y="2825115"/>
            <a:ext cx="0" cy="272986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66735" y="5078095"/>
          <a:ext cx="240030" cy="389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88265" imgH="152400" progId="Equation.KSEE3">
                  <p:embed/>
                </p:oleObj>
              </mc:Choice>
              <mc:Fallback>
                <p:oleObj name="" r:id="rId2" imgW="88265" imgH="152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66735" y="5078095"/>
                        <a:ext cx="240030" cy="389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53890" y="2829560"/>
          <a:ext cx="260350" cy="338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4" imgW="127000" imgH="165100" progId="Equation.KSEE3">
                  <p:embed/>
                </p:oleObj>
              </mc:Choice>
              <mc:Fallback>
                <p:oleObj name="" r:id="rId4" imgW="127000" imgH="1651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53890" y="2829560"/>
                        <a:ext cx="260350" cy="338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57345" y="5078095"/>
          <a:ext cx="27813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6" imgW="152400" imgH="177165" progId="Equation.KSEE3">
                  <p:embed/>
                </p:oleObj>
              </mc:Choice>
              <mc:Fallback>
                <p:oleObj name="" r:id="rId6" imgW="152400" imgH="177165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7345" y="5078095"/>
                        <a:ext cx="27813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5696585" y="5467985"/>
            <a:ext cx="7988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1-1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0285" y="1538605"/>
            <a:ext cx="10299065" cy="3488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1.1</a:t>
            </a:r>
            <a:r>
              <a:rPr lang="en-US" altLang="zh-CN" sz="2300" b="1">
                <a:latin typeface="+mn-ea"/>
                <a:cs typeface="+mn-ea"/>
              </a:rPr>
              <a:t> </a:t>
            </a:r>
            <a:r>
              <a:rPr lang="zh-CN" altLang="en-US" sz="2300" b="1">
                <a:latin typeface="+mn-ea"/>
                <a:cs typeface="+mn-ea"/>
              </a:rPr>
              <a:t>设D为一集合，若对于D中每一个元素x，按照对应规则f，都有集合S中的唯一一个元素y与之对应，则称这一对应规则定义了一个函数，记为：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300" b="1">
                <a:latin typeface="+mn-ea"/>
                <a:cs typeface="+mn-ea"/>
              </a:rPr>
              <a:t>                     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300" b="1">
                <a:latin typeface="+mn-ea"/>
                <a:cs typeface="+mn-ea"/>
              </a:rPr>
              <a:t>其中D称为函数的定义域，x称自变量，y称因变量(对于一个确定的x而言，也称为函数值).所有函数值组成的集合S称为函数f(x)的值域，它满足</a:t>
            </a:r>
            <a:endParaRPr lang="zh-CN" altLang="en-US" sz="2300" b="1"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94510" y="82994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函数的概念及其表示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58335" y="5320665"/>
          <a:ext cx="1048385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1" imgW="419100" imgH="190500" progId="Equation.KSEE3">
                  <p:embed/>
                </p:oleObj>
              </mc:Choice>
              <mc:Fallback>
                <p:oleObj name="" r:id="rId1" imgW="419100" imgH="1905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58335" y="5320665"/>
                        <a:ext cx="1048385" cy="47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1" name="对象 13320"/>
          <p:cNvGraphicFramePr/>
          <p:nvPr/>
        </p:nvGraphicFramePr>
        <p:xfrm>
          <a:off x="4309745" y="3150235"/>
          <a:ext cx="2373630" cy="557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3" imgW="520700" imgH="190500" progId="Equation.3">
                  <p:embed/>
                </p:oleObj>
              </mc:Choice>
              <mc:Fallback>
                <p:oleObj name="" r:id="rId3" imgW="520700" imgH="190500" progId="Equation.3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9745" y="3150235"/>
                        <a:ext cx="2373630" cy="5575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66" name="矩形 14365"/>
          <p:cNvSpPr/>
          <p:nvPr/>
        </p:nvSpPr>
        <p:spPr>
          <a:xfrm>
            <a:off x="4950460" y="4518978"/>
            <a:ext cx="394271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的定义域为        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14341" name="矩形 14340"/>
          <p:cNvSpPr/>
          <p:nvPr/>
        </p:nvSpPr>
        <p:spPr>
          <a:xfrm flipV="1">
            <a:off x="1072515" y="1882775"/>
            <a:ext cx="10164445" cy="952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300" b="1">
              <a:latin typeface="+mn-ea"/>
            </a:endParaRPr>
          </a:p>
        </p:txBody>
      </p:sp>
      <p:graphicFrame>
        <p:nvGraphicFramePr>
          <p:cNvPr id="14340" name="对象 14339"/>
          <p:cNvGraphicFramePr/>
          <p:nvPr/>
        </p:nvGraphicFramePr>
        <p:xfrm>
          <a:off x="4164965" y="582930"/>
          <a:ext cx="3238500" cy="1453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" imgW="1384300" imgH="641350" progId="Paint.Picture">
                  <p:embed/>
                </p:oleObj>
              </mc:Choice>
              <mc:Fallback>
                <p:oleObj name="" r:id="rId1" imgW="1384300" imgH="641350" progId="Paint.Picture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64965" y="582930"/>
                        <a:ext cx="3238500" cy="1453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3" name="对象 14342"/>
          <p:cNvGraphicFramePr/>
          <p:nvPr/>
        </p:nvGraphicFramePr>
        <p:xfrm>
          <a:off x="3641408" y="2328545"/>
          <a:ext cx="1655762" cy="50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3" imgW="862965" imgH="266700" progId="Equation.3">
                  <p:embed/>
                </p:oleObj>
              </mc:Choice>
              <mc:Fallback>
                <p:oleObj name="" r:id="rId3" imgW="862965" imgH="266700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1408" y="2328545"/>
                        <a:ext cx="1655762" cy="50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2" name="对象 14341"/>
          <p:cNvGraphicFramePr/>
          <p:nvPr/>
        </p:nvGraphicFramePr>
        <p:xfrm>
          <a:off x="5801995" y="2233295"/>
          <a:ext cx="172720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5" imgW="862965" imgH="419100" progId="Equation.3">
                  <p:embed/>
                </p:oleObj>
              </mc:Choice>
              <mc:Fallback>
                <p:oleObj name="" r:id="rId5" imgW="862965" imgH="419100" progId="Equation.3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01995" y="2233295"/>
                        <a:ext cx="1727200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矩形 14343"/>
          <p:cNvSpPr/>
          <p:nvPr/>
        </p:nvSpPr>
        <p:spPr>
          <a:xfrm>
            <a:off x="1912620" y="2412366"/>
            <a:ext cx="165100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4 </a:t>
            </a:r>
            <a:r>
              <a:rPr lang="zh-CN" altLang="en-US" sz="2300" b="1" dirty="0">
                <a:latin typeface="+mn-ea"/>
                <a:cs typeface="+mn-ea"/>
              </a:rPr>
              <a:t>求函数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14345" name="矩形 14344"/>
          <p:cNvSpPr/>
          <p:nvPr/>
        </p:nvSpPr>
        <p:spPr>
          <a:xfrm>
            <a:off x="5297170" y="2382521"/>
            <a:ext cx="47625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和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46" name="矩形 14345"/>
          <p:cNvSpPr/>
          <p:nvPr/>
        </p:nvSpPr>
        <p:spPr>
          <a:xfrm>
            <a:off x="7529195" y="2339341"/>
            <a:ext cx="165100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的定义域</a:t>
            </a:r>
            <a:r>
              <a:rPr lang="en-US" altLang="zh-CN" sz="2300" b="1">
                <a:latin typeface="+mn-ea"/>
                <a:cs typeface="+mn-ea"/>
              </a:rPr>
              <a:t>. 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14361" name="对象 14360"/>
          <p:cNvGraphicFramePr/>
          <p:nvPr/>
        </p:nvGraphicFramePr>
        <p:xfrm>
          <a:off x="3369310" y="3051175"/>
          <a:ext cx="1706880" cy="58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7" imgW="952500" imgH="266700" progId="Equation.3">
                  <p:embed/>
                </p:oleObj>
              </mc:Choice>
              <mc:Fallback>
                <p:oleObj name="" r:id="rId7" imgW="952500" imgH="266700" progId="Equation.3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9310" y="3051175"/>
                        <a:ext cx="1706880" cy="588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60" name="对象 14359"/>
          <p:cNvGraphicFramePr/>
          <p:nvPr/>
        </p:nvGraphicFramePr>
        <p:xfrm>
          <a:off x="6039485" y="3218498"/>
          <a:ext cx="636588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" name="" r:id="rId9" imgW="304800" imgH="190500" progId="Equation.3">
                  <p:embed/>
                </p:oleObj>
              </mc:Choice>
              <mc:Fallback>
                <p:oleObj name="" r:id="rId9" imgW="304800" imgH="190500" progId="Equation.3">
                  <p:embed/>
                  <p:pic>
                    <p:nvPicPr>
                      <p:cNvPr id="0" name="图片 31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39485" y="3218498"/>
                        <a:ext cx="636588" cy="398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9" name="对象 14358"/>
          <p:cNvGraphicFramePr/>
          <p:nvPr/>
        </p:nvGraphicFramePr>
        <p:xfrm>
          <a:off x="2912428" y="3823335"/>
          <a:ext cx="11938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11" imgW="571500" imgH="203200" progId="Equation.3">
                  <p:embed/>
                </p:oleObj>
              </mc:Choice>
              <mc:Fallback>
                <p:oleObj name="" r:id="rId11" imgW="571500" imgH="2032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12428" y="3823335"/>
                        <a:ext cx="1193800" cy="41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8" name="对象 14357"/>
          <p:cNvGraphicFramePr/>
          <p:nvPr/>
        </p:nvGraphicFramePr>
        <p:xfrm>
          <a:off x="3055938" y="4415155"/>
          <a:ext cx="180975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4" name="" r:id="rId13" imgW="862965" imgH="266700" progId="Equation.3">
                  <p:embed/>
                </p:oleObj>
              </mc:Choice>
              <mc:Fallback>
                <p:oleObj name="" r:id="rId13" imgW="862965" imgH="266700" progId="Equation.3">
                  <p:embed/>
                  <p:pic>
                    <p:nvPicPr>
                      <p:cNvPr id="0" name="图片 313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55938" y="4415155"/>
                        <a:ext cx="1809750" cy="557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7" name="对象 14356"/>
          <p:cNvGraphicFramePr/>
          <p:nvPr/>
        </p:nvGraphicFramePr>
        <p:xfrm>
          <a:off x="5027613" y="3889058"/>
          <a:ext cx="141128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15" imgW="673100" imgH="152400" progId="Equation.3">
                  <p:embed/>
                </p:oleObj>
              </mc:Choice>
              <mc:Fallback>
                <p:oleObj name="" r:id="rId15" imgW="673100" imgH="1524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27613" y="3889058"/>
                        <a:ext cx="1411287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6" name="对象 14355"/>
          <p:cNvGraphicFramePr/>
          <p:nvPr/>
        </p:nvGraphicFramePr>
        <p:xfrm>
          <a:off x="6784658" y="4502150"/>
          <a:ext cx="81597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5" name="" r:id="rId17" imgW="393700" imgH="241300" progId="Equation.3">
                  <p:embed/>
                </p:oleObj>
              </mc:Choice>
              <mc:Fallback>
                <p:oleObj name="" r:id="rId17" imgW="393700" imgH="241300" progId="Equation.3">
                  <p:embed/>
                  <p:pic>
                    <p:nvPicPr>
                      <p:cNvPr id="0" name="图片 313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84658" y="4502150"/>
                        <a:ext cx="815975" cy="496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5" name="对象 14354"/>
          <p:cNvGraphicFramePr/>
          <p:nvPr/>
        </p:nvGraphicFramePr>
        <p:xfrm>
          <a:off x="2895918" y="5469255"/>
          <a:ext cx="1809750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6" name="" r:id="rId19" imgW="862965" imgH="419100" progId="Equation.3">
                  <p:embed/>
                </p:oleObj>
              </mc:Choice>
              <mc:Fallback>
                <p:oleObj name="" r:id="rId19" imgW="862965" imgH="419100" progId="Equation.3">
                  <p:embed/>
                  <p:pic>
                    <p:nvPicPr>
                      <p:cNvPr id="0" name="图片 313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95918" y="5469255"/>
                        <a:ext cx="1809750" cy="874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4" name="对象 14353"/>
          <p:cNvGraphicFramePr/>
          <p:nvPr/>
        </p:nvGraphicFramePr>
        <p:xfrm>
          <a:off x="3178493" y="5134610"/>
          <a:ext cx="655637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1" name="" r:id="rId21" imgW="317500" imgH="190500" progId="Equation.3">
                  <p:embed/>
                </p:oleObj>
              </mc:Choice>
              <mc:Fallback>
                <p:oleObj name="" r:id="rId21" imgW="317500" imgH="190500" progId="Equation.3">
                  <p:embed/>
                  <p:pic>
                    <p:nvPicPr>
                      <p:cNvPr id="0" name="图片 313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78493" y="5134610"/>
                        <a:ext cx="655637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3" name="对象 14352"/>
          <p:cNvGraphicFramePr/>
          <p:nvPr/>
        </p:nvGraphicFramePr>
        <p:xfrm>
          <a:off x="5733098" y="5087620"/>
          <a:ext cx="1173162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" r:id="rId23" imgW="558800" imgH="203200" progId="Equation.3">
                  <p:embed/>
                </p:oleObj>
              </mc:Choice>
              <mc:Fallback>
                <p:oleObj name="" r:id="rId23" imgW="558800" imgH="203200" progId="Equation.3">
                  <p:embed/>
                  <p:pic>
                    <p:nvPicPr>
                      <p:cNvPr id="0" name="图片 313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33098" y="5087620"/>
                        <a:ext cx="1173162" cy="417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2" name="对象 14351"/>
          <p:cNvGraphicFramePr/>
          <p:nvPr/>
        </p:nvGraphicFramePr>
        <p:xfrm>
          <a:off x="7660958" y="5124768"/>
          <a:ext cx="6953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25" imgW="330200" imgH="152400" progId="Equation.3">
                  <p:embed/>
                </p:oleObj>
              </mc:Choice>
              <mc:Fallback>
                <p:oleObj name="" r:id="rId25" imgW="330200" imgH="152400" progId="Equation.3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660958" y="5124768"/>
                        <a:ext cx="695325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1" name="对象 14350"/>
          <p:cNvGraphicFramePr/>
          <p:nvPr/>
        </p:nvGraphicFramePr>
        <p:xfrm>
          <a:off x="8793798" y="5105083"/>
          <a:ext cx="795337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27" imgW="381000" imgH="152400" progId="Equation.3">
                  <p:embed/>
                </p:oleObj>
              </mc:Choice>
              <mc:Fallback>
                <p:oleObj name="" r:id="rId27" imgW="381000" imgH="152400" progId="Equation.3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93798" y="5105083"/>
                        <a:ext cx="795337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7" name="对象 14346"/>
          <p:cNvGraphicFramePr/>
          <p:nvPr/>
        </p:nvGraphicFramePr>
        <p:xfrm>
          <a:off x="6577330" y="5760720"/>
          <a:ext cx="2137410" cy="488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0" name="" r:id="rId29" imgW="965200" imgH="203200" progId="Equation.3">
                  <p:embed/>
                </p:oleObj>
              </mc:Choice>
              <mc:Fallback>
                <p:oleObj name="" r:id="rId29" imgW="965200" imgH="203200" progId="Equation.3">
                  <p:embed/>
                  <p:pic>
                    <p:nvPicPr>
                      <p:cNvPr id="0" name="图片 312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577330" y="5760720"/>
                        <a:ext cx="2137410" cy="488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62" name="矩形 14361"/>
          <p:cNvSpPr/>
          <p:nvPr/>
        </p:nvSpPr>
        <p:spPr>
          <a:xfrm>
            <a:off x="1471613" y="3174366"/>
            <a:ext cx="194310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解：对于函数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14363" name="矩形 14362"/>
          <p:cNvSpPr/>
          <p:nvPr/>
        </p:nvSpPr>
        <p:spPr>
          <a:xfrm>
            <a:off x="4936808" y="3174366"/>
            <a:ext cx="106299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，要想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64" name="矩形 14363"/>
          <p:cNvSpPr/>
          <p:nvPr/>
        </p:nvSpPr>
        <p:spPr>
          <a:xfrm>
            <a:off x="6521133" y="3174366"/>
            <a:ext cx="194310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是实数，必须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65" name="矩形 14364"/>
          <p:cNvSpPr/>
          <p:nvPr/>
        </p:nvSpPr>
        <p:spPr>
          <a:xfrm>
            <a:off x="1471930" y="4509770"/>
            <a:ext cx="158432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所以函数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67" name="矩形 14366"/>
          <p:cNvSpPr/>
          <p:nvPr/>
        </p:nvSpPr>
        <p:spPr>
          <a:xfrm>
            <a:off x="4073208" y="3823653"/>
            <a:ext cx="76962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，即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69" name="矩形 14368"/>
          <p:cNvSpPr/>
          <p:nvPr/>
        </p:nvSpPr>
        <p:spPr>
          <a:xfrm>
            <a:off x="1471930" y="5098098"/>
            <a:ext cx="164973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同样，要想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70" name="矩形 14369"/>
          <p:cNvSpPr/>
          <p:nvPr/>
        </p:nvSpPr>
        <p:spPr>
          <a:xfrm>
            <a:off x="3727133" y="5093653"/>
            <a:ext cx="194310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是实数，必须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71" name="矩形 14370"/>
          <p:cNvSpPr/>
          <p:nvPr/>
        </p:nvSpPr>
        <p:spPr>
          <a:xfrm>
            <a:off x="6808470" y="5078413"/>
            <a:ext cx="76962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，即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72" name="矩形 14371"/>
          <p:cNvSpPr/>
          <p:nvPr/>
        </p:nvSpPr>
        <p:spPr>
          <a:xfrm>
            <a:off x="8303578" y="5063808"/>
            <a:ext cx="47625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或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73" name="矩形 14372"/>
          <p:cNvSpPr/>
          <p:nvPr/>
        </p:nvSpPr>
        <p:spPr>
          <a:xfrm>
            <a:off x="1563053" y="5684203"/>
            <a:ext cx="135636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所以函数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4374" name="矩形 14373"/>
          <p:cNvSpPr/>
          <p:nvPr/>
        </p:nvSpPr>
        <p:spPr>
          <a:xfrm>
            <a:off x="4843145" y="5732780"/>
            <a:ext cx="194246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的定义域为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14377" name="矩形 14376"/>
          <p:cNvSpPr/>
          <p:nvPr/>
        </p:nvSpPr>
        <p:spPr>
          <a:xfrm>
            <a:off x="8893175" y="6981508"/>
            <a:ext cx="246380" cy="24511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10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45" grpId="0"/>
      <p:bldP spid="14346" grpId="0"/>
      <p:bldP spid="14374" grpId="0"/>
      <p:bldP spid="14373" grpId="0"/>
      <p:bldP spid="14372" grpId="0"/>
      <p:bldP spid="14371" grpId="0"/>
      <p:bldP spid="14370" grpId="0"/>
      <p:bldP spid="14369" grpId="0"/>
      <p:bldP spid="14366" grpId="0"/>
      <p:bldP spid="14365" grpId="0"/>
      <p:bldP spid="14367" grpId="0"/>
      <p:bldP spid="14364" grpId="0"/>
      <p:bldP spid="14363" grpId="0"/>
      <p:bldP spid="143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019810" y="3553460"/>
            <a:ext cx="9445625" cy="1364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300" b="1">
                <a:sym typeface="+mn-ea"/>
              </a:rPr>
              <a:t>数集{x|a≤x≤b}，称为闭区间，记作［a,b］，即</a:t>
            </a:r>
            <a:endParaRPr lang="zh-CN" altLang="en-US" sz="2300" b="1">
              <a:sym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2300" b="1"/>
              <a:t>                          ［a,b］={x|a≤x≤b}</a:t>
            </a:r>
            <a:endParaRPr lang="zh-CN" altLang="en-US" sz="2300" b="1"/>
          </a:p>
        </p:txBody>
      </p:sp>
      <p:sp>
        <p:nvSpPr>
          <p:cNvPr id="3" name="圆角矩形 2"/>
          <p:cNvSpPr/>
          <p:nvPr/>
        </p:nvSpPr>
        <p:spPr>
          <a:xfrm>
            <a:off x="1794510" y="84137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1.1.3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区间和邻域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8080" y="1484630"/>
            <a:ext cx="989520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latin typeface="+mn-ea"/>
                <a:cs typeface="+mn-ea"/>
              </a:rPr>
              <a:t>1.</a:t>
            </a:r>
            <a:r>
              <a:rPr lang="zh-CN" altLang="zh-CN" sz="2300" b="1">
                <a:latin typeface="+mn-ea"/>
                <a:cs typeface="+mn-ea"/>
              </a:rPr>
              <a:t>区间</a:t>
            </a:r>
            <a:endParaRPr lang="zh-CN" altLang="zh-CN" sz="2300" b="1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9810" y="1929765"/>
            <a:ext cx="10152380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/>
              <a:t>设a和b都是实数，且a＜b.数集{x|a＜x＜b}称为开区间，记作（a,b）,即</a:t>
            </a: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/>
              <a:t>                          （a,b）={x|a＜x＜b}                   </a:t>
            </a:r>
            <a:endParaRPr lang="zh-CN" altLang="en-US" sz="2300" b="1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7080" y="3140075"/>
          <a:ext cx="6153785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340100" imgH="215900" progId="Equation.KSEE3">
                  <p:embed/>
                </p:oleObj>
              </mc:Choice>
              <mc:Fallback>
                <p:oleObj name="" r:id="rId1" imgW="33401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7080" y="3140075"/>
                        <a:ext cx="6153785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7080" y="5258435"/>
          <a:ext cx="6768465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3327400" imgH="215900" progId="Equation.KSEE3">
                  <p:embed/>
                </p:oleObj>
              </mc:Choice>
              <mc:Fallback>
                <p:oleObj name="" r:id="rId3" imgW="3327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7080" y="5258435"/>
                        <a:ext cx="6768465" cy="420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3729</Words>
  <Application>WPS 演示</Application>
  <PresentationFormat>宽屏</PresentationFormat>
  <Paragraphs>307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95</vt:i4>
      </vt:variant>
      <vt:variant>
        <vt:lpstr>幻灯片标题</vt:lpstr>
      </vt:variant>
      <vt:variant>
        <vt:i4>24</vt:i4>
      </vt:variant>
    </vt:vector>
  </HeadingPairs>
  <TitlesOfParts>
    <vt:vector size="133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Symbol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Equation.3</vt:lpstr>
      <vt:lpstr>Paint.Picture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Paint.Picture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Paint.Picture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79</cp:revision>
  <dcterms:created xsi:type="dcterms:W3CDTF">2018-10-12T15:11:00Z</dcterms:created>
  <dcterms:modified xsi:type="dcterms:W3CDTF">2021-01-08T06:11:37Z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