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24"/>
  </p:notesMasterIdLst>
  <p:sldIdLst>
    <p:sldId id="263" r:id="rId7"/>
    <p:sldId id="264" r:id="rId8"/>
    <p:sldId id="268" r:id="rId9"/>
    <p:sldId id="270" r:id="rId10"/>
    <p:sldId id="272" r:id="rId11"/>
    <p:sldId id="273" r:id="rId12"/>
    <p:sldId id="275" r:id="rId13"/>
    <p:sldId id="279" r:id="rId14"/>
    <p:sldId id="276" r:id="rId15"/>
    <p:sldId id="280" r:id="rId16"/>
    <p:sldId id="274" r:id="rId17"/>
    <p:sldId id="281" r:id="rId18"/>
    <p:sldId id="282" r:id="rId19"/>
    <p:sldId id="283" r:id="rId20"/>
    <p:sldId id="284" r:id="rId21"/>
    <p:sldId id="285" r:id="rId22"/>
    <p:sldId id="266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6" Type="http://schemas.openxmlformats.org/officeDocument/2006/relationships/image" Target="../media/image40.wmf"/><Relationship Id="rId5" Type="http://schemas.openxmlformats.org/officeDocument/2006/relationships/image" Target="../media/image39.wmf"/><Relationship Id="rId4" Type="http://schemas.openxmlformats.org/officeDocument/2006/relationships/image" Target="../media/image38.wmf"/><Relationship Id="rId3" Type="http://schemas.openxmlformats.org/officeDocument/2006/relationships/image" Target="../media/image37.wmf"/><Relationship Id="rId2" Type="http://schemas.openxmlformats.org/officeDocument/2006/relationships/image" Target="../media/image8.wmf"/><Relationship Id="rId1" Type="http://schemas.openxmlformats.org/officeDocument/2006/relationships/image" Target="../media/image36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2.vml.rels><?xml version="1.0" encoding="UTF-8" standalone="yes"?>
<Relationships xmlns="http://schemas.openxmlformats.org/package/2006/relationships"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.wmf"/><Relationship Id="rId4" Type="http://schemas.openxmlformats.org/officeDocument/2006/relationships/image" Target="../media/image9.wmf"/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8.wmf"/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7" Type="http://schemas.openxmlformats.org/officeDocument/2006/relationships/image" Target="../media/image23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8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8.vml.rels><?xml version="1.0" encoding="UTF-8" standalone="yes"?>
<Relationships xmlns="http://schemas.openxmlformats.org/package/2006/relationships"><Relationship Id="rId5" Type="http://schemas.openxmlformats.org/officeDocument/2006/relationships/image" Target="../media/image31.wmf"/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35.wmf"/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5.bin"/><Relationship Id="rId8" Type="http://schemas.openxmlformats.org/officeDocument/2006/relationships/image" Target="../media/image30.wmf"/><Relationship Id="rId7" Type="http://schemas.openxmlformats.org/officeDocument/2006/relationships/oleObject" Target="../embeddings/oleObject34.bin"/><Relationship Id="rId6" Type="http://schemas.openxmlformats.org/officeDocument/2006/relationships/image" Target="../media/image29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32.bin"/><Relationship Id="rId2" Type="http://schemas.openxmlformats.org/officeDocument/2006/relationships/image" Target="../media/image27.wmf"/><Relationship Id="rId12" Type="http://schemas.openxmlformats.org/officeDocument/2006/relationships/vmlDrawing" Target="../drawings/vmlDrawing8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31.wmf"/><Relationship Id="rId1" Type="http://schemas.openxmlformats.org/officeDocument/2006/relationships/oleObject" Target="../embeddings/oleObject31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35.wmf"/><Relationship Id="rId7" Type="http://schemas.openxmlformats.org/officeDocument/2006/relationships/oleObject" Target="../embeddings/oleObject39.bin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37.bin"/><Relationship Id="rId2" Type="http://schemas.openxmlformats.org/officeDocument/2006/relationships/image" Target="../media/image32.wmf"/><Relationship Id="rId10" Type="http://schemas.openxmlformats.org/officeDocument/2006/relationships/vmlDrawing" Target="../drawings/vmlDrawing9.vml"/><Relationship Id="rId1" Type="http://schemas.openxmlformats.org/officeDocument/2006/relationships/oleObject" Target="../embeddings/oleObject36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4.bin"/><Relationship Id="rId8" Type="http://schemas.openxmlformats.org/officeDocument/2006/relationships/image" Target="../media/image38.wmf"/><Relationship Id="rId7" Type="http://schemas.openxmlformats.org/officeDocument/2006/relationships/oleObject" Target="../embeddings/oleObject43.bin"/><Relationship Id="rId6" Type="http://schemas.openxmlformats.org/officeDocument/2006/relationships/image" Target="../media/image37.wmf"/><Relationship Id="rId5" Type="http://schemas.openxmlformats.org/officeDocument/2006/relationships/oleObject" Target="../embeddings/oleObject42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41.bin"/><Relationship Id="rId2" Type="http://schemas.openxmlformats.org/officeDocument/2006/relationships/image" Target="../media/image36.wmf"/><Relationship Id="rId14" Type="http://schemas.openxmlformats.org/officeDocument/2006/relationships/vmlDrawing" Target="../drawings/vmlDrawing10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40.wmf"/><Relationship Id="rId11" Type="http://schemas.openxmlformats.org/officeDocument/2006/relationships/oleObject" Target="../embeddings/oleObject45.bin"/><Relationship Id="rId10" Type="http://schemas.openxmlformats.org/officeDocument/2006/relationships/image" Target="../media/image39.wmf"/><Relationship Id="rId1" Type="http://schemas.openxmlformats.org/officeDocument/2006/relationships/oleObject" Target="../embeddings/oleObject40.bin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1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2.wmf"/><Relationship Id="rId3" Type="http://schemas.openxmlformats.org/officeDocument/2006/relationships/oleObject" Target="../embeddings/oleObject47.bin"/><Relationship Id="rId2" Type="http://schemas.openxmlformats.org/officeDocument/2006/relationships/image" Target="../media/image41.wmf"/><Relationship Id="rId1" Type="http://schemas.openxmlformats.org/officeDocument/2006/relationships/oleObject" Target="../embeddings/oleObject46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2.bin"/><Relationship Id="rId8" Type="http://schemas.openxmlformats.org/officeDocument/2006/relationships/image" Target="../media/image46.wmf"/><Relationship Id="rId7" Type="http://schemas.openxmlformats.org/officeDocument/2006/relationships/oleObject" Target="../embeddings/oleObject51.bin"/><Relationship Id="rId6" Type="http://schemas.openxmlformats.org/officeDocument/2006/relationships/image" Target="../media/image45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44.wmf"/><Relationship Id="rId3" Type="http://schemas.openxmlformats.org/officeDocument/2006/relationships/oleObject" Target="../embeddings/oleObject49.bin"/><Relationship Id="rId2" Type="http://schemas.openxmlformats.org/officeDocument/2006/relationships/image" Target="../media/image43.wmf"/><Relationship Id="rId14" Type="http://schemas.openxmlformats.org/officeDocument/2006/relationships/vmlDrawing" Target="../drawings/vmlDrawing12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48.wmf"/><Relationship Id="rId11" Type="http://schemas.openxmlformats.org/officeDocument/2006/relationships/oleObject" Target="../embeddings/oleObject53.bin"/><Relationship Id="rId10" Type="http://schemas.openxmlformats.org/officeDocument/2006/relationships/image" Target="../media/image47.wmf"/><Relationship Id="rId1" Type="http://schemas.openxmlformats.org/officeDocument/2006/relationships/oleObject" Target="../embeddings/oleObject48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3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1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50.wmf"/><Relationship Id="rId3" Type="http://schemas.openxmlformats.org/officeDocument/2006/relationships/oleObject" Target="../embeddings/oleObject55.bin"/><Relationship Id="rId2" Type="http://schemas.openxmlformats.org/officeDocument/2006/relationships/image" Target="../media/image49.wmf"/><Relationship Id="rId1" Type="http://schemas.openxmlformats.org/officeDocument/2006/relationships/oleObject" Target="../embeddings/oleObject54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4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59.bin"/><Relationship Id="rId4" Type="http://schemas.openxmlformats.org/officeDocument/2006/relationships/image" Target="../media/image53.wmf"/><Relationship Id="rId3" Type="http://schemas.openxmlformats.org/officeDocument/2006/relationships/oleObject" Target="../embeddings/oleObject58.bin"/><Relationship Id="rId2" Type="http://schemas.openxmlformats.org/officeDocument/2006/relationships/image" Target="../media/image52.wmf"/><Relationship Id="rId1" Type="http://schemas.openxmlformats.org/officeDocument/2006/relationships/oleObject" Target="../embeddings/oleObject57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oleObject" Target="../embeddings/oleObject6.bin"/><Relationship Id="rId7" Type="http://schemas.openxmlformats.org/officeDocument/2006/relationships/image" Target="../media/image5.wmf"/><Relationship Id="rId6" Type="http://schemas.openxmlformats.org/officeDocument/2006/relationships/oleObject" Target="../embeddings/oleObject5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4.bin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6.wmf"/><Relationship Id="rId12" Type="http://schemas.openxmlformats.org/officeDocument/2006/relationships/vmlDrawing" Target="../drawings/vmlDrawing3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0.wmf"/><Relationship Id="rId1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wmf"/><Relationship Id="rId8" Type="http://schemas.openxmlformats.org/officeDocument/2006/relationships/oleObject" Target="../embeddings/oleObject19.bin"/><Relationship Id="rId7" Type="http://schemas.openxmlformats.org/officeDocument/2006/relationships/oleObject" Target="../embeddings/oleObject18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4.wmf"/><Relationship Id="rId13" Type="http://schemas.openxmlformats.org/officeDocument/2006/relationships/vmlDrawing" Target="../drawings/vmlDrawing5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17.wmf"/><Relationship Id="rId10" Type="http://schemas.openxmlformats.org/officeDocument/2006/relationships/oleObject" Target="../embeddings/oleObject20.bin"/><Relationship Id="rId1" Type="http://schemas.openxmlformats.org/officeDocument/2006/relationships/oleObject" Target="../embeddings/oleObject15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.bin"/><Relationship Id="rId8" Type="http://schemas.openxmlformats.org/officeDocument/2006/relationships/image" Target="../media/image20.wmf"/><Relationship Id="rId7" Type="http://schemas.openxmlformats.org/officeDocument/2006/relationships/oleObject" Target="../embeddings/oleObject24.bin"/><Relationship Id="rId6" Type="http://schemas.openxmlformats.org/officeDocument/2006/relationships/image" Target="../media/image8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18.wmf"/><Relationship Id="rId16" Type="http://schemas.openxmlformats.org/officeDocument/2006/relationships/vmlDrawing" Target="../drawings/vmlDrawing6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23.wmf"/><Relationship Id="rId13" Type="http://schemas.openxmlformats.org/officeDocument/2006/relationships/oleObject" Target="../embeddings/oleObject27.bin"/><Relationship Id="rId12" Type="http://schemas.openxmlformats.org/officeDocument/2006/relationships/image" Target="../media/image22.wmf"/><Relationship Id="rId11" Type="http://schemas.openxmlformats.org/officeDocument/2006/relationships/oleObject" Target="../embeddings/oleObject26.bin"/><Relationship Id="rId10" Type="http://schemas.openxmlformats.org/officeDocument/2006/relationships/image" Target="../media/image21.wmf"/><Relationship Id="rId1" Type="http://schemas.openxmlformats.org/officeDocument/2006/relationships/oleObject" Target="../embeddings/oleObject21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29.bin"/><Relationship Id="rId2" Type="http://schemas.openxmlformats.org/officeDocument/2006/relationships/image" Target="../media/image24.wmf"/><Relationship Id="rId1" Type="http://schemas.openxmlformats.org/officeDocument/2006/relationships/oleObject" Target="../embeddings/oleObject2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79815" y="207645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5" name="横卷形 21514"/>
          <p:cNvSpPr/>
          <p:nvPr/>
        </p:nvSpPr>
        <p:spPr>
          <a:xfrm>
            <a:off x="1031875" y="853758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总结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4270" y="1692275"/>
            <a:ext cx="10749280" cy="380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300"/>
              <a:t>例25、例26、例27的方法与结果，可推广到一般情况，若P(x)是有理分式函数</a:t>
            </a:r>
            <a:endParaRPr lang="zh-CN" altLang="en-US" sz="2300"/>
          </a:p>
          <a:p>
            <a:pPr>
              <a:lnSpc>
                <a:spcPct val="150000"/>
              </a:lnSpc>
            </a:pPr>
            <a:endParaRPr lang="zh-CN" altLang="en-US" sz="2300"/>
          </a:p>
          <a:p>
            <a:pPr>
              <a:lnSpc>
                <a:spcPct val="150000"/>
              </a:lnSpc>
            </a:pPr>
            <a:endParaRPr lang="zh-CN" altLang="en-US" sz="2300"/>
          </a:p>
          <a:p>
            <a:pPr>
              <a:lnSpc>
                <a:spcPct val="150000"/>
              </a:lnSpc>
            </a:pPr>
            <a:r>
              <a:rPr lang="zh-CN" altLang="en-US" sz="2300"/>
              <a:t>在求             时，</a:t>
            </a:r>
            <a:endParaRPr lang="zh-CN" altLang="en-US" sz="2300"/>
          </a:p>
          <a:p>
            <a:pPr>
              <a:lnSpc>
                <a:spcPct val="150000"/>
              </a:lnSpc>
            </a:pPr>
            <a:endParaRPr lang="zh-CN" altLang="en-US" sz="2300"/>
          </a:p>
          <a:p>
            <a:pPr>
              <a:lnSpc>
                <a:spcPct val="150000"/>
              </a:lnSpc>
            </a:pPr>
            <a:endParaRPr lang="zh-CN" altLang="en-US" sz="2300"/>
          </a:p>
          <a:p>
            <a:pPr>
              <a:lnSpc>
                <a:spcPct val="150000"/>
              </a:lnSpc>
            </a:pPr>
            <a:endParaRPr lang="zh-CN" altLang="en-US" sz="23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03475" y="2384425"/>
          <a:ext cx="5596255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2997200" imgH="457200" progId="Equation.KSEE3">
                  <p:embed/>
                </p:oleObj>
              </mc:Choice>
              <mc:Fallback>
                <p:oleObj name="" r:id="rId1" imgW="2997200" imgH="4572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03475" y="2384425"/>
                        <a:ext cx="5596255" cy="854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06575" y="3472180"/>
          <a:ext cx="880110" cy="43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596900" imgH="292100" progId="Equation.KSEE3">
                  <p:embed/>
                </p:oleObj>
              </mc:Choice>
              <mc:Fallback>
                <p:oleObj name="" r:id="rId3" imgW="596900" imgH="2921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06575" y="3472180"/>
                        <a:ext cx="880110" cy="430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44270" y="3902710"/>
          <a:ext cx="4953635" cy="679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5" imgW="3148965" imgH="431800" progId="Equation.KSEE3">
                  <p:embed/>
                </p:oleObj>
              </mc:Choice>
              <mc:Fallback>
                <p:oleObj name="" r:id="rId5" imgW="3148965" imgH="4318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4270" y="3902710"/>
                        <a:ext cx="4953635" cy="679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44270" y="4759960"/>
          <a:ext cx="4981575" cy="466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3124200" imgH="292100" progId="Equation.KSEE3">
                  <p:embed/>
                </p:oleObj>
              </mc:Choice>
              <mc:Fallback>
                <p:oleObj name="" r:id="rId7" imgW="3124200" imgH="2921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44270" y="4759960"/>
                        <a:ext cx="4981575" cy="466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44270" y="5419725"/>
          <a:ext cx="6977380" cy="770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9" imgW="4838700" imgH="533400" progId="Equation.KSEE3">
                  <p:embed/>
                </p:oleObj>
              </mc:Choice>
              <mc:Fallback>
                <p:oleObj name="" r:id="rId9" imgW="4838700" imgH="5334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44270" y="5419725"/>
                        <a:ext cx="6977380" cy="7702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ldLvl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6170" y="588010"/>
          <a:ext cx="2670810" cy="750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1536700" imgH="431800" progId="Equation.KSEE3">
                  <p:embed/>
                </p:oleObj>
              </mc:Choice>
              <mc:Fallback>
                <p:oleObj name="" r:id="rId1" imgW="1536700" imgH="4318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06170" y="588010"/>
                        <a:ext cx="2670810" cy="750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106170" y="1345565"/>
            <a:ext cx="1042035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解</a:t>
            </a:r>
            <a:r>
              <a:rPr lang="en-US" altLang="zh-CN" sz="2200"/>
              <a:t>:</a:t>
            </a:r>
            <a:r>
              <a:rPr lang="zh-CN" altLang="en-US" sz="2200"/>
              <a:t>分母极限为0，不能直接用商的运算法则. 将分子与分母同乘分子的有理化因子，则</a:t>
            </a:r>
            <a:endParaRPr lang="zh-CN" altLang="en-US" sz="22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14513" y="2141855"/>
          <a:ext cx="9003665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5130800" imgH="469900" progId="Equation.KSEE3">
                  <p:embed/>
                </p:oleObj>
              </mc:Choice>
              <mc:Fallback>
                <p:oleObj name="" r:id="rId3" imgW="5130800" imgH="4699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14513" y="2141855"/>
                        <a:ext cx="9003665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92300" y="5024120"/>
          <a:ext cx="5453380" cy="1325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3136900" imgH="762000" progId="Equation.KSEE3">
                  <p:embed/>
                </p:oleObj>
              </mc:Choice>
              <mc:Fallback>
                <p:oleObj name="" r:id="rId5" imgW="3136900" imgH="7620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92300" y="5024120"/>
                        <a:ext cx="5453380" cy="1325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028700" y="4105275"/>
            <a:ext cx="10284460" cy="1308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200"/>
              <a:t>解：显然，分子、分母的极限都不存在，实际上分子与分母都是无穷大.用无穷小与无穷大的倒数关系，将分子、分母同除以x的最高次幂，再用法则求极限</a:t>
            </a:r>
            <a:endParaRPr lang="zh-CN" altLang="en-US" sz="2200"/>
          </a:p>
          <a:p>
            <a:pPr>
              <a:lnSpc>
                <a:spcPct val="120000"/>
              </a:lnSpc>
            </a:pPr>
            <a:endParaRPr lang="zh-CN" altLang="en-US" sz="2200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8700" y="3235643"/>
          <a:ext cx="2870200" cy="729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1651000" imgH="419100" progId="Equation.KSEE3">
                  <p:embed/>
                </p:oleObj>
              </mc:Choice>
              <mc:Fallback>
                <p:oleObj name="" r:id="rId7" imgW="1651000" imgH="4191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28700" y="3235643"/>
                        <a:ext cx="2870200" cy="729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1083" y="622618"/>
          <a:ext cx="2892425" cy="729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1663700" imgH="419100" progId="Equation.KSEE3">
                  <p:embed/>
                </p:oleObj>
              </mc:Choice>
              <mc:Fallback>
                <p:oleObj name="" r:id="rId1" imgW="1663700" imgH="4191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1083" y="622618"/>
                        <a:ext cx="2892425" cy="729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41400" y="1486535"/>
            <a:ext cx="71894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解：用x的最高次幂除分子、分母，再用法则求极限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3" imgW="914400" imgH="215900" progId="Equation.KSEE3">
                  <p:embed/>
                </p:oleObj>
              </mc:Choice>
              <mc:Fallback>
                <p:oleObj name="" r:id="rId3" imgW="914400" imgH="2159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58265" y="1804670"/>
          <a:ext cx="5520690" cy="1327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3175000" imgH="762000" progId="Equation.KSEE3">
                  <p:embed/>
                </p:oleObj>
              </mc:Choice>
              <mc:Fallback>
                <p:oleObj name="" r:id="rId5" imgW="3175000" imgH="7620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58265" y="1804670"/>
                        <a:ext cx="5520690" cy="1327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9970" y="3064193"/>
          <a:ext cx="2914650" cy="729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1676400" imgH="419100" progId="Equation.KSEE3">
                  <p:embed/>
                </p:oleObj>
              </mc:Choice>
              <mc:Fallback>
                <p:oleObj name="" r:id="rId7" imgW="1676400" imgH="4191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29970" y="3064193"/>
                        <a:ext cx="2914650" cy="729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029970" y="3794125"/>
            <a:ext cx="10154285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/>
              <a:t>解：在多项式的商函数中，分子的最高项次数高于分母的最高项次数时，先求其倒数的极限</a:t>
            </a:r>
            <a:endParaRPr lang="zh-CN" altLang="en-US" sz="2200"/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33825" y="4316095"/>
          <a:ext cx="4040505" cy="1161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3060065" imgH="762000" progId="Equation.KSEE3">
                  <p:embed/>
                </p:oleObj>
              </mc:Choice>
              <mc:Fallback>
                <p:oleObj name="" r:id="rId9" imgW="3060065" imgH="7620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33825" y="4316095"/>
                        <a:ext cx="4040505" cy="1161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029970" y="5658485"/>
            <a:ext cx="721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所以</a:t>
            </a:r>
            <a:endParaRPr lang="zh-CN" altLang="en-US"/>
          </a:p>
        </p:txBody>
      </p:sp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51648" y="5477193"/>
          <a:ext cx="2362835" cy="729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1" imgW="1358900" imgH="419100" progId="Equation.KSEE3">
                  <p:embed/>
                </p:oleObj>
              </mc:Choice>
              <mc:Fallback>
                <p:oleObj name="" r:id="rId11" imgW="1358900" imgH="4191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51648" y="5477193"/>
                        <a:ext cx="2362835" cy="729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5" name="横卷形 21514"/>
          <p:cNvSpPr/>
          <p:nvPr/>
        </p:nvSpPr>
        <p:spPr>
          <a:xfrm>
            <a:off x="1031875" y="656908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总结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03475" y="853440"/>
            <a:ext cx="947864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/>
              <a:t>根据例29、例30、例31，有如下结论，可作公式用</a:t>
            </a:r>
            <a:r>
              <a:rPr lang="zh-CN" altLang="en-US"/>
              <a:t>.</a:t>
            </a:r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68730" y="1680845"/>
          <a:ext cx="7401560" cy="3180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3441700" imgH="1854200" progId="Equation.KSEE3">
                  <p:embed/>
                </p:oleObj>
              </mc:Choice>
              <mc:Fallback>
                <p:oleObj name="" r:id="rId1" imgW="3441700" imgH="18542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68730" y="1680845"/>
                        <a:ext cx="7401560" cy="31807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268730" y="4953000"/>
            <a:ext cx="7626985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/>
              <a:t>求分式的极限时，若分母、分子的极限都是无穷大，通常称这种极限为“        ”型不定式.以上三例都是此类不定式.</a:t>
            </a:r>
            <a:endParaRPr lang="zh-CN" altLang="en-US" sz="22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56585" y="5530215"/>
          <a:ext cx="297180" cy="575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" r:id="rId3" imgW="203200" imgH="393700" progId="Equation.KSEE3">
                  <p:embed/>
                </p:oleObj>
              </mc:Choice>
              <mc:Fallback>
                <p:oleObj name="" r:id="rId3" imgW="203200" imgH="393700" progId="Equation.KSEE3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56585" y="5530215"/>
                        <a:ext cx="297180" cy="575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ldLvl="0" animBg="1"/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2995" y="573405"/>
          <a:ext cx="3691890" cy="638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1714500" imgH="292100" progId="Equation.KSEE3">
                  <p:embed/>
                </p:oleObj>
              </mc:Choice>
              <mc:Fallback>
                <p:oleObj name="" r:id="rId1" imgW="1714500" imgH="2921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02995" y="573405"/>
                        <a:ext cx="3691890" cy="638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7110" y="1212850"/>
          <a:ext cx="9921875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3" imgW="5778500" imgH="393700" progId="Equation.KSEE3">
                  <p:embed/>
                </p:oleObj>
              </mc:Choice>
              <mc:Fallback>
                <p:oleObj name="" r:id="rId3" imgW="5778500" imgH="3937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7110" y="1212850"/>
                        <a:ext cx="9921875" cy="698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30943" y="2020570"/>
          <a:ext cx="25177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1447800" imgH="393700" progId="Equation.KSEE3">
                  <p:embed/>
                </p:oleObj>
              </mc:Choice>
              <mc:Fallback>
                <p:oleObj name="" r:id="rId5" imgW="1447800" imgH="3937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30943" y="2020570"/>
                        <a:ext cx="2517775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2678" y="3052128"/>
          <a:ext cx="2628265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1511300" imgH="431800" progId="Equation.KSEE3">
                  <p:embed/>
                </p:oleObj>
              </mc:Choice>
              <mc:Fallback>
                <p:oleObj name="" r:id="rId7" imgW="1511300" imgH="4318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02678" y="3052128"/>
                        <a:ext cx="2628265" cy="752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2995" y="3995420"/>
          <a:ext cx="4819650" cy="397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" r:id="rId9" imgW="2616200" imgH="215900" progId="Equation.KSEE3">
                  <p:embed/>
                </p:oleObj>
              </mc:Choice>
              <mc:Fallback>
                <p:oleObj name="" r:id="rId9" imgW="2616200" imgH="215900" progId="Equation.KSEE3">
                  <p:embed/>
                  <p:pic>
                    <p:nvPicPr>
                      <p:cNvPr id="0" name="图片 819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02995" y="3995420"/>
                        <a:ext cx="4819650" cy="397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37348" y="4632643"/>
          <a:ext cx="6271895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1" imgW="3606165" imgH="431800" progId="Equation.KSEE3">
                  <p:embed/>
                </p:oleObj>
              </mc:Choice>
              <mc:Fallback>
                <p:oleObj name="" r:id="rId11" imgW="3606165" imgH="4318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37348" y="4632643"/>
                        <a:ext cx="6271895" cy="752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9023" y="799466"/>
          <a:ext cx="3710305" cy="575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2133600" imgH="330200" progId="Equation.KSEE3">
                  <p:embed/>
                </p:oleObj>
              </mc:Choice>
              <mc:Fallback>
                <p:oleObj name="" r:id="rId1" imgW="2133600" imgH="3302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9023" y="799466"/>
                        <a:ext cx="3710305" cy="575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69340" y="1480185"/>
            <a:ext cx="9247505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200"/>
              <a:t>解：此例两项极限都不存在，是“           ”型极限，不能直接用极限运算法则，分子、分母应同乘分子的有理化因式，于是有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17173" y="1593850"/>
          <a:ext cx="751840" cy="252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3" imgW="368300" imgH="114300" progId="Equation.KSEE3">
                  <p:embed/>
                </p:oleObj>
              </mc:Choice>
              <mc:Fallback>
                <p:oleObj name="" r:id="rId3" imgW="368300" imgH="1143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17173" y="1593850"/>
                        <a:ext cx="751840" cy="252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76020" y="2595880"/>
          <a:ext cx="8039735" cy="3098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4622800" imgH="1879600" progId="Equation.KSEE3">
                  <p:embed/>
                </p:oleObj>
              </mc:Choice>
              <mc:Fallback>
                <p:oleObj name="" r:id="rId5" imgW="4622800" imgH="18796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76020" y="2595880"/>
                        <a:ext cx="8039735" cy="3098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8073" y="720409"/>
          <a:ext cx="4594225" cy="686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2641600" imgH="393700" progId="Equation.KSEE3">
                  <p:embed/>
                </p:oleObj>
              </mc:Choice>
              <mc:Fallback>
                <p:oleObj name="" r:id="rId1" imgW="2641600" imgH="3937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8073" y="720409"/>
                        <a:ext cx="4594225" cy="686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8073" y="1477329"/>
          <a:ext cx="5874385" cy="279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3377565" imgH="1600200" progId="Equation.KSEE3">
                  <p:embed/>
                </p:oleObj>
              </mc:Choice>
              <mc:Fallback>
                <p:oleObj name="" r:id="rId3" imgW="3377565" imgH="16002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8073" y="1477329"/>
                        <a:ext cx="5874385" cy="2790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1088390" y="4616768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注意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89200" y="4884420"/>
            <a:ext cx="817054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/>
              <a:t>把分子、分母极限都为0的分式形式极限称为“    ”型</a:t>
            </a:r>
            <a:r>
              <a:rPr lang="en-US" altLang="zh-CN"/>
              <a:t>.</a:t>
            </a:r>
            <a:endParaRPr lang="en-US" altLang="zh-CN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580755" y="4622800"/>
          <a:ext cx="269240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5" imgW="139700" imgH="393700" progId="Equation.KSEE3">
                  <p:embed/>
                </p:oleObj>
              </mc:Choice>
              <mc:Fallback>
                <p:oleObj name="" r:id="rId5" imgW="139700" imgH="393700" progId="Equation.KSEE3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80755" y="4622800"/>
                        <a:ext cx="269240" cy="75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ldLvl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91055" y="2563495"/>
            <a:ext cx="7567930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2</a:t>
            </a:r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极限与连续</a:t>
            </a:r>
            <a:endParaRPr lang="en-US" altLang="zh-CN" sz="72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2.3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6140" y="1106805"/>
            <a:ext cx="39249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ym typeface="+mn-ea"/>
              </a:rPr>
              <a:t>极限运算法则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2700020" y="2640330"/>
            <a:ext cx="80911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      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极限基本性质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        运算法则                     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923030" y="287845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923030" y="345376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15" grpId="0" bldLvl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2.3.1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极限基本性质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8870" y="1643380"/>
            <a:ext cx="887031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>
                <a:solidFill>
                  <a:srgbClr val="3333FF"/>
                </a:solidFill>
                <a:latin typeface="+mn-ea"/>
                <a:cs typeface="+mn-ea"/>
              </a:rPr>
              <a:t>定理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2.7</a:t>
            </a:r>
            <a:r>
              <a:rPr lang="en-US" altLang="zh-CN" sz="2300">
                <a:solidFill>
                  <a:schemeClr val="tx1"/>
                </a:solidFill>
                <a:latin typeface="+mn-ea"/>
                <a:cs typeface="+mn-ea"/>
              </a:rPr>
              <a:t>(</a:t>
            </a:r>
            <a:r>
              <a:rPr lang="zh-CN" altLang="en-US" sz="2300">
                <a:latin typeface="+mn-ea"/>
                <a:cs typeface="+mn-ea"/>
              </a:rPr>
              <a:t>唯一性</a:t>
            </a:r>
            <a:r>
              <a:rPr lang="en-US" altLang="zh-CN" sz="2300">
                <a:latin typeface="+mn-ea"/>
                <a:cs typeface="+mn-ea"/>
              </a:rPr>
              <a:t>) </a:t>
            </a:r>
            <a:r>
              <a:rPr lang="zh-CN" altLang="en-US" sz="2300">
                <a:latin typeface="+mn-ea"/>
                <a:cs typeface="+mn-ea"/>
              </a:rPr>
              <a:t>若函数极限</a:t>
            </a:r>
            <a:r>
              <a:rPr lang="zh-CN" altLang="en-US" sz="2300" b="1">
                <a:latin typeface="+mn-ea"/>
                <a:cs typeface="+mn-ea"/>
              </a:rPr>
              <a:t>       </a:t>
            </a:r>
            <a:r>
              <a:rPr lang="zh-CN" altLang="en-US" sz="2300">
                <a:latin typeface="+mn-ea"/>
                <a:cs typeface="+mn-ea"/>
              </a:rPr>
              <a:t>存在，则极限唯一</a:t>
            </a:r>
            <a:r>
              <a:rPr lang="en-US" altLang="zh-CN" sz="2300" b="1">
                <a:latin typeface="+mn-ea"/>
                <a:cs typeface="+mn-ea"/>
              </a:rPr>
              <a:t>.</a:t>
            </a:r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65395" y="1637030"/>
          <a:ext cx="966470" cy="473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" imgW="596900" imgH="292100" progId="Equation.KSEE3">
                  <p:embed/>
                </p:oleObj>
              </mc:Choice>
              <mc:Fallback>
                <p:oleObj name="" r:id="rId1" imgW="596900" imgH="2921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65395" y="1637030"/>
                        <a:ext cx="966470" cy="473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119505" y="2210435"/>
            <a:ext cx="9797415" cy="12941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zh-CN" sz="2300" b="1">
                <a:solidFill>
                  <a:srgbClr val="3333FF"/>
                </a:solidFill>
                <a:latin typeface="+mn-ea"/>
                <a:cs typeface="+mn-ea"/>
              </a:rPr>
              <a:t>定理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2.8</a:t>
            </a:r>
            <a:r>
              <a:rPr lang="en-US" altLang="zh-CN" sz="2300">
                <a:latin typeface="+mn-ea"/>
                <a:cs typeface="+mn-ea"/>
              </a:rPr>
              <a:t>(</a:t>
            </a:r>
            <a:r>
              <a:rPr lang="zh-CN" altLang="en-US" sz="2300">
                <a:latin typeface="+mn-ea"/>
                <a:cs typeface="+mn-ea"/>
              </a:rPr>
              <a:t>局部有界性</a:t>
            </a:r>
            <a:r>
              <a:rPr lang="en-US" altLang="zh-CN" sz="2300">
                <a:latin typeface="+mn-ea"/>
                <a:cs typeface="+mn-ea"/>
              </a:rPr>
              <a:t>)</a:t>
            </a:r>
            <a:r>
              <a:rPr lang="zh-CN" altLang="en-US" sz="2300">
                <a:latin typeface="+mn-ea"/>
                <a:cs typeface="+mn-ea"/>
              </a:rPr>
              <a:t> 若       存在,则存在  的某个空心邻域    ,使得f(x)在    内有界.</a:t>
            </a:r>
            <a:endParaRPr lang="zh-CN" altLang="en-US" sz="2300">
              <a:latin typeface="+mn-ea"/>
              <a:cs typeface="+mn-ea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39920" y="2406015"/>
          <a:ext cx="979805" cy="480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3" imgW="596900" imgH="292100" progId="Equation.KSEE3">
                  <p:embed/>
                </p:oleObj>
              </mc:Choice>
              <mc:Fallback>
                <p:oleObj name="" r:id="rId3" imgW="596900" imgH="2921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39920" y="2406015"/>
                        <a:ext cx="979805" cy="480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083425" y="2406015"/>
          <a:ext cx="327660" cy="422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4" imgW="177165" imgH="228600" progId="Equation.KSEE3">
                  <p:embed/>
                </p:oleObj>
              </mc:Choice>
              <mc:Fallback>
                <p:oleObj name="" r:id="rId4" imgW="177165" imgH="2286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083425" y="2406015"/>
                        <a:ext cx="327660" cy="422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465945" y="2338070"/>
          <a:ext cx="558165" cy="426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6" imgW="431800" imgH="330200" progId="Equation.KSEE3">
                  <p:embed/>
                </p:oleObj>
              </mc:Choice>
              <mc:Fallback>
                <p:oleObj name="" r:id="rId6" imgW="431800" imgH="3302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465945" y="2338070"/>
                        <a:ext cx="558165" cy="426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20265" y="2944495"/>
          <a:ext cx="558165" cy="426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8" imgW="431800" imgH="330200" progId="Equation.KSEE3">
                  <p:embed/>
                </p:oleObj>
              </mc:Choice>
              <mc:Fallback>
                <p:oleObj name="" r:id="rId8" imgW="431800" imgH="3302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120265" y="2944495"/>
                        <a:ext cx="558165" cy="426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1152525" y="3533775"/>
            <a:ext cx="9670415" cy="23558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定理2.9</a:t>
            </a:r>
            <a:r>
              <a:rPr lang="en-US" altLang="zh-CN" sz="2300">
                <a:latin typeface="+mn-ea"/>
                <a:cs typeface="+mn-ea"/>
              </a:rPr>
              <a:t>(夹逼定理）设在x的相应变化范围内，有</a:t>
            </a:r>
            <a:endParaRPr lang="en-US" altLang="zh-CN" sz="2300">
              <a:latin typeface="+mn-ea"/>
              <a:cs typeface="+mn-ea"/>
            </a:endParaRPr>
          </a:p>
          <a:p>
            <a:pPr>
              <a:lnSpc>
                <a:spcPct val="160000"/>
              </a:lnSpc>
            </a:pPr>
            <a:r>
              <a:rPr lang="en-US" altLang="zh-CN" sz="2300">
                <a:latin typeface="+mn-ea"/>
                <a:cs typeface="+mn-ea"/>
              </a:rPr>
              <a:t>（1） F(x)≤f(x)≤G(x);</a:t>
            </a:r>
            <a:endParaRPr lang="en-US" altLang="zh-CN" sz="2300">
              <a:latin typeface="+mn-ea"/>
              <a:cs typeface="+mn-ea"/>
            </a:endParaRPr>
          </a:p>
          <a:p>
            <a:pPr>
              <a:lnSpc>
                <a:spcPct val="160000"/>
              </a:lnSpc>
            </a:pPr>
            <a:r>
              <a:rPr lang="en-US" altLang="zh-CN" sz="2300">
                <a:latin typeface="+mn-ea"/>
                <a:cs typeface="+mn-ea"/>
              </a:rPr>
              <a:t>（2） limF(x)=limG(x)=A.</a:t>
            </a:r>
            <a:endParaRPr lang="en-US" altLang="zh-CN" sz="2300">
              <a:latin typeface="+mn-ea"/>
              <a:cs typeface="+mn-ea"/>
            </a:endParaRPr>
          </a:p>
          <a:p>
            <a:pPr>
              <a:lnSpc>
                <a:spcPct val="160000"/>
              </a:lnSpc>
            </a:pPr>
            <a:r>
              <a:rPr lang="en-US" altLang="zh-CN" sz="2300">
                <a:latin typeface="+mn-ea"/>
                <a:cs typeface="+mn-ea"/>
              </a:rPr>
              <a:t>则limf(x)存在，且limf(x)=A.</a:t>
            </a:r>
            <a:endParaRPr lang="en-US" altLang="zh-CN" sz="230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66611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2.3.2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运算法则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9310" y="1209675"/>
            <a:ext cx="10329545" cy="21774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 </a:t>
            </a:r>
            <a:r>
              <a:rPr lang="zh-CN" altLang="en-US" sz="2300">
                <a:solidFill>
                  <a:srgbClr val="3333FF"/>
                </a:solidFill>
                <a:latin typeface="+mn-ea"/>
                <a:cs typeface="+mn-ea"/>
              </a:rPr>
              <a:t>定理2</a:t>
            </a:r>
            <a:r>
              <a:rPr lang="en-US" altLang="zh-CN" sz="2300">
                <a:solidFill>
                  <a:srgbClr val="3333FF"/>
                </a:solidFill>
                <a:latin typeface="+mn-ea"/>
                <a:cs typeface="+mn-ea"/>
              </a:rPr>
              <a:t>.</a:t>
            </a:r>
            <a:r>
              <a:rPr lang="zh-CN" altLang="en-US" sz="2300">
                <a:solidFill>
                  <a:srgbClr val="3333FF"/>
                </a:solidFill>
                <a:latin typeface="+mn-ea"/>
                <a:cs typeface="+mn-ea"/>
              </a:rPr>
              <a:t>10</a:t>
            </a:r>
            <a:r>
              <a:rPr lang="en-US" altLang="zh-CN" sz="2300">
                <a:latin typeface="+mn-ea"/>
                <a:cs typeface="+mn-ea"/>
              </a:rPr>
              <a:t>(</a:t>
            </a:r>
            <a:r>
              <a:rPr lang="zh-CN" altLang="en-US" sz="2300">
                <a:latin typeface="+mn-ea"/>
                <a:cs typeface="+mn-ea"/>
              </a:rPr>
              <a:t>四则运算法则</a:t>
            </a:r>
            <a:r>
              <a:rPr lang="en-US" altLang="zh-CN" sz="2300">
                <a:latin typeface="+mn-ea"/>
                <a:cs typeface="+mn-ea"/>
              </a:rPr>
              <a:t>) </a:t>
            </a:r>
            <a:r>
              <a:rPr lang="zh-CN" altLang="en-US" sz="2300">
                <a:latin typeface="+mn-ea"/>
                <a:cs typeface="+mn-ea"/>
              </a:rPr>
              <a:t>设                   则:</a:t>
            </a:r>
            <a:endParaRPr lang="zh-CN" altLang="en-US" sz="2300">
              <a:latin typeface="+mn-ea"/>
              <a:cs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2300">
                <a:latin typeface="+mn-ea"/>
                <a:cs typeface="+mn-ea"/>
              </a:rPr>
              <a:t>（1）和</a:t>
            </a:r>
            <a:r>
              <a:rPr lang="en-US" altLang="zh-CN" sz="2300">
                <a:latin typeface="+mn-ea"/>
                <a:cs typeface="+mn-ea"/>
              </a:rPr>
              <a:t>(</a:t>
            </a:r>
            <a:r>
              <a:rPr lang="zh-CN" altLang="en-US" sz="2300">
                <a:latin typeface="+mn-ea"/>
                <a:cs typeface="+mn-ea"/>
              </a:rPr>
              <a:t>差</a:t>
            </a:r>
            <a:r>
              <a:rPr lang="en-US" altLang="zh-CN" sz="2300">
                <a:latin typeface="+mn-ea"/>
                <a:cs typeface="+mn-ea"/>
              </a:rPr>
              <a:t>)</a:t>
            </a:r>
            <a:r>
              <a:rPr lang="zh-CN" altLang="en-US" sz="2300">
                <a:latin typeface="+mn-ea"/>
                <a:cs typeface="+mn-ea"/>
              </a:rPr>
              <a:t>的极限存在，且</a:t>
            </a:r>
            <a:endParaRPr lang="zh-CN" altLang="en-US" sz="2300">
              <a:latin typeface="+mn-ea"/>
              <a:cs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2300">
                <a:latin typeface="+mn-ea"/>
                <a:cs typeface="+mn-ea"/>
              </a:rPr>
              <a:t>（2）乘积的极限存在，且</a:t>
            </a:r>
            <a:endParaRPr lang="zh-CN" altLang="en-US" sz="2300">
              <a:latin typeface="+mn-ea"/>
              <a:cs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2300">
                <a:latin typeface="+mn-ea"/>
                <a:cs typeface="+mn-ea"/>
              </a:rPr>
              <a:t>（3）limg(x)=B≠0，商的极限存在，且</a:t>
            </a:r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44895" y="2844165"/>
          <a:ext cx="3048635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524000" imgH="419100" progId="Equation.KSEE3">
                  <p:embed/>
                </p:oleObj>
              </mc:Choice>
              <mc:Fallback>
                <p:oleObj name="" r:id="rId1" imgW="1524000" imgH="4191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44895" y="2844165"/>
                        <a:ext cx="3048635" cy="644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36415" y="2445385"/>
          <a:ext cx="4487545" cy="365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3" imgW="2552700" imgH="203200" progId="Equation.KSEE3">
                  <p:embed/>
                </p:oleObj>
              </mc:Choice>
              <mc:Fallback>
                <p:oleObj name="" r:id="rId3" imgW="2552700" imgH="2032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36415" y="2445385"/>
                        <a:ext cx="4487545" cy="365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5" imgW="914400" imgH="215900" progId="Equation.KSEE3">
                  <p:embed/>
                </p:oleObj>
              </mc:Choice>
              <mc:Fallback>
                <p:oleObj name="" r:id="rId5" imgW="914400" imgH="2159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624705" y="1948180"/>
          <a:ext cx="4822825" cy="365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2743200" imgH="203200" progId="Equation.KSEE3">
                  <p:embed/>
                </p:oleObj>
              </mc:Choice>
              <mc:Fallback>
                <p:oleObj name="" r:id="rId7" imgW="2743200" imgH="2032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24705" y="1948180"/>
                        <a:ext cx="4822825" cy="365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62500" y="1450340"/>
          <a:ext cx="2860675" cy="341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9" imgW="1701800" imgH="203200" progId="Equation.KSEE3">
                  <p:embed/>
                </p:oleObj>
              </mc:Choice>
              <mc:Fallback>
                <p:oleObj name="" r:id="rId9" imgW="1701800" imgH="2032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62500" y="1450340"/>
                        <a:ext cx="2860675" cy="341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113790" y="3420110"/>
            <a:ext cx="10157460" cy="55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zh-CN" sz="2300"/>
              <a:t>以乘法法则为例进行证明：</a:t>
            </a:r>
            <a:endParaRPr lang="zh-CN" altLang="zh-CN" sz="2300"/>
          </a:p>
        </p:txBody>
      </p:sp>
      <p:sp>
        <p:nvSpPr>
          <p:cNvPr id="14" name="文本框 13"/>
          <p:cNvSpPr txBox="1"/>
          <p:nvPr/>
        </p:nvSpPr>
        <p:spPr>
          <a:xfrm>
            <a:off x="997585" y="3971290"/>
            <a:ext cx="9992360" cy="2568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zh-CN" sz="2300">
                <a:sym typeface="+mn-ea"/>
              </a:rPr>
              <a:t>证明：由题设lim f(x)=A,lim g(x)=B.根据定理</a:t>
            </a:r>
            <a:r>
              <a:rPr lang="en-US" altLang="zh-CN" sz="2300">
                <a:sym typeface="+mn-ea"/>
              </a:rPr>
              <a:t>2.5</a:t>
            </a:r>
            <a:r>
              <a:rPr lang="zh-CN" altLang="zh-CN" sz="2300">
                <a:sym typeface="+mn-ea"/>
              </a:rPr>
              <a:t>函数的极限与无穷小的关系，有f(x)=A+α,g(x)=B+β,其中α,β均为无穷小，于是</a:t>
            </a:r>
            <a:endParaRPr lang="zh-CN" altLang="zh-CN" sz="2300"/>
          </a:p>
          <a:p>
            <a:pPr algn="ctr">
              <a:lnSpc>
                <a:spcPct val="150000"/>
              </a:lnSpc>
            </a:pPr>
            <a:r>
              <a:rPr lang="zh-CN" altLang="zh-CN" sz="2300">
                <a:sym typeface="+mn-ea"/>
              </a:rPr>
              <a:t>f(x)·g(x)=(A+α)(B+β)=AB+αB+βA+αβ.</a:t>
            </a:r>
            <a:endParaRPr lang="zh-CN" altLang="zh-CN" sz="2300"/>
          </a:p>
          <a:p>
            <a:pPr>
              <a:lnSpc>
                <a:spcPct val="150000"/>
              </a:lnSpc>
            </a:pPr>
            <a:r>
              <a:rPr lang="zh-CN" altLang="zh-CN" sz="2300">
                <a:sym typeface="+mn-ea"/>
              </a:rPr>
              <a:t>由无穷小的性质知</a:t>
            </a:r>
            <a:r>
              <a:rPr lang="en-US" altLang="zh-CN" sz="2300">
                <a:sym typeface="+mn-ea"/>
              </a:rPr>
              <a:t>,</a:t>
            </a:r>
            <a:r>
              <a:rPr lang="zh-CN" altLang="zh-CN" sz="2300">
                <a:sym typeface="+mn-ea"/>
              </a:rPr>
              <a:t>αB,βA,αβ均为无穷小</a:t>
            </a:r>
            <a:r>
              <a:rPr lang="en-US" altLang="zh-CN" sz="2300">
                <a:sym typeface="+mn-ea"/>
              </a:rPr>
              <a:t>,</a:t>
            </a:r>
            <a:r>
              <a:rPr lang="zh-CN" altLang="zh-CN" sz="2300">
                <a:sym typeface="+mn-ea"/>
              </a:rPr>
              <a:t>和为无穷小</a:t>
            </a:r>
            <a:r>
              <a:rPr lang="en-US" altLang="zh-CN" sz="2300">
                <a:sym typeface="+mn-ea"/>
              </a:rPr>
              <a:t>,</a:t>
            </a:r>
            <a:r>
              <a:rPr lang="zh-CN" altLang="zh-CN" sz="2300">
                <a:sym typeface="+mn-ea"/>
              </a:rPr>
              <a:t>便有lim f(x)·g(x)=AB</a:t>
            </a:r>
            <a:r>
              <a:rPr lang="en-US" altLang="zh-CN" sz="2300">
                <a:sym typeface="+mn-ea"/>
              </a:rPr>
              <a:t>.</a:t>
            </a:r>
            <a:endParaRPr lang="zh-CN" altLang="zh-CN" sz="2300"/>
          </a:p>
          <a:p>
            <a:endParaRPr lang="zh-CN" altLang="en-US" sz="23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5" name="横卷形 21514"/>
          <p:cNvSpPr/>
          <p:nvPr/>
        </p:nvSpPr>
        <p:spPr>
          <a:xfrm>
            <a:off x="996315" y="2627313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注意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6315" y="3308985"/>
            <a:ext cx="10213975" cy="23901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300">
                <a:latin typeface="+mn-ea"/>
                <a:cs typeface="+mn-ea"/>
              </a:rPr>
              <a:t>(1) </a:t>
            </a:r>
            <a:r>
              <a:rPr lang="zh-CN" altLang="en-US" sz="2300">
                <a:latin typeface="+mn-ea"/>
                <a:cs typeface="+mn-ea"/>
              </a:rPr>
              <a:t>极限没加条件时，泛指f(x)在</a:t>
            </a:r>
            <a:endParaRPr lang="zh-CN" altLang="en-US" sz="2300">
              <a:latin typeface="+mn-ea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2300">
                <a:latin typeface="+mn-ea"/>
                <a:cs typeface="+mn-ea"/>
              </a:rPr>
              <a:t>六种极限中的任何一种；</a:t>
            </a:r>
            <a:endParaRPr lang="zh-CN" altLang="en-US" sz="2300">
              <a:latin typeface="+mn-ea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300">
                <a:latin typeface="+mn-ea"/>
                <a:cs typeface="+mn-ea"/>
              </a:rPr>
              <a:t>(2) </a:t>
            </a:r>
            <a:r>
              <a:rPr lang="zh-CN" altLang="en-US" sz="2300">
                <a:latin typeface="+mn-ea"/>
                <a:cs typeface="+mn-ea"/>
              </a:rPr>
              <a:t>法则要求每一个参与运算的函数的极限存在；</a:t>
            </a:r>
            <a:endParaRPr lang="zh-CN" altLang="en-US" sz="2300">
              <a:latin typeface="+mn-ea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300">
                <a:latin typeface="+mn-ea"/>
                <a:cs typeface="+mn-ea"/>
              </a:rPr>
              <a:t>(3) </a:t>
            </a:r>
            <a:r>
              <a:rPr lang="zh-CN" altLang="en-US" sz="2300">
                <a:latin typeface="+mn-ea"/>
                <a:cs typeface="+mn-ea"/>
              </a:rPr>
              <a:t>商的极限的运算法则有个前提，即分母的极限不能为零;</a:t>
            </a:r>
            <a:endParaRPr lang="zh-CN" altLang="en-US" sz="2300">
              <a:latin typeface="+mn-ea"/>
              <a:cs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sz="2300">
                <a:latin typeface="+mn-ea"/>
                <a:cs typeface="+mn-ea"/>
              </a:rPr>
              <a:t>(4)</a:t>
            </a:r>
            <a:r>
              <a:rPr lang="zh-CN" altLang="en-US" sz="2300">
                <a:latin typeface="+mn-ea"/>
                <a:cs typeface="+mn-ea"/>
              </a:rPr>
              <a:t>法则</a:t>
            </a:r>
            <a:r>
              <a:rPr lang="en-US" altLang="zh-CN" sz="2300">
                <a:latin typeface="+mn-ea"/>
                <a:cs typeface="+mn-ea"/>
              </a:rPr>
              <a:t>(1)(2)</a:t>
            </a:r>
            <a:r>
              <a:rPr lang="zh-CN" altLang="en-US" sz="2300">
                <a:latin typeface="+mn-ea"/>
                <a:cs typeface="+mn-ea"/>
              </a:rPr>
              <a:t>可以推广到有限个函数极限的情形.</a:t>
            </a:r>
            <a:endParaRPr lang="zh-CN" altLang="en-US" sz="2300">
              <a:latin typeface="+mn-ea"/>
              <a:cs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02910" y="3465830"/>
          <a:ext cx="5146675" cy="465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3124200" imgH="241300" progId="Equation.KSEE3">
                  <p:embed/>
                </p:oleObj>
              </mc:Choice>
              <mc:Fallback>
                <p:oleObj name="" r:id="rId1" imgW="3124200" imgH="2413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502910" y="3465830"/>
                        <a:ext cx="5146675" cy="465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098550" y="502920"/>
            <a:ext cx="9994265" cy="14351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90000"/>
              </a:lnSpc>
            </a:pP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推论</a:t>
            </a:r>
            <a:r>
              <a:rPr lang="en-US" altLang="zh-CN" sz="2300" b="1">
                <a:latin typeface="+mn-ea"/>
                <a:cs typeface="+mn-ea"/>
              </a:rPr>
              <a:t> </a:t>
            </a:r>
            <a:r>
              <a:rPr lang="en-US" altLang="zh-CN" sz="2300">
                <a:latin typeface="+mn-ea"/>
                <a:cs typeface="+mn-ea"/>
              </a:rPr>
              <a:t>设      存在且为A，C为常数，n为正整数，则有</a:t>
            </a:r>
            <a:endParaRPr lang="en-US" altLang="zh-CN" sz="2300" b="1">
              <a:latin typeface="+mn-ea"/>
              <a:cs typeface="+mn-ea"/>
            </a:endParaRPr>
          </a:p>
          <a:p>
            <a:pPr>
              <a:lnSpc>
                <a:spcPct val="190000"/>
              </a:lnSpc>
            </a:pPr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47265" y="788670"/>
          <a:ext cx="763905" cy="398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3" imgW="571500" imgH="203200" progId="Equation.KSEE3">
                  <p:embed/>
                </p:oleObj>
              </mc:Choice>
              <mc:Fallback>
                <p:oleObj name="" r:id="rId3" imgW="571500" imgH="203200" progId="Equation.KSEE3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47265" y="788670"/>
                        <a:ext cx="763905" cy="398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8550" y="1439863"/>
          <a:ext cx="4912995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" r:id="rId5" imgW="2298700" imgH="533400" progId="Equation.KSEE3">
                  <p:embed/>
                </p:oleObj>
              </mc:Choice>
              <mc:Fallback>
                <p:oleObj name="" r:id="rId5" imgW="2298700" imgH="533400" progId="Equation.KSEE3">
                  <p:embed/>
                  <p:pic>
                    <p:nvPicPr>
                      <p:cNvPr id="0" name="图片 205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98550" y="1439863"/>
                        <a:ext cx="4912995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ldLvl="0" animBg="1"/>
      <p:bldP spid="10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6945" y="742315"/>
          <a:ext cx="10368915" cy="172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" r:id="rId1" imgW="5626100" imgH="927100" progId="Equation.KSEE3">
                  <p:embed/>
                </p:oleObj>
              </mc:Choice>
              <mc:Fallback>
                <p:oleObj name="" r:id="rId1" imgW="5626100" imgH="927100" progId="Equation.KSEE3">
                  <p:embed/>
                  <p:pic>
                    <p:nvPicPr>
                      <p:cNvPr id="0" name="图片 410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56945" y="742315"/>
                        <a:ext cx="10368915" cy="172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85215" y="944880"/>
            <a:ext cx="24123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24560" y="663575"/>
            <a:ext cx="10062845" cy="515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300" b="1">
                <a:solidFill>
                  <a:srgbClr val="3333FF"/>
                </a:solidFill>
                <a:latin typeface="+mn-ea"/>
                <a:cs typeface="+mn-ea"/>
              </a:rPr>
              <a:t>定理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2.11</a:t>
            </a:r>
            <a:r>
              <a:rPr lang="en-US" altLang="zh-CN" sz="2300">
                <a:latin typeface="+mn-ea"/>
                <a:cs typeface="+mn-ea"/>
              </a:rPr>
              <a:t>(复合函数的极限) </a:t>
            </a:r>
            <a:endParaRPr lang="zh-CN" altLang="en-US" sz="2300">
              <a:latin typeface="+mn-ea"/>
              <a:cs typeface="+mn-ea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298958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" r:id="rId3" imgW="914400" imgH="215900" progId="Equation.KSEE3">
                  <p:embed/>
                </p:oleObj>
              </mc:Choice>
              <mc:Fallback>
                <p:oleObj name="" r:id="rId3" imgW="914400" imgH="215900" progId="Equation.KSEE3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298958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120775" y="2544445"/>
            <a:ext cx="159639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25</a:t>
            </a:r>
            <a:r>
              <a:rPr lang="en-US" altLang="zh-CN" sz="2300">
                <a:latin typeface="+mn-ea"/>
                <a:cs typeface="+mn-ea"/>
              </a:rPr>
              <a:t> </a:t>
            </a:r>
            <a:r>
              <a:rPr lang="zh-CN" altLang="en-US" sz="2300">
                <a:latin typeface="+mn-ea"/>
                <a:cs typeface="+mn-ea"/>
              </a:rPr>
              <a:t>求</a:t>
            </a:r>
            <a:endParaRPr lang="zh-CN" altLang="en-US" sz="2300">
              <a:latin typeface="+mn-ea"/>
              <a:cs typeface="+mn-ea"/>
            </a:endParaRPr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13305" y="2569210"/>
          <a:ext cx="1776730" cy="468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" r:id="rId5" imgW="1130300" imgH="292100" progId="Equation.KSEE3">
                  <p:embed/>
                </p:oleObj>
              </mc:Choice>
              <mc:Fallback>
                <p:oleObj name="" r:id="rId5" imgW="1130300" imgH="292100" progId="Equation.KSEE3">
                  <p:embed/>
                  <p:pic>
                    <p:nvPicPr>
                      <p:cNvPr id="0" name="图片 410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13305" y="2569210"/>
                        <a:ext cx="1776730" cy="468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298958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" r:id="rId7" imgW="914400" imgH="215900" progId="Equation.KSEE3">
                  <p:embed/>
                </p:oleObj>
              </mc:Choice>
              <mc:Fallback>
                <p:oleObj name="" r:id="rId7" imgW="914400" imgH="215900" progId="Equation.KSEE3">
                  <p:embed/>
                  <p:pic>
                    <p:nvPicPr>
                      <p:cNvPr id="0" name="图片 410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298958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120775" y="3217545"/>
            <a:ext cx="419798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/>
              <a:t>解：由极限的四则运算法则</a:t>
            </a:r>
            <a:endParaRPr lang="zh-CN" altLang="en-US" sz="2300"/>
          </a:p>
        </p:txBody>
      </p:sp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80465" y="3762375"/>
          <a:ext cx="7051675" cy="1248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8" imgW="4038600" imgH="660400" progId="Equation.KSEE3">
                  <p:embed/>
                </p:oleObj>
              </mc:Choice>
              <mc:Fallback>
                <p:oleObj name="" r:id="rId8" imgW="4038600" imgH="660400" progId="Equation.KSEE3">
                  <p:embed/>
                  <p:pic>
                    <p:nvPicPr>
                      <p:cNvPr id="0" name="图片 410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80465" y="3762375"/>
                        <a:ext cx="7051675" cy="1248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85215" y="5242560"/>
            <a:ext cx="931481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/>
              <a:t>多项式函数求极限公式：</a:t>
            </a:r>
            <a:endParaRPr lang="zh-CN" altLang="en-US" sz="2300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245610" y="5242560"/>
          <a:ext cx="495744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0" imgW="3314700" imgH="304800" progId="Equation.KSEE3">
                  <p:embed/>
                </p:oleObj>
              </mc:Choice>
              <mc:Fallback>
                <p:oleObj name="" r:id="rId10" imgW="3314700" imgH="304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245610" y="5242560"/>
                        <a:ext cx="495744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1558" y="553720"/>
          <a:ext cx="2548255" cy="689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548765" imgH="419100" progId="Equation.KSEE3">
                  <p:embed/>
                </p:oleObj>
              </mc:Choice>
              <mc:Fallback>
                <p:oleObj name="" r:id="rId1" imgW="1548765" imgH="4191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31558" y="553720"/>
                        <a:ext cx="2548255" cy="689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1875" y="1556385"/>
          <a:ext cx="10292715" cy="516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5816600" imgH="292100" progId="Equation.KSEE3">
                  <p:embed/>
                </p:oleObj>
              </mc:Choice>
              <mc:Fallback>
                <p:oleObj name="" r:id="rId3" imgW="5816600" imgH="2921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1875" y="1556385"/>
                        <a:ext cx="10292715" cy="516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914400" imgH="215900" progId="Equation.KSEE3">
                  <p:embed/>
                </p:oleObj>
              </mc:Choice>
              <mc:Fallback>
                <p:oleObj name="" r:id="rId5" imgW="914400" imgH="2159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69390" y="2181860"/>
          <a:ext cx="4322445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7" imgW="2616200" imgH="558800" progId="Equation.KSEE3">
                  <p:embed/>
                </p:oleObj>
              </mc:Choice>
              <mc:Fallback>
                <p:oleObj name="" r:id="rId7" imgW="2616200" imgH="5588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69390" y="2181860"/>
                        <a:ext cx="4322445" cy="908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31875" y="3939540"/>
            <a:ext cx="100063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00000"/>
              </a:lnSpc>
            </a:pPr>
            <a:r>
              <a:rPr lang="zh-CN" altLang="en-US"/>
              <a:t>解：因为分母极限为0，不能用商的极限法则，但分子的极限为9≠0，可以将分式的分子与分母颠倒后再用商的极限法则，即                                          由无穷小与无穷大的倒数关系，得</a:t>
            </a:r>
            <a:endParaRPr lang="zh-CN" altLang="en-US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33190" y="4553585"/>
          <a:ext cx="2106930" cy="630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9" imgW="1511300" imgH="419100" progId="Equation.KSEE3">
                  <p:embed/>
                </p:oleObj>
              </mc:Choice>
              <mc:Fallback>
                <p:oleObj name="" r:id="rId9" imgW="1511300" imgH="4191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33190" y="4553585"/>
                        <a:ext cx="2106930" cy="630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4108" y="3190558"/>
          <a:ext cx="2548255" cy="648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1" imgW="1548765" imgH="393700" progId="Equation.KSEE3">
                  <p:embed/>
                </p:oleObj>
              </mc:Choice>
              <mc:Fallback>
                <p:oleObj name="" r:id="rId11" imgW="1548765" imgH="393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14108" y="3190558"/>
                        <a:ext cx="2548255" cy="648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79433" y="5414328"/>
          <a:ext cx="2047875" cy="648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3" imgW="1244600" imgH="393700" progId="Equation.KSEE3">
                  <p:embed/>
                </p:oleObj>
              </mc:Choice>
              <mc:Fallback>
                <p:oleObj name="" r:id="rId13" imgW="1244600" imgH="393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79433" y="5414328"/>
                        <a:ext cx="2047875" cy="648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74850" y="4745673"/>
          <a:ext cx="5998210" cy="732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" imgW="3644900" imgH="444500" progId="Equation.KSEE3">
                  <p:embed/>
                </p:oleObj>
              </mc:Choice>
              <mc:Fallback>
                <p:oleObj name="" r:id="rId1" imgW="3644900" imgH="4445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74850" y="4745673"/>
                        <a:ext cx="5998210" cy="732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64260" y="1562735"/>
            <a:ext cx="10310495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/>
              <a:t>解：易看出，分母与分子的极限都是0，由于当x→1时(x－1)→0,这说明分母与分子有以0为极限的公因子(x-1):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40405" y="2818765"/>
          <a:ext cx="301942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3" imgW="1714500" imgH="558800" progId="Equation.KSEE3">
                  <p:embed/>
                </p:oleObj>
              </mc:Choice>
              <mc:Fallback>
                <p:oleObj name="" r:id="rId3" imgW="1714500" imgH="5588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40405" y="2818765"/>
                        <a:ext cx="3019425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56005" y="3903980"/>
            <a:ext cx="85147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将分子、分母因式分解，约去公因子后，再求极限</a:t>
            </a: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4260" y="685800"/>
          <a:ext cx="340614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1562100" imgH="419100" progId="Equation.KSEE3">
                  <p:embed/>
                </p:oleObj>
              </mc:Choice>
              <mc:Fallback>
                <p:oleObj name="" r:id="rId5" imgW="1562100" imgH="4191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4260" y="685800"/>
                        <a:ext cx="340614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1411</Words>
  <Application>WPS 演示</Application>
  <PresentationFormat>宽屏</PresentationFormat>
  <Paragraphs>108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59</vt:i4>
      </vt:variant>
      <vt:variant>
        <vt:lpstr>幻灯片标题</vt:lpstr>
      </vt:variant>
      <vt:variant>
        <vt:i4>17</vt:i4>
      </vt:variant>
    </vt:vector>
  </HeadingPairs>
  <TitlesOfParts>
    <vt:vector size="88" baseType="lpstr">
      <vt:lpstr>Arial</vt:lpstr>
      <vt:lpstr>宋体</vt:lpstr>
      <vt:lpstr>Wingdings</vt:lpstr>
      <vt:lpstr>Calibri</vt:lpstr>
      <vt:lpstr>微软雅黑</vt:lpstr>
      <vt:lpstr>Arial Unicode MS</vt:lpstr>
      <vt:lpstr>Calibri Light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75</cp:revision>
  <dcterms:created xsi:type="dcterms:W3CDTF">2018-10-12T15:11:00Z</dcterms:created>
  <dcterms:modified xsi:type="dcterms:W3CDTF">2021-01-08T06:17:21Z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