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73" r:id="rId4"/>
    <p:sldMasterId id="2147483684" r:id="rId5"/>
    <p:sldMasterId id="2147483695" r:id="rId6"/>
  </p:sldMasterIdLst>
  <p:notesMasterIdLst>
    <p:notesMasterId r:id="rId12"/>
  </p:notesMasterIdLst>
  <p:sldIdLst>
    <p:sldId id="263" r:id="rId7"/>
    <p:sldId id="264" r:id="rId8"/>
    <p:sldId id="268" r:id="rId9"/>
    <p:sldId id="270" r:id="rId10"/>
    <p:sldId id="272" r:id="rId11"/>
    <p:sldId id="273" r:id="rId13"/>
    <p:sldId id="274" r:id="rId14"/>
    <p:sldId id="278" r:id="rId15"/>
    <p:sldId id="277" r:id="rId16"/>
    <p:sldId id="275" r:id="rId17"/>
    <p:sldId id="282" r:id="rId18"/>
    <p:sldId id="283" r:id="rId19"/>
    <p:sldId id="286" r:id="rId20"/>
    <p:sldId id="284" r:id="rId21"/>
    <p:sldId id="287" r:id="rId22"/>
    <p:sldId id="285" r:id="rId23"/>
    <p:sldId id="266" r:id="rId2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EEAAC"/>
    <a:srgbClr val="1D41D5"/>
    <a:srgbClr val="FFD777"/>
    <a:srgbClr val="E48746"/>
    <a:srgbClr val="FFDF87"/>
    <a:srgbClr val="FFE9A6"/>
    <a:srgbClr val="FFD695"/>
    <a:srgbClr val="FFC663"/>
    <a:srgbClr val="FFC0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6" Type="http://schemas.openxmlformats.org/officeDocument/2006/relationships/image" Target="../media/image11.wmf"/><Relationship Id="rId5" Type="http://schemas.openxmlformats.org/officeDocument/2006/relationships/image" Target="../media/image2.wmf"/><Relationship Id="rId4" Type="http://schemas.openxmlformats.org/officeDocument/2006/relationships/image" Target="../media/image9.wmf"/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9" Type="http://schemas.openxmlformats.org/officeDocument/2006/relationships/image" Target="../media/image20.wmf"/><Relationship Id="rId8" Type="http://schemas.openxmlformats.org/officeDocument/2006/relationships/image" Target="../media/image19.wmf"/><Relationship Id="rId7" Type="http://schemas.openxmlformats.org/officeDocument/2006/relationships/image" Target="../media/image18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4" Type="http://schemas.openxmlformats.org/officeDocument/2006/relationships/image" Target="../media/image15.wmf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6" Type="http://schemas.openxmlformats.org/officeDocument/2006/relationships/image" Target="../media/image26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6.vml.rels><?xml version="1.0" encoding="UTF-8" standalone="yes"?>
<Relationships xmlns="http://schemas.openxmlformats.org/package/2006/relationships"><Relationship Id="rId6" Type="http://schemas.openxmlformats.org/officeDocument/2006/relationships/image" Target="../media/image31.wmf"/><Relationship Id="rId5" Type="http://schemas.openxmlformats.org/officeDocument/2006/relationships/image" Target="../media/image30.wmf"/><Relationship Id="rId4" Type="http://schemas.openxmlformats.org/officeDocument/2006/relationships/image" Target="../media/image29.wmf"/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4" Type="http://schemas.openxmlformats.org/officeDocument/2006/relationships/image" Target="../media/image35.wmf"/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40.wmf"/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6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5.wmf"/><Relationship Id="rId4" Type="http://schemas.openxmlformats.org/officeDocument/2006/relationships/image" Target="../media/image44.wmf"/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高等数学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章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1268095" y="1944370"/>
            <a:ext cx="9655810" cy="2376805"/>
          </a:xfrm>
          <a:prstGeom prst="roundRect">
            <a:avLst/>
          </a:prstGeom>
          <a:noFill/>
          <a:ln w="117475">
            <a:solidFill>
              <a:srgbClr val="712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020000">
            <a:off x="8984615" y="2472055"/>
            <a:ext cx="3594100" cy="5080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第1节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2540" y="628967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Freeform 15"/>
          <p:cNvSpPr>
            <a:spLocks noChangeArrowheads="1"/>
          </p:cNvSpPr>
          <p:nvPr userDrawn="1"/>
        </p:nvSpPr>
        <p:spPr bwMode="auto">
          <a:xfrm>
            <a:off x="2446972" y="945516"/>
            <a:ext cx="792163" cy="96837"/>
          </a:xfrm>
          <a:custGeom>
            <a:avLst/>
            <a:gdLst>
              <a:gd name="T0" fmla="*/ 100 w 1038"/>
              <a:gd name="T1" fmla="*/ 0 h 127"/>
              <a:gd name="T2" fmla="*/ 938 w 1038"/>
              <a:gd name="T3" fmla="*/ 0 h 127"/>
              <a:gd name="T4" fmla="*/ 1038 w 1038"/>
              <a:gd name="T5" fmla="*/ 127 h 127"/>
              <a:gd name="T6" fmla="*/ 0 w 1038"/>
              <a:gd name="T7" fmla="*/ 127 h 127"/>
              <a:gd name="T8" fmla="*/ 100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8"/>
              <a:gd name="T16" fmla="*/ 0 h 127"/>
              <a:gd name="T17" fmla="*/ 1038 w 1038"/>
              <a:gd name="T18" fmla="*/ 127 h 1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endParaRPr lang="zh-CN" altLang="en-US"/>
          </a:p>
        </p:txBody>
      </p:sp>
      <p:sp>
        <p:nvSpPr>
          <p:cNvPr id="8" name="Freeform 14"/>
          <p:cNvSpPr/>
          <p:nvPr userDrawn="1"/>
        </p:nvSpPr>
        <p:spPr bwMode="auto">
          <a:xfrm>
            <a:off x="2238375" y="1042035"/>
            <a:ext cx="5858510" cy="703580"/>
          </a:xfrm>
          <a:custGeom>
            <a:avLst/>
            <a:gdLst>
              <a:gd name="T0" fmla="*/ 87 w 6963"/>
              <a:gd name="T1" fmla="*/ 0 h 794"/>
              <a:gd name="T2" fmla="*/ 6876 w 6963"/>
              <a:gd name="T3" fmla="*/ 0 h 794"/>
              <a:gd name="T4" fmla="*/ 6963 w 6963"/>
              <a:gd name="T5" fmla="*/ 87 h 794"/>
              <a:gd name="T6" fmla="*/ 6963 w 6963"/>
              <a:gd name="T7" fmla="*/ 707 h 794"/>
              <a:gd name="T8" fmla="*/ 6876 w 6963"/>
              <a:gd name="T9" fmla="*/ 794 h 794"/>
              <a:gd name="T10" fmla="*/ 87 w 6963"/>
              <a:gd name="T11" fmla="*/ 794 h 794"/>
              <a:gd name="T12" fmla="*/ 0 w 6963"/>
              <a:gd name="T13" fmla="*/ 707 h 794"/>
              <a:gd name="T14" fmla="*/ 0 w 6963"/>
              <a:gd name="T15" fmla="*/ 87 h 794"/>
              <a:gd name="T16" fmla="*/ 87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963"/>
              <a:gd name="T28" fmla="*/ 0 h 794"/>
              <a:gd name="T29" fmla="*/ 6963 w 6963"/>
              <a:gd name="T30" fmla="*/ 794 h 79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p>
            <a:r>
              <a:rPr lang="en-US" altLang="zh-CN" sz="4000" dirty="0">
                <a:latin typeface="+mj-ea"/>
                <a:ea typeface="+mj-ea"/>
                <a:cs typeface="+mj-ea"/>
                <a:sym typeface="+mn-ea"/>
              </a:rPr>
              <a:t>    </a:t>
            </a:r>
            <a:endParaRPr lang="zh-CN" altLang="en-US" sz="3200" b="1" dirty="0"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2514600" y="1042035"/>
            <a:ext cx="714375" cy="713740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</a:ln>
        </p:spPr>
        <p:txBody>
          <a:bodyPr/>
          <a:p>
            <a:pPr algn="ctr"/>
            <a:endParaRPr lang="en-US" altLang="zh-CN" sz="3200" b="1"/>
          </a:p>
        </p:txBody>
      </p:sp>
      <p:sp>
        <p:nvSpPr>
          <p:cNvPr id="4" name="圆角矩形 3"/>
          <p:cNvSpPr/>
          <p:nvPr userDrawn="1"/>
        </p:nvSpPr>
        <p:spPr>
          <a:xfrm>
            <a:off x="2275840" y="2108835"/>
            <a:ext cx="8390255" cy="2940050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 userDrawn="1"/>
        </p:nvSpPr>
        <p:spPr>
          <a:xfrm>
            <a:off x="2436495" y="2058035"/>
            <a:ext cx="8390255" cy="2940050"/>
          </a:xfrm>
          <a:prstGeom prst="roundRect">
            <a:avLst/>
          </a:prstGeom>
          <a:solidFill>
            <a:srgbClr val="FFD777"/>
          </a:solidFill>
          <a:ln w="25400">
            <a:solidFill>
              <a:srgbClr val="BA6126">
                <a:alpha val="6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8" grpId="0" bldLvl="0" animBg="1" autoUpdateAnimBg="0"/>
      <p:bldP spid="9" grpId="0" bldLvl="0" animBg="1" autoUpdateAnimBg="0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540" y="-2857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" name="图片 19" descr="毛笔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17405" y="2334895"/>
            <a:ext cx="2969895" cy="419862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499360" y="-8255"/>
            <a:ext cx="9704070" cy="568325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 userDrawn="1"/>
        </p:nvSpPr>
        <p:spPr>
          <a:xfrm>
            <a:off x="207010" y="5612130"/>
            <a:ext cx="10859770" cy="1774190"/>
          </a:xfrm>
          <a:custGeom>
            <a:avLst/>
            <a:gdLst>
              <a:gd name="connisteX0" fmla="*/ 0 w 8067898"/>
              <a:gd name="connsiteY0" fmla="*/ 0 h 1312914"/>
              <a:gd name="connisteX1" fmla="*/ 3570605 w 8067898"/>
              <a:gd name="connsiteY1" fmla="*/ 1312545 h 1312914"/>
              <a:gd name="connisteX2" fmla="*/ 5702300 w 8067898"/>
              <a:gd name="connsiteY2" fmla="*/ 115570 h 1312914"/>
              <a:gd name="connisteX3" fmla="*/ 7865745 w 8067898"/>
              <a:gd name="connsiteY3" fmla="*/ 441325 h 1312914"/>
              <a:gd name="connisteX4" fmla="*/ 7865745 w 8067898"/>
              <a:gd name="connsiteY4" fmla="*/ 451485 h 1312914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rect l="l" t="t" r="r" b="b"/>
            <a:pathLst>
              <a:path w="8067899" h="1312914">
                <a:moveTo>
                  <a:pt x="0" y="0"/>
                </a:moveTo>
                <a:cubicBezTo>
                  <a:pt x="671195" y="286385"/>
                  <a:pt x="2430145" y="1289685"/>
                  <a:pt x="3570605" y="1312545"/>
                </a:cubicBezTo>
                <a:cubicBezTo>
                  <a:pt x="4711065" y="1335405"/>
                  <a:pt x="4843145" y="289560"/>
                  <a:pt x="5702300" y="115570"/>
                </a:cubicBezTo>
                <a:cubicBezTo>
                  <a:pt x="6561455" y="-58420"/>
                  <a:pt x="7433310" y="374015"/>
                  <a:pt x="7865745" y="441325"/>
                </a:cubicBezTo>
                <a:cubicBezTo>
                  <a:pt x="8298180" y="508635"/>
                  <a:pt x="7908925" y="455930"/>
                  <a:pt x="7865745" y="451485"/>
                </a:cubicBezTo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133350" y="6868160"/>
            <a:ext cx="12730480" cy="234950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结尾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57000">
              <a:schemeClr val="accent4">
                <a:lumMod val="60000"/>
                <a:lumOff val="40000"/>
              </a:schemeClr>
            </a:gs>
            <a:gs pos="100000">
              <a:schemeClr val="accent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10795" y="-8255"/>
            <a:ext cx="12214225" cy="6874510"/>
          </a:xfrm>
          <a:prstGeom prst="rect">
            <a:avLst/>
          </a:prstGeom>
          <a:gradFill>
            <a:gsLst>
              <a:gs pos="47000">
                <a:schemeClr val="accent4">
                  <a:lumMod val="35000"/>
                  <a:lumOff val="65000"/>
                </a:schemeClr>
              </a:gs>
              <a:gs pos="26000">
                <a:schemeClr val="accent1">
                  <a:lumMod val="5000"/>
                  <a:lumOff val="95000"/>
                </a:schemeClr>
              </a:gs>
              <a:gs pos="73000">
                <a:srgbClr val="FFDC87"/>
              </a:gs>
              <a:gs pos="100000">
                <a:schemeClr val="accent4">
                  <a:alpha val="47000"/>
                </a:schemeClr>
              </a:gs>
            </a:gsLst>
            <a:lin ang="5400000" scaled="0"/>
          </a:gra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2488565" y="-8255"/>
            <a:ext cx="9714865" cy="556260"/>
          </a:xfrm>
          <a:prstGeom prst="rect">
            <a:avLst/>
          </a:prstGeom>
          <a:solidFill>
            <a:srgbClr val="FFDC87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 userDrawn="1"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矩形 16"/>
          <p:cNvSpPr/>
          <p:nvPr userDrawn="1"/>
        </p:nvSpPr>
        <p:spPr>
          <a:xfrm>
            <a:off x="45720" y="6309995"/>
            <a:ext cx="9714865" cy="5562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1" Type="http://schemas.openxmlformats.org/officeDocument/2006/relationships/theme" Target="../theme/theme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0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5.xml"/><Relationship Id="rId11" Type="http://schemas.openxmlformats.org/officeDocument/2006/relationships/theme" Target="../theme/theme5.xml"/><Relationship Id="rId10" Type="http://schemas.openxmlformats.org/officeDocument/2006/relationships/slideLayout" Target="../slideLayouts/slideLayout53.xml"/><Relationship Id="rId1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8.bin"/><Relationship Id="rId8" Type="http://schemas.openxmlformats.org/officeDocument/2006/relationships/image" Target="../media/image44.wmf"/><Relationship Id="rId7" Type="http://schemas.openxmlformats.org/officeDocument/2006/relationships/oleObject" Target="../embeddings/oleObject47.bin"/><Relationship Id="rId6" Type="http://schemas.openxmlformats.org/officeDocument/2006/relationships/image" Target="../media/image43.wmf"/><Relationship Id="rId5" Type="http://schemas.openxmlformats.org/officeDocument/2006/relationships/oleObject" Target="../embeddings/oleObject46.bin"/><Relationship Id="rId4" Type="http://schemas.openxmlformats.org/officeDocument/2006/relationships/image" Target="../media/image42.wmf"/><Relationship Id="rId3" Type="http://schemas.openxmlformats.org/officeDocument/2006/relationships/oleObject" Target="../embeddings/oleObject45.bin"/><Relationship Id="rId2" Type="http://schemas.openxmlformats.org/officeDocument/2006/relationships/image" Target="../media/image41.wmf"/><Relationship Id="rId12" Type="http://schemas.openxmlformats.org/officeDocument/2006/relationships/vmlDrawing" Target="../drawings/vmlDrawing9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45.wmf"/><Relationship Id="rId1" Type="http://schemas.openxmlformats.org/officeDocument/2006/relationships/oleObject" Target="../embeddings/oleObject44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0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7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46.wmf"/><Relationship Id="rId1" Type="http://schemas.openxmlformats.org/officeDocument/2006/relationships/oleObject" Target="../embeddings/oleObject49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1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0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49.wmf"/><Relationship Id="rId3" Type="http://schemas.openxmlformats.org/officeDocument/2006/relationships/oleObject" Target="../embeddings/oleObject52.bin"/><Relationship Id="rId2" Type="http://schemas.openxmlformats.org/officeDocument/2006/relationships/image" Target="../media/image48.wmf"/><Relationship Id="rId1" Type="http://schemas.openxmlformats.org/officeDocument/2006/relationships/oleObject" Target="../embeddings/oleObject5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2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3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2.wmf"/><Relationship Id="rId3" Type="http://schemas.openxmlformats.org/officeDocument/2006/relationships/oleObject" Target="../embeddings/oleObject55.bin"/><Relationship Id="rId2" Type="http://schemas.openxmlformats.org/officeDocument/2006/relationships/image" Target="../media/image51.wmf"/><Relationship Id="rId1" Type="http://schemas.openxmlformats.org/officeDocument/2006/relationships/oleObject" Target="../embeddings/oleObject54.bin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3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5.wmf"/><Relationship Id="rId3" Type="http://schemas.openxmlformats.org/officeDocument/2006/relationships/oleObject" Target="../embeddings/oleObject58.bin"/><Relationship Id="rId2" Type="http://schemas.openxmlformats.org/officeDocument/2006/relationships/image" Target="../media/image54.wmf"/><Relationship Id="rId1" Type="http://schemas.openxmlformats.org/officeDocument/2006/relationships/oleObject" Target="../embeddings/oleObject57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58.wmf"/><Relationship Id="rId5" Type="http://schemas.openxmlformats.org/officeDocument/2006/relationships/oleObject" Target="../embeddings/oleObject61.bin"/><Relationship Id="rId4" Type="http://schemas.openxmlformats.org/officeDocument/2006/relationships/image" Target="../media/image57.wmf"/><Relationship Id="rId3" Type="http://schemas.openxmlformats.org/officeDocument/2006/relationships/oleObject" Target="../embeddings/oleObject60.bin"/><Relationship Id="rId2" Type="http://schemas.openxmlformats.org/officeDocument/2006/relationships/image" Target="../media/image56.wmf"/><Relationship Id="rId1" Type="http://schemas.openxmlformats.org/officeDocument/2006/relationships/oleObject" Target="../embeddings/oleObject59.bin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5.v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60.wmf"/><Relationship Id="rId3" Type="http://schemas.openxmlformats.org/officeDocument/2006/relationships/oleObject" Target="../embeddings/oleObject63.bin"/><Relationship Id="rId2" Type="http://schemas.openxmlformats.org/officeDocument/2006/relationships/image" Target="../media/image59.wmf"/><Relationship Id="rId1" Type="http://schemas.openxmlformats.org/officeDocument/2006/relationships/oleObject" Target="../embeddings/oleObject62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3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wmf"/><Relationship Id="rId8" Type="http://schemas.openxmlformats.org/officeDocument/2006/relationships/oleObject" Target="../embeddings/oleObject7.bin"/><Relationship Id="rId7" Type="http://schemas.openxmlformats.org/officeDocument/2006/relationships/image" Target="../media/image8.png"/><Relationship Id="rId6" Type="http://schemas.openxmlformats.org/officeDocument/2006/relationships/image" Target="../media/image7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6.wmf"/><Relationship Id="rId3" Type="http://schemas.openxmlformats.org/officeDocument/2006/relationships/oleObject" Target="../embeddings/oleObject5.bin"/><Relationship Id="rId21" Type="http://schemas.openxmlformats.org/officeDocument/2006/relationships/vmlDrawing" Target="../drawings/vmlDrawing3.vml"/><Relationship Id="rId20" Type="http://schemas.openxmlformats.org/officeDocument/2006/relationships/slideLayout" Target="../slideLayouts/slideLayout4.xml"/><Relationship Id="rId2" Type="http://schemas.openxmlformats.org/officeDocument/2006/relationships/image" Target="../media/image5.wmf"/><Relationship Id="rId19" Type="http://schemas.openxmlformats.org/officeDocument/2006/relationships/image" Target="../media/image11.wmf"/><Relationship Id="rId18" Type="http://schemas.openxmlformats.org/officeDocument/2006/relationships/oleObject" Target="../embeddings/oleObject14.bin"/><Relationship Id="rId17" Type="http://schemas.openxmlformats.org/officeDocument/2006/relationships/oleObject" Target="../embeddings/oleObject13.bin"/><Relationship Id="rId16" Type="http://schemas.openxmlformats.org/officeDocument/2006/relationships/oleObject" Target="../embeddings/oleObject12.bin"/><Relationship Id="rId15" Type="http://schemas.openxmlformats.org/officeDocument/2006/relationships/oleObject" Target="../embeddings/oleObject11.bin"/><Relationship Id="rId14" Type="http://schemas.openxmlformats.org/officeDocument/2006/relationships/image" Target="../media/image10.png"/><Relationship Id="rId13" Type="http://schemas.openxmlformats.org/officeDocument/2006/relationships/oleObject" Target="../embeddings/oleObject10.bin"/><Relationship Id="rId12" Type="http://schemas.openxmlformats.org/officeDocument/2006/relationships/image" Target="../media/image2.wmf"/><Relationship Id="rId11" Type="http://schemas.openxmlformats.org/officeDocument/2006/relationships/oleObject" Target="../embeddings/oleObject9.bin"/><Relationship Id="rId10" Type="http://schemas.openxmlformats.org/officeDocument/2006/relationships/oleObject" Target="../embeddings/oleObject8.bin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9.bin"/><Relationship Id="rId8" Type="http://schemas.openxmlformats.org/officeDocument/2006/relationships/image" Target="../media/image15.wmf"/><Relationship Id="rId7" Type="http://schemas.openxmlformats.org/officeDocument/2006/relationships/oleObject" Target="../embeddings/oleObject18.bin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3.wmf"/><Relationship Id="rId3" Type="http://schemas.openxmlformats.org/officeDocument/2006/relationships/oleObject" Target="../embeddings/oleObject16.bin"/><Relationship Id="rId21" Type="http://schemas.openxmlformats.org/officeDocument/2006/relationships/notesSlide" Target="../notesSlides/notesSlide1.xml"/><Relationship Id="rId20" Type="http://schemas.openxmlformats.org/officeDocument/2006/relationships/vmlDrawing" Target="../drawings/vmlDrawing4.vml"/><Relationship Id="rId2" Type="http://schemas.openxmlformats.org/officeDocument/2006/relationships/image" Target="../media/image12.wmf"/><Relationship Id="rId19" Type="http://schemas.openxmlformats.org/officeDocument/2006/relationships/slideLayout" Target="../slideLayouts/slideLayout4.xml"/><Relationship Id="rId18" Type="http://schemas.openxmlformats.org/officeDocument/2006/relationships/image" Target="../media/image20.wmf"/><Relationship Id="rId17" Type="http://schemas.openxmlformats.org/officeDocument/2006/relationships/oleObject" Target="../embeddings/oleObject23.bin"/><Relationship Id="rId16" Type="http://schemas.openxmlformats.org/officeDocument/2006/relationships/image" Target="../media/image19.wmf"/><Relationship Id="rId15" Type="http://schemas.openxmlformats.org/officeDocument/2006/relationships/oleObject" Target="../embeddings/oleObject22.bin"/><Relationship Id="rId14" Type="http://schemas.openxmlformats.org/officeDocument/2006/relationships/image" Target="../media/image18.wmf"/><Relationship Id="rId13" Type="http://schemas.openxmlformats.org/officeDocument/2006/relationships/oleObject" Target="../embeddings/oleObject21.bin"/><Relationship Id="rId12" Type="http://schemas.openxmlformats.org/officeDocument/2006/relationships/image" Target="../media/image17.wmf"/><Relationship Id="rId11" Type="http://schemas.openxmlformats.org/officeDocument/2006/relationships/oleObject" Target="../embeddings/oleObject20.bin"/><Relationship Id="rId10" Type="http://schemas.openxmlformats.org/officeDocument/2006/relationships/image" Target="../media/image16.wmf"/><Relationship Id="rId1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8.bin"/><Relationship Id="rId8" Type="http://schemas.openxmlformats.org/officeDocument/2006/relationships/image" Target="../media/image24.wmf"/><Relationship Id="rId7" Type="http://schemas.openxmlformats.org/officeDocument/2006/relationships/oleObject" Target="../embeddings/oleObject27.bin"/><Relationship Id="rId6" Type="http://schemas.openxmlformats.org/officeDocument/2006/relationships/image" Target="../media/image23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2.wmf"/><Relationship Id="rId3" Type="http://schemas.openxmlformats.org/officeDocument/2006/relationships/oleObject" Target="../embeddings/oleObject25.bin"/><Relationship Id="rId2" Type="http://schemas.openxmlformats.org/officeDocument/2006/relationships/image" Target="../media/image21.wmf"/><Relationship Id="rId14" Type="http://schemas.openxmlformats.org/officeDocument/2006/relationships/vmlDrawing" Target="../drawings/vmlDrawing5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26.wmf"/><Relationship Id="rId11" Type="http://schemas.openxmlformats.org/officeDocument/2006/relationships/oleObject" Target="../embeddings/oleObject29.bin"/><Relationship Id="rId10" Type="http://schemas.openxmlformats.org/officeDocument/2006/relationships/image" Target="../media/image25.wmf"/><Relationship Id="rId1" Type="http://schemas.openxmlformats.org/officeDocument/2006/relationships/oleObject" Target="../embeddings/oleObject24.bin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4.bin"/><Relationship Id="rId8" Type="http://schemas.openxmlformats.org/officeDocument/2006/relationships/image" Target="../media/image29.wmf"/><Relationship Id="rId7" Type="http://schemas.openxmlformats.org/officeDocument/2006/relationships/oleObject" Target="../embeddings/oleObject33.bin"/><Relationship Id="rId6" Type="http://schemas.openxmlformats.org/officeDocument/2006/relationships/image" Target="../media/image28.wmf"/><Relationship Id="rId5" Type="http://schemas.openxmlformats.org/officeDocument/2006/relationships/oleObject" Target="../embeddings/oleObject32.bin"/><Relationship Id="rId4" Type="http://schemas.openxmlformats.org/officeDocument/2006/relationships/image" Target="../media/image27.wmf"/><Relationship Id="rId3" Type="http://schemas.openxmlformats.org/officeDocument/2006/relationships/oleObject" Target="../embeddings/oleObject31.bin"/><Relationship Id="rId2" Type="http://schemas.openxmlformats.org/officeDocument/2006/relationships/image" Target="../media/image2.wmf"/><Relationship Id="rId14" Type="http://schemas.openxmlformats.org/officeDocument/2006/relationships/vmlDrawing" Target="../drawings/vmlDrawing6.vml"/><Relationship Id="rId13" Type="http://schemas.openxmlformats.org/officeDocument/2006/relationships/slideLayout" Target="../slideLayouts/slideLayout4.xml"/><Relationship Id="rId12" Type="http://schemas.openxmlformats.org/officeDocument/2006/relationships/image" Target="../media/image31.wmf"/><Relationship Id="rId11" Type="http://schemas.openxmlformats.org/officeDocument/2006/relationships/oleObject" Target="../embeddings/oleObject35.bin"/><Relationship Id="rId10" Type="http://schemas.openxmlformats.org/officeDocument/2006/relationships/image" Target="../media/image30.wmf"/><Relationship Id="rId1" Type="http://schemas.openxmlformats.org/officeDocument/2006/relationships/oleObject" Target="../embeddings/oleObject30.bin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35.wmf"/><Relationship Id="rId7" Type="http://schemas.openxmlformats.org/officeDocument/2006/relationships/oleObject" Target="../embeddings/oleObject39.bin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8.bin"/><Relationship Id="rId4" Type="http://schemas.openxmlformats.org/officeDocument/2006/relationships/image" Target="../media/image33.wmf"/><Relationship Id="rId3" Type="http://schemas.openxmlformats.org/officeDocument/2006/relationships/oleObject" Target="../embeddings/oleObject37.bin"/><Relationship Id="rId2" Type="http://schemas.openxmlformats.org/officeDocument/2006/relationships/image" Target="../media/image32.wmf"/><Relationship Id="rId10" Type="http://schemas.openxmlformats.org/officeDocument/2006/relationships/vmlDrawing" Target="../drawings/vmlDrawing7.vml"/><Relationship Id="rId1" Type="http://schemas.openxmlformats.org/officeDocument/2006/relationships/oleObject" Target="../embeddings/oleObject36.bin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wmf"/><Relationship Id="rId8" Type="http://schemas.openxmlformats.org/officeDocument/2006/relationships/oleObject" Target="../embeddings/oleObject43.bin"/><Relationship Id="rId7" Type="http://schemas.openxmlformats.org/officeDocument/2006/relationships/image" Target="../media/image39.wmf"/><Relationship Id="rId6" Type="http://schemas.openxmlformats.org/officeDocument/2006/relationships/oleObject" Target="../embeddings/oleObject42.bin"/><Relationship Id="rId5" Type="http://schemas.openxmlformats.org/officeDocument/2006/relationships/image" Target="../media/image38.wmf"/><Relationship Id="rId4" Type="http://schemas.openxmlformats.org/officeDocument/2006/relationships/oleObject" Target="../embeddings/oleObject41.bin"/><Relationship Id="rId3" Type="http://schemas.openxmlformats.org/officeDocument/2006/relationships/image" Target="../media/image37.png"/><Relationship Id="rId2" Type="http://schemas.openxmlformats.org/officeDocument/2006/relationships/image" Target="../media/image36.wmf"/><Relationship Id="rId11" Type="http://schemas.openxmlformats.org/officeDocument/2006/relationships/vmlDrawing" Target="../drawings/vmlDrawing8.vml"/><Relationship Id="rId10" Type="http://schemas.openxmlformats.org/officeDocument/2006/relationships/slideLayout" Target="../slideLayouts/slideLayout4.xml"/><Relationship Id="rId1" Type="http://schemas.openxmlformats.org/officeDocument/2006/relationships/oleObject" Target="../embeddings/oleObject4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618230" y="3306445"/>
            <a:ext cx="4701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3200" b="1">
                <a:latin typeface="+mj-ea"/>
                <a:ea typeface="+mj-ea"/>
              </a:rPr>
              <a:t>GAODENG SHUXUE</a:t>
            </a:r>
            <a:endParaRPr lang="en-US" altLang="zh-CN" sz="3200" b="1"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8955" y="1676400"/>
            <a:ext cx="8339455" cy="16300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10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高等数学</a:t>
            </a:r>
            <a:endParaRPr lang="zh-CN" altLang="en-US" sz="10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79815" y="1958340"/>
            <a:ext cx="24930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C00000"/>
                </a:solidFill>
              </a:rPr>
              <a:t>工科类专业适用（第二版）</a:t>
            </a:r>
            <a:endParaRPr lang="zh-CN" altLang="en-US" sz="2400" b="1">
              <a:solidFill>
                <a:srgbClr val="C0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653030" y="3218180"/>
            <a:ext cx="6631940" cy="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618230" y="3422650"/>
            <a:ext cx="5061585" cy="351155"/>
          </a:xfrm>
          <a:prstGeom prst="rect">
            <a:avLst/>
          </a:prstGeom>
          <a:solidFill>
            <a:schemeClr val="accent4">
              <a:lumMod val="40000"/>
              <a:lumOff val="6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3352800" y="4242435"/>
            <a:ext cx="1400810" cy="615315"/>
          </a:xfrm>
          <a:prstGeom prst="roundRect">
            <a:avLst/>
          </a:prstGeom>
          <a:solidFill>
            <a:srgbClr val="DF7E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/>
              <a:t>主    编</a:t>
            </a:r>
            <a:endParaRPr lang="zh-CN" altLang="en-US" sz="2400" b="1"/>
          </a:p>
        </p:txBody>
      </p:sp>
      <p:sp>
        <p:nvSpPr>
          <p:cNvPr id="15" name="圆角矩形 14"/>
          <p:cNvSpPr/>
          <p:nvPr/>
        </p:nvSpPr>
        <p:spPr>
          <a:xfrm>
            <a:off x="4549140" y="4261485"/>
            <a:ext cx="3794760" cy="581660"/>
          </a:xfrm>
          <a:prstGeom prst="roundRect">
            <a:avLst/>
          </a:prstGeom>
          <a:noFill/>
          <a:ln w="22225">
            <a:solidFill>
              <a:srgbClr val="DD78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tx1"/>
                </a:solidFill>
              </a:rPr>
              <a:t>金桂堂     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02335" y="532765"/>
          <a:ext cx="3159760" cy="907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270000" imgH="469900" progId="Equation.KSEE3">
                  <p:embed/>
                </p:oleObj>
              </mc:Choice>
              <mc:Fallback>
                <p:oleObj name="" r:id="rId1" imgW="1270000" imgH="4699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02335" y="532765"/>
                        <a:ext cx="3159760" cy="907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1695" y="1440180"/>
          <a:ext cx="9617710" cy="1786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5753100" imgH="990600" progId="Equation.KSEE3">
                  <p:embed/>
                </p:oleObj>
              </mc:Choice>
              <mc:Fallback>
                <p:oleObj name="" r:id="rId3" imgW="5753100" imgH="9906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1695" y="1440180"/>
                        <a:ext cx="9617710" cy="1786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49948" y="3416935"/>
          <a:ext cx="3381375" cy="907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1358900" imgH="469900" progId="Equation.KSEE3">
                  <p:embed/>
                </p:oleObj>
              </mc:Choice>
              <mc:Fallback>
                <p:oleObj name="" r:id="rId5" imgW="1358900" imgH="4699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49948" y="3416935"/>
                        <a:ext cx="3381375" cy="9074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7120" y="5147945"/>
          <a:ext cx="7645400" cy="9067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7" imgW="3860800" imgH="469900" progId="Equation.KSEE3">
                  <p:embed/>
                </p:oleObj>
              </mc:Choice>
              <mc:Fallback>
                <p:oleObj name="" r:id="rId7" imgW="3860800" imgH="4699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87120" y="5147945"/>
                        <a:ext cx="7645400" cy="9067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63600" y="4429125"/>
          <a:ext cx="10083165" cy="718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9" imgW="5613400" imgH="393700" progId="Equation.KSEE3">
                  <p:embed/>
                </p:oleObj>
              </mc:Choice>
              <mc:Fallback>
                <p:oleObj name="" r:id="rId9" imgW="56134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63600" y="4429125"/>
                        <a:ext cx="10083165" cy="718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6160" y="673735"/>
          <a:ext cx="3923665" cy="1198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1" imgW="1498600" imgH="469900" progId="Equation.KSEE3">
                  <p:embed/>
                </p:oleObj>
              </mc:Choice>
              <mc:Fallback>
                <p:oleObj name="" r:id="rId1" imgW="1498600" imgH="4699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26160" y="673735"/>
                        <a:ext cx="3923665" cy="1198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5843" y="2007553"/>
          <a:ext cx="6821805" cy="3522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213100" imgH="1701800" progId="Equation.KSEE3">
                  <p:embed/>
                </p:oleObj>
              </mc:Choice>
              <mc:Fallback>
                <p:oleObj name="" r:id="rId3" imgW="3213100" imgH="17018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25843" y="2007553"/>
                        <a:ext cx="6821805" cy="3522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9020" y="770255"/>
          <a:ext cx="384619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473200" imgH="469900" progId="Equation.KSEE3">
                  <p:embed/>
                </p:oleObj>
              </mc:Choice>
              <mc:Fallback>
                <p:oleObj name="" r:id="rId1" imgW="1473200" imgH="4699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9020" y="770255"/>
                        <a:ext cx="3846195" cy="1143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2205" y="2219960"/>
          <a:ext cx="5019040" cy="833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2298700" imgH="393700" progId="Equation.KSEE3">
                  <p:embed/>
                </p:oleObj>
              </mc:Choice>
              <mc:Fallback>
                <p:oleObj name="" r:id="rId3" imgW="2298700" imgH="3937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32205" y="2219960"/>
                        <a:ext cx="5019040" cy="833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9508" y="3285490"/>
          <a:ext cx="8630920" cy="2688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5" imgW="3467100" imgH="1155700" progId="Equation.KSEE3">
                  <p:embed/>
                </p:oleObj>
              </mc:Choice>
              <mc:Fallback>
                <p:oleObj name="" r:id="rId5" imgW="3467100" imgH="1155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139508" y="3285490"/>
                        <a:ext cx="8630920" cy="26885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37920" y="3011805"/>
          <a:ext cx="394589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511300" imgH="393700" progId="Equation.KSEE3">
                  <p:embed/>
                </p:oleObj>
              </mc:Choice>
              <mc:Fallback>
                <p:oleObj name="" r:id="rId1" imgW="15113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37920" y="3011805"/>
                        <a:ext cx="394589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4735" y="4199890"/>
          <a:ext cx="7841615" cy="7658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000500" imgH="393700" progId="Equation.KSEE3">
                  <p:embed/>
                </p:oleObj>
              </mc:Choice>
              <mc:Fallback>
                <p:oleObj name="" r:id="rId3" imgW="40005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4735" y="4199890"/>
                        <a:ext cx="7841615" cy="7658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137920" y="1311910"/>
            <a:ext cx="1191895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300" b="1" dirty="0">
                <a:solidFill>
                  <a:srgbClr val="FFFFFF"/>
                </a:solidFill>
                <a:latin typeface="+mj-ea"/>
                <a:ea typeface="+mj-ea"/>
              </a:rPr>
              <a:t>结论</a:t>
            </a:r>
            <a:endParaRPr lang="zh-CN" altLang="zh-CN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91740" y="906780"/>
            <a:ext cx="6760845" cy="16478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</a:pPr>
            <a:r>
              <a:rPr lang="zh-CN" altLang="en-US" sz="2300" b="1"/>
              <a:t>由以上几例，可得如下一般结论：</a:t>
            </a:r>
            <a:endParaRPr lang="zh-CN" altLang="en-US" sz="2300" b="1"/>
          </a:p>
          <a:p>
            <a:pPr>
              <a:lnSpc>
                <a:spcPct val="110000"/>
              </a:lnSpc>
            </a:pPr>
            <a:endParaRPr lang="zh-CN" altLang="en-US" sz="2300" b="1"/>
          </a:p>
          <a:p>
            <a:pPr>
              <a:lnSpc>
                <a:spcPct val="110000"/>
              </a:lnSpc>
            </a:pPr>
            <a:endParaRPr lang="zh-CN" altLang="en-US" sz="2300" b="1"/>
          </a:p>
          <a:p>
            <a:pPr>
              <a:lnSpc>
                <a:spcPct val="110000"/>
              </a:lnSpc>
            </a:pPr>
            <a:r>
              <a:rPr lang="zh-CN" altLang="en-US" sz="2300" b="1"/>
              <a:t>利用此结论易求有关函数的极限</a:t>
            </a:r>
            <a:endParaRPr lang="zh-CN" altLang="en-US" sz="2300" b="1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95270" y="1202690"/>
          <a:ext cx="3282950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1257300" imgH="393700" progId="Equation.KSEE3">
                  <p:embed/>
                </p:oleObj>
              </mc:Choice>
              <mc:Fallback>
                <p:oleObj name="" r:id="rId5" imgW="12573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795270" y="1202690"/>
                        <a:ext cx="3282950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圆角矩形 8"/>
          <p:cNvSpPr/>
          <p:nvPr/>
        </p:nvSpPr>
        <p:spPr>
          <a:xfrm>
            <a:off x="2491740" y="934720"/>
            <a:ext cx="6705600" cy="1745615"/>
          </a:xfrm>
          <a:prstGeom prst="roundRect">
            <a:avLst/>
          </a:prstGeom>
          <a:noFill/>
          <a:ln>
            <a:solidFill>
              <a:srgbClr val="E4874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  <p:bldP spid="215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55053" y="726440"/>
          <a:ext cx="341566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308100" imgH="393700" progId="Equation.KSEE3">
                  <p:embed/>
                </p:oleObj>
              </mc:Choice>
              <mc:Fallback>
                <p:oleObj name="" r:id="rId1" imgW="13081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55053" y="726440"/>
                        <a:ext cx="341566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3160" y="1672590"/>
          <a:ext cx="7909560" cy="21869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063365" imgH="1193800" progId="Equation.KSEE3">
                  <p:embed/>
                </p:oleObj>
              </mc:Choice>
              <mc:Fallback>
                <p:oleObj name="" r:id="rId3" imgW="4063365" imgH="11938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3160" y="1672590"/>
                        <a:ext cx="7909560" cy="21869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8848" y="726440"/>
          <a:ext cx="3648075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397000" imgH="393700" progId="Equation.KSEE3">
                  <p:embed/>
                </p:oleObj>
              </mc:Choice>
              <mc:Fallback>
                <p:oleObj name="" r:id="rId1" imgW="13970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38848" y="726440"/>
                        <a:ext cx="3648075" cy="835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80453" y="1781175"/>
          <a:ext cx="8656955" cy="223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314700" imgH="1054100" progId="Equation.KSEE3">
                  <p:embed/>
                </p:oleObj>
              </mc:Choice>
              <mc:Fallback>
                <p:oleObj name="" r:id="rId3" imgW="3314700" imgH="10541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80453" y="1781175"/>
                        <a:ext cx="8656955" cy="223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1080770" y="4318000"/>
            <a:ext cx="1191895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zh-CN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zh-CN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72665" y="4121785"/>
            <a:ext cx="816038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/>
              <a:t>若将第二个重要极限公式中的自变量x换成x的函数φ(x)，则有公式</a:t>
            </a:r>
            <a:endParaRPr lang="zh-CN" altLang="en-US" sz="2300" b="1"/>
          </a:p>
          <a:p>
            <a:pPr>
              <a:lnSpc>
                <a:spcPct val="150000"/>
              </a:lnSpc>
            </a:pPr>
            <a:endParaRPr lang="zh-CN" altLang="en-US" sz="2300" b="1"/>
          </a:p>
          <a:p>
            <a:pPr>
              <a:lnSpc>
                <a:spcPct val="150000"/>
              </a:lnSpc>
            </a:pPr>
            <a:r>
              <a:rPr lang="zh-CN" altLang="en-US" sz="2300" b="1"/>
              <a:t>此式称为第二重要极限公式的推广形式.</a:t>
            </a:r>
            <a:endParaRPr lang="zh-CN" altLang="en-US" sz="2300" b="1"/>
          </a:p>
        </p:txBody>
      </p:sp>
      <p:sp>
        <p:nvSpPr>
          <p:cNvPr id="9" name="圆角矩形 8"/>
          <p:cNvSpPr/>
          <p:nvPr/>
        </p:nvSpPr>
        <p:spPr>
          <a:xfrm>
            <a:off x="2345690" y="4108450"/>
            <a:ext cx="8020685" cy="2407285"/>
          </a:xfrm>
          <a:prstGeom prst="roundRect">
            <a:avLst/>
          </a:prstGeom>
          <a:noFill/>
          <a:ln>
            <a:solidFill>
              <a:srgbClr val="E4874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60090" y="4893945"/>
          <a:ext cx="5307330" cy="73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5" imgW="2768600" imgH="419100" progId="Equation.KSEE3">
                  <p:embed/>
                </p:oleObj>
              </mc:Choice>
              <mc:Fallback>
                <p:oleObj name="" r:id="rId5" imgW="2768600" imgH="4191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260090" y="4893945"/>
                        <a:ext cx="5307330" cy="739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animBg="1"/>
      <p:bldP spid="9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75373" y="524510"/>
          <a:ext cx="2769870" cy="946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1" imgW="1295400" imgH="457200" progId="Equation.KSEE3">
                  <p:embed/>
                </p:oleObj>
              </mc:Choice>
              <mc:Fallback>
                <p:oleObj name="" r:id="rId1" imgW="1295400" imgH="457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75373" y="524510"/>
                        <a:ext cx="2769870" cy="946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44270" y="1497330"/>
          <a:ext cx="7505700" cy="1696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3" imgW="3708400" imgH="838200" progId="Equation.KSEE3">
                  <p:embed/>
                </p:oleObj>
              </mc:Choice>
              <mc:Fallback>
                <p:oleObj name="" r:id="rId3" imgW="3708400" imgH="8382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4270" y="1497330"/>
                        <a:ext cx="7505700" cy="16967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98955" y="1676400"/>
            <a:ext cx="8339455" cy="13220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80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D42A46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+mj-ea"/>
                <a:ea typeface="+mj-ea"/>
                <a:cs typeface="+mj-ea"/>
              </a:rPr>
              <a:t>感谢您的聆听</a:t>
            </a:r>
            <a:endParaRPr lang="zh-CN" altLang="en-US" sz="80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D42A46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+mj-ea"/>
              <a:ea typeface="+mj-ea"/>
              <a:cs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376805" y="3203575"/>
            <a:ext cx="7385050" cy="10160"/>
          </a:xfrm>
          <a:prstGeom prst="line">
            <a:avLst/>
          </a:prstGeom>
          <a:ln w="50800" cmpd="sng">
            <a:gradFill>
              <a:gsLst>
                <a:gs pos="83000">
                  <a:srgbClr val="FF7777"/>
                </a:gs>
                <a:gs pos="51000">
                  <a:srgbClr val="C00000">
                    <a:alpha val="43000"/>
                  </a:srgbClr>
                </a:gs>
                <a:gs pos="0">
                  <a:srgbClr val="970943"/>
                </a:gs>
              </a:gsLst>
              <a:lin ang="0" scaled="1"/>
              <a:tileRect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685415" y="3336290"/>
            <a:ext cx="6821805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48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THANK  </a:t>
            </a:r>
            <a:r>
              <a:rPr lang="en-US" altLang="zh-CN" sz="4000" b="1" i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  <a:reflection blurRad="6350" stA="60000" endA="900" endPos="60000" dist="60007" dir="5400000" sy="-100000" algn="bl" rotWithShape="0"/>
                </a:effectLst>
              </a:rPr>
              <a:t>YOU  VERY  MUCH !</a:t>
            </a:r>
            <a:endParaRPr lang="en-US" altLang="zh-CN" sz="4000" b="1" i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91055" y="2563495"/>
            <a:ext cx="7567930" cy="11988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第</a:t>
            </a:r>
            <a:r>
              <a:rPr lang="en-US" altLang="zh-CN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2</a:t>
            </a:r>
            <a:r>
              <a:rPr lang="zh-CN" altLang="en-US" sz="7200" b="1">
                <a:ln w="6600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ea"/>
                <a:ea typeface="+mj-ea"/>
                <a:cs typeface="+mj-ea"/>
              </a:rPr>
              <a:t>章 极限与连续</a:t>
            </a:r>
            <a:endParaRPr lang="zh-CN" altLang="en-US" sz="7200" b="1">
              <a:ln w="6600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+mj-ea"/>
              <a:ea typeface="+mj-ea"/>
              <a:cs typeface="+mj-ea"/>
            </a:endParaRP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31110" y="1106805"/>
            <a:ext cx="716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dirty="0">
                <a:sym typeface="+mn-ea"/>
              </a:rPr>
              <a:t>2.4</a:t>
            </a:r>
            <a:endParaRPr lang="en-US" altLang="zh-CN" sz="32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6140" y="1106805"/>
            <a:ext cx="3924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ym typeface="+mn-ea"/>
              </a:rPr>
              <a:t>两个重要极限</a:t>
            </a:r>
            <a:endParaRPr lang="zh-CN" altLang="en-US" sz="3200" b="1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0730" y="2056765"/>
            <a:ext cx="6367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3200" b="1"/>
              <a:t>主要内容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2700020" y="2640330"/>
            <a:ext cx="809117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ctr">
              <a:lnSpc>
                <a:spcPct val="150000"/>
              </a:lnSpc>
              <a:buNone/>
            </a:pPr>
            <a:r>
              <a:rPr lang="en-US" altLang="zh-CN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</a:t>
            </a: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   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      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</a:endParaRPr>
          </a:p>
          <a:p>
            <a:pPr indent="0" algn="just" fontAlgn="ctr">
              <a:lnSpc>
                <a:spcPct val="150000"/>
              </a:lnSpc>
              <a:buNone/>
            </a:pPr>
            <a:r>
              <a:rPr lang="zh-CN" altLang="en-US" sz="2400" b="1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 </a:t>
            </a:r>
            <a:endParaRPr lang="zh-CN" altLang="en-US" sz="2400" b="1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4605655" y="2983865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4605655" y="4057650"/>
            <a:ext cx="236855" cy="246380"/>
          </a:xfrm>
          <a:prstGeom prst="diamond">
            <a:avLst/>
          </a:prstGeom>
          <a:solidFill>
            <a:schemeClr val="accent4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68875" y="2761615"/>
          <a:ext cx="1816735" cy="876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787400" imgH="393700" progId="Equation.KSEE3">
                  <p:embed/>
                </p:oleObj>
              </mc:Choice>
              <mc:Fallback>
                <p:oleObj name="" r:id="rId1" imgW="7874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968875" y="2761615"/>
                        <a:ext cx="1816735" cy="876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036820" y="3837940"/>
          <a:ext cx="371602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3" imgW="2133600" imgH="393700" progId="Equation.KSEE3">
                  <p:embed/>
                </p:oleObj>
              </mc:Choice>
              <mc:Fallback>
                <p:oleObj name="" r:id="rId3" imgW="2133600" imgH="393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36820" y="3837940"/>
                        <a:ext cx="371602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71003" y="711200"/>
          <a:ext cx="2344420" cy="876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" imgW="1016000" imgH="393700" progId="Equation.KSEE3">
                  <p:embed/>
                </p:oleObj>
              </mc:Choice>
              <mc:Fallback>
                <p:oleObj name="" r:id="rId1" imgW="10160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671003" y="711200"/>
                        <a:ext cx="2344420" cy="876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85215" y="1519555"/>
            <a:ext cx="10226675" cy="55410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300" b="1">
                <a:latin typeface="+mn-ea"/>
                <a:cs typeface="+mn-ea"/>
              </a:rPr>
              <a:t>证明：（１）先证          .因为x→0+，不妨设       .作单位圆，圆心角x所对的弧为   ，过点B作垂线交OA于点C，过点A作圆的切线交OB延长线于点D,如右图所示.则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300" b="1">
                <a:latin typeface="+mn-ea"/>
                <a:cs typeface="+mn-ea"/>
              </a:rPr>
              <a:t>△BOA面积&lt;扇形AOB面积&lt;△AOD面积；而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300" b="1">
                <a:latin typeface="+mn-ea"/>
                <a:cs typeface="+mn-ea"/>
              </a:rPr>
              <a:t>△BOA面积=  OA·BC=  sin x；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300" b="1">
                <a:latin typeface="+mn-ea"/>
                <a:cs typeface="+mn-ea"/>
              </a:rPr>
              <a:t>扇形AOB面积=  </a:t>
            </a:r>
            <a:r>
              <a:rPr lang="en-US" altLang="zh-CN" sz="2300" b="1">
                <a:latin typeface="+mn-ea"/>
                <a:cs typeface="+mn-ea"/>
              </a:rPr>
              <a:t>OA·  =  x;</a:t>
            </a:r>
            <a:endParaRPr lang="en-US" altLang="zh-CN" sz="2300" b="1">
              <a:latin typeface="+mn-ea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300" b="1">
                <a:latin typeface="+mn-ea"/>
                <a:cs typeface="+mn-ea"/>
              </a:rPr>
              <a:t>△AOD面积=  OA·AD =  tan x.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80000"/>
              </a:lnSpc>
            </a:pPr>
            <a:r>
              <a:rPr lang="zh-CN" altLang="en-US" sz="2300" b="1">
                <a:latin typeface="+mn-ea"/>
                <a:cs typeface="+mn-ea"/>
              </a:rPr>
              <a:t>所以   sin x&lt;x&lt;tan x;</a:t>
            </a:r>
            <a:endParaRPr lang="zh-CN" altLang="en-US" sz="2300" b="1">
              <a:noFill/>
              <a:latin typeface="+mn-ea"/>
              <a:cs typeface="+mn-ea"/>
            </a:endParaRPr>
          </a:p>
          <a:p>
            <a:pPr>
              <a:lnSpc>
                <a:spcPct val="180000"/>
              </a:lnSpc>
            </a:pPr>
            <a:r>
              <a:rPr lang="zh-CN" altLang="en-US" sz="2300" b="1">
                <a:latin typeface="+mn-ea"/>
                <a:cs typeface="+mn-ea"/>
              </a:rPr>
              <a:t>从而</a:t>
            </a:r>
            <a:endParaRPr lang="zh-CN" altLang="en-US" sz="2300" b="1">
              <a:latin typeface="+mn-ea"/>
              <a:cs typeface="+mn-ea"/>
            </a:endParaRPr>
          </a:p>
          <a:p>
            <a:pPr>
              <a:lnSpc>
                <a:spcPct val="130000"/>
              </a:lnSpc>
            </a:pPr>
            <a:endParaRPr lang="zh-CN" altLang="en-US" sz="2300" b="1">
              <a:latin typeface="+mn-ea"/>
              <a:cs typeface="+mn-ea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634740" y="1495425"/>
          <a:ext cx="1300480" cy="65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812800" imgH="393700" progId="Equation.KSEE3">
                  <p:embed/>
                </p:oleObj>
              </mc:Choice>
              <mc:Fallback>
                <p:oleObj name="" r:id="rId3" imgW="8128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4740" y="1495425"/>
                        <a:ext cx="1300480" cy="6502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627620" y="1663700"/>
          <a:ext cx="962660" cy="5035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5" imgW="787400" imgH="304800" progId="Equation.KSEE3">
                  <p:embed/>
                </p:oleObj>
              </mc:Choice>
              <mc:Fallback>
                <p:oleObj name="" r:id="rId5" imgW="787400" imgH="304800" progId="Equation.KSEE3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627620" y="1663700"/>
                        <a:ext cx="962660" cy="5035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91120" y="2702560"/>
            <a:ext cx="3426460" cy="2708910"/>
          </a:xfrm>
          <a:prstGeom prst="rect">
            <a:avLst/>
          </a:prstGeom>
        </p:spPr>
      </p:pic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683510" y="3650615"/>
          <a:ext cx="242570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" r:id="rId8" imgW="165100" imgH="355600" progId="Equation.KSEE3">
                  <p:embed/>
                </p:oleObj>
              </mc:Choice>
              <mc:Fallback>
                <p:oleObj name="" r:id="rId8" imgW="165100" imgH="355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83510" y="3650615"/>
                        <a:ext cx="242570" cy="52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52240" y="3719195"/>
          <a:ext cx="242570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0" imgW="165100" imgH="355600" progId="Equation.KSEE3">
                  <p:embed/>
                </p:oleObj>
              </mc:Choice>
              <mc:Fallback>
                <p:oleObj name="" r:id="rId10" imgW="165100" imgH="355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952240" y="3719195"/>
                        <a:ext cx="242570" cy="52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94810" y="5608003"/>
          <a:ext cx="1511300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1" imgW="914400" imgH="215900" progId="Equation.KSEE3">
                  <p:embed/>
                </p:oleObj>
              </mc:Choice>
              <mc:Fallback>
                <p:oleObj name="" r:id="rId11" imgW="914400" imgH="2159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194810" y="5608003"/>
                        <a:ext cx="1511300" cy="358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对象 2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722245" y="4764405"/>
          <a:ext cx="242570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" name="" r:id="rId13" imgW="165100" imgH="355600" progId="Equation.KSEE3">
                  <p:embed/>
                </p:oleObj>
              </mc:Choice>
              <mc:Fallback>
                <p:oleObj name="" r:id="rId13" imgW="165100" imgH="355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722245" y="4764405"/>
                        <a:ext cx="242570" cy="52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" name="图片 26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2685" y="4311650"/>
            <a:ext cx="492125" cy="476885"/>
          </a:xfrm>
          <a:prstGeom prst="rect">
            <a:avLst/>
          </a:prstGeom>
        </p:spPr>
      </p:pic>
      <p:graphicFrame>
        <p:nvGraphicFramePr>
          <p:cNvPr id="28" name="对象 2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94810" y="4788535"/>
          <a:ext cx="242570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" name="" r:id="rId15" imgW="165100" imgH="355600" progId="Equation.KSEE3">
                  <p:embed/>
                </p:oleObj>
              </mc:Choice>
              <mc:Fallback>
                <p:oleObj name="" r:id="rId15" imgW="165100" imgH="355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94810" y="4788535"/>
                        <a:ext cx="242570" cy="52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图片 29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7180" y="2209800"/>
            <a:ext cx="576580" cy="402590"/>
          </a:xfrm>
          <a:prstGeom prst="rect">
            <a:avLst/>
          </a:prstGeom>
        </p:spPr>
      </p:pic>
      <p:graphicFrame>
        <p:nvGraphicFramePr>
          <p:cNvPr id="31" name="对象 3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971800" y="4236085"/>
          <a:ext cx="242570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" name="" r:id="rId16" imgW="165100" imgH="355600" progId="Equation.KSEE3">
                  <p:embed/>
                </p:oleObj>
              </mc:Choice>
              <mc:Fallback>
                <p:oleObj name="" r:id="rId16" imgW="165100" imgH="355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971800" y="4236085"/>
                        <a:ext cx="242570" cy="52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18000" y="4252595"/>
          <a:ext cx="242570" cy="52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" name="" r:id="rId17" imgW="165100" imgH="355600" progId="Equation.KSEE3">
                  <p:embed/>
                </p:oleObj>
              </mc:Choice>
              <mc:Fallback>
                <p:oleObj name="" r:id="rId17" imgW="165100" imgH="355600" progId="Equation.KSEE3">
                  <p:embed/>
                  <p:pic>
                    <p:nvPicPr>
                      <p:cNvPr id="0" name="图片 205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318000" y="4252595"/>
                        <a:ext cx="242570" cy="52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对象 3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92935" y="5846445"/>
          <a:ext cx="1901190" cy="7099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" r:id="rId18" imgW="1054100" imgH="393700" progId="Equation.KSEE3">
                  <p:embed/>
                </p:oleObj>
              </mc:Choice>
              <mc:Fallback>
                <p:oleObj name="" r:id="rId18" imgW="1054100" imgH="393700" progId="Equation.KSEE3">
                  <p:embed/>
                  <p:pic>
                    <p:nvPicPr>
                      <p:cNvPr id="0" name="图片 205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1892935" y="5846445"/>
                        <a:ext cx="1901190" cy="7099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087755" y="792480"/>
            <a:ext cx="10016490" cy="5222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300" b="1"/>
              <a:t>即</a:t>
            </a:r>
            <a:endParaRPr lang="zh-CN" altLang="en-US" sz="2300" b="1"/>
          </a:p>
          <a:p>
            <a:pPr>
              <a:lnSpc>
                <a:spcPct val="170000"/>
              </a:lnSpc>
            </a:pPr>
            <a:r>
              <a:rPr lang="zh-CN" altLang="en-US" sz="2300" b="1"/>
              <a:t>因为                                         由夹逼定理，得</a:t>
            </a:r>
            <a:endParaRPr lang="zh-CN" altLang="en-US" sz="2300" b="1"/>
          </a:p>
          <a:p>
            <a:pPr>
              <a:lnSpc>
                <a:spcPct val="150000"/>
              </a:lnSpc>
            </a:pPr>
            <a:r>
              <a:rPr lang="zh-CN" altLang="en-US" sz="2300" b="1"/>
              <a:t> </a:t>
            </a:r>
            <a:endParaRPr lang="zh-CN" altLang="en-US" sz="2300" b="1"/>
          </a:p>
          <a:p>
            <a:pPr>
              <a:lnSpc>
                <a:spcPct val="150000"/>
              </a:lnSpc>
            </a:pPr>
            <a:endParaRPr lang="zh-CN" altLang="en-US" sz="2300" b="1"/>
          </a:p>
          <a:p>
            <a:pPr>
              <a:lnSpc>
                <a:spcPct val="150000"/>
              </a:lnSpc>
            </a:pPr>
            <a:r>
              <a:rPr lang="zh-CN" altLang="en-US" sz="2300" b="1"/>
              <a:t>（2） 当x&lt;0时，令t=－x，则t&gt;0，且当x→     时，t→    ，于是</a:t>
            </a:r>
            <a:endParaRPr lang="zh-CN" altLang="en-US" sz="2300" b="1"/>
          </a:p>
          <a:p>
            <a:pPr>
              <a:lnSpc>
                <a:spcPct val="150000"/>
              </a:lnSpc>
            </a:pPr>
            <a:endParaRPr lang="zh-CN" altLang="en-US" sz="2300" b="1"/>
          </a:p>
          <a:p>
            <a:pPr>
              <a:lnSpc>
                <a:spcPct val="150000"/>
              </a:lnSpc>
            </a:pPr>
            <a:endParaRPr lang="zh-CN" altLang="en-US" sz="2300" b="1"/>
          </a:p>
          <a:p>
            <a:pPr>
              <a:lnSpc>
                <a:spcPct val="180000"/>
              </a:lnSpc>
            </a:pPr>
            <a:r>
              <a:rPr lang="zh-CN" altLang="en-US" sz="2300" b="1"/>
              <a:t>所以</a:t>
            </a:r>
            <a:endParaRPr lang="zh-CN" altLang="en-US" sz="2300" b="1"/>
          </a:p>
          <a:p>
            <a:pPr>
              <a:lnSpc>
                <a:spcPct val="180000"/>
              </a:lnSpc>
            </a:pPr>
            <a:r>
              <a:rPr lang="zh-CN" altLang="en-US" sz="2300" b="1"/>
              <a:t>这个极限通常称为</a:t>
            </a:r>
            <a:r>
              <a:rPr lang="zh-CN" altLang="en-US" sz="2300" b="1">
                <a:solidFill>
                  <a:srgbClr val="3333FF"/>
                </a:solidFill>
              </a:rPr>
              <a:t>第一个重要极限.</a:t>
            </a:r>
            <a:endParaRPr lang="zh-CN" altLang="en-US" sz="2300" b="1">
              <a:solidFill>
                <a:srgbClr val="3333FF"/>
              </a:solidFill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10055" y="792480"/>
          <a:ext cx="1800860" cy="689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028700" imgH="393700" progId="Equation.KSEE3">
                  <p:embed/>
                </p:oleObj>
              </mc:Choice>
              <mc:Fallback>
                <p:oleObj name="" r:id="rId1" imgW="1028700" imgH="393700" progId="Equation.KSEE3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10055" y="792480"/>
                        <a:ext cx="1800860" cy="6896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61820" y="1581785"/>
          <a:ext cx="267335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" r:id="rId3" imgW="1422400" imgH="279400" progId="Equation.KSEE3">
                  <p:embed/>
                </p:oleObj>
              </mc:Choice>
              <mc:Fallback>
                <p:oleObj name="" r:id="rId3" imgW="1422400" imgH="279400" progId="Equation.KSEE3">
                  <p:embed/>
                  <p:pic>
                    <p:nvPicPr>
                      <p:cNvPr id="0" name="图片 30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1820" y="1581785"/>
                        <a:ext cx="2673350" cy="504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559050" y="2249805"/>
          <a:ext cx="1976120" cy="690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" r:id="rId5" imgW="812800" imgH="393700" progId="Equation.KSEE3">
                  <p:embed/>
                </p:oleObj>
              </mc:Choice>
              <mc:Fallback>
                <p:oleObj name="" r:id="rId5" imgW="812800" imgH="393700" progId="Equation.KSEE3">
                  <p:embed/>
                  <p:pic>
                    <p:nvPicPr>
                      <p:cNvPr id="0" name="图片 307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559050" y="2249805"/>
                        <a:ext cx="1976120" cy="690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546850" y="3152775"/>
          <a:ext cx="338455" cy="416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7" imgW="165100" imgH="203200" progId="Equation.KSEE3">
                  <p:embed/>
                </p:oleObj>
              </mc:Choice>
              <mc:Fallback>
                <p:oleObj name="" r:id="rId7" imgW="165100" imgH="203200" progId="Equation.KSEE3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546850" y="3152775"/>
                        <a:ext cx="338455" cy="4165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806055" y="3174365"/>
          <a:ext cx="40132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9" imgW="190500" imgH="203200" progId="Equation.KSEE3">
                  <p:embed/>
                </p:oleObj>
              </mc:Choice>
              <mc:Fallback>
                <p:oleObj name="" r:id="rId9" imgW="190500" imgH="203200" progId="Equation.KSEE3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806055" y="3174365"/>
                        <a:ext cx="401320" cy="42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26765" y="3770630"/>
          <a:ext cx="4216400" cy="6997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1" imgW="2374265" imgH="393700" progId="Equation.KSEE3">
                  <p:embed/>
                </p:oleObj>
              </mc:Choice>
              <mc:Fallback>
                <p:oleObj name="" r:id="rId11" imgW="2374265" imgH="393700" progId="Equation.KSEE3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326765" y="3770630"/>
                        <a:ext cx="4216400" cy="6997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038850" y="3263900"/>
          <a:ext cx="1143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13" imgW="114300" imgH="330200" progId="Equation.KSEE3">
                  <p:embed/>
                </p:oleObj>
              </mc:Choice>
              <mc:Fallback>
                <p:oleObj name="" r:id="rId13" imgW="114300" imgH="330200" progId="Equation.KSEE3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038850" y="3263900"/>
                        <a:ext cx="114300" cy="330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867853" y="4550410"/>
          <a:ext cx="1905000" cy="876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15" imgW="825500" imgH="393700" progId="Equation.KSEE3">
                  <p:embed/>
                </p:oleObj>
              </mc:Choice>
              <mc:Fallback>
                <p:oleObj name="" r:id="rId15" imgW="8255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867853" y="4550410"/>
                        <a:ext cx="1905000" cy="8769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515" name="横卷形 21514"/>
          <p:cNvSpPr/>
          <p:nvPr/>
        </p:nvSpPr>
        <p:spPr>
          <a:xfrm>
            <a:off x="7393305" y="4674553"/>
            <a:ext cx="1371600" cy="838200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53150" y="5513070"/>
            <a:ext cx="5494655" cy="8915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/>
              <a:t>在极限中有三角函数或反三角函数，且为“      ”型不定式，求极限时，常用到此公式.</a:t>
            </a:r>
            <a:endParaRPr lang="zh-CN" altLang="en-US" sz="2000" b="1"/>
          </a:p>
        </p:txBody>
      </p:sp>
      <p:graphicFrame>
        <p:nvGraphicFramePr>
          <p:cNvPr id="13" name="对象 1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104245" y="5372735"/>
          <a:ext cx="271780" cy="702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7" imgW="152400" imgH="393700" progId="Equation.KSEE3">
                  <p:embed/>
                </p:oleObj>
              </mc:Choice>
              <mc:Fallback>
                <p:oleObj name="" r:id="rId17" imgW="152400" imgH="393700" progId="Equation.KSEE3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1104245" y="5372735"/>
                        <a:ext cx="271780" cy="702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 bldLvl="0" animBg="1"/>
      <p:bldP spid="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222375" y="709295"/>
          <a:ext cx="2780030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117600" imgH="393700" progId="Equation.KSEE3">
                  <p:embed/>
                </p:oleObj>
              </mc:Choice>
              <mc:Fallback>
                <p:oleObj name="" r:id="rId1" imgW="11176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222375" y="709295"/>
                        <a:ext cx="2780030" cy="76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0775" y="1690370"/>
          <a:ext cx="3638550" cy="798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3" imgW="1968500" imgH="431800" progId="Equation.KSEE3">
                  <p:embed/>
                </p:oleObj>
              </mc:Choice>
              <mc:Fallback>
                <p:oleObj name="" r:id="rId3" imgW="1968500" imgH="4318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20775" y="1690370"/>
                        <a:ext cx="3638550" cy="7981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4861560" y="1858645"/>
            <a:ext cx="46653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/>
              <a:t>（本极限可直接作为公式用）</a:t>
            </a:r>
            <a:endParaRPr lang="zh-CN" altLang="en-US" sz="2300" b="1"/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25843" y="2808605"/>
          <a:ext cx="296989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193800" imgH="393700" progId="Equation.KSEE3">
                  <p:embed/>
                </p:oleObj>
              </mc:Choice>
              <mc:Fallback>
                <p:oleObj name="" r:id="rId5" imgW="11938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5843" y="2808605"/>
                        <a:ext cx="2969895" cy="76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2818" y="3867150"/>
          <a:ext cx="4815205" cy="728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2501900" imgH="393700" progId="Equation.KSEE3">
                  <p:embed/>
                </p:oleObj>
              </mc:Choice>
              <mc:Fallback>
                <p:oleObj name="" r:id="rId7" imgW="2501900" imgH="393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52818" y="3867150"/>
                        <a:ext cx="4815205" cy="728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2525" y="4678680"/>
          <a:ext cx="2843530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1143000" imgH="393700" progId="Equation.KSEE3">
                  <p:embed/>
                </p:oleObj>
              </mc:Choice>
              <mc:Fallback>
                <p:oleObj name="" r:id="rId9" imgW="11430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152525" y="4678680"/>
                        <a:ext cx="2843530" cy="76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20458" y="5520055"/>
          <a:ext cx="7431405" cy="7283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" name="" r:id="rId11" imgW="3860800" imgH="393700" progId="Equation.KSEE3">
                  <p:embed/>
                </p:oleObj>
              </mc:Choice>
              <mc:Fallback>
                <p:oleObj name="" r:id="rId11" imgW="3860800" imgH="393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120458" y="5520055"/>
                        <a:ext cx="7431405" cy="7283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6755765" y="3716020"/>
            <a:ext cx="4513580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100" b="1"/>
              <a:t>（1）该极限式也可作为一个公式用.</a:t>
            </a:r>
            <a:endParaRPr lang="zh-CN" altLang="en-US" sz="2100" b="1"/>
          </a:p>
          <a:p>
            <a:pPr>
              <a:lnSpc>
                <a:spcPct val="150000"/>
              </a:lnSpc>
            </a:pPr>
            <a:r>
              <a:rPr lang="zh-CN" altLang="en-US" sz="2100" b="1"/>
              <a:t>（2）由本例及例37极限式知，tan x、sin x与x是x→0时的等价无穷小.</a:t>
            </a:r>
            <a:endParaRPr lang="zh-CN" altLang="en-US" sz="2100" b="1"/>
          </a:p>
        </p:txBody>
      </p:sp>
      <p:sp>
        <p:nvSpPr>
          <p:cNvPr id="14" name="横卷形 13"/>
          <p:cNvSpPr/>
          <p:nvPr/>
        </p:nvSpPr>
        <p:spPr>
          <a:xfrm>
            <a:off x="7143115" y="3028950"/>
            <a:ext cx="1148715" cy="62166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755765" y="3748405"/>
            <a:ext cx="4491990" cy="146812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1" animBg="1"/>
      <p:bldP spid="13" grpId="0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" r:id="rId1" imgW="914400" imgH="215900" progId="Equation.KSEE3">
                  <p:embed/>
                </p:oleObj>
              </mc:Choice>
              <mc:Fallback>
                <p:oleObj name="" r:id="rId1" imgW="914400" imgH="215900" progId="Equation.KSEE3">
                  <p:embed/>
                  <p:pic>
                    <p:nvPicPr>
                      <p:cNvPr id="0" name="图片 512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83398" y="796925"/>
          <a:ext cx="315912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3" imgW="1270000" imgH="393700" progId="Equation.KSEE3">
                  <p:embed/>
                </p:oleObj>
              </mc:Choice>
              <mc:Fallback>
                <p:oleObj name="" r:id="rId3" imgW="12700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83398" y="796925"/>
                        <a:ext cx="3159125" cy="76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783715" y="1557020"/>
          <a:ext cx="7642225" cy="1099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" r:id="rId5" imgW="3657600" imgH="520700" progId="Equation.KSEE3">
                  <p:embed/>
                </p:oleObj>
              </mc:Choice>
              <mc:Fallback>
                <p:oleObj name="" r:id="rId5" imgW="3657600" imgH="52070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83715" y="1557020"/>
                        <a:ext cx="7642225" cy="10998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694180" y="2816225"/>
          <a:ext cx="8413750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7" imgW="8843010" imgH="1540510" progId="Equation.KSEE3">
                  <p:embed/>
                </p:oleObj>
              </mc:Choice>
              <mc:Fallback>
                <p:oleObj name="" r:id="rId7" imgW="8843010" imgH="1540510" progId="Equation.KSEE3">
                  <p:embed/>
                  <p:pic>
                    <p:nvPicPr>
                      <p:cNvPr id="0" name="图片 409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694180" y="2816225"/>
                        <a:ext cx="8413750" cy="144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横卷形 13"/>
          <p:cNvSpPr/>
          <p:nvPr/>
        </p:nvSpPr>
        <p:spPr>
          <a:xfrm>
            <a:off x="1203325" y="4636770"/>
            <a:ext cx="1148715" cy="719455"/>
          </a:xfrm>
          <a:prstGeom prst="horizontalScroll">
            <a:avLst>
              <a:gd name="adj" fmla="val 12500"/>
            </a:avLst>
          </a:prstGeom>
          <a:gradFill rotWithShape="0">
            <a:gsLst>
              <a:gs pos="0">
                <a:srgbClr val="3333CC"/>
              </a:gs>
              <a:gs pos="50000">
                <a:srgbClr val="FF0000"/>
              </a:gs>
              <a:gs pos="100000">
                <a:srgbClr val="3333CC"/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>
              <a:buClr>
                <a:schemeClr val="bg1"/>
              </a:buClr>
            </a:pPr>
            <a:r>
              <a:rPr lang="zh-CN" altLang="en-US" sz="2300" b="1" dirty="0">
                <a:solidFill>
                  <a:srgbClr val="FFFFFF"/>
                </a:solidFill>
                <a:latin typeface="+mj-ea"/>
                <a:ea typeface="+mj-ea"/>
              </a:rPr>
              <a:t>注意</a:t>
            </a:r>
            <a:endParaRPr lang="zh-CN" altLang="en-US" sz="2300" b="1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02535" y="4636770"/>
            <a:ext cx="8085455" cy="1660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70000"/>
              </a:lnSpc>
            </a:pPr>
            <a:r>
              <a:rPr lang="zh-CN" altLang="en-US" sz="2000" b="1"/>
              <a:t>将极限                       中的自变量x换成x的函数φ(x)，则有公式：</a:t>
            </a:r>
            <a:endParaRPr lang="zh-CN" altLang="en-US" sz="2000" b="1"/>
          </a:p>
          <a:p>
            <a:pPr>
              <a:lnSpc>
                <a:spcPct val="170000"/>
              </a:lnSpc>
            </a:pPr>
            <a:endParaRPr lang="zh-CN" altLang="en-US" sz="2000" b="1"/>
          </a:p>
          <a:p>
            <a:pPr>
              <a:lnSpc>
                <a:spcPct val="170000"/>
              </a:lnSpc>
            </a:pPr>
            <a:r>
              <a:rPr lang="zh-CN" altLang="en-US" sz="2000" b="1"/>
              <a:t>此式称为</a:t>
            </a:r>
            <a:r>
              <a:rPr lang="zh-CN" altLang="en-US" sz="2000" b="1">
                <a:solidFill>
                  <a:srgbClr val="3333FF"/>
                </a:solidFill>
              </a:rPr>
              <a:t>第一重要极限公式的推广形式.</a:t>
            </a:r>
            <a:endParaRPr lang="zh-CN" altLang="en-US" sz="2000" b="1">
              <a:solidFill>
                <a:srgbClr val="3333FF"/>
              </a:solidFill>
            </a:endParaRPr>
          </a:p>
        </p:txBody>
      </p:sp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35985" y="4774565"/>
          <a:ext cx="1178560" cy="5403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" r:id="rId9" imgW="787400" imgH="393700" progId="Equation.KSEE3">
                  <p:embed/>
                </p:oleObj>
              </mc:Choice>
              <mc:Fallback>
                <p:oleObj name="" r:id="rId9" imgW="787400" imgH="3937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435985" y="4774565"/>
                        <a:ext cx="1178560" cy="5403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614228" y="5276533"/>
          <a:ext cx="1711325" cy="57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11" imgW="1143000" imgH="419100" progId="Equation.KSEE3">
                  <p:embed/>
                </p:oleObj>
              </mc:Choice>
              <mc:Fallback>
                <p:oleObj name="" r:id="rId11" imgW="1143000" imgH="419100" progId="Equation.KSEE3">
                  <p:embed/>
                  <p:pic>
                    <p:nvPicPr>
                      <p:cNvPr id="0" name="图片 51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614228" y="5276533"/>
                        <a:ext cx="1711325" cy="5753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68388" y="836930"/>
          <a:ext cx="347535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" r:id="rId1" imgW="1397000" imgH="393700" progId="Equation.KSEE3">
                  <p:embed/>
                </p:oleObj>
              </mc:Choice>
              <mc:Fallback>
                <p:oleObj name="" r:id="rId1" imgW="13970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68388" y="836930"/>
                        <a:ext cx="3475355" cy="76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0130" y="1597025"/>
          <a:ext cx="10509250" cy="18376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10777855" imgH="1859915" progId="Equation.KSEE3">
                  <p:embed/>
                </p:oleObj>
              </mc:Choice>
              <mc:Fallback>
                <p:oleObj name="" r:id="rId3" imgW="10777855" imgH="1859915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0130" y="1597025"/>
                        <a:ext cx="10509250" cy="18376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39813" y="3654425"/>
          <a:ext cx="3254375" cy="7600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1308100" imgH="393700" progId="Equation.KSEE3">
                  <p:embed/>
                </p:oleObj>
              </mc:Choice>
              <mc:Fallback>
                <p:oleObj name="" r:id="rId5" imgW="1308100" imgH="3937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9813" y="3654425"/>
                        <a:ext cx="3254375" cy="7600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41705" y="4488180"/>
          <a:ext cx="7502525" cy="148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4140200" imgH="812800" progId="Equation.KSEE3">
                  <p:embed/>
                </p:oleObj>
              </mc:Choice>
              <mc:Fallback>
                <p:oleObj name="" r:id="rId7" imgW="4140200" imgH="812800" progId="Equation.KSEE3">
                  <p:embed/>
                  <p:pic>
                    <p:nvPicPr>
                      <p:cNvPr id="0" name="图片 409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41705" y="4488180"/>
                        <a:ext cx="7502525" cy="148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901065" y="4325620"/>
            <a:ext cx="10198100" cy="17894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60000"/>
              </a:lnSpc>
            </a:pPr>
            <a:r>
              <a:rPr lang="zh-CN" altLang="en-US" sz="2300"/>
              <a:t>由于                                        所以常将                      称作  </a:t>
            </a:r>
            <a:r>
              <a:rPr lang="zh-CN" altLang="en-US" sz="2300">
                <a:sym typeface="+mn-ea"/>
              </a:rPr>
              <a:t>是“1∞”型.在求幂函数</a:t>
            </a:r>
            <a:r>
              <a:rPr lang="zh-CN" altLang="en-US" sz="2300"/>
              <a:t> </a:t>
            </a:r>
            <a:endParaRPr lang="zh-CN" altLang="en-US" sz="2300"/>
          </a:p>
          <a:p>
            <a:pPr>
              <a:lnSpc>
                <a:spcPct val="160000"/>
              </a:lnSpc>
            </a:pPr>
            <a:r>
              <a:rPr lang="zh-CN" altLang="en-US" sz="2300"/>
              <a:t>             的极限时</a:t>
            </a:r>
            <a:r>
              <a:rPr lang="en-US" altLang="zh-CN" sz="2300"/>
              <a:t>,</a:t>
            </a:r>
            <a:r>
              <a:rPr lang="zh-CN" altLang="en-US" sz="2300"/>
              <a:t> </a:t>
            </a:r>
            <a:r>
              <a:rPr lang="zh-CN" altLang="en-US" sz="2300">
                <a:sym typeface="+mn-ea"/>
              </a:rPr>
              <a:t>若lim f(x)=1,lim g(x)=∞,通常称这种极限为“1∞”型不定式.第二个重要极限公式主要解决“1∞”型不定式求极限的问题.</a:t>
            </a:r>
            <a:endParaRPr lang="zh-CN" altLang="en-US" sz="2300"/>
          </a:p>
        </p:txBody>
      </p:sp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18858" y="721360"/>
          <a:ext cx="4092575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1" imgW="2349500" imgH="393700" progId="Equation.KSEE3">
                  <p:embed/>
                </p:oleObj>
              </mc:Choice>
              <mc:Fallback>
                <p:oleObj name="" r:id="rId1" imgW="2349500" imgH="3937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18858" y="721360"/>
                        <a:ext cx="4092575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018540" y="1428750"/>
            <a:ext cx="9962515" cy="1470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2300"/>
              <a:t>这里e是无理数，e=2.718 28…，这个极限通常称为第二重要极限(证明略).</a:t>
            </a:r>
            <a:endParaRPr lang="zh-CN" altLang="en-US" sz="2300"/>
          </a:p>
          <a:p>
            <a:pPr>
              <a:lnSpc>
                <a:spcPct val="130000"/>
              </a:lnSpc>
            </a:pPr>
            <a:r>
              <a:rPr lang="zh-CN" altLang="en-US" sz="2300"/>
              <a:t>取x在自然数范围内的一些值，观察对应的y的取值（表2</a:t>
            </a:r>
            <a:r>
              <a:rPr lang="en-US" altLang="zh-CN" sz="2300"/>
              <a:t>-</a:t>
            </a:r>
            <a:r>
              <a:rPr lang="zh-CN" altLang="en-US" sz="2300"/>
              <a:t>1），可以直观验证公式结论：</a:t>
            </a:r>
            <a:endParaRPr lang="zh-CN" altLang="en-US" sz="23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8260" y="2897505"/>
            <a:ext cx="9090025" cy="1456690"/>
          </a:xfrm>
          <a:prstGeom prst="rect">
            <a:avLst/>
          </a:prstGeom>
        </p:spPr>
      </p:pic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566545" y="4420870"/>
          <a:ext cx="2703830" cy="6197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" r:id="rId4" imgW="1803400" imgH="482600" progId="Equation.KSEE3">
                  <p:embed/>
                </p:oleObj>
              </mc:Choice>
              <mc:Fallback>
                <p:oleObj name="" r:id="rId4" imgW="1803400" imgH="4826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66545" y="4420870"/>
                        <a:ext cx="2703830" cy="6197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86400" y="4309745"/>
          <a:ext cx="1371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6" imgW="914400" imgH="533400" progId="Equation.KSEE3">
                  <p:embed/>
                </p:oleObj>
              </mc:Choice>
              <mc:Fallback>
                <p:oleObj name="" r:id="rId6" imgW="914400" imgH="533400" progId="Equation.KSEE3">
                  <p:embed/>
                  <p:pic>
                    <p:nvPicPr>
                      <p:cNvPr id="0" name="图片 614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486400" y="4309745"/>
                        <a:ext cx="13716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51865" y="5050155"/>
          <a:ext cx="965200" cy="4140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" r:id="rId8" imgW="533400" imgH="228600" progId="Equation.KSEE3">
                  <p:embed/>
                </p:oleObj>
              </mc:Choice>
              <mc:Fallback>
                <p:oleObj name="" r:id="rId8" imgW="533400" imgH="228600" progId="Equation.KSEE3">
                  <p:embed/>
                  <p:pic>
                    <p:nvPicPr>
                      <p:cNvPr id="0" name="图片 614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51865" y="5050155"/>
                        <a:ext cx="965200" cy="4140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968</Words>
  <Application>WPS 演示</Application>
  <PresentationFormat>宽屏</PresentationFormat>
  <Paragraphs>82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63</vt:i4>
      </vt:variant>
      <vt:variant>
        <vt:lpstr>幻灯片标题</vt:lpstr>
      </vt:variant>
      <vt:variant>
        <vt:i4>17</vt:i4>
      </vt:variant>
    </vt:vector>
  </HeadingPairs>
  <TitlesOfParts>
    <vt:vector size="92" baseType="lpstr">
      <vt:lpstr>Arial</vt:lpstr>
      <vt:lpstr>宋体</vt:lpstr>
      <vt:lpstr>Wingdings</vt:lpstr>
      <vt:lpstr>Calibri</vt:lpstr>
      <vt:lpstr>微软雅黑</vt:lpstr>
      <vt:lpstr>Arial Unicode MS</vt:lpstr>
      <vt:lpstr>Calibri Light</vt:lpstr>
      <vt:lpstr>Office 主题</vt:lpstr>
      <vt:lpstr>3_自定义设计方案</vt:lpstr>
      <vt:lpstr>2_自定义设计方案</vt:lpstr>
      <vt:lpstr>1_自定义设计方案</vt:lpstr>
      <vt:lpstr>自定义设计方案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武静影</cp:lastModifiedBy>
  <cp:revision>66</cp:revision>
  <dcterms:created xsi:type="dcterms:W3CDTF">2018-10-12T15:11:00Z</dcterms:created>
  <dcterms:modified xsi:type="dcterms:W3CDTF">2021-01-08T06:17:50Z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