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28"/>
  </p:notesMasterIdLst>
  <p:sldIdLst>
    <p:sldId id="263" r:id="rId7"/>
    <p:sldId id="264" r:id="rId8"/>
    <p:sldId id="268" r:id="rId9"/>
    <p:sldId id="270" r:id="rId10"/>
    <p:sldId id="274" r:id="rId11"/>
    <p:sldId id="273" r:id="rId12"/>
    <p:sldId id="276" r:id="rId13"/>
    <p:sldId id="275" r:id="rId14"/>
    <p:sldId id="279" r:id="rId15"/>
    <p:sldId id="278" r:id="rId16"/>
    <p:sldId id="277" r:id="rId17"/>
    <p:sldId id="281" r:id="rId18"/>
    <p:sldId id="283" r:id="rId19"/>
    <p:sldId id="282" r:id="rId20"/>
    <p:sldId id="286" r:id="rId21"/>
    <p:sldId id="285" r:id="rId22"/>
    <p:sldId id="284" r:id="rId23"/>
    <p:sldId id="280" r:id="rId24"/>
    <p:sldId id="287" r:id="rId25"/>
    <p:sldId id="272" r:id="rId26"/>
    <p:sldId id="266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3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14.vml.rels><?xml version="1.0" encoding="UTF-8" standalone="yes"?>
<Relationships xmlns="http://schemas.openxmlformats.org/package/2006/relationships"><Relationship Id="rId7" Type="http://schemas.openxmlformats.org/officeDocument/2006/relationships/image" Target="../media/image39.wmf"/><Relationship Id="rId6" Type="http://schemas.openxmlformats.org/officeDocument/2006/relationships/image" Target="../media/image38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2.vml.rels><?xml version="1.0" encoding="UTF-8" standalone="yes"?>
<Relationships xmlns="http://schemas.openxmlformats.org/package/2006/relationships"><Relationship Id="rId7" Type="http://schemas.openxmlformats.org/officeDocument/2006/relationships/image" Target="../media/image9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17.wmf"/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7.vml.rels><?xml version="1.0" encoding="UTF-8" standalone="yes"?>
<Relationships xmlns="http://schemas.openxmlformats.org/package/2006/relationships"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3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8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4.wmf"/><Relationship Id="rId3" Type="http://schemas.openxmlformats.org/officeDocument/2006/relationships/oleObject" Target="../embeddings/oleObject53.bin"/><Relationship Id="rId2" Type="http://schemas.openxmlformats.org/officeDocument/2006/relationships/image" Target="../media/image23.wmf"/><Relationship Id="rId1" Type="http://schemas.openxmlformats.org/officeDocument/2006/relationships/oleObject" Target="../embeddings/oleObject52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wmf"/><Relationship Id="rId1" Type="http://schemas.openxmlformats.org/officeDocument/2006/relationships/oleObject" Target="../embeddings/oleObject54.bin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wmf"/><Relationship Id="rId8" Type="http://schemas.openxmlformats.org/officeDocument/2006/relationships/oleObject" Target="../embeddings/oleObject61.bin"/><Relationship Id="rId7" Type="http://schemas.openxmlformats.org/officeDocument/2006/relationships/oleObject" Target="../embeddings/oleObject60.bin"/><Relationship Id="rId6" Type="http://schemas.openxmlformats.org/officeDocument/2006/relationships/oleObject" Target="../embeddings/oleObject59.bin"/><Relationship Id="rId5" Type="http://schemas.openxmlformats.org/officeDocument/2006/relationships/oleObject" Target="../embeddings/oleObject58.bin"/><Relationship Id="rId4" Type="http://schemas.openxmlformats.org/officeDocument/2006/relationships/oleObject" Target="../embeddings/oleObject57.bin"/><Relationship Id="rId3" Type="http://schemas.openxmlformats.org/officeDocument/2006/relationships/oleObject" Target="../embeddings/oleObject56.bin"/><Relationship Id="rId2" Type="http://schemas.openxmlformats.org/officeDocument/2006/relationships/image" Target="../media/image3.wmf"/><Relationship Id="rId15" Type="http://schemas.openxmlformats.org/officeDocument/2006/relationships/vmlDrawing" Target="../drawings/vmlDrawing10.vml"/><Relationship Id="rId14" Type="http://schemas.openxmlformats.org/officeDocument/2006/relationships/slideLayout" Target="../slideLayouts/slideLayout4.xml"/><Relationship Id="rId13" Type="http://schemas.openxmlformats.org/officeDocument/2006/relationships/oleObject" Target="../embeddings/oleObject64.bin"/><Relationship Id="rId12" Type="http://schemas.openxmlformats.org/officeDocument/2006/relationships/image" Target="../media/image27.wmf"/><Relationship Id="rId11" Type="http://schemas.openxmlformats.org/officeDocument/2006/relationships/oleObject" Target="../embeddings/oleObject63.bin"/><Relationship Id="rId10" Type="http://schemas.openxmlformats.org/officeDocument/2006/relationships/oleObject" Target="../embeddings/oleObject62.bin"/><Relationship Id="rId1" Type="http://schemas.openxmlformats.org/officeDocument/2006/relationships/oleObject" Target="../embeddings/oleObject55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28.wmf"/><Relationship Id="rId7" Type="http://schemas.openxmlformats.org/officeDocument/2006/relationships/oleObject" Target="../embeddings/oleObject70.bin"/><Relationship Id="rId6" Type="http://schemas.openxmlformats.org/officeDocument/2006/relationships/oleObject" Target="../embeddings/oleObject69.bin"/><Relationship Id="rId5" Type="http://schemas.openxmlformats.org/officeDocument/2006/relationships/oleObject" Target="../embeddings/oleObject68.bin"/><Relationship Id="rId4" Type="http://schemas.openxmlformats.org/officeDocument/2006/relationships/oleObject" Target="../embeddings/oleObject67.bin"/><Relationship Id="rId3" Type="http://schemas.openxmlformats.org/officeDocument/2006/relationships/oleObject" Target="../embeddings/oleObject66.bin"/><Relationship Id="rId2" Type="http://schemas.openxmlformats.org/officeDocument/2006/relationships/image" Target="../media/image3.wmf"/><Relationship Id="rId10" Type="http://schemas.openxmlformats.org/officeDocument/2006/relationships/vmlDrawing" Target="../drawings/vmlDrawing11.vml"/><Relationship Id="rId1" Type="http://schemas.openxmlformats.org/officeDocument/2006/relationships/oleObject" Target="../embeddings/oleObject65.bin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0.wmf"/><Relationship Id="rId3" Type="http://schemas.openxmlformats.org/officeDocument/2006/relationships/oleObject" Target="../embeddings/oleObject72.bin"/><Relationship Id="rId2" Type="http://schemas.openxmlformats.org/officeDocument/2006/relationships/image" Target="../media/image29.wmf"/><Relationship Id="rId1" Type="http://schemas.openxmlformats.org/officeDocument/2006/relationships/oleObject" Target="../embeddings/oleObject71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2.wmf"/><Relationship Id="rId3" Type="http://schemas.openxmlformats.org/officeDocument/2006/relationships/oleObject" Target="../embeddings/oleObject74.bin"/><Relationship Id="rId2" Type="http://schemas.openxmlformats.org/officeDocument/2006/relationships/image" Target="../media/image31.wmf"/><Relationship Id="rId1" Type="http://schemas.openxmlformats.org/officeDocument/2006/relationships/oleObject" Target="../embeddings/oleObject73.bin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wmf"/><Relationship Id="rId8" Type="http://schemas.openxmlformats.org/officeDocument/2006/relationships/oleObject" Target="../embeddings/oleObject79.bin"/><Relationship Id="rId7" Type="http://schemas.openxmlformats.org/officeDocument/2006/relationships/oleObject" Target="../embeddings/oleObject78.bin"/><Relationship Id="rId6" Type="http://schemas.openxmlformats.org/officeDocument/2006/relationships/image" Target="../media/image35.w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76.bin"/><Relationship Id="rId2" Type="http://schemas.openxmlformats.org/officeDocument/2006/relationships/image" Target="../media/image33.wmf"/><Relationship Id="rId17" Type="http://schemas.openxmlformats.org/officeDocument/2006/relationships/vmlDrawing" Target="../drawings/vmlDrawing14.vml"/><Relationship Id="rId16" Type="http://schemas.openxmlformats.org/officeDocument/2006/relationships/slideLayout" Target="../slideLayouts/slideLayout4.xml"/><Relationship Id="rId15" Type="http://schemas.openxmlformats.org/officeDocument/2006/relationships/image" Target="../media/image39.wmf"/><Relationship Id="rId14" Type="http://schemas.openxmlformats.org/officeDocument/2006/relationships/oleObject" Target="../embeddings/oleObject82.bin"/><Relationship Id="rId13" Type="http://schemas.openxmlformats.org/officeDocument/2006/relationships/image" Target="../media/image38.wmf"/><Relationship Id="rId12" Type="http://schemas.openxmlformats.org/officeDocument/2006/relationships/oleObject" Target="../embeddings/oleObject81.bin"/><Relationship Id="rId11" Type="http://schemas.openxmlformats.org/officeDocument/2006/relationships/image" Target="../media/image37.wmf"/><Relationship Id="rId10" Type="http://schemas.openxmlformats.org/officeDocument/2006/relationships/oleObject" Target="../embeddings/oleObject80.bin"/><Relationship Id="rId1" Type="http://schemas.openxmlformats.org/officeDocument/2006/relationships/oleObject" Target="../embeddings/oleObject75.bin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89.bin"/><Relationship Id="rId8" Type="http://schemas.openxmlformats.org/officeDocument/2006/relationships/image" Target="../media/image40.wmf"/><Relationship Id="rId7" Type="http://schemas.openxmlformats.org/officeDocument/2006/relationships/oleObject" Target="../embeddings/oleObject88.bin"/><Relationship Id="rId6" Type="http://schemas.openxmlformats.org/officeDocument/2006/relationships/oleObject" Target="../embeddings/oleObject87.bin"/><Relationship Id="rId5" Type="http://schemas.openxmlformats.org/officeDocument/2006/relationships/oleObject" Target="../embeddings/oleObject86.bin"/><Relationship Id="rId4" Type="http://schemas.openxmlformats.org/officeDocument/2006/relationships/oleObject" Target="../embeddings/oleObject85.bin"/><Relationship Id="rId3" Type="http://schemas.openxmlformats.org/officeDocument/2006/relationships/oleObject" Target="../embeddings/oleObject84.bin"/><Relationship Id="rId2" Type="http://schemas.openxmlformats.org/officeDocument/2006/relationships/image" Target="../media/image3.wmf"/><Relationship Id="rId12" Type="http://schemas.openxmlformats.org/officeDocument/2006/relationships/vmlDrawing" Target="../drawings/vmlDrawing15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1.wmf"/><Relationship Id="rId1" Type="http://schemas.openxmlformats.org/officeDocument/2006/relationships/oleObject" Target="../embeddings/oleObject83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3.wmf"/><Relationship Id="rId3" Type="http://schemas.openxmlformats.org/officeDocument/2006/relationships/oleObject" Target="../embeddings/oleObject91.bin"/><Relationship Id="rId2" Type="http://schemas.openxmlformats.org/officeDocument/2006/relationships/image" Target="../media/image42.wmf"/><Relationship Id="rId1" Type="http://schemas.openxmlformats.org/officeDocument/2006/relationships/oleObject" Target="../embeddings/oleObject90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wmf"/><Relationship Id="rId8" Type="http://schemas.openxmlformats.org/officeDocument/2006/relationships/oleObject" Target="../embeddings/oleObject7.bin"/><Relationship Id="rId7" Type="http://schemas.openxmlformats.org/officeDocument/2006/relationships/oleObject" Target="../embeddings/oleObject6.bin"/><Relationship Id="rId6" Type="http://schemas.openxmlformats.org/officeDocument/2006/relationships/oleObject" Target="../embeddings/oleObject5.bin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1" Type="http://schemas.openxmlformats.org/officeDocument/2006/relationships/vmlDrawing" Target="../drawings/vmlDrawing2.vml"/><Relationship Id="rId20" Type="http://schemas.openxmlformats.org/officeDocument/2006/relationships/slideLayout" Target="../slideLayouts/slideLayout4.xml"/><Relationship Id="rId2" Type="http://schemas.openxmlformats.org/officeDocument/2006/relationships/image" Target="../media/image3.wmf"/><Relationship Id="rId19" Type="http://schemas.openxmlformats.org/officeDocument/2006/relationships/image" Target="../media/image9.wmf"/><Relationship Id="rId18" Type="http://schemas.openxmlformats.org/officeDocument/2006/relationships/oleObject" Target="../embeddings/oleObject13.bin"/><Relationship Id="rId17" Type="http://schemas.openxmlformats.org/officeDocument/2006/relationships/oleObject" Target="../embeddings/oleObject12.bin"/><Relationship Id="rId16" Type="http://schemas.openxmlformats.org/officeDocument/2006/relationships/oleObject" Target="../embeddings/oleObject11.bin"/><Relationship Id="rId15" Type="http://schemas.openxmlformats.org/officeDocument/2006/relationships/image" Target="../media/image8.wmf"/><Relationship Id="rId14" Type="http://schemas.openxmlformats.org/officeDocument/2006/relationships/oleObject" Target="../embeddings/oleObject10.bin"/><Relationship Id="rId13" Type="http://schemas.openxmlformats.org/officeDocument/2006/relationships/image" Target="../media/image7.wmf"/><Relationship Id="rId12" Type="http://schemas.openxmlformats.org/officeDocument/2006/relationships/oleObject" Target="../embeddings/oleObject9.bin"/><Relationship Id="rId11" Type="http://schemas.openxmlformats.org/officeDocument/2006/relationships/image" Target="../media/image6.wmf"/><Relationship Id="rId10" Type="http://schemas.openxmlformats.org/officeDocument/2006/relationships/oleObject" Target="../embeddings/oleObject8.bin"/><Relationship Id="rId1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11.wmf"/><Relationship Id="rId3" Type="http://schemas.openxmlformats.org/officeDocument/2006/relationships/oleObject" Target="../embeddings/oleObject15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14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oleObject" Target="../embeddings/oleObject23.bin"/><Relationship Id="rId7" Type="http://schemas.openxmlformats.org/officeDocument/2006/relationships/oleObject" Target="../embeddings/oleObject22.bin"/><Relationship Id="rId6" Type="http://schemas.openxmlformats.org/officeDocument/2006/relationships/oleObject" Target="../embeddings/oleObject21.bin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Relationship Id="rId3" Type="http://schemas.openxmlformats.org/officeDocument/2006/relationships/oleObject" Target="../embeddings/oleObject18.bin"/><Relationship Id="rId2" Type="http://schemas.openxmlformats.org/officeDocument/2006/relationships/image" Target="../media/image3.wmf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4.xml"/><Relationship Id="rId10" Type="http://schemas.openxmlformats.org/officeDocument/2006/relationships/oleObject" Target="../embeddings/oleObject24.bin"/><Relationship Id="rId1" Type="http://schemas.openxmlformats.org/officeDocument/2006/relationships/oleObject" Target="../embeddings/oleObject17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0.bin"/><Relationship Id="rId8" Type="http://schemas.openxmlformats.org/officeDocument/2006/relationships/oleObject" Target="../embeddings/oleObject29.bin"/><Relationship Id="rId7" Type="http://schemas.openxmlformats.org/officeDocument/2006/relationships/oleObject" Target="../embeddings/oleObject28.bin"/><Relationship Id="rId6" Type="http://schemas.openxmlformats.org/officeDocument/2006/relationships/image" Target="../media/image16.wmf"/><Relationship Id="rId5" Type="http://schemas.openxmlformats.org/officeDocument/2006/relationships/oleObject" Target="../embeddings/oleObject27.bin"/><Relationship Id="rId4" Type="http://schemas.openxmlformats.org/officeDocument/2006/relationships/image" Target="../media/image15.wmf"/><Relationship Id="rId3" Type="http://schemas.openxmlformats.org/officeDocument/2006/relationships/oleObject" Target="../embeddings/oleObject26.bin"/><Relationship Id="rId2" Type="http://schemas.openxmlformats.org/officeDocument/2006/relationships/image" Target="../media/image14.wmf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4.xml"/><Relationship Id="rId11" Type="http://schemas.openxmlformats.org/officeDocument/2006/relationships/oleObject" Target="../embeddings/oleObject31.bin"/><Relationship Id="rId10" Type="http://schemas.openxmlformats.org/officeDocument/2006/relationships/image" Target="../media/image17.wmf"/><Relationship Id="rId1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oleObject" Target="../embeddings/oleObject38.bin"/><Relationship Id="rId7" Type="http://schemas.openxmlformats.org/officeDocument/2006/relationships/oleObject" Target="../embeddings/oleObject37.bin"/><Relationship Id="rId6" Type="http://schemas.openxmlformats.org/officeDocument/2006/relationships/oleObject" Target="../embeddings/oleObject36.bin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Relationship Id="rId3" Type="http://schemas.openxmlformats.org/officeDocument/2006/relationships/oleObject" Target="../embeddings/oleObject33.bin"/><Relationship Id="rId2" Type="http://schemas.openxmlformats.org/officeDocument/2006/relationships/image" Target="../media/image3.wmf"/><Relationship Id="rId14" Type="http://schemas.openxmlformats.org/officeDocument/2006/relationships/vmlDrawing" Target="../drawings/vmlDrawing6.vml"/><Relationship Id="rId13" Type="http://schemas.openxmlformats.org/officeDocument/2006/relationships/slideLayout" Target="../slideLayouts/slideLayout4.xml"/><Relationship Id="rId12" Type="http://schemas.openxmlformats.org/officeDocument/2006/relationships/oleObject" Target="../embeddings/oleObject42.bin"/><Relationship Id="rId11" Type="http://schemas.openxmlformats.org/officeDocument/2006/relationships/oleObject" Target="../embeddings/oleObject41.bin"/><Relationship Id="rId10" Type="http://schemas.openxmlformats.org/officeDocument/2006/relationships/oleObject" Target="../embeddings/oleObject40.bin"/><Relationship Id="rId1" Type="http://schemas.openxmlformats.org/officeDocument/2006/relationships/oleObject" Target="../embeddings/oleObject32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7.bin"/><Relationship Id="rId8" Type="http://schemas.openxmlformats.org/officeDocument/2006/relationships/image" Target="../media/image3.wmf"/><Relationship Id="rId7" Type="http://schemas.openxmlformats.org/officeDocument/2006/relationships/oleObject" Target="../embeddings/oleObject46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44.bin"/><Relationship Id="rId2" Type="http://schemas.openxmlformats.org/officeDocument/2006/relationships/image" Target="../media/image18.wmf"/><Relationship Id="rId17" Type="http://schemas.openxmlformats.org/officeDocument/2006/relationships/vmlDrawing" Target="../drawings/vmlDrawing7.vml"/><Relationship Id="rId16" Type="http://schemas.openxmlformats.org/officeDocument/2006/relationships/slideLayout" Target="../slideLayouts/slideLayout4.xml"/><Relationship Id="rId15" Type="http://schemas.openxmlformats.org/officeDocument/2006/relationships/oleObject" Target="../embeddings/oleObject51.bin"/><Relationship Id="rId14" Type="http://schemas.openxmlformats.org/officeDocument/2006/relationships/image" Target="../media/image22.wmf"/><Relationship Id="rId13" Type="http://schemas.openxmlformats.org/officeDocument/2006/relationships/oleObject" Target="../embeddings/oleObject50.bin"/><Relationship Id="rId12" Type="http://schemas.openxmlformats.org/officeDocument/2006/relationships/oleObject" Target="../embeddings/oleObject49.bin"/><Relationship Id="rId11" Type="http://schemas.openxmlformats.org/officeDocument/2006/relationships/oleObject" Target="../embeddings/oleObject48.bin"/><Relationship Id="rId10" Type="http://schemas.openxmlformats.org/officeDocument/2006/relationships/image" Target="../media/image21.wmf"/><Relationship Id="rId1" Type="http://schemas.openxmlformats.org/officeDocument/2006/relationships/oleObject" Target="../embeddings/oleObject4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79815" y="207645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24890" y="793115"/>
            <a:ext cx="10794365" cy="1789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3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2.12  </a:t>
            </a:r>
            <a:r>
              <a:rPr lang="en-US" altLang="zh-CN" sz="2300" b="1">
                <a:solidFill>
                  <a:schemeClr val="tx1"/>
                </a:solidFill>
                <a:latin typeface="+mn-ea"/>
                <a:cs typeface="+mn-ea"/>
              </a:rPr>
              <a:t>函数y=f(x)在点x0处连续的充要条件是</a:t>
            </a:r>
            <a:endParaRPr lang="en-US" altLang="zh-CN" sz="2300" b="1">
              <a:solidFill>
                <a:srgbClr val="3333FF"/>
              </a:solidFill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endParaRPr lang="en-US" altLang="zh-CN" sz="2300" b="1">
              <a:latin typeface="+mn-ea"/>
              <a:cs typeface="+mn-ea"/>
            </a:endParaRPr>
          </a:p>
          <a:p>
            <a:pPr>
              <a:lnSpc>
                <a:spcPct val="160000"/>
              </a:lnSpc>
            </a:pPr>
            <a:r>
              <a:rPr lang="en-US" altLang="zh-CN" sz="2300" b="1">
                <a:latin typeface="+mn-ea"/>
                <a:cs typeface="+mn-ea"/>
              </a:rPr>
              <a:t>即函数在某点连续的充要条件为函数在该点处左、右连续. 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48573" y="1553210"/>
          <a:ext cx="3685540" cy="494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1" imgW="1854200" imgH="304800" progId="Equation.KSEE3">
                  <p:embed/>
                </p:oleObj>
              </mc:Choice>
              <mc:Fallback>
                <p:oleObj name="" r:id="rId1" imgW="1854200" imgH="3048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548573" y="1553210"/>
                        <a:ext cx="3685540" cy="494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024890" y="3049270"/>
            <a:ext cx="10094595" cy="23482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>
                <a:latin typeface="+mn-ea"/>
                <a:cs typeface="+mn-ea"/>
              </a:rPr>
              <a:t>定义</a:t>
            </a:r>
            <a:r>
              <a:rPr lang="en-US" altLang="zh-CN" sz="2300" b="1">
                <a:latin typeface="+mn-ea"/>
                <a:cs typeface="+mn-ea"/>
              </a:rPr>
              <a:t>2.15  如果函数y=f(x)在开区间(a,b)内每一点都连续，则称函数y=f(x)在（a,b）内连续.如果函数y=f(x)在(a,b)内连续，且在左端点处右连续，在右端点处左连续，即                               则称函数y=f(x)在闭区间［a,b］上连续.</a:t>
            </a:r>
            <a:endParaRPr lang="en-US" altLang="zh-CN"/>
          </a:p>
          <a:p>
            <a:endParaRPr lang="en-US" altLang="zh-CN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00805" y="4170680"/>
          <a:ext cx="4342765" cy="542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2184400" imgH="304800" progId="Equation.KSEE3">
                  <p:embed/>
                </p:oleObj>
              </mc:Choice>
              <mc:Fallback>
                <p:oleObj name="" r:id="rId3" imgW="2184400" imgH="3048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00805" y="4170680"/>
                        <a:ext cx="4342765" cy="5422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9500" y="969645"/>
            <a:ext cx="1007173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300" b="1">
                <a:solidFill>
                  <a:srgbClr val="3333FF"/>
                </a:solidFill>
                <a:latin typeface="+mn-ea"/>
                <a:cs typeface="+mn-ea"/>
              </a:rPr>
              <a:t>2.13 </a:t>
            </a:r>
            <a:r>
              <a:rPr lang="en-US" altLang="zh-CN" sz="2300" b="1">
                <a:latin typeface="+mn-ea"/>
                <a:cs typeface="+mn-ea"/>
              </a:rPr>
              <a:t>  初等函数在其有定义的区间内都是连续的.</a:t>
            </a:r>
            <a:endParaRPr lang="en-US" altLang="zh-CN" sz="2300" b="1">
              <a:latin typeface="+mn-ea"/>
              <a:cs typeface="+mn-ea"/>
            </a:endParaRPr>
          </a:p>
        </p:txBody>
      </p:sp>
      <p:sp>
        <p:nvSpPr>
          <p:cNvPr id="10243" name="横卷形 10242"/>
          <p:cNvSpPr/>
          <p:nvPr/>
        </p:nvSpPr>
        <p:spPr>
          <a:xfrm>
            <a:off x="1079500" y="1862455"/>
            <a:ext cx="986155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19325" y="1634490"/>
            <a:ext cx="7228840" cy="12941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 b="1"/>
              <a:t>求初等函数在其定义区间内某点x0处的极限时，是否只要求出函数在该点处的函数值即可？</a:t>
            </a:r>
            <a:endParaRPr lang="zh-CN" altLang="en-US" sz="23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2.5.2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函数的间断点及其分类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9010" y="2066290"/>
            <a:ext cx="499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引</a:t>
            </a:r>
            <a:endParaRPr lang="zh-CN" altLang="en-US" sz="2400" b="1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10360" y="1534795"/>
          <a:ext cx="8125460" cy="1522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4559300" imgH="711200" progId="Equation.KSEE3">
                  <p:embed/>
                </p:oleObj>
              </mc:Choice>
              <mc:Fallback>
                <p:oleObj name="" r:id="rId1" imgW="4559300" imgH="7112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10360" y="1534795"/>
                        <a:ext cx="8125460" cy="1522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69010" y="3058160"/>
            <a:ext cx="10503535" cy="24968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 b="1"/>
              <a:t>函数（1）在x=1处没有定义，故ｆ</a:t>
            </a:r>
            <a:r>
              <a:rPr lang="en-US" altLang="zh-CN" sz="2300" b="1"/>
              <a:t>(</a:t>
            </a:r>
            <a:r>
              <a:rPr lang="zh-CN" altLang="en-US" sz="2300" b="1"/>
              <a:t>ｘ</a:t>
            </a:r>
            <a:r>
              <a:rPr lang="en-US" altLang="zh-CN" sz="2300" b="1"/>
              <a:t>)</a:t>
            </a:r>
            <a:r>
              <a:rPr lang="zh-CN" altLang="en-US" sz="2300" b="1"/>
              <a:t>在ｘ＝１处不连续.</a:t>
            </a:r>
            <a:endParaRPr lang="zh-CN" altLang="en-US" sz="2300" b="1"/>
          </a:p>
          <a:p>
            <a:pPr>
              <a:lnSpc>
                <a:spcPct val="170000"/>
              </a:lnSpc>
            </a:pPr>
            <a:r>
              <a:rPr lang="zh-CN" altLang="en-US" sz="2300" b="1"/>
              <a:t>函数（2）虽在x=1处有定义，但由于limx→1 f(x)不存在，故ｆ</a:t>
            </a:r>
            <a:r>
              <a:rPr lang="en-US" altLang="zh-CN" sz="2300" b="1"/>
              <a:t>(x)</a:t>
            </a:r>
            <a:r>
              <a:rPr lang="zh-CN" altLang="en-US" sz="2300" b="1"/>
              <a:t>在ｘ＝１处不连续.</a:t>
            </a:r>
            <a:endParaRPr lang="zh-CN" altLang="en-US" sz="2300" b="1"/>
          </a:p>
          <a:p>
            <a:pPr>
              <a:lnSpc>
                <a:spcPct val="170000"/>
              </a:lnSpc>
            </a:pPr>
            <a:r>
              <a:rPr lang="zh-CN" altLang="en-US" sz="2300" b="1"/>
              <a:t>函数（3）在x=1处有定义且极限存在，但limx→1 f(x)≠f(1)，故f(x)在x=1处不连续.</a:t>
            </a:r>
            <a:endParaRPr lang="zh-CN" altLang="en-US" sz="23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build="allAtOnce"/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95375" y="583565"/>
            <a:ext cx="10375900" cy="430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 b="1">
                <a:latin typeface="+mn-ea"/>
                <a:cs typeface="+mn-ea"/>
              </a:rPr>
              <a:t>定义</a:t>
            </a:r>
            <a:r>
              <a:rPr lang="en-US" altLang="zh-CN" sz="2300" b="1">
                <a:latin typeface="+mn-ea"/>
                <a:cs typeface="+mn-ea"/>
              </a:rPr>
              <a:t>2.16   如果函数y=f(x)在点   处不连续，则称函数y=f(x)在点  间断，点  称为y=f(x)的间断点.</a:t>
            </a:r>
            <a:endParaRPr lang="en-US" altLang="zh-CN" sz="2300" b="1">
              <a:latin typeface="+mn-ea"/>
              <a:cs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2300" b="1">
                <a:latin typeface="+mn-ea"/>
                <a:cs typeface="+mn-ea"/>
              </a:rPr>
              <a:t>由函数在某点连续的定义可知，如果y=f(x)在点  处有下列三种情形之一: </a:t>
            </a:r>
            <a:endParaRPr lang="en-US" altLang="zh-CN" sz="2300" b="1">
              <a:latin typeface="+mn-ea"/>
              <a:cs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2300" b="1">
                <a:latin typeface="+mn-ea"/>
                <a:cs typeface="+mn-ea"/>
              </a:rPr>
              <a:t>（1）y=f(x)在点  无定义，即f(  )不存在；</a:t>
            </a:r>
            <a:endParaRPr lang="en-US" altLang="zh-CN" sz="2300" b="1">
              <a:latin typeface="+mn-ea"/>
              <a:cs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2300" b="1">
                <a:latin typeface="+mn-ea"/>
                <a:cs typeface="+mn-ea"/>
              </a:rPr>
              <a:t>（2）       不存在；</a:t>
            </a:r>
            <a:endParaRPr lang="en-US" altLang="zh-CN" sz="2300" b="1">
              <a:latin typeface="+mn-ea"/>
              <a:cs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2300" b="1">
                <a:latin typeface="+mn-ea"/>
                <a:cs typeface="+mn-ea"/>
              </a:rPr>
              <a:t>（3）虽然       存在，但             .</a:t>
            </a:r>
            <a:endParaRPr lang="en-US" altLang="zh-CN" sz="2300" b="1">
              <a:latin typeface="+mn-ea"/>
              <a:cs typeface="+mn-ea"/>
            </a:endParaRPr>
          </a:p>
          <a:p>
            <a:pPr>
              <a:lnSpc>
                <a:spcPct val="170000"/>
              </a:lnSpc>
            </a:pPr>
            <a:r>
              <a:rPr lang="en-US" altLang="zh-CN" sz="2300" b="1">
                <a:latin typeface="+mn-ea"/>
                <a:cs typeface="+mn-ea"/>
              </a:rPr>
              <a:t>则点  为y=f(x)的一个间断点.</a:t>
            </a:r>
            <a:endParaRPr lang="en-US" altLang="zh-CN" sz="2300" b="1">
              <a:latin typeface="+mn-ea"/>
              <a:cs typeface="+mn-ea"/>
            </a:endParaRPr>
          </a:p>
        </p:txBody>
      </p:sp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49570" y="76962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" imgW="177165" imgH="228600" progId="Equation.KSEE3">
                  <p:embed/>
                </p:oleObj>
              </mc:Choice>
              <mc:Fallback>
                <p:oleObj name="" r:id="rId1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49570" y="76962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979025" y="78549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177165" imgH="228600" progId="Equation.KSEE3">
                  <p:embed/>
                </p:oleObj>
              </mc:Choice>
              <mc:Fallback>
                <p:oleObj name="" r:id="rId3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979025" y="78549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33830" y="136906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4" imgW="177165" imgH="228600" progId="Equation.KSEE3">
                  <p:embed/>
                </p:oleObj>
              </mc:Choice>
              <mc:Fallback>
                <p:oleObj name="" r:id="rId4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33830" y="136906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96785" y="1985645"/>
          <a:ext cx="409575" cy="5099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177165" imgH="228600" progId="Equation.KSEE3">
                  <p:embed/>
                </p:oleObj>
              </mc:Choice>
              <mc:Fallback>
                <p:oleObj name="" r:id="rId5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96785" y="1985645"/>
                        <a:ext cx="409575" cy="5099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11220" y="254508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6" imgW="177165" imgH="228600" progId="Equation.KSEE3">
                  <p:embed/>
                </p:oleObj>
              </mc:Choice>
              <mc:Fallback>
                <p:oleObj name="" r:id="rId6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11220" y="254508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19090" y="256349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7" imgW="177165" imgH="228600" progId="Equation.KSEE3">
                  <p:embed/>
                </p:oleObj>
              </mc:Choice>
              <mc:Fallback>
                <p:oleObj name="" r:id="rId7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19090" y="256349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50160" y="3814445"/>
          <a:ext cx="95631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8" imgW="596900" imgH="292100" progId="Equation.KSEE3">
                  <p:embed/>
                </p:oleObj>
              </mc:Choice>
              <mc:Fallback>
                <p:oleObj name="" r:id="rId8" imgW="596900" imgH="2921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550160" y="3814445"/>
                        <a:ext cx="956310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25320" y="3172460"/>
          <a:ext cx="95631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0" imgW="596900" imgH="292100" progId="Equation.KSEE3">
                  <p:embed/>
                </p:oleObj>
              </mc:Choice>
              <mc:Fallback>
                <p:oleObj name="" r:id="rId10" imgW="596900" imgH="2921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925320" y="3172460"/>
                        <a:ext cx="956310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16145" y="3798570"/>
          <a:ext cx="1940560" cy="467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1" imgW="1117600" imgH="292100" progId="Equation.KSEE3">
                  <p:embed/>
                </p:oleObj>
              </mc:Choice>
              <mc:Fallback>
                <p:oleObj name="" r:id="rId11" imgW="1117600" imgH="2921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716145" y="3798570"/>
                        <a:ext cx="1940560" cy="467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60220" y="437832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3" imgW="177165" imgH="228600" progId="Equation.KSEE3">
                  <p:embed/>
                </p:oleObj>
              </mc:Choice>
              <mc:Fallback>
                <p:oleObj name="" r:id="rId13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60220" y="437832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880110" y="4941570"/>
            <a:ext cx="9932670" cy="1081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/>
              <a:t>间断点只可能出现在函数无定义的点，或分段函数的分段点处，无定义的点必是间断点，分段点未必就是间断点.</a:t>
            </a:r>
            <a:endParaRPr lang="zh-CN" altLang="en-US" sz="23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02995" y="974090"/>
            <a:ext cx="806323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间断点通常分为第一类间断点和第二类间断点.</a:t>
            </a:r>
            <a:endParaRPr lang="zh-CN" altLang="en-US" sz="2300" b="1"/>
          </a:p>
        </p:txBody>
      </p:sp>
      <p:sp>
        <p:nvSpPr>
          <p:cNvPr id="3" name="文本框 2"/>
          <p:cNvSpPr txBox="1"/>
          <p:nvPr/>
        </p:nvSpPr>
        <p:spPr>
          <a:xfrm>
            <a:off x="1102995" y="1419225"/>
            <a:ext cx="10247630" cy="30981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 b="1"/>
              <a:t>（1） 第一类间断点</a:t>
            </a:r>
            <a:endParaRPr lang="zh-CN" altLang="en-US" sz="2300" b="1"/>
          </a:p>
          <a:p>
            <a:pPr>
              <a:lnSpc>
                <a:spcPct val="170000"/>
              </a:lnSpc>
            </a:pPr>
            <a:r>
              <a:rPr lang="zh-CN" altLang="en-US" sz="2300" b="1"/>
              <a:t>设    是函数y=f(x)的间断点，若函数y=f(x)在点    处的左、右极限都存在，则称点    是第一类间断点.其中，左、右极限不相等的，称点     为跳跃间断点；左、右极限相等的，即存在极限                     ，则称点    为函数ｙ＝ｆ</a:t>
            </a:r>
            <a:r>
              <a:rPr lang="en-US" altLang="zh-CN" sz="2300" b="1"/>
              <a:t>(x)</a:t>
            </a:r>
            <a:r>
              <a:rPr lang="zh-CN" altLang="en-US" sz="2300" b="1"/>
              <a:t>的可去间断点.</a:t>
            </a:r>
            <a:endParaRPr lang="zh-CN" altLang="en-US" sz="2300" b="1"/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35100" y="220980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" imgW="177165" imgH="228600" progId="Equation.KSEE3">
                  <p:embed/>
                </p:oleObj>
              </mc:Choice>
              <mc:Fallback>
                <p:oleObj name="" r:id="rId1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35100" y="220980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96100" y="219392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77165" imgH="228600" progId="Equation.KSEE3">
                  <p:embed/>
                </p:oleObj>
              </mc:Choice>
              <mc:Fallback>
                <p:oleObj name="" r:id="rId3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96100" y="219392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35100" y="278828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177165" imgH="228600" progId="Equation.KSEE3">
                  <p:embed/>
                </p:oleObj>
              </mc:Choice>
              <mc:Fallback>
                <p:oleObj name="" r:id="rId4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35100" y="278828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294370" y="278828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177165" imgH="228600" progId="Equation.KSEE3">
                  <p:embed/>
                </p:oleObj>
              </mc:Choice>
              <mc:Fallback>
                <p:oleObj name="" r:id="rId5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294370" y="278828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238365" y="337566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6" imgW="177165" imgH="228600" progId="Equation.KSEE3">
                  <p:embed/>
                </p:oleObj>
              </mc:Choice>
              <mc:Fallback>
                <p:oleObj name="" r:id="rId6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238365" y="337566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93615" y="3375660"/>
          <a:ext cx="2006600" cy="560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" r:id="rId7" imgW="901700" imgH="292100" progId="Equation.KSEE3">
                  <p:embed/>
                </p:oleObj>
              </mc:Choice>
              <mc:Fallback>
                <p:oleObj name="" r:id="rId7" imgW="901700" imgH="292100" progId="Equation.KSEE3">
                  <p:embed/>
                  <p:pic>
                    <p:nvPicPr>
                      <p:cNvPr id="0" name="图片 716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793615" y="3375660"/>
                        <a:ext cx="2006600" cy="560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1167130" y="4632325"/>
            <a:ext cx="10119995" cy="1647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b="1">
                <a:sym typeface="+mn-ea"/>
              </a:rPr>
              <a:t>（</a:t>
            </a:r>
            <a:r>
              <a:rPr lang="zh-CN" altLang="en-US" sz="2300" b="1">
                <a:sym typeface="+mn-ea"/>
              </a:rPr>
              <a:t>2） 第二类间断点</a:t>
            </a:r>
            <a:endParaRPr lang="zh-CN" altLang="en-US" sz="2300" b="1"/>
          </a:p>
          <a:p>
            <a:pPr>
              <a:lnSpc>
                <a:spcPct val="170000"/>
              </a:lnSpc>
            </a:pPr>
            <a:r>
              <a:rPr lang="zh-CN" altLang="en-US" sz="2300" b="1">
                <a:sym typeface="+mn-ea"/>
              </a:rPr>
              <a:t>除第一类间断点外的其他形式的间断点，统称为第二类间断点.</a:t>
            </a:r>
            <a:endParaRPr lang="zh-CN" altLang="en-US" sz="2300" b="1"/>
          </a:p>
          <a:p>
            <a:endParaRPr lang="zh-CN" altLang="en-US" sz="23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7595" y="628015"/>
          <a:ext cx="9990455" cy="168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" r:id="rId1" imgW="4063365" imgH="685800" progId="Equation.KSEE3">
                  <p:embed/>
                </p:oleObj>
              </mc:Choice>
              <mc:Fallback>
                <p:oleObj name="" r:id="rId1" imgW="4063365" imgH="685800" progId="Equation.KSEE3">
                  <p:embed/>
                  <p:pic>
                    <p:nvPicPr>
                      <p:cNvPr id="0" name="图片 819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7595" y="628015"/>
                        <a:ext cx="9990455" cy="1685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3" name="横卷形 10242"/>
          <p:cNvSpPr/>
          <p:nvPr/>
        </p:nvSpPr>
        <p:spPr>
          <a:xfrm>
            <a:off x="804545" y="2313940"/>
            <a:ext cx="986155" cy="83756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3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注意</a:t>
            </a:r>
            <a:endParaRPr lang="zh-CN" altLang="zh-CN" sz="23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6955" y="3063240"/>
          <a:ext cx="9020175" cy="3253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" r:id="rId3" imgW="4267200" imgH="1574800" progId="Equation.KSEE3">
                  <p:embed/>
                </p:oleObj>
              </mc:Choice>
              <mc:Fallback>
                <p:oleObj name="" r:id="rId3" imgW="4267200" imgH="1574800" progId="Equation.KSEE3">
                  <p:embed/>
                  <p:pic>
                    <p:nvPicPr>
                      <p:cNvPr id="0" name="图片 819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6955" y="3063240"/>
                        <a:ext cx="9020175" cy="3253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4730" y="700088"/>
          <a:ext cx="8440420" cy="1055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" r:id="rId1" imgW="3860800" imgH="482600" progId="Equation.KSEE3">
                  <p:embed/>
                </p:oleObj>
              </mc:Choice>
              <mc:Fallback>
                <p:oleObj name="" r:id="rId1" imgW="3860800" imgH="482600" progId="Equation.KSEE3">
                  <p:embed/>
                  <p:pic>
                    <p:nvPicPr>
                      <p:cNvPr id="0" name="图片 921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14730" y="700088"/>
                        <a:ext cx="8440420" cy="1055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5213" y="1900555"/>
          <a:ext cx="8389620" cy="18649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8" name="" r:id="rId3" imgW="3429000" imgH="901700" progId="Equation.KSEE3">
                  <p:embed/>
                </p:oleObj>
              </mc:Choice>
              <mc:Fallback>
                <p:oleObj name="" r:id="rId3" imgW="3429000" imgH="901700" progId="Equation.KSEE3">
                  <p:embed/>
                  <p:pic>
                    <p:nvPicPr>
                      <p:cNvPr id="0" name="图片 92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65213" y="1900555"/>
                        <a:ext cx="8389620" cy="18649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9665" y="628015"/>
          <a:ext cx="315722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" r:id="rId1" imgW="1600200" imgH="1181100" progId="Equation.KSEE3">
                  <p:embed/>
                </p:oleObj>
              </mc:Choice>
              <mc:Fallback>
                <p:oleObj name="" r:id="rId1" imgW="1600200" imgH="1181100" progId="Equation.KSEE3">
                  <p:embed/>
                  <p:pic>
                    <p:nvPicPr>
                      <p:cNvPr id="0" name="图片 1024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29665" y="628015"/>
                        <a:ext cx="3157220" cy="2057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2" name="" r:id="rId3" imgW="914400" imgH="190500" progId="Equation.KSEE3">
                  <p:embed/>
                </p:oleObj>
              </mc:Choice>
              <mc:Fallback>
                <p:oleObj name="" r:id="rId3" imgW="914400" imgH="190500" progId="Equation.KSEE3">
                  <p:embed/>
                  <p:pic>
                    <p:nvPicPr>
                      <p:cNvPr id="0" name="图片 1024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41240" y="1133475"/>
          <a:ext cx="5504180" cy="1421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3" name="" r:id="rId5" imgW="2717800" imgH="749300" progId="Equation.KSEE3">
                  <p:embed/>
                </p:oleObj>
              </mc:Choice>
              <mc:Fallback>
                <p:oleObj name="" r:id="rId5" imgW="2717800" imgH="749300" progId="Equation.KSEE3">
                  <p:embed/>
                  <p:pic>
                    <p:nvPicPr>
                      <p:cNvPr id="0" name="图片 1024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41240" y="1133475"/>
                        <a:ext cx="5504180" cy="1421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33750"/>
          <a:ext cx="914400" cy="19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" r:id="rId7" imgW="914400" imgH="190500" progId="Equation.KSEE3">
                  <p:embed/>
                </p:oleObj>
              </mc:Choice>
              <mc:Fallback>
                <p:oleObj name="" r:id="rId7" imgW="914400" imgH="190500" progId="Equation.KSEE3">
                  <p:embed/>
                  <p:pic>
                    <p:nvPicPr>
                      <p:cNvPr id="0" name="图片 1024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33750"/>
                        <a:ext cx="914400" cy="190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110615" y="2898775"/>
            <a:ext cx="624395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解：</a:t>
            </a:r>
            <a:r>
              <a:rPr lang="zh-CN" altLang="en-US" sz="2200">
                <a:latin typeface="+mn-ea"/>
                <a:cs typeface="+mn-ea"/>
              </a:rPr>
              <a:t>（</a:t>
            </a:r>
            <a:r>
              <a:rPr lang="en-US" altLang="zh-CN" sz="2200">
                <a:latin typeface="+mn-ea"/>
                <a:cs typeface="+mn-ea"/>
              </a:rPr>
              <a:t>1</a:t>
            </a:r>
            <a:r>
              <a:rPr lang="zh-CN" altLang="en-US" sz="2200">
                <a:latin typeface="+mn-ea"/>
                <a:cs typeface="+mn-ea"/>
              </a:rPr>
              <a:t>）</a:t>
            </a:r>
            <a:r>
              <a:rPr lang="en-US" altLang="zh-CN" sz="2200">
                <a:latin typeface="+mn-ea"/>
                <a:cs typeface="+mn-ea"/>
              </a:rPr>
              <a:t>显然该分段函数的定义域为(－∞,10］.</a:t>
            </a:r>
            <a:endParaRPr lang="en-US" altLang="zh-CN" sz="2200">
              <a:latin typeface="+mn-ea"/>
              <a:cs typeface="+mn-ea"/>
            </a:endParaRPr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9665" y="3417570"/>
          <a:ext cx="818959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" r:id="rId8" imgW="4241800" imgH="342900" progId="Equation.KSEE3">
                  <p:embed/>
                </p:oleObj>
              </mc:Choice>
              <mc:Fallback>
                <p:oleObj name="" r:id="rId8" imgW="4241800" imgH="342900" progId="Equation.KSEE3">
                  <p:embed/>
                  <p:pic>
                    <p:nvPicPr>
                      <p:cNvPr id="0" name="图片 1024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129665" y="3417570"/>
                        <a:ext cx="8189595" cy="749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0615" y="4302760"/>
          <a:ext cx="9147175" cy="471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0" imgW="4914900" imgH="279400" progId="Equation.KSEE3">
                  <p:embed/>
                </p:oleObj>
              </mc:Choice>
              <mc:Fallback>
                <p:oleObj name="" r:id="rId10" imgW="4914900" imgH="279400" progId="Equation.KSEE3">
                  <p:embed/>
                  <p:pic>
                    <p:nvPicPr>
                      <p:cNvPr id="0" name="图片 1024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110615" y="4302760"/>
                        <a:ext cx="9147175" cy="471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85240" y="4928235"/>
          <a:ext cx="3096260" cy="5505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" r:id="rId12" imgW="1155700" imgH="266700" progId="Equation.KSEE3">
                  <p:embed/>
                </p:oleObj>
              </mc:Choice>
              <mc:Fallback>
                <p:oleObj name="" r:id="rId12" imgW="1155700" imgH="266700" progId="Equation.KSEE3">
                  <p:embed/>
                  <p:pic>
                    <p:nvPicPr>
                      <p:cNvPr id="0" name="图片 10245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285240" y="4928235"/>
                        <a:ext cx="3096260" cy="5505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6798" y="5479415"/>
          <a:ext cx="9876790" cy="526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" r:id="rId14" imgW="5003800" imgH="266700" progId="Equation.KSEE3">
                  <p:embed/>
                </p:oleObj>
              </mc:Choice>
              <mc:Fallback>
                <p:oleObj name="" r:id="rId14" imgW="5003800" imgH="266700" progId="Equation.KSEE3">
                  <p:embed/>
                  <p:pic>
                    <p:nvPicPr>
                      <p:cNvPr id="0" name="图片 10247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46798" y="5479415"/>
                        <a:ext cx="9876790" cy="526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2.5.3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闭区间上连续函数的性质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36955" y="1414780"/>
            <a:ext cx="10118090" cy="18503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 fontAlgn="auto">
              <a:lnSpc>
                <a:spcPct val="130000"/>
              </a:lnSpc>
            </a:pPr>
            <a:r>
              <a:rPr lang="zh-CN" altLang="en-US" sz="2200"/>
              <a:t>定义2.17</a:t>
            </a:r>
            <a:r>
              <a:rPr lang="zh-CN" altLang="en-US" sz="2200">
                <a:latin typeface="+mn-ea"/>
                <a:cs typeface="+mn-ea"/>
              </a:rPr>
              <a:t>  设函数f(x)在区间I上有定义若  ∈I</a:t>
            </a:r>
            <a:r>
              <a:rPr lang="en-US" altLang="zh-CN" sz="2200">
                <a:latin typeface="+mn-ea"/>
                <a:cs typeface="+mn-ea"/>
              </a:rPr>
              <a:t>,</a:t>
            </a:r>
            <a:r>
              <a:rPr lang="zh-CN" altLang="en-US" sz="2200">
                <a:latin typeface="+mn-ea"/>
                <a:cs typeface="+mn-ea"/>
              </a:rPr>
              <a:t>且对该区间内的一切x，有</a:t>
            </a:r>
            <a:endParaRPr lang="zh-CN" altLang="en-US" sz="2200">
              <a:latin typeface="+mn-ea"/>
              <a:cs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2200">
                <a:latin typeface="+mn-ea"/>
                <a:cs typeface="+mn-ea"/>
              </a:rPr>
              <a:t>                f(x)≤f(  )（或f(x)≥f(  )）</a:t>
            </a:r>
            <a:endParaRPr lang="zh-CN" altLang="en-US" sz="2200">
              <a:latin typeface="+mn-ea"/>
              <a:cs typeface="+mn-ea"/>
            </a:endParaRPr>
          </a:p>
          <a:p>
            <a:pPr algn="just" fontAlgn="auto">
              <a:lnSpc>
                <a:spcPct val="130000"/>
              </a:lnSpc>
            </a:pPr>
            <a:r>
              <a:rPr lang="zh-CN" altLang="en-US" sz="2200">
                <a:latin typeface="+mn-ea"/>
                <a:cs typeface="+mn-ea"/>
              </a:rPr>
              <a:t>则称f(  )是函数f(x)在区间I上的最大值</a:t>
            </a:r>
            <a:r>
              <a:rPr lang="en-US" altLang="zh-CN" sz="2200">
                <a:latin typeface="+mn-ea"/>
                <a:cs typeface="+mn-ea"/>
              </a:rPr>
              <a:t>(</a:t>
            </a:r>
            <a:r>
              <a:rPr lang="zh-CN" altLang="en-US" sz="2200">
                <a:latin typeface="+mn-ea"/>
                <a:cs typeface="+mn-ea"/>
              </a:rPr>
              <a:t>或最小值</a:t>
            </a:r>
            <a:r>
              <a:rPr lang="en-US" altLang="zh-CN" sz="2200">
                <a:latin typeface="+mn-ea"/>
                <a:cs typeface="+mn-ea"/>
              </a:rPr>
              <a:t>)</a:t>
            </a:r>
            <a:r>
              <a:rPr lang="zh-CN" altLang="en-US" sz="2200">
                <a:latin typeface="+mn-ea"/>
                <a:cs typeface="+mn-ea"/>
              </a:rPr>
              <a:t>. 最大值与最小值统称为最值.   称为f(x)的最值点.</a:t>
            </a:r>
            <a:endParaRPr lang="zh-CN" altLang="en-US" sz="2200">
              <a:latin typeface="+mn-ea"/>
              <a:cs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267450" y="145859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77165" imgH="228600" progId="Equation.KSEE3">
                  <p:embed/>
                </p:oleObj>
              </mc:Choice>
              <mc:Fallback>
                <p:oleObj name="" r:id="rId1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267450" y="145859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60185" y="1889125"/>
          <a:ext cx="365760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77165" imgH="228600" progId="Equation.KSEE3">
                  <p:embed/>
                </p:oleObj>
              </mc:Choice>
              <mc:Fallback>
                <p:oleObj name="" r:id="rId3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560185" y="1889125"/>
                        <a:ext cx="365760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62145" y="190754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4" imgW="177165" imgH="228600" progId="Equation.KSEE3">
                  <p:embed/>
                </p:oleObj>
              </mc:Choice>
              <mc:Fallback>
                <p:oleObj name="" r:id="rId4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62145" y="190754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39925" y="233108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5" imgW="177165" imgH="228600" progId="Equation.KSEE3">
                  <p:embed/>
                </p:oleObj>
              </mc:Choice>
              <mc:Fallback>
                <p:oleObj name="" r:id="rId5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939925" y="233108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86230" y="278892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6" imgW="177165" imgH="228600" progId="Equation.KSEE3">
                  <p:embed/>
                </p:oleObj>
              </mc:Choice>
              <mc:Fallback>
                <p:oleObj name="" r:id="rId6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586230" y="278892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955675" y="3265170"/>
            <a:ext cx="1012190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定理2.14</a:t>
            </a:r>
            <a:r>
              <a:rPr lang="zh-CN" altLang="en-US" sz="2200"/>
              <a:t>（最值定理）若函数f(x)在闭区间［a,b］上连续，则函数f(x)在［a,b］上取得最大值和最小值.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 b="1"/>
              <a:t>注意：</a:t>
            </a:r>
            <a:r>
              <a:rPr lang="zh-CN" altLang="en-US" sz="2200"/>
              <a:t>这里定理的两个条件“闭区间”“连续”缺一不可.即若f(x)在开区间内连续，则不一定取得最值；若f(x)在［a,b］内有间断点，则同样不一定取得最值.</a:t>
            </a:r>
            <a:endParaRPr lang="zh-CN" altLang="en-US" sz="2200"/>
          </a:p>
          <a:p>
            <a:pPr>
              <a:lnSpc>
                <a:spcPct val="150000"/>
              </a:lnSpc>
            </a:pPr>
            <a:r>
              <a:rPr lang="zh-CN" altLang="en-US" sz="2200"/>
              <a:t>如：      在区间（0，1）内连续，但它在(0,1)内既无最大值也无最小值   ；    在闭区间［-1，1］内有间断点x=0，它在［-1，1］内既无最大值也无最小值.</a:t>
            </a:r>
            <a:endParaRPr lang="zh-CN" altLang="en-US" sz="2200"/>
          </a:p>
        </p:txBody>
      </p:sp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393190" y="5367020"/>
          <a:ext cx="613410" cy="42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" r:id="rId7" imgW="381000" imgH="215900" progId="Equation.KSEE3">
                  <p:embed/>
                </p:oleObj>
              </mc:Choice>
              <mc:Fallback>
                <p:oleObj name="" r:id="rId7" imgW="381000" imgH="2159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393190" y="5367020"/>
                        <a:ext cx="613410" cy="4273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96438" y="5348288"/>
          <a:ext cx="57340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9" imgW="355600" imgH="330200" progId="Equation.KSEE3">
                  <p:embed/>
                </p:oleObj>
              </mc:Choice>
              <mc:Fallback>
                <p:oleObj name="" r:id="rId9" imgW="355600" imgH="330200" progId="Equation.KSEE3">
                  <p:embed/>
                  <p:pic>
                    <p:nvPicPr>
                      <p:cNvPr id="0" name="图片 1126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596438" y="5348288"/>
                        <a:ext cx="573405" cy="65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18540" y="959485"/>
            <a:ext cx="11118850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200" b="1">
                <a:solidFill>
                  <a:srgbClr val="3333FF"/>
                </a:solidFill>
                <a:latin typeface="+mn-ea"/>
                <a:cs typeface="+mn-ea"/>
              </a:rPr>
              <a:t>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2.15(有界定理)</a:t>
            </a:r>
            <a:r>
              <a:rPr lang="en-US" altLang="zh-CN" sz="2200">
                <a:latin typeface="+mn-ea"/>
                <a:cs typeface="+mn-ea"/>
              </a:rPr>
              <a:t>若函数f(x)在闭区间［a,b］上连续，则f(x)在［a,b］上有界.</a:t>
            </a:r>
            <a:endParaRPr lang="en-US" altLang="zh-CN" sz="2200">
              <a:latin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7425" y="1837055"/>
            <a:ext cx="1008697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定理2.16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(</a:t>
            </a:r>
            <a:r>
              <a:rPr lang="zh-CN" altLang="en-US" sz="2200" b="1">
                <a:solidFill>
                  <a:srgbClr val="3333FF"/>
                </a:solidFill>
                <a:latin typeface="+mn-ea"/>
                <a:cs typeface="+mn-ea"/>
              </a:rPr>
              <a:t>介值定理</a:t>
            </a:r>
            <a:r>
              <a:rPr lang="en-US" altLang="zh-CN" sz="2200" b="1">
                <a:solidFill>
                  <a:srgbClr val="3333FF"/>
                </a:solidFill>
                <a:latin typeface="+mn-ea"/>
                <a:cs typeface="+mn-ea"/>
              </a:rPr>
              <a:t>)</a:t>
            </a:r>
            <a:r>
              <a:rPr lang="zh-CN" altLang="en-US" sz="2200">
                <a:latin typeface="+mn-ea"/>
                <a:cs typeface="+mn-ea"/>
              </a:rPr>
              <a:t>设f(x)在闭区间［a,b］上连续，m和M分别是函数f(x)在［a,b］上的最小值与最大值，则对于介于m与M之间的任一数C，m&lt;C&lt;M，在开区间（a,b）内至少存在一点ξ，使得f(ξ)=C.</a:t>
            </a:r>
            <a:endParaRPr lang="zh-CN" altLang="en-US" sz="2200">
              <a:latin typeface="+mn-ea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2830" y="3998595"/>
            <a:ext cx="9956800" cy="1173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200" b="1">
                <a:solidFill>
                  <a:srgbClr val="3333FF"/>
                </a:solidFill>
              </a:rPr>
              <a:t>定理2.17</a:t>
            </a:r>
            <a:r>
              <a:rPr lang="en-US" altLang="zh-CN" sz="2200" b="1">
                <a:solidFill>
                  <a:srgbClr val="3333FF"/>
                </a:solidFill>
              </a:rPr>
              <a:t>(</a:t>
            </a:r>
            <a:r>
              <a:rPr lang="zh-CN" altLang="en-US" sz="2200" b="1">
                <a:solidFill>
                  <a:srgbClr val="3333FF"/>
                </a:solidFill>
              </a:rPr>
              <a:t>零点定理</a:t>
            </a:r>
            <a:r>
              <a:rPr lang="en-US" altLang="zh-CN" sz="2200" b="1">
                <a:solidFill>
                  <a:srgbClr val="3333FF"/>
                </a:solidFill>
              </a:rPr>
              <a:t>)  </a:t>
            </a:r>
            <a:r>
              <a:rPr lang="zh-CN" altLang="en-US" sz="2200"/>
              <a:t>若函数f(x)在闭区间［a,b］上连续，且f(a)与f(b)异号，则在（a,b）内至少存在一点ξ，使得f(ξ)=0.</a:t>
            </a:r>
            <a:endParaRPr lang="zh-CN" altLang="en-US" sz="2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91055" y="2563495"/>
            <a:ext cx="756793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2</a:t>
            </a:r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极限与连续</a:t>
            </a:r>
            <a:endParaRPr lang="en-US" altLang="zh-CN" sz="72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90905" y="625475"/>
          <a:ext cx="8684895" cy="55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9" name="" r:id="rId1" imgW="3136900" imgH="190500" progId="Equation.KSEE3">
                  <p:embed/>
                </p:oleObj>
              </mc:Choice>
              <mc:Fallback>
                <p:oleObj name="" r:id="rId1" imgW="3136900" imgH="190500" progId="Equation.KSEE3">
                  <p:embed/>
                  <p:pic>
                    <p:nvPicPr>
                      <p:cNvPr id="0" name="图片 1228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0905" y="625475"/>
                        <a:ext cx="8684895" cy="55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07440" y="1588135"/>
          <a:ext cx="8630920" cy="23806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0" name="" r:id="rId3" imgW="3288665" imgH="927100" progId="Equation.KSEE3">
                  <p:embed/>
                </p:oleObj>
              </mc:Choice>
              <mc:Fallback>
                <p:oleObj name="" r:id="rId3" imgW="3288665" imgH="927100" progId="Equation.KSEE3">
                  <p:embed/>
                  <p:pic>
                    <p:nvPicPr>
                      <p:cNvPr id="0" name="图片 1228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7440" y="1588135"/>
                        <a:ext cx="8630920" cy="23806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2.5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函数的连续性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2700020" y="2640330"/>
            <a:ext cx="80911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函数的连续性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函数的间断点及其分类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闭区间上连续函数的性质  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858260" y="289115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3858260" y="345503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3858260" y="398208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5" grpId="0" bldLvl="0" animBg="1"/>
      <p:bldP spid="16" grpId="0" bldLvl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2" name="文本框 21"/>
          <p:cNvSpPr txBox="1"/>
          <p:nvPr/>
        </p:nvSpPr>
        <p:spPr>
          <a:xfrm>
            <a:off x="622300" y="1268730"/>
            <a:ext cx="10273665" cy="34512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90000"/>
              </a:lnSpc>
            </a:pPr>
            <a:r>
              <a:rPr lang="zh-CN" altLang="en-US" sz="2300" b="1"/>
              <a:t>定义2.11</a:t>
            </a:r>
            <a:r>
              <a:rPr lang="zh-CN" altLang="en-US" sz="2300"/>
              <a:t>    </a:t>
            </a:r>
            <a:r>
              <a:rPr lang="zh-CN" altLang="en-US" sz="2300" b="1">
                <a:latin typeface="+mn-ea"/>
                <a:cs typeface="+mn-ea"/>
              </a:rPr>
              <a:t>设函数y=f(x)在点  的某一实心邻域 U(   ,δ)内有定义，任取x∈U(   ,δ).记         ，则称Δ</a:t>
            </a:r>
            <a:r>
              <a:rPr lang="en-US" altLang="zh-CN" sz="2300" b="1">
                <a:latin typeface="+mn-ea"/>
                <a:cs typeface="+mn-ea"/>
              </a:rPr>
              <a:t>x</a:t>
            </a:r>
            <a:r>
              <a:rPr lang="zh-CN" altLang="en-US" sz="2300" b="1">
                <a:latin typeface="+mn-ea"/>
                <a:cs typeface="+mn-ea"/>
              </a:rPr>
              <a:t>为自变量ｘ在点   的增量</a:t>
            </a:r>
            <a:r>
              <a:rPr lang="en-US" altLang="zh-CN" sz="2300" b="1">
                <a:latin typeface="+mn-ea"/>
                <a:cs typeface="+mn-ea"/>
              </a:rPr>
              <a:t>,</a:t>
            </a:r>
            <a:r>
              <a:rPr lang="zh-CN" altLang="en-US" sz="2300" b="1">
                <a:latin typeface="+mn-ea"/>
                <a:cs typeface="+mn-ea"/>
              </a:rPr>
              <a:t>简称自变量增量；记              </a:t>
            </a:r>
            <a:r>
              <a:rPr lang="en-US" altLang="zh-CN" sz="2300" b="1">
                <a:latin typeface="+mn-ea"/>
                <a:cs typeface="+mn-ea"/>
              </a:rPr>
              <a:t>,</a:t>
            </a:r>
            <a:r>
              <a:rPr lang="zh-CN" altLang="en-US" sz="2300" b="1">
                <a:latin typeface="+mn-ea"/>
                <a:cs typeface="+mn-ea"/>
              </a:rPr>
              <a:t>则称   为函数        在点  的增量，简称函数增量</a:t>
            </a:r>
            <a:r>
              <a:rPr lang="en-US" altLang="zh-CN" sz="2300" b="1">
                <a:latin typeface="+mn-ea"/>
                <a:cs typeface="+mn-ea"/>
              </a:rPr>
              <a:t>.</a:t>
            </a:r>
            <a:r>
              <a:rPr lang="zh-CN" altLang="en-US" sz="2300" b="1">
                <a:latin typeface="+mn-ea"/>
                <a:cs typeface="+mn-ea"/>
              </a:rPr>
              <a:t>       </a:t>
            </a:r>
            <a:r>
              <a:rPr lang="en-US" altLang="zh-CN" sz="2300" b="1">
                <a:latin typeface="+mn-ea"/>
                <a:cs typeface="+mn-ea"/>
              </a:rPr>
              <a:t>,</a:t>
            </a:r>
            <a:r>
              <a:rPr lang="zh-CN" altLang="en-US" sz="2300" b="1">
                <a:latin typeface="+mn-ea"/>
                <a:cs typeface="+mn-ea"/>
              </a:rPr>
              <a:t>分别叫做自变量的初值和函数的初值</a:t>
            </a:r>
            <a:r>
              <a:rPr lang="en-US" altLang="zh-CN" sz="2300" b="1">
                <a:latin typeface="+mn-ea"/>
                <a:cs typeface="+mn-ea"/>
              </a:rPr>
              <a:t>.       </a:t>
            </a:r>
            <a:r>
              <a:rPr lang="zh-CN" altLang="en-US" sz="2300" b="1">
                <a:latin typeface="+mn-ea"/>
                <a:cs typeface="+mn-ea"/>
              </a:rPr>
              <a:t>分别叫做自变量的终值和函数的终值.</a:t>
            </a:r>
            <a:endParaRPr lang="zh-CN" altLang="en-US" sz="2300" b="1">
              <a:latin typeface="+mn-ea"/>
              <a:cs typeface="+mn-ea"/>
            </a:endParaRPr>
          </a:p>
        </p:txBody>
      </p:sp>
      <p:graphicFrame>
        <p:nvGraphicFramePr>
          <p:cNvPr id="36" name="对象 3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58005" y="1503045"/>
          <a:ext cx="40576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" name="" r:id="rId1" imgW="177165" imgH="228600" progId="Equation.KSEE3">
                  <p:embed/>
                </p:oleObj>
              </mc:Choice>
              <mc:Fallback>
                <p:oleObj name="" r:id="rId1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58005" y="1503045"/>
                        <a:ext cx="40576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对象 4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007995" y="2210435"/>
          <a:ext cx="1212850" cy="4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" name="" r:id="rId3" imgW="736600" imgH="228600" progId="Equation.KSEE3">
                  <p:embed/>
                </p:oleObj>
              </mc:Choice>
              <mc:Fallback>
                <p:oleObj name="" r:id="rId3" imgW="736600" imgH="2286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07995" y="2210435"/>
                        <a:ext cx="1212850" cy="438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圆角矩形 2"/>
          <p:cNvSpPr/>
          <p:nvPr/>
        </p:nvSpPr>
        <p:spPr>
          <a:xfrm>
            <a:off x="1905635" y="819785"/>
            <a:ext cx="7830820" cy="500380"/>
          </a:xfrm>
          <a:prstGeom prst="roundRect">
            <a:avLst/>
          </a:prstGeom>
          <a:ln>
            <a:solidFill>
              <a:srgbClr val="BA612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2800" b="1" dirty="0">
                <a:latin typeface="+mj-ea"/>
                <a:ea typeface="+mj-ea"/>
                <a:cs typeface="+mj-ea"/>
                <a:sym typeface="+mn-ea"/>
              </a:rPr>
              <a:t>2.5.1   </a:t>
            </a:r>
            <a:r>
              <a:rPr lang="zh-CN" altLang="en-US" sz="2800" b="1" dirty="0">
                <a:latin typeface="+mj-ea"/>
                <a:ea typeface="+mj-ea"/>
                <a:cs typeface="+mj-ea"/>
                <a:sym typeface="+mn-ea"/>
              </a:rPr>
              <a:t>函数的间断点及其分类</a:t>
            </a:r>
            <a:endParaRPr lang="zh-CN" altLang="en-US" sz="2800" b="1" dirty="0">
              <a:latin typeface="+mj-ea"/>
              <a:ea typeface="+mj-ea"/>
              <a:cs typeface="+mj-ea"/>
              <a:sym typeface="+mn-ea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86930" y="1487170"/>
          <a:ext cx="40576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5" imgW="177165" imgH="228600" progId="Equation.KSEE3">
                  <p:embed/>
                </p:oleObj>
              </mc:Choice>
              <mc:Fallback>
                <p:oleObj name="" r:id="rId5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86930" y="1487170"/>
                        <a:ext cx="40576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492885" y="2210435"/>
          <a:ext cx="40576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6" imgW="177165" imgH="228600" progId="Equation.KSEE3">
                  <p:embed/>
                </p:oleObj>
              </mc:Choice>
              <mc:Fallback>
                <p:oleObj name="" r:id="rId6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492885" y="2210435"/>
                        <a:ext cx="40576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83500" y="2125345"/>
          <a:ext cx="40576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177165" imgH="228600" progId="Equation.KSEE3">
                  <p:embed/>
                </p:oleObj>
              </mc:Choice>
              <mc:Fallback>
                <p:oleObj name="" r:id="rId7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683500" y="2125345"/>
                        <a:ext cx="40576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004060" y="2906395"/>
          <a:ext cx="1965960" cy="438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8" imgW="1193800" imgH="228600" progId="Equation.KSEE3">
                  <p:embed/>
                </p:oleObj>
              </mc:Choice>
              <mc:Fallback>
                <p:oleObj name="" r:id="rId8" imgW="1193800" imgH="2286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04060" y="2906395"/>
                        <a:ext cx="1965960" cy="438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63770" y="2932430"/>
          <a:ext cx="3556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" name="" r:id="rId10" imgW="215900" imgH="203200" progId="Equation.KSEE3">
                  <p:embed/>
                </p:oleObj>
              </mc:Choice>
              <mc:Fallback>
                <p:oleObj name="" r:id="rId10" imgW="215900" imgH="2032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763770" y="2932430"/>
                        <a:ext cx="355600" cy="39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24880" y="2934335"/>
          <a:ext cx="1125220" cy="3835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" r:id="rId12" imgW="596900" imgH="203200" progId="Equation.KSEE3">
                  <p:embed/>
                </p:oleObj>
              </mc:Choice>
              <mc:Fallback>
                <p:oleObj name="" r:id="rId12" imgW="596900" imgH="203200" progId="Equation.KSEE3">
                  <p:embed/>
                  <p:pic>
                    <p:nvPicPr>
                      <p:cNvPr id="0" name="图片 102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6024880" y="2934335"/>
                        <a:ext cx="1125220" cy="3835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69085" y="3592830"/>
          <a:ext cx="625475" cy="457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14" imgW="405765" imgH="228600" progId="Equation.KSEE3">
                  <p:embed/>
                </p:oleObj>
              </mc:Choice>
              <mc:Fallback>
                <p:oleObj name="" r:id="rId14" imgW="405765" imgH="228600" progId="Equation.KSEE3">
                  <p:embed/>
                  <p:pic>
                    <p:nvPicPr>
                      <p:cNvPr id="0" name="图片 10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69085" y="3592830"/>
                        <a:ext cx="625475" cy="457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7120" y="3528695"/>
          <a:ext cx="40576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6" imgW="177165" imgH="228600" progId="Equation.KSEE3">
                  <p:embed/>
                </p:oleObj>
              </mc:Choice>
              <mc:Fallback>
                <p:oleObj name="" r:id="rId16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7120" y="3528695"/>
                        <a:ext cx="40576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对象 4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731125" y="2825750"/>
          <a:ext cx="405765" cy="52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" name="" r:id="rId17" imgW="177165" imgH="228600" progId="Equation.KSEE3">
                  <p:embed/>
                </p:oleObj>
              </mc:Choice>
              <mc:Fallback>
                <p:oleObj name="" r:id="rId17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31125" y="2825750"/>
                        <a:ext cx="405765" cy="523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对象 5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90740" y="3540760"/>
          <a:ext cx="873760" cy="3721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18" imgW="520700" imgH="203200" progId="Equation.KSEE3">
                  <p:embed/>
                </p:oleObj>
              </mc:Choice>
              <mc:Fallback>
                <p:oleObj name="" r:id="rId18" imgW="520700" imgH="203200" progId="Equation.KSEE3">
                  <p:embed/>
                  <p:pic>
                    <p:nvPicPr>
                      <p:cNvPr id="0" name="图片 102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190740" y="3540760"/>
                        <a:ext cx="873760" cy="3721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3" name="横卷形 10242"/>
          <p:cNvSpPr/>
          <p:nvPr/>
        </p:nvSpPr>
        <p:spPr>
          <a:xfrm>
            <a:off x="1225550" y="653098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32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注意</a:t>
            </a:r>
            <a:endParaRPr lang="zh-CN" altLang="en-US" sz="32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8070" y="1367790"/>
            <a:ext cx="10055860" cy="41230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90000"/>
              </a:lnSpc>
            </a:pPr>
            <a:r>
              <a:rPr lang="zh-CN" altLang="en-US" sz="2300" b="1"/>
              <a:t>（1） 增量可以是正的，也可以是负的，还可以是零.</a:t>
            </a:r>
            <a:endParaRPr lang="zh-CN" altLang="en-US" sz="2300" b="1"/>
          </a:p>
          <a:p>
            <a:pPr>
              <a:lnSpc>
                <a:spcPct val="190000"/>
              </a:lnSpc>
            </a:pPr>
            <a:r>
              <a:rPr lang="zh-CN" altLang="en-US" sz="2300" b="1"/>
              <a:t>（2） Δx,Δy是一个完整的记号，不能看做是Δ与x或y的乘积.</a:t>
            </a:r>
            <a:endParaRPr lang="zh-CN" altLang="en-US" sz="2300" b="1"/>
          </a:p>
          <a:p>
            <a:pPr>
              <a:lnSpc>
                <a:spcPct val="190000"/>
              </a:lnSpc>
            </a:pPr>
            <a:r>
              <a:rPr lang="zh-CN" altLang="en-US" sz="2300" b="1"/>
              <a:t>（3） 有时为了方便，自变量x，函数y的终值可直接写成</a:t>
            </a:r>
            <a:endParaRPr lang="zh-CN" altLang="en-US" sz="2300" b="1"/>
          </a:p>
          <a:p>
            <a:pPr>
              <a:lnSpc>
                <a:spcPct val="190000"/>
              </a:lnSpc>
            </a:pPr>
            <a:endParaRPr lang="zh-CN" altLang="en-US" sz="2300" b="1"/>
          </a:p>
          <a:p>
            <a:pPr>
              <a:lnSpc>
                <a:spcPct val="190000"/>
              </a:lnSpc>
            </a:pPr>
            <a:r>
              <a:rPr lang="zh-CN" altLang="en-US" sz="2300" b="1"/>
              <a:t>（4） Δx,Δy分别刻画出在点     处自变量与函数值改变量的大小.因此，函数的连续性可以用Δx,Δy来刻画.</a:t>
            </a:r>
            <a:endParaRPr lang="zh-CN" altLang="en-US" sz="2300" b="1"/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422640" y="2946400"/>
          <a:ext cx="2014220" cy="436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1054100" imgH="228600" progId="Equation.KSEE3">
                  <p:embed/>
                </p:oleObj>
              </mc:Choice>
              <mc:Fallback>
                <p:oleObj name="" r:id="rId1" imgW="1054100" imgH="2286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422640" y="2946400"/>
                        <a:ext cx="2014220" cy="4368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/>
          <p:nvPr/>
        </p:nvGraphicFramePr>
        <p:xfrm>
          <a:off x="2019935" y="3478530"/>
          <a:ext cx="3320415" cy="4705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638300" imgH="228600" progId="Equation.KSEE3">
                  <p:embed/>
                </p:oleObj>
              </mc:Choice>
              <mc:Fallback>
                <p:oleObj name="" r:id="rId3" imgW="1638300" imgH="228600" progId="Equation.KSEE3">
                  <p:embed/>
                  <p:pic>
                    <p:nvPicPr>
                      <p:cNvPr id="0" name="图片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19935" y="3478530"/>
                        <a:ext cx="3320415" cy="4705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722495" y="4278630"/>
          <a:ext cx="342900" cy="443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5" imgW="177165" imgH="228600" progId="Equation.KSEE3">
                  <p:embed/>
                </p:oleObj>
              </mc:Choice>
              <mc:Fallback>
                <p:oleObj name="" r:id="rId5" imgW="177165" imgH="2286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22495" y="4278630"/>
                        <a:ext cx="342900" cy="443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75055" y="760730"/>
            <a:ext cx="10216515" cy="27793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90000"/>
              </a:lnSpc>
            </a:pPr>
            <a:r>
              <a:rPr lang="zh-CN" altLang="en-US" sz="2300" b="1">
                <a:latin typeface="+mn-ea"/>
                <a:cs typeface="+mn-ea"/>
              </a:rPr>
              <a:t>定义2.12  设函数y=f(x)在点   的某一实心邻域U(  ,δ)内有定义，x∈U(   ,δ),Δx=x－   ,Δy=f(x)－f(  )，如果limΔx→0 Δy=0，则称函数y=f(x)在点  连续.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90000"/>
              </a:lnSpc>
            </a:pPr>
            <a:r>
              <a:rPr lang="zh-CN" altLang="en-US" sz="2300" b="1">
                <a:latin typeface="+mn-ea"/>
                <a:cs typeface="+mn-ea"/>
              </a:rPr>
              <a:t>函数ｙ＝ｆ(x)在点  连续的几何意义表示函数在点  不断开，如下图所示：</a:t>
            </a:r>
            <a:endParaRPr lang="zh-CN" altLang="en-US" sz="2300" b="1"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706360" y="99695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77165" imgH="228600" progId="Equation.KSEE3">
                  <p:embed/>
                </p:oleObj>
              </mc:Choice>
              <mc:Fallback>
                <p:oleObj name="" r:id="rId1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06360" y="99695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84680" y="167132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177165" imgH="228600" progId="Equation.KSEE3">
                  <p:embed/>
                </p:oleObj>
              </mc:Choice>
              <mc:Fallback>
                <p:oleObj name="" r:id="rId3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84680" y="167132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33850" y="168719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4" imgW="177165" imgH="228600" progId="Equation.KSEE3">
                  <p:embed/>
                </p:oleObj>
              </mc:Choice>
              <mc:Fallback>
                <p:oleObj name="" r:id="rId4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33850" y="168719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78905" y="167132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177165" imgH="228600" progId="Equation.KSEE3">
                  <p:embed/>
                </p:oleObj>
              </mc:Choice>
              <mc:Fallback>
                <p:oleObj name="" r:id="rId5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78905" y="167132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12745" y="236220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6" imgW="177165" imgH="228600" progId="Equation.KSEE3">
                  <p:embed/>
                </p:oleObj>
              </mc:Choice>
              <mc:Fallback>
                <p:oleObj name="" r:id="rId6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912745" y="236220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36010" y="306641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7" imgW="177165" imgH="228600" progId="Equation.KSEE3">
                  <p:embed/>
                </p:oleObj>
              </mc:Choice>
              <mc:Fallback>
                <p:oleObj name="" r:id="rId7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636010" y="306641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731760" y="300164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8" imgW="177165" imgH="228600" progId="Equation.KSEE3">
                  <p:embed/>
                </p:oleObj>
              </mc:Choice>
              <mc:Fallback>
                <p:oleObj name="" r:id="rId8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731760" y="300164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1850" y="3540125"/>
            <a:ext cx="3865245" cy="2679700"/>
          </a:xfrm>
          <a:prstGeom prst="rect">
            <a:avLst/>
          </a:prstGeom>
        </p:spPr>
      </p:pic>
      <p:graphicFrame>
        <p:nvGraphicFramePr>
          <p:cNvPr id="28" name="对象 2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06975" y="99695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10" imgW="177165" imgH="228600" progId="Equation.KSEE3">
                  <p:embed/>
                </p:oleObj>
              </mc:Choice>
              <mc:Fallback>
                <p:oleObj name="" r:id="rId10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006975" y="99695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4575" y="738505"/>
          <a:ext cx="7034530" cy="559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3035300" imgH="241300" progId="Equation.KSEE3">
                  <p:embed/>
                </p:oleObj>
              </mc:Choice>
              <mc:Fallback>
                <p:oleObj name="" r:id="rId1" imgW="3035300" imgH="2413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4575" y="738505"/>
                        <a:ext cx="7034530" cy="559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4575" y="1453515"/>
          <a:ext cx="9333865" cy="23768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4025900" imgH="1016000" progId="Equation.KSEE3">
                  <p:embed/>
                </p:oleObj>
              </mc:Choice>
              <mc:Fallback>
                <p:oleObj name="" r:id="rId3" imgW="4025900" imgH="10160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4575" y="1453515"/>
                        <a:ext cx="9333865" cy="23768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058795" y="5431790"/>
            <a:ext cx="692277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2300" b="1">
                <a:latin typeface="+mn-ea"/>
                <a:cs typeface="+mn-ea"/>
              </a:rPr>
              <a:t>定义</a:t>
            </a:r>
            <a:r>
              <a:rPr lang="en-US" altLang="zh-CN" sz="2300" b="1">
                <a:latin typeface="+mn-ea"/>
                <a:cs typeface="+mn-ea"/>
              </a:rPr>
              <a:t>2.12</a:t>
            </a:r>
            <a:r>
              <a:rPr lang="zh-CN" altLang="en-US" sz="2300" b="1">
                <a:latin typeface="+mn-ea"/>
                <a:cs typeface="+mn-ea"/>
              </a:rPr>
              <a:t>与</a:t>
            </a:r>
            <a:r>
              <a:rPr lang="en-US" altLang="zh-CN" sz="2300" b="1">
                <a:latin typeface="+mn-ea"/>
                <a:cs typeface="+mn-ea"/>
              </a:rPr>
              <a:t>2.13</a:t>
            </a:r>
            <a:r>
              <a:rPr lang="zh-CN" altLang="en-US" sz="2300" b="1">
                <a:latin typeface="+mn-ea"/>
                <a:cs typeface="+mn-ea"/>
              </a:rPr>
              <a:t>是否是等价关系？为什么？</a:t>
            </a:r>
            <a:endParaRPr lang="zh-CN" altLang="en-US" sz="2300" b="1">
              <a:latin typeface="+mn-ea"/>
              <a:cs typeface="+mn-ea"/>
            </a:endParaRPr>
          </a:p>
        </p:txBody>
      </p:sp>
      <p:sp>
        <p:nvSpPr>
          <p:cNvPr id="10243" name="横卷形 10242"/>
          <p:cNvSpPr/>
          <p:nvPr/>
        </p:nvSpPr>
        <p:spPr>
          <a:xfrm>
            <a:off x="1927225" y="5235575"/>
            <a:ext cx="986155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思考</a:t>
            </a:r>
            <a:endParaRPr lang="zh-CN" altLang="en-US" sz="23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6310" y="3475990"/>
            <a:ext cx="9509760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210000"/>
              </a:lnSpc>
            </a:pPr>
            <a:r>
              <a:rPr lang="zh-CN" altLang="en-US" sz="2400" b="1">
                <a:latin typeface="+mj-ea"/>
                <a:ea typeface="+mj-ea"/>
                <a:cs typeface="+mj-ea"/>
                <a:sym typeface="+mn-ea"/>
              </a:rPr>
              <a:t>定义2</a:t>
            </a:r>
            <a:r>
              <a:rPr lang="en-US" altLang="zh-CN" sz="2400" b="1">
                <a:latin typeface="+mj-ea"/>
                <a:ea typeface="+mj-ea"/>
                <a:cs typeface="+mj-ea"/>
                <a:sym typeface="+mn-ea"/>
              </a:rPr>
              <a:t>.</a:t>
            </a:r>
            <a:r>
              <a:rPr lang="zh-CN" altLang="en-US" sz="2400" b="1">
                <a:latin typeface="+mj-ea"/>
                <a:ea typeface="+mj-ea"/>
                <a:cs typeface="+mj-ea"/>
                <a:sym typeface="+mn-ea"/>
              </a:rPr>
              <a:t>13 设函数y=f(x)在点   的某一实心邻域U(   ,δ)内有定义，x∈U(  ,δ)，如果               ，则称函数y=f(x)在点   连续.</a:t>
            </a:r>
            <a:endParaRPr lang="zh-CN" altLang="en-US" sz="2400">
              <a:latin typeface="+mj-ea"/>
              <a:ea typeface="+mj-ea"/>
              <a:cs typeface="+mj-ea"/>
            </a:endParaRPr>
          </a:p>
        </p:txBody>
      </p:sp>
      <p:graphicFrame>
        <p:nvGraphicFramePr>
          <p:cNvPr id="15" name="对象 1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46650" y="3830320"/>
          <a:ext cx="369570" cy="47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5" imgW="177165" imgH="228600" progId="Equation.KSEE3">
                  <p:embed/>
                </p:oleObj>
              </mc:Choice>
              <mc:Fallback>
                <p:oleObj name="" r:id="rId5" imgW="177165" imgH="2286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946650" y="3830320"/>
                        <a:ext cx="369570" cy="476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22565" y="3830320"/>
          <a:ext cx="369570" cy="47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7" imgW="177165" imgH="228600" progId="Equation.KSEE3">
                  <p:embed/>
                </p:oleObj>
              </mc:Choice>
              <mc:Fallback>
                <p:oleObj name="" r:id="rId7" imgW="177165" imgH="2286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822565" y="3830320"/>
                        <a:ext cx="369570" cy="476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84350" y="4518025"/>
          <a:ext cx="369570" cy="47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8" imgW="177165" imgH="228600" progId="Equation.KSEE3">
                  <p:embed/>
                </p:oleObj>
              </mc:Choice>
              <mc:Fallback>
                <p:oleObj name="" r:id="rId8" imgW="177165" imgH="2286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84350" y="4518025"/>
                        <a:ext cx="369570" cy="476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37610" y="4556760"/>
          <a:ext cx="2144395" cy="560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9" imgW="1117600" imgH="292100" progId="Equation.KSEE3">
                  <p:embed/>
                </p:oleObj>
              </mc:Choice>
              <mc:Fallback>
                <p:oleObj name="" r:id="rId9" imgW="1117600" imgH="2921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37610" y="4556760"/>
                        <a:ext cx="2144395" cy="5607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058910" y="4518025"/>
          <a:ext cx="369570" cy="476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1" imgW="177165" imgH="228600" progId="Equation.KSEE3">
                  <p:embed/>
                </p:oleObj>
              </mc:Choice>
              <mc:Fallback>
                <p:oleObj name="" r:id="rId11" imgW="177165" imgH="2286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058910" y="4518025"/>
                        <a:ext cx="369570" cy="476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45515" y="760730"/>
            <a:ext cx="10819130" cy="3061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endParaRPr lang="zh-CN" altLang="en-US" sz="2300" b="1"/>
          </a:p>
          <a:p>
            <a:pPr>
              <a:lnSpc>
                <a:spcPct val="140000"/>
              </a:lnSpc>
            </a:pPr>
            <a:r>
              <a:rPr lang="zh-CN" altLang="en-US" sz="2300" b="1"/>
              <a:t> 函数连续定义含有三个要素：</a:t>
            </a:r>
            <a:endParaRPr lang="zh-CN" altLang="en-US" sz="2300" b="1"/>
          </a:p>
          <a:p>
            <a:pPr>
              <a:lnSpc>
                <a:spcPct val="140000"/>
              </a:lnSpc>
            </a:pPr>
            <a:r>
              <a:rPr lang="zh-CN" altLang="en-US" sz="2300" b="1"/>
              <a:t>（1）函数在点    的某邻域内有定义；</a:t>
            </a:r>
            <a:endParaRPr lang="zh-CN" altLang="en-US" sz="2300" b="1"/>
          </a:p>
          <a:p>
            <a:pPr>
              <a:lnSpc>
                <a:spcPct val="140000"/>
              </a:lnSpc>
            </a:pPr>
            <a:r>
              <a:rPr lang="zh-CN" altLang="en-US" sz="2300" b="1"/>
              <a:t>（2）函数f(x)当x→    时有极限；</a:t>
            </a:r>
            <a:endParaRPr lang="zh-CN" altLang="en-US" sz="2300" b="1"/>
          </a:p>
          <a:p>
            <a:pPr>
              <a:lnSpc>
                <a:spcPct val="140000"/>
              </a:lnSpc>
            </a:pPr>
            <a:r>
              <a:rPr lang="zh-CN" altLang="en-US" sz="2300" b="1"/>
              <a:t>（3）极限值等于该点处函数值.</a:t>
            </a:r>
            <a:endParaRPr lang="zh-CN" altLang="en-US" sz="2300" b="1"/>
          </a:p>
          <a:p>
            <a:pPr>
              <a:lnSpc>
                <a:spcPct val="140000"/>
              </a:lnSpc>
            </a:pPr>
            <a:r>
              <a:rPr lang="zh-CN" altLang="en-US" sz="2300" b="1"/>
              <a:t>只有当三条均满足时，才可判定函数f(x)在     连续；否则f(x)在点     处不连续.</a:t>
            </a:r>
            <a:endParaRPr lang="zh-CN" altLang="en-US" sz="2300" b="1"/>
          </a:p>
        </p:txBody>
      </p:sp>
      <p:sp>
        <p:nvSpPr>
          <p:cNvPr id="10243" name="横卷形 10242"/>
          <p:cNvSpPr/>
          <p:nvPr/>
        </p:nvSpPr>
        <p:spPr>
          <a:xfrm>
            <a:off x="1131570" y="560705"/>
            <a:ext cx="986155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注意</a:t>
            </a:r>
            <a:endParaRPr lang="zh-CN" altLang="en-US" sz="23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5515" y="4295140"/>
            <a:ext cx="10546715" cy="20713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40000"/>
              </a:lnSpc>
            </a:pPr>
            <a:r>
              <a:rPr lang="zh-CN" altLang="en-US" sz="2300" b="1">
                <a:sym typeface="+mn-ea"/>
              </a:rPr>
              <a:t>（1） 若函数y=f(x)在点    处连续，则f(x)在点    处极限一定存在；反之，f(x)在点 处极限存在，则函数f(x)在点    处不一定连续.</a:t>
            </a:r>
            <a:endParaRPr lang="zh-CN" altLang="en-US" sz="2300" b="1"/>
          </a:p>
          <a:p>
            <a:pPr>
              <a:lnSpc>
                <a:spcPct val="140000"/>
              </a:lnSpc>
            </a:pPr>
            <a:r>
              <a:rPr lang="zh-CN" altLang="en-US" sz="2300" b="1">
                <a:sym typeface="+mn-ea"/>
              </a:rPr>
              <a:t>（2） 若函数y=f(x)在点    处连续，要求x→  时f(x)的极限，只需求出f(x)在点     处的函数值f(    )即可.</a:t>
            </a:r>
            <a:endParaRPr lang="zh-CN" altLang="en-US" sz="2300"/>
          </a:p>
        </p:txBody>
      </p:sp>
      <p:sp>
        <p:nvSpPr>
          <p:cNvPr id="4" name="横卷形 3"/>
          <p:cNvSpPr/>
          <p:nvPr/>
        </p:nvSpPr>
        <p:spPr>
          <a:xfrm>
            <a:off x="1131570" y="3676015"/>
            <a:ext cx="986155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Times New Roman" panose="02020603050405020304" pitchFamily="18" charset="0"/>
              </a:rPr>
              <a:t>结论</a:t>
            </a:r>
            <a:endParaRPr lang="zh-CN" altLang="en-US" sz="2300" b="1" dirty="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72560" y="441515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" imgW="177165" imgH="228600" progId="Equation.KSEE3">
                  <p:embed/>
                </p:oleObj>
              </mc:Choice>
              <mc:Fallback>
                <p:oleObj name="" r:id="rId1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72560" y="441515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02425" y="439039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177165" imgH="228600" progId="Equation.KSEE3">
                  <p:embed/>
                </p:oleObj>
              </mc:Choice>
              <mc:Fallback>
                <p:oleObj name="" r:id="rId3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02425" y="439039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49660" y="439039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4" imgW="177165" imgH="228600" progId="Equation.KSEE3">
                  <p:embed/>
                </p:oleObj>
              </mc:Choice>
              <mc:Fallback>
                <p:oleObj name="" r:id="rId4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249660" y="439039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47565" y="487299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5" imgW="177165" imgH="228600" progId="Equation.KSEE3">
                  <p:embed/>
                </p:oleObj>
              </mc:Choice>
              <mc:Fallback>
                <p:oleObj name="" r:id="rId5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47565" y="487299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72560" y="536257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" name="" r:id="rId6" imgW="177165" imgH="228600" progId="Equation.KSEE3">
                  <p:embed/>
                </p:oleObj>
              </mc:Choice>
              <mc:Fallback>
                <p:oleObj name="" r:id="rId6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972560" y="536257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对象 1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74655" y="536257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" name="" r:id="rId7" imgW="177165" imgH="228600" progId="Equation.KSEE3">
                  <p:embed/>
                </p:oleObj>
              </mc:Choice>
              <mc:Fallback>
                <p:oleObj name="" r:id="rId7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74655" y="536257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366010" y="588391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8" imgW="177165" imgH="228600" progId="Equation.KSEE3">
                  <p:embed/>
                </p:oleObj>
              </mc:Choice>
              <mc:Fallback>
                <p:oleObj name="" r:id="rId8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66010" y="588391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10585" y="235902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9" imgW="177165" imgH="228600" progId="Equation.KSEE3">
                  <p:embed/>
                </p:oleObj>
              </mc:Choice>
              <mc:Fallback>
                <p:oleObj name="" r:id="rId9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410585" y="235902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对象 2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96235" y="186055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" name="" r:id="rId10" imgW="177165" imgH="228600" progId="Equation.KSEE3">
                  <p:embed/>
                </p:oleObj>
              </mc:Choice>
              <mc:Fallback>
                <p:oleObj name="" r:id="rId10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96235" y="186055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407785" y="330073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1" imgW="177165" imgH="228600" progId="Equation.KSEE3">
                  <p:embed/>
                </p:oleObj>
              </mc:Choice>
              <mc:Fallback>
                <p:oleObj name="" r:id="rId11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407785" y="330073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对象 2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192895" y="331660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12" imgW="177165" imgH="228600" progId="Equation.KSEE3">
                  <p:embed/>
                </p:oleObj>
              </mc:Choice>
              <mc:Fallback>
                <p:oleObj name="" r:id="rId12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192895" y="331660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  <p:bldP spid="4" grpId="0" bldLvl="0" animBg="1"/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8070" y="667385"/>
          <a:ext cx="2729865" cy="756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1422400" imgH="393700" progId="Equation.KSEE3">
                  <p:embed/>
                </p:oleObj>
              </mc:Choice>
              <mc:Fallback>
                <p:oleObj name="" r:id="rId1" imgW="1422400" imgH="393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8070" y="667385"/>
                        <a:ext cx="2729865" cy="756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9165" y="1576705"/>
          <a:ext cx="7164070" cy="696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3" imgW="3454400" imgH="330200" progId="Equation.KSEE3">
                  <p:embed/>
                </p:oleObj>
              </mc:Choice>
              <mc:Fallback>
                <p:oleObj name="" r:id="rId3" imgW="3454400" imgH="3302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39165" y="1576705"/>
                        <a:ext cx="7164070" cy="696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7753" y="2426970"/>
          <a:ext cx="6727190" cy="756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3505200" imgH="393700" progId="Equation.KSEE3">
                  <p:embed/>
                </p:oleObj>
              </mc:Choice>
              <mc:Fallback>
                <p:oleObj name="" r:id="rId5" imgW="3505200" imgH="3937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7753" y="2426970"/>
                        <a:ext cx="6727190" cy="756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938530" y="3237230"/>
            <a:ext cx="10093960" cy="1895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 b="1"/>
              <a:t>定义2.14  </a:t>
            </a:r>
            <a:r>
              <a:rPr lang="zh-CN" altLang="en-US" sz="2300"/>
              <a:t>设函数y=f(x)在点    的某左δ邻域内有定义</a:t>
            </a:r>
            <a:r>
              <a:rPr lang="en-US" altLang="zh-CN" sz="2300"/>
              <a:t>,</a:t>
            </a:r>
            <a:r>
              <a:rPr lang="zh-CN" altLang="en-US" sz="2300"/>
              <a:t>如果</a:t>
            </a:r>
            <a:endParaRPr lang="zh-CN" altLang="en-US" sz="2300"/>
          </a:p>
          <a:p>
            <a:pPr>
              <a:lnSpc>
                <a:spcPct val="170000"/>
              </a:lnSpc>
            </a:pPr>
            <a:r>
              <a:rPr lang="zh-CN" altLang="en-US" sz="2300"/>
              <a:t>则称函数y=f(x)在点     左连续；又设函数y=f(x)在点     的某右δ邻域内有定义，如果                            则称函数y=f(x)在点    右连续.</a:t>
            </a:r>
            <a:endParaRPr lang="zh-CN" altLang="en-US" sz="2300"/>
          </a:p>
        </p:txBody>
      </p:sp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49750" y="343535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7" imgW="177165" imgH="228600" progId="Equation.KSEE3">
                  <p:embed/>
                </p:oleObj>
              </mc:Choice>
              <mc:Fallback>
                <p:oleObj name="" r:id="rId7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349750" y="343535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953375" y="3435350"/>
          <a:ext cx="2322195" cy="4946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9" imgW="1168400" imgH="304800" progId="Equation.KSEE3">
                  <p:embed/>
                </p:oleObj>
              </mc:Choice>
              <mc:Fallback>
                <p:oleObj name="" r:id="rId9" imgW="1168400" imgH="3048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53375" y="3435350"/>
                        <a:ext cx="2322195" cy="4946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55670" y="402780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11" imgW="177165" imgH="228600" progId="Equation.KSEE3">
                  <p:embed/>
                </p:oleObj>
              </mc:Choice>
              <mc:Fallback>
                <p:oleObj name="" r:id="rId11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55670" y="402780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345045" y="4027805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2" imgW="177165" imgH="228600" progId="Equation.KSEE3">
                  <p:embed/>
                </p:oleObj>
              </mc:Choice>
              <mc:Fallback>
                <p:oleObj name="" r:id="rId12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45045" y="4027805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24965" y="4672330"/>
          <a:ext cx="1830705" cy="461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13" imgW="1168400" imgH="304800" progId="Equation.KSEE3">
                  <p:embed/>
                </p:oleObj>
              </mc:Choice>
              <mc:Fallback>
                <p:oleObj name="" r:id="rId13" imgW="1168400" imgH="3048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624965" y="4672330"/>
                        <a:ext cx="1830705" cy="461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846445" y="4640580"/>
          <a:ext cx="342265" cy="441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5" imgW="177165" imgH="228600" progId="Equation.KSEE3">
                  <p:embed/>
                </p:oleObj>
              </mc:Choice>
              <mc:Fallback>
                <p:oleObj name="" r:id="rId15" imgW="177165" imgH="2286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46445" y="4640580"/>
                        <a:ext cx="342265" cy="441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2698</Words>
  <Application>WPS 演示</Application>
  <PresentationFormat>宽屏</PresentationFormat>
  <Paragraphs>122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91</vt:i4>
      </vt:variant>
      <vt:variant>
        <vt:lpstr>幻灯片标题</vt:lpstr>
      </vt:variant>
      <vt:variant>
        <vt:i4>21</vt:i4>
      </vt:variant>
    </vt:vector>
  </HeadingPairs>
  <TitlesOfParts>
    <vt:vector size="125" baseType="lpstr">
      <vt:lpstr>Arial</vt:lpstr>
      <vt:lpstr>宋体</vt:lpstr>
      <vt:lpstr>Wingdings</vt:lpstr>
      <vt:lpstr>Times New Roman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61</cp:revision>
  <dcterms:created xsi:type="dcterms:W3CDTF">2018-10-12T15:11:00Z</dcterms:created>
  <dcterms:modified xsi:type="dcterms:W3CDTF">2021-01-08T06:18:14Z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