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16"/>
  </p:notesMasterIdLst>
  <p:sldIdLst>
    <p:sldId id="263" r:id="rId7"/>
    <p:sldId id="264" r:id="rId8"/>
    <p:sldId id="268" r:id="rId9"/>
    <p:sldId id="273" r:id="rId10"/>
    <p:sldId id="274" r:id="rId11"/>
    <p:sldId id="275" r:id="rId12"/>
    <p:sldId id="276" r:id="rId13"/>
    <p:sldId id="280" r:id="rId14"/>
    <p:sldId id="266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540" y="6866255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9815" y="20764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1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函数</a:t>
            </a:r>
            <a:endParaRPr lang="zh-CN" altLang="en-US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1.3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由方程所确定的函数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700020" y="2640330"/>
            <a:ext cx="80911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</a:t>
            </a:r>
            <a:r>
              <a:rPr lang="zh-CN" altLang="en-US" sz="2400" b="1" dirty="0">
                <a:sym typeface="+mn-ea"/>
              </a:rPr>
              <a:t>由方程确定的隐函数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</a:t>
            </a:r>
            <a:r>
              <a:rPr lang="zh-CN" altLang="en-US" sz="2400" b="1" dirty="0">
                <a:sym typeface="+mn-ea"/>
              </a:rPr>
              <a:t>由参数方程组所确定的函数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</a:t>
            </a:r>
            <a:r>
              <a:rPr lang="zh-CN" altLang="en-US" sz="2400" b="1" dirty="0">
                <a:sym typeface="+mn-ea"/>
              </a:rPr>
              <a:t>函数关系建立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34460" y="290195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47160" y="339407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947160" y="401066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5" grpId="0" animBg="1"/>
      <p:bldP spid="16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20" name="文本框 9219"/>
          <p:cNvSpPr txBox="1"/>
          <p:nvPr/>
        </p:nvSpPr>
        <p:spPr>
          <a:xfrm>
            <a:off x="1029970" y="1407160"/>
            <a:ext cx="10046335" cy="36290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en-US" altLang="zh-CN" sz="2300" b="1" dirty="0">
                <a:latin typeface="+mn-ea"/>
                <a:cs typeface="+mn-ea"/>
              </a:rPr>
              <a:t>        </a:t>
            </a:r>
            <a:r>
              <a:rPr lang="zh-CN" altLang="en-US" sz="2300" b="1" dirty="0">
                <a:solidFill>
                  <a:srgbClr val="0000CC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CC"/>
                </a:solidFill>
                <a:latin typeface="+mn-ea"/>
                <a:cs typeface="+mn-ea"/>
              </a:rPr>
              <a:t>1.11</a:t>
            </a:r>
            <a:r>
              <a:rPr lang="en-US" altLang="zh-CN" sz="2300" b="1" dirty="0">
                <a:latin typeface="+mn-ea"/>
                <a:cs typeface="+mn-ea"/>
              </a:rPr>
              <a:t>  </a:t>
            </a:r>
            <a:r>
              <a:rPr lang="zh-CN" altLang="en-US" sz="2300" b="1" dirty="0">
                <a:latin typeface="+mn-ea"/>
                <a:cs typeface="+mn-ea"/>
              </a:rPr>
              <a:t>在方程</a:t>
            </a:r>
            <a:r>
              <a:rPr lang="zh-CN" altLang="en-US" sz="2300" b="1" i="1" dirty="0">
                <a:latin typeface="+mn-ea"/>
                <a:cs typeface="+mn-ea"/>
              </a:rPr>
              <a:t> </a:t>
            </a:r>
            <a:r>
              <a:rPr lang="en-US" altLang="zh-CN" sz="2300" b="1" i="1" err="1">
                <a:latin typeface="+mn-ea"/>
                <a:cs typeface="+mn-ea"/>
              </a:rPr>
              <a:t>F</a:t>
            </a:r>
            <a:r>
              <a:rPr lang="en-US" altLang="zh-CN" sz="2300" b="1" err="1">
                <a:latin typeface="+mn-ea"/>
                <a:cs typeface="+mn-ea"/>
              </a:rPr>
              <a:t>(</a:t>
            </a:r>
            <a:r>
              <a:rPr lang="en-US" altLang="zh-CN" sz="2300" b="1" i="1" err="1">
                <a:latin typeface="+mn-ea"/>
                <a:cs typeface="+mn-ea"/>
              </a:rPr>
              <a:t>x</a:t>
            </a:r>
            <a:r>
              <a:rPr lang="en-US" altLang="zh-CN" sz="2300" b="1">
                <a:latin typeface="+mn-ea"/>
                <a:cs typeface="+mn-ea"/>
              </a:rPr>
              <a:t>, </a:t>
            </a:r>
            <a:r>
              <a:rPr lang="en-US" altLang="zh-CN" sz="2300" b="1" i="1">
                <a:latin typeface="+mn-ea"/>
                <a:cs typeface="+mn-ea"/>
              </a:rPr>
              <a:t>y</a:t>
            </a:r>
            <a:r>
              <a:rPr lang="en-US" altLang="zh-CN" sz="2300" b="1" dirty="0">
                <a:latin typeface="+mn-ea"/>
                <a:cs typeface="+mn-ea"/>
              </a:rPr>
              <a:t>)= 0 </a:t>
            </a:r>
            <a:r>
              <a:rPr lang="zh-CN" altLang="en-US" sz="2300" b="1" dirty="0">
                <a:latin typeface="+mn-ea"/>
                <a:cs typeface="+mn-ea"/>
              </a:rPr>
              <a:t>中</a:t>
            </a:r>
            <a:r>
              <a:rPr lang="en-US" altLang="zh-CN" sz="2300" b="1" dirty="0">
                <a:latin typeface="+mn-ea"/>
                <a:cs typeface="+mn-ea"/>
              </a:rPr>
              <a:t>,  </a:t>
            </a:r>
            <a:r>
              <a:rPr lang="zh-CN" altLang="en-US" sz="2300" b="1" dirty="0">
                <a:latin typeface="+mn-ea"/>
                <a:cs typeface="+mn-ea"/>
              </a:rPr>
              <a:t>当</a:t>
            </a:r>
            <a:r>
              <a:rPr lang="en-US" altLang="zh-CN" sz="2300" b="1" i="1">
                <a:latin typeface="+mn-ea"/>
                <a:cs typeface="+mn-ea"/>
              </a:rPr>
              <a:t>x</a:t>
            </a:r>
            <a:r>
              <a:rPr lang="en-US" altLang="zh-CN" sz="2300" b="1" dirty="0">
                <a:latin typeface="+mn-ea"/>
                <a:cs typeface="+mn-ea"/>
              </a:rPr>
              <a:t> </a:t>
            </a:r>
            <a:r>
              <a:rPr lang="zh-CN" altLang="en-US" sz="2300" b="1" dirty="0">
                <a:latin typeface="+mn-ea"/>
                <a:cs typeface="+mn-ea"/>
              </a:rPr>
              <a:t>在某区间 </a:t>
            </a:r>
            <a:r>
              <a:rPr lang="en-US" altLang="zh-CN" sz="2300" b="1" dirty="0">
                <a:latin typeface="+mn-ea"/>
                <a:cs typeface="+mn-ea"/>
              </a:rPr>
              <a:t>I </a:t>
            </a:r>
            <a:r>
              <a:rPr lang="zh-CN" altLang="en-US" sz="2300" b="1" dirty="0">
                <a:latin typeface="+mn-ea"/>
                <a:cs typeface="+mn-ea"/>
              </a:rPr>
              <a:t>内取任一值时</a:t>
            </a:r>
            <a:r>
              <a:rPr lang="en-US" altLang="zh-CN" sz="2300" b="1" dirty="0">
                <a:latin typeface="+mn-ea"/>
                <a:cs typeface="+mn-ea"/>
              </a:rPr>
              <a:t>,</a:t>
            </a:r>
            <a:r>
              <a:rPr lang="zh-CN" altLang="en-US" sz="2300" b="1" dirty="0">
                <a:latin typeface="+mn-ea"/>
                <a:cs typeface="+mn-ea"/>
              </a:rPr>
              <a:t>相应地总有满足该方程的唯一确定的 </a:t>
            </a:r>
            <a:r>
              <a:rPr lang="en-US" altLang="zh-CN" sz="2300" b="1" i="1">
                <a:latin typeface="+mn-ea"/>
                <a:cs typeface="+mn-ea"/>
              </a:rPr>
              <a:t>y </a:t>
            </a:r>
            <a:r>
              <a:rPr lang="zh-CN" altLang="en-US" sz="2300" b="1" dirty="0">
                <a:latin typeface="+mn-ea"/>
                <a:cs typeface="+mn-ea"/>
              </a:rPr>
              <a:t>值与之对应</a:t>
            </a:r>
            <a:r>
              <a:rPr lang="en-US" altLang="zh-CN" sz="2300" b="1" dirty="0">
                <a:latin typeface="+mn-ea"/>
                <a:cs typeface="+mn-ea"/>
              </a:rPr>
              <a:t>,</a:t>
            </a:r>
            <a:r>
              <a:rPr lang="zh-CN" altLang="en-US" sz="2300" b="1" dirty="0">
                <a:latin typeface="+mn-ea"/>
                <a:cs typeface="+mn-ea"/>
              </a:rPr>
              <a:t>那么就说方程 </a:t>
            </a:r>
            <a:endParaRPr lang="zh-CN" altLang="en-US" sz="2300" b="1" dirty="0">
              <a:latin typeface="+mn-ea"/>
              <a:cs typeface="+mn-ea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en-US" altLang="zh-CN" sz="2300" b="1" i="1" err="1">
                <a:latin typeface="+mn-ea"/>
                <a:cs typeface="+mn-ea"/>
              </a:rPr>
              <a:t>F</a:t>
            </a:r>
            <a:r>
              <a:rPr lang="en-US" altLang="zh-CN" sz="2300" b="1" err="1">
                <a:latin typeface="+mn-ea"/>
                <a:cs typeface="+mn-ea"/>
              </a:rPr>
              <a:t>(</a:t>
            </a:r>
            <a:r>
              <a:rPr lang="en-US" altLang="zh-CN" sz="2300" b="1" i="1" err="1">
                <a:latin typeface="+mn-ea"/>
                <a:cs typeface="+mn-ea"/>
              </a:rPr>
              <a:t>x</a:t>
            </a:r>
            <a:r>
              <a:rPr lang="en-US" altLang="zh-CN" sz="2300" b="1">
                <a:latin typeface="+mn-ea"/>
                <a:cs typeface="+mn-ea"/>
              </a:rPr>
              <a:t>, </a:t>
            </a:r>
            <a:r>
              <a:rPr lang="en-US" altLang="zh-CN" sz="2300" b="1" i="1">
                <a:latin typeface="+mn-ea"/>
                <a:cs typeface="+mn-ea"/>
              </a:rPr>
              <a:t>y</a:t>
            </a:r>
            <a:r>
              <a:rPr lang="en-US" altLang="zh-CN" sz="2300" b="1" dirty="0">
                <a:latin typeface="+mn-ea"/>
                <a:cs typeface="+mn-ea"/>
              </a:rPr>
              <a:t>)=0 </a:t>
            </a:r>
            <a:r>
              <a:rPr lang="zh-CN" altLang="en-US" sz="2300" b="1" dirty="0">
                <a:latin typeface="+mn-ea"/>
                <a:cs typeface="+mn-ea"/>
              </a:rPr>
              <a:t>在该区间 </a:t>
            </a:r>
            <a:r>
              <a:rPr lang="en-US" altLang="zh-CN" sz="2300" b="1" dirty="0">
                <a:latin typeface="+mn-ea"/>
                <a:cs typeface="+mn-ea"/>
              </a:rPr>
              <a:t>I </a:t>
            </a:r>
            <a:r>
              <a:rPr lang="zh-CN" altLang="en-US" sz="2300" b="1" dirty="0">
                <a:latin typeface="+mn-ea"/>
                <a:cs typeface="+mn-ea"/>
              </a:rPr>
              <a:t>内确定了一个隐函数</a:t>
            </a:r>
            <a:r>
              <a:rPr lang="en-US" altLang="zh-CN" sz="2300" b="1" dirty="0">
                <a:latin typeface="+mn-ea"/>
                <a:cs typeface="+mn-ea"/>
              </a:rPr>
              <a:t>,</a:t>
            </a:r>
            <a:r>
              <a:rPr lang="zh-CN" altLang="en-US" sz="2300" b="1" dirty="0">
                <a:latin typeface="+mn-ea"/>
                <a:cs typeface="+mn-ea"/>
              </a:rPr>
              <a:t>称这一函数为由方程确定的隐函数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endParaRPr lang="zh-CN" altLang="en-US" sz="2300" b="1" dirty="0">
              <a:latin typeface="+mn-ea"/>
              <a:cs typeface="+mn-ea"/>
            </a:endParaRPr>
          </a:p>
          <a:p>
            <a:pPr>
              <a:lnSpc>
                <a:spcPct val="180000"/>
              </a:lnSpc>
              <a:spcBef>
                <a:spcPct val="50000"/>
              </a:spcBef>
            </a:pPr>
            <a:r>
              <a:rPr lang="en-US" altLang="zh-CN" sz="2300">
                <a:latin typeface="+mn-ea"/>
                <a:cs typeface="+mn-ea"/>
              </a:rPr>
              <a:t> </a:t>
            </a:r>
            <a:endParaRPr lang="en-US" altLang="zh-CN" sz="2300">
              <a:latin typeface="+mn-ea"/>
              <a:cs typeface="+mn-ea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1073150" y="4308475"/>
            <a:ext cx="10046335" cy="7277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8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latin typeface="+mn-ea"/>
                <a:cs typeface="+mn-ea"/>
              </a:rPr>
              <a:t>     </a:t>
            </a:r>
            <a:r>
              <a:rPr lang="zh-CN" altLang="en-US" sz="2300" b="1" dirty="0">
                <a:latin typeface="+mn-ea"/>
                <a:cs typeface="+mn-ea"/>
              </a:rPr>
              <a:t>把一个隐函数化成显函数，叫做隐函数的显化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r>
              <a:rPr lang="en-US" altLang="zh-CN" sz="2300" dirty="0">
                <a:latin typeface="+mn-ea"/>
                <a:cs typeface="+mn-ea"/>
              </a:rPr>
              <a:t>  </a:t>
            </a:r>
            <a:endParaRPr lang="en-US" altLang="zh-CN" sz="2300"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5635" y="830580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1.3.1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由方程确定的隐函数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文本框 8194"/>
          <p:cNvSpPr txBox="1"/>
          <p:nvPr/>
        </p:nvSpPr>
        <p:spPr>
          <a:xfrm>
            <a:off x="1112520" y="3618865"/>
            <a:ext cx="9659620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zh-CN" sz="2300" b="1" dirty="0">
                <a:latin typeface="+mn-ea"/>
                <a:cs typeface="+mn-ea"/>
              </a:rPr>
              <a:t>的唯一</a:t>
            </a:r>
            <a:r>
              <a:rPr lang="en-US" altLang="zh-CN" sz="2300" b="1" i="1">
                <a:latin typeface="+mn-ea"/>
                <a:cs typeface="+mn-ea"/>
              </a:rPr>
              <a:t>y </a:t>
            </a:r>
            <a:r>
              <a:rPr lang="zh-CN" altLang="en-US" sz="2300" b="1" dirty="0">
                <a:latin typeface="+mn-ea"/>
                <a:cs typeface="+mn-ea"/>
              </a:rPr>
              <a:t>值与之对应</a:t>
            </a:r>
            <a:r>
              <a:rPr lang="en-US" altLang="zh-CN" sz="2300" b="1" dirty="0">
                <a:latin typeface="+mn-ea"/>
                <a:cs typeface="+mn-ea"/>
              </a:rPr>
              <a:t>, </a:t>
            </a:r>
            <a:r>
              <a:rPr lang="zh-CN" altLang="en-US" sz="2300" b="1" dirty="0">
                <a:latin typeface="+mn-ea"/>
                <a:cs typeface="+mn-ea"/>
              </a:rPr>
              <a:t>从而参数方程确定了函数，称为由参数方程确定的函数</a:t>
            </a:r>
            <a:r>
              <a:rPr lang="en-US" altLang="zh-CN" sz="2300" b="1" dirty="0">
                <a:latin typeface="+mn-ea"/>
                <a:cs typeface="+mn-ea"/>
              </a:rPr>
              <a:t>.</a:t>
            </a:r>
            <a:endParaRPr lang="en-US" altLang="zh-CN" sz="2300" b="1" dirty="0">
              <a:latin typeface="+mn-ea"/>
              <a:cs typeface="+mn-ea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112520" y="1595120"/>
            <a:ext cx="10007600" cy="5156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zh-CN" sz="23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1.12</a:t>
            </a:r>
            <a:r>
              <a:rPr lang="en-US" altLang="zh-CN" sz="2300" b="1" dirty="0">
                <a:latin typeface="+mn-ea"/>
                <a:cs typeface="+mn-ea"/>
              </a:rPr>
              <a:t>  </a:t>
            </a:r>
            <a:r>
              <a:rPr lang="zh-CN" altLang="en-US" sz="2300" b="1" dirty="0">
                <a:latin typeface="+mn-ea"/>
                <a:cs typeface="+mn-ea"/>
              </a:rPr>
              <a:t>当自变量</a:t>
            </a:r>
            <a:r>
              <a:rPr lang="en-US" altLang="zh-CN" sz="2300" b="1" i="1">
                <a:latin typeface="+mn-ea"/>
                <a:cs typeface="+mn-ea"/>
              </a:rPr>
              <a:t>x</a:t>
            </a:r>
            <a:r>
              <a:rPr lang="en-US" altLang="zh-CN" sz="2300" b="1" dirty="0">
                <a:latin typeface="+mn-ea"/>
                <a:cs typeface="+mn-ea"/>
              </a:rPr>
              <a:t> </a:t>
            </a:r>
            <a:r>
              <a:rPr lang="zh-CN" altLang="en-US" sz="2300" b="1" dirty="0">
                <a:latin typeface="+mn-ea"/>
                <a:cs typeface="+mn-ea"/>
              </a:rPr>
              <a:t>在某区间内取任一值时，若相应地总有满足参数方程</a:t>
            </a:r>
            <a:endParaRPr lang="zh-CN" altLang="en-US" sz="2300" b="1">
              <a:latin typeface="+mn-ea"/>
              <a:cs typeface="+mn-ea"/>
            </a:endParaRPr>
          </a:p>
        </p:txBody>
      </p:sp>
      <p:sp>
        <p:nvSpPr>
          <p:cNvPr id="8199" name="矩形 8198"/>
          <p:cNvSpPr/>
          <p:nvPr/>
        </p:nvSpPr>
        <p:spPr>
          <a:xfrm>
            <a:off x="1524000" y="31956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8198" name="对象 8197"/>
          <p:cNvGraphicFramePr/>
          <p:nvPr/>
        </p:nvGraphicFramePr>
        <p:xfrm>
          <a:off x="3169920" y="2295525"/>
          <a:ext cx="3961130" cy="1081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549400" imgH="469900" progId="Equation.3">
                  <p:embed/>
                </p:oleObj>
              </mc:Choice>
              <mc:Fallback>
                <p:oleObj name="" r:id="rId1" imgW="1549400" imgH="4699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69920" y="2295525"/>
                        <a:ext cx="3961130" cy="10814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30580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1.3.2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由参数方程确定的函数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  <p:bldP spid="81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8" name="文本框 3077"/>
          <p:cNvSpPr txBox="1"/>
          <p:nvPr/>
        </p:nvSpPr>
        <p:spPr>
          <a:xfrm>
            <a:off x="1097915" y="1360805"/>
            <a:ext cx="10006965" cy="1275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     </a:t>
            </a:r>
            <a:r>
              <a:rPr lang="en-US" altLang="zh-CN" sz="3200" b="1" dirty="0">
                <a:solidFill>
                  <a:srgbClr val="3333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例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11 </a:t>
            </a:r>
            <a:r>
              <a:rPr lang="en-US" altLang="zh-CN" sz="2300" dirty="0">
                <a:latin typeface="+mn-ea"/>
                <a:cs typeface="+mn-ea"/>
              </a:rPr>
              <a:t>(</a:t>
            </a:r>
            <a:r>
              <a:rPr lang="zh-CN" altLang="en-US" sz="2300" dirty="0">
                <a:latin typeface="+mn-ea"/>
                <a:cs typeface="+mn-ea"/>
              </a:rPr>
              <a:t>复利息问题</a:t>
            </a:r>
            <a:r>
              <a:rPr lang="en-US" altLang="zh-CN" sz="2300" dirty="0">
                <a:latin typeface="+mn-ea"/>
                <a:cs typeface="+mn-ea"/>
              </a:rPr>
              <a:t>)</a:t>
            </a:r>
            <a:r>
              <a:rPr lang="zh-CN" altLang="en-US" sz="2300" dirty="0">
                <a:latin typeface="+mn-ea"/>
                <a:cs typeface="+mn-ea"/>
              </a:rPr>
              <a:t>设银行将数量为   的款贷出，每期利率为</a:t>
            </a:r>
            <a:r>
              <a:rPr lang="en-US" altLang="zh-CN" sz="2300" dirty="0">
                <a:latin typeface="+mn-ea"/>
                <a:cs typeface="+mn-ea"/>
              </a:rPr>
              <a:t>r.</a:t>
            </a:r>
            <a:r>
              <a:rPr lang="zh-CN" altLang="en-US" sz="2300" dirty="0">
                <a:latin typeface="+mn-ea"/>
                <a:cs typeface="+mn-ea"/>
              </a:rPr>
              <a:t>若一期结算一次，则 </a:t>
            </a:r>
            <a:r>
              <a:rPr lang="en-US" altLang="zh-CN" sz="2300" dirty="0">
                <a:latin typeface="+mn-ea"/>
                <a:cs typeface="+mn-ea"/>
              </a:rPr>
              <a:t>t </a:t>
            </a:r>
            <a:r>
              <a:rPr lang="zh-CN" altLang="en-US" sz="2300" dirty="0">
                <a:latin typeface="+mn-ea"/>
                <a:cs typeface="+mn-ea"/>
              </a:rPr>
              <a:t>期后连本带利可收回 </a:t>
            </a:r>
            <a:endParaRPr lang="zh-CN" altLang="en-US" sz="2300">
              <a:latin typeface="+mn-ea"/>
              <a:cs typeface="+mn-ea"/>
            </a:endParaRPr>
          </a:p>
        </p:txBody>
      </p:sp>
      <p:sp>
        <p:nvSpPr>
          <p:cNvPr id="3082" name="矩形 3081"/>
          <p:cNvSpPr/>
          <p:nvPr/>
        </p:nvSpPr>
        <p:spPr>
          <a:xfrm>
            <a:off x="1524000" y="31654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graphicFrame>
        <p:nvGraphicFramePr>
          <p:cNvPr id="3081" name="对象 3080"/>
          <p:cNvGraphicFramePr/>
          <p:nvPr/>
        </p:nvGraphicFramePr>
        <p:xfrm>
          <a:off x="4629785" y="2724785"/>
          <a:ext cx="1439863" cy="55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622300" imgH="241300" progId="Equation.3">
                  <p:embed/>
                </p:oleObj>
              </mc:Choice>
              <mc:Fallback>
                <p:oleObj name="" r:id="rId1" imgW="622300" imgH="241300" progId="Equation.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29785" y="2724785"/>
                        <a:ext cx="1439863" cy="5540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5" name="矩形 3084"/>
          <p:cNvSpPr/>
          <p:nvPr/>
        </p:nvSpPr>
        <p:spPr>
          <a:xfrm>
            <a:off x="1205865" y="3455670"/>
            <a:ext cx="8288020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dirty="0">
                <a:latin typeface="+mn-ea"/>
                <a:cs typeface="+mn-ea"/>
              </a:rPr>
              <a:t>若每期结算</a:t>
            </a:r>
            <a:r>
              <a:rPr lang="en-US" altLang="zh-CN" sz="2300" i="1">
                <a:latin typeface="+mn-ea"/>
                <a:cs typeface="+mn-ea"/>
              </a:rPr>
              <a:t>m </a:t>
            </a:r>
            <a:r>
              <a:rPr lang="zh-CN" altLang="en-US" sz="2300" dirty="0">
                <a:latin typeface="+mn-ea"/>
                <a:cs typeface="+mn-ea"/>
              </a:rPr>
              <a:t>次，则</a:t>
            </a:r>
            <a:r>
              <a:rPr lang="en-US" altLang="zh-CN" sz="2300" i="1">
                <a:latin typeface="+mn-ea"/>
                <a:cs typeface="+mn-ea"/>
              </a:rPr>
              <a:t>t</a:t>
            </a:r>
            <a:r>
              <a:rPr lang="zh-CN" altLang="en-US" sz="2300" dirty="0">
                <a:latin typeface="+mn-ea"/>
                <a:cs typeface="+mn-ea"/>
              </a:rPr>
              <a:t>期后连本带利可收回 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3088" name="对象 3087"/>
          <p:cNvGraphicFramePr/>
          <p:nvPr/>
        </p:nvGraphicFramePr>
        <p:xfrm>
          <a:off x="3559175" y="4076700"/>
          <a:ext cx="4785360" cy="979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3" imgW="1879600" imgH="558800" progId="Equation.3">
                  <p:embed/>
                </p:oleObj>
              </mc:Choice>
              <mc:Fallback>
                <p:oleObj name="" r:id="rId3" imgW="1879600" imgH="558800" progId="Equation.3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59175" y="4076700"/>
                        <a:ext cx="4785360" cy="9798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92" name="矩形 3091"/>
          <p:cNvSpPr/>
          <p:nvPr/>
        </p:nvSpPr>
        <p:spPr>
          <a:xfrm>
            <a:off x="1205865" y="5232400"/>
            <a:ext cx="9175115" cy="586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zh-CN" altLang="en-US" sz="2300" dirty="0">
                <a:latin typeface="+mn-ea"/>
                <a:cs typeface="+mn-ea"/>
              </a:rPr>
              <a:t>此函数既可看成期数 </a:t>
            </a:r>
            <a:r>
              <a:rPr lang="en-US" altLang="zh-CN" sz="2300">
                <a:latin typeface="+mn-ea"/>
                <a:cs typeface="+mn-ea"/>
              </a:rPr>
              <a:t>t </a:t>
            </a:r>
            <a:r>
              <a:rPr lang="zh-CN" altLang="en-US" sz="2300" dirty="0">
                <a:latin typeface="+mn-ea"/>
                <a:cs typeface="+mn-ea"/>
              </a:rPr>
              <a:t>的函数，也可看成结算次数 </a:t>
            </a:r>
            <a:r>
              <a:rPr lang="en-US" altLang="zh-CN" sz="2300" dirty="0">
                <a:latin typeface="+mn-ea"/>
                <a:cs typeface="+mn-ea"/>
              </a:rPr>
              <a:t>m </a:t>
            </a:r>
            <a:r>
              <a:rPr lang="zh-CN" altLang="en-US" sz="2300" dirty="0">
                <a:latin typeface="+mn-ea"/>
                <a:cs typeface="+mn-ea"/>
              </a:rPr>
              <a:t>的函数</a:t>
            </a:r>
            <a:r>
              <a:rPr lang="en-US" altLang="zh-CN" sz="2300">
                <a:latin typeface="+mn-ea"/>
                <a:cs typeface="+mn-ea"/>
              </a:rPr>
              <a:t>.</a:t>
            </a:r>
            <a:endParaRPr lang="en-US" altLang="zh-CN" sz="2300">
              <a:latin typeface="+mn-ea"/>
              <a:cs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5635" y="830580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1.3.2   </a:t>
            </a:r>
            <a:r>
              <a:rPr lang="zh-CN" altLang="en-US" sz="28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函数关系的建立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93510" y="1360805"/>
          <a:ext cx="461645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177165" imgH="279400" progId="Equation.KSEE3">
                  <p:embed/>
                </p:oleObj>
              </mc:Choice>
              <mc:Fallback>
                <p:oleObj name="" r:id="rId5" imgW="177165" imgH="2794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493510" y="1360805"/>
                        <a:ext cx="461645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8" grpId="0"/>
      <p:bldP spid="3085" grpId="0"/>
      <p:bldP spid="30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00" name="文本框 4099"/>
          <p:cNvSpPr txBox="1"/>
          <p:nvPr/>
        </p:nvSpPr>
        <p:spPr>
          <a:xfrm>
            <a:off x="996950" y="673735"/>
            <a:ext cx="10198735" cy="3047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例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12</a:t>
            </a:r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某矿厂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A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要将生产出的矿石运往铁路旁的冶炼厂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C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冶炼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已知该矿距冶炼厂所在铁路垂直距离为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a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公里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它的垂足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B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到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C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的距离为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b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公里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.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又知铁路运价为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m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元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吨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·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公里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公路运价是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n 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元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/</a:t>
            </a:r>
            <a:r>
              <a:rPr lang="zh-CN" altLang="en-US" sz="2300" b="1">
                <a:solidFill>
                  <a:srgbClr val="000000"/>
                </a:solidFill>
                <a:latin typeface="+mn-ea"/>
                <a:cs typeface="+mn-ea"/>
              </a:rPr>
              <a:t>吨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·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公里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m 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&lt;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n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),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为节省运费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拟在铁路上另修一小站 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M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作为转运站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,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那么总运费的多少决定于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M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的位置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.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试求出运费与距离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|</a:t>
            </a:r>
            <a:r>
              <a:rPr lang="en-US" altLang="zh-CN" sz="2300" b="1" i="1">
                <a:solidFill>
                  <a:srgbClr val="000000"/>
                </a:solidFill>
                <a:latin typeface="+mn-ea"/>
                <a:cs typeface="+mn-ea"/>
              </a:rPr>
              <a:t>BM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|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的函数关系</a:t>
            </a: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.(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如下图</a:t>
            </a:r>
            <a:r>
              <a:rPr lang="en-US" altLang="zh-CN" sz="2300" b="1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en-US" altLang="zh-CN" sz="2300" b="1">
                <a:latin typeface="+mn-ea"/>
                <a:cs typeface="+mn-ea"/>
              </a:rPr>
              <a:t> </a:t>
            </a:r>
            <a:endParaRPr lang="en-US" altLang="zh-CN" sz="2300" b="1">
              <a:latin typeface="+mn-ea"/>
              <a:cs typeface="+mn-ea"/>
            </a:endParaRPr>
          </a:p>
        </p:txBody>
      </p:sp>
      <p:pic>
        <p:nvPicPr>
          <p:cNvPr id="4101" name="图片 4100" descr="img06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8081" t="10170" r="11111" b="8475"/>
          <a:stretch>
            <a:fillRect/>
          </a:stretch>
        </p:blipFill>
        <p:spPr>
          <a:xfrm>
            <a:off x="3425825" y="3848100"/>
            <a:ext cx="5151120" cy="2061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72845" y="889635"/>
            <a:ext cx="9846310" cy="47618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20000"/>
              </a:lnSpc>
            </a:pPr>
            <a:r>
              <a:rPr lang="zh-CN" altLang="en-US" sz="2300" b="1"/>
              <a:t>解：设总运费记为 y，距离|BM|记为 x 公里，由于</a:t>
            </a:r>
            <a:endParaRPr lang="zh-CN" altLang="en-US" sz="2300" b="1"/>
          </a:p>
          <a:p>
            <a:pPr>
              <a:lnSpc>
                <a:spcPct val="220000"/>
              </a:lnSpc>
            </a:pPr>
            <a:r>
              <a:rPr lang="zh-CN" altLang="en-US" sz="2300" b="1"/>
              <a:t>              总运费 = 铁路运费 + 公路运费,</a:t>
            </a:r>
            <a:endParaRPr lang="zh-CN" altLang="en-US" sz="2300" b="1"/>
          </a:p>
          <a:p>
            <a:pPr>
              <a:lnSpc>
                <a:spcPct val="220000"/>
              </a:lnSpc>
            </a:pPr>
            <a:r>
              <a:rPr lang="zh-CN" altLang="en-US" sz="2300" b="1"/>
              <a:t>由上图可以看出</a:t>
            </a:r>
            <a:endParaRPr lang="zh-CN" altLang="en-US" sz="2300" b="1"/>
          </a:p>
          <a:p>
            <a:pPr>
              <a:lnSpc>
                <a:spcPct val="220000"/>
              </a:lnSpc>
            </a:pPr>
            <a:endParaRPr lang="zh-CN" altLang="en-US" sz="2300" b="1"/>
          </a:p>
          <a:p>
            <a:pPr>
              <a:lnSpc>
                <a:spcPct val="220000"/>
              </a:lnSpc>
            </a:pPr>
            <a:r>
              <a:rPr lang="zh-CN" altLang="en-US" sz="2300" b="1"/>
              <a:t>这就是总运费与距离|BM|的函数关系，且容易知道这一函数的定义域为</a:t>
            </a:r>
            <a:endParaRPr lang="zh-CN" altLang="en-US" sz="2300" b="1"/>
          </a:p>
          <a:p>
            <a:pPr>
              <a:lnSpc>
                <a:spcPct val="220000"/>
              </a:lnSpc>
            </a:pPr>
            <a:r>
              <a:rPr lang="en-US" altLang="zh-CN" sz="2300"/>
              <a:t>[0,b]</a:t>
            </a:r>
            <a:endParaRPr lang="zh-CN" altLang="en-US" sz="23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7280" y="3357245"/>
          <a:ext cx="6116955" cy="65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831465" imgH="304800" progId="Equation.KSEE3">
                  <p:embed/>
                </p:oleObj>
              </mc:Choice>
              <mc:Fallback>
                <p:oleObj name="" r:id="rId1" imgW="2831465" imgH="3048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7280" y="3357245"/>
                        <a:ext cx="6116955" cy="65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873</Words>
  <Application>WPS 演示</Application>
  <PresentationFormat>宽屏</PresentationFormat>
  <Paragraphs>57</Paragraphs>
  <Slides>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9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Equation.3</vt:lpstr>
      <vt:lpstr>Equation.3</vt:lpstr>
      <vt:lpstr>Equation.3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56</cp:revision>
  <dcterms:created xsi:type="dcterms:W3CDTF">2018-10-12T15:11:00Z</dcterms:created>
  <dcterms:modified xsi:type="dcterms:W3CDTF">2021-01-08T06:15:58Z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