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3"/>
  </p:notesMasterIdLst>
  <p:sldIdLst>
    <p:sldId id="263" r:id="rId7"/>
    <p:sldId id="264" r:id="rId8"/>
    <p:sldId id="268" r:id="rId9"/>
    <p:sldId id="274" r:id="rId10"/>
    <p:sldId id="292" r:id="rId11"/>
    <p:sldId id="293" r:id="rId12"/>
    <p:sldId id="279" r:id="rId13"/>
    <p:sldId id="280" r:id="rId14"/>
    <p:sldId id="282" r:id="rId15"/>
    <p:sldId id="284" r:id="rId16"/>
    <p:sldId id="285" r:id="rId17"/>
    <p:sldId id="296" r:id="rId18"/>
    <p:sldId id="287" r:id="rId19"/>
    <p:sldId id="297" r:id="rId20"/>
    <p:sldId id="290" r:id="rId21"/>
    <p:sldId id="266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11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62.wmf"/><Relationship Id="rId8" Type="http://schemas.openxmlformats.org/officeDocument/2006/relationships/image" Target="../media/image61.wmf"/><Relationship Id="rId7" Type="http://schemas.openxmlformats.org/officeDocument/2006/relationships/image" Target="../media/image60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0" Type="http://schemas.openxmlformats.org/officeDocument/2006/relationships/image" Target="../media/image63.wmf"/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71.wmf"/><Relationship Id="rId8" Type="http://schemas.openxmlformats.org/officeDocument/2006/relationships/image" Target="../media/image70.wmf"/><Relationship Id="rId7" Type="http://schemas.openxmlformats.org/officeDocument/2006/relationships/image" Target="../media/image69.wmf"/><Relationship Id="rId6" Type="http://schemas.openxmlformats.org/officeDocument/2006/relationships/image" Target="../media/image11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80.wmf"/><Relationship Id="rId8" Type="http://schemas.openxmlformats.org/officeDocument/2006/relationships/image" Target="../media/image79.wmf"/><Relationship Id="rId7" Type="http://schemas.openxmlformats.org/officeDocument/2006/relationships/image" Target="../media/image78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.wmf"/><Relationship Id="rId8" Type="http://schemas.openxmlformats.org/officeDocument/2006/relationships/image" Target="../media/image29.wmf"/><Relationship Id="rId7" Type="http://schemas.openxmlformats.org/officeDocument/2006/relationships/image" Target="../media/image28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7" Type="http://schemas.openxmlformats.org/officeDocument/2006/relationships/image" Target="../media/image37.wmf"/><Relationship Id="rId6" Type="http://schemas.openxmlformats.org/officeDocument/2006/relationships/image" Target="../media/image3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8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42.wmf"/><Relationship Id="rId14" Type="http://schemas.openxmlformats.org/officeDocument/2006/relationships/vmlDrawing" Target="../drawings/vmlDrawing9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4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1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50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48.bin"/><Relationship Id="rId2" Type="http://schemas.openxmlformats.org/officeDocument/2006/relationships/image" Target="../media/image11.wmf"/><Relationship Id="rId17" Type="http://schemas.openxmlformats.org/officeDocument/2006/relationships/vmlDrawing" Target="../drawings/vmlDrawing10.vml"/><Relationship Id="rId16" Type="http://schemas.openxmlformats.org/officeDocument/2006/relationships/slideLayout" Target="../slideLayouts/slideLayout4.xml"/><Relationship Id="rId15" Type="http://schemas.openxmlformats.org/officeDocument/2006/relationships/oleObject" Target="../embeddings/oleObject54.bin"/><Relationship Id="rId14" Type="http://schemas.openxmlformats.org/officeDocument/2006/relationships/image" Target="../media/image53.wmf"/><Relationship Id="rId13" Type="http://schemas.openxmlformats.org/officeDocument/2006/relationships/oleObject" Target="../embeddings/oleObject53.bin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52.bin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47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6.bin"/><Relationship Id="rId22" Type="http://schemas.openxmlformats.org/officeDocument/2006/relationships/vmlDrawing" Target="../drawings/vmlDrawing11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63.wmf"/><Relationship Id="rId2" Type="http://schemas.openxmlformats.org/officeDocument/2006/relationships/image" Target="../media/image54.wmf"/><Relationship Id="rId19" Type="http://schemas.openxmlformats.org/officeDocument/2006/relationships/oleObject" Target="../embeddings/oleObject64.bin"/><Relationship Id="rId18" Type="http://schemas.openxmlformats.org/officeDocument/2006/relationships/image" Target="../media/image62.wmf"/><Relationship Id="rId17" Type="http://schemas.openxmlformats.org/officeDocument/2006/relationships/oleObject" Target="../embeddings/oleObject63.bin"/><Relationship Id="rId16" Type="http://schemas.openxmlformats.org/officeDocument/2006/relationships/image" Target="../media/image61.wmf"/><Relationship Id="rId15" Type="http://schemas.openxmlformats.org/officeDocument/2006/relationships/oleObject" Target="../embeddings/oleObject62.bin"/><Relationship Id="rId14" Type="http://schemas.openxmlformats.org/officeDocument/2006/relationships/image" Target="../media/image60.wmf"/><Relationship Id="rId13" Type="http://schemas.openxmlformats.org/officeDocument/2006/relationships/oleObject" Target="../embeddings/oleObject61.bin"/><Relationship Id="rId12" Type="http://schemas.openxmlformats.org/officeDocument/2006/relationships/image" Target="../media/image59.wmf"/><Relationship Id="rId11" Type="http://schemas.openxmlformats.org/officeDocument/2006/relationships/oleObject" Target="../embeddings/oleObject60.bin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9.bin"/><Relationship Id="rId8" Type="http://schemas.openxmlformats.org/officeDocument/2006/relationships/image" Target="../media/image67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66.bin"/><Relationship Id="rId20" Type="http://schemas.openxmlformats.org/officeDocument/2006/relationships/vmlDrawing" Target="../drawings/vmlDrawing12.vml"/><Relationship Id="rId2" Type="http://schemas.openxmlformats.org/officeDocument/2006/relationships/image" Target="../media/image64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71.wmf"/><Relationship Id="rId17" Type="http://schemas.openxmlformats.org/officeDocument/2006/relationships/oleObject" Target="../embeddings/oleObject73.bin"/><Relationship Id="rId16" Type="http://schemas.openxmlformats.org/officeDocument/2006/relationships/image" Target="../media/image70.wmf"/><Relationship Id="rId15" Type="http://schemas.openxmlformats.org/officeDocument/2006/relationships/oleObject" Target="../embeddings/oleObject72.bin"/><Relationship Id="rId14" Type="http://schemas.openxmlformats.org/officeDocument/2006/relationships/image" Target="../media/image69.wmf"/><Relationship Id="rId13" Type="http://schemas.openxmlformats.org/officeDocument/2006/relationships/oleObject" Target="../embeddings/oleObject71.bin"/><Relationship Id="rId12" Type="http://schemas.openxmlformats.org/officeDocument/2006/relationships/image" Target="../media/image11.wmf"/><Relationship Id="rId11" Type="http://schemas.openxmlformats.org/officeDocument/2006/relationships/oleObject" Target="../embeddings/oleObject70.bin"/><Relationship Id="rId10" Type="http://schemas.openxmlformats.org/officeDocument/2006/relationships/image" Target="../media/image68.wmf"/><Relationship Id="rId1" Type="http://schemas.openxmlformats.org/officeDocument/2006/relationships/oleObject" Target="../embeddings/oleObject6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8.bin"/><Relationship Id="rId8" Type="http://schemas.openxmlformats.org/officeDocument/2006/relationships/image" Target="../media/image75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74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3.wmf"/><Relationship Id="rId3" Type="http://schemas.openxmlformats.org/officeDocument/2006/relationships/oleObject" Target="../embeddings/oleObject75.bin"/><Relationship Id="rId20" Type="http://schemas.openxmlformats.org/officeDocument/2006/relationships/vmlDrawing" Target="../drawings/vmlDrawing13.vml"/><Relationship Id="rId2" Type="http://schemas.openxmlformats.org/officeDocument/2006/relationships/image" Target="../media/image7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80.wmf"/><Relationship Id="rId17" Type="http://schemas.openxmlformats.org/officeDocument/2006/relationships/oleObject" Target="../embeddings/oleObject82.bin"/><Relationship Id="rId16" Type="http://schemas.openxmlformats.org/officeDocument/2006/relationships/image" Target="../media/image79.wmf"/><Relationship Id="rId15" Type="http://schemas.openxmlformats.org/officeDocument/2006/relationships/oleObject" Target="../embeddings/oleObject81.bin"/><Relationship Id="rId14" Type="http://schemas.openxmlformats.org/officeDocument/2006/relationships/image" Target="../media/image78.wmf"/><Relationship Id="rId13" Type="http://schemas.openxmlformats.org/officeDocument/2006/relationships/oleObject" Target="../embeddings/oleObject80.bin"/><Relationship Id="rId12" Type="http://schemas.openxmlformats.org/officeDocument/2006/relationships/image" Target="../media/image77.wmf"/><Relationship Id="rId11" Type="http://schemas.openxmlformats.org/officeDocument/2006/relationships/oleObject" Target="../embeddings/oleObject79.bin"/><Relationship Id="rId10" Type="http://schemas.openxmlformats.org/officeDocument/2006/relationships/image" Target="../media/image76.wmf"/><Relationship Id="rId1" Type="http://schemas.openxmlformats.org/officeDocument/2006/relationships/oleObject" Target="../embeddings/oleObject7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.png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5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20" Type="http://schemas.openxmlformats.org/officeDocument/2006/relationships/vmlDrawing" Target="../drawings/vmlDrawing6.vml"/><Relationship Id="rId2" Type="http://schemas.openxmlformats.org/officeDocument/2006/relationships/image" Target="../media/image2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30.wmf"/><Relationship Id="rId17" Type="http://schemas.openxmlformats.org/officeDocument/2006/relationships/oleObject" Target="../embeddings/oleObject29.bin"/><Relationship Id="rId16" Type="http://schemas.openxmlformats.org/officeDocument/2006/relationships/image" Target="../media/image29.w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28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27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6.wmf"/><Relationship Id="rId1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1.wmf"/><Relationship Id="rId18" Type="http://schemas.openxmlformats.org/officeDocument/2006/relationships/vmlDrawing" Target="../drawings/vmlDrawing7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38.wmf"/><Relationship Id="rId15" Type="http://schemas.openxmlformats.org/officeDocument/2006/relationships/oleObject" Target="../embeddings/oleObject37.bin"/><Relationship Id="rId14" Type="http://schemas.openxmlformats.org/officeDocument/2006/relationships/image" Target="../media/image37.wmf"/><Relationship Id="rId13" Type="http://schemas.openxmlformats.org/officeDocument/2006/relationships/oleObject" Target="../embeddings/oleObject36.bin"/><Relationship Id="rId12" Type="http://schemas.openxmlformats.org/officeDocument/2006/relationships/image" Target="../media/image36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1437958" y="2317433"/>
            <a:ext cx="4702810" cy="5708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的微分方程称为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一阶线性微分方程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.</a:t>
            </a:r>
            <a:endParaRPr lang="en-US" altLang="zh-CN" sz="22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1437958" y="1589405"/>
            <a:ext cx="88519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2200" b="1" dirty="0">
                <a:solidFill>
                  <a:srgbClr val="3333FF"/>
                </a:solidFill>
                <a:latin typeface="+mn-ea"/>
                <a:cs typeface="+mn-ea"/>
              </a:rPr>
              <a:t> </a:t>
            </a: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endParaRPr lang="zh-CN" altLang="en-US" sz="22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2419985" y="1558608"/>
            <a:ext cx="7442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形如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0731" name="对象 30730"/>
          <p:cNvGraphicFramePr/>
          <p:nvPr/>
        </p:nvGraphicFramePr>
        <p:xfrm>
          <a:off x="1437958" y="3173095"/>
          <a:ext cx="2493010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1" imgW="1498600" imgH="266700" progId="Equation.3">
                  <p:embed/>
                </p:oleObj>
              </mc:Choice>
              <mc:Fallback>
                <p:oleObj name="" r:id="rId1" imgW="1498600" imgH="266700" progId="Equation.3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7958" y="3173095"/>
                        <a:ext cx="2493010" cy="43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6.1.3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一阶线性微分方程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53435" y="1363980"/>
          <a:ext cx="2528570" cy="82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1447800" imgH="469900" progId="Equation.KSEE3">
                  <p:embed/>
                </p:oleObj>
              </mc:Choice>
              <mc:Fallback>
                <p:oleObj name="" r:id="rId3" imgW="1447800" imgH="469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3435" y="1363980"/>
                        <a:ext cx="2528570" cy="820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550978" y="1531303"/>
            <a:ext cx="9493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400" b="1">
                <a:latin typeface="Times New Roman" panose="02020603050405020304" pitchFamily="18" charset="0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1285" y="3173095"/>
            <a:ext cx="4356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方程（</a:t>
            </a:r>
            <a:r>
              <a:rPr lang="en-US" altLang="zh-CN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</a:t>
            </a:r>
            <a:r>
              <a:rPr lang="zh-CN" altLang="en-US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）称为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齐次微分方程；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437958" y="3883660"/>
          <a:ext cx="2788920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676400" imgH="266700" progId="Equation.3">
                  <p:embed/>
                </p:oleObj>
              </mc:Choice>
              <mc:Fallback>
                <p:oleObj name="" r:id="rId5" imgW="1676400" imgH="266700" progId="Equation.3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7958" y="3883660"/>
                        <a:ext cx="2788920" cy="43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227195" y="3855085"/>
            <a:ext cx="4356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方程（</a:t>
            </a:r>
            <a:r>
              <a:rPr lang="en-US" altLang="zh-CN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1</a:t>
            </a:r>
            <a:r>
              <a:rPr lang="zh-CN" altLang="en-US" sz="2200">
                <a:solidFill>
                  <a:schemeClr val="tx1"/>
                </a:solidFill>
                <a:latin typeface="+mj-ea"/>
                <a:ea typeface="+mj-ea"/>
                <a:cs typeface="+mj-ea"/>
              </a:rPr>
              <a:t>）称为</a:t>
            </a:r>
            <a:r>
              <a:rPr lang="zh-CN" altLang="en-US" sz="2200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非</a:t>
            </a:r>
            <a:r>
              <a:rPr lang="zh-CN" altLang="en-US" sz="2200" b="1" dirty="0">
                <a:solidFill>
                  <a:schemeClr val="tx1"/>
                </a:solidFill>
                <a:latin typeface="+mj-ea"/>
                <a:ea typeface="+mj-ea"/>
                <a:cs typeface="+mj-ea"/>
                <a:sym typeface="+mn-ea"/>
              </a:rPr>
              <a:t>齐次微分方程；</a:t>
            </a:r>
            <a:endParaRPr lang="zh-CN" altLang="en-US" sz="2200" b="1" dirty="0">
              <a:solidFill>
                <a:schemeClr val="tx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4" grpId="0"/>
      <p:bldP spid="30722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2037080" y="2807653"/>
            <a:ext cx="2976880" cy="5308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2200" dirty="0">
                <a:latin typeface="+mn-ea"/>
                <a:cs typeface="+mn-ea"/>
              </a:rPr>
              <a:t>方程（</a:t>
            </a:r>
            <a:r>
              <a:rPr lang="en-US" altLang="zh-CN" sz="2200" dirty="0">
                <a:latin typeface="+mn-ea"/>
                <a:cs typeface="+mn-ea"/>
              </a:rPr>
              <a:t>2</a:t>
            </a:r>
            <a:r>
              <a:rPr lang="zh-CN" altLang="en-US" sz="2200" dirty="0">
                <a:latin typeface="+mn-ea"/>
                <a:cs typeface="+mn-ea"/>
              </a:rPr>
              <a:t>）分离变量</a:t>
            </a:r>
            <a:r>
              <a:rPr lang="en-US" altLang="zh-CN" sz="2200">
                <a:latin typeface="+mn-ea"/>
                <a:cs typeface="+mn-ea"/>
              </a:rPr>
              <a:t>,</a:t>
            </a:r>
            <a:r>
              <a:rPr lang="zh-CN" altLang="en-US" sz="2200">
                <a:latin typeface="+mn-ea"/>
                <a:cs typeface="+mn-ea"/>
              </a:rPr>
              <a:t>得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1747" name="对象 31746"/>
          <p:cNvGraphicFramePr/>
          <p:nvPr/>
        </p:nvGraphicFramePr>
        <p:xfrm>
          <a:off x="5145405" y="2673985"/>
          <a:ext cx="2222500" cy="798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1" imgW="1091565" imgH="508000" progId="Equation.3">
                  <p:embed/>
                </p:oleObj>
              </mc:Choice>
              <mc:Fallback>
                <p:oleObj name="" r:id="rId1" imgW="1091565" imgH="508000" progId="Equation.3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45405" y="2673985"/>
                        <a:ext cx="2222500" cy="7988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对象 31750"/>
          <p:cNvGraphicFramePr/>
          <p:nvPr/>
        </p:nvGraphicFramePr>
        <p:xfrm>
          <a:off x="4130040" y="3493135"/>
          <a:ext cx="294830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3" imgW="1295400" imgH="508000" progId="Equation.3">
                  <p:embed/>
                </p:oleObj>
              </mc:Choice>
              <mc:Fallback>
                <p:oleObj name="" r:id="rId3" imgW="1295400" imgH="508000" progId="Equation.3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0040" y="3493135"/>
                        <a:ext cx="2948305" cy="771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3" name="对象 31752"/>
          <p:cNvGraphicFramePr/>
          <p:nvPr/>
        </p:nvGraphicFramePr>
        <p:xfrm>
          <a:off x="2322830" y="4552315"/>
          <a:ext cx="4102735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5" imgW="2019300" imgH="292100" progId="Equation.3">
                  <p:embed/>
                </p:oleObj>
              </mc:Choice>
              <mc:Fallback>
                <p:oleObj name="" r:id="rId5" imgW="2019300" imgH="292100" progId="Equation.3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2830" y="4552315"/>
                        <a:ext cx="4102735" cy="4908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322830" y="3663950"/>
            <a:ext cx="17449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两边积分得，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54885" y="5189220"/>
          <a:ext cx="2096770" cy="574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7" imgW="1206500" imgH="330200" progId="Equation.KSEE3">
                  <p:embed/>
                </p:oleObj>
              </mc:Choice>
              <mc:Fallback>
                <p:oleObj name="" r:id="rId7" imgW="1206500" imgH="3302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54885" y="5189220"/>
                        <a:ext cx="2096770" cy="574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37080" y="755650"/>
            <a:ext cx="47383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一阶线性齐次微分方程的解法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37080" y="1301115"/>
            <a:ext cx="50412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在方程（</a:t>
            </a:r>
            <a:r>
              <a:rPr lang="en-US" altLang="zh-CN" sz="22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）中，若         则，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3500" y="1933575"/>
          <a:ext cx="226314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9" imgW="1181100" imgH="469900" progId="Equation.KSEE3">
                  <p:embed/>
                </p:oleObj>
              </mc:Choice>
              <mc:Fallback>
                <p:oleObj name="" r:id="rId9" imgW="1181100" imgH="469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03500" y="1933575"/>
                        <a:ext cx="2263140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5671185" y="2088515"/>
            <a:ext cx="8496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（</a:t>
            </a:r>
            <a:r>
              <a:rPr lang="en-US" altLang="zh-CN" sz="2200" b="1">
                <a:latin typeface="+mn-ea"/>
                <a:cs typeface="+mn-ea"/>
              </a:rPr>
              <a:t>2</a:t>
            </a:r>
            <a:r>
              <a:rPr lang="zh-CN" altLang="en-US" sz="2200" b="1">
                <a:latin typeface="+mn-ea"/>
                <a:cs typeface="+mn-ea"/>
              </a:rPr>
              <a:t>）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20" name="对象 19"/>
          <p:cNvGraphicFramePr/>
          <p:nvPr/>
        </p:nvGraphicFramePr>
        <p:xfrm>
          <a:off x="4540250" y="1327150"/>
          <a:ext cx="1266825" cy="378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1" imgW="673100" imgH="254000" progId="Equation.3">
                  <p:embed/>
                </p:oleObj>
              </mc:Choice>
              <mc:Fallback>
                <p:oleObj name="" r:id="rId11" imgW="673100" imgH="254000" progId="Equation.3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40250" y="1327150"/>
                        <a:ext cx="1266825" cy="3784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3" grpId="0"/>
      <p:bldP spid="31746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2037080" y="755650"/>
            <a:ext cx="47383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2.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一阶线性非齐次微分方程的解法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2685" y="1288415"/>
            <a:ext cx="607758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方程（</a:t>
            </a:r>
            <a:r>
              <a:rPr lang="en-US" altLang="zh-CN" sz="22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）的解可用</a:t>
            </a:r>
            <a:r>
              <a:rPr lang="en-US" altLang="zh-CN" sz="2200">
                <a:latin typeface="+mn-ea"/>
                <a:cs typeface="+mn-ea"/>
              </a:rPr>
              <a:t>“</a:t>
            </a:r>
            <a:r>
              <a:rPr lang="zh-CN" altLang="en-US" sz="2200">
                <a:latin typeface="+mn-ea"/>
                <a:cs typeface="+mn-ea"/>
              </a:rPr>
              <a:t>常数变易法</a:t>
            </a:r>
            <a:r>
              <a:rPr lang="en-US" altLang="zh-CN" sz="2200">
                <a:latin typeface="+mn-ea"/>
                <a:cs typeface="+mn-ea"/>
              </a:rPr>
              <a:t>”</a:t>
            </a:r>
            <a:r>
              <a:rPr lang="zh-CN" altLang="en-US" sz="2200">
                <a:latin typeface="+mn-ea"/>
                <a:cs typeface="+mn-ea"/>
              </a:rPr>
              <a:t>求得，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200">
                <a:latin typeface="+mn-ea"/>
                <a:cs typeface="+mn-ea"/>
              </a:rPr>
              <a:t>这种方法是将方程</a:t>
            </a:r>
            <a:r>
              <a:rPr lang="en-US" altLang="zh-CN" sz="2200">
                <a:latin typeface="+mn-ea"/>
                <a:cs typeface="+mn-ea"/>
              </a:rPr>
              <a:t>(2)</a:t>
            </a:r>
            <a:r>
              <a:rPr lang="zh-CN" altLang="en-US" sz="2200">
                <a:latin typeface="+mn-ea"/>
                <a:cs typeface="+mn-ea"/>
              </a:rPr>
              <a:t>的通解中的任意常数C，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200">
                <a:latin typeface="+mn-ea"/>
                <a:cs typeface="+mn-ea"/>
              </a:rPr>
              <a:t>换为 x 的函数C</a:t>
            </a:r>
            <a:r>
              <a:rPr lang="en-US" altLang="zh-CN" sz="2200">
                <a:latin typeface="+mn-ea"/>
                <a:cs typeface="+mn-ea"/>
              </a:rPr>
              <a:t>(</a:t>
            </a:r>
            <a:r>
              <a:rPr lang="zh-CN" altLang="en-US" sz="2200">
                <a:latin typeface="+mn-ea"/>
                <a:cs typeface="+mn-ea"/>
              </a:rPr>
              <a:t>x</a:t>
            </a:r>
            <a:r>
              <a:rPr lang="en-US" altLang="zh-CN" sz="2200">
                <a:latin typeface="+mn-ea"/>
                <a:cs typeface="+mn-ea"/>
              </a:rPr>
              <a:t>)</a:t>
            </a:r>
            <a:r>
              <a:rPr lang="zh-CN" altLang="en-US" sz="2200">
                <a:latin typeface="+mn-ea"/>
                <a:cs typeface="+mn-ea"/>
              </a:rPr>
              <a:t>，即令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95295" y="3049905"/>
          <a:ext cx="2821940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1219200" imgH="330200" progId="Equation.KSEE3">
                  <p:embed/>
                </p:oleObj>
              </mc:Choice>
              <mc:Fallback>
                <p:oleObj name="" r:id="rId3" imgW="1219200" imgH="3302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95295" y="3049905"/>
                        <a:ext cx="2821940" cy="506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16000" y="3945890"/>
            <a:ext cx="38976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两边求导，得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95295" y="3831590"/>
          <a:ext cx="398462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5" imgW="2755900" imgH="469900" progId="Equation.KSEE3">
                  <p:embed/>
                </p:oleObj>
              </mc:Choice>
              <mc:Fallback>
                <p:oleObj name="" r:id="rId5" imgW="2755900" imgH="469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95295" y="3831590"/>
                        <a:ext cx="3984625" cy="663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0475" y="4630420"/>
          <a:ext cx="5191125" cy="71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7" imgW="3390900" imgH="469900" progId="Equation.KSEE3">
                  <p:embed/>
                </p:oleObj>
              </mc:Choice>
              <mc:Fallback>
                <p:oleObj name="" r:id="rId7" imgW="3390900" imgH="4699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60475" y="4630420"/>
                        <a:ext cx="5191125" cy="718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89530" y="5461635"/>
          <a:ext cx="2799715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9" imgW="1397000" imgH="330200" progId="Equation.KSEE3">
                  <p:embed/>
                </p:oleObj>
              </mc:Choice>
              <mc:Fallback>
                <p:oleObj name="" r:id="rId9" imgW="1397000" imgH="3302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89530" y="5461635"/>
                        <a:ext cx="2799715" cy="506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669530" y="1370965"/>
            <a:ext cx="33604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两边积分得</a:t>
            </a:r>
            <a:endParaRPr lang="zh-CN" altLang="en-US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38085" y="1921510"/>
          <a:ext cx="383603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2005965" imgH="355600" progId="Equation.KSEE3">
                  <p:embed/>
                </p:oleObj>
              </mc:Choice>
              <mc:Fallback>
                <p:oleObj name="" r:id="rId11" imgW="2005965" imgH="3556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38085" y="1921510"/>
                        <a:ext cx="3836035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7440295" y="2551430"/>
            <a:ext cx="38188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将此式带入方程（</a:t>
            </a:r>
            <a:r>
              <a:rPr lang="en-US" altLang="zh-CN" sz="2200"/>
              <a:t>3</a:t>
            </a:r>
            <a:r>
              <a:rPr lang="zh-CN" altLang="en-US" sz="2200"/>
              <a:t>），便得通解为：</a:t>
            </a:r>
            <a:endParaRPr lang="zh-CN" altLang="en-US" sz="2200"/>
          </a:p>
        </p:txBody>
      </p:sp>
      <p:sp>
        <p:nvSpPr>
          <p:cNvPr id="13" name="文本框 12"/>
          <p:cNvSpPr txBox="1"/>
          <p:nvPr/>
        </p:nvSpPr>
        <p:spPr>
          <a:xfrm>
            <a:off x="5901055" y="3090545"/>
            <a:ext cx="7620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</a:t>
            </a:r>
            <a:r>
              <a:rPr lang="en-US" altLang="zh-CN" sz="2200"/>
              <a:t>3</a:t>
            </a:r>
            <a:r>
              <a:rPr lang="zh-CN" altLang="en-US" sz="2200"/>
              <a:t>）</a:t>
            </a:r>
            <a:endParaRPr lang="zh-CN" altLang="en-US" sz="22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38085" y="3743960"/>
          <a:ext cx="3409950" cy="54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2400300" imgH="355600" progId="Equation.KSEE3">
                  <p:embed/>
                </p:oleObj>
              </mc:Choice>
              <mc:Fallback>
                <p:oleObj name="" r:id="rId13" imgW="2400300" imgH="3556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38085" y="3743960"/>
                        <a:ext cx="3409950" cy="544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15" imgW="914400" imgH="254000" progId="Equation.KSEE3">
                  <p:embed/>
                </p:oleObj>
              </mc:Choice>
              <mc:Fallback>
                <p:oleObj name="" r:id="rId15" imgW="914400" imgH="2540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807065" y="3831590"/>
            <a:ext cx="918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+mn-ea"/>
                <a:cs typeface="+mn-ea"/>
              </a:rPr>
              <a:t>（</a:t>
            </a:r>
            <a:r>
              <a:rPr lang="en-US" altLang="zh-CN" b="1">
                <a:latin typeface="+mn-ea"/>
                <a:cs typeface="+mn-ea"/>
              </a:rPr>
              <a:t>4</a:t>
            </a:r>
            <a:r>
              <a:rPr lang="zh-CN" altLang="en-US" b="1">
                <a:latin typeface="+mn-ea"/>
                <a:cs typeface="+mn-ea"/>
              </a:rPr>
              <a:t>）</a:t>
            </a:r>
            <a:endParaRPr lang="zh-CN" altLang="en-US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3" grpId="0"/>
      <p:bldP spid="5" grpId="0"/>
      <p:bldP spid="9" grpId="0"/>
      <p:bldP spid="1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1916113" y="1487488"/>
            <a:ext cx="7416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>
                <a:solidFill>
                  <a:schemeClr val="tx1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3795" name="对象 33794"/>
          <p:cNvGraphicFramePr/>
          <p:nvPr/>
        </p:nvGraphicFramePr>
        <p:xfrm>
          <a:off x="5196205" y="1955800"/>
          <a:ext cx="1532255" cy="669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" r:id="rId1" imgW="862965" imgH="469900" progId="Equation.3">
                  <p:embed/>
                </p:oleObj>
              </mc:Choice>
              <mc:Fallback>
                <p:oleObj name="" r:id="rId1" imgW="862965" imgH="469900" progId="Equation.3">
                  <p:embed/>
                  <p:pic>
                    <p:nvPicPr>
                      <p:cNvPr id="0" name="图片 31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196205" y="1955800"/>
                        <a:ext cx="1532255" cy="669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6" name="文本框 33795"/>
          <p:cNvSpPr txBox="1"/>
          <p:nvPr/>
        </p:nvSpPr>
        <p:spPr>
          <a:xfrm>
            <a:off x="1847850" y="2767013"/>
            <a:ext cx="1884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分</a:t>
            </a:r>
            <a:r>
              <a:rPr lang="zh-CN" altLang="en-US" sz="2200" dirty="0">
                <a:latin typeface="Times New Roman" panose="02020603050405020304" pitchFamily="18" charset="0"/>
              </a:rPr>
              <a:t>离变量，得</a:t>
            </a:r>
            <a:endParaRPr lang="zh-CN" altLang="en-US" sz="2200">
              <a:latin typeface="Times New Roman" panose="02020603050405020304" pitchFamily="18" charset="0"/>
            </a:endParaRPr>
          </a:p>
        </p:txBody>
      </p:sp>
      <p:graphicFrame>
        <p:nvGraphicFramePr>
          <p:cNvPr id="33797" name="对象 33796"/>
          <p:cNvGraphicFramePr/>
          <p:nvPr/>
        </p:nvGraphicFramePr>
        <p:xfrm>
          <a:off x="3579495" y="2625090"/>
          <a:ext cx="1666240" cy="744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3" imgW="736600" imgH="508000" progId="Equation.3">
                  <p:embed/>
                </p:oleObj>
              </mc:Choice>
              <mc:Fallback>
                <p:oleObj name="" r:id="rId3" imgW="736600" imgH="508000" progId="Equation.3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79495" y="2625090"/>
                        <a:ext cx="1666240" cy="744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798" name="文本框 33797"/>
          <p:cNvSpPr txBox="1"/>
          <p:nvPr/>
        </p:nvSpPr>
        <p:spPr>
          <a:xfrm>
            <a:off x="5159375" y="2781300"/>
            <a:ext cx="328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两边积分，得其通解为</a:t>
            </a:r>
            <a:r>
              <a:rPr lang="zh-CN" altLang="en-US" sz="2400" dirty="0">
                <a:latin typeface="Times New Roman" panose="02020603050405020304" pitchFamily="18" charset="0"/>
              </a:rPr>
              <a:t>：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33799" name="对象 33798"/>
          <p:cNvGraphicFramePr/>
          <p:nvPr/>
        </p:nvGraphicFramePr>
        <p:xfrm>
          <a:off x="8138795" y="2794635"/>
          <a:ext cx="140525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5" imgW="622300" imgH="241300" progId="Equation.3">
                  <p:embed/>
                </p:oleObj>
              </mc:Choice>
              <mc:Fallback>
                <p:oleObj name="" r:id="rId5" imgW="622300" imgH="241300" progId="Equation.3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38795" y="2794635"/>
                        <a:ext cx="1405255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0" name="文本框 33799"/>
          <p:cNvSpPr txBox="1"/>
          <p:nvPr/>
        </p:nvSpPr>
        <p:spPr>
          <a:xfrm>
            <a:off x="6142355" y="1486218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对应的齐次方程为：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sp>
        <p:nvSpPr>
          <p:cNvPr id="33801" name="文本框 33800"/>
          <p:cNvSpPr txBox="1"/>
          <p:nvPr/>
        </p:nvSpPr>
        <p:spPr>
          <a:xfrm>
            <a:off x="2424113" y="1501775"/>
            <a:ext cx="38150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en-US" altLang="zh-CN" sz="2200" dirty="0">
                <a:latin typeface="+mn-ea"/>
                <a:cs typeface="+mn-ea"/>
              </a:rPr>
              <a:t>(1)</a:t>
            </a:r>
            <a:r>
              <a:rPr lang="zh-CN" altLang="en-US" sz="2200" dirty="0">
                <a:latin typeface="+mn-ea"/>
                <a:cs typeface="+mn-ea"/>
              </a:rPr>
              <a:t>先求对应齐次方程的通解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33805" name="文本框 33804"/>
          <p:cNvSpPr txBox="1"/>
          <p:nvPr/>
        </p:nvSpPr>
        <p:spPr>
          <a:xfrm>
            <a:off x="1858963" y="758825"/>
            <a:ext cx="16243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</a:rPr>
              <a:t>解</a:t>
            </a:r>
            <a:r>
              <a:rPr lang="zh-CN" altLang="en-US" sz="2200" b="1" dirty="0">
                <a:latin typeface="Times New Roman" panose="02020603050405020304" pitchFamily="18" charset="0"/>
              </a:rPr>
              <a:t>方程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33806" name="对象 33805"/>
          <p:cNvGraphicFramePr/>
          <p:nvPr/>
        </p:nvGraphicFramePr>
        <p:xfrm>
          <a:off x="3454083" y="516731"/>
          <a:ext cx="192151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7" imgW="914400" imgH="469900" progId="Equation.3">
                  <p:embed/>
                </p:oleObj>
              </mc:Choice>
              <mc:Fallback>
                <p:oleObj name="" r:id="rId7" imgW="914400" imgH="469900" progId="Equation.3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54083" y="516731"/>
                        <a:ext cx="1921510" cy="939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9" name="对象 33808"/>
          <p:cNvGraphicFramePr/>
          <p:nvPr/>
        </p:nvGraphicFramePr>
        <p:xfrm>
          <a:off x="3994150" y="3590925"/>
          <a:ext cx="18383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9" imgW="862965" imgH="241300" progId="Equation.3">
                  <p:embed/>
                </p:oleObj>
              </mc:Choice>
              <mc:Fallback>
                <p:oleObj name="" r:id="rId9" imgW="862965" imgH="241300" progId="Equation.3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94150" y="3590925"/>
                        <a:ext cx="1838325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10" name="文本框 33809"/>
          <p:cNvSpPr txBox="1"/>
          <p:nvPr/>
        </p:nvSpPr>
        <p:spPr>
          <a:xfrm>
            <a:off x="1760220" y="3590925"/>
            <a:ext cx="236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</a:rPr>
              <a:t>常数变易，令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33815" name="对象 33814"/>
          <p:cNvGraphicFramePr/>
          <p:nvPr/>
        </p:nvGraphicFramePr>
        <p:xfrm>
          <a:off x="4347845" y="5421630"/>
          <a:ext cx="2114550" cy="71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11" imgW="1091565" imgH="469900" progId="Equation.3">
                  <p:embed/>
                </p:oleObj>
              </mc:Choice>
              <mc:Fallback>
                <p:oleObj name="" r:id="rId11" imgW="1091565" imgH="469900" progId="Equation.3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47845" y="5421630"/>
                        <a:ext cx="2114550" cy="7162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5775325" y="3590925"/>
            <a:ext cx="34429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则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2355" y="3584575"/>
          <a:ext cx="2778125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3" imgW="1536700" imgH="241300" progId="Equation.KSEE3">
                  <p:embed/>
                </p:oleObj>
              </mc:Choice>
              <mc:Fallback>
                <p:oleObj name="" r:id="rId13" imgW="1536700" imgH="241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42355" y="3584575"/>
                        <a:ext cx="2778125" cy="436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48790" y="4248150"/>
          <a:ext cx="632333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5" imgW="4394200" imgH="266700" progId="Equation.KSEE3">
                  <p:embed/>
                </p:oleObj>
              </mc:Choice>
              <mc:Fallback>
                <p:oleObj name="" r:id="rId15" imgW="4394200" imgH="2667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48790" y="4248150"/>
                        <a:ext cx="632333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72755" y="4098925"/>
          <a:ext cx="1711960" cy="64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17" imgW="1244600" imgH="469900" progId="Equation.KSEE3">
                  <p:embed/>
                </p:oleObj>
              </mc:Choice>
              <mc:Fallback>
                <p:oleObj name="" r:id="rId17" imgW="1244600" imgH="4699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72755" y="4098925"/>
                        <a:ext cx="1711960" cy="64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9280" y="4831715"/>
          <a:ext cx="6662420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19" imgW="4127500" imgH="266700" progId="Equation.KSEE3">
                  <p:embed/>
                </p:oleObj>
              </mc:Choice>
              <mc:Fallback>
                <p:oleObj name="" r:id="rId19" imgW="4127500" imgH="2667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859280" y="4831715"/>
                        <a:ext cx="6662420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/>
      <p:bldP spid="33801" grpId="0"/>
      <p:bldP spid="33794" grpId="0"/>
      <p:bldP spid="33800" grpId="0"/>
      <p:bldP spid="33796" grpId="0"/>
      <p:bldP spid="33798" grpId="0"/>
      <p:bldP spid="3381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805" name="文本框 33804"/>
          <p:cNvSpPr txBox="1"/>
          <p:nvPr/>
        </p:nvSpPr>
        <p:spPr>
          <a:xfrm>
            <a:off x="1858963" y="758825"/>
            <a:ext cx="16243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7</a:t>
            </a: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</a:rPr>
              <a:t>解</a:t>
            </a:r>
            <a:r>
              <a:rPr lang="zh-CN" altLang="en-US" sz="2200" b="1" dirty="0">
                <a:latin typeface="Times New Roman" panose="02020603050405020304" pitchFamily="18" charset="0"/>
              </a:rPr>
              <a:t>方程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83610" y="600710"/>
          <a:ext cx="1990090" cy="618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1511300" imgH="469900" progId="Equation.KSEE3">
                  <p:embed/>
                </p:oleObj>
              </mc:Choice>
              <mc:Fallback>
                <p:oleObj name="" r:id="rId1" imgW="1511300" imgH="4699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83610" y="600710"/>
                        <a:ext cx="1990090" cy="618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827530" y="1372870"/>
            <a:ext cx="59880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解</a:t>
            </a:r>
            <a:r>
              <a:rPr lang="zh-CN" altLang="en-US" b="1"/>
              <a:t>：</a:t>
            </a:r>
            <a:r>
              <a:rPr lang="zh-CN" altLang="en-US" sz="2200" b="1"/>
              <a:t>所给方程是一阶线性非齐次方程，其中</a:t>
            </a:r>
            <a:endParaRPr lang="zh-CN" altLang="en-US" sz="2200" b="1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27275" y="1802765"/>
          <a:ext cx="3790950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2540000" imgH="469900" progId="Equation.KSEE3">
                  <p:embed/>
                </p:oleObj>
              </mc:Choice>
              <mc:Fallback>
                <p:oleObj name="" r:id="rId3" imgW="2540000" imgH="4699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7275" y="1802765"/>
                        <a:ext cx="3790950" cy="701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032635" y="2591435"/>
            <a:ext cx="5245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代</a:t>
            </a:r>
            <a:r>
              <a:rPr lang="zh-CN" altLang="en-US" sz="2200">
                <a:latin typeface="+mn-ea"/>
                <a:cs typeface="+mn-ea"/>
              </a:rPr>
              <a:t>入公式（</a:t>
            </a:r>
            <a:r>
              <a:rPr lang="en-US" altLang="zh-CN" sz="2200">
                <a:latin typeface="+mn-ea"/>
                <a:cs typeface="+mn-ea"/>
              </a:rPr>
              <a:t>4</a:t>
            </a:r>
            <a:r>
              <a:rPr lang="zh-CN" altLang="en-US" sz="2200">
                <a:latin typeface="+mn-ea"/>
                <a:cs typeface="+mn-ea"/>
              </a:rPr>
              <a:t>），得通解为：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9280" y="3156585"/>
          <a:ext cx="461835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5" imgW="2362200" imgH="355600" progId="Equation.KSEE3">
                  <p:embed/>
                </p:oleObj>
              </mc:Choice>
              <mc:Fallback>
                <p:oleObj name="" r:id="rId5" imgW="2362200" imgH="3556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9280" y="3156585"/>
                        <a:ext cx="4618355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00250" y="4248785"/>
          <a:ext cx="4956175" cy="528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7" imgW="2602865" imgH="292100" progId="Equation.KSEE3">
                  <p:embed/>
                </p:oleObj>
              </mc:Choice>
              <mc:Fallback>
                <p:oleObj name="" r:id="rId7" imgW="2602865" imgH="2921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00250" y="4248785"/>
                        <a:ext cx="4956175" cy="528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85635" y="4248785"/>
          <a:ext cx="3370580" cy="506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9" imgW="1943100" imgH="292100" progId="Equation.KSEE3">
                  <p:embed/>
                </p:oleObj>
              </mc:Choice>
              <mc:Fallback>
                <p:oleObj name="" r:id="rId9" imgW="1943100" imgH="2921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85635" y="4248785"/>
                        <a:ext cx="3370580" cy="506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35745" y="328295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11" imgW="914400" imgH="254000" progId="Equation.KSEE3">
                  <p:embed/>
                </p:oleObj>
              </mc:Choice>
              <mc:Fallback>
                <p:oleObj name="" r:id="rId11" imgW="914400" imgH="254000" progId="Equation.KSEE3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135745" y="328295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73700" y="4921885"/>
          <a:ext cx="314515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13" imgW="1790700" imgH="469900" progId="Equation.KSEE3">
                  <p:embed/>
                </p:oleObj>
              </mc:Choice>
              <mc:Fallback>
                <p:oleObj name="" r:id="rId13" imgW="1790700" imgH="469900" progId="Equation.KSEE3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73700" y="4921885"/>
                        <a:ext cx="314515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75145" y="3374390"/>
          <a:ext cx="4257040" cy="532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" r:id="rId15" imgW="2336800" imgH="292100" progId="Equation.KSEE3">
                  <p:embed/>
                </p:oleObj>
              </mc:Choice>
              <mc:Fallback>
                <p:oleObj name="" r:id="rId15" imgW="2336800" imgH="292100" progId="Equation.KSEE3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75145" y="3374390"/>
                        <a:ext cx="4257040" cy="532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05965" y="4921885"/>
          <a:ext cx="328104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" r:id="rId17" imgW="1866900" imgH="469900" progId="Equation.KSEE3">
                  <p:embed/>
                </p:oleObj>
              </mc:Choice>
              <mc:Fallback>
                <p:oleObj name="" r:id="rId17" imgW="1866900" imgH="469900" progId="Equation.KSEE3">
                  <p:embed/>
                  <p:pic>
                    <p:nvPicPr>
                      <p:cNvPr id="0" name="图片 1127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05965" y="4921885"/>
                        <a:ext cx="328104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5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1185545" y="635000"/>
            <a:ext cx="7778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8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en-US" altLang="zh-CN" sz="2200" b="1" dirty="0">
                <a:latin typeface="+mn-ea"/>
                <a:cs typeface="+mn-ea"/>
              </a:rPr>
              <a:t> </a:t>
            </a:r>
            <a:r>
              <a:rPr lang="zh-CN" altLang="en-US" sz="2200" b="1" dirty="0">
                <a:latin typeface="+mn-ea"/>
                <a:cs typeface="+mn-ea"/>
              </a:rPr>
              <a:t>求方程               满足初始条件        的特解</a:t>
            </a:r>
            <a:r>
              <a:rPr lang="en-US" altLang="zh-CN" sz="2200" b="1">
                <a:latin typeface="+mn-ea"/>
                <a:cs typeface="+mn-ea"/>
              </a:rPr>
              <a:t>. </a:t>
            </a:r>
            <a:endParaRPr lang="en-US" altLang="zh-CN" sz="2200" b="1">
              <a:latin typeface="+mn-ea"/>
              <a:cs typeface="+mn-ea"/>
            </a:endParaRPr>
          </a:p>
        </p:txBody>
      </p:sp>
      <p:graphicFrame>
        <p:nvGraphicFramePr>
          <p:cNvPr id="35843" name="对象 35842"/>
          <p:cNvGraphicFramePr/>
          <p:nvPr/>
        </p:nvGraphicFramePr>
        <p:xfrm>
          <a:off x="2910205" y="479425"/>
          <a:ext cx="194627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1" imgW="926465" imgH="405765" progId="Equation.3">
                  <p:embed/>
                </p:oleObj>
              </mc:Choice>
              <mc:Fallback>
                <p:oleObj name="" r:id="rId1" imgW="926465" imgH="405765" progId="Equation.3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0205" y="479425"/>
                        <a:ext cx="1946275" cy="811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5" name="文本框 35844"/>
          <p:cNvSpPr txBox="1"/>
          <p:nvPr/>
        </p:nvSpPr>
        <p:spPr>
          <a:xfrm>
            <a:off x="1185228" y="1403350"/>
            <a:ext cx="7442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b="1">
                <a:solidFill>
                  <a:schemeClr val="tx1"/>
                </a:solidFill>
                <a:latin typeface="+mn-ea"/>
              </a:rPr>
              <a:t>解：</a:t>
            </a:r>
            <a:endParaRPr lang="zh-CN" altLang="en-US" sz="2200" b="1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35868" name="对象 35867"/>
          <p:cNvGraphicFramePr/>
          <p:nvPr/>
        </p:nvGraphicFramePr>
        <p:xfrm>
          <a:off x="6564630" y="600075"/>
          <a:ext cx="1150938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4" name="" r:id="rId3" imgW="583565" imgH="254000" progId="Equation.3">
                  <p:embed/>
                </p:oleObj>
              </mc:Choice>
              <mc:Fallback>
                <p:oleObj name="" r:id="rId3" imgW="583565" imgH="254000" progId="Equation.3">
                  <p:embed/>
                  <p:pic>
                    <p:nvPicPr>
                      <p:cNvPr id="0" name="图片 3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64630" y="600075"/>
                        <a:ext cx="1150938" cy="500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9755" y="1290955"/>
          <a:ext cx="2847975" cy="654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5" imgW="2044700" imgH="469900" progId="Equation.KSEE3">
                  <p:embed/>
                </p:oleObj>
              </mc:Choice>
              <mc:Fallback>
                <p:oleObj name="" r:id="rId5" imgW="2044700" imgH="4699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49755" y="1290955"/>
                        <a:ext cx="2847975" cy="654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9260" y="2177415"/>
          <a:ext cx="4102735" cy="812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7" imgW="2374265" imgH="469900" progId="Equation.KSEE3">
                  <p:embed/>
                </p:oleObj>
              </mc:Choice>
              <mc:Fallback>
                <p:oleObj name="" r:id="rId7" imgW="2374265" imgH="4699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9260" y="2177415"/>
                        <a:ext cx="4102735" cy="812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98370" y="3074670"/>
          <a:ext cx="3345815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9" imgW="1866900" imgH="469900" progId="Equation.KSEE3">
                  <p:embed/>
                </p:oleObj>
              </mc:Choice>
              <mc:Fallback>
                <p:oleObj name="" r:id="rId9" imgW="1866900" imgH="4699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98370" y="3074670"/>
                        <a:ext cx="3345815" cy="842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98370" y="4073525"/>
          <a:ext cx="2950845" cy="949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11" imgW="1459865" imgH="469900" progId="Equation.KSEE3">
                  <p:embed/>
                </p:oleObj>
              </mc:Choice>
              <mc:Fallback>
                <p:oleObj name="" r:id="rId11" imgW="1459865" imgH="4699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98370" y="4073525"/>
                        <a:ext cx="2950845" cy="949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44090" y="5313680"/>
          <a:ext cx="2658110" cy="902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13" imgW="1384300" imgH="469900" progId="Equation.KSEE3">
                  <p:embed/>
                </p:oleObj>
              </mc:Choice>
              <mc:Fallback>
                <p:oleObj name="" r:id="rId13" imgW="1384300" imgH="4699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44090" y="5313680"/>
                        <a:ext cx="2658110" cy="902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79590" y="2267268"/>
          <a:ext cx="387096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5" imgW="2476500" imgH="647700" progId="Equation.KSEE3">
                  <p:embed/>
                </p:oleObj>
              </mc:Choice>
              <mc:Fallback>
                <p:oleObj name="" r:id="rId15" imgW="2476500" imgH="6477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79590" y="2267268"/>
                        <a:ext cx="387096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58355" y="3585845"/>
          <a:ext cx="2940685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" r:id="rId17" imgW="1587500" imgH="469900" progId="Equation.KSEE3">
                  <p:embed/>
                </p:oleObj>
              </mc:Choice>
              <mc:Fallback>
                <p:oleObj name="" r:id="rId17" imgW="1587500" imgH="4699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58355" y="3585845"/>
                        <a:ext cx="2940685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6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常微分方程</a:t>
            </a:r>
            <a:endParaRPr lang="en-US" altLang="zh-CN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6.1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ym typeface="+mn-ea"/>
              </a:rPr>
              <a:t>一阶微分方程及其解法</a:t>
            </a:r>
            <a:endParaRPr lang="zh-CN" altLang="en-US" sz="28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73830" y="2607945"/>
            <a:ext cx="50006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微分方程的概念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可分离变量的微分方程  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一阶线性微分方程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94150" y="28587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73830" y="342074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973830" y="395668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框 9217"/>
          <p:cNvSpPr txBox="1"/>
          <p:nvPr/>
        </p:nvSpPr>
        <p:spPr>
          <a:xfrm>
            <a:off x="1051243" y="4188778"/>
            <a:ext cx="27127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两边积分，得      </a:t>
            </a:r>
            <a:endParaRPr lang="zh-CN" altLang="en-US" sz="2200" b="1" dirty="0">
              <a:latin typeface="+mn-ea"/>
              <a:cs typeface="+mn-ea"/>
            </a:endParaRPr>
          </a:p>
        </p:txBody>
      </p:sp>
      <p:graphicFrame>
        <p:nvGraphicFramePr>
          <p:cNvPr id="9219" name="对象 9218"/>
          <p:cNvGraphicFramePr/>
          <p:nvPr/>
        </p:nvGraphicFramePr>
        <p:xfrm>
          <a:off x="3098165" y="4052570"/>
          <a:ext cx="1585595" cy="697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" imgW="685165" imgH="405765" progId="Equation.3">
                  <p:embed/>
                </p:oleObj>
              </mc:Choice>
              <mc:Fallback>
                <p:oleObj name="" r:id="rId1" imgW="685165" imgH="405765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98165" y="4052570"/>
                        <a:ext cx="1585595" cy="697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文本框 9219"/>
          <p:cNvSpPr txBox="1"/>
          <p:nvPr/>
        </p:nvSpPr>
        <p:spPr>
          <a:xfrm>
            <a:off x="4738688" y="4216400"/>
            <a:ext cx="4635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>
                <a:latin typeface="+mn-ea"/>
              </a:rPr>
              <a:t>即</a:t>
            </a:r>
            <a:endParaRPr lang="zh-CN" altLang="en-US" sz="2200" b="1">
              <a:latin typeface="+mn-ea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1016635" y="4794250"/>
            <a:ext cx="28511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其中：</a:t>
            </a:r>
            <a:r>
              <a:rPr lang="en-US" altLang="zh-CN" sz="2200" b="1" i="1">
                <a:latin typeface="+mn-ea"/>
                <a:cs typeface="+mn-ea"/>
              </a:rPr>
              <a:t>C</a:t>
            </a:r>
            <a:r>
              <a:rPr lang="en-US" altLang="zh-CN" sz="2200" b="1" dirty="0">
                <a:latin typeface="+mn-ea"/>
                <a:cs typeface="+mn-ea"/>
              </a:rPr>
              <a:t> </a:t>
            </a:r>
            <a:r>
              <a:rPr lang="zh-CN" altLang="en-US" sz="2200" b="1" dirty="0">
                <a:latin typeface="+mn-ea"/>
                <a:cs typeface="+mn-ea"/>
              </a:rPr>
              <a:t>是任意常数</a:t>
            </a:r>
            <a:r>
              <a:rPr lang="en-US" altLang="zh-CN" sz="2200" b="1">
                <a:latin typeface="+mn-ea"/>
                <a:cs typeface="+mn-ea"/>
              </a:rPr>
              <a:t>.</a:t>
            </a:r>
            <a:endParaRPr lang="en-US" altLang="zh-CN" sz="2200" b="1">
              <a:latin typeface="+mn-ea"/>
              <a:cs typeface="+mn-ea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4101148" y="5381308"/>
            <a:ext cx="270891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+mn-ea"/>
              </a:rPr>
              <a:t>于是所求曲线方程为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9225" name="矩形 9224"/>
          <p:cNvSpPr/>
          <p:nvPr/>
        </p:nvSpPr>
        <p:spPr>
          <a:xfrm>
            <a:off x="1016635" y="5381625"/>
            <a:ext cx="3084830" cy="429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Clr>
                <a:schemeClr val="bg1"/>
              </a:buClr>
            </a:pPr>
            <a:r>
              <a:rPr lang="en-US" altLang="zh-CN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 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=2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带入上式</a:t>
            </a:r>
            <a:r>
              <a:rPr lang="zh-CN" altLang="en-US" sz="2200" b="1" dirty="0">
                <a:latin typeface="+mn-ea"/>
                <a:cs typeface="+mn-ea"/>
              </a:rPr>
              <a:t>得</a:t>
            </a:r>
            <a:r>
              <a:rPr lang="zh-CN" altLang="en-US" sz="2200" b="1" i="1" dirty="0">
                <a:latin typeface="+mn-ea"/>
                <a:cs typeface="+mn-ea"/>
              </a:rPr>
              <a:t> </a:t>
            </a:r>
            <a:r>
              <a:rPr lang="en-US" altLang="zh-CN" sz="2200" b="1" i="1">
                <a:latin typeface="+mn-ea"/>
                <a:cs typeface="+mn-ea"/>
              </a:rPr>
              <a:t>C </a:t>
            </a:r>
            <a:r>
              <a:rPr lang="en-US" altLang="zh-CN" sz="2200" b="1" dirty="0">
                <a:latin typeface="+mn-ea"/>
                <a:cs typeface="+mn-ea"/>
              </a:rPr>
              <a:t>= 2</a:t>
            </a:r>
            <a:r>
              <a:rPr lang="zh-CN" altLang="en-US" sz="2200" b="1" dirty="0">
                <a:latin typeface="+mn-ea"/>
                <a:cs typeface="+mn-ea"/>
              </a:rPr>
              <a:t>，</a:t>
            </a:r>
            <a:endParaRPr lang="zh-CN" altLang="en-US" sz="2200" b="1" dirty="0">
              <a:latin typeface="+mn-ea"/>
              <a:cs typeface="+mn-ea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1051560" y="2692400"/>
            <a:ext cx="6045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</a:rPr>
              <a:t>解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</a:rPr>
              <a:t>:</a:t>
            </a:r>
            <a:endParaRPr lang="en-US" altLang="zh-CN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4931093" y="2682240"/>
            <a:ext cx="32702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根据导数的几何意义，有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9230" name="文本框 9229"/>
          <p:cNvSpPr txBox="1"/>
          <p:nvPr/>
        </p:nvSpPr>
        <p:spPr>
          <a:xfrm>
            <a:off x="1016635" y="1419225"/>
            <a:ext cx="945324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60000"/>
              </a:lnSpc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 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1</a:t>
            </a:r>
            <a:r>
              <a:rPr lang="en-US" altLang="zh-CN" sz="2200" b="1" dirty="0">
                <a:latin typeface="+mn-ea"/>
                <a:cs typeface="+mn-ea"/>
              </a:rPr>
              <a:t>   </a:t>
            </a:r>
            <a:r>
              <a:rPr lang="zh-CN" altLang="en-US" sz="2200" b="1" dirty="0">
                <a:latin typeface="+mn-ea"/>
                <a:cs typeface="+mn-ea"/>
              </a:rPr>
              <a:t>已知曲线通过点</a:t>
            </a:r>
            <a:r>
              <a:rPr lang="en-US" altLang="zh-CN" sz="2200" b="1" dirty="0">
                <a:latin typeface="+mn-ea"/>
                <a:cs typeface="+mn-ea"/>
              </a:rPr>
              <a:t>(1, 2)</a:t>
            </a:r>
            <a:r>
              <a:rPr lang="zh-CN" altLang="en-US" sz="2200" b="1" dirty="0">
                <a:latin typeface="+mn-ea"/>
                <a:cs typeface="+mn-ea"/>
              </a:rPr>
              <a:t>，且在该曲线上任一点</a:t>
            </a:r>
            <a:r>
              <a:rPr lang="en-US" altLang="zh-CN" sz="2200" b="1" i="1">
                <a:latin typeface="+mn-ea"/>
                <a:cs typeface="+mn-ea"/>
              </a:rPr>
              <a:t>M</a:t>
            </a:r>
            <a:r>
              <a:rPr lang="en-US" altLang="zh-CN" sz="2200" b="1">
                <a:latin typeface="+mn-ea"/>
                <a:cs typeface="+mn-ea"/>
              </a:rPr>
              <a:t>(</a:t>
            </a:r>
            <a:r>
              <a:rPr lang="en-US" altLang="zh-CN" sz="2200" b="1" i="1">
                <a:latin typeface="+mn-ea"/>
                <a:cs typeface="+mn-ea"/>
              </a:rPr>
              <a:t>x</a:t>
            </a:r>
            <a:r>
              <a:rPr lang="en-US" altLang="zh-CN" sz="2200" b="1">
                <a:latin typeface="+mn-ea"/>
                <a:cs typeface="+mn-ea"/>
              </a:rPr>
              <a:t>,</a:t>
            </a:r>
            <a:r>
              <a:rPr lang="en-US" altLang="zh-CN" sz="2200" b="1" i="1">
                <a:latin typeface="+mn-ea"/>
                <a:cs typeface="+mn-ea"/>
              </a:rPr>
              <a:t>y</a:t>
            </a:r>
            <a:r>
              <a:rPr lang="en-US" altLang="zh-CN" sz="2200" b="1" dirty="0">
                <a:latin typeface="+mn-ea"/>
                <a:cs typeface="+mn-ea"/>
              </a:rPr>
              <a:t>)</a:t>
            </a:r>
            <a:r>
              <a:rPr lang="zh-CN" altLang="en-US" sz="2200" b="1" dirty="0">
                <a:latin typeface="+mn-ea"/>
                <a:cs typeface="+mn-ea"/>
              </a:rPr>
              <a:t>处的切</a:t>
            </a:r>
            <a:r>
              <a:rPr lang="zh-CN" altLang="en-US" sz="2200" b="1" dirty="0">
                <a:latin typeface="+mn-ea"/>
                <a:cs typeface="+mn-ea"/>
                <a:sym typeface="+mn-ea"/>
              </a:rPr>
              <a:t>线的斜率是该点横坐标倒数，求曲线的方程</a:t>
            </a:r>
            <a:r>
              <a:rPr lang="en-US" altLang="zh-CN" sz="2200" b="1" dirty="0">
                <a:latin typeface="+mn-ea"/>
                <a:cs typeface="+mn-ea"/>
                <a:sym typeface="+mn-ea"/>
              </a:rPr>
              <a:t>.</a:t>
            </a:r>
            <a:endParaRPr lang="en-US" altLang="zh-CN" sz="2200" b="1" dirty="0">
              <a:latin typeface="+mn-ea"/>
              <a:cs typeface="+mn-ea"/>
              <a:sym typeface="+mn-ea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1655763" y="2692083"/>
            <a:ext cx="355727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设曲线方程为          ，</a:t>
            </a:r>
            <a:endParaRPr lang="zh-CN" altLang="en-US" sz="2200" b="1" dirty="0">
              <a:latin typeface="+mn-ea"/>
              <a:cs typeface="+mn-ea"/>
            </a:endParaRPr>
          </a:p>
        </p:txBody>
      </p:sp>
      <p:grpSp>
        <p:nvGrpSpPr>
          <p:cNvPr id="9237" name="组合 9236"/>
          <p:cNvGrpSpPr/>
          <p:nvPr/>
        </p:nvGrpSpPr>
        <p:grpSpPr>
          <a:xfrm>
            <a:off x="5120640" y="4173220"/>
            <a:ext cx="2214880" cy="421005"/>
            <a:chOff x="3478" y="2135"/>
            <a:chExt cx="1395" cy="296"/>
          </a:xfrm>
        </p:grpSpPr>
        <p:graphicFrame>
          <p:nvGraphicFramePr>
            <p:cNvPr id="9238" name="对象 9237"/>
            <p:cNvGraphicFramePr/>
            <p:nvPr/>
          </p:nvGraphicFramePr>
          <p:xfrm>
            <a:off x="3478" y="2135"/>
            <a:ext cx="1144" cy="2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786765" imgH="203200" progId="Equation.3">
                    <p:embed/>
                  </p:oleObj>
                </mc:Choice>
                <mc:Fallback>
                  <p:oleObj name="" r:id="rId3" imgW="786765" imgH="203200" progId="Equation.3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78" y="2135"/>
                          <a:ext cx="1144" cy="2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39" name="文本框 9238"/>
            <p:cNvSpPr txBox="1"/>
            <p:nvPr/>
          </p:nvSpPr>
          <p:spPr>
            <a:xfrm>
              <a:off x="4678" y="2146"/>
              <a:ext cx="19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fontAlgn="b" hangingPunct="0">
                <a:buClr>
                  <a:schemeClr val="bg1"/>
                </a:buClr>
              </a:pPr>
              <a:endParaRPr sz="2200" b="1">
                <a:latin typeface="+mn-ea"/>
              </a:endParaRPr>
            </a:p>
          </p:txBody>
        </p:sp>
      </p:grpSp>
      <p:graphicFrame>
        <p:nvGraphicFramePr>
          <p:cNvPr id="9243" name="对象 9242"/>
          <p:cNvGraphicFramePr/>
          <p:nvPr/>
        </p:nvGraphicFramePr>
        <p:xfrm>
          <a:off x="3515360" y="2682240"/>
          <a:ext cx="1258888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5" imgW="571500" imgH="203200" progId="Equation.3">
                  <p:embed/>
                </p:oleObj>
              </mc:Choice>
              <mc:Fallback>
                <p:oleObj name="" r:id="rId5" imgW="571500" imgH="2032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15360" y="2682240"/>
                        <a:ext cx="1258888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6" name="矩形 9245"/>
          <p:cNvSpPr/>
          <p:nvPr/>
        </p:nvSpPr>
        <p:spPr>
          <a:xfrm>
            <a:off x="1524000" y="32337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9245" name="对象 9244"/>
          <p:cNvGraphicFramePr/>
          <p:nvPr/>
        </p:nvGraphicFramePr>
        <p:xfrm>
          <a:off x="4017010" y="3202305"/>
          <a:ext cx="1440180" cy="79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7" imgW="507365" imgH="405765" progId="Equation.3">
                  <p:embed/>
                </p:oleObj>
              </mc:Choice>
              <mc:Fallback>
                <p:oleObj name="" r:id="rId7" imgW="507365" imgH="405765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17010" y="3202305"/>
                        <a:ext cx="1440180" cy="791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6.1.1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常微分方程的概念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07715" y="5977890"/>
          <a:ext cx="18859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901700" imgH="241300" progId="Equation.KSEE3">
                  <p:embed/>
                </p:oleObj>
              </mc:Choice>
              <mc:Fallback>
                <p:oleObj name="" r:id="rId9" imgW="901700" imgH="2413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07715" y="5977890"/>
                        <a:ext cx="18859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1660" y="2672080"/>
            <a:ext cx="3328035" cy="26384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1905" y="4820920"/>
            <a:ext cx="4649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如右图，曲线过点</a:t>
            </a:r>
            <a:r>
              <a:rPr lang="en-US" altLang="zh-CN" sz="2200" b="1">
                <a:latin typeface="+mn-ea"/>
                <a:cs typeface="+mn-ea"/>
              </a:rPr>
              <a:t>(1,2),</a:t>
            </a:r>
            <a:r>
              <a:rPr lang="zh-CN" altLang="en-US" sz="2200" b="1">
                <a:latin typeface="+mn-ea"/>
                <a:cs typeface="+mn-ea"/>
              </a:rPr>
              <a:t>故将</a:t>
            </a:r>
            <a:r>
              <a:rPr lang="en-US" altLang="zh-CN" sz="2200" b="1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=1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26" grpId="0"/>
      <p:bldP spid="9233" grpId="0"/>
      <p:bldP spid="9227" grpId="0"/>
      <p:bldP spid="9218" grpId="0"/>
      <p:bldP spid="9220" grpId="0"/>
      <p:bldP spid="9221" grpId="0"/>
      <p:bldP spid="7" grpId="0"/>
      <p:bldP spid="9225" grpId="0"/>
      <p:bldP spid="9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9980" y="635635"/>
            <a:ext cx="1027811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定义</a:t>
            </a:r>
            <a:r>
              <a:rPr lang="zh-CN" altLang="en-US" sz="2200"/>
              <a:t>   </a:t>
            </a:r>
            <a:r>
              <a:rPr lang="zh-CN" altLang="en-US" sz="2200" b="1">
                <a:latin typeface="Calibri" panose="020F0502020204030204" charset="0"/>
              </a:rPr>
              <a:t>①</a:t>
            </a:r>
            <a:r>
              <a:rPr lang="zh-CN" altLang="en-US" sz="2200"/>
              <a:t> 一般地，凡表示未知函数、未知函数的导数与自变量之间关系的方程，叫做</a:t>
            </a:r>
            <a:r>
              <a:rPr lang="zh-CN" altLang="en-US" sz="2200" b="1">
                <a:solidFill>
                  <a:srgbClr val="3333FF"/>
                </a:solidFill>
              </a:rPr>
              <a:t>微分方程</a:t>
            </a:r>
            <a:r>
              <a:rPr lang="zh-CN" altLang="en-US" sz="2200"/>
              <a:t>．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98245" y="1758950"/>
            <a:ext cx="9826625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latin typeface="Calibri" panose="020F0502020204030204" charset="0"/>
                <a:sym typeface="+mn-ea"/>
              </a:rPr>
              <a:t>②</a:t>
            </a:r>
            <a:r>
              <a:rPr lang="zh-CN" altLang="en-US" sz="2200">
                <a:sym typeface="+mn-ea"/>
              </a:rPr>
              <a:t>微分方程中所出现的未知函数的最高阶导数的阶数，叫做</a:t>
            </a:r>
            <a:r>
              <a:rPr lang="zh-CN" altLang="en-US" sz="2200" b="1">
                <a:solidFill>
                  <a:srgbClr val="3333FF"/>
                </a:solidFill>
                <a:sym typeface="+mn-ea"/>
              </a:rPr>
              <a:t>微分方程的阶</a:t>
            </a:r>
            <a:r>
              <a:rPr lang="zh-CN" altLang="en-US" sz="2200">
                <a:sym typeface="+mn-ea"/>
              </a:rPr>
              <a:t>．</a:t>
            </a:r>
            <a:endParaRPr lang="zh-CN" altLang="en-US" sz="2200">
              <a:sym typeface="+mn-ea"/>
            </a:endParaRPr>
          </a:p>
          <a:p>
            <a:pPr>
              <a:lnSpc>
                <a:spcPct val="170000"/>
              </a:lnSpc>
            </a:pPr>
            <a:endParaRPr lang="zh-CN" altLang="en-US" sz="2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8880" y="3042920"/>
            <a:ext cx="10001885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latin typeface="Calibri" panose="020F0502020204030204" charset="0"/>
                <a:sym typeface="+mn-ea"/>
              </a:rPr>
              <a:t>③</a:t>
            </a:r>
            <a:r>
              <a:rPr lang="zh-CN" altLang="en-US" sz="2200">
                <a:sym typeface="+mn-ea"/>
              </a:rPr>
              <a:t>使微分方程成为恒等式的函数叫做</a:t>
            </a:r>
            <a:r>
              <a:rPr lang="zh-CN" altLang="en-US" sz="2200" b="1">
                <a:solidFill>
                  <a:srgbClr val="3333FF"/>
                </a:solidFill>
                <a:sym typeface="+mn-ea"/>
              </a:rPr>
              <a:t>微分方程的解</a:t>
            </a:r>
            <a:r>
              <a:rPr lang="zh-CN" altLang="en-US" sz="2200">
                <a:sym typeface="+mn-ea"/>
              </a:rPr>
              <a:t>，求微分方程的解的过程，叫做</a:t>
            </a:r>
            <a:r>
              <a:rPr lang="zh-CN" altLang="en-US" sz="2200" b="1">
                <a:solidFill>
                  <a:srgbClr val="3333FF"/>
                </a:solidFill>
                <a:sym typeface="+mn-ea"/>
              </a:rPr>
              <a:t>解微分方程</a:t>
            </a:r>
            <a:r>
              <a:rPr lang="zh-CN" altLang="en-US" sz="2200">
                <a:sym typeface="+mn-ea"/>
              </a:rPr>
              <a:t>．</a:t>
            </a:r>
            <a:endParaRPr lang="zh-CN" altLang="en-US" sz="2200"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4585" y="2434590"/>
          <a:ext cx="9888855" cy="689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6286500" imgH="469900" progId="Equation.KSEE3">
                  <p:embed/>
                </p:oleObj>
              </mc:Choice>
              <mc:Fallback>
                <p:oleObj name="" r:id="rId1" imgW="6286500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4585" y="2434590"/>
                        <a:ext cx="9888855" cy="689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91510" y="3682365"/>
          <a:ext cx="6229350" cy="680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4152900" imgH="469900" progId="Equation.KSEE3">
                  <p:embed/>
                </p:oleObj>
              </mc:Choice>
              <mc:Fallback>
                <p:oleObj name="" r:id="rId3" imgW="4152900" imgH="469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1510" y="3682365"/>
                        <a:ext cx="6229350" cy="680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70940" y="4255135"/>
            <a:ext cx="979551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200">
                <a:latin typeface="+mn-ea"/>
              </a:rPr>
              <a:t>如果微分方程的解中含有任意常数，且独立的任意常数的个数与微分方程的阶数相同，这样的解叫做</a:t>
            </a:r>
            <a:r>
              <a:rPr lang="zh-CN" altLang="en-US" sz="2200" b="1">
                <a:solidFill>
                  <a:srgbClr val="3333FF"/>
                </a:solidFill>
                <a:latin typeface="+mn-ea"/>
              </a:rPr>
              <a:t>微分方程的通解</a:t>
            </a:r>
            <a:r>
              <a:rPr lang="zh-CN" altLang="en-US"/>
              <a:t>．</a:t>
            </a:r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914400" imgH="254000" progId="Equation.KSEE3">
                  <p:embed/>
                </p:oleObj>
              </mc:Choice>
              <mc:Fallback>
                <p:oleObj name="" r:id="rId5" imgW="914400" imgH="2540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33185" y="4980305"/>
          <a:ext cx="3587750" cy="63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2602865" imgH="469900" progId="Equation.KSEE3">
                  <p:embed/>
                </p:oleObj>
              </mc:Choice>
              <mc:Fallback>
                <p:oleObj name="" r:id="rId7" imgW="2602865" imgH="469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33185" y="4980305"/>
                        <a:ext cx="3587750" cy="633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8385" y="473710"/>
            <a:ext cx="1021334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>
                <a:latin typeface="+mn-ea"/>
              </a:rPr>
              <a:t>⑤在通解中，利用附加条件确定任意常数的取值，所得的解叫做该微分方程的特解，仅与一点有关的附加条件叫做初始条件．</a:t>
            </a:r>
            <a:endParaRPr lang="zh-CN" altLang="en-US" sz="2200">
              <a:latin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3005" y="1715135"/>
          <a:ext cx="10229215" cy="72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749165" imgH="342900" progId="Equation.KSEE3">
                  <p:embed/>
                </p:oleObj>
              </mc:Choice>
              <mc:Fallback>
                <p:oleObj name="" r:id="rId1" imgW="4749165" imgH="342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3005" y="1715135"/>
                        <a:ext cx="10229215" cy="725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8068" y="2653030"/>
          <a:ext cx="763651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406900" imgH="266700" progId="Equation.KSEE3">
                  <p:embed/>
                </p:oleObj>
              </mc:Choice>
              <mc:Fallback>
                <p:oleObj name="" r:id="rId3" imgW="44069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8068" y="2653030"/>
                        <a:ext cx="7636510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8385" y="3256280"/>
          <a:ext cx="7340600" cy="970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4533900" imgH="622300" progId="Equation.KSEE3">
                  <p:embed/>
                </p:oleObj>
              </mc:Choice>
              <mc:Fallback>
                <p:oleObj name="" r:id="rId5" imgW="4533900" imgH="6223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8385" y="3256280"/>
                        <a:ext cx="7340600" cy="970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7065" y="4435475"/>
          <a:ext cx="649478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3632200" imgH="254000" progId="Equation.KSEE3">
                  <p:embed/>
                </p:oleObj>
              </mc:Choice>
              <mc:Fallback>
                <p:oleObj name="" r:id="rId7" imgW="3632200" imgH="254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17065" y="4435475"/>
                        <a:ext cx="649478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6805" y="5005070"/>
          <a:ext cx="542861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3429000" imgH="266700" progId="Equation.KSEE3">
                  <p:embed/>
                </p:oleObj>
              </mc:Choice>
              <mc:Fallback>
                <p:oleObj name="" r:id="rId9" imgW="3429000" imgH="2667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6805" y="5005070"/>
                        <a:ext cx="542861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1762760" y="1552575"/>
            <a:ext cx="914717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b" hangingPunct="0">
              <a:lnSpc>
                <a:spcPct val="150000"/>
              </a:lnSpc>
              <a:buClr>
                <a:schemeClr val="bg1"/>
              </a:buClr>
            </a:pP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zh-CN" altLang="en-US" sz="2200" b="1" dirty="0">
                <a:latin typeface="+mn-ea"/>
                <a:cs typeface="+mn-ea"/>
              </a:rPr>
              <a:t> 如果一个一阶微分方程能化成                    的形式，</a:t>
            </a:r>
            <a:endParaRPr lang="zh-CN" altLang="en-US" sz="2200" b="1" dirty="0">
              <a:latin typeface="+mn-ea"/>
              <a:cs typeface="+mn-ea"/>
            </a:endParaRPr>
          </a:p>
          <a:p>
            <a:pPr eaLnBrk="0" fontAlgn="b" hangingPunct="0">
              <a:lnSpc>
                <a:spcPct val="150000"/>
              </a:lnSpc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则</a:t>
            </a:r>
            <a:r>
              <a:rPr lang="zh-CN" altLang="en-US" sz="2200" b="1" dirty="0">
                <a:latin typeface="+mn-ea"/>
                <a:cs typeface="+mn-ea"/>
                <a:sym typeface="+mn-ea"/>
              </a:rPr>
              <a:t>原方程就称为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可分离变量的微分方程</a:t>
            </a:r>
            <a:r>
              <a:rPr lang="en-US" altLang="en-US" sz="22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.</a:t>
            </a:r>
            <a:endParaRPr lang="en-US" altLang="en-US" sz="2200" b="1" dirty="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3418205" y="3199130"/>
            <a:ext cx="259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en-US" altLang="en-US" sz="2400" b="1">
                <a:latin typeface="Times New Roman" panose="02020603050405020304" pitchFamily="18" charset="0"/>
              </a:rPr>
              <a:t>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71" name="文本框 19470"/>
          <p:cNvSpPr txBox="1"/>
          <p:nvPr/>
        </p:nvSpPr>
        <p:spPr>
          <a:xfrm>
            <a:off x="1873885" y="27981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可分离变量微分方程的解法步骤为：</a:t>
            </a:r>
            <a:endParaRPr lang="zh-CN" altLang="en-US" sz="2400" b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72" name="文本框 19471"/>
          <p:cNvSpPr txBox="1"/>
          <p:nvPr/>
        </p:nvSpPr>
        <p:spPr>
          <a:xfrm>
            <a:off x="1915160" y="3277870"/>
            <a:ext cx="19939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</a:rPr>
              <a:t>①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分离变量</a:t>
            </a:r>
            <a:r>
              <a:rPr lang="zh-CN" altLang="en-US" sz="2400" b="1" dirty="0">
                <a:latin typeface="Times New Roman" panose="02020603050405020304" pitchFamily="18" charset="0"/>
              </a:rPr>
              <a:t>，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19473" name="对象 19472"/>
          <p:cNvGraphicFramePr/>
          <p:nvPr/>
        </p:nvGraphicFramePr>
        <p:xfrm>
          <a:off x="6519863" y="3188335"/>
          <a:ext cx="1999615" cy="556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" r:id="rId1" imgW="914400" imgH="254000" progId="Equation.3">
                  <p:embed/>
                </p:oleObj>
              </mc:Choice>
              <mc:Fallback>
                <p:oleObj name="" r:id="rId1" imgW="914400" imgH="254000" progId="Equation.3">
                  <p:embed/>
                  <p:pic>
                    <p:nvPicPr>
                      <p:cNvPr id="0" name="图片 312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FF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519863" y="3188335"/>
                        <a:ext cx="1999615" cy="556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74" name="文本框 19473"/>
          <p:cNvSpPr txBox="1"/>
          <p:nvPr/>
        </p:nvSpPr>
        <p:spPr>
          <a:xfrm>
            <a:off x="1915160" y="3901440"/>
            <a:ext cx="19939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</a:rPr>
              <a:t>②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两边积分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75" name="文本框 19474"/>
          <p:cNvSpPr txBox="1"/>
          <p:nvPr/>
        </p:nvSpPr>
        <p:spPr>
          <a:xfrm>
            <a:off x="1915160" y="4525645"/>
            <a:ext cx="19939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</a:rPr>
              <a:t>③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求得通解</a:t>
            </a:r>
            <a:r>
              <a:rPr lang="zh-CN" altLang="en-US" sz="2400" b="1" dirty="0">
                <a:latin typeface="Times New Roman" panose="02020603050405020304" pitchFamily="18" charset="0"/>
              </a:rPr>
              <a:t>：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9477" name="矩形 19476"/>
          <p:cNvSpPr/>
          <p:nvPr/>
        </p:nvSpPr>
        <p:spPr>
          <a:xfrm>
            <a:off x="3676968" y="3322003"/>
            <a:ext cx="186690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使方程变为：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6.1.2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可分离变量的微分方程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80150" y="1661160"/>
          <a:ext cx="2592070" cy="46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1346200" imgH="241300" progId="Equation.KSEE3">
                  <p:embed/>
                </p:oleObj>
              </mc:Choice>
              <mc:Fallback>
                <p:oleObj name="" r:id="rId3" imgW="1346200" imgH="2413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80150" y="1661160"/>
                        <a:ext cx="2592070" cy="464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48605" y="3336290"/>
          <a:ext cx="216090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5" imgW="1320165" imgH="254000" progId="Equation.KSEE3">
                  <p:embed/>
                </p:oleObj>
              </mc:Choice>
              <mc:Fallback>
                <p:oleObj name="" r:id="rId5" imgW="1320165" imgH="2540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8605" y="3336290"/>
                        <a:ext cx="216090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95370" y="3934460"/>
          <a:ext cx="2358390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7" imgW="1511300" imgH="292100" progId="Equation.KSEE3">
                  <p:embed/>
                </p:oleObj>
              </mc:Choice>
              <mc:Fallback>
                <p:oleObj name="" r:id="rId7" imgW="1511300" imgH="2921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5370" y="3934460"/>
                        <a:ext cx="2358390" cy="455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85870" y="4631690"/>
          <a:ext cx="2258695" cy="35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9" imgW="1282700" imgH="254000" progId="Equation.KSEE3">
                  <p:embed/>
                </p:oleObj>
              </mc:Choice>
              <mc:Fallback>
                <p:oleObj name="" r:id="rId9" imgW="1282700" imgH="2540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85870" y="4631690"/>
                        <a:ext cx="2258695" cy="356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71" grpId="0"/>
      <p:bldP spid="19477" grpId="0"/>
      <p:bldP spid="19472" grpId="0"/>
      <p:bldP spid="19474" grpId="0"/>
      <p:bldP spid="194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530" name="对象 22529"/>
          <p:cNvGraphicFramePr/>
          <p:nvPr/>
        </p:nvGraphicFramePr>
        <p:xfrm>
          <a:off x="2854960" y="4140200"/>
          <a:ext cx="195453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" imgW="952500" imgH="266700" progId="Equation.3">
                  <p:embed/>
                </p:oleObj>
              </mc:Choice>
              <mc:Fallback>
                <p:oleObj name="" r:id="rId1" imgW="952500" imgH="2667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4960" y="4140200"/>
                        <a:ext cx="1954530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1" name="文本框 22530"/>
          <p:cNvSpPr txBox="1"/>
          <p:nvPr/>
        </p:nvSpPr>
        <p:spPr>
          <a:xfrm>
            <a:off x="687388" y="801688"/>
            <a:ext cx="6045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fontAlgn="b" hangingPunct="0"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3</a:t>
            </a:r>
            <a:endParaRPr lang="en-US" altLang="zh-CN" sz="22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1471613" y="776288"/>
            <a:ext cx="1586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fontAlgn="b" hangingPunct="0"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解微分方程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2533" name="对象 22532"/>
          <p:cNvGraphicFramePr/>
          <p:nvPr/>
        </p:nvGraphicFramePr>
        <p:xfrm>
          <a:off x="3235325" y="516255"/>
          <a:ext cx="1812925" cy="875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3" imgW="673100" imgH="431800" progId="Equation.3">
                  <p:embed/>
                </p:oleObj>
              </mc:Choice>
              <mc:Fallback>
                <p:oleObj name="" r:id="rId3" imgW="673100" imgH="431800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325" y="516255"/>
                        <a:ext cx="1812925" cy="8756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7" name="文本框 22536"/>
          <p:cNvSpPr txBox="1"/>
          <p:nvPr/>
        </p:nvSpPr>
        <p:spPr>
          <a:xfrm>
            <a:off x="687388" y="1571308"/>
            <a:ext cx="539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fontAlgn="b" hangingPunct="0">
              <a:buClr>
                <a:schemeClr val="bg1"/>
              </a:buClr>
            </a:pPr>
            <a:r>
              <a:rPr lang="zh-CN" altLang="en-US" sz="2200">
                <a:solidFill>
                  <a:schemeClr val="tx1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pitchFamily="18" charset="0"/>
              </a:rPr>
              <a:t>:</a:t>
            </a:r>
            <a:endParaRPr lang="en-US" altLang="zh-CN" sz="2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2538" name="对象 22537"/>
          <p:cNvGraphicFramePr/>
          <p:nvPr/>
        </p:nvGraphicFramePr>
        <p:xfrm>
          <a:off x="2141855" y="2192020"/>
          <a:ext cx="2043430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5" imgW="774065" imgH="203200" progId="Equation.3">
                  <p:embed/>
                </p:oleObj>
              </mc:Choice>
              <mc:Fallback>
                <p:oleObj name="" r:id="rId5" imgW="774065" imgH="2032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41855" y="2192020"/>
                        <a:ext cx="2043430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9" name="对象 22538"/>
          <p:cNvGraphicFramePr/>
          <p:nvPr/>
        </p:nvGraphicFramePr>
        <p:xfrm>
          <a:off x="2350135" y="2985770"/>
          <a:ext cx="245935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0" name="" r:id="rId7" imgW="1371600" imgH="469900" progId="Equation.3">
                  <p:embed/>
                </p:oleObj>
              </mc:Choice>
              <mc:Fallback>
                <p:oleObj name="" r:id="rId7" imgW="1371600" imgH="4699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50135" y="2985770"/>
                        <a:ext cx="2459355" cy="885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40" name="矩形 22539"/>
          <p:cNvSpPr/>
          <p:nvPr/>
        </p:nvSpPr>
        <p:spPr>
          <a:xfrm>
            <a:off x="561658" y="3152775"/>
            <a:ext cx="15798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fontAlgn="b"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两端积分得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1173480" y="1571625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fontAlgn="b" hangingPunct="0">
              <a:buClr>
                <a:schemeClr val="bg1"/>
              </a:buClr>
            </a:pP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</a:rPr>
              <a:t>将原方程分离变量得</a:t>
            </a:r>
            <a:endParaRPr lang="zh-CN" altLang="en-US" sz="2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2" name="文本框 22541"/>
          <p:cNvSpPr txBox="1"/>
          <p:nvPr/>
        </p:nvSpPr>
        <p:spPr>
          <a:xfrm>
            <a:off x="561658" y="4187508"/>
            <a:ext cx="24180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fontAlgn="b" hangingPunct="0"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故原方程的通解为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67350" y="680085"/>
            <a:ext cx="2543175" cy="547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b">
              <a:lnSpc>
                <a:spcPct val="135000"/>
              </a:lnSpc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  <a:sym typeface="+mn-ea"/>
              </a:rPr>
              <a:t>例</a:t>
            </a:r>
            <a:r>
              <a:rPr lang="en-US" altLang="zh-CN" sz="2200" b="1" dirty="0">
                <a:latin typeface="+mn-ea"/>
                <a:cs typeface="+mn-ea"/>
                <a:sym typeface="+mn-ea"/>
              </a:rPr>
              <a:t>4  </a:t>
            </a:r>
            <a:r>
              <a:rPr lang="zh-CN" altLang="en-US" sz="2200" b="1" dirty="0">
                <a:latin typeface="+mn-ea"/>
                <a:cs typeface="+mn-ea"/>
                <a:sym typeface="+mn-ea"/>
              </a:rPr>
              <a:t>解微分方程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7727315" y="727075"/>
          <a:ext cx="371602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9" imgW="2298700" imgH="266700" progId="Equation.3">
                  <p:embed/>
                </p:oleObj>
              </mc:Choice>
              <mc:Fallback>
                <p:oleObj name="" r:id="rId9" imgW="2298700" imgH="2667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27315" y="727075"/>
                        <a:ext cx="371602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5617845" y="1391920"/>
            <a:ext cx="29406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解：把方程改写为</a:t>
            </a:r>
            <a:endParaRPr lang="zh-CN" altLang="en-US" sz="2200"/>
          </a:p>
        </p:txBody>
      </p:sp>
      <p:graphicFrame>
        <p:nvGraphicFramePr>
          <p:cNvPr id="19" name="对象 18"/>
          <p:cNvGraphicFramePr/>
          <p:nvPr/>
        </p:nvGraphicFramePr>
        <p:xfrm>
          <a:off x="7332980" y="1821815"/>
          <a:ext cx="4110355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1" imgW="2095500" imgH="266700" progId="Equation.3">
                  <p:embed/>
                </p:oleObj>
              </mc:Choice>
              <mc:Fallback>
                <p:oleObj name="" r:id="rId11" imgW="2095500" imgH="2667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2980" y="1821815"/>
                        <a:ext cx="4110355" cy="436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5979160" y="2393950"/>
            <a:ext cx="50800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分离变量，得</a:t>
            </a:r>
            <a:endParaRPr lang="zh-CN" altLang="en-US" sz="2200"/>
          </a:p>
        </p:txBody>
      </p:sp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73315" y="2823845"/>
          <a:ext cx="259842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3" imgW="1739900" imgH="508000" progId="Equation.KSEE3">
                  <p:embed/>
                </p:oleObj>
              </mc:Choice>
              <mc:Fallback>
                <p:oleObj name="" r:id="rId13" imgW="1739900" imgH="508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73315" y="2823845"/>
                        <a:ext cx="259842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5979160" y="3582670"/>
            <a:ext cx="32721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两边积分</a:t>
            </a:r>
            <a:endParaRPr lang="zh-CN" altLang="en-US" sz="2200"/>
          </a:p>
        </p:txBody>
      </p:sp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82205" y="4102735"/>
          <a:ext cx="2580005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15" imgW="1816100" imgH="342900" progId="Equation.KSEE3">
                  <p:embed/>
                </p:oleObj>
              </mc:Choice>
              <mc:Fallback>
                <p:oleObj name="" r:id="rId15" imgW="1816100" imgH="342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82205" y="4102735"/>
                        <a:ext cx="2580005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5979160" y="4773295"/>
            <a:ext cx="40055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故所求通解为</a:t>
            </a:r>
            <a:endParaRPr lang="zh-CN" altLang="en-US" sz="2200"/>
          </a:p>
        </p:txBody>
      </p:sp>
      <p:graphicFrame>
        <p:nvGraphicFramePr>
          <p:cNvPr id="26" name="对象 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79160" y="5297170"/>
          <a:ext cx="449389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17" imgW="2971800" imgH="266700" progId="Equation.KSEE3">
                  <p:embed/>
                </p:oleObj>
              </mc:Choice>
              <mc:Fallback>
                <p:oleObj name="" r:id="rId17" imgW="2971800" imgH="2667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79160" y="5297170"/>
                        <a:ext cx="449389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7" grpId="0"/>
      <p:bldP spid="22541" grpId="0"/>
      <p:bldP spid="22540" grpId="0"/>
      <p:bldP spid="22542" grpId="0"/>
      <p:bldP spid="15" grpId="0"/>
      <p:bldP spid="18" grpId="0"/>
      <p:bldP spid="21" grpId="0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668463" y="1196975"/>
            <a:ext cx="744220" cy="5473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">
              <a:lnSpc>
                <a:spcPct val="135000"/>
              </a:lnSpc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解：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1507" name="对象 21506"/>
          <p:cNvGraphicFramePr/>
          <p:nvPr/>
        </p:nvGraphicFramePr>
        <p:xfrm>
          <a:off x="4403725" y="1664970"/>
          <a:ext cx="2557145" cy="918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9" name="" r:id="rId1" imgW="1397000" imgH="508000" progId="Equation.3">
                  <p:embed/>
                </p:oleObj>
              </mc:Choice>
              <mc:Fallback>
                <p:oleObj name="" r:id="rId1" imgW="1397000" imgH="508000" progId="Equation.3">
                  <p:embed/>
                  <p:pic>
                    <p:nvPicPr>
                      <p:cNvPr id="0" name="图片 31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03725" y="1664970"/>
                        <a:ext cx="2557145" cy="918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21507"/>
          <p:cNvGraphicFramePr/>
          <p:nvPr/>
        </p:nvGraphicFramePr>
        <p:xfrm>
          <a:off x="4110990" y="3027680"/>
          <a:ext cx="249618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3" imgW="1320165" imgH="241300" progId="Equation.3">
                  <p:embed/>
                </p:oleObj>
              </mc:Choice>
              <mc:Fallback>
                <p:oleObj name="" r:id="rId3" imgW="1320165" imgH="241300" progId="Equation.3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0990" y="3027680"/>
                        <a:ext cx="2496185" cy="441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09" name="文本框 21508"/>
          <p:cNvSpPr txBox="1"/>
          <p:nvPr/>
        </p:nvSpPr>
        <p:spPr>
          <a:xfrm>
            <a:off x="1736090" y="3790950"/>
            <a:ext cx="90043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">
              <a:lnSpc>
                <a:spcPct val="150000"/>
              </a:lnSpc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将初始条件         代入有                    ，得</a:t>
            </a:r>
            <a:r>
              <a:rPr lang="en-US" altLang="zh-CN" sz="2200" b="1" i="1">
                <a:latin typeface="+mn-ea"/>
                <a:cs typeface="+mn-ea"/>
              </a:rPr>
              <a:t>C</a:t>
            </a:r>
            <a:r>
              <a:rPr lang="en-US" altLang="zh-CN" sz="2200" b="1">
                <a:latin typeface="+mn-ea"/>
                <a:cs typeface="+mn-ea"/>
              </a:rPr>
              <a:t> = -</a:t>
            </a:r>
            <a:r>
              <a:rPr lang="en-US" altLang="zh-CN" sz="2200" b="1" dirty="0">
                <a:latin typeface="+mn-ea"/>
                <a:cs typeface="+mn-ea"/>
              </a:rPr>
              <a:t> 2</a:t>
            </a:r>
            <a:r>
              <a:rPr lang="zh-CN" altLang="en-US" sz="2200" b="1" dirty="0">
                <a:latin typeface="+mn-ea"/>
                <a:cs typeface="+mn-ea"/>
              </a:rPr>
              <a:t>，因此，所求特解为</a:t>
            </a:r>
            <a:endParaRPr lang="zh-CN" altLang="en-US" sz="2200" b="1" dirty="0">
              <a:latin typeface="+mn-ea"/>
              <a:cs typeface="+mn-ea"/>
            </a:endParaRPr>
          </a:p>
        </p:txBody>
      </p:sp>
      <p:graphicFrame>
        <p:nvGraphicFramePr>
          <p:cNvPr id="21510" name="对象 21509"/>
          <p:cNvGraphicFramePr/>
          <p:nvPr/>
        </p:nvGraphicFramePr>
        <p:xfrm>
          <a:off x="5326380" y="3790315"/>
          <a:ext cx="2759710" cy="66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5" imgW="1574800" imgH="469900" progId="Equation.3">
                  <p:embed/>
                </p:oleObj>
              </mc:Choice>
              <mc:Fallback>
                <p:oleObj name="" r:id="rId5" imgW="1574800" imgH="4699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26380" y="3790315"/>
                        <a:ext cx="2759710" cy="6642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21510"/>
          <p:cNvGraphicFramePr/>
          <p:nvPr/>
        </p:nvGraphicFramePr>
        <p:xfrm>
          <a:off x="3117215" y="5060950"/>
          <a:ext cx="223456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7" imgW="1270000" imgH="241300" progId="Equation.3">
                  <p:embed/>
                </p:oleObj>
              </mc:Choice>
              <mc:Fallback>
                <p:oleObj name="" r:id="rId7" imgW="1270000" imgH="241300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17215" y="5060950"/>
                        <a:ext cx="2234565" cy="447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2" name="矩形 21511"/>
          <p:cNvSpPr/>
          <p:nvPr/>
        </p:nvSpPr>
        <p:spPr>
          <a:xfrm>
            <a:off x="1797050" y="2781300"/>
            <a:ext cx="19685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两端</a:t>
            </a:r>
            <a:r>
              <a:rPr lang="zh-CN" altLang="en-US" sz="2200" b="1" dirty="0">
                <a:latin typeface="Times New Roman" panose="02020603050405020304" pitchFamily="18" charset="0"/>
              </a:rPr>
              <a:t>积分</a:t>
            </a:r>
            <a:r>
              <a:rPr lang="zh-CN" altLang="en-US" sz="2400" b="1" dirty="0">
                <a:latin typeface="Times New Roman" panose="02020603050405020304" pitchFamily="18" charset="0"/>
              </a:rPr>
              <a:t>，得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21513" name="文本框 21512"/>
          <p:cNvSpPr txBox="1"/>
          <p:nvPr/>
        </p:nvSpPr>
        <p:spPr>
          <a:xfrm>
            <a:off x="2220913" y="1323975"/>
            <a:ext cx="31305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fontAlgn="b" hangingPunct="0">
              <a:buClr>
                <a:schemeClr val="bg1"/>
              </a:buClr>
            </a:pPr>
            <a:r>
              <a:rPr lang="en-US" altLang="zh-CN" sz="2200" b="1" dirty="0">
                <a:latin typeface="+mn-ea"/>
                <a:cs typeface="+mn-ea"/>
              </a:rPr>
              <a:t> </a:t>
            </a:r>
            <a:r>
              <a:rPr lang="zh-CN" altLang="en-US" sz="2200" b="1" dirty="0">
                <a:latin typeface="+mn-ea"/>
                <a:cs typeface="+mn-ea"/>
              </a:rPr>
              <a:t>将原方程分离变量，得</a:t>
            </a:r>
            <a:endParaRPr lang="zh-CN" altLang="en-US" sz="2200" b="1">
              <a:latin typeface="+mn-ea"/>
              <a:cs typeface="+mn-ea"/>
            </a:endParaRPr>
          </a:p>
        </p:txBody>
      </p:sp>
      <p:sp>
        <p:nvSpPr>
          <p:cNvPr id="21517" name="文本框 21516"/>
          <p:cNvSpPr txBox="1"/>
          <p:nvPr/>
        </p:nvSpPr>
        <p:spPr>
          <a:xfrm>
            <a:off x="1581150" y="568325"/>
            <a:ext cx="2305050" cy="5892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">
              <a:lnSpc>
                <a:spcPct val="135000"/>
              </a:lnSpc>
              <a:buClr>
                <a:schemeClr val="bg1"/>
              </a:buClr>
            </a:pP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例 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2200" b="1" dirty="0">
                <a:latin typeface="Times New Roman" panose="02020603050405020304" pitchFamily="18" charset="0"/>
              </a:rPr>
              <a:t>求微分方程</a:t>
            </a:r>
            <a:endParaRPr lang="zh-CN" altLang="en-US" sz="2200" b="1">
              <a:latin typeface="Times New Roman" panose="02020603050405020304" pitchFamily="18" charset="0"/>
            </a:endParaRPr>
          </a:p>
        </p:txBody>
      </p:sp>
      <p:graphicFrame>
        <p:nvGraphicFramePr>
          <p:cNvPr id="21518" name="对象 21517"/>
          <p:cNvGraphicFramePr/>
          <p:nvPr/>
        </p:nvGraphicFramePr>
        <p:xfrm>
          <a:off x="3897313" y="631825"/>
          <a:ext cx="2790825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6" name="" r:id="rId9" imgW="1244600" imgH="228600" progId="Equation.3">
                  <p:embed/>
                </p:oleObj>
              </mc:Choice>
              <mc:Fallback>
                <p:oleObj name="" r:id="rId9" imgW="1244600" imgH="228600" progId="Equation.3">
                  <p:embed/>
                  <p:pic>
                    <p:nvPicPr>
                      <p:cNvPr id="0" name="图片 314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97313" y="631825"/>
                        <a:ext cx="2790825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9" name="矩形 21518"/>
          <p:cNvSpPr/>
          <p:nvPr/>
        </p:nvSpPr>
        <p:spPr>
          <a:xfrm>
            <a:off x="6607175" y="620713"/>
            <a:ext cx="29464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满足</a:t>
            </a:r>
            <a:r>
              <a:rPr lang="zh-CN" altLang="en-US" sz="2400" b="1" dirty="0">
                <a:latin typeface="Times New Roman" panose="02020603050405020304" pitchFamily="18" charset="0"/>
              </a:rPr>
              <a:t>                </a:t>
            </a:r>
            <a:r>
              <a:rPr lang="zh-CN" altLang="en-US" sz="2200" b="1" dirty="0">
                <a:latin typeface="+mn-ea"/>
                <a:cs typeface="+mn-ea"/>
              </a:rPr>
              <a:t>的特解</a:t>
            </a:r>
            <a:r>
              <a:rPr lang="en-US" altLang="zh-CN" sz="2200" b="1">
                <a:latin typeface="+mn-ea"/>
                <a:cs typeface="+mn-ea"/>
              </a:rPr>
              <a:t>.</a:t>
            </a:r>
            <a:endParaRPr lang="en-US" altLang="zh-CN" sz="2200" b="1">
              <a:latin typeface="+mn-ea"/>
              <a:cs typeface="+mn-ea"/>
            </a:endParaRPr>
          </a:p>
        </p:txBody>
      </p:sp>
      <p:graphicFrame>
        <p:nvGraphicFramePr>
          <p:cNvPr id="21527" name="对象 21526"/>
          <p:cNvGraphicFramePr/>
          <p:nvPr/>
        </p:nvGraphicFramePr>
        <p:xfrm>
          <a:off x="7261225" y="476250"/>
          <a:ext cx="124460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11" imgW="735965" imgH="405765" progId="Equation.3">
                  <p:embed/>
                </p:oleObj>
              </mc:Choice>
              <mc:Fallback>
                <p:oleObj name="" r:id="rId11" imgW="735965" imgH="405765" progId="Equation.3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61225" y="476250"/>
                        <a:ext cx="1244600" cy="682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9" name="对象 21528"/>
          <p:cNvGraphicFramePr/>
          <p:nvPr/>
        </p:nvGraphicFramePr>
        <p:xfrm>
          <a:off x="3289300" y="3790950"/>
          <a:ext cx="1089025" cy="662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3" imgW="735965" imgH="405765" progId="Equation.3">
                  <p:embed/>
                </p:oleObj>
              </mc:Choice>
              <mc:Fallback>
                <p:oleObj name="" r:id="rId13" imgW="735965" imgH="405765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89300" y="3790950"/>
                        <a:ext cx="1089025" cy="6629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30" name="矩形 21529"/>
          <p:cNvSpPr/>
          <p:nvPr/>
        </p:nvSpPr>
        <p:spPr>
          <a:xfrm>
            <a:off x="5351780" y="5037138"/>
            <a:ext cx="4635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"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或</a:t>
            </a:r>
            <a:endParaRPr lang="zh-CN" altLang="en-US" sz="22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1531" name="对象 21530"/>
          <p:cNvGraphicFramePr/>
          <p:nvPr/>
        </p:nvGraphicFramePr>
        <p:xfrm>
          <a:off x="5843905" y="5034280"/>
          <a:ext cx="3067685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15" imgW="1625600" imgH="241300" progId="Equation.3">
                  <p:embed/>
                </p:oleObj>
              </mc:Choice>
              <mc:Fallback>
                <p:oleObj name="" r:id="rId15" imgW="1625600" imgH="241300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43905" y="5034280"/>
                        <a:ext cx="3067685" cy="4521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7" grpId="0"/>
      <p:bldP spid="21519" grpId="0"/>
      <p:bldP spid="21506" grpId="0"/>
      <p:bldP spid="21513" grpId="0"/>
      <p:bldP spid="21512" grpId="0"/>
      <p:bldP spid="21509" grpId="0"/>
      <p:bldP spid="2153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WPS 演示</Application>
  <PresentationFormat>宽屏</PresentationFormat>
  <Paragraphs>178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82</vt:i4>
      </vt:variant>
      <vt:variant>
        <vt:lpstr>幻灯片标题</vt:lpstr>
      </vt:variant>
      <vt:variant>
        <vt:i4>16</vt:i4>
      </vt:variant>
    </vt:vector>
  </HeadingPairs>
  <TitlesOfParts>
    <vt:vector size="111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73</cp:revision>
  <dcterms:created xsi:type="dcterms:W3CDTF">2018-10-12T15:11:00Z</dcterms:created>
  <dcterms:modified xsi:type="dcterms:W3CDTF">2021-01-08T06:31:24Z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