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3"/>
  </p:notesMasterIdLst>
  <p:sldIdLst>
    <p:sldId id="263" r:id="rId7"/>
    <p:sldId id="320" r:id="rId8"/>
    <p:sldId id="268" r:id="rId9"/>
    <p:sldId id="274" r:id="rId10"/>
    <p:sldId id="277" r:id="rId11"/>
    <p:sldId id="293" r:id="rId12"/>
    <p:sldId id="295" r:id="rId13"/>
    <p:sldId id="294" r:id="rId14"/>
    <p:sldId id="278" r:id="rId15"/>
    <p:sldId id="279" r:id="rId16"/>
    <p:sldId id="280" r:id="rId17"/>
    <p:sldId id="281" r:id="rId18"/>
    <p:sldId id="297" r:id="rId19"/>
    <p:sldId id="282" r:id="rId20"/>
    <p:sldId id="283" r:id="rId21"/>
    <p:sldId id="284" r:id="rId22"/>
    <p:sldId id="287" r:id="rId24"/>
    <p:sldId id="296" r:id="rId25"/>
    <p:sldId id="298" r:id="rId26"/>
    <p:sldId id="299" r:id="rId27"/>
    <p:sldId id="288" r:id="rId28"/>
    <p:sldId id="315" r:id="rId29"/>
    <p:sldId id="289" r:id="rId30"/>
    <p:sldId id="317" r:id="rId31"/>
    <p:sldId id="292" r:id="rId32"/>
    <p:sldId id="266" r:id="rId3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6228B"/>
    <a:srgbClr val="FD0106"/>
    <a:srgbClr val="FEEAAC"/>
    <a:srgbClr val="1D41D5"/>
    <a:srgbClr val="FFD777"/>
    <a:srgbClr val="E48746"/>
    <a:srgbClr val="FFDF87"/>
    <a:srgbClr val="FFE9A6"/>
    <a:srgbClr val="FFD6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image" Target="../media/image64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70.wmf"/><Relationship Id="rId3" Type="http://schemas.openxmlformats.org/officeDocument/2006/relationships/image" Target="../media/image69.wmf"/><Relationship Id="rId2" Type="http://schemas.openxmlformats.org/officeDocument/2006/relationships/image" Target="../media/image68.wmf"/><Relationship Id="rId1" Type="http://schemas.openxmlformats.org/officeDocument/2006/relationships/image" Target="../media/image6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6.vml.rels><?xml version="1.0" encoding="UTF-8" standalone="yes"?>
<Relationships xmlns="http://schemas.openxmlformats.org/package/2006/relationships"><Relationship Id="rId7" Type="http://schemas.openxmlformats.org/officeDocument/2006/relationships/image" Target="../media/image79.wmf"/><Relationship Id="rId6" Type="http://schemas.openxmlformats.org/officeDocument/2006/relationships/image" Target="../media/image78.wmf"/><Relationship Id="rId5" Type="http://schemas.openxmlformats.org/officeDocument/2006/relationships/image" Target="../media/image77.wmf"/><Relationship Id="rId4" Type="http://schemas.openxmlformats.org/officeDocument/2006/relationships/image" Target="../media/image76.wmf"/><Relationship Id="rId3" Type="http://schemas.openxmlformats.org/officeDocument/2006/relationships/image" Target="../media/image75.wmf"/><Relationship Id="rId2" Type="http://schemas.openxmlformats.org/officeDocument/2006/relationships/image" Target="../media/image74.wmf"/><Relationship Id="rId1" Type="http://schemas.openxmlformats.org/officeDocument/2006/relationships/image" Target="../media/image73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7" Type="http://schemas.openxmlformats.org/officeDocument/2006/relationships/image" Target="../media/image90.wmf"/><Relationship Id="rId6" Type="http://schemas.openxmlformats.org/officeDocument/2006/relationships/image" Target="../media/image89.wmf"/><Relationship Id="rId5" Type="http://schemas.openxmlformats.org/officeDocument/2006/relationships/image" Target="../media/image88.wmf"/><Relationship Id="rId4" Type="http://schemas.openxmlformats.org/officeDocument/2006/relationships/image" Target="../media/image87.wmf"/><Relationship Id="rId3" Type="http://schemas.openxmlformats.org/officeDocument/2006/relationships/image" Target="../media/image86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96.wmf"/><Relationship Id="rId4" Type="http://schemas.openxmlformats.org/officeDocument/2006/relationships/image" Target="../media/image95.wmf"/><Relationship Id="rId3" Type="http://schemas.openxmlformats.org/officeDocument/2006/relationships/image" Target="../media/image94.wmf"/><Relationship Id="rId2" Type="http://schemas.openxmlformats.org/officeDocument/2006/relationships/image" Target="../media/image93.wmf"/><Relationship Id="rId1" Type="http://schemas.openxmlformats.org/officeDocument/2006/relationships/image" Target="../media/image92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1.wmf"/><Relationship Id="rId3" Type="http://schemas.openxmlformats.org/officeDocument/2006/relationships/image" Target="../media/image100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drawings/_rels/vmlDrawing21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6.wmf"/><Relationship Id="rId4" Type="http://schemas.openxmlformats.org/officeDocument/2006/relationships/image" Target="../media/image105.wmf"/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wmf"/><Relationship Id="rId7" Type="http://schemas.openxmlformats.org/officeDocument/2006/relationships/image" Target="../media/image113.wmf"/><Relationship Id="rId6" Type="http://schemas.openxmlformats.org/officeDocument/2006/relationships/image" Target="../media/image112.wmf"/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wmf"/><Relationship Id="rId1" Type="http://schemas.openxmlformats.org/officeDocument/2006/relationships/image" Target="../media/image11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7" Type="http://schemas.openxmlformats.org/officeDocument/2006/relationships/image" Target="../media/image1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6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46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幻灯片图像占位符 1331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94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215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235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mc:AlternateContent xmlns:mc="http://schemas.openxmlformats.org/markup-compatibility/2006">
    <mc:Choice xmlns:p14="http://schemas.microsoft.com/office/powerpoint/2010/main" Requires="p14">
      <p:transition p14:dur="500" advClick="0"/>
    </mc:Choice>
    <mc:Fallback>
      <p:transition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3.bin"/><Relationship Id="rId8" Type="http://schemas.openxmlformats.org/officeDocument/2006/relationships/image" Target="../media/image36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33.wmf"/><Relationship Id="rId16" Type="http://schemas.openxmlformats.org/officeDocument/2006/relationships/vmlDrawing" Target="../drawings/vmlDrawing8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9.wmf"/><Relationship Id="rId13" Type="http://schemas.openxmlformats.org/officeDocument/2006/relationships/oleObject" Target="../embeddings/oleObject45.bin"/><Relationship Id="rId12" Type="http://schemas.openxmlformats.org/officeDocument/2006/relationships/image" Target="../media/image38.wmf"/><Relationship Id="rId11" Type="http://schemas.openxmlformats.org/officeDocument/2006/relationships/oleObject" Target="../embeddings/oleObject44.bin"/><Relationship Id="rId10" Type="http://schemas.openxmlformats.org/officeDocument/2006/relationships/image" Target="../media/image37.wmf"/><Relationship Id="rId1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0.bin"/><Relationship Id="rId8" Type="http://schemas.openxmlformats.org/officeDocument/2006/relationships/image" Target="../media/image43.wmf"/><Relationship Id="rId7" Type="http://schemas.openxmlformats.org/officeDocument/2006/relationships/oleObject" Target="../embeddings/oleObject49.bin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8.bin"/><Relationship Id="rId4" Type="http://schemas.openxmlformats.org/officeDocument/2006/relationships/image" Target="../media/image41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40.wmf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6.wmf"/><Relationship Id="rId13" Type="http://schemas.openxmlformats.org/officeDocument/2006/relationships/oleObject" Target="../embeddings/oleObject52.bin"/><Relationship Id="rId12" Type="http://schemas.openxmlformats.org/officeDocument/2006/relationships/image" Target="../media/image45.wmf"/><Relationship Id="rId11" Type="http://schemas.openxmlformats.org/officeDocument/2006/relationships/oleObject" Target="../embeddings/oleObject51.bin"/><Relationship Id="rId10" Type="http://schemas.openxmlformats.org/officeDocument/2006/relationships/image" Target="../media/image44.wmf"/><Relationship Id="rId1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7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56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55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54.bin"/><Relationship Id="rId2" Type="http://schemas.openxmlformats.org/officeDocument/2006/relationships/image" Target="../media/image47.wmf"/><Relationship Id="rId12" Type="http://schemas.openxmlformats.org/officeDocument/2006/relationships/vmlDrawing" Target="../drawings/vmlDrawing1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5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52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6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65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4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56.wmf"/><Relationship Id="rId18" Type="http://schemas.openxmlformats.org/officeDocument/2006/relationships/vmlDrawing" Target="../drawings/vmlDrawing1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63.wmf"/><Relationship Id="rId15" Type="http://schemas.openxmlformats.org/officeDocument/2006/relationships/oleObject" Target="../embeddings/oleObject69.bin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68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67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62.bin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3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66.wmf"/><Relationship Id="rId4" Type="http://schemas.openxmlformats.org/officeDocument/2006/relationships/oleObject" Target="../embeddings/oleObject71.bin"/><Relationship Id="rId3" Type="http://schemas.openxmlformats.org/officeDocument/2006/relationships/image" Target="../media/image65.jpeg"/><Relationship Id="rId2" Type="http://schemas.openxmlformats.org/officeDocument/2006/relationships/image" Target="../media/image64.wmf"/><Relationship Id="rId1" Type="http://schemas.openxmlformats.org/officeDocument/2006/relationships/oleObject" Target="../embeddings/oleObject70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wmf"/><Relationship Id="rId8" Type="http://schemas.openxmlformats.org/officeDocument/2006/relationships/oleObject" Target="../embeddings/oleObject76.bin"/><Relationship Id="rId7" Type="http://schemas.openxmlformats.org/officeDocument/2006/relationships/image" Target="../media/image69.wmf"/><Relationship Id="rId6" Type="http://schemas.openxmlformats.org/officeDocument/2006/relationships/oleObject" Target="../embeddings/oleObject75.bin"/><Relationship Id="rId5" Type="http://schemas.openxmlformats.org/officeDocument/2006/relationships/oleObject" Target="../embeddings/oleObject74.bin"/><Relationship Id="rId4" Type="http://schemas.openxmlformats.org/officeDocument/2006/relationships/image" Target="../media/image68.wmf"/><Relationship Id="rId3" Type="http://schemas.openxmlformats.org/officeDocument/2006/relationships/oleObject" Target="../embeddings/oleObject73.bin"/><Relationship Id="rId2" Type="http://schemas.openxmlformats.org/officeDocument/2006/relationships/image" Target="../media/image67.wmf"/><Relationship Id="rId12" Type="http://schemas.openxmlformats.org/officeDocument/2006/relationships/notesSlide" Target="../notesSlides/notesSlide1.xml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72.bin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2.wmf"/><Relationship Id="rId3" Type="http://schemas.openxmlformats.org/officeDocument/2006/relationships/oleObject" Target="../embeddings/oleObject78.bin"/><Relationship Id="rId2" Type="http://schemas.openxmlformats.org/officeDocument/2006/relationships/image" Target="../media/image71.wmf"/><Relationship Id="rId1" Type="http://schemas.openxmlformats.org/officeDocument/2006/relationships/oleObject" Target="../embeddings/oleObject77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3.bin"/><Relationship Id="rId8" Type="http://schemas.openxmlformats.org/officeDocument/2006/relationships/image" Target="../media/image76.wmf"/><Relationship Id="rId7" Type="http://schemas.openxmlformats.org/officeDocument/2006/relationships/oleObject" Target="../embeddings/oleObject82.bin"/><Relationship Id="rId6" Type="http://schemas.openxmlformats.org/officeDocument/2006/relationships/image" Target="../media/image75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74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73.wmf"/><Relationship Id="rId16" Type="http://schemas.openxmlformats.org/officeDocument/2006/relationships/vmlDrawing" Target="../drawings/vmlDrawing16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79.wmf"/><Relationship Id="rId13" Type="http://schemas.openxmlformats.org/officeDocument/2006/relationships/oleObject" Target="../embeddings/oleObject85.bin"/><Relationship Id="rId12" Type="http://schemas.openxmlformats.org/officeDocument/2006/relationships/image" Target="../media/image78.wmf"/><Relationship Id="rId11" Type="http://schemas.openxmlformats.org/officeDocument/2006/relationships/oleObject" Target="../embeddings/oleObject84.bin"/><Relationship Id="rId10" Type="http://schemas.openxmlformats.org/officeDocument/2006/relationships/image" Target="../media/image77.wmf"/><Relationship Id="rId1" Type="http://schemas.openxmlformats.org/officeDocument/2006/relationships/oleObject" Target="../embeddings/oleObject79.bin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82.png"/><Relationship Id="rId4" Type="http://schemas.openxmlformats.org/officeDocument/2006/relationships/image" Target="../media/image81.wmf"/><Relationship Id="rId3" Type="http://schemas.openxmlformats.org/officeDocument/2006/relationships/oleObject" Target="../embeddings/oleObject87.bin"/><Relationship Id="rId2" Type="http://schemas.openxmlformats.org/officeDocument/2006/relationships/image" Target="../media/image80.wmf"/><Relationship Id="rId1" Type="http://schemas.openxmlformats.org/officeDocument/2006/relationships/oleObject" Target="../embeddings/oleObject8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2.bin"/><Relationship Id="rId8" Type="http://schemas.openxmlformats.org/officeDocument/2006/relationships/oleObject" Target="../embeddings/oleObject91.bin"/><Relationship Id="rId7" Type="http://schemas.openxmlformats.org/officeDocument/2006/relationships/image" Target="../media/image86.wmf"/><Relationship Id="rId6" Type="http://schemas.openxmlformats.org/officeDocument/2006/relationships/oleObject" Target="../embeddings/oleObject90.bin"/><Relationship Id="rId5" Type="http://schemas.openxmlformats.org/officeDocument/2006/relationships/image" Target="../media/image85.png"/><Relationship Id="rId4" Type="http://schemas.openxmlformats.org/officeDocument/2006/relationships/image" Target="../media/image84.wmf"/><Relationship Id="rId3" Type="http://schemas.openxmlformats.org/officeDocument/2006/relationships/oleObject" Target="../embeddings/oleObject89.bin"/><Relationship Id="rId25" Type="http://schemas.openxmlformats.org/officeDocument/2006/relationships/vmlDrawing" Target="../drawings/vmlDrawing18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91.wmf"/><Relationship Id="rId22" Type="http://schemas.openxmlformats.org/officeDocument/2006/relationships/oleObject" Target="../embeddings/oleObject101.bin"/><Relationship Id="rId21" Type="http://schemas.openxmlformats.org/officeDocument/2006/relationships/image" Target="../media/image90.wmf"/><Relationship Id="rId20" Type="http://schemas.openxmlformats.org/officeDocument/2006/relationships/oleObject" Target="../embeddings/oleObject100.bin"/><Relationship Id="rId2" Type="http://schemas.openxmlformats.org/officeDocument/2006/relationships/image" Target="../media/image83.wmf"/><Relationship Id="rId19" Type="http://schemas.openxmlformats.org/officeDocument/2006/relationships/image" Target="../media/image89.wmf"/><Relationship Id="rId18" Type="http://schemas.openxmlformats.org/officeDocument/2006/relationships/oleObject" Target="../embeddings/oleObject99.bin"/><Relationship Id="rId17" Type="http://schemas.openxmlformats.org/officeDocument/2006/relationships/oleObject" Target="../embeddings/oleObject98.bin"/><Relationship Id="rId16" Type="http://schemas.openxmlformats.org/officeDocument/2006/relationships/oleObject" Target="../embeddings/oleObject97.bin"/><Relationship Id="rId15" Type="http://schemas.openxmlformats.org/officeDocument/2006/relationships/oleObject" Target="../embeddings/oleObject96.bin"/><Relationship Id="rId14" Type="http://schemas.openxmlformats.org/officeDocument/2006/relationships/oleObject" Target="../embeddings/oleObject95.bin"/><Relationship Id="rId13" Type="http://schemas.openxmlformats.org/officeDocument/2006/relationships/image" Target="../media/image88.wmf"/><Relationship Id="rId12" Type="http://schemas.openxmlformats.org/officeDocument/2006/relationships/oleObject" Target="../embeddings/oleObject94.bin"/><Relationship Id="rId11" Type="http://schemas.openxmlformats.org/officeDocument/2006/relationships/image" Target="../media/image87.wmf"/><Relationship Id="rId10" Type="http://schemas.openxmlformats.org/officeDocument/2006/relationships/oleObject" Target="../embeddings/oleObject93.bin"/><Relationship Id="rId1" Type="http://schemas.openxmlformats.org/officeDocument/2006/relationships/oleObject" Target="../embeddings/oleObject88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5.wmf"/><Relationship Id="rId8" Type="http://schemas.openxmlformats.org/officeDocument/2006/relationships/oleObject" Target="../embeddings/oleObject106.bin"/><Relationship Id="rId7" Type="http://schemas.openxmlformats.org/officeDocument/2006/relationships/oleObject" Target="../embeddings/oleObject105.bin"/><Relationship Id="rId6" Type="http://schemas.openxmlformats.org/officeDocument/2006/relationships/image" Target="../media/image94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93.wmf"/><Relationship Id="rId3" Type="http://schemas.openxmlformats.org/officeDocument/2006/relationships/oleObject" Target="../embeddings/oleObject103.bin"/><Relationship Id="rId2" Type="http://schemas.openxmlformats.org/officeDocument/2006/relationships/image" Target="../media/image92.wmf"/><Relationship Id="rId14" Type="http://schemas.openxmlformats.org/officeDocument/2006/relationships/notesSlide" Target="../notesSlides/notesSlide3.xml"/><Relationship Id="rId13" Type="http://schemas.openxmlformats.org/officeDocument/2006/relationships/vmlDrawing" Target="../drawings/vmlDrawing19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96.wmf"/><Relationship Id="rId10" Type="http://schemas.openxmlformats.org/officeDocument/2006/relationships/oleObject" Target="../embeddings/oleObject107.bin"/><Relationship Id="rId1" Type="http://schemas.openxmlformats.org/officeDocument/2006/relationships/oleObject" Target="../embeddings/oleObject102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2.bin"/><Relationship Id="rId8" Type="http://schemas.openxmlformats.org/officeDocument/2006/relationships/oleObject" Target="../embeddings/oleObject111.bin"/><Relationship Id="rId7" Type="http://schemas.openxmlformats.org/officeDocument/2006/relationships/image" Target="../media/image100.wmf"/><Relationship Id="rId6" Type="http://schemas.openxmlformats.org/officeDocument/2006/relationships/oleObject" Target="../embeddings/oleObject110.bin"/><Relationship Id="rId5" Type="http://schemas.openxmlformats.org/officeDocument/2006/relationships/image" Target="../media/image99.png"/><Relationship Id="rId4" Type="http://schemas.openxmlformats.org/officeDocument/2006/relationships/image" Target="../media/image98.wmf"/><Relationship Id="rId3" Type="http://schemas.openxmlformats.org/officeDocument/2006/relationships/oleObject" Target="../embeddings/oleObject109.bin"/><Relationship Id="rId2" Type="http://schemas.openxmlformats.org/officeDocument/2006/relationships/image" Target="../media/image97.wmf"/><Relationship Id="rId12" Type="http://schemas.openxmlformats.org/officeDocument/2006/relationships/vmlDrawing" Target="../drawings/vmlDrawing2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1.wmf"/><Relationship Id="rId1" Type="http://schemas.openxmlformats.org/officeDocument/2006/relationships/oleObject" Target="../embeddings/oleObject108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7.bin"/><Relationship Id="rId8" Type="http://schemas.openxmlformats.org/officeDocument/2006/relationships/image" Target="../media/image105.wmf"/><Relationship Id="rId7" Type="http://schemas.openxmlformats.org/officeDocument/2006/relationships/oleObject" Target="../embeddings/oleObject116.bin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103.wmf"/><Relationship Id="rId3" Type="http://schemas.openxmlformats.org/officeDocument/2006/relationships/oleObject" Target="../embeddings/oleObject114.bin"/><Relationship Id="rId2" Type="http://schemas.openxmlformats.org/officeDocument/2006/relationships/image" Target="../media/image102.wmf"/><Relationship Id="rId13" Type="http://schemas.openxmlformats.org/officeDocument/2006/relationships/notesSlide" Target="../notesSlides/notesSlide4.xml"/><Relationship Id="rId12" Type="http://schemas.openxmlformats.org/officeDocument/2006/relationships/vmlDrawing" Target="../drawings/vmlDrawing2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6.wmf"/><Relationship Id="rId1" Type="http://schemas.openxmlformats.org/officeDocument/2006/relationships/oleObject" Target="../embeddings/oleObject113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2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121.bin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120.bin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119.bin"/><Relationship Id="rId2" Type="http://schemas.openxmlformats.org/officeDocument/2006/relationships/image" Target="../media/image107.wmf"/><Relationship Id="rId18" Type="http://schemas.openxmlformats.org/officeDocument/2006/relationships/vmlDrawing" Target="../drawings/vmlDrawing2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14.wmf"/><Relationship Id="rId15" Type="http://schemas.openxmlformats.org/officeDocument/2006/relationships/oleObject" Target="../embeddings/oleObject125.bin"/><Relationship Id="rId14" Type="http://schemas.openxmlformats.org/officeDocument/2006/relationships/image" Target="../media/image113.wmf"/><Relationship Id="rId13" Type="http://schemas.openxmlformats.org/officeDocument/2006/relationships/oleObject" Target="../embeddings/oleObject124.bin"/><Relationship Id="rId12" Type="http://schemas.openxmlformats.org/officeDocument/2006/relationships/image" Target="../media/image112.wmf"/><Relationship Id="rId11" Type="http://schemas.openxmlformats.org/officeDocument/2006/relationships/oleObject" Target="../embeddings/oleObject123.bin"/><Relationship Id="rId10" Type="http://schemas.openxmlformats.org/officeDocument/2006/relationships/image" Target="../media/image111.wmf"/><Relationship Id="rId1" Type="http://schemas.openxmlformats.org/officeDocument/2006/relationships/oleObject" Target="../embeddings/oleObject118.bin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16.wmf"/><Relationship Id="rId3" Type="http://schemas.openxmlformats.org/officeDocument/2006/relationships/oleObject" Target="../embeddings/oleObject127.bin"/><Relationship Id="rId2" Type="http://schemas.openxmlformats.org/officeDocument/2006/relationships/image" Target="../media/image115.wmf"/><Relationship Id="rId1" Type="http://schemas.openxmlformats.org/officeDocument/2006/relationships/oleObject" Target="../embeddings/oleObject126.bin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5.wmf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4.bin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9.wmf"/><Relationship Id="rId19" Type="http://schemas.openxmlformats.org/officeDocument/2006/relationships/vmlDrawing" Target="../drawings/vmlDrawing4.vml"/><Relationship Id="rId18" Type="http://schemas.openxmlformats.org/officeDocument/2006/relationships/slideLayout" Target="../slideLayouts/slideLayout4.xml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16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5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4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3.wmf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16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18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14.wmf"/><Relationship Id="rId15" Type="http://schemas.openxmlformats.org/officeDocument/2006/relationships/vmlDrawing" Target="../drawings/vmlDrawing5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0.wmf"/><Relationship Id="rId12" Type="http://schemas.openxmlformats.org/officeDocument/2006/relationships/oleObject" Target="../embeddings/oleObject25.bin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9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9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1.wmf"/><Relationship Id="rId15" Type="http://schemas.openxmlformats.org/officeDocument/2006/relationships/vmlDrawing" Target="../drawings/vmlDrawing6.vml"/><Relationship Id="rId14" Type="http://schemas.openxmlformats.org/officeDocument/2006/relationships/slideLayout" Target="../slideLayouts/slideLayout4.xml"/><Relationship Id="rId13" Type="http://schemas.openxmlformats.org/officeDocument/2006/relationships/oleObject" Target="../embeddings/oleObject32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30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29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27.wmf"/><Relationship Id="rId14" Type="http://schemas.openxmlformats.org/officeDocument/2006/relationships/vmlDrawing" Target="../drawings/vmlDrawing7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32.wmf"/><Relationship Id="rId11" Type="http://schemas.openxmlformats.org/officeDocument/2006/relationships/oleObject" Target="../embeddings/oleObject38.bin"/><Relationship Id="rId10" Type="http://schemas.openxmlformats.org/officeDocument/2006/relationships/image" Target="../media/image31.wmf"/><Relationship Id="rId1" Type="http://schemas.openxmlformats.org/officeDocument/2006/relationships/oleObject" Target="../embeddings/oleObject3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79510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>
        <p:fade/>
      </p:transition>
    </mc:Choice>
    <mc:Fallback>
      <p:transition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5" name="矩形 46084"/>
          <p:cNvSpPr/>
          <p:nvPr/>
        </p:nvSpPr>
        <p:spPr>
          <a:xfrm>
            <a:off x="1545590" y="624205"/>
            <a:ext cx="140462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 dirty="0">
                <a:latin typeface="+mn-ea"/>
                <a:cs typeface="+mn-ea"/>
              </a:rPr>
              <a:t>4</a:t>
            </a:r>
            <a:r>
              <a:rPr lang="en-US" altLang="zh-CN" sz="2300">
                <a:latin typeface="+mn-ea"/>
                <a:cs typeface="+mn-ea"/>
              </a:rPr>
              <a:t> </a:t>
            </a:r>
            <a:r>
              <a:rPr lang="zh-CN" altLang="en-US" sz="2300" dirty="0">
                <a:latin typeface="+mn-ea"/>
                <a:cs typeface="+mn-ea"/>
              </a:rPr>
              <a:t>已知    </a:t>
            </a:r>
            <a:endParaRPr lang="zh-CN" altLang="en-US" sz="2300" dirty="0">
              <a:latin typeface="+mn-ea"/>
              <a:cs typeface="+mn-ea"/>
            </a:endParaRPr>
          </a:p>
        </p:txBody>
      </p:sp>
      <p:graphicFrame>
        <p:nvGraphicFramePr>
          <p:cNvPr id="46084" name="对象 46083"/>
          <p:cNvGraphicFramePr/>
          <p:nvPr/>
        </p:nvGraphicFramePr>
        <p:xfrm>
          <a:off x="2950210" y="628015"/>
          <a:ext cx="2441575" cy="420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" r:id="rId1" imgW="1397000" imgH="279400" progId="Equation.3">
                  <p:embed/>
                </p:oleObj>
              </mc:Choice>
              <mc:Fallback>
                <p:oleObj name="" r:id="rId1" imgW="1397000" imgH="279400" progId="Equation.3">
                  <p:embed/>
                  <p:pic>
                    <p:nvPicPr>
                      <p:cNvPr id="0" name="图片 308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50210" y="628015"/>
                        <a:ext cx="2441575" cy="4203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矩形 46085"/>
          <p:cNvSpPr/>
          <p:nvPr/>
        </p:nvSpPr>
        <p:spPr>
          <a:xfrm>
            <a:off x="5394643" y="588169"/>
            <a:ext cx="48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求</a:t>
            </a:r>
            <a:endParaRPr lang="zh-CN" altLang="en-US" sz="2400" dirty="0">
              <a:latin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46089" name="对象 46088"/>
          <p:cNvGraphicFramePr/>
          <p:nvPr/>
        </p:nvGraphicFramePr>
        <p:xfrm>
          <a:off x="1788795" y="1343025"/>
          <a:ext cx="1583055" cy="553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9" name="" r:id="rId3" imgW="876300" imgH="279400" progId="Equation.3">
                  <p:embed/>
                </p:oleObj>
              </mc:Choice>
              <mc:Fallback>
                <p:oleObj name="" r:id="rId3" imgW="876300" imgH="279400" progId="Equation.3">
                  <p:embed/>
                  <p:pic>
                    <p:nvPicPr>
                      <p:cNvPr id="0" name="图片 308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8795" y="1343025"/>
                        <a:ext cx="1583055" cy="553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8" name="对象 46087"/>
          <p:cNvGraphicFramePr/>
          <p:nvPr/>
        </p:nvGraphicFramePr>
        <p:xfrm>
          <a:off x="3804920" y="1196975"/>
          <a:ext cx="1362075" cy="70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name="" r:id="rId5" imgW="761365" imgH="405765" progId="Equation.3">
                  <p:embed/>
                </p:oleObj>
              </mc:Choice>
              <mc:Fallback>
                <p:oleObj name="" r:id="rId5" imgW="761365" imgH="405765" progId="Equation.3">
                  <p:embed/>
                  <p:pic>
                    <p:nvPicPr>
                      <p:cNvPr id="0" name="图片 30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804920" y="1196975"/>
                        <a:ext cx="1362075" cy="700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7" name="对象 46086"/>
          <p:cNvGraphicFramePr/>
          <p:nvPr/>
        </p:nvGraphicFramePr>
        <p:xfrm>
          <a:off x="5577840" y="1196975"/>
          <a:ext cx="2032635" cy="699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1" name="" r:id="rId7" imgW="1217930" imgH="405765" progId="Equation.3">
                  <p:embed/>
                </p:oleObj>
              </mc:Choice>
              <mc:Fallback>
                <p:oleObj name="" r:id="rId7" imgW="1217930" imgH="405765" progId="Equation.3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77840" y="1196975"/>
                        <a:ext cx="2032635" cy="699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6" name="对象 46095"/>
          <p:cNvGraphicFramePr/>
          <p:nvPr/>
        </p:nvGraphicFramePr>
        <p:xfrm>
          <a:off x="1545590" y="2969895"/>
          <a:ext cx="43370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" r:id="rId9" imgW="2222500" imgH="279400" progId="Equation.3">
                  <p:embed/>
                </p:oleObj>
              </mc:Choice>
              <mc:Fallback>
                <p:oleObj name="" r:id="rId9" imgW="2222500" imgH="279400" progId="Equation.3">
                  <p:embed/>
                  <p:pic>
                    <p:nvPicPr>
                      <p:cNvPr id="0" name="图片 309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45590" y="2969895"/>
                        <a:ext cx="4337050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5" name="对象 46094"/>
          <p:cNvGraphicFramePr/>
          <p:nvPr/>
        </p:nvGraphicFramePr>
        <p:xfrm>
          <a:off x="1461770" y="3729990"/>
          <a:ext cx="3206750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" r:id="rId11" imgW="1637030" imgH="405765" progId="Equation.3">
                  <p:embed/>
                </p:oleObj>
              </mc:Choice>
              <mc:Fallback>
                <p:oleObj name="" r:id="rId11" imgW="1637030" imgH="405765" progId="Equation.3">
                  <p:embed/>
                  <p:pic>
                    <p:nvPicPr>
                      <p:cNvPr id="0" name="图片 309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61770" y="3729990"/>
                        <a:ext cx="3206750" cy="7651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4" name="对象 46093"/>
          <p:cNvGraphicFramePr/>
          <p:nvPr/>
        </p:nvGraphicFramePr>
        <p:xfrm>
          <a:off x="1545590" y="4796155"/>
          <a:ext cx="6497955" cy="657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" r:id="rId13" imgW="3324225" imgH="405765" progId="Equation.3">
                  <p:embed/>
                </p:oleObj>
              </mc:Choice>
              <mc:Fallback>
                <p:oleObj name="" r:id="rId13" imgW="3324225" imgH="405765" progId="Equation.3">
                  <p:embed/>
                  <p:pic>
                    <p:nvPicPr>
                      <p:cNvPr id="0" name="图片 309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45590" y="4796155"/>
                        <a:ext cx="6497955" cy="6578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97" name="矩形 46096"/>
          <p:cNvSpPr/>
          <p:nvPr/>
        </p:nvSpPr>
        <p:spPr>
          <a:xfrm>
            <a:off x="1461453" y="2199164"/>
            <a:ext cx="458343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解：由数列极限的四则运算可知：</a:t>
            </a:r>
            <a:endParaRPr lang="zh-CN" altLang="en-US" sz="2300" b="1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6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/>
      <p:bldP spid="46086" grpId="0"/>
      <p:bldP spid="460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7110" name="对象 47109"/>
          <p:cNvGraphicFramePr/>
          <p:nvPr/>
        </p:nvGraphicFramePr>
        <p:xfrm>
          <a:off x="1199833" y="939800"/>
          <a:ext cx="22320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1" imgW="1294130" imgH="405765" progId="Equation.3">
                  <p:embed/>
                </p:oleObj>
              </mc:Choice>
              <mc:Fallback>
                <p:oleObj name="" r:id="rId1" imgW="1294130" imgH="405765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99833" y="939800"/>
                        <a:ext cx="2232025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9" name="对象 47108"/>
          <p:cNvGraphicFramePr/>
          <p:nvPr/>
        </p:nvGraphicFramePr>
        <p:xfrm>
          <a:off x="3965258" y="916940"/>
          <a:ext cx="2159000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" r:id="rId3" imgW="1269365" imgH="419100" progId="Equation.3">
                  <p:embed/>
                </p:oleObj>
              </mc:Choice>
              <mc:Fallback>
                <p:oleObj name="" r:id="rId3" imgW="1269365" imgH="419100" progId="Equation.3">
                  <p:embed/>
                  <p:pic>
                    <p:nvPicPr>
                      <p:cNvPr id="0" name="图片 309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5258" y="916940"/>
                        <a:ext cx="2159000" cy="7127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08" name="对象 47107"/>
          <p:cNvGraphicFramePr/>
          <p:nvPr/>
        </p:nvGraphicFramePr>
        <p:xfrm>
          <a:off x="6542405" y="861378"/>
          <a:ext cx="381317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" r:id="rId5" imgW="2233930" imgH="444500" progId="Equation.3">
                  <p:embed/>
                </p:oleObj>
              </mc:Choice>
              <mc:Fallback>
                <p:oleObj name="" r:id="rId5" imgW="2233930" imgH="444500" progId="Equation.3">
                  <p:embed/>
                  <p:pic>
                    <p:nvPicPr>
                      <p:cNvPr id="0" name="图片 3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42405" y="861378"/>
                        <a:ext cx="3813175" cy="752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1" name="矩形 47110"/>
          <p:cNvSpPr/>
          <p:nvPr/>
        </p:nvSpPr>
        <p:spPr>
          <a:xfrm>
            <a:off x="768985" y="487046"/>
            <a:ext cx="308991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6700"/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 dirty="0">
                <a:latin typeface="+mn-ea"/>
                <a:cs typeface="+mn-ea"/>
              </a:rPr>
              <a:t>5 </a:t>
            </a:r>
            <a:r>
              <a:rPr lang="zh-CN" altLang="en-US" sz="2300" b="1" dirty="0">
                <a:latin typeface="+mn-ea"/>
                <a:cs typeface="+mn-ea"/>
              </a:rPr>
              <a:t>求下列各极限</a:t>
            </a:r>
            <a:r>
              <a:rPr lang="zh-CN" altLang="en-US" sz="2300" dirty="0">
                <a:latin typeface="+mn-ea"/>
                <a:cs typeface="+mn-ea"/>
              </a:rPr>
              <a:t>：</a:t>
            </a:r>
            <a:endParaRPr lang="zh-CN" altLang="en-US" sz="2300" dirty="0">
              <a:latin typeface="+mn-ea"/>
              <a:cs typeface="+mn-ea"/>
            </a:endParaRPr>
          </a:p>
        </p:txBody>
      </p:sp>
      <p:graphicFrame>
        <p:nvGraphicFramePr>
          <p:cNvPr id="47118" name="对象 47117"/>
          <p:cNvGraphicFramePr/>
          <p:nvPr/>
        </p:nvGraphicFramePr>
        <p:xfrm>
          <a:off x="2080895" y="1909445"/>
          <a:ext cx="6062980" cy="74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" r:id="rId7" imgW="3681095" imgH="444500" progId="Equation.3">
                  <p:embed/>
                </p:oleObj>
              </mc:Choice>
              <mc:Fallback>
                <p:oleObj name="" r:id="rId7" imgW="3681095" imgH="444500" progId="Equation.3">
                  <p:embed/>
                  <p:pic>
                    <p:nvPicPr>
                      <p:cNvPr id="0" name="图片 3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80895" y="1909445"/>
                        <a:ext cx="6062980" cy="7454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7" name="对象 47116"/>
          <p:cNvGraphicFramePr/>
          <p:nvPr/>
        </p:nvGraphicFramePr>
        <p:xfrm>
          <a:off x="1285875" y="2654935"/>
          <a:ext cx="7301865" cy="1223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" r:id="rId9" imgW="4722495" imgH="761365" progId="Equation.3">
                  <p:embed/>
                </p:oleObj>
              </mc:Choice>
              <mc:Fallback>
                <p:oleObj name="" r:id="rId9" imgW="4722495" imgH="761365" progId="Equation.3">
                  <p:embed/>
                  <p:pic>
                    <p:nvPicPr>
                      <p:cNvPr id="0" name="图片 3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85875" y="2654935"/>
                        <a:ext cx="7301865" cy="1223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15" name="对象 47114"/>
          <p:cNvGraphicFramePr/>
          <p:nvPr/>
        </p:nvGraphicFramePr>
        <p:xfrm>
          <a:off x="3201670" y="5398135"/>
          <a:ext cx="6308725" cy="84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11" imgW="3568700" imgH="431800" progId="Equation.3">
                  <p:embed/>
                </p:oleObj>
              </mc:Choice>
              <mc:Fallback>
                <p:oleObj name="" r:id="rId11" imgW="3568700" imgH="4318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01670" y="5398135"/>
                        <a:ext cx="6308725" cy="8407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19" name="矩形 47118"/>
          <p:cNvSpPr/>
          <p:nvPr/>
        </p:nvSpPr>
        <p:spPr>
          <a:xfrm>
            <a:off x="1285875" y="1982153"/>
            <a:ext cx="76962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Times New Roman" panose="02020603050405020304" pitchFamily="18" charset="0"/>
              </a:rPr>
              <a:t>解：</a:t>
            </a:r>
            <a:endParaRPr lang="zh-CN" altLang="en-US" sz="23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7121" name="矩形 47120"/>
          <p:cNvSpPr/>
          <p:nvPr/>
        </p:nvSpPr>
        <p:spPr>
          <a:xfrm>
            <a:off x="852805" y="4130675"/>
            <a:ext cx="822706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indent="266700"/>
            <a:r>
              <a:rPr lang="en-US" altLang="zh-CN" sz="2300" b="1">
                <a:latin typeface="+mn-ea"/>
                <a:cs typeface="+mn-ea"/>
              </a:rPr>
              <a:t>(3</a:t>
            </a:r>
            <a:r>
              <a:rPr lang="en-US" altLang="zh-CN" sz="2300" b="1" dirty="0">
                <a:latin typeface="+mn-ea"/>
                <a:cs typeface="+mn-ea"/>
              </a:rPr>
              <a:t>) </a:t>
            </a:r>
            <a:r>
              <a:rPr lang="zh-CN" altLang="en-US" sz="2300" b="1" dirty="0">
                <a:latin typeface="+mn-ea"/>
                <a:cs typeface="+mn-ea"/>
              </a:rPr>
              <a:t>此为和式的极限，需先求和，再利用法则求极限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r>
              <a:rPr lang="zh-CN" altLang="en-US" sz="2300" b="1" dirty="0">
                <a:latin typeface="+mn-ea"/>
                <a:cs typeface="+mn-ea"/>
              </a:rPr>
              <a:t>于是由</a:t>
            </a:r>
            <a:endParaRPr lang="zh-CN" altLang="en-US" sz="2300" b="1" dirty="0">
              <a:latin typeface="+mn-ea"/>
              <a:cs typeface="+mn-ea"/>
            </a:endParaRPr>
          </a:p>
        </p:txBody>
      </p:sp>
      <p:graphicFrame>
        <p:nvGraphicFramePr>
          <p:cNvPr id="47123" name="对象 47122"/>
          <p:cNvGraphicFramePr/>
          <p:nvPr/>
        </p:nvGraphicFramePr>
        <p:xfrm>
          <a:off x="2734310" y="4697413"/>
          <a:ext cx="5081588" cy="61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" r:id="rId13" imgW="3349625" imgH="405765" progId="Equation.3">
                  <p:embed/>
                </p:oleObj>
              </mc:Choice>
              <mc:Fallback>
                <p:oleObj name="" r:id="rId13" imgW="3349625" imgH="405765" progId="Equation.3">
                  <p:embed/>
                  <p:pic>
                    <p:nvPicPr>
                      <p:cNvPr id="0" name="图片 31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34310" y="4697413"/>
                        <a:ext cx="5081588" cy="6175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24" name="矩形 47123"/>
          <p:cNvSpPr/>
          <p:nvPr/>
        </p:nvSpPr>
        <p:spPr>
          <a:xfrm>
            <a:off x="1718628" y="5595303"/>
            <a:ext cx="164973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300" b="1" dirty="0">
                <a:latin typeface="+mn-ea"/>
              </a:rPr>
              <a:t>从而得知：</a:t>
            </a:r>
            <a:endParaRPr lang="zh-CN" altLang="en-US" sz="23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7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7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1" grpId="0"/>
      <p:bldP spid="47121" grpId="0"/>
      <p:bldP spid="47124" grpId="0"/>
      <p:bldP spid="47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51201"/>
          <p:cNvSpPr txBox="1"/>
          <p:nvPr/>
        </p:nvSpPr>
        <p:spPr>
          <a:xfrm>
            <a:off x="1032828" y="609283"/>
            <a:ext cx="640873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无穷递缩等比数列的求和公式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51214" name="矩形 51213"/>
          <p:cNvSpPr/>
          <p:nvPr/>
        </p:nvSpPr>
        <p:spPr>
          <a:xfrm>
            <a:off x="1033780" y="1231583"/>
            <a:ext cx="10059035" cy="1684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300" dirty="0">
                <a:latin typeface="+mn-ea"/>
                <a:cs typeface="+mn-ea"/>
              </a:rPr>
              <a:t>    </a:t>
            </a:r>
            <a:r>
              <a:rPr lang="zh-CN" altLang="en-US" sz="2300" dirty="0">
                <a:latin typeface="+mn-ea"/>
                <a:cs typeface="+mn-ea"/>
              </a:rPr>
              <a:t>一般地，等比数列                         ，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当</a:t>
            </a:r>
            <a:r>
              <a:rPr lang="en-US" altLang="zh-CN" sz="2300" dirty="0">
                <a:latin typeface="+mn-ea"/>
                <a:cs typeface="+mn-ea"/>
                <a:sym typeface="+mn-ea"/>
              </a:rPr>
              <a:t>|q|&lt;1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时，称为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无穷递缩等比数列</a:t>
            </a:r>
            <a:r>
              <a:rPr lang="en-US" altLang="zh-CN" sz="2300" b="1" dirty="0">
                <a:latin typeface="+mn-ea"/>
                <a:cs typeface="+mn-ea"/>
                <a:sym typeface="+mn-ea"/>
              </a:rPr>
              <a:t>.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其前</a:t>
            </a:r>
            <a:r>
              <a:rPr lang="en-US" altLang="zh-CN" sz="2300" i="1">
                <a:latin typeface="+mn-ea"/>
                <a:cs typeface="+mn-ea"/>
                <a:sym typeface="+mn-ea"/>
              </a:rPr>
              <a:t>n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项的和   当     时的极限叫做这个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  <a:sym typeface="+mn-ea"/>
              </a:rPr>
              <a:t>无穷递缩等比数列的和</a:t>
            </a:r>
            <a:r>
              <a:rPr lang="en-US" altLang="zh-CN" sz="2300" b="1">
                <a:latin typeface="+mn-ea"/>
                <a:cs typeface="+mn-ea"/>
                <a:sym typeface="+mn-ea"/>
              </a:rPr>
              <a:t>.</a:t>
            </a:r>
            <a:r>
              <a:rPr lang="zh-CN" altLang="zh-CN" sz="2300">
                <a:latin typeface="+mn-ea"/>
                <a:cs typeface="+mn-ea"/>
                <a:sym typeface="+mn-ea"/>
              </a:rPr>
              <a:t>并用符号</a:t>
            </a:r>
            <a:r>
              <a:rPr lang="en-US" altLang="zh-CN" sz="2300" b="1" i="1">
                <a:latin typeface="+mn-ea"/>
                <a:cs typeface="+mn-ea"/>
                <a:sym typeface="+mn-ea"/>
              </a:rPr>
              <a:t>S </a:t>
            </a:r>
            <a:r>
              <a:rPr lang="zh-CN" altLang="en-US" sz="2300">
                <a:latin typeface="+mn-ea"/>
                <a:cs typeface="+mn-ea"/>
                <a:sym typeface="+mn-ea"/>
              </a:rPr>
              <a:t>表示</a:t>
            </a:r>
            <a:r>
              <a:rPr lang="en-US" altLang="zh-CN" sz="2300" b="1">
                <a:latin typeface="+mn-ea"/>
                <a:cs typeface="+mn-ea"/>
                <a:sym typeface="+mn-ea"/>
              </a:rPr>
              <a:t>.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其和为</a:t>
            </a:r>
            <a:endParaRPr lang="zh-CN" altLang="en-US" sz="2300" dirty="0">
              <a:latin typeface="+mn-ea"/>
              <a:cs typeface="+mn-ea"/>
            </a:endParaRPr>
          </a:p>
        </p:txBody>
      </p:sp>
      <p:graphicFrame>
        <p:nvGraphicFramePr>
          <p:cNvPr id="51213" name="对象 51212"/>
          <p:cNvGraphicFramePr/>
          <p:nvPr/>
        </p:nvGraphicFramePr>
        <p:xfrm>
          <a:off x="4216400" y="1218248"/>
          <a:ext cx="3759200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1816100" imgH="228600" progId="Equation.3">
                  <p:embed/>
                </p:oleObj>
              </mc:Choice>
              <mc:Fallback>
                <p:oleObj name="" r:id="rId1" imgW="1816100" imgH="2286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216400" y="1218248"/>
                        <a:ext cx="3759200" cy="479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17" name="矩形 51216"/>
          <p:cNvSpPr/>
          <p:nvPr/>
        </p:nvSpPr>
        <p:spPr>
          <a:xfrm>
            <a:off x="1524000" y="3535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300"/>
          </a:p>
        </p:txBody>
      </p:sp>
      <p:graphicFrame>
        <p:nvGraphicFramePr>
          <p:cNvPr id="51216" name="对象 51215"/>
          <p:cNvGraphicFramePr/>
          <p:nvPr/>
        </p:nvGraphicFramePr>
        <p:xfrm>
          <a:off x="4707890" y="1826895"/>
          <a:ext cx="35306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3" imgW="165100" imgH="228600" progId="Equation.3">
                  <p:embed/>
                </p:oleObj>
              </mc:Choice>
              <mc:Fallback>
                <p:oleObj name="" r:id="rId3" imgW="165100" imgH="228600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7890" y="1826895"/>
                        <a:ext cx="353060" cy="5257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8" name="对象 51217"/>
          <p:cNvGraphicFramePr/>
          <p:nvPr/>
        </p:nvGraphicFramePr>
        <p:xfrm>
          <a:off x="5344478" y="2030730"/>
          <a:ext cx="720725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5" imgW="469265" imgH="152400" progId="Equation.3">
                  <p:embed/>
                </p:oleObj>
              </mc:Choice>
              <mc:Fallback>
                <p:oleObj name="" r:id="rId5" imgW="469265" imgH="152400" progId="Equation.3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44478" y="2030730"/>
                        <a:ext cx="720725" cy="2333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19" name="对象 51218"/>
          <p:cNvGraphicFramePr/>
          <p:nvPr/>
        </p:nvGraphicFramePr>
        <p:xfrm>
          <a:off x="2720340" y="3159760"/>
          <a:ext cx="609282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5" name="" r:id="rId7" imgW="3618230" imgH="444500" progId="Equation.3">
                  <p:embed/>
                </p:oleObj>
              </mc:Choice>
              <mc:Fallback>
                <p:oleObj name="" r:id="rId7" imgW="3618230" imgH="444500" progId="Equation.3">
                  <p:embed/>
                  <p:pic>
                    <p:nvPicPr>
                      <p:cNvPr id="0" name="图片 31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20340" y="3159760"/>
                        <a:ext cx="6092825" cy="800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2" name="矩形 51221"/>
          <p:cNvSpPr/>
          <p:nvPr/>
        </p:nvSpPr>
        <p:spPr>
          <a:xfrm>
            <a:off x="2137093" y="4368166"/>
            <a:ext cx="1134745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称</a:t>
            </a:r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zh-CN" altLang="en-US" sz="2300" b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300">
              <a:latin typeface="Arial" panose="020B0604020202020204" pitchFamily="34" charset="0"/>
            </a:endParaRPr>
          </a:p>
        </p:txBody>
      </p:sp>
      <p:graphicFrame>
        <p:nvGraphicFramePr>
          <p:cNvPr id="51221" name="对象 51220"/>
          <p:cNvGraphicFramePr/>
          <p:nvPr/>
        </p:nvGraphicFramePr>
        <p:xfrm>
          <a:off x="3187065" y="4151313"/>
          <a:ext cx="1177925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" r:id="rId9" imgW="571500" imgH="431800" progId="Equation.3">
                  <p:embed/>
                </p:oleObj>
              </mc:Choice>
              <mc:Fallback>
                <p:oleObj name="" r:id="rId9" imgW="571500" imgH="431800" progId="Equation.3">
                  <p:embed/>
                  <p:pic>
                    <p:nvPicPr>
                      <p:cNvPr id="0" name="图片 310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87065" y="4151313"/>
                        <a:ext cx="1177925" cy="877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23" name="矩形 51222"/>
          <p:cNvSpPr/>
          <p:nvPr/>
        </p:nvSpPr>
        <p:spPr>
          <a:xfrm>
            <a:off x="4517073" y="4368166"/>
            <a:ext cx="458216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zh-CN" altLang="en-US" sz="2300" b="1" dirty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无穷递缩等比数列的求和公式</a:t>
            </a:r>
            <a:r>
              <a:rPr lang="zh-CN" altLang="en-US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3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14" grpId="0"/>
      <p:bldP spid="51222" grpId="0"/>
      <p:bldP spid="512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116965" y="2245995"/>
            <a:ext cx="888301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  <a:sym typeface="+mn-ea"/>
              </a:rPr>
              <a:t>解：这个等比数列的公比是   . 根据等比数列前n项和公式，得</a:t>
            </a:r>
            <a:endParaRPr lang="en-US" altLang="zh-CN" sz="2300" b="1">
              <a:latin typeface="+mn-ea"/>
              <a:cs typeface="+mn-ea"/>
            </a:endParaRPr>
          </a:p>
          <a:p>
            <a:endParaRPr lang="zh-CN" altLang="en-US" sz="2300"/>
          </a:p>
        </p:txBody>
      </p:sp>
      <p:sp>
        <p:nvSpPr>
          <p:cNvPr id="2" name="文本框 1"/>
          <p:cNvSpPr txBox="1"/>
          <p:nvPr/>
        </p:nvSpPr>
        <p:spPr>
          <a:xfrm>
            <a:off x="1116965" y="652145"/>
            <a:ext cx="10027920" cy="1364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6 求等比数列                       前n项的和，并求当n→∞ 时数列的极限.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37560" y="652145"/>
          <a:ext cx="3712210" cy="769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" imgW="1054100" imgH="393700" progId="Equation.KSEE3">
                  <p:embed/>
                </p:oleObj>
              </mc:Choice>
              <mc:Fallback>
                <p:oleObj name="" r:id="rId1" imgW="10541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37560" y="652145"/>
                        <a:ext cx="3712210" cy="769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11395" y="2078355"/>
          <a:ext cx="470535" cy="732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152400" imgH="393700" progId="Equation.KSEE3">
                  <p:embed/>
                </p:oleObj>
              </mc:Choice>
              <mc:Fallback>
                <p:oleObj name="" r:id="rId3" imgW="152400" imgH="3937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1395" y="2078355"/>
                        <a:ext cx="470535" cy="732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77260" y="3044825"/>
          <a:ext cx="3572510" cy="1050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1498600" imgH="469900" progId="Equation.KSEE3">
                  <p:embed/>
                </p:oleObj>
              </mc:Choice>
              <mc:Fallback>
                <p:oleObj name="" r:id="rId5" imgW="1498600" imgH="4699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77260" y="3044825"/>
                        <a:ext cx="3572510" cy="1050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26945" y="4392295"/>
          <a:ext cx="305435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7" imgW="1651000" imgH="405765" progId="Equation.KSEE3">
                  <p:embed/>
                </p:oleObj>
              </mc:Choice>
              <mc:Fallback>
                <p:oleObj name="" r:id="rId7" imgW="1651000" imgH="405765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6945" y="4392295"/>
                        <a:ext cx="305435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259840" y="4608830"/>
            <a:ext cx="123698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  <a:sym typeface="+mn-ea"/>
              </a:rPr>
              <a:t>因此，</a:t>
            </a:r>
            <a:endParaRPr lang="zh-CN" altLang="en-US" sz="23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3253" name="对象 53252"/>
          <p:cNvGraphicFramePr/>
          <p:nvPr/>
        </p:nvGraphicFramePr>
        <p:xfrm>
          <a:off x="2125345" y="1041400"/>
          <a:ext cx="1107440" cy="518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545465" imgH="304800" progId="Equation.3">
                  <p:embed/>
                </p:oleObj>
              </mc:Choice>
              <mc:Fallback>
                <p:oleObj name="" r:id="rId1" imgW="545465" imgH="304800" progId="Equation.3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25345" y="1041400"/>
                        <a:ext cx="1107440" cy="5181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2" name="对象 53251"/>
          <p:cNvGraphicFramePr/>
          <p:nvPr/>
        </p:nvGraphicFramePr>
        <p:xfrm>
          <a:off x="4395470" y="1049655"/>
          <a:ext cx="1152525" cy="5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3" imgW="710565" imgH="304800" progId="Equation.3">
                  <p:embed/>
                </p:oleObj>
              </mc:Choice>
              <mc:Fallback>
                <p:oleObj name="" r:id="rId3" imgW="710565" imgH="304800" progId="Equation.3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95470" y="1049655"/>
                        <a:ext cx="1152525" cy="5099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4" name="矩形 53253"/>
          <p:cNvSpPr/>
          <p:nvPr/>
        </p:nvSpPr>
        <p:spPr>
          <a:xfrm>
            <a:off x="1040130" y="588645"/>
            <a:ext cx="474408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76225"/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 dirty="0">
                <a:latin typeface="+mn-ea"/>
                <a:cs typeface="+mn-ea"/>
              </a:rPr>
              <a:t>7</a:t>
            </a:r>
            <a:r>
              <a:rPr lang="en-US" altLang="zh-CN" sz="2300">
                <a:latin typeface="+mn-ea"/>
                <a:cs typeface="+mn-ea"/>
              </a:rPr>
              <a:t>  </a:t>
            </a:r>
            <a:r>
              <a:rPr lang="zh-CN" altLang="en-US" sz="2300" b="1" dirty="0">
                <a:latin typeface="+mn-ea"/>
                <a:cs typeface="+mn-ea"/>
              </a:rPr>
              <a:t>将下列循环小数化为分数</a:t>
            </a:r>
            <a:r>
              <a:rPr lang="zh-CN" altLang="en-US" sz="2300" dirty="0">
                <a:latin typeface="+mn-ea"/>
                <a:cs typeface="+mn-ea"/>
              </a:rPr>
              <a:t>：</a:t>
            </a:r>
            <a:endParaRPr lang="zh-CN" altLang="en-US" sz="2300" dirty="0">
              <a:latin typeface="+mn-ea"/>
              <a:cs typeface="+mn-ea"/>
            </a:endParaRPr>
          </a:p>
        </p:txBody>
      </p:sp>
      <p:graphicFrame>
        <p:nvGraphicFramePr>
          <p:cNvPr id="53261" name="对象 53260"/>
          <p:cNvGraphicFramePr/>
          <p:nvPr/>
        </p:nvGraphicFramePr>
        <p:xfrm>
          <a:off x="2125345" y="1844040"/>
          <a:ext cx="52165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" r:id="rId5" imgW="2639060" imgH="304800" progId="Equation.3">
                  <p:embed/>
                </p:oleObj>
              </mc:Choice>
              <mc:Fallback>
                <p:oleObj name="" r:id="rId5" imgW="2639060" imgH="304800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25345" y="1844040"/>
                        <a:ext cx="5216525" cy="536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60" name="对象 53259"/>
          <p:cNvGraphicFramePr/>
          <p:nvPr/>
        </p:nvGraphicFramePr>
        <p:xfrm>
          <a:off x="3431858" y="2413635"/>
          <a:ext cx="3952240" cy="1154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" r:id="rId7" imgW="2005965" imgH="647700" progId="Equation.3">
                  <p:embed/>
                </p:oleObj>
              </mc:Choice>
              <mc:Fallback>
                <p:oleObj name="" r:id="rId7" imgW="2005965" imgH="647700" progId="Equation.3">
                  <p:embed/>
                  <p:pic>
                    <p:nvPicPr>
                      <p:cNvPr id="0" name="图片 310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31858" y="2413635"/>
                        <a:ext cx="3952240" cy="1154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9" name="对象 53258"/>
          <p:cNvGraphicFramePr/>
          <p:nvPr/>
        </p:nvGraphicFramePr>
        <p:xfrm>
          <a:off x="7969092" y="2667635"/>
          <a:ext cx="451485" cy="646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" r:id="rId9" imgW="228600" imgH="330200" progId="Equation.3">
                  <p:embed/>
                </p:oleObj>
              </mc:Choice>
              <mc:Fallback>
                <p:oleObj name="" r:id="rId9" imgW="228600" imgH="330200" progId="Equation.3">
                  <p:embed/>
                  <p:pic>
                    <p:nvPicPr>
                      <p:cNvPr id="0" name="图片 31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69092" y="2667635"/>
                        <a:ext cx="451485" cy="646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8" name="对象 53257"/>
          <p:cNvGraphicFramePr/>
          <p:nvPr/>
        </p:nvGraphicFramePr>
        <p:xfrm>
          <a:off x="1948180" y="3822700"/>
          <a:ext cx="408559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11" imgW="2385695" imgH="304800" progId="Equation.3">
                  <p:embed/>
                </p:oleObj>
              </mc:Choice>
              <mc:Fallback>
                <p:oleObj name="" r:id="rId11" imgW="2385695" imgH="304800" progId="Equation.3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48180" y="3822700"/>
                        <a:ext cx="4085590" cy="5429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7" name="对象 53256"/>
          <p:cNvGraphicFramePr/>
          <p:nvPr/>
        </p:nvGraphicFramePr>
        <p:xfrm>
          <a:off x="3082290" y="4461510"/>
          <a:ext cx="564578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3" imgW="3262630" imgH="761365" progId="Equation.3">
                  <p:embed/>
                </p:oleObj>
              </mc:Choice>
              <mc:Fallback>
                <p:oleObj name="" r:id="rId13" imgW="3262630" imgH="761365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82290" y="4461510"/>
                        <a:ext cx="5645785" cy="1228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6" name="对象 53255"/>
          <p:cNvGraphicFramePr/>
          <p:nvPr/>
        </p:nvGraphicFramePr>
        <p:xfrm>
          <a:off x="3082290" y="5747385"/>
          <a:ext cx="777875" cy="663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5" imgW="393065" imgH="405765" progId="Equation.3">
                  <p:embed/>
                </p:oleObj>
              </mc:Choice>
              <mc:Fallback>
                <p:oleObj name="" r:id="rId15" imgW="393065" imgH="405765" progId="Equation.3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082290" y="5747385"/>
                        <a:ext cx="777875" cy="663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62" name="矩形 53261"/>
          <p:cNvSpPr/>
          <p:nvPr/>
        </p:nvSpPr>
        <p:spPr>
          <a:xfrm>
            <a:off x="1458278" y="1928495"/>
            <a:ext cx="91567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解</a:t>
            </a:r>
            <a:r>
              <a:rPr lang="en-US" altLang="zh-CN" sz="2300" b="1" dirty="0">
                <a:latin typeface="+mn-ea"/>
                <a:cs typeface="+mn-ea"/>
              </a:rPr>
              <a:t>:</a:t>
            </a:r>
            <a:r>
              <a:rPr lang="zh-CN" altLang="en-US" sz="2300" dirty="0">
                <a:latin typeface="+mn-ea"/>
                <a:cs typeface="+mn-ea"/>
              </a:rPr>
              <a:t>  </a:t>
            </a:r>
            <a:endParaRPr lang="zh-CN" altLang="en-US" sz="2300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  <p:bldP spid="532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9" name="矩形 11268"/>
          <p:cNvSpPr/>
          <p:nvPr/>
        </p:nvSpPr>
        <p:spPr>
          <a:xfrm>
            <a:off x="1671638" y="1676083"/>
            <a:ext cx="4649470" cy="445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当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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时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函数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的极限</a:t>
            </a:r>
            <a:endParaRPr lang="zh-CN" altLang="en-US" sz="2300" b="1" dirty="0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</p:txBody>
      </p:sp>
      <p:graphicFrame>
        <p:nvGraphicFramePr>
          <p:cNvPr id="11271" name="对象 11270"/>
          <p:cNvGraphicFramePr/>
          <p:nvPr/>
        </p:nvGraphicFramePr>
        <p:xfrm>
          <a:off x="1037590" y="2233930"/>
          <a:ext cx="5510530" cy="71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2895600" imgH="393700" progId="Equation.DSMT4">
                  <p:embed/>
                </p:oleObj>
              </mc:Choice>
              <mc:Fallback>
                <p:oleObj name="" r:id="rId1" imgW="2895600" imgH="393700" progId="Equation.DSMT4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7590" y="2233930"/>
                        <a:ext cx="5510530" cy="711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73" name="图片 11272" descr="img07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3461" t="14075" r="21124" b="10875"/>
          <a:stretch>
            <a:fillRect/>
          </a:stretch>
        </p:blipFill>
        <p:spPr>
          <a:xfrm>
            <a:off x="7612063" y="2233613"/>
            <a:ext cx="3097212" cy="24479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1274" name="对象 11273"/>
          <p:cNvGraphicFramePr/>
          <p:nvPr/>
        </p:nvGraphicFramePr>
        <p:xfrm>
          <a:off x="910590" y="3011170"/>
          <a:ext cx="595884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4" imgW="2819400" imgH="634365" progId="Equation.DSMT4">
                  <p:embed/>
                </p:oleObj>
              </mc:Choice>
              <mc:Fallback>
                <p:oleObj name="" r:id="rId4" imgW="2819400" imgH="634365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0590" y="3011170"/>
                        <a:ext cx="5958840" cy="1047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2.1.2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函数的极限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1" name="文本框 12290"/>
          <p:cNvSpPr txBox="1"/>
          <p:nvPr/>
        </p:nvSpPr>
        <p:spPr>
          <a:xfrm>
            <a:off x="1108710" y="666750"/>
            <a:ext cx="10036810" cy="1294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2.2 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如果|x|无限增大（即x→∞）时，函数f(x)趋于某一个确定的常数A，则称A为当 x→∞ 时函数f(x)的极限，记作</a:t>
            </a:r>
            <a:endParaRPr lang="en-US" altLang="zh-CN" sz="23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00730" y="2222500"/>
          <a:ext cx="4662170" cy="59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349500" imgH="342900" progId="Equation.KSEE3">
                  <p:embed/>
                </p:oleObj>
              </mc:Choice>
              <mc:Fallback>
                <p:oleObj name="" r:id="rId1" imgW="23495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00730" y="2222500"/>
                        <a:ext cx="4662170" cy="59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347470" y="3075305"/>
            <a:ext cx="8785860" cy="1577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zh-CN" sz="2300" b="1">
                <a:latin typeface="+mn-ea"/>
                <a:cs typeface="+mn-ea"/>
              </a:rPr>
              <a:t>这里假定函数</a:t>
            </a:r>
            <a:r>
              <a:rPr lang="en-US" altLang="zh-CN" sz="2300" b="1">
                <a:latin typeface="+mn-ea"/>
                <a:cs typeface="+mn-ea"/>
              </a:rPr>
              <a:t>f(x)</a:t>
            </a:r>
            <a:r>
              <a:rPr lang="zh-CN" altLang="en-US" sz="2300" b="1">
                <a:latin typeface="+mn-ea"/>
                <a:cs typeface="+mn-ea"/>
              </a:rPr>
              <a:t>在      时时有定义的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zh-CN" altLang="en-US" sz="2300" b="1">
                <a:latin typeface="+mn-ea"/>
                <a:cs typeface="+mn-ea"/>
              </a:rPr>
              <a:t>故，当     时，       的极限是零，即</a:t>
            </a:r>
            <a:endParaRPr lang="zh-CN" altLang="en-US" sz="2300" b="1">
              <a:latin typeface="+mn-ea"/>
              <a:cs typeface="+mn-ea"/>
            </a:endParaRPr>
          </a:p>
          <a:p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00525" y="3316605"/>
          <a:ext cx="757555" cy="271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57200" imgH="152400" progId="Equation.KSEE3">
                  <p:embed/>
                </p:oleObj>
              </mc:Choice>
              <mc:Fallback>
                <p:oleObj name="" r:id="rId3" imgW="457200" imgH="1524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0525" y="3316605"/>
                        <a:ext cx="757555" cy="271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31720" y="3922395"/>
          <a:ext cx="757555" cy="271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457200" imgH="152400" progId="Equation.KSEE3">
                  <p:embed/>
                </p:oleObj>
              </mc:Choice>
              <mc:Fallback>
                <p:oleObj name="" r:id="rId5" imgW="457200" imgH="1524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31720" y="3922395"/>
                        <a:ext cx="757555" cy="271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74745" y="3780790"/>
          <a:ext cx="963930" cy="622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6" imgW="609600" imgH="393700" progId="Equation.KSEE3">
                  <p:embed/>
                </p:oleObj>
              </mc:Choice>
              <mc:Fallback>
                <p:oleObj name="" r:id="rId6" imgW="609600" imgH="3937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74745" y="3780790"/>
                        <a:ext cx="963930" cy="622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00730" y="4563745"/>
          <a:ext cx="2508885" cy="577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8" imgW="1638300" imgH="405765" progId="Equation.KSEE3">
                  <p:embed/>
                </p:oleObj>
              </mc:Choice>
              <mc:Fallback>
                <p:oleObj name="" r:id="rId8" imgW="1638300" imgH="405765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300730" y="4563745"/>
                        <a:ext cx="2508885" cy="577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6" name="文本框 18435"/>
          <p:cNvSpPr txBox="1"/>
          <p:nvPr/>
        </p:nvSpPr>
        <p:spPr>
          <a:xfrm>
            <a:off x="995045" y="821055"/>
            <a:ext cx="1011237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2.3  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如果当 x&gt;0 且无限增大时，函数f(x)趋于某一个确定的常数A，则称A为当 x→+∞ 时函数 f(x) 的极限，记作</a:t>
            </a:r>
            <a:endParaRPr lang="en-US" altLang="zh-CN" sz="23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29928" y="2227580"/>
          <a:ext cx="3876040" cy="608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438400" imgH="342900" progId="Equation.KSEE3">
                  <p:embed/>
                </p:oleObj>
              </mc:Choice>
              <mc:Fallback>
                <p:oleObj name="" r:id="rId1" imgW="24384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29928" y="2227580"/>
                        <a:ext cx="3876040" cy="608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39495" y="3044190"/>
            <a:ext cx="10112375" cy="1153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2.4  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如果当 x&lt;0 且x</a:t>
            </a:r>
            <a:r>
              <a:rPr lang="zh-CN" altLang="en-US" sz="2300" b="1">
                <a:solidFill>
                  <a:schemeClr val="tx1"/>
                </a:solidFill>
                <a:latin typeface="+mn-ea"/>
                <a:cs typeface="+mn-ea"/>
              </a:rPr>
              <a:t>的绝对值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无限增大时，函数f(x)趋于某一个确定的常数A，则称A为当 x→-∞ 时函数 f(x) 的极限，记作</a:t>
            </a:r>
            <a:endParaRPr lang="en-US" altLang="zh-CN" sz="23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4018" y="4568825"/>
          <a:ext cx="3876040" cy="608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438400" imgH="342900" progId="Equation.KSEE3">
                  <p:embed/>
                </p:oleObj>
              </mc:Choice>
              <mc:Fallback>
                <p:oleObj name="" r:id="rId3" imgW="24384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4018" y="4568825"/>
                        <a:ext cx="3876040" cy="608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1116965" y="3892550"/>
            <a:ext cx="9779000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10 设函数f(x)=sin x，试讨论当 x→∞ 时函数的极限.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58240" y="2684780"/>
            <a:ext cx="889825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  <a:sym typeface="+mn-ea"/>
              </a:rPr>
              <a:t>解：观察解析式     ，当 x→∞时， 无限变小趋于0；所以有</a:t>
            </a:r>
            <a:endParaRPr lang="zh-CN" altLang="en-US" sz="2300"/>
          </a:p>
        </p:txBody>
      </p:sp>
      <p:sp>
        <p:nvSpPr>
          <p:cNvPr id="15" name="文本框 14"/>
          <p:cNvSpPr txBox="1"/>
          <p:nvPr/>
        </p:nvSpPr>
        <p:spPr>
          <a:xfrm>
            <a:off x="1096645" y="1281430"/>
            <a:ext cx="8872855" cy="721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latin typeface="+mn-ea"/>
                <a:cs typeface="+mn-ea"/>
                <a:sym typeface="+mn-ea"/>
              </a:rPr>
              <a:t>解：由指数函数的图像可知，当x→－∞时，     </a:t>
            </a:r>
            <a:r>
              <a:rPr lang="zh-CN" altLang="en-US" sz="2300" b="1">
                <a:latin typeface="+mn-ea"/>
                <a:cs typeface="+mn-ea"/>
                <a:sym typeface="+mn-ea"/>
              </a:rPr>
              <a:t>，</a:t>
            </a:r>
            <a:r>
              <a:rPr lang="en-US" altLang="zh-CN" sz="2300" b="1">
                <a:latin typeface="+mn-ea"/>
                <a:cs typeface="+mn-ea"/>
                <a:sym typeface="+mn-ea"/>
              </a:rPr>
              <a:t>所以</a:t>
            </a:r>
            <a:endParaRPr lang="en-US" altLang="zh-CN" b="1">
              <a:latin typeface="+mn-ea"/>
              <a:cs typeface="+mn-ea"/>
            </a:endParaRP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117600" y="584835"/>
            <a:ext cx="9459595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8  </a:t>
            </a:r>
            <a:r>
              <a:rPr lang="zh-CN" altLang="en-US" sz="2300" b="1">
                <a:latin typeface="+mn-ea"/>
                <a:cs typeface="+mn-ea"/>
              </a:rPr>
              <a:t>求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3470" y="663575"/>
          <a:ext cx="770890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558800" imgH="355600" progId="Equation.KSEE3">
                  <p:embed/>
                </p:oleObj>
              </mc:Choice>
              <mc:Fallback>
                <p:oleObj name="" r:id="rId1" imgW="558800" imgH="3556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3470" y="663575"/>
                        <a:ext cx="770890" cy="490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31965" y="1245235"/>
          <a:ext cx="795020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482600" imgH="266700" progId="Equation.KSEE3">
                  <p:embed/>
                </p:oleObj>
              </mc:Choice>
              <mc:Fallback>
                <p:oleObj name="" r:id="rId3" imgW="482600" imgH="2667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31965" y="1245235"/>
                        <a:ext cx="795020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77593" y="1266825"/>
          <a:ext cx="1016635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736600" imgH="355600" progId="Equation.KSEE3">
                  <p:embed/>
                </p:oleObj>
              </mc:Choice>
              <mc:Fallback>
                <p:oleObj name="" r:id="rId5" imgW="736600" imgH="3556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77593" y="1266825"/>
                        <a:ext cx="1016635" cy="490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16965" y="1976755"/>
            <a:ext cx="9957435" cy="622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9  </a:t>
            </a:r>
            <a:r>
              <a:rPr lang="zh-CN" altLang="en-US" sz="2300" b="1">
                <a:latin typeface="+mn-ea"/>
                <a:cs typeface="+mn-ea"/>
              </a:rPr>
              <a:t>求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8875" y="2105660"/>
          <a:ext cx="1466215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749300" imgH="316865" progId="Equation.KSEE3">
                  <p:embed/>
                </p:oleObj>
              </mc:Choice>
              <mc:Fallback>
                <p:oleObj name="" r:id="rId7" imgW="749300" imgH="3168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28875" y="2105660"/>
                        <a:ext cx="1466215" cy="517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95980" y="2584450"/>
          <a:ext cx="697230" cy="62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9" imgW="342900" imgH="393700" progId="Equation.KSEE3">
                  <p:embed/>
                </p:oleObj>
              </mc:Choice>
              <mc:Fallback>
                <p:oleObj name="" r:id="rId9" imgW="342900" imgH="3937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95980" y="2584450"/>
                        <a:ext cx="697230" cy="629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22340" y="2566670"/>
          <a:ext cx="257810" cy="666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11" imgW="152400" imgH="393700" progId="Equation.KSEE3">
                  <p:embed/>
                </p:oleObj>
              </mc:Choice>
              <mc:Fallback>
                <p:oleObj name="" r:id="rId11" imgW="152400" imgH="3937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22340" y="2566670"/>
                        <a:ext cx="257810" cy="666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8875" y="3250565"/>
          <a:ext cx="2153285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3" imgW="927100" imgH="316865" progId="Equation.KSEE3">
                  <p:embed/>
                </p:oleObj>
              </mc:Choice>
              <mc:Fallback>
                <p:oleObj name="" r:id="rId13" imgW="927100" imgH="3168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428875" y="3250565"/>
                        <a:ext cx="2153285" cy="614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015365" y="4601845"/>
            <a:ext cx="9657715" cy="157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300" b="1">
                <a:latin typeface="+mn-ea"/>
                <a:cs typeface="+mn-ea"/>
                <a:sym typeface="+mn-ea"/>
              </a:rPr>
              <a:t>解：由正弦函数的周期性，可得结论：当x→∞时，函数f(x)=sin x的值在-1和+1之间无休止地来回摆动，不趋向任何常数，所以说该函数当 x→∞时无极限.</a:t>
            </a:r>
            <a:endParaRPr lang="zh-CN" altLang="en-US" sz="23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7" grpId="0"/>
      <p:bldP spid="16" grpId="0"/>
      <p:bldP spid="14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2835" y="624205"/>
            <a:ext cx="10039350" cy="657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 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2.1 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当 x→∞时，f(x)以A为极限的充分必要条件是：  </a:t>
            </a:r>
            <a:endParaRPr lang="en-US" altLang="zh-CN" sz="23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54275" y="1515110"/>
          <a:ext cx="449834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2794000" imgH="316865" progId="Equation.KSEE3">
                  <p:embed/>
                </p:oleObj>
              </mc:Choice>
              <mc:Fallback>
                <p:oleObj name="" r:id="rId1" imgW="2794000" imgH="316865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54275" y="1515110"/>
                        <a:ext cx="449834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2835" y="2870200"/>
            <a:ext cx="9886315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解：由反正切函数的图像(如图)知,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由极限存在的充要条件定理2.1知，极限limx→∞ arctan x不存在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90165" y="3608705"/>
          <a:ext cx="4226560" cy="59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2374265" imgH="405765" progId="Equation.KSEE3">
                  <p:embed/>
                </p:oleObj>
              </mc:Choice>
              <mc:Fallback>
                <p:oleObj name="" r:id="rId3" imgW="2374265" imgH="405765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165" y="3608705"/>
                        <a:ext cx="4226560" cy="594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图片 7" descr="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97900" y="1797050"/>
            <a:ext cx="3020060" cy="2447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2835" y="2285365"/>
            <a:ext cx="663448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 b="1">
                <a:latin typeface="+mn-ea"/>
                <a:cs typeface="+mn-ea"/>
                <a:sym typeface="+mn-ea"/>
              </a:rPr>
              <a:t>例</a:t>
            </a:r>
            <a:r>
              <a:rPr lang="en-US" altLang="zh-CN" sz="2300" b="1">
                <a:latin typeface="+mn-ea"/>
                <a:cs typeface="+mn-ea"/>
                <a:sym typeface="+mn-ea"/>
              </a:rPr>
              <a:t>11 </a:t>
            </a:r>
            <a:r>
              <a:rPr lang="zh-CN" altLang="en-US" sz="2300" b="1">
                <a:latin typeface="+mn-ea"/>
                <a:cs typeface="+mn-ea"/>
                <a:sym typeface="+mn-ea"/>
              </a:rPr>
              <a:t>讨论y=arctan x，当x→∞时的极限.</a:t>
            </a:r>
            <a:endParaRPr lang="zh-CN" altLang="en-US" sz="23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极限与连续</a:t>
            </a:r>
            <a:endParaRPr lang="en-US" altLang="zh-CN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" name="文本框 16"/>
          <p:cNvSpPr txBox="1"/>
          <p:nvPr/>
        </p:nvSpPr>
        <p:spPr>
          <a:xfrm>
            <a:off x="909955" y="2239010"/>
            <a:ext cx="6445250" cy="3488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>
                <a:solidFill>
                  <a:srgbClr val="3333FF"/>
                </a:solidFill>
              </a:rPr>
              <a:t>定义2.5  </a:t>
            </a:r>
            <a:r>
              <a:rPr lang="zh-CN" altLang="en-US" sz="2300"/>
              <a:t>设函数y=f(x)在点     的某个邻域</a:t>
            </a:r>
            <a:r>
              <a:rPr lang="en-US" altLang="zh-CN" sz="2300"/>
              <a:t>(</a:t>
            </a:r>
            <a:r>
              <a:rPr lang="zh-CN" altLang="en-US" sz="2300"/>
              <a:t>点    本身可以除外</a:t>
            </a:r>
            <a:r>
              <a:rPr lang="en-US" altLang="zh-CN" sz="2300"/>
              <a:t>)</a:t>
            </a:r>
            <a:r>
              <a:rPr lang="zh-CN" altLang="en-US" sz="2300"/>
              <a:t>内有定义，如果当x趋于 （但x可以不等于    </a:t>
            </a:r>
            <a:r>
              <a:rPr lang="en-US" altLang="zh-CN" sz="2300"/>
              <a:t>)</a:t>
            </a:r>
            <a:r>
              <a:rPr lang="zh-CN" altLang="en-US" sz="2300"/>
              <a:t>时，函数f(x)趋于一个常数A，则称当x趋于    时，f(x)以A为极限，记作</a:t>
            </a:r>
            <a:endParaRPr lang="zh-CN" altLang="en-US" sz="2300"/>
          </a:p>
          <a:p>
            <a:pPr>
              <a:lnSpc>
                <a:spcPct val="160000"/>
              </a:lnSpc>
            </a:pPr>
            <a:endParaRPr lang="zh-CN" altLang="en-US" sz="2300"/>
          </a:p>
          <a:p>
            <a:pPr>
              <a:lnSpc>
                <a:spcPct val="160000"/>
              </a:lnSpc>
            </a:pPr>
            <a:r>
              <a:rPr lang="zh-CN" altLang="en-US" sz="2300"/>
              <a:t>亦称当              时，f(x)的极限存在</a:t>
            </a:r>
            <a:endParaRPr lang="zh-CN" altLang="en-US" sz="2300"/>
          </a:p>
        </p:txBody>
      </p:sp>
      <p:sp>
        <p:nvSpPr>
          <p:cNvPr id="2" name="文本框 1"/>
          <p:cNvSpPr txBox="1"/>
          <p:nvPr/>
        </p:nvSpPr>
        <p:spPr>
          <a:xfrm>
            <a:off x="1116330" y="662305"/>
            <a:ext cx="9958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</a:t>
            </a:r>
            <a:r>
              <a:rPr lang="en-US" altLang="zh-CN" sz="2400" b="1">
                <a:latin typeface="+mn-ea"/>
                <a:cs typeface="+mn-ea"/>
              </a:rPr>
              <a:t>   2. </a:t>
            </a:r>
            <a:r>
              <a:rPr lang="en-US" altLang="zh-CN" sz="2300" b="1">
                <a:latin typeface="+mn-ea"/>
                <a:cs typeface="+mn-ea"/>
              </a:rPr>
              <a:t>当       时，函数f(x)的极限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9955" y="1278255"/>
            <a:ext cx="727138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引例  考察当           时，              的变化趋势</a:t>
            </a:r>
            <a:r>
              <a:rPr lang="en-US" altLang="zh-CN" sz="2300"/>
              <a:t>. </a:t>
            </a:r>
            <a:r>
              <a:rPr lang="zh-CN" altLang="en-US" sz="2300"/>
              <a:t>如图</a:t>
            </a:r>
            <a:endParaRPr lang="zh-CN" altLang="en-US" sz="23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70175" y="1326515"/>
          <a:ext cx="709295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93700" imgH="177165" progId="Equation.KSEE3">
                  <p:embed/>
                </p:oleObj>
              </mc:Choice>
              <mc:Fallback>
                <p:oleObj name="" r:id="rId1" imgW="3937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670175" y="1326515"/>
                        <a:ext cx="709295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82060" y="1349375"/>
          <a:ext cx="993775" cy="318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774065" imgH="203200" progId="Equation.KSEE3">
                  <p:embed/>
                </p:oleObj>
              </mc:Choice>
              <mc:Fallback>
                <p:oleObj name="" r:id="rId3" imgW="774065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2060" y="1349375"/>
                        <a:ext cx="993775" cy="318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6394" name="组合 16393"/>
          <p:cNvGrpSpPr/>
          <p:nvPr/>
        </p:nvGrpSpPr>
        <p:grpSpPr>
          <a:xfrm>
            <a:off x="7607935" y="1505585"/>
            <a:ext cx="3450590" cy="2508250"/>
            <a:chOff x="703" y="2394"/>
            <a:chExt cx="1996" cy="1354"/>
          </a:xfrm>
        </p:grpSpPr>
        <p:pic>
          <p:nvPicPr>
            <p:cNvPr id="16395" name="图片 1639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3" y="2394"/>
              <a:ext cx="1996" cy="1354"/>
            </a:xfrm>
            <a:prstGeom prst="rect">
              <a:avLst/>
            </a:prstGeom>
            <a:noFill/>
            <a:ln w="38100" cap="flat" cmpd="sng">
              <a:solidFill>
                <a:srgbClr val="1C1C1C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6396" name="直接连接符 16395"/>
            <p:cNvSpPr/>
            <p:nvPr/>
          </p:nvSpPr>
          <p:spPr>
            <a:xfrm flipH="1">
              <a:off x="1894" y="2568"/>
              <a:ext cx="451" cy="19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16397" name="椭圆 16396"/>
            <p:cNvSpPr/>
            <p:nvPr/>
          </p:nvSpPr>
          <p:spPr>
            <a:xfrm>
              <a:off x="1741" y="2811"/>
              <a:ext cx="57" cy="63"/>
            </a:xfrm>
            <a:prstGeom prst="ellipse">
              <a:avLst/>
            </a:prstGeom>
            <a:solidFill>
              <a:srgbClr val="00E4A8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398" name="直接连接符 16397"/>
            <p:cNvSpPr/>
            <p:nvPr/>
          </p:nvSpPr>
          <p:spPr>
            <a:xfrm flipV="1">
              <a:off x="1765" y="2834"/>
              <a:ext cx="0" cy="788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lgDash"/>
              <a:headEnd type="none" w="med" len="med"/>
              <a:tailEnd type="none" w="med" len="med"/>
            </a:ln>
          </p:spPr>
        </p:sp>
        <p:sp>
          <p:nvSpPr>
            <p:cNvPr id="16399" name="直接连接符 16398"/>
            <p:cNvSpPr/>
            <p:nvPr/>
          </p:nvSpPr>
          <p:spPr>
            <a:xfrm>
              <a:off x="896" y="2845"/>
              <a:ext cx="869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lgDash"/>
              <a:headEnd type="none" w="med" len="med"/>
              <a:tailEnd type="none" w="med" len="med"/>
            </a:ln>
          </p:spPr>
        </p:sp>
        <p:graphicFrame>
          <p:nvGraphicFramePr>
            <p:cNvPr id="16400" name="对象 16399"/>
            <p:cNvGraphicFramePr/>
            <p:nvPr/>
          </p:nvGraphicFramePr>
          <p:xfrm>
            <a:off x="1862" y="2915"/>
            <a:ext cx="679" cy="2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1" name="" r:id="rId6" imgW="774065" imgH="203200" progId="Equation.3">
                    <p:embed/>
                  </p:oleObj>
                </mc:Choice>
                <mc:Fallback>
                  <p:oleObj name="" r:id="rId6" imgW="774065" imgH="203200" progId="Equation.3">
                    <p:embed/>
                    <p:pic>
                      <p:nvPicPr>
                        <p:cNvPr id="0" name="图片 313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862" y="2915"/>
                          <a:ext cx="679" cy="2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401" name="直接连接符 16400"/>
            <p:cNvSpPr/>
            <p:nvPr/>
          </p:nvSpPr>
          <p:spPr>
            <a:xfrm flipV="1">
              <a:off x="1122" y="2915"/>
              <a:ext cx="450" cy="208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7" name="文本框 6"/>
          <p:cNvSpPr txBox="1"/>
          <p:nvPr/>
        </p:nvSpPr>
        <p:spPr>
          <a:xfrm>
            <a:off x="909955" y="1689100"/>
            <a:ext cx="6337935" cy="586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>
                <a:latin typeface="+mn-ea"/>
                <a:cs typeface="+mn-ea"/>
              </a:rPr>
              <a:t>由图可知，当     时，      的值无线接近于</a:t>
            </a:r>
            <a:r>
              <a:rPr lang="en-US" altLang="zh-CN" sz="2300">
                <a:latin typeface="+mn-ea"/>
                <a:cs typeface="+mn-ea"/>
              </a:rPr>
              <a:t>2.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71775" y="1885950"/>
          <a:ext cx="709295" cy="319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8" imgW="393700" imgH="177165" progId="Equation.KSEE3">
                  <p:embed/>
                </p:oleObj>
              </mc:Choice>
              <mc:Fallback>
                <p:oleObj name="" r:id="rId8" imgW="393700" imgH="177165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71775" y="1885950"/>
                        <a:ext cx="709295" cy="319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45890" y="1932305"/>
          <a:ext cx="993775" cy="318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774065" imgH="203200" progId="Equation.KSEE3">
                  <p:embed/>
                </p:oleObj>
              </mc:Choice>
              <mc:Fallback>
                <p:oleObj name="" r:id="rId9" imgW="774065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5890" y="1932305"/>
                        <a:ext cx="993775" cy="318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70175" y="652780"/>
          <a:ext cx="90170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0" imgW="469900" imgH="228600" progId="Equation.KSEE3">
                  <p:embed/>
                </p:oleObj>
              </mc:Choice>
              <mc:Fallback>
                <p:oleObj name="" r:id="rId10" imgW="469900" imgH="2286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70175" y="652780"/>
                        <a:ext cx="90170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85920" y="2390775"/>
          <a:ext cx="36068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2" imgW="165100" imgH="228600" progId="Equation.KSEE3">
                  <p:embed/>
                </p:oleObj>
              </mc:Choice>
              <mc:Fallback>
                <p:oleObj name="" r:id="rId12" imgW="165100" imgH="2286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85920" y="2390775"/>
                        <a:ext cx="36068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79210" y="2384425"/>
          <a:ext cx="36068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4" imgW="165100" imgH="228600" progId="Equation.KSEE3">
                  <p:embed/>
                </p:oleObj>
              </mc:Choice>
              <mc:Fallback>
                <p:oleObj name="" r:id="rId14" imgW="165100" imgH="2286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79210" y="2384425"/>
                        <a:ext cx="36068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18430" y="2936240"/>
          <a:ext cx="36068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5" imgW="165100" imgH="228600" progId="Equation.KSEE3">
                  <p:embed/>
                </p:oleObj>
              </mc:Choice>
              <mc:Fallback>
                <p:oleObj name="" r:id="rId15" imgW="165100" imgH="2286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18430" y="2936240"/>
                        <a:ext cx="36068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0475" y="3435985"/>
          <a:ext cx="36068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6" imgW="165100" imgH="228600" progId="Equation.KSEE3">
                  <p:embed/>
                </p:oleObj>
              </mc:Choice>
              <mc:Fallback>
                <p:oleObj name="" r:id="rId16" imgW="165100" imgH="2286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60475" y="3435985"/>
                        <a:ext cx="36068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94525" y="3514090"/>
          <a:ext cx="36068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7" imgW="165100" imgH="228600" progId="Equation.KSEE3">
                  <p:embed/>
                </p:oleObj>
              </mc:Choice>
              <mc:Fallback>
                <p:oleObj name="" r:id="rId17" imgW="165100" imgH="2286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994525" y="3514090"/>
                        <a:ext cx="36068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55215" y="4697095"/>
          <a:ext cx="3847465" cy="586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8" imgW="2222500" imgH="342900" progId="Equation.KSEE3">
                  <p:embed/>
                </p:oleObj>
              </mc:Choice>
              <mc:Fallback>
                <p:oleObj name="" r:id="rId18" imgW="2222500" imgH="342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355215" y="4697095"/>
                        <a:ext cx="3847465" cy="586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8640" y="5212715"/>
          <a:ext cx="875665" cy="426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20" imgW="469900" imgH="228600" progId="Equation.KSEE3">
                  <p:embed/>
                </p:oleObj>
              </mc:Choice>
              <mc:Fallback>
                <p:oleObj name="" r:id="rId20" imgW="469900" imgH="2286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818640" y="5212715"/>
                        <a:ext cx="875665" cy="426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94" name="横卷形 20493"/>
          <p:cNvSpPr/>
          <p:nvPr/>
        </p:nvSpPr>
        <p:spPr>
          <a:xfrm>
            <a:off x="7247890" y="4491355"/>
            <a:ext cx="93345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45488" y="4538028"/>
          <a:ext cx="221234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22" imgW="1193800" imgH="431800" progId="Equation.KSEE3">
                  <p:embed/>
                </p:oleObj>
              </mc:Choice>
              <mc:Fallback>
                <p:oleObj name="" r:id="rId22" imgW="1193800" imgH="4318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345488" y="4538028"/>
                        <a:ext cx="2212340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4" grpId="0"/>
      <p:bldP spid="17" grpId="0"/>
      <p:bldP spid="2049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966470" y="3569335"/>
            <a:ext cx="9171940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  <a:sym typeface="+mn-ea"/>
              </a:rPr>
              <a:t>(2)</a:t>
            </a:r>
            <a:r>
              <a:rPr lang="zh-CN" altLang="en-US" sz="2300" b="1">
                <a:latin typeface="+mn-ea"/>
                <a:cs typeface="+mn-ea"/>
                <a:sym typeface="+mn-ea"/>
              </a:rPr>
              <a:t>无论自变量取何值，函数值都取相同的值C，那么函数值当然趋于常数C，所以          ，由上得知，常函数的极限是它本身.</a:t>
            </a:r>
            <a:endParaRPr lang="zh-CN" altLang="en-US" sz="2300"/>
          </a:p>
        </p:txBody>
      </p:sp>
      <p:sp>
        <p:nvSpPr>
          <p:cNvPr id="5" name="文本框 4"/>
          <p:cNvSpPr txBox="1"/>
          <p:nvPr/>
        </p:nvSpPr>
        <p:spPr>
          <a:xfrm>
            <a:off x="1282700" y="1283335"/>
            <a:ext cx="9861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+mn-ea"/>
                <a:cs typeface="+mn-ea"/>
              </a:rPr>
              <a:t>（</a:t>
            </a:r>
            <a:r>
              <a:rPr lang="en-US" altLang="zh-CN" sz="2400">
                <a:latin typeface="+mn-ea"/>
                <a:cs typeface="+mn-ea"/>
              </a:rPr>
              <a:t>1</a:t>
            </a:r>
            <a:r>
              <a:rPr lang="zh-CN" altLang="en-US" sz="2400">
                <a:latin typeface="+mn-ea"/>
                <a:cs typeface="+mn-ea"/>
              </a:rPr>
              <a:t>）                  （</a:t>
            </a:r>
            <a:r>
              <a:rPr lang="en-US" altLang="zh-CN" sz="2400">
                <a:latin typeface="+mn-ea"/>
                <a:cs typeface="+mn-ea"/>
              </a:rPr>
              <a:t>2</a:t>
            </a:r>
            <a:r>
              <a:rPr lang="zh-CN" altLang="en-US" sz="2400">
                <a:latin typeface="+mn-ea"/>
                <a:cs typeface="+mn-ea"/>
              </a:rPr>
              <a:t>）</a:t>
            </a:r>
            <a:endParaRPr lang="zh-CN" altLang="en-US" sz="240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7755" y="628015"/>
            <a:ext cx="1071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12  </a:t>
            </a:r>
            <a:r>
              <a:rPr lang="zh-CN" altLang="en-US" sz="2300" b="1">
                <a:latin typeface="+mn-ea"/>
                <a:cs typeface="+mn-ea"/>
              </a:rPr>
              <a:t>根据极限定义说明</a:t>
            </a:r>
            <a:r>
              <a:rPr lang="zh-CN" altLang="en-US" sz="2400" b="1">
                <a:latin typeface="+mn-ea"/>
                <a:cs typeface="+mn-ea"/>
              </a:rPr>
              <a:t>：</a:t>
            </a:r>
            <a:endParaRPr lang="zh-CN" altLang="en-US" sz="24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93595" y="1251585"/>
          <a:ext cx="1758315" cy="50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927100" imgH="342900" progId="Equation.KSEE3">
                  <p:embed/>
                </p:oleObj>
              </mc:Choice>
              <mc:Fallback>
                <p:oleObj name="" r:id="rId1" imgW="9271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93595" y="1251585"/>
                        <a:ext cx="1758315" cy="50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20385" y="1219835"/>
          <a:ext cx="1468755" cy="50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774065" imgH="342900" progId="Equation.KSEE3">
                  <p:embed/>
                </p:oleObj>
              </mc:Choice>
              <mc:Fallback>
                <p:oleObj name="" r:id="rId3" imgW="774065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20385" y="1219835"/>
                        <a:ext cx="1468755" cy="50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62990" y="1915795"/>
            <a:ext cx="10004425" cy="692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解</a:t>
            </a:r>
            <a:r>
              <a:rPr lang="en-US" altLang="zh-CN" sz="2300" b="1">
                <a:latin typeface="+mn-ea"/>
                <a:cs typeface="+mn-ea"/>
              </a:rPr>
              <a:t>:(1)</a:t>
            </a:r>
            <a:r>
              <a:rPr lang="zh-CN" altLang="en-US" sz="2300" b="1">
                <a:latin typeface="+mn-ea"/>
                <a:cs typeface="+mn-ea"/>
              </a:rPr>
              <a:t>当自变量x趋于  时，函数 2x 趋于2   ，于是依定义有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11600" y="2062480"/>
          <a:ext cx="431800" cy="598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65100" imgH="228600" progId="Equation.KSEE3">
                  <p:embed/>
                </p:oleObj>
              </mc:Choice>
              <mc:Fallback>
                <p:oleObj name="" r:id="rId5" imgW="165100" imgH="2286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11600" y="2062480"/>
                        <a:ext cx="431800" cy="598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20840" y="2046605"/>
          <a:ext cx="400685" cy="55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65100" imgH="228600" progId="Equation.KSEE3">
                  <p:embed/>
                </p:oleObj>
              </mc:Choice>
              <mc:Fallback>
                <p:oleObj name="" r:id="rId7" imgW="165100" imgH="2286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20840" y="2046605"/>
                        <a:ext cx="400685" cy="554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59225" y="2887345"/>
          <a:ext cx="2423160" cy="681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8" imgW="952500" imgH="342900" progId="Equation.KSEE3">
                  <p:embed/>
                </p:oleObj>
              </mc:Choice>
              <mc:Fallback>
                <p:oleObj name="" r:id="rId8" imgW="9525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9225" y="2887345"/>
                        <a:ext cx="2423160" cy="681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37803" y="4354830"/>
          <a:ext cx="1398270" cy="50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0" imgW="736600" imgH="342900" progId="Equation.KSEE3">
                  <p:embed/>
                </p:oleObj>
              </mc:Choice>
              <mc:Fallback>
                <p:oleObj name="" r:id="rId10" imgW="7366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37803" y="4354830"/>
                        <a:ext cx="1398270" cy="50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5215" y="687070"/>
            <a:ext cx="996886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 b="1"/>
              <a:t>例</a:t>
            </a:r>
            <a:r>
              <a:rPr lang="en-US" altLang="zh-CN" sz="2300" b="1"/>
              <a:t>13  </a:t>
            </a:r>
            <a:r>
              <a:rPr lang="zh-CN" altLang="en-US" sz="2300" b="1"/>
              <a:t>考察             时，函数                         的变化趋势</a:t>
            </a:r>
            <a:r>
              <a:rPr lang="en-US" altLang="zh-CN" sz="2300" b="1"/>
              <a:t>.</a:t>
            </a:r>
            <a:endParaRPr lang="en-US" altLang="zh-CN" sz="2300" b="1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0635" y="752475"/>
          <a:ext cx="692785" cy="311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93700" imgH="177165" progId="Equation.KSEE3">
                  <p:embed/>
                </p:oleObj>
              </mc:Choice>
              <mc:Fallback>
                <p:oleObj name="" r:id="rId1" imgW="393700" imgH="1771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40635" y="752475"/>
                        <a:ext cx="692785" cy="311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530090" y="529590"/>
          <a:ext cx="1466215" cy="71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862965" imgH="419100" progId="Equation.KSEE3">
                  <p:embed/>
                </p:oleObj>
              </mc:Choice>
              <mc:Fallback>
                <p:oleObj name="" r:id="rId3" imgW="862965" imgH="4191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30090" y="529590"/>
                        <a:ext cx="1466215" cy="71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73150" y="1574165"/>
            <a:ext cx="391414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解：画出函数的图像如图：</a:t>
            </a:r>
            <a:endParaRPr lang="zh-CN" altLang="en-US" sz="2300" b="1"/>
          </a:p>
        </p:txBody>
      </p:sp>
      <p:pic>
        <p:nvPicPr>
          <p:cNvPr id="6" name="图片 5" descr="L0E${J(9_Q_XO8S0D9$$1SV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9905" y="1812290"/>
            <a:ext cx="4670425" cy="31381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85215" y="2259965"/>
            <a:ext cx="5581015" cy="3134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10000"/>
              </a:lnSpc>
            </a:pPr>
            <a:r>
              <a:rPr lang="zh-CN" altLang="en-US" sz="2300" b="1"/>
              <a:t>由图可见，当x从1的左侧及右侧趋于1时，即当          时，                  的值无限接近于2.于是有</a:t>
            </a:r>
            <a:endParaRPr lang="zh-CN" altLang="en-US" sz="2300" b="1"/>
          </a:p>
          <a:p>
            <a:pPr>
              <a:lnSpc>
                <a:spcPct val="230000"/>
              </a:lnSpc>
            </a:pPr>
            <a:endParaRPr lang="zh-CN" altLang="en-US" sz="2300" b="1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3715" y="3411220"/>
          <a:ext cx="62738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6" imgW="393700" imgH="177165" progId="Equation.KSEE3">
                  <p:embed/>
                </p:oleObj>
              </mc:Choice>
              <mc:Fallback>
                <p:oleObj name="" r:id="rId6" imgW="393700" imgH="177165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83715" y="3411220"/>
                        <a:ext cx="627380" cy="282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27655" y="3219450"/>
          <a:ext cx="1336040" cy="648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8" imgW="862965" imgH="419100" progId="Equation.KSEE3">
                  <p:embed/>
                </p:oleObj>
              </mc:Choice>
              <mc:Fallback>
                <p:oleObj name="" r:id="rId8" imgW="862965" imgH="4191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27655" y="3219450"/>
                        <a:ext cx="1336040" cy="648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98115" y="4308475"/>
          <a:ext cx="1997710" cy="90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952500" imgH="431800" progId="Equation.KSEE3">
                  <p:embed/>
                </p:oleObj>
              </mc:Choice>
              <mc:Fallback>
                <p:oleObj name="" r:id="rId9" imgW="952500" imgH="4318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98115" y="4308475"/>
                        <a:ext cx="1997710" cy="906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7278" y="3458210"/>
          <a:ext cx="10108565" cy="96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1" imgW="4965700" imgH="482600" progId="Equation.KSEE3">
                  <p:embed/>
                </p:oleObj>
              </mc:Choice>
              <mc:Fallback>
                <p:oleObj name="" r:id="rId1" imgW="4965700" imgH="4826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7278" y="3458210"/>
                        <a:ext cx="10108565" cy="96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6325" y="1348740"/>
          <a:ext cx="10047605" cy="966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5016500" imgH="482600" progId="Equation.KSEE3">
                  <p:embed/>
                </p:oleObj>
              </mc:Choice>
              <mc:Fallback>
                <p:oleObj name="" r:id="rId3" imgW="5016500" imgH="4826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6325" y="1348740"/>
                        <a:ext cx="10047605" cy="966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矩形 22532"/>
          <p:cNvSpPr/>
          <p:nvPr/>
        </p:nvSpPr>
        <p:spPr>
          <a:xfrm>
            <a:off x="1703388" y="730250"/>
            <a:ext cx="80645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当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x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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300" b="1" baseline="-2500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0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时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函数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f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x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)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  <a:sym typeface="Symbol" panose="05050102010706020507" pitchFamily="18" charset="2"/>
              </a:rPr>
              <a:t>的左极限和右极限</a:t>
            </a:r>
            <a:endParaRPr lang="zh-CN" altLang="en-US" sz="2300" b="1" dirty="0">
              <a:solidFill>
                <a:srgbClr val="000000"/>
              </a:solidFill>
              <a:latin typeface="+mn-ea"/>
              <a:cs typeface="+mn-ea"/>
              <a:sym typeface="Symbol" panose="05050102010706020507" pitchFamily="18" charset="2"/>
            </a:endParaRPr>
          </a:p>
        </p:txBody>
      </p:sp>
      <p:sp>
        <p:nvSpPr>
          <p:cNvPr id="22535" name="文本框 22534"/>
          <p:cNvSpPr txBox="1"/>
          <p:nvPr/>
        </p:nvSpPr>
        <p:spPr>
          <a:xfrm>
            <a:off x="1083945" y="1348740"/>
            <a:ext cx="161099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2.6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26990" y="3168650"/>
          <a:ext cx="2207260" cy="521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5" imgW="914400" imgH="215900" progId="Equation.KSEE3">
                  <p:embed/>
                </p:oleObj>
              </mc:Choice>
              <mc:Fallback>
                <p:oleObj name="" r:id="rId5" imgW="914400" imgH="215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26990" y="3168650"/>
                        <a:ext cx="2207260" cy="521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475105" y="2607945"/>
            <a:ext cx="126873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记作</a:t>
            </a:r>
            <a:endParaRPr lang="zh-CN" altLang="en-US" sz="2300" b="1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13000" y="2461895"/>
          <a:ext cx="2932430" cy="73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7" imgW="876300" imgH="304800" progId="Equation.KSEE3">
                  <p:embed/>
                </p:oleObj>
              </mc:Choice>
              <mc:Fallback>
                <p:oleObj name="" r:id="rId7" imgW="876300" imgH="3048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13000" y="2461895"/>
                        <a:ext cx="2932430" cy="737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0" name="文本框 24579"/>
          <p:cNvSpPr txBox="1"/>
          <p:nvPr/>
        </p:nvSpPr>
        <p:spPr>
          <a:xfrm>
            <a:off x="1076325" y="3458210"/>
            <a:ext cx="24384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2.7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6210" y="4742815"/>
            <a:ext cx="126873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记作</a:t>
            </a:r>
            <a:endParaRPr lang="zh-CN" altLang="en-US" sz="2300" b="1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13000" y="4708525"/>
          <a:ext cx="2713990" cy="703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9" imgW="876300" imgH="304800" progId="Equation.KSEE3">
                  <p:embed/>
                </p:oleObj>
              </mc:Choice>
              <mc:Fallback>
                <p:oleObj name="" r:id="rId9" imgW="876300" imgH="3048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13000" y="4708525"/>
                        <a:ext cx="2713990" cy="703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5" grpId="0"/>
      <p:bldP spid="4" grpId="0"/>
      <p:bldP spid="24580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32180" y="922655"/>
            <a:ext cx="10327640" cy="2355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2.2 </a:t>
            </a:r>
            <a:r>
              <a:rPr lang="en-US" altLang="zh-CN" sz="2300" b="1">
                <a:latin typeface="+mn-ea"/>
                <a:cs typeface="+mn-ea"/>
              </a:rPr>
              <a:t>当      时，f(x)以A为极限的充分必要条件是f(x)在点    处左</a:t>
            </a:r>
            <a:r>
              <a:rPr lang="zh-CN" altLang="en-US" sz="2300" b="1">
                <a:latin typeface="+mn-ea"/>
                <a:cs typeface="+mn-ea"/>
              </a:rPr>
              <a:t>、</a:t>
            </a:r>
            <a:r>
              <a:rPr lang="en-US" altLang="zh-CN" sz="2300" b="1">
                <a:latin typeface="+mn-ea"/>
                <a:cs typeface="+mn-ea"/>
              </a:rPr>
              <a:t>右极限存在且都等于A，即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80000"/>
              </a:lnSpc>
            </a:pPr>
            <a:endParaRPr lang="en-US" altLang="zh-CN" sz="2300" b="1">
              <a:latin typeface="+mn-ea"/>
              <a:cs typeface="+mn-ea"/>
            </a:endParaRPr>
          </a:p>
          <a:p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62860" y="1129030"/>
          <a:ext cx="791845" cy="446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82600" imgH="228600" progId="Equation.KSEE3">
                  <p:embed/>
                </p:oleObj>
              </mc:Choice>
              <mc:Fallback>
                <p:oleObj name="" r:id="rId1" imgW="482600" imgH="228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62860" y="1129030"/>
                        <a:ext cx="791845" cy="446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27540" y="1110615"/>
          <a:ext cx="385445" cy="497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27540" y="1110615"/>
                        <a:ext cx="385445" cy="497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7890" y="2636520"/>
          <a:ext cx="5814060" cy="539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2679700" imgH="304800" progId="Equation.KSEE3">
                  <p:embed/>
                </p:oleObj>
              </mc:Choice>
              <mc:Fallback>
                <p:oleObj name="" r:id="rId5" imgW="2679700" imgH="3048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67890" y="2636520"/>
                        <a:ext cx="5814060" cy="539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502410" y="3507105"/>
            <a:ext cx="883920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14 </a:t>
            </a:r>
            <a:r>
              <a:rPr lang="zh-CN" altLang="en-US" sz="2300" b="1">
                <a:latin typeface="+mn-ea"/>
                <a:cs typeface="+mn-ea"/>
              </a:rPr>
              <a:t>设                  试判断         是否存在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10485" y="3302635"/>
          <a:ext cx="2319020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7" imgW="1282700" imgH="457200" progId="Equation.KSEE3">
                  <p:embed/>
                </p:oleObj>
              </mc:Choice>
              <mc:Fallback>
                <p:oleObj name="" r:id="rId7" imgW="1282700" imgH="4572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10485" y="3302635"/>
                        <a:ext cx="2319020" cy="826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03010" y="3507105"/>
          <a:ext cx="1153160" cy="471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9" imgW="673100" imgH="316865" progId="Equation.KSEE3">
                  <p:embed/>
                </p:oleObj>
              </mc:Choice>
              <mc:Fallback>
                <p:oleObj name="" r:id="rId9" imgW="673100" imgH="316865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303010" y="3507105"/>
                        <a:ext cx="1153160" cy="471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65530" y="4173220"/>
            <a:ext cx="9268460" cy="1789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/>
              <a:t>解：先分别求f(x)当x→1时的左、右极限：</a:t>
            </a:r>
            <a:endParaRPr lang="zh-CN" altLang="en-US" sz="2300" b="1"/>
          </a:p>
          <a:p>
            <a:pPr>
              <a:lnSpc>
                <a:spcPct val="160000"/>
              </a:lnSpc>
            </a:pPr>
            <a:endParaRPr lang="zh-CN" altLang="en-US" sz="2300" b="1"/>
          </a:p>
          <a:p>
            <a:pPr>
              <a:lnSpc>
                <a:spcPct val="160000"/>
              </a:lnSpc>
            </a:pPr>
            <a:r>
              <a:rPr lang="zh-CN" altLang="en-US" sz="2300" b="1"/>
              <a:t>于是由定理2.2知                存在，且</a:t>
            </a:r>
            <a:endParaRPr lang="zh-CN" altLang="en-US" sz="2300" b="1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9160" y="4945380"/>
          <a:ext cx="5899150" cy="496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1" imgW="3377565" imgH="330200" progId="Equation.KSEE3">
                  <p:embed/>
                </p:oleObj>
              </mc:Choice>
              <mc:Fallback>
                <p:oleObj name="" r:id="rId11" imgW="3377565" imgH="3302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69160" y="4945380"/>
                        <a:ext cx="5899150" cy="496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38195" y="5539105"/>
          <a:ext cx="897890" cy="485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" r:id="rId13" imgW="673100" imgH="316865" progId="Equation.KSEE3">
                  <p:embed/>
                </p:oleObj>
              </mc:Choice>
              <mc:Fallback>
                <p:oleObj name="" r:id="rId13" imgW="673100" imgH="316865" progId="Equation.KSEE3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38195" y="5539105"/>
                        <a:ext cx="897890" cy="485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61965" y="5539105"/>
          <a:ext cx="1257300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5" imgW="939800" imgH="316865" progId="Equation.KSEE3">
                  <p:embed/>
                </p:oleObj>
              </mc:Choice>
              <mc:Fallback>
                <p:oleObj name="" r:id="rId15" imgW="939800" imgH="316865" progId="Equation.KSEE3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61965" y="5539105"/>
                        <a:ext cx="1257300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8700" y="1534160"/>
          <a:ext cx="9618980" cy="2408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4483100" imgH="1193800" progId="Equation.KSEE3">
                  <p:embed/>
                </p:oleObj>
              </mc:Choice>
              <mc:Fallback>
                <p:oleObj name="" r:id="rId1" imgW="4483100" imgH="11938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28700" y="1534160"/>
                        <a:ext cx="9618980" cy="2408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105535" y="902970"/>
            <a:ext cx="1071372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15 </a:t>
            </a:r>
            <a:r>
              <a:rPr lang="zh-CN" altLang="en-US" sz="2300" b="1">
                <a:latin typeface="+mn-ea"/>
                <a:cs typeface="+mn-ea"/>
              </a:rPr>
              <a:t>判断      是否存在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1595" y="785813"/>
          <a:ext cx="821690" cy="616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508000" imgH="381000" progId="Equation.KSEE3">
                  <p:embed/>
                </p:oleObj>
              </mc:Choice>
              <mc:Fallback>
                <p:oleObj name="" r:id="rId3" imgW="5080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1595" y="785813"/>
                        <a:ext cx="821690" cy="616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>
        <p:fade/>
      </p:transition>
    </mc:Choice>
    <mc:Fallback>
      <p:transition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2.1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极限的概念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04615" y="2640330"/>
            <a:ext cx="3223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20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数列的极限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20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函数的极限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04615" y="30492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04615" y="378206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>
        <p:fade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5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4" name="文本框 5123"/>
          <p:cNvSpPr txBox="1"/>
          <p:nvPr/>
        </p:nvSpPr>
        <p:spPr>
          <a:xfrm>
            <a:off x="1099503" y="1494790"/>
            <a:ext cx="35179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数列的极限的定义</a:t>
            </a:r>
            <a:endParaRPr lang="en-US" altLang="zh-CN" sz="2300" b="1" dirty="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1099820" y="1956435"/>
            <a:ext cx="10079990" cy="2992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　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2.1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 如果当n无限增大时，数列{  }无限接近于一个确定的常数A，那么A 就叫做数列{  }的极限，记为        或当n→∞时， →A .</a:t>
            </a:r>
            <a:endParaRPr lang="en-US" altLang="zh-CN" sz="2300" b="1" dirty="0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因此，数列(1)的极限是0，即        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；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数列(2)的极限是1，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  <a:p>
            <a:pPr>
              <a:lnSpc>
                <a:spcPct val="1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即</a:t>
            </a:r>
            <a:endParaRPr lang="en-US" altLang="zh-CN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2.1.1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数列的极限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20130" y="2176145"/>
          <a:ext cx="325120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28600" imgH="292100" progId="Equation.KSEE3">
                  <p:embed/>
                </p:oleObj>
              </mc:Choice>
              <mc:Fallback>
                <p:oleObj name="" r:id="rId1" imgW="2286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20130" y="2176145"/>
                        <a:ext cx="325120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02965" y="2851150"/>
          <a:ext cx="325120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28600" imgH="292100" progId="Equation.KSEE3">
                  <p:embed/>
                </p:oleObj>
              </mc:Choice>
              <mc:Fallback>
                <p:oleObj name="" r:id="rId3" imgW="2286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02965" y="2851150"/>
                        <a:ext cx="325120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96255" y="2877820"/>
          <a:ext cx="1000125" cy="3886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774065" imgH="316865" progId="Equation.KSEE3">
                  <p:embed/>
                </p:oleObj>
              </mc:Choice>
              <mc:Fallback>
                <p:oleObj name="" r:id="rId4" imgW="774065" imgH="316865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96255" y="2877820"/>
                        <a:ext cx="1000125" cy="3886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66785" y="2814320"/>
          <a:ext cx="325120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228600" imgH="292100" progId="Equation.KSEE3">
                  <p:embed/>
                </p:oleObj>
              </mc:Choice>
              <mc:Fallback>
                <p:oleObj name="" r:id="rId6" imgW="2286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66785" y="2814320"/>
                        <a:ext cx="325120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5012055" y="3552190"/>
          <a:ext cx="12223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762000" imgH="405765" progId="Equation.DSMT4">
                  <p:embed/>
                </p:oleObj>
              </mc:Choice>
              <mc:Fallback>
                <p:oleObj name="" r:id="rId7" imgW="762000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12055" y="3552190"/>
                        <a:ext cx="1222375" cy="603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/>
          <p:cNvGraphicFramePr/>
          <p:nvPr/>
        </p:nvGraphicFramePr>
        <p:xfrm>
          <a:off x="1530350" y="4286250"/>
          <a:ext cx="1661160" cy="630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1143000" imgH="431800" progId="Equation.DSMT4">
                  <p:embed/>
                </p:oleObj>
              </mc:Choice>
              <mc:Fallback>
                <p:oleObj name="" r:id="rId9" imgW="1143000" imgH="431800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30350" y="4286250"/>
                        <a:ext cx="1661160" cy="6305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59" name="矩形 10258"/>
          <p:cNvSpPr/>
          <p:nvPr/>
        </p:nvSpPr>
        <p:spPr>
          <a:xfrm>
            <a:off x="1097280" y="1293178"/>
            <a:ext cx="9998075" cy="21659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90000"/>
              </a:lnSpc>
            </a:pPr>
            <a:r>
              <a:rPr lang="en-US" altLang="zh-CN" sz="2400" b="1" dirty="0">
                <a:latin typeface="+mn-ea"/>
                <a:cs typeface="+mn-ea"/>
              </a:rPr>
              <a:t> </a:t>
            </a:r>
            <a:r>
              <a:rPr lang="zh-CN" altLang="en-US" sz="2400" b="1" dirty="0">
                <a:solidFill>
                  <a:srgbClr val="3333FF"/>
                </a:solidFill>
                <a:latin typeface="+mn-ea"/>
                <a:cs typeface="+mn-ea"/>
              </a:rPr>
              <a:t>注意</a:t>
            </a:r>
            <a:r>
              <a:rPr lang="zh-CN" altLang="en-US" sz="2400" b="1" dirty="0">
                <a:latin typeface="+mn-ea"/>
                <a:cs typeface="+mn-ea"/>
              </a:rPr>
              <a:t>  </a:t>
            </a:r>
            <a:endParaRPr lang="zh-CN" altLang="en-US" sz="2400" b="1" dirty="0">
              <a:latin typeface="+mn-ea"/>
              <a:cs typeface="+mn-ea"/>
            </a:endParaRPr>
          </a:p>
          <a:p>
            <a:pPr>
              <a:lnSpc>
                <a:spcPct val="190000"/>
              </a:lnSpc>
            </a:pPr>
            <a:r>
              <a:rPr lang="zh-CN" altLang="en-US" sz="2400" b="1" dirty="0">
                <a:latin typeface="+mn-ea"/>
                <a:cs typeface="+mn-ea"/>
              </a:rPr>
              <a:t> </a:t>
            </a:r>
            <a:r>
              <a:rPr lang="en-US" altLang="zh-CN" sz="2400" b="1">
                <a:latin typeface="+mn-ea"/>
                <a:cs typeface="+mn-ea"/>
              </a:rPr>
              <a:t>(</a:t>
            </a:r>
            <a:r>
              <a:rPr lang="en-US" altLang="zh-CN" sz="2300" b="1">
                <a:latin typeface="+mn-ea"/>
                <a:cs typeface="+mn-ea"/>
              </a:rPr>
              <a:t>1</a:t>
            </a:r>
            <a:r>
              <a:rPr lang="en-US" altLang="zh-CN" sz="2300" b="1" dirty="0">
                <a:latin typeface="+mn-ea"/>
                <a:cs typeface="+mn-ea"/>
              </a:rPr>
              <a:t>) </a:t>
            </a:r>
            <a:r>
              <a:rPr lang="zh-CN" altLang="en-US" sz="2300" b="1" dirty="0">
                <a:latin typeface="+mn-ea"/>
                <a:cs typeface="+mn-ea"/>
              </a:rPr>
              <a:t>并不是任何数列都有极限．有极限的数列称为收敛数列，反之称为发散数列</a:t>
            </a:r>
            <a:r>
              <a:rPr lang="en-US" altLang="zh-CN" sz="2300" b="1" dirty="0">
                <a:latin typeface="+mn-ea"/>
                <a:cs typeface="+mn-ea"/>
              </a:rPr>
              <a:t>. </a:t>
            </a:r>
            <a:r>
              <a:rPr lang="zh-CN" altLang="en-US" sz="2300" b="1" dirty="0">
                <a:latin typeface="+mn-ea"/>
                <a:cs typeface="+mn-ea"/>
              </a:rPr>
              <a:t>如数列                   等为发散数列．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10260" name="矩形 10259"/>
          <p:cNvSpPr/>
          <p:nvPr/>
        </p:nvSpPr>
        <p:spPr>
          <a:xfrm>
            <a:off x="824230" y="3848735"/>
            <a:ext cx="816991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/>
            <a:r>
              <a:rPr lang="en-US" altLang="zh-CN" sz="2300">
                <a:latin typeface="+mn-ea"/>
                <a:cs typeface="+mn-ea"/>
              </a:rPr>
              <a:t> </a:t>
            </a:r>
            <a:r>
              <a:rPr lang="en-US" altLang="zh-CN" sz="2300" b="1">
                <a:latin typeface="+mn-ea"/>
                <a:cs typeface="+mn-ea"/>
              </a:rPr>
              <a:t>(2) </a:t>
            </a:r>
            <a:r>
              <a:rPr lang="zh-CN" altLang="en-US" sz="2300" b="1" dirty="0">
                <a:latin typeface="+mn-ea"/>
                <a:cs typeface="+mn-ea"/>
              </a:rPr>
              <a:t>若数列     收敛，则其极限值唯一．</a:t>
            </a:r>
            <a:endParaRPr lang="zh-CN" altLang="en-US" sz="2300" b="1" dirty="0">
              <a:latin typeface="+mn-ea"/>
              <a:cs typeface="+mn-ea"/>
            </a:endParaRPr>
          </a:p>
        </p:txBody>
      </p:sp>
      <p:sp>
        <p:nvSpPr>
          <p:cNvPr id="10243" name="横卷形 10242"/>
          <p:cNvSpPr/>
          <p:nvPr/>
        </p:nvSpPr>
        <p:spPr>
          <a:xfrm>
            <a:off x="2286000" y="62071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3831908" y="817880"/>
            <a:ext cx="4824412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是否任何数列都有极限？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10258" name="对象 10257"/>
          <p:cNvGraphicFramePr/>
          <p:nvPr/>
        </p:nvGraphicFramePr>
        <p:xfrm>
          <a:off x="3200718" y="2810510"/>
          <a:ext cx="28162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130300" imgH="482600" progId="Equation.3">
                  <p:embed/>
                </p:oleObj>
              </mc:Choice>
              <mc:Fallback>
                <p:oleObj name="" r:id="rId1" imgW="1130300" imgH="4826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00718" y="2810510"/>
                        <a:ext cx="2816225" cy="7778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7" name="对象 10256"/>
          <p:cNvGraphicFramePr/>
          <p:nvPr/>
        </p:nvGraphicFramePr>
        <p:xfrm>
          <a:off x="2910205" y="3787140"/>
          <a:ext cx="64833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3" imgW="292100" imgH="228600" progId="Equation.3">
                  <p:embed/>
                </p:oleObj>
              </mc:Choice>
              <mc:Fallback>
                <p:oleObj name="" r:id="rId3" imgW="292100" imgH="228600" progId="Equation.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10205" y="3787140"/>
                        <a:ext cx="648335" cy="514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1" name="矩形 10260"/>
          <p:cNvSpPr/>
          <p:nvPr/>
        </p:nvSpPr>
        <p:spPr>
          <a:xfrm>
            <a:off x="661670" y="4622165"/>
            <a:ext cx="44430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/>
            <a:r>
              <a:rPr lang="en-US" altLang="zh-CN" sz="2400">
                <a:latin typeface="+mn-ea"/>
                <a:cs typeface="+mn-ea"/>
              </a:rPr>
              <a:t>  </a:t>
            </a:r>
            <a:r>
              <a:rPr lang="en-US" altLang="zh-CN" sz="2400" b="1">
                <a:latin typeface="+mn-ea"/>
                <a:cs typeface="+mn-ea"/>
              </a:rPr>
              <a:t>(</a:t>
            </a:r>
            <a:r>
              <a:rPr lang="en-US" altLang="zh-CN" sz="2300" b="1">
                <a:latin typeface="+mn-ea"/>
                <a:cs typeface="+mn-ea"/>
              </a:rPr>
              <a:t>3) </a:t>
            </a:r>
            <a:r>
              <a:rPr lang="zh-CN" altLang="en-US" sz="2300" b="1" dirty="0">
                <a:latin typeface="+mn-ea"/>
                <a:cs typeface="+mn-ea"/>
              </a:rPr>
              <a:t>收敛数列必有界．</a:t>
            </a:r>
            <a:endParaRPr lang="zh-CN" altLang="en-US" sz="2300" b="1" dirty="0">
              <a:latin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/>
      <p:bldP spid="10259" grpId="0"/>
      <p:bldP spid="10260" grpId="0"/>
      <p:bldP spid="102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32380" y="5446395"/>
          <a:ext cx="371030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" imgW="2159000" imgH="393700" progId="Equation.KSEE3">
                  <p:embed/>
                </p:oleObj>
              </mc:Choice>
              <mc:Fallback>
                <p:oleObj name="" r:id="rId1" imgW="21590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32380" y="5446395"/>
                        <a:ext cx="371030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52195" y="4824095"/>
            <a:ext cx="864235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>
                <a:sym typeface="+mn-ea"/>
              </a:rPr>
              <a:t>(2) </a:t>
            </a:r>
            <a:r>
              <a:rPr lang="zh-CN" altLang="en-US" sz="2300" b="1">
                <a:sym typeface="+mn-ea"/>
              </a:rPr>
              <a:t>当n依次取自然数1,2,3,4,5,…时，       的各项顺次为</a:t>
            </a:r>
            <a:endParaRPr lang="zh-CN" altLang="en-US" sz="2300"/>
          </a:p>
        </p:txBody>
      </p:sp>
      <p:sp>
        <p:nvSpPr>
          <p:cNvPr id="2" name="文本框 1"/>
          <p:cNvSpPr txBox="1"/>
          <p:nvPr/>
        </p:nvSpPr>
        <p:spPr>
          <a:xfrm>
            <a:off x="1052195" y="537845"/>
            <a:ext cx="10087610" cy="139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400" b="1">
                <a:latin typeface="+mn-ea"/>
                <a:cs typeface="+mn-ea"/>
              </a:rPr>
              <a:t>例</a:t>
            </a:r>
            <a:r>
              <a:rPr lang="en-US" altLang="zh-CN" sz="2400" b="1">
                <a:latin typeface="+mn-ea"/>
                <a:cs typeface="+mn-ea"/>
              </a:rPr>
              <a:t>1 </a:t>
            </a:r>
            <a:r>
              <a:rPr lang="en-US" altLang="zh-CN" sz="2300" b="1">
                <a:latin typeface="+mn-ea"/>
              </a:rPr>
              <a:t>观察下列数列的变化趋势，写出它们的极限</a:t>
            </a:r>
            <a:endParaRPr lang="en-US" altLang="zh-CN" sz="2300" b="1">
              <a:latin typeface="+mn-ea"/>
            </a:endParaRPr>
          </a:p>
          <a:p>
            <a:pPr>
              <a:lnSpc>
                <a:spcPct val="180000"/>
              </a:lnSpc>
            </a:pPr>
            <a:r>
              <a:rPr lang="en-US" altLang="zh-CN" sz="2300"/>
              <a:t>(1)                              (2)                                      (3)</a:t>
            </a:r>
            <a:endParaRPr lang="en-US" altLang="zh-CN" sz="23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53845" y="1308735"/>
          <a:ext cx="130238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825500" imgH="393700" progId="Equation.KSEE3">
                  <p:embed/>
                </p:oleObj>
              </mc:Choice>
              <mc:Fallback>
                <p:oleObj name="" r:id="rId3" imgW="8255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3845" y="1308735"/>
                        <a:ext cx="130238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05250" y="1311275"/>
          <a:ext cx="1891030" cy="818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104900" imgH="393700" progId="Equation.KSEE3">
                  <p:embed/>
                </p:oleObj>
              </mc:Choice>
              <mc:Fallback>
                <p:oleObj name="" r:id="rId5" imgW="1104900" imgH="393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05250" y="1311275"/>
                        <a:ext cx="1891030" cy="818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64045" y="1308735"/>
          <a:ext cx="2238375" cy="774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1219200" imgH="393700" progId="Equation.KSEE3">
                  <p:embed/>
                </p:oleObj>
              </mc:Choice>
              <mc:Fallback>
                <p:oleObj name="" r:id="rId7" imgW="1219200" imgH="393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64045" y="1308735"/>
                        <a:ext cx="2238375" cy="774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36295" y="2121535"/>
            <a:ext cx="10055225" cy="2496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解：(1) 当n依次取自然数1,2,3,4,5,…时，      的各项顺次为</a:t>
            </a:r>
            <a:endParaRPr lang="zh-CN" altLang="en-US" sz="2300" b="1"/>
          </a:p>
          <a:p>
            <a:pPr>
              <a:lnSpc>
                <a:spcPct val="170000"/>
              </a:lnSpc>
            </a:pPr>
            <a:endParaRPr lang="zh-CN" altLang="en-US" sz="2300"/>
          </a:p>
          <a:p>
            <a:pPr>
              <a:lnSpc>
                <a:spcPct val="170000"/>
              </a:lnSpc>
            </a:pPr>
            <a:r>
              <a:rPr lang="zh-CN" altLang="en-US" sz="2300" b="1"/>
              <a:t>因此当n无限增大时，     无限接近于0，所以根据数列极限的定义可知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/>
              <a:t>       </a:t>
            </a:r>
            <a:endParaRPr lang="zh-CN" altLang="en-US" sz="23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82240" y="2818130"/>
          <a:ext cx="341058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990600" imgH="393700" progId="Equation.KSEE3">
                  <p:embed/>
                </p:oleObj>
              </mc:Choice>
              <mc:Fallback>
                <p:oleObj name="" r:id="rId9" imgW="9906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682240" y="2818130"/>
                        <a:ext cx="341058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88080" y="3573780"/>
          <a:ext cx="34671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177165" imgH="228600" progId="Equation.KSEE3">
                  <p:embed/>
                </p:oleObj>
              </mc:Choice>
              <mc:Fallback>
                <p:oleObj name="" r:id="rId11" imgW="177165" imgH="228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88080" y="3573780"/>
                        <a:ext cx="34671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对象 5128"/>
          <p:cNvGraphicFramePr/>
          <p:nvPr/>
        </p:nvGraphicFramePr>
        <p:xfrm>
          <a:off x="2681923" y="4021138"/>
          <a:ext cx="1724660" cy="608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3" imgW="1231265" imgH="405765" progId="Equation.DSMT4">
                  <p:embed/>
                </p:oleObj>
              </mc:Choice>
              <mc:Fallback>
                <p:oleObj name="" r:id="rId13" imgW="1231265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81923" y="4021138"/>
                        <a:ext cx="1724660" cy="6089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57570" y="2336165"/>
          <a:ext cx="457835" cy="45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5" imgW="304800" imgH="228600" progId="Equation.KSEE3">
                  <p:embed/>
                </p:oleObj>
              </mc:Choice>
              <mc:Fallback>
                <p:oleObj name="" r:id="rId15" imgW="304800" imgH="2286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957570" y="2336165"/>
                        <a:ext cx="457835" cy="450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4990" y="4819015"/>
          <a:ext cx="457835" cy="45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7" imgW="304800" imgH="228600" progId="Equation.KSEE3">
                  <p:embed/>
                </p:oleObj>
              </mc:Choice>
              <mc:Fallback>
                <p:oleObj name="" r:id="rId17" imgW="304800" imgH="2286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634990" y="4819015"/>
                        <a:ext cx="457835" cy="450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build="allAtOnce"/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156970" y="1075055"/>
            <a:ext cx="1008761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ym typeface="+mn-ea"/>
              </a:rPr>
              <a:t>因此当n无限增大时，     无限接近于2，所以根据数列极限的定义可知</a:t>
            </a:r>
            <a:endParaRPr lang="zh-CN" altLang="en-US" sz="2300"/>
          </a:p>
        </p:txBody>
      </p:sp>
      <p:sp>
        <p:nvSpPr>
          <p:cNvPr id="2" name="文本框 1"/>
          <p:cNvSpPr txBox="1"/>
          <p:nvPr/>
        </p:nvSpPr>
        <p:spPr>
          <a:xfrm>
            <a:off x="998855" y="2266950"/>
            <a:ext cx="10283825" cy="3063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10000"/>
              </a:lnSpc>
            </a:pPr>
            <a:r>
              <a:rPr lang="zh-CN" altLang="en-US" sz="2300" b="1">
                <a:sym typeface="+mn-ea"/>
              </a:rPr>
              <a:t>（3）                            当n依次取自然数1，2，3，4，5，…时，      的各项顺次为</a:t>
            </a:r>
            <a:endParaRPr lang="zh-CN" altLang="en-US" sz="2300" b="1"/>
          </a:p>
          <a:p>
            <a:pPr>
              <a:lnSpc>
                <a:spcPct val="210000"/>
              </a:lnSpc>
            </a:pPr>
            <a:r>
              <a:rPr lang="zh-CN" altLang="en-US" sz="2300" b="1">
                <a:sym typeface="+mn-ea"/>
              </a:rPr>
              <a:t>       </a:t>
            </a:r>
            <a:endParaRPr lang="zh-CN" altLang="en-US" sz="2300" b="1">
              <a:sym typeface="+mn-ea"/>
            </a:endParaRPr>
          </a:p>
          <a:p>
            <a:pPr>
              <a:lnSpc>
                <a:spcPct val="210000"/>
              </a:lnSpc>
            </a:pPr>
            <a:r>
              <a:rPr lang="zh-CN" altLang="en-US" sz="2300" b="1">
                <a:sym typeface="+mn-ea"/>
              </a:rPr>
              <a:t>因此当n无限增大时，    无限接近于0，所以根据数列极限的定义可知</a:t>
            </a:r>
            <a:endParaRPr lang="zh-CN" altLang="en-US" sz="2300" b="1"/>
          </a:p>
          <a:p>
            <a:pPr>
              <a:lnSpc>
                <a:spcPct val="210000"/>
              </a:lnSpc>
            </a:pPr>
            <a:endParaRPr lang="zh-CN" altLang="en-US" sz="2300" b="1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8420" y="1011555"/>
          <a:ext cx="34671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68420" y="1011555"/>
                        <a:ext cx="34671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" name="对象 5128"/>
          <p:cNvGraphicFramePr/>
          <p:nvPr/>
        </p:nvGraphicFramePr>
        <p:xfrm>
          <a:off x="3550285" y="1656080"/>
          <a:ext cx="2347595" cy="610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3" imgW="1612900" imgH="405765" progId="Equation.DSMT4">
                  <p:embed/>
                </p:oleObj>
              </mc:Choice>
              <mc:Fallback>
                <p:oleObj name="" r:id="rId3" imgW="1612900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50285" y="1656080"/>
                        <a:ext cx="2347595" cy="6108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0370" y="2450465"/>
          <a:ext cx="201295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850900" imgH="393700" progId="Equation.KSEE3">
                  <p:embed/>
                </p:oleObj>
              </mc:Choice>
              <mc:Fallback>
                <p:oleObj name="" r:id="rId5" imgW="850900" imgH="393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0370" y="2450465"/>
                        <a:ext cx="2012950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09660" y="2595880"/>
          <a:ext cx="44577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7" imgW="304800" imgH="228600" progId="Equation.KSEE3">
                  <p:embed/>
                </p:oleObj>
              </mc:Choice>
              <mc:Fallback>
                <p:oleObj name="" r:id="rId7" imgW="304800" imgH="2286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09660" y="2595880"/>
                        <a:ext cx="44577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72510" y="3122930"/>
          <a:ext cx="336232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9" imgW="1587500" imgH="393700" progId="Equation.KSEE3">
                  <p:embed/>
                </p:oleObj>
              </mc:Choice>
              <mc:Fallback>
                <p:oleObj name="" r:id="rId9" imgW="15875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572510" y="3122930"/>
                        <a:ext cx="336232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10000" y="3973830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1" imgW="177165" imgH="228600" progId="Equation.KSEE3">
                  <p:embed/>
                </p:oleObj>
              </mc:Choice>
              <mc:Fallback>
                <p:oleObj name="" r:id="rId11" imgW="177165" imgH="228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810000" y="3973830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/>
          <p:cNvGraphicFramePr/>
          <p:nvPr/>
        </p:nvGraphicFramePr>
        <p:xfrm>
          <a:off x="3050540" y="4675505"/>
          <a:ext cx="2584450" cy="704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2" imgW="1625600" imgH="405765" progId="Equation.DSMT4">
                  <p:embed/>
                </p:oleObj>
              </mc:Choice>
              <mc:Fallback>
                <p:oleObj name="" r:id="rId12" imgW="1625600" imgH="405765" progId="Equation.DSMT4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050540" y="4675505"/>
                        <a:ext cx="2584450" cy="7042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1120775" y="5110480"/>
            <a:ext cx="9070340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300" b="1">
                <a:latin typeface="+mn-ea"/>
                <a:cs typeface="+mn-ea"/>
                <a:sym typeface="+mn-ea"/>
              </a:rPr>
              <a:t>(2)当n无限增大时，        在1与-1两个数上来回跳动，不能无限接近于一个确定的常数，所以这个数列也没有极限．</a:t>
            </a:r>
            <a:endParaRPr lang="zh-CN" altLang="en-US" sz="2300"/>
          </a:p>
        </p:txBody>
      </p:sp>
      <p:sp>
        <p:nvSpPr>
          <p:cNvPr id="14" name="文本框 13"/>
          <p:cNvSpPr txBox="1"/>
          <p:nvPr/>
        </p:nvSpPr>
        <p:spPr>
          <a:xfrm>
            <a:off x="1061720" y="3816350"/>
            <a:ext cx="8783955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  <a:sym typeface="+mn-ea"/>
              </a:rPr>
              <a:t>解:（1）当n无限增大时，  也无限增大，不能无限接近于一个确定的常数，所以这个数列没有极限.</a:t>
            </a:r>
            <a:endParaRPr lang="zh-CN" altLang="en-US" sz="2300"/>
          </a:p>
        </p:txBody>
      </p:sp>
      <p:sp>
        <p:nvSpPr>
          <p:cNvPr id="2" name="文本框 1"/>
          <p:cNvSpPr txBox="1"/>
          <p:nvPr/>
        </p:nvSpPr>
        <p:spPr>
          <a:xfrm>
            <a:off x="1061720" y="781685"/>
            <a:ext cx="1002792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2 </a:t>
            </a:r>
            <a:r>
              <a:rPr lang="zh-CN" altLang="en-US" sz="2300" b="1">
                <a:latin typeface="+mn-ea"/>
                <a:cs typeface="+mn-ea"/>
              </a:rPr>
              <a:t>求常数列 </a:t>
            </a:r>
            <a:r>
              <a:rPr lang="en-US" altLang="zh-CN" sz="2300">
                <a:latin typeface="+mn-ea"/>
                <a:cs typeface="+mn-ea"/>
              </a:rPr>
              <a:t>     </a:t>
            </a:r>
            <a:r>
              <a:rPr lang="zh-CN" altLang="en-US" sz="2300">
                <a:latin typeface="+mn-ea"/>
                <a:cs typeface="+mn-ea"/>
              </a:rPr>
              <a:t>的极限</a:t>
            </a:r>
            <a:r>
              <a:rPr lang="zh-CN" altLang="en-US"/>
              <a:t>。</a:t>
            </a:r>
            <a:endParaRPr lang="zh-CN" altLang="en-US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92120" y="781050"/>
          <a:ext cx="767080" cy="46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508000" imgH="228600" progId="Equation.KSEE3">
                  <p:embed/>
                </p:oleObj>
              </mc:Choice>
              <mc:Fallback>
                <p:oleObj name="" r:id="rId1" imgW="508000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92120" y="781050"/>
                        <a:ext cx="767080" cy="46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120775" y="1456055"/>
            <a:ext cx="9968230" cy="1541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300"/>
              <a:t>解</a:t>
            </a:r>
            <a:r>
              <a:rPr lang="zh-CN" altLang="en-US" sz="2300" b="1">
                <a:latin typeface="+mn-ea"/>
                <a:cs typeface="+mn-ea"/>
              </a:rPr>
              <a:t>：这个数列的各项都是 -3，故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一般地，任何一个常数列的极限都是这个常数本身，即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                （</a:t>
            </a:r>
            <a:r>
              <a:rPr lang="en-US" altLang="zh-CN" sz="2300" b="1">
                <a:latin typeface="+mn-ea"/>
                <a:cs typeface="+mn-ea"/>
              </a:rPr>
              <a:t>C</a:t>
            </a:r>
            <a:r>
              <a:rPr lang="zh-CN" altLang="en-US" sz="2300" b="1">
                <a:latin typeface="+mn-ea"/>
                <a:cs typeface="+mn-ea"/>
              </a:rPr>
              <a:t>为常数）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1900" y="2529205"/>
          <a:ext cx="1352550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914400" imgH="355600" progId="Equation.KSEE3">
                  <p:embed/>
                </p:oleObj>
              </mc:Choice>
              <mc:Fallback>
                <p:oleObj name="" r:id="rId3" imgW="914400" imgH="3556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01900" y="2529205"/>
                        <a:ext cx="1352550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16880" y="1535430"/>
          <a:ext cx="1746250" cy="478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193800" imgH="381000" progId="Equation.KSEE3">
                  <p:embed/>
                </p:oleObj>
              </mc:Choice>
              <mc:Fallback>
                <p:oleObj name="" r:id="rId5" imgW="1193800" imgH="381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16880" y="1535430"/>
                        <a:ext cx="1746250" cy="478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47420" y="2905125"/>
            <a:ext cx="1020508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3 </a:t>
            </a:r>
            <a:r>
              <a:rPr lang="zh-CN" altLang="en-US" sz="2300" b="1">
                <a:latin typeface="+mn-ea"/>
                <a:cs typeface="+mn-ea"/>
              </a:rPr>
              <a:t>讨论如下两个数列的极限：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40000"/>
              </a:lnSpc>
            </a:pPr>
            <a:r>
              <a:rPr lang="en-US" altLang="zh-CN" sz="2300" b="1">
                <a:latin typeface="+mn-ea"/>
                <a:cs typeface="+mn-ea"/>
              </a:rPr>
              <a:t>(1)                   (2)          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3685" y="3458845"/>
          <a:ext cx="1056640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482600" imgH="241300" progId="Equation.KSEE3">
                  <p:embed/>
                </p:oleObj>
              </mc:Choice>
              <mc:Fallback>
                <p:oleObj name="" r:id="rId7" imgW="482600" imgH="2413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43685" y="3458845"/>
                        <a:ext cx="1056640" cy="528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13300" y="3470910"/>
          <a:ext cx="132588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749300" imgH="241300" progId="Equation.KSEE3">
                  <p:embed/>
                </p:oleObj>
              </mc:Choice>
              <mc:Fallback>
                <p:oleObj name="" r:id="rId9" imgW="749300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13300" y="3470910"/>
                        <a:ext cx="1325880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34205" y="4014470"/>
          <a:ext cx="377825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1" imgW="177165" imgH="190500" progId="Equation.KSEE3">
                  <p:embed/>
                </p:oleObj>
              </mc:Choice>
              <mc:Fallback>
                <p:oleObj name="" r:id="rId11" imgW="177165" imgH="1905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34205" y="4014470"/>
                        <a:ext cx="377825" cy="406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59200" y="5233035"/>
          <a:ext cx="132588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3" imgW="749300" imgH="241300" progId="Equation.KSEE3">
                  <p:embed/>
                </p:oleObj>
              </mc:Choice>
              <mc:Fallback>
                <p:oleObj name="" r:id="rId13" imgW="749300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59200" y="5233035"/>
                        <a:ext cx="1325880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4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70" name="矩形 45069"/>
          <p:cNvSpPr/>
          <p:nvPr/>
        </p:nvSpPr>
        <p:spPr>
          <a:xfrm>
            <a:off x="1142365" y="1283970"/>
            <a:ext cx="8071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设有数列                            </a:t>
            </a:r>
            <a:r>
              <a:rPr lang="en-US" altLang="zh-CN" sz="24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400" dirty="0">
                <a:latin typeface="+mn-ea"/>
                <a:cs typeface="Times New Roman" panose="02020603050405020304" pitchFamily="18" charset="0"/>
              </a:rPr>
              <a:t>则          </a:t>
            </a:r>
            <a:endParaRPr lang="zh-CN" altLang="en-US" sz="24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1142048" y="621983"/>
            <a:ext cx="496728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数列极限的四则运算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45069" name="对象 45068"/>
          <p:cNvGraphicFramePr/>
          <p:nvPr/>
        </p:nvGraphicFramePr>
        <p:xfrm>
          <a:off x="2479675" y="1341120"/>
          <a:ext cx="422846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1" imgW="2349500" imgH="279400" progId="Equation.3">
                  <p:embed/>
                </p:oleObj>
              </mc:Choice>
              <mc:Fallback>
                <p:oleObj name="" r:id="rId1" imgW="2349500" imgH="279400" progId="Equation.3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9675" y="1341120"/>
                        <a:ext cx="4228465" cy="4337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8" name="对象 45067"/>
          <p:cNvGraphicFramePr/>
          <p:nvPr/>
        </p:nvGraphicFramePr>
        <p:xfrm>
          <a:off x="1283970" y="1971675"/>
          <a:ext cx="5777865" cy="449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3" imgW="2603500" imgH="279400" progId="Equation.3">
                  <p:embed/>
                </p:oleObj>
              </mc:Choice>
              <mc:Fallback>
                <p:oleObj name="" r:id="rId3" imgW="2603500" imgH="279400" progId="Equation.3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3970" y="1971675"/>
                        <a:ext cx="5777865" cy="449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7" name="对象 45066"/>
          <p:cNvGraphicFramePr/>
          <p:nvPr/>
        </p:nvGraphicFramePr>
        <p:xfrm>
          <a:off x="1247140" y="2693035"/>
          <a:ext cx="500189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5" imgW="2349500" imgH="279400" progId="Equation.3">
                  <p:embed/>
                </p:oleObj>
              </mc:Choice>
              <mc:Fallback>
                <p:oleObj name="" r:id="rId5" imgW="2349500" imgH="279400" progId="Equation.3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47140" y="2693035"/>
                        <a:ext cx="5001895" cy="43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6" name="对象 45065"/>
          <p:cNvGraphicFramePr/>
          <p:nvPr/>
        </p:nvGraphicFramePr>
        <p:xfrm>
          <a:off x="2671445" y="4058920"/>
          <a:ext cx="282829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" r:id="rId7" imgW="1803400" imgH="279400" progId="Equation.3">
                  <p:embed/>
                </p:oleObj>
              </mc:Choice>
              <mc:Fallback>
                <p:oleObj name="" r:id="rId7" imgW="1803400" imgH="279400" progId="Equation.3">
                  <p:embed/>
                  <p:pic>
                    <p:nvPicPr>
                      <p:cNvPr id="0" name="图片 308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71445" y="4058920"/>
                        <a:ext cx="2828290" cy="466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065" name="对象 45064"/>
          <p:cNvGraphicFramePr/>
          <p:nvPr/>
        </p:nvGraphicFramePr>
        <p:xfrm>
          <a:off x="1247140" y="4765040"/>
          <a:ext cx="3879850" cy="89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" r:id="rId9" imgW="2005965" imgH="546100" progId="Equation.3">
                  <p:embed/>
                </p:oleObj>
              </mc:Choice>
              <mc:Fallback>
                <p:oleObj name="" r:id="rId9" imgW="2005965" imgH="546100" progId="Equation.3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47140" y="4765040"/>
                        <a:ext cx="3879850" cy="8953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73" name="矩形 45072"/>
          <p:cNvSpPr/>
          <p:nvPr/>
        </p:nvSpPr>
        <p:spPr>
          <a:xfrm>
            <a:off x="1455420" y="3413125"/>
            <a:ext cx="654113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/>
            <a:r>
              <a:rPr lang="zh-CN" altLang="en-US" sz="2300" dirty="0">
                <a:latin typeface="+mn-ea"/>
                <a:cs typeface="Times New Roman" panose="02020603050405020304" pitchFamily="18" charset="0"/>
              </a:rPr>
              <a:t>特别地       时有</a:t>
            </a:r>
            <a:endParaRPr lang="zh-CN" altLang="en-US" sz="23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5074" name="矩形 45073"/>
          <p:cNvSpPr/>
          <p:nvPr/>
        </p:nvSpPr>
        <p:spPr>
          <a:xfrm>
            <a:off x="5189220" y="4024630"/>
            <a:ext cx="201295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indent="266700"/>
            <a:r>
              <a:rPr lang="en-US" altLang="zh-CN" sz="2000" b="1">
                <a:latin typeface="+mn-ea"/>
                <a:cs typeface="+mn-ea"/>
              </a:rPr>
              <a:t>(</a:t>
            </a:r>
            <a:r>
              <a:rPr lang="en-US" altLang="zh-CN" sz="2000" b="1" i="1">
                <a:latin typeface="+mn-ea"/>
                <a:cs typeface="+mn-ea"/>
              </a:rPr>
              <a:t>C </a:t>
            </a:r>
            <a:r>
              <a:rPr lang="zh-CN" altLang="en-US" sz="2000" b="1" dirty="0">
                <a:latin typeface="+mn-ea"/>
                <a:cs typeface="+mn-ea"/>
              </a:rPr>
              <a:t>是常数</a:t>
            </a:r>
            <a:r>
              <a:rPr lang="en-US" altLang="zh-CN" sz="2000" b="1">
                <a:latin typeface="+mn-ea"/>
                <a:cs typeface="+mn-ea"/>
              </a:rPr>
              <a:t>)</a:t>
            </a:r>
            <a:endParaRPr lang="en-US" altLang="zh-CN" sz="2000" b="1"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47645" y="3404870"/>
          <a:ext cx="88074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1" imgW="457200" imgH="228600" progId="Equation.KSEE3">
                  <p:embed/>
                </p:oleObj>
              </mc:Choice>
              <mc:Fallback>
                <p:oleObj name="" r:id="rId11" imgW="457200" imgH="2286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747645" y="3404870"/>
                        <a:ext cx="88074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Click="0"/>
    </mc:Choice>
    <mc:Fallback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5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70" grpId="0"/>
      <p:bldP spid="45073" grpId="0"/>
      <p:bldP spid="4507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2648</Words>
  <Application>WPS 演示</Application>
  <PresentationFormat>宽屏</PresentationFormat>
  <Paragraphs>200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127</vt:i4>
      </vt:variant>
      <vt:variant>
        <vt:lpstr>幻灯片标题</vt:lpstr>
      </vt:variant>
      <vt:variant>
        <vt:i4>26</vt:i4>
      </vt:variant>
    </vt:vector>
  </HeadingPairs>
  <TitlesOfParts>
    <vt:vector size="167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Symbol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Equation.KSEE3</vt:lpstr>
      <vt:lpstr>Equation.KSEE3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Equation.DSMT4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86</cp:revision>
  <dcterms:created xsi:type="dcterms:W3CDTF">2018-10-12T15:11:00Z</dcterms:created>
  <dcterms:modified xsi:type="dcterms:W3CDTF">2021-01-08T06:16:27Z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