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4"/>
  </p:notesMasterIdLst>
  <p:sldIdLst>
    <p:sldId id="263" r:id="rId7"/>
    <p:sldId id="272" r:id="rId8"/>
    <p:sldId id="273" r:id="rId9"/>
    <p:sldId id="412" r:id="rId10"/>
    <p:sldId id="270" r:id="rId11"/>
    <p:sldId id="283" r:id="rId12"/>
    <p:sldId id="284" r:id="rId13"/>
    <p:sldId id="285" r:id="rId14"/>
    <p:sldId id="379" r:id="rId15"/>
    <p:sldId id="380" r:id="rId16"/>
    <p:sldId id="381" r:id="rId17"/>
    <p:sldId id="286" r:id="rId18"/>
    <p:sldId id="287" r:id="rId19"/>
    <p:sldId id="288" r:id="rId20"/>
    <p:sldId id="278" r:id="rId21"/>
    <p:sldId id="427" r:id="rId22"/>
    <p:sldId id="266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7" Type="http://schemas.openxmlformats.org/officeDocument/2006/relationships/image" Target="../media/image71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32.wmf"/><Relationship Id="rId1" Type="http://schemas.openxmlformats.org/officeDocument/2006/relationships/image" Target="../media/image66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76.wmf"/><Relationship Id="rId4" Type="http://schemas.openxmlformats.org/officeDocument/2006/relationships/image" Target="../media/image32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3.vml.rels><?xml version="1.0" encoding="UTF-8" standalone="yes"?>
<Relationships xmlns="http://schemas.openxmlformats.org/package/2006/relationships"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85.wmf"/><Relationship Id="rId3" Type="http://schemas.openxmlformats.org/officeDocument/2006/relationships/image" Target="../media/image78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17.wmf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44.wmf"/><Relationship Id="rId8" Type="http://schemas.openxmlformats.org/officeDocument/2006/relationships/image" Target="../media/image43.wmf"/><Relationship Id="rId7" Type="http://schemas.openxmlformats.org/officeDocument/2006/relationships/image" Target="../media/image42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1" Type="http://schemas.openxmlformats.org/officeDocument/2006/relationships/image" Target="../media/image46.wmf"/><Relationship Id="rId10" Type="http://schemas.openxmlformats.org/officeDocument/2006/relationships/image" Target="../media/image45.wmf"/><Relationship Id="rId1" Type="http://schemas.openxmlformats.org/officeDocument/2006/relationships/image" Target="../media/image36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56.wmf"/><Relationship Id="rId8" Type="http://schemas.openxmlformats.org/officeDocument/2006/relationships/image" Target="../media/image55.wmf"/><Relationship Id="rId7" Type="http://schemas.openxmlformats.org/officeDocument/2006/relationships/image" Target="../media/image54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32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oleObject" Target="../embeddings/oleObject53.bin"/><Relationship Id="rId7" Type="http://schemas.openxmlformats.org/officeDocument/2006/relationships/image" Target="../media/image50.png"/><Relationship Id="rId6" Type="http://schemas.openxmlformats.org/officeDocument/2006/relationships/image" Target="../media/image49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51.bin"/><Relationship Id="rId21" Type="http://schemas.openxmlformats.org/officeDocument/2006/relationships/vmlDrawing" Target="../drawings/vmlDrawing8.vml"/><Relationship Id="rId20" Type="http://schemas.openxmlformats.org/officeDocument/2006/relationships/slideLayout" Target="../slideLayouts/slideLayout4.xml"/><Relationship Id="rId2" Type="http://schemas.openxmlformats.org/officeDocument/2006/relationships/image" Target="../media/image47.wmf"/><Relationship Id="rId19" Type="http://schemas.openxmlformats.org/officeDocument/2006/relationships/image" Target="../media/image56.wmf"/><Relationship Id="rId18" Type="http://schemas.openxmlformats.org/officeDocument/2006/relationships/oleObject" Target="../embeddings/oleObject58.bin"/><Relationship Id="rId17" Type="http://schemas.openxmlformats.org/officeDocument/2006/relationships/image" Target="../media/image55.wmf"/><Relationship Id="rId16" Type="http://schemas.openxmlformats.org/officeDocument/2006/relationships/oleObject" Target="../embeddings/oleObject57.bin"/><Relationship Id="rId15" Type="http://schemas.openxmlformats.org/officeDocument/2006/relationships/image" Target="../media/image54.wmf"/><Relationship Id="rId14" Type="http://schemas.openxmlformats.org/officeDocument/2006/relationships/oleObject" Target="../embeddings/oleObject56.bin"/><Relationship Id="rId13" Type="http://schemas.openxmlformats.org/officeDocument/2006/relationships/image" Target="../media/image53.wmf"/><Relationship Id="rId12" Type="http://schemas.openxmlformats.org/officeDocument/2006/relationships/oleObject" Target="../embeddings/oleObject55.bin"/><Relationship Id="rId11" Type="http://schemas.openxmlformats.org/officeDocument/2006/relationships/image" Target="../media/image52.wmf"/><Relationship Id="rId10" Type="http://schemas.openxmlformats.org/officeDocument/2006/relationships/oleObject" Target="../embeddings/oleObject54.bin"/><Relationship Id="rId1" Type="http://schemas.openxmlformats.org/officeDocument/2006/relationships/oleObject" Target="../embeddings/oleObject50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2.wmf"/><Relationship Id="rId7" Type="http://schemas.openxmlformats.org/officeDocument/2006/relationships/oleObject" Target="../embeddings/oleObject62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57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59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60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65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63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8.wmf"/><Relationship Id="rId8" Type="http://schemas.openxmlformats.org/officeDocument/2006/relationships/oleObject" Target="../embeddings/oleObject73.bin"/><Relationship Id="rId7" Type="http://schemas.openxmlformats.org/officeDocument/2006/relationships/oleObject" Target="../embeddings/oleObject72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70.bin"/><Relationship Id="rId24" Type="http://schemas.openxmlformats.org/officeDocument/2006/relationships/vmlDrawing" Target="../drawings/vmlDrawing11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72.wmf"/><Relationship Id="rId21" Type="http://schemas.openxmlformats.org/officeDocument/2006/relationships/oleObject" Target="../embeddings/oleObject82.bin"/><Relationship Id="rId20" Type="http://schemas.openxmlformats.org/officeDocument/2006/relationships/image" Target="../media/image71.wmf"/><Relationship Id="rId2" Type="http://schemas.openxmlformats.org/officeDocument/2006/relationships/image" Target="../media/image66.wmf"/><Relationship Id="rId19" Type="http://schemas.openxmlformats.org/officeDocument/2006/relationships/oleObject" Target="../embeddings/oleObject81.bin"/><Relationship Id="rId18" Type="http://schemas.openxmlformats.org/officeDocument/2006/relationships/image" Target="../media/image70.wmf"/><Relationship Id="rId17" Type="http://schemas.openxmlformats.org/officeDocument/2006/relationships/oleObject" Target="../embeddings/oleObject80.bin"/><Relationship Id="rId16" Type="http://schemas.openxmlformats.org/officeDocument/2006/relationships/oleObject" Target="../embeddings/oleObject79.bin"/><Relationship Id="rId15" Type="http://schemas.openxmlformats.org/officeDocument/2006/relationships/oleObject" Target="../embeddings/oleObject78.bin"/><Relationship Id="rId14" Type="http://schemas.openxmlformats.org/officeDocument/2006/relationships/oleObject" Target="../embeddings/oleObject77.bin"/><Relationship Id="rId13" Type="http://schemas.openxmlformats.org/officeDocument/2006/relationships/oleObject" Target="../embeddings/oleObject76.bin"/><Relationship Id="rId12" Type="http://schemas.openxmlformats.org/officeDocument/2006/relationships/image" Target="../media/image69.wmf"/><Relationship Id="rId11" Type="http://schemas.openxmlformats.org/officeDocument/2006/relationships/oleObject" Target="../embeddings/oleObject75.bin"/><Relationship Id="rId10" Type="http://schemas.openxmlformats.org/officeDocument/2006/relationships/oleObject" Target="../embeddings/oleObject74.bin"/><Relationship Id="rId1" Type="http://schemas.openxmlformats.org/officeDocument/2006/relationships/oleObject" Target="../embeddings/oleObject69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7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86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84.bin"/><Relationship Id="rId2" Type="http://schemas.openxmlformats.org/officeDocument/2006/relationships/image" Target="../media/image73.wmf"/><Relationship Id="rId12" Type="http://schemas.openxmlformats.org/officeDocument/2006/relationships/vmlDrawing" Target="../drawings/vmlDrawing1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76.wmf"/><Relationship Id="rId1" Type="http://schemas.openxmlformats.org/officeDocument/2006/relationships/oleObject" Target="../embeddings/oleObject83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3.bin"/><Relationship Id="rId8" Type="http://schemas.openxmlformats.org/officeDocument/2006/relationships/image" Target="../media/image79.wmf"/><Relationship Id="rId7" Type="http://schemas.openxmlformats.org/officeDocument/2006/relationships/oleObject" Target="../embeddings/oleObject92.bin"/><Relationship Id="rId6" Type="http://schemas.openxmlformats.org/officeDocument/2006/relationships/oleObject" Target="../embeddings/oleObject91.bin"/><Relationship Id="rId5" Type="http://schemas.openxmlformats.org/officeDocument/2006/relationships/oleObject" Target="../embeddings/oleObject90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89.bin"/><Relationship Id="rId2" Type="http://schemas.openxmlformats.org/officeDocument/2006/relationships/image" Target="../media/image77.wmf"/><Relationship Id="rId16" Type="http://schemas.openxmlformats.org/officeDocument/2006/relationships/vmlDrawing" Target="../drawings/vmlDrawing13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82.wmf"/><Relationship Id="rId13" Type="http://schemas.openxmlformats.org/officeDocument/2006/relationships/oleObject" Target="../embeddings/oleObject95.bin"/><Relationship Id="rId12" Type="http://schemas.openxmlformats.org/officeDocument/2006/relationships/image" Target="../media/image81.wmf"/><Relationship Id="rId11" Type="http://schemas.openxmlformats.org/officeDocument/2006/relationships/oleObject" Target="../embeddings/oleObject94.bin"/><Relationship Id="rId10" Type="http://schemas.openxmlformats.org/officeDocument/2006/relationships/image" Target="../media/image80.wmf"/><Relationship Id="rId1" Type="http://schemas.openxmlformats.org/officeDocument/2006/relationships/oleObject" Target="../embeddings/oleObject88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5.wmf"/><Relationship Id="rId7" Type="http://schemas.openxmlformats.org/officeDocument/2006/relationships/oleObject" Target="../embeddings/oleObject99.bin"/><Relationship Id="rId6" Type="http://schemas.openxmlformats.org/officeDocument/2006/relationships/image" Target="../media/image78.wmf"/><Relationship Id="rId5" Type="http://schemas.openxmlformats.org/officeDocument/2006/relationships/oleObject" Target="../embeddings/oleObject98.bin"/><Relationship Id="rId4" Type="http://schemas.openxmlformats.org/officeDocument/2006/relationships/image" Target="../media/image84.wmf"/><Relationship Id="rId3" Type="http://schemas.openxmlformats.org/officeDocument/2006/relationships/oleObject" Target="../embeddings/oleObject97.bin"/><Relationship Id="rId2" Type="http://schemas.openxmlformats.org/officeDocument/2006/relationships/image" Target="../media/image83.wmf"/><Relationship Id="rId10" Type="http://schemas.openxmlformats.org/officeDocument/2006/relationships/vmlDrawing" Target="../drawings/vmlDrawing14.vml"/><Relationship Id="rId1" Type="http://schemas.openxmlformats.org/officeDocument/2006/relationships/oleObject" Target="../embeddings/oleObject96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8" Type="http://schemas.openxmlformats.org/officeDocument/2006/relationships/vmlDrawing" Target="../drawings/vmlDrawing2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0.wmf"/><Relationship Id="rId15" Type="http://schemas.openxmlformats.org/officeDocument/2006/relationships/oleObject" Target="../embeddings/oleObject9.bin"/><Relationship Id="rId14" Type="http://schemas.openxmlformats.org/officeDocument/2006/relationships/image" Target="../media/image9.wmf"/><Relationship Id="rId13" Type="http://schemas.openxmlformats.org/officeDocument/2006/relationships/oleObject" Target="../embeddings/oleObject8.bin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4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1.wmf"/><Relationship Id="rId16" Type="http://schemas.openxmlformats.org/officeDocument/2006/relationships/vmlDrawing" Target="../drawings/vmlDrawing3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7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16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8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22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4.wmf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4.xml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33.png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0.wmf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4.xml"/><Relationship Id="rId15" Type="http://schemas.openxmlformats.org/officeDocument/2006/relationships/oleObject" Target="../embeddings/oleObject38.bin"/><Relationship Id="rId14" Type="http://schemas.openxmlformats.org/officeDocument/2006/relationships/oleObject" Target="../embeddings/oleObject37.bin"/><Relationship Id="rId13" Type="http://schemas.openxmlformats.org/officeDocument/2006/relationships/image" Target="../media/image35.wmf"/><Relationship Id="rId12" Type="http://schemas.openxmlformats.org/officeDocument/2006/relationships/oleObject" Target="../embeddings/oleObject36.bin"/><Relationship Id="rId11" Type="http://schemas.openxmlformats.org/officeDocument/2006/relationships/oleObject" Target="../embeddings/oleObject35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30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3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40.bin"/><Relationship Id="rId24" Type="http://schemas.openxmlformats.org/officeDocument/2006/relationships/vmlDrawing" Target="../drawings/vmlDrawing7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46.wmf"/><Relationship Id="rId21" Type="http://schemas.openxmlformats.org/officeDocument/2006/relationships/oleObject" Target="../embeddings/oleObject49.bin"/><Relationship Id="rId20" Type="http://schemas.openxmlformats.org/officeDocument/2006/relationships/image" Target="../media/image45.wmf"/><Relationship Id="rId2" Type="http://schemas.openxmlformats.org/officeDocument/2006/relationships/image" Target="../media/image36.wmf"/><Relationship Id="rId19" Type="http://schemas.openxmlformats.org/officeDocument/2006/relationships/oleObject" Target="../embeddings/oleObject48.bin"/><Relationship Id="rId18" Type="http://schemas.openxmlformats.org/officeDocument/2006/relationships/image" Target="../media/image44.wmf"/><Relationship Id="rId17" Type="http://schemas.openxmlformats.org/officeDocument/2006/relationships/oleObject" Target="../embeddings/oleObject47.bin"/><Relationship Id="rId16" Type="http://schemas.openxmlformats.org/officeDocument/2006/relationships/image" Target="../media/image43.wmf"/><Relationship Id="rId15" Type="http://schemas.openxmlformats.org/officeDocument/2006/relationships/oleObject" Target="../embeddings/oleObject46.bin"/><Relationship Id="rId14" Type="http://schemas.openxmlformats.org/officeDocument/2006/relationships/image" Target="../media/image42.wmf"/><Relationship Id="rId13" Type="http://schemas.openxmlformats.org/officeDocument/2006/relationships/oleObject" Target="../embeddings/oleObject45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44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3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814705" y="666750"/>
            <a:ext cx="10193020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200"/>
              <a:t>例29   将函数                                                     (如图所示)，展开成傅里叶级数.</a:t>
            </a:r>
            <a:endParaRPr sz="2200"/>
          </a:p>
          <a:p>
            <a:pPr>
              <a:lnSpc>
                <a:spcPct val="150000"/>
              </a:lnSpc>
            </a:pPr>
            <a:r>
              <a:rPr sz="2200"/>
              <a:t>解：所给函数在区间［－π，π］上满足收敛定理的条件，并且拓展为周期函数时，它在每一点    处都连续，因此拓展的周期函数的傅里叶级数在［－π，π］上收敛于         .   傅里叶系数为:</a:t>
            </a:r>
            <a:endParaRPr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40000" y="521970"/>
          <a:ext cx="3114040" cy="872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2171700" imgH="558800" progId="Equation.KSEE3">
                  <p:embed/>
                </p:oleObj>
              </mc:Choice>
              <mc:Fallback>
                <p:oleObj name="" r:id="rId1" imgW="2171700" imgH="558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40000" y="521970"/>
                        <a:ext cx="3114040" cy="872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56790" y="1850390"/>
          <a:ext cx="293370" cy="32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3" imgW="139700" imgH="152400" progId="Equation.KSEE3">
                  <p:embed/>
                </p:oleObj>
              </mc:Choice>
              <mc:Fallback>
                <p:oleObj name="" r:id="rId3" imgW="139700" imgH="1524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56790" y="1850390"/>
                        <a:ext cx="293370" cy="32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5540" y="2331720"/>
          <a:ext cx="502920" cy="358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5" imgW="405765" imgH="241300" progId="Equation.KSEE3">
                  <p:embed/>
                </p:oleObj>
              </mc:Choice>
              <mc:Fallback>
                <p:oleObj name="" r:id="rId5" imgW="405765" imgH="2413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5540" y="2331720"/>
                        <a:ext cx="502920" cy="358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38745" y="2331720"/>
            <a:ext cx="3574415" cy="1837690"/>
          </a:xfrm>
          <a:prstGeom prst="rect">
            <a:avLst/>
          </a:prstGeom>
        </p:spPr>
      </p:pic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5540" y="2946400"/>
          <a:ext cx="2159635" cy="81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8" imgW="1244600" imgH="469900" progId="Equation.KSEE3">
                  <p:embed/>
                </p:oleObj>
              </mc:Choice>
              <mc:Fallback>
                <p:oleObj name="" r:id="rId8" imgW="1244600" imgH="4699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45540" y="2946400"/>
                        <a:ext cx="2159635" cy="815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8063" y="4048125"/>
          <a:ext cx="2789555" cy="770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10" imgW="1701800" imgH="469900" progId="Equation.KSEE3">
                  <p:embed/>
                </p:oleObj>
              </mc:Choice>
              <mc:Fallback>
                <p:oleObj name="" r:id="rId10" imgW="1701800" imgH="4699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8063" y="4048125"/>
                        <a:ext cx="2789555" cy="770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8070" y="5193030"/>
          <a:ext cx="2670175" cy="92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" r:id="rId12" imgW="1435100" imgH="469900" progId="Equation.KSEE3">
                  <p:embed/>
                </p:oleObj>
              </mc:Choice>
              <mc:Fallback>
                <p:oleObj name="" r:id="rId12" imgW="1435100" imgH="469900" progId="Equation.KSEE3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68070" y="5193030"/>
                        <a:ext cx="2670175" cy="926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31235" y="2946400"/>
          <a:ext cx="3918585" cy="833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" r:id="rId14" imgW="2209800" imgH="469900" progId="Equation.KSEE3">
                  <p:embed/>
                </p:oleObj>
              </mc:Choice>
              <mc:Fallback>
                <p:oleObj name="" r:id="rId14" imgW="2209800" imgH="469900" progId="Equation.KSEE3">
                  <p:embed/>
                  <p:pic>
                    <p:nvPicPr>
                      <p:cNvPr id="0" name="图片 717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531235" y="2946400"/>
                        <a:ext cx="3918585" cy="833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87470" y="4048760"/>
          <a:ext cx="5688330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7" name="" r:id="rId16" imgW="2831465" imgH="469900" progId="Equation.KSEE3">
                  <p:embed/>
                </p:oleObj>
              </mc:Choice>
              <mc:Fallback>
                <p:oleObj name="" r:id="rId16" imgW="2831465" imgH="469900" progId="Equation.KSEE3">
                  <p:embed/>
                  <p:pic>
                    <p:nvPicPr>
                      <p:cNvPr id="0" name="图片 717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87470" y="4048760"/>
                        <a:ext cx="5688330" cy="835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97935" y="5062855"/>
          <a:ext cx="3282315" cy="137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" r:id="rId18" imgW="1879600" imgH="787400" progId="Equation.KSEE3">
                  <p:embed/>
                </p:oleObj>
              </mc:Choice>
              <mc:Fallback>
                <p:oleObj name="" r:id="rId18" imgW="1879600" imgH="787400" progId="Equation.KSEE3">
                  <p:embed/>
                  <p:pic>
                    <p:nvPicPr>
                      <p:cNvPr id="0" name="图片 717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97935" y="5062855"/>
                        <a:ext cx="3282315" cy="1374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1114425" y="3159125"/>
            <a:ext cx="8453120" cy="62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300">
                <a:latin typeface="+mn-ea"/>
                <a:cs typeface="+mn-ea"/>
              </a:rPr>
              <a:t>于是         的傅里叶级数展开式为</a:t>
            </a:r>
            <a:endParaRPr sz="2300"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425" y="3951605"/>
          <a:ext cx="9047480" cy="89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737100" imgH="520700" progId="Equation.KSEE3">
                  <p:embed/>
                </p:oleObj>
              </mc:Choice>
              <mc:Fallback>
                <p:oleObj name="" r:id="rId1" imgW="4737100" imgH="520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4425" y="3951605"/>
                        <a:ext cx="9047480" cy="897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425" y="744220"/>
          <a:ext cx="3471545" cy="98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" r:id="rId3" imgW="1663700" imgH="469900" progId="Equation.KSEE3">
                  <p:embed/>
                </p:oleObj>
              </mc:Choice>
              <mc:Fallback>
                <p:oleObj name="" r:id="rId3" imgW="1663700" imgH="4699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4425" y="744220"/>
                        <a:ext cx="3471545" cy="980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108" y="1873250"/>
          <a:ext cx="784733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" r:id="rId5" imgW="3937000" imgH="469900" progId="Equation.KSEE3">
                  <p:embed/>
                </p:oleObj>
              </mc:Choice>
              <mc:Fallback>
                <p:oleObj name="" r:id="rId5" imgW="3937000" imgH="469900" progId="Equation.KSEE3">
                  <p:embed/>
                  <p:pic>
                    <p:nvPicPr>
                      <p:cNvPr id="0" name="图片 71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4108" y="1873250"/>
                        <a:ext cx="7847330" cy="936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51660" y="3326765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7" imgW="405765" imgH="241300" progId="Equation.KSEE3">
                  <p:embed/>
                </p:oleObj>
              </mc:Choice>
              <mc:Fallback>
                <p:oleObj name="" r:id="rId7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51660" y="3326765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10360" y="2057400"/>
          <a:ext cx="7433945" cy="697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3060065" imgH="342900" progId="Equation.KSEE3">
                  <p:embed/>
                </p:oleObj>
              </mc:Choice>
              <mc:Fallback>
                <p:oleObj name="" r:id="rId1" imgW="3060065" imgH="342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0360" y="2057400"/>
                        <a:ext cx="7433945" cy="697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982980" y="5023485"/>
            <a:ext cx="9852025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200"/>
              <a:t>因此偶函数的傅里叶级数是只含有余弦项的余弦级数</a:t>
            </a:r>
            <a:endParaRPr lang="zh-CN" altLang="en-US" sz="2200"/>
          </a:p>
        </p:txBody>
      </p:sp>
      <p:sp>
        <p:nvSpPr>
          <p:cNvPr id="12" name="文本框 11"/>
          <p:cNvSpPr txBox="1"/>
          <p:nvPr/>
        </p:nvSpPr>
        <p:spPr>
          <a:xfrm>
            <a:off x="1016000" y="2789555"/>
            <a:ext cx="9852025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200"/>
              <a:t>因此奇函数的傅里叶级数是只含有正弦项的正弦级数</a:t>
            </a:r>
            <a:endParaRPr lang="zh-CN" altLang="en-US" sz="2200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79855" y="4171950"/>
          <a:ext cx="7054215" cy="735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3" imgW="4279900" imgH="469900" progId="Equation.KSEE3">
                  <p:embed/>
                </p:oleObj>
              </mc:Choice>
              <mc:Fallback>
                <p:oleObj name="" r:id="rId3" imgW="4279900" imgH="469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9855" y="4171950"/>
                        <a:ext cx="7054215" cy="735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34605" y="2755265"/>
          <a:ext cx="123253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5" imgW="876300" imgH="431800" progId="Equation.KSEE3">
                  <p:embed/>
                </p:oleObj>
              </mc:Choice>
              <mc:Fallback>
                <p:oleObj name="" r:id="rId5" imgW="876300" imgH="431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34605" y="2755265"/>
                        <a:ext cx="1232535" cy="600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75220" y="4907915"/>
          <a:ext cx="220916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7" imgW="1295400" imgH="469900" progId="Equation.KSEE3">
                  <p:embed/>
                </p:oleObj>
              </mc:Choice>
              <mc:Fallback>
                <p:oleObj name="" r:id="rId7" imgW="1295400" imgH="469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75220" y="4907915"/>
                        <a:ext cx="2209165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29005" y="721360"/>
            <a:ext cx="470916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2200" b="1" dirty="0">
                <a:solidFill>
                  <a:srgbClr val="3333FF"/>
                </a:solidFill>
                <a:latin typeface="+mj-ea"/>
                <a:ea typeface="+mj-ea"/>
                <a:cs typeface="+mj-ea"/>
                <a:sym typeface="+mn-ea"/>
              </a:rPr>
              <a:t>3.</a:t>
            </a:r>
            <a:r>
              <a:rPr lang="zh-CN" altLang="en-US" sz="2200" b="1" dirty="0">
                <a:solidFill>
                  <a:srgbClr val="3333FF"/>
                </a:solidFill>
                <a:latin typeface="+mj-ea"/>
                <a:ea typeface="+mj-ea"/>
                <a:cs typeface="+mj-ea"/>
                <a:sym typeface="+mn-ea"/>
              </a:rPr>
              <a:t>正弦级数和余弦级数</a:t>
            </a:r>
            <a:endParaRPr lang="zh-CN" altLang="en-US" sz="2200" b="1" dirty="0">
              <a:solidFill>
                <a:srgbClr val="3333FF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06245" y="1484630"/>
          <a:ext cx="9487535" cy="470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9" imgW="4229100" imgH="203200" progId="Equation.KSEE3">
                  <p:embed/>
                </p:oleObj>
              </mc:Choice>
              <mc:Fallback>
                <p:oleObj name="" r:id="rId9" imgW="4229100" imgH="2032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06245" y="1484630"/>
                        <a:ext cx="9487535" cy="470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69085" y="3538855"/>
          <a:ext cx="9511030" cy="458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11" imgW="4216400" imgH="203200" progId="Equation.KSEE3">
                  <p:embed/>
                </p:oleObj>
              </mc:Choice>
              <mc:Fallback>
                <p:oleObj name="" r:id="rId11" imgW="4216400" imgH="2032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69085" y="3538855"/>
                        <a:ext cx="9511030" cy="458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17905" y="1617980"/>
            <a:ext cx="10149840" cy="1918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200">
                <a:sym typeface="+mn-ea"/>
              </a:rPr>
              <a:t>解：首先,所给函数满足收敛定理的条件,它在点                                                              处不连续,因此            的傅里叶级数在函数的连续点                          收敛于          ，在点</a:t>
            </a:r>
            <a:endParaRPr lang="zh-CN" altLang="en-US" sz="2200"/>
          </a:p>
          <a:p>
            <a:pPr>
              <a:lnSpc>
                <a:spcPct val="180000"/>
              </a:lnSpc>
            </a:pPr>
            <a:r>
              <a:rPr lang="zh-CN" altLang="en-US" sz="2200">
                <a:sym typeface="+mn-ea"/>
              </a:rPr>
              <a:t>                                                              处收敛于          </a:t>
            </a:r>
            <a:endParaRPr lang="zh-CN" altLang="en-US" sz="2200"/>
          </a:p>
        </p:txBody>
      </p:sp>
      <p:sp>
        <p:nvSpPr>
          <p:cNvPr id="2" name="文本框 1"/>
          <p:cNvSpPr txBox="1"/>
          <p:nvPr/>
        </p:nvSpPr>
        <p:spPr>
          <a:xfrm>
            <a:off x="1005840" y="631825"/>
            <a:ext cx="1016254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例30    设          是周期为2π的周期函数,它在［-π,π）上的表达式为                  ,将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展开成傅里叶级数.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68390" y="2864485"/>
          <a:ext cx="4694555" cy="643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3429000" imgH="469900" progId="Equation.KSEE3">
                  <p:embed/>
                </p:oleObj>
              </mc:Choice>
              <mc:Fallback>
                <p:oleObj name="" r:id="rId1" imgW="3429000" imgH="469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68390" y="2864485"/>
                        <a:ext cx="4694555" cy="643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17905" y="3550920"/>
            <a:ext cx="1067435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</a:t>
            </a:r>
            <a:r>
              <a:rPr lang="en-US" altLang="zh-CN" sz="2200">
                <a:latin typeface="+mn-ea"/>
                <a:cs typeface="+mn-ea"/>
              </a:rPr>
              <a:t>  </a:t>
            </a:r>
            <a:r>
              <a:rPr lang="zh-CN" altLang="en-US" sz="2200">
                <a:latin typeface="+mn-ea"/>
                <a:cs typeface="+mn-ea"/>
              </a:rPr>
              <a:t>其次,若不计                            ,则     是周期为2π的奇函数,于是,  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200">
                <a:latin typeface="+mn-ea"/>
                <a:cs typeface="+mn-ea"/>
              </a:rPr>
              <a:t>                      而              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16480" y="791210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3" imgW="405765" imgH="241300" progId="Equation.KSEE3">
                  <p:embed/>
                </p:oleObj>
              </mc:Choice>
              <mc:Fallback>
                <p:oleObj name="" r:id="rId3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16480" y="791210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29065" y="791210"/>
          <a:ext cx="109982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711200" imgH="241300" progId="Equation.KSEE3">
                  <p:embed/>
                </p:oleObj>
              </mc:Choice>
              <mc:Fallback>
                <p:oleObj name="" r:id="rId5" imgW="711200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29065" y="791210"/>
                        <a:ext cx="109982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76535" y="791210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405765" imgH="241300" progId="Equation.KSEE3">
                  <p:embed/>
                </p:oleObj>
              </mc:Choice>
              <mc:Fallback>
                <p:oleObj name="" r:id="rId7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76535" y="791210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45300" y="1846580"/>
          <a:ext cx="3919220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8" imgW="2349500" imgH="241300" progId="Equation.KSEE3">
                  <p:embed/>
                </p:oleObj>
              </mc:Choice>
              <mc:Fallback>
                <p:oleObj name="" r:id="rId8" imgW="2349500" imgH="2413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45300" y="1846580"/>
                        <a:ext cx="3919220" cy="40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42235" y="2455545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0" imgW="405765" imgH="241300" progId="Equation.KSEE3">
                  <p:embed/>
                </p:oleObj>
              </mc:Choice>
              <mc:Fallback>
                <p:oleObj name="" r:id="rId10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42235" y="2455545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31025" y="2446020"/>
          <a:ext cx="1630045" cy="41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11" imgW="939800" imgH="241300" progId="Equation.KSEE3">
                  <p:embed/>
                </p:oleObj>
              </mc:Choice>
              <mc:Fallback>
                <p:oleObj name="" r:id="rId11" imgW="939800" imgH="2413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31025" y="2446020"/>
                        <a:ext cx="1630045" cy="418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09430" y="2446655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3" imgW="405765" imgH="241300" progId="Equation.KSEE3">
                  <p:embed/>
                </p:oleObj>
              </mc:Choice>
              <mc:Fallback>
                <p:oleObj name="" r:id="rId13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409430" y="2446655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7905" y="3061335"/>
          <a:ext cx="3919220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4" imgW="2349500" imgH="241300" progId="Equation.KSEE3">
                  <p:embed/>
                </p:oleObj>
              </mc:Choice>
              <mc:Fallback>
                <p:oleObj name="" r:id="rId14" imgW="2349500" imgH="2413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7905" y="3061335"/>
                        <a:ext cx="3919220" cy="40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11805" y="3740785"/>
          <a:ext cx="3919220" cy="402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5" imgW="2349500" imgH="241300" progId="Equation.KSEE3">
                  <p:embed/>
                </p:oleObj>
              </mc:Choice>
              <mc:Fallback>
                <p:oleObj name="" r:id="rId15" imgW="2349500" imgH="2413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11805" y="3740785"/>
                        <a:ext cx="3919220" cy="402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32040" y="3740785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6" imgW="405765" imgH="241300" progId="Equation.KSEE3">
                  <p:embed/>
                </p:oleObj>
              </mc:Choice>
              <mc:Fallback>
                <p:oleObj name="" r:id="rId16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32040" y="3740785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3635" y="4294505"/>
          <a:ext cx="2973070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17" imgW="1459865" imgH="254000" progId="Equation.KSEE3">
                  <p:embed/>
                </p:oleObj>
              </mc:Choice>
              <mc:Fallback>
                <p:oleObj name="" r:id="rId17" imgW="1459865" imgH="2540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43635" y="4294505"/>
                        <a:ext cx="2973070" cy="429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9535" y="4968240"/>
          <a:ext cx="3577590" cy="869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" name="" r:id="rId19" imgW="1638300" imgH="469900" progId="Equation.KSEE3">
                  <p:embed/>
                </p:oleObj>
              </mc:Choice>
              <mc:Fallback>
                <p:oleObj name="" r:id="rId19" imgW="1638300" imgH="469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359535" y="4968240"/>
                        <a:ext cx="3577590" cy="869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02530" y="5002530"/>
          <a:ext cx="21875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21" imgW="1231265" imgH="469900" progId="Equation.KSEE3">
                  <p:embed/>
                </p:oleObj>
              </mc:Choice>
              <mc:Fallback>
                <p:oleObj name="" r:id="rId21" imgW="1231265" imgH="469900" progId="Equation.KSEE3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002530" y="5002530"/>
                        <a:ext cx="21875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" name="文本框 30"/>
          <p:cNvSpPr txBox="1"/>
          <p:nvPr/>
        </p:nvSpPr>
        <p:spPr>
          <a:xfrm>
            <a:off x="1096645" y="2439670"/>
            <a:ext cx="101669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400"/>
              <a:t>故          的傅里叶级数展开式为</a:t>
            </a:r>
            <a:endParaRPr lang="zh-CN" altLang="en-US" sz="24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645" y="3128010"/>
          <a:ext cx="8823325" cy="932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" imgW="4381500" imgH="469900" progId="Equation.KSEE3">
                  <p:embed/>
                </p:oleObj>
              </mc:Choice>
              <mc:Fallback>
                <p:oleObj name="" r:id="rId1" imgW="4381500" imgH="469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6645" y="3128010"/>
                        <a:ext cx="8823325" cy="932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58753" y="1122680"/>
          <a:ext cx="4521200" cy="85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2" name="" r:id="rId3" imgW="3022600" imgH="469900" progId="Equation.KSEE3">
                  <p:embed/>
                </p:oleObj>
              </mc:Choice>
              <mc:Fallback>
                <p:oleObj name="" r:id="rId3" imgW="3022600" imgH="469900" progId="Equation.KSEE3">
                  <p:embed/>
                  <p:pic>
                    <p:nvPicPr>
                      <p:cNvPr id="0" name="图片 92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58753" y="1122680"/>
                        <a:ext cx="4521200" cy="854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8080" y="974090"/>
          <a:ext cx="371475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5" imgW="2070100" imgH="558800" progId="Equation.KSEE3">
                  <p:embed/>
                </p:oleObj>
              </mc:Choice>
              <mc:Fallback>
                <p:oleObj name="" r:id="rId5" imgW="2070100" imgH="558800" progId="Equation.KSEE3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8080" y="974090"/>
                        <a:ext cx="3714750" cy="100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71930" y="2589530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7" imgW="405765" imgH="241300" progId="Equation.KSEE3">
                  <p:embed/>
                </p:oleObj>
              </mc:Choice>
              <mc:Fallback>
                <p:oleObj name="" r:id="rId7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71930" y="2589530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71415" y="4173855"/>
          <a:ext cx="4815840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9" imgW="2451100" imgH="241300" progId="Equation.KSEE3">
                  <p:embed/>
                </p:oleObj>
              </mc:Choice>
              <mc:Fallback>
                <p:oleObj name="" r:id="rId9" imgW="2451100" imgH="2413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71415" y="4173855"/>
                        <a:ext cx="4815840" cy="474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37590" y="601345"/>
            <a:ext cx="10129520" cy="1816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2200"/>
              <a:t>例31       将周期函数                           展开成傅里叶级数,其中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E</a:t>
            </a:r>
            <a:r>
              <a:rPr lang="zh-CN" altLang="en-US" sz="2200"/>
              <a:t>是正的常数.</a:t>
            </a:r>
            <a:endParaRPr lang="zh-CN" altLang="en-US" sz="2200"/>
          </a:p>
          <a:p>
            <a:pPr>
              <a:lnSpc>
                <a:spcPct val="170000"/>
              </a:lnSpc>
            </a:pPr>
            <a:r>
              <a:rPr lang="zh-CN" altLang="en-US" sz="2200"/>
              <a:t>解：所给函数满足收敛定理的条件,它在整个数轴上连续,因此          的傅里叶级数处处收敛于       . 因为          是周期为2π的偶函数,所以                                而                               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46475" y="676910"/>
          <a:ext cx="1680210" cy="725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206500" imgH="520700" progId="Equation.KSEE3">
                  <p:embed/>
                </p:oleObj>
              </mc:Choice>
              <mc:Fallback>
                <p:oleObj name="" r:id="rId1" imgW="1206500" imgH="520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6475" y="676910"/>
                        <a:ext cx="1680210" cy="725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45195" y="1402080"/>
          <a:ext cx="578485" cy="40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3" imgW="342900" imgH="241300" progId="Equation.KSEE3">
                  <p:embed/>
                </p:oleObj>
              </mc:Choice>
              <mc:Fallback>
                <p:oleObj name="" r:id="rId3" imgW="342900" imgH="2413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545195" y="1402080"/>
                        <a:ext cx="578485" cy="407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26815" y="1945640"/>
          <a:ext cx="578485" cy="40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342900" imgH="241300" progId="Equation.KSEE3">
                  <p:embed/>
                </p:oleObj>
              </mc:Choice>
              <mc:Fallback>
                <p:oleObj name="" r:id="rId5" imgW="342900" imgH="2413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26815" y="1945640"/>
                        <a:ext cx="578485" cy="407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54275" y="1934845"/>
          <a:ext cx="578485" cy="40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342900" imgH="241300" progId="Equation.KSEE3">
                  <p:embed/>
                </p:oleObj>
              </mc:Choice>
              <mc:Fallback>
                <p:oleObj name="" r:id="rId6" imgW="342900" imgH="2413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54275" y="1934845"/>
                        <a:ext cx="578485" cy="407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13015" y="1955165"/>
          <a:ext cx="1886585" cy="39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7" imgW="1206500" imgH="254000" progId="Equation.KSEE3">
                  <p:embed/>
                </p:oleObj>
              </mc:Choice>
              <mc:Fallback>
                <p:oleObj name="" r:id="rId7" imgW="1206500" imgH="2540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13015" y="1955165"/>
                        <a:ext cx="1886585" cy="397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42085" y="2597785"/>
          <a:ext cx="3444875" cy="984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" r:id="rId9" imgW="1548765" imgH="469900" progId="Equation.KSEE3">
                  <p:embed/>
                </p:oleObj>
              </mc:Choice>
              <mc:Fallback>
                <p:oleObj name="" r:id="rId9" imgW="1548765" imgH="469900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42085" y="2597785"/>
                        <a:ext cx="3444875" cy="984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9905" y="4014470"/>
          <a:ext cx="5833110" cy="1066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11" imgW="2984500" imgH="545465" progId="Equation.KSEE3">
                  <p:embed/>
                </p:oleObj>
              </mc:Choice>
              <mc:Fallback>
                <p:oleObj name="" r:id="rId11" imgW="2984500" imgH="545465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79905" y="4014470"/>
                        <a:ext cx="5833110" cy="1066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87620" y="2597150"/>
          <a:ext cx="3435985" cy="985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" r:id="rId13" imgW="1638300" imgH="469900" progId="Equation.KSEE3">
                  <p:embed/>
                </p:oleObj>
              </mc:Choice>
              <mc:Fallback>
                <p:oleObj name="" r:id="rId13" imgW="1638300" imgH="469900" progId="Equation.KSEE3">
                  <p:embed/>
                  <p:pic>
                    <p:nvPicPr>
                      <p:cNvPr id="0" name="图片 1127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87620" y="2597150"/>
                        <a:ext cx="3435985" cy="985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47775" y="750570"/>
          <a:ext cx="4489450" cy="181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1" imgW="2882900" imgH="977900" progId="Equation.KSEE3">
                  <p:embed/>
                </p:oleObj>
              </mc:Choice>
              <mc:Fallback>
                <p:oleObj name="" r:id="rId1" imgW="2882900" imgH="977900" progId="Equation.KSEE3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47775" y="750570"/>
                        <a:ext cx="4489450" cy="181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37275" y="1087120"/>
          <a:ext cx="4538980" cy="99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" r:id="rId3" imgW="2311400" imgH="508000" progId="Equation.KSEE3">
                  <p:embed/>
                </p:oleObj>
              </mc:Choice>
              <mc:Fallback>
                <p:oleObj name="" r:id="rId3" imgW="2311400" imgH="508000" progId="Equation.KSEE3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37275" y="1087120"/>
                        <a:ext cx="4538980" cy="997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50925" y="2700655"/>
            <a:ext cx="8388350" cy="515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300"/>
              <a:t>所以        的傅里叶级数展开式为</a:t>
            </a:r>
            <a:endParaRPr lang="zh-CN" altLang="en-US" sz="23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2910" y="2787650"/>
          <a:ext cx="578485" cy="407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5" imgW="342900" imgH="241300" progId="Equation.KSEE3">
                  <p:embed/>
                </p:oleObj>
              </mc:Choice>
              <mc:Fallback>
                <p:oleObj name="" r:id="rId5" imgW="342900" imgH="2413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2910" y="2787650"/>
                        <a:ext cx="578485" cy="407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5228" y="3540760"/>
          <a:ext cx="8119745" cy="956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7" imgW="3810000" imgH="520700" progId="Equation.KSEE3">
                  <p:embed/>
                </p:oleObj>
              </mc:Choice>
              <mc:Fallback>
                <p:oleObj name="" r:id="rId7" imgW="3810000" imgH="520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85228" y="3540760"/>
                        <a:ext cx="8119745" cy="956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2740" y="2563495"/>
            <a:ext cx="934466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7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无穷级数</a:t>
            </a:r>
            <a:endParaRPr lang="zh-CN" altLang="en-US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7.3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0615" y="1106805"/>
            <a:ext cx="45491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傅里叶（Fourier）级数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827145" y="2621280"/>
            <a:ext cx="46304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三角函数系的正交性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傅里叶级数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正弦级数和余弦级数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84429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82397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82397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34415" y="582295"/>
            <a:ext cx="10423525" cy="1309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80000"/>
              </a:lnSpc>
            </a:pPr>
            <a:r>
              <a:rPr lang="en-US" sz="2200"/>
              <a:t>  </a:t>
            </a:r>
            <a:r>
              <a:rPr lang="en-US" sz="2200">
                <a:latin typeface="+mn-ea"/>
                <a:cs typeface="+mn-ea"/>
              </a:rPr>
              <a:t>   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sz="2200">
                <a:latin typeface="+mn-ea"/>
                <a:cs typeface="+mn-ea"/>
              </a:rPr>
              <a:t>   </a:t>
            </a:r>
            <a:r>
              <a:rPr sz="2200">
                <a:latin typeface="+mn-ea"/>
                <a:cs typeface="+mn-ea"/>
              </a:rPr>
              <a:t>形如                                               的函数项级数称为三角级数,其中</a:t>
            </a:r>
            <a:endParaRPr sz="2200">
              <a:latin typeface="+mn-ea"/>
              <a:cs typeface="+mn-ea"/>
            </a:endParaRPr>
          </a:p>
          <a:p>
            <a:pPr>
              <a:lnSpc>
                <a:spcPct val="180000"/>
              </a:lnSpc>
            </a:pPr>
            <a:r>
              <a:rPr sz="2200">
                <a:latin typeface="+mn-ea"/>
                <a:cs typeface="+mn-ea"/>
              </a:rPr>
              <a:t>                               为实常数.</a:t>
            </a:r>
            <a:endParaRPr sz="2200"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71153" y="582295"/>
          <a:ext cx="3494405" cy="73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2247900" imgH="469900" progId="Equation.KSEE3">
                  <p:embed/>
                </p:oleObj>
              </mc:Choice>
              <mc:Fallback>
                <p:oleObj name="" r:id="rId1" imgW="2247900" imgH="469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71153" y="582295"/>
                        <a:ext cx="3494405" cy="73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9355" y="1435100"/>
          <a:ext cx="232283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1548765" imgH="254000" progId="Equation.KSEE3">
                  <p:embed/>
                </p:oleObj>
              </mc:Choice>
              <mc:Fallback>
                <p:oleObj name="" r:id="rId3" imgW="1548765" imgH="25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89355" y="1435100"/>
                        <a:ext cx="232283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89660" y="1988185"/>
            <a:ext cx="100425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200" b="1" dirty="0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三角函数系的正交性</a:t>
            </a:r>
            <a:endParaRPr lang="zh-CN" altLang="en-US" sz="2200" b="1" dirty="0">
              <a:solidFill>
                <a:srgbClr val="3333FF"/>
              </a:solidFill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9355" y="2569845"/>
          <a:ext cx="9198610" cy="400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5981700" imgH="254000" progId="Equation.KSEE3">
                  <p:embed/>
                </p:oleObj>
              </mc:Choice>
              <mc:Fallback>
                <p:oleObj name="" r:id="rId5" imgW="5981700" imgH="2540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9355" y="2569845"/>
                        <a:ext cx="9198610" cy="400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189355" y="3150870"/>
            <a:ext cx="95637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  <a:sym typeface="+mn-ea"/>
              </a:rPr>
              <a:t>三角函数系中任意两个不同函数乘积在［－π,π］上的积分等于零</a:t>
            </a:r>
            <a:r>
              <a:rPr lang="en-US" altLang="zh-CN" sz="2200">
                <a:latin typeface="+mn-ea"/>
                <a:cs typeface="+mn-ea"/>
                <a:sym typeface="+mn-ea"/>
              </a:rPr>
              <a:t>.</a:t>
            </a:r>
            <a:r>
              <a:rPr lang="zh-CN" altLang="en-US" sz="2200">
                <a:latin typeface="+mn-ea"/>
                <a:cs typeface="+mn-ea"/>
                <a:sym typeface="+mn-ea"/>
              </a:rPr>
              <a:t>如</a:t>
            </a:r>
            <a:endParaRPr lang="zh-CN" altLang="en-US" sz="2200"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1020" y="3695065"/>
          <a:ext cx="2322830" cy="574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7" imgW="1282700" imgH="316865" progId="Equation.KSEE3">
                  <p:embed/>
                </p:oleObj>
              </mc:Choice>
              <mc:Fallback>
                <p:oleObj name="" r:id="rId7" imgW="1282700" imgH="316865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11020" y="3695065"/>
                        <a:ext cx="2322830" cy="574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44980" y="4394835"/>
          <a:ext cx="4029075" cy="931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9" imgW="2451100" imgH="558800" progId="Equation.KSEE3">
                  <p:embed/>
                </p:oleObj>
              </mc:Choice>
              <mc:Fallback>
                <p:oleObj name="" r:id="rId9" imgW="2451100" imgH="5588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44980" y="4394835"/>
                        <a:ext cx="4029075" cy="931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70600" y="3691255"/>
          <a:ext cx="398272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1" imgW="2311400" imgH="316865" progId="Equation.KSEE3">
                  <p:embed/>
                </p:oleObj>
              </mc:Choice>
              <mc:Fallback>
                <p:oleObj name="" r:id="rId11" imgW="2311400" imgH="316865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70600" y="3691255"/>
                        <a:ext cx="3982720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70600" y="4360545"/>
          <a:ext cx="4522470" cy="999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3" imgW="2602865" imgH="558800" progId="Equation.KSEE3">
                  <p:embed/>
                </p:oleObj>
              </mc:Choice>
              <mc:Fallback>
                <p:oleObj name="" r:id="rId13" imgW="2602865" imgH="5588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70600" y="4360545"/>
                        <a:ext cx="4522470" cy="999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1020" y="5582920"/>
          <a:ext cx="5153025" cy="543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5" imgW="3009900" imgH="316865" progId="Equation.KSEE3">
                  <p:embed/>
                </p:oleObj>
              </mc:Choice>
              <mc:Fallback>
                <p:oleObj name="" r:id="rId15" imgW="3009900" imgH="316865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11020" y="5582920"/>
                        <a:ext cx="5153025" cy="543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33950" y="7870190"/>
          <a:ext cx="3660775" cy="44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" imgW="1676400" imgH="203200" progId="Equation.KSEE3">
                  <p:embed/>
                </p:oleObj>
              </mc:Choice>
              <mc:Fallback>
                <p:oleObj name="" r:id="rId1" imgW="1676400" imgH="203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33950" y="7870190"/>
                        <a:ext cx="3660775" cy="443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76630" y="635000"/>
            <a:ext cx="1023810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    </a:t>
            </a:r>
            <a:r>
              <a:rPr lang="zh-CN" altLang="en-US" sz="2200">
                <a:solidFill>
                  <a:schemeClr val="tx1"/>
                </a:solidFill>
                <a:latin typeface="+mn-ea"/>
                <a:cs typeface="+mn-ea"/>
              </a:rPr>
              <a:t>如果函数</a:t>
            </a:r>
            <a:r>
              <a:rPr lang="zh-CN" altLang="en-US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zh-CN" altLang="en-US" sz="2200">
                <a:solidFill>
                  <a:schemeClr val="tx1"/>
                </a:solidFill>
                <a:latin typeface="+mn-ea"/>
                <a:cs typeface="+mn-ea"/>
              </a:rPr>
              <a:t>已表示成三角级数，也就是说</a:t>
            </a:r>
            <a:r>
              <a:rPr lang="zh-CN" altLang="en-US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zh-CN" altLang="en-US" sz="2200">
                <a:solidFill>
                  <a:schemeClr val="tx1"/>
                </a:solidFill>
                <a:latin typeface="+mn-ea"/>
                <a:cs typeface="+mn-ea"/>
              </a:rPr>
              <a:t>是某已知三角级数的和函数，那么函数</a:t>
            </a:r>
            <a:r>
              <a:rPr lang="zh-CN" altLang="en-US" sz="220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zh-CN" altLang="en-US" sz="2200">
                <a:solidFill>
                  <a:schemeClr val="tx1"/>
                </a:solidFill>
                <a:latin typeface="+mn-ea"/>
                <a:cs typeface="+mn-ea"/>
              </a:rPr>
              <a:t>具有什么性质及级数中的系数    是什么?</a:t>
            </a:r>
            <a:endParaRPr lang="zh-CN" altLang="en-US" sz="2200">
              <a:solidFill>
                <a:schemeClr val="tx1"/>
              </a:solidFill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01410" y="1329690"/>
          <a:ext cx="61722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355600" imgH="254000" progId="Equation.KSEE3">
                  <p:embed/>
                </p:oleObj>
              </mc:Choice>
              <mc:Fallback>
                <p:oleObj name="" r:id="rId3" imgW="3556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1410" y="1329690"/>
                        <a:ext cx="617220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89660" y="2037080"/>
            <a:ext cx="39465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 dirty="0">
                <a:solidFill>
                  <a:srgbClr val="3333FF"/>
                </a:solidFill>
                <a:latin typeface="+mj-ea"/>
                <a:ea typeface="+mj-ea"/>
                <a:cs typeface="+mj-ea"/>
                <a:sym typeface="+mn-ea"/>
              </a:rPr>
              <a:t>2.</a:t>
            </a:r>
            <a:r>
              <a:rPr lang="zh-CN" altLang="en-US" sz="2200" b="1" dirty="0">
                <a:solidFill>
                  <a:srgbClr val="3333FF"/>
                </a:solidFill>
                <a:latin typeface="+mj-ea"/>
                <a:ea typeface="+mj-ea"/>
                <a:cs typeface="+mj-ea"/>
                <a:sym typeface="+mn-ea"/>
              </a:rPr>
              <a:t>傅里叶级数</a:t>
            </a:r>
            <a:endParaRPr lang="zh-CN" altLang="en-US" sz="2200" b="1" dirty="0">
              <a:solidFill>
                <a:srgbClr val="3333FF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6630" y="2379345"/>
            <a:ext cx="10520680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2200">
                <a:latin typeface="+mn-ea"/>
                <a:cs typeface="+mn-ea"/>
                <a:sym typeface="+mn-ea"/>
              </a:rPr>
              <a:t>  </a:t>
            </a:r>
            <a:r>
              <a:rPr lang="zh-CN" altLang="en-US" sz="2200">
                <a:latin typeface="+mn-ea"/>
                <a:cs typeface="+mn-ea"/>
                <a:sym typeface="+mn-ea"/>
              </a:rPr>
              <a:t>设                                 两边乘       ，且假定在区间</a:t>
            </a:r>
            <a:r>
              <a:rPr lang="en-US" altLang="zh-CN" sz="2200">
                <a:latin typeface="+mn-ea"/>
                <a:cs typeface="+mn-ea"/>
                <a:sym typeface="+mn-ea"/>
              </a:rPr>
              <a:t>[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－π,π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]</a:t>
            </a:r>
            <a:r>
              <a:rPr lang="zh-CN" altLang="en-US" sz="2200">
                <a:latin typeface="+mn-ea"/>
                <a:cs typeface="+mn-ea"/>
                <a:sym typeface="+mn-ea"/>
              </a:rPr>
              <a:t>上可逐项积分，得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45285" y="2466340"/>
          <a:ext cx="4556125" cy="68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5" imgW="2819400" imgH="469900" progId="Equation.KSEE3">
                  <p:embed/>
                </p:oleObj>
              </mc:Choice>
              <mc:Fallback>
                <p:oleObj name="" r:id="rId5" imgW="2819400" imgH="4699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45285" y="2466340"/>
                        <a:ext cx="4556125" cy="681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19620" y="2719070"/>
          <a:ext cx="94996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7" imgW="558800" imgH="165100" progId="Equation.KSEE3">
                  <p:embed/>
                </p:oleObj>
              </mc:Choice>
              <mc:Fallback>
                <p:oleObj name="" r:id="rId7" imgW="558800" imgH="165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119620" y="2719070"/>
                        <a:ext cx="94996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8085" y="3688715"/>
          <a:ext cx="9815195" cy="735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9" imgW="6273800" imgH="469900" progId="Equation.KSEE3">
                  <p:embed/>
                </p:oleObj>
              </mc:Choice>
              <mc:Fallback>
                <p:oleObj name="" r:id="rId9" imgW="6273800" imgH="4699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88085" y="3688715"/>
                        <a:ext cx="9815195" cy="735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188085" y="4605655"/>
            <a:ext cx="947229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根据三角函数系的正交性，右边除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k=n</a:t>
            </a:r>
            <a:r>
              <a:rPr lang="zh-CN" altLang="en-US" sz="2200"/>
              <a:t>外，其余都为0</a:t>
            </a:r>
            <a:r>
              <a:rPr lang="en-US" altLang="zh-CN" sz="2200"/>
              <a:t>.</a:t>
            </a:r>
            <a:r>
              <a:rPr lang="zh-CN" altLang="en-US" sz="2200"/>
              <a:t>得</a:t>
            </a:r>
            <a:endParaRPr lang="zh-CN" altLang="en-US" sz="2200"/>
          </a:p>
        </p:txBody>
      </p:sp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58390" y="5205095"/>
          <a:ext cx="4108450" cy="472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1" imgW="2755900" imgH="316865" progId="Equation.KSEE3">
                  <p:embed/>
                </p:oleObj>
              </mc:Choice>
              <mc:Fallback>
                <p:oleObj name="" r:id="rId11" imgW="2755900" imgH="316865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58390" y="5205095"/>
                        <a:ext cx="4108450" cy="472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1350" y="5677535"/>
          <a:ext cx="520890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3" imgW="3148965" imgH="469900" progId="Equation.KSEE3">
                  <p:embed/>
                </p:oleObj>
              </mc:Choice>
              <mc:Fallback>
                <p:oleObj name="" r:id="rId13" imgW="3148965" imgH="469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911350" y="5677535"/>
                        <a:ext cx="520890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1047750" y="768350"/>
            <a:ext cx="1115377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200">
                <a:latin typeface="+mn-ea"/>
                <a:cs typeface="+mn-ea"/>
              </a:rPr>
              <a:t>当n=0时，右边仅留第一项，其余为0，得                                 . 因此</a:t>
            </a:r>
            <a:endParaRPr sz="2200">
              <a:latin typeface="+mn-ea"/>
              <a:cs typeface="+mn-ea"/>
            </a:endParaRPr>
          </a:p>
        </p:txBody>
      </p:sp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59990" y="1285240"/>
          <a:ext cx="469201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2895600" imgH="469900" progId="Equation.KSEE3">
                  <p:embed/>
                </p:oleObj>
              </mc:Choice>
              <mc:Fallback>
                <p:oleObj name="" r:id="rId1" imgW="2895600" imgH="469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59990" y="1285240"/>
                        <a:ext cx="469201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66180" y="505460"/>
          <a:ext cx="2498725" cy="779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244600" imgH="469900" progId="Equation.KSEE3">
                  <p:embed/>
                </p:oleObj>
              </mc:Choice>
              <mc:Fallback>
                <p:oleObj name="" r:id="rId3" imgW="1244600" imgH="469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66180" y="505460"/>
                        <a:ext cx="2498725" cy="779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47750" y="2177415"/>
            <a:ext cx="717550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200">
                <a:latin typeface="+mn-ea"/>
                <a:cs typeface="+mn-ea"/>
              </a:rPr>
              <a:t>类似地，两边乘                后，再积分，可得</a:t>
            </a:r>
            <a:endParaRPr sz="2200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98713" y="2722245"/>
          <a:ext cx="481457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2870200" imgH="469900" progId="Equation.KSEE3">
                  <p:embed/>
                </p:oleObj>
              </mc:Choice>
              <mc:Fallback>
                <p:oleObj name="" r:id="rId5" imgW="2870200" imgH="469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98713" y="2722245"/>
                        <a:ext cx="481457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11885" y="4512945"/>
            <a:ext cx="960056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       由于傅里叶级数中每项均由                                    常数组成，它们以2π为周期，所以和函数也必以2π为周期.也就是说只有以2π为周期的函数才有可能用傅里叶级数来表示.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16593" y="2167890"/>
          <a:ext cx="1035050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7" imgW="482600" imgH="203200" progId="Equation.KSEE3">
                  <p:embed/>
                </p:oleObj>
              </mc:Choice>
              <mc:Fallback>
                <p:oleObj name="" r:id="rId7" imgW="482600" imgH="203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16593" y="2167890"/>
                        <a:ext cx="1035050" cy="429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6635" y="3547745"/>
          <a:ext cx="10158095" cy="861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9" imgW="6553200" imgH="558800" progId="Equation.KSEE3">
                  <p:embed/>
                </p:oleObj>
              </mc:Choice>
              <mc:Fallback>
                <p:oleObj name="" r:id="rId9" imgW="6553200" imgH="5588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16635" y="3547745"/>
                        <a:ext cx="10158095" cy="861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18405" y="4617085"/>
          <a:ext cx="2155825" cy="359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11" imgW="1219200" imgH="203200" progId="Equation.KSEE3">
                  <p:embed/>
                </p:oleObj>
              </mc:Choice>
              <mc:Fallback>
                <p:oleObj name="" r:id="rId11" imgW="1219200" imgH="2032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018405" y="4617085"/>
                        <a:ext cx="2155825" cy="359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19505" y="580390"/>
            <a:ext cx="995299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定理7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10</a:t>
            </a:r>
            <a:r>
              <a:rPr lang="zh-CN" altLang="en-US" sz="2200" b="1"/>
              <a:t>     </a:t>
            </a:r>
            <a:r>
              <a:rPr lang="zh-CN" altLang="en-US" sz="2200"/>
              <a:t>狄利克雷(Dirichlet)充分条件(收敛定理)设        是以2π为周期的周期函数</a:t>
            </a:r>
            <a:r>
              <a:rPr lang="en-US" altLang="zh-CN" sz="2200"/>
              <a:t>.</a:t>
            </a:r>
            <a:r>
              <a:rPr lang="zh-CN" altLang="en-US" sz="2200"/>
              <a:t>如果它满足条件:在一个周期内连续或只有有限个第一类间断点,并且至多只有有限个极值点,则          的傅里叶级数收敛,并且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77318" y="5415915"/>
          <a:ext cx="1249680" cy="347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914400" imgH="254000" progId="Equation.KSEE3">
                  <p:embed/>
                </p:oleObj>
              </mc:Choice>
              <mc:Fallback>
                <p:oleObj name="" r:id="rId1" imgW="9144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77318" y="5415915"/>
                        <a:ext cx="1249680" cy="347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23473" y="5577523"/>
          <a:ext cx="120650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88265" imgH="190500" progId="Equation.KSEE3">
                  <p:embed/>
                </p:oleObj>
              </mc:Choice>
              <mc:Fallback>
                <p:oleObj name="" r:id="rId3" imgW="88265" imgH="190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23473" y="5577523"/>
                        <a:ext cx="120650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6660" y="2456180"/>
          <a:ext cx="5551170" cy="42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5" imgW="3314700" imgH="266700" progId="Equation.KSEE3">
                  <p:embed/>
                </p:oleObj>
              </mc:Choice>
              <mc:Fallback>
                <p:oleObj name="" r:id="rId5" imgW="3314700" imgH="266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16660" y="2456180"/>
                        <a:ext cx="5551170" cy="42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6660" y="2978785"/>
          <a:ext cx="680656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7" imgW="4178300" imgH="469900" progId="Equation.KSEE3">
                  <p:embed/>
                </p:oleObj>
              </mc:Choice>
              <mc:Fallback>
                <p:oleObj name="" r:id="rId7" imgW="4178300" imgH="4699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6660" y="2978785"/>
                        <a:ext cx="680656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6660" y="3693160"/>
          <a:ext cx="7099935" cy="72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9" imgW="4152900" imgH="469900" progId="Equation.KSEE3">
                  <p:embed/>
                </p:oleObj>
              </mc:Choice>
              <mc:Fallback>
                <p:oleObj name="" r:id="rId9" imgW="4152900" imgH="4699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16660" y="3693160"/>
                        <a:ext cx="7099935" cy="728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55230" y="808990"/>
          <a:ext cx="553085" cy="328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1" imgW="405765" imgH="241300" progId="Equation.KSEE3">
                  <p:embed/>
                </p:oleObj>
              </mc:Choice>
              <mc:Fallback>
                <p:oleObj name="" r:id="rId11" imgW="405765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55230" y="808990"/>
                        <a:ext cx="553085" cy="328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27705" y="1853565"/>
          <a:ext cx="553085" cy="328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3" imgW="405765" imgH="241300" progId="Equation.KSEE3">
                  <p:embed/>
                </p:oleObj>
              </mc:Choice>
              <mc:Fallback>
                <p:oleObj name="" r:id="rId13" imgW="405765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27705" y="1853565"/>
                        <a:ext cx="553085" cy="328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62660" y="3291205"/>
            <a:ext cx="10060940" cy="1816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sz="2200" b="1">
                <a:latin typeface="+mn-ea"/>
                <a:cs typeface="+mn-ea"/>
                <a:sym typeface="+mn-ea"/>
              </a:rPr>
              <a:t>  解</a:t>
            </a:r>
            <a:r>
              <a:rPr sz="2200">
                <a:latin typeface="+mn-ea"/>
                <a:cs typeface="+mn-ea"/>
                <a:sym typeface="+mn-ea"/>
              </a:rPr>
              <a:t>：  所给函数满足收敛定理的条件,它在点                                   处不连续,在其他点处连续,从而由收敛定理知道         的傅里叶级数收敛,并且当          时收敛于                                                    当          时级数收敛于        .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43305" y="752475"/>
            <a:ext cx="9606915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200"/>
              <a:t>例28     设          是周期为2π的周期函数,它在［－π，π）上的表达式                                                           </a:t>
            </a:r>
            <a:endParaRPr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8265" y="4514215"/>
          <a:ext cx="39973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3022600" imgH="469900" progId="Equation.KSEE3">
                  <p:embed/>
                </p:oleObj>
              </mc:Choice>
              <mc:Fallback>
                <p:oleObj name="" r:id="rId1" imgW="3022600" imgH="469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58265" y="4514215"/>
                        <a:ext cx="3997325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8640" y="1544320"/>
          <a:ext cx="293751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1841500" imgH="558800" progId="Equation.KSEE3">
                  <p:embed/>
                </p:oleObj>
              </mc:Choice>
              <mc:Fallback>
                <p:oleObj name="" r:id="rId3" imgW="1841500" imgH="558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8640" y="1544320"/>
                        <a:ext cx="2937510" cy="847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97430" y="908685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5" imgW="405765" imgH="241300" progId="Equation.KSEE3">
                  <p:embed/>
                </p:oleObj>
              </mc:Choice>
              <mc:Fallback>
                <p:oleObj name="" r:id="rId5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97430" y="908685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221605" y="1557020"/>
            <a:ext cx="53320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200">
                <a:latin typeface="+mn-ea"/>
                <a:cs typeface="+mn-ea"/>
                <a:sym typeface="+mn-ea"/>
              </a:rPr>
              <a:t>如图所示，将        展开成傅里叶级数.</a:t>
            </a:r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36435" y="1585595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405765" imgH="241300" progId="Equation.KSEE3">
                  <p:embed/>
                </p:oleObj>
              </mc:Choice>
              <mc:Fallback>
                <p:oleObj name="" r:id="rId7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36435" y="1585595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97880" y="2167255"/>
            <a:ext cx="4105910" cy="1123950"/>
          </a:xfrm>
          <a:prstGeom prst="rect">
            <a:avLst/>
          </a:prstGeom>
        </p:spPr>
      </p:pic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51600" y="3526155"/>
          <a:ext cx="271272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9" imgW="1777365" imgH="241300" progId="Equation.KSEE3">
                  <p:embed/>
                </p:oleObj>
              </mc:Choice>
              <mc:Fallback>
                <p:oleObj name="" r:id="rId9" imgW="1777365" imgH="2413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51600" y="3526155"/>
                        <a:ext cx="271272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13065" y="4625975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405765" imgH="241300" progId="Equation.KSEE3">
                  <p:embed/>
                </p:oleObj>
              </mc:Choice>
              <mc:Fallback>
                <p:oleObj name="" r:id="rId11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13065" y="4625975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64320" y="4038600"/>
          <a:ext cx="838200" cy="372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12" imgW="457200" imgH="203200" progId="Equation.KSEE3">
                  <p:embed/>
                </p:oleObj>
              </mc:Choice>
              <mc:Fallback>
                <p:oleObj name="" r:id="rId12" imgW="457200" imgH="2032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64320" y="4038600"/>
                        <a:ext cx="838200" cy="372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74030" y="4613910"/>
          <a:ext cx="838200" cy="372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4" imgW="457200" imgH="203200" progId="Equation.KSEE3">
                  <p:embed/>
                </p:oleObj>
              </mc:Choice>
              <mc:Fallback>
                <p:oleObj name="" r:id="rId14" imgW="457200" imgH="2032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74030" y="4613910"/>
                        <a:ext cx="838200" cy="372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115695" y="5179695"/>
            <a:ext cx="2774950" cy="598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sz="2200">
                <a:latin typeface="+mn-ea"/>
                <a:cs typeface="+mn-ea"/>
                <a:sym typeface="+mn-ea"/>
              </a:rPr>
              <a:t>傅里叶系数计算如下:</a:t>
            </a:r>
            <a:endParaRPr lang="zh-CN" altLang="en-US" sz="2200"/>
          </a:p>
        </p:txBody>
      </p:sp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44795" y="4074160"/>
          <a:ext cx="627380" cy="373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5" imgW="405765" imgH="241300" progId="Equation.KSEE3">
                  <p:embed/>
                </p:oleObj>
              </mc:Choice>
              <mc:Fallback>
                <p:oleObj name="" r:id="rId15" imgW="405765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44795" y="4074160"/>
                        <a:ext cx="627380" cy="3733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5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6960" y="741045"/>
          <a:ext cx="3137535" cy="789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1866900" imgH="469900" progId="Equation.KSEE3">
                  <p:embed/>
                </p:oleObj>
              </mc:Choice>
              <mc:Fallback>
                <p:oleObj name="" r:id="rId1" imgW="1866900" imgH="469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6960" y="741045"/>
                        <a:ext cx="3137535" cy="789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14495" y="816610"/>
          <a:ext cx="660336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4343400" imgH="469900" progId="Equation.KSEE3">
                  <p:embed/>
                </p:oleObj>
              </mc:Choice>
              <mc:Fallback>
                <p:oleObj name="" r:id="rId3" imgW="4343400" imgH="4699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14495" y="816610"/>
                        <a:ext cx="660336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6960" y="1727835"/>
          <a:ext cx="3446145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1841500" imgH="469900" progId="Equation.KSEE3">
                  <p:embed/>
                </p:oleObj>
              </mc:Choice>
              <mc:Fallback>
                <p:oleObj name="" r:id="rId5" imgW="1841500" imgH="4699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6960" y="1727835"/>
                        <a:ext cx="3446145" cy="87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97648" y="2725420"/>
          <a:ext cx="4230370" cy="861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7" imgW="2743200" imgH="558800" progId="Equation.KSEE3">
                  <p:embed/>
                </p:oleObj>
              </mc:Choice>
              <mc:Fallback>
                <p:oleObj name="" r:id="rId7" imgW="2743200" imgH="5588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97648" y="2725420"/>
                        <a:ext cx="4230370" cy="861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08125" y="3909060"/>
          <a:ext cx="2049145" cy="766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9" imgW="1257300" imgH="469900" progId="Equation.KSEE3">
                  <p:embed/>
                </p:oleObj>
              </mc:Choice>
              <mc:Fallback>
                <p:oleObj name="" r:id="rId9" imgW="1257300" imgH="4699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08125" y="3909060"/>
                        <a:ext cx="2049145" cy="766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5255" y="4918075"/>
          <a:ext cx="3877945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11" imgW="2628900" imgH="266700" progId="Equation.KSEE3">
                  <p:embed/>
                </p:oleObj>
              </mc:Choice>
              <mc:Fallback>
                <p:oleObj name="" r:id="rId11" imgW="2628900" imgH="266700" progId="Equation.KSEE3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05255" y="4918075"/>
                        <a:ext cx="3877945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5255" y="5461000"/>
          <a:ext cx="583692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13" imgW="4431665" imgH="520700" progId="Equation.KSEE3">
                  <p:embed/>
                </p:oleObj>
              </mc:Choice>
              <mc:Fallback>
                <p:oleObj name="" r:id="rId13" imgW="4431665" imgH="5207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05255" y="5461000"/>
                        <a:ext cx="5836920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23455" y="5682615"/>
          <a:ext cx="3995420" cy="35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" r:id="rId15" imgW="2895600" imgH="254000" progId="Equation.KSEE3">
                  <p:embed/>
                </p:oleObj>
              </mc:Choice>
              <mc:Fallback>
                <p:oleObj name="" r:id="rId15" imgW="2895600" imgH="254000" progId="Equation.KSEE3">
                  <p:embed/>
                  <p:pic>
                    <p:nvPicPr>
                      <p:cNvPr id="0" name="图片 615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23455" y="5682615"/>
                        <a:ext cx="3995420" cy="350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03955" y="3792855"/>
          <a:ext cx="2631440" cy="1125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" r:id="rId17" imgW="1841500" imgH="787400" progId="Equation.KSEE3">
                  <p:embed/>
                </p:oleObj>
              </mc:Choice>
              <mc:Fallback>
                <p:oleObj name="" r:id="rId17" imgW="1841500" imgH="787400" progId="Equation.KSEE3">
                  <p:embed/>
                  <p:pic>
                    <p:nvPicPr>
                      <p:cNvPr id="0" name="图片 615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703955" y="3792855"/>
                        <a:ext cx="2631440" cy="1125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92800" y="2784475"/>
          <a:ext cx="3696970" cy="74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4" name="" r:id="rId19" imgW="2336800" imgH="469900" progId="Equation.KSEE3">
                  <p:embed/>
                </p:oleObj>
              </mc:Choice>
              <mc:Fallback>
                <p:oleObj name="" r:id="rId19" imgW="2336800" imgH="469900" progId="Equation.KSEE3">
                  <p:embed/>
                  <p:pic>
                    <p:nvPicPr>
                      <p:cNvPr id="0" name="图片 615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892800" y="2784475"/>
                        <a:ext cx="3696970" cy="743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23105" y="1786890"/>
          <a:ext cx="4855845" cy="82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" r:id="rId21" imgW="2781300" imgH="469900" progId="Equation.KSEE3">
                  <p:embed/>
                </p:oleObj>
              </mc:Choice>
              <mc:Fallback>
                <p:oleObj name="" r:id="rId21" imgW="2781300" imgH="469900" progId="Equation.KSEE3">
                  <p:embed/>
                  <p:pic>
                    <p:nvPicPr>
                      <p:cNvPr id="0" name="图片 615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23105" y="1786890"/>
                        <a:ext cx="4855845" cy="820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2038</Words>
  <Application>WPS 演示</Application>
  <PresentationFormat>宽屏</PresentationFormat>
  <Paragraphs>84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99</vt:i4>
      </vt:variant>
      <vt:variant>
        <vt:lpstr>幻灯片标题</vt:lpstr>
      </vt:variant>
      <vt:variant>
        <vt:i4>17</vt:i4>
      </vt:variant>
    </vt:vector>
  </HeadingPairs>
  <TitlesOfParts>
    <vt:vector size="129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131</cp:revision>
  <dcterms:created xsi:type="dcterms:W3CDTF">2018-10-12T15:11:00Z</dcterms:created>
  <dcterms:modified xsi:type="dcterms:W3CDTF">2021-01-08T06:33:51Z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