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13"/>
  </p:notesMasterIdLst>
  <p:sldIdLst>
    <p:sldId id="263" r:id="rId7"/>
    <p:sldId id="264" r:id="rId8"/>
    <p:sldId id="268" r:id="rId9"/>
    <p:sldId id="274" r:id="rId10"/>
    <p:sldId id="275" r:id="rId11"/>
    <p:sldId id="276" r:id="rId12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66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5" d="100"/>
          <a:sy n="65" d="100"/>
        </p:scale>
        <p:origin x="-588" y="-28"/>
      </p:cViewPr>
      <p:guideLst>
        <p:guide orient="horz" pos="2143"/>
        <p:guide pos="36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3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9217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lstStyle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9.png"/><Relationship Id="rId5" Type="http://schemas.openxmlformats.org/officeDocument/2006/relationships/image" Target="../media/image38.wmf"/><Relationship Id="rId4" Type="http://schemas.openxmlformats.org/officeDocument/2006/relationships/oleObject" Target="../embeddings/oleObject33.bin"/><Relationship Id="rId3" Type="http://schemas.openxmlformats.org/officeDocument/2006/relationships/image" Target="../media/image37.png"/><Relationship Id="rId2" Type="http://schemas.openxmlformats.org/officeDocument/2006/relationships/image" Target="../media/image36.wmf"/><Relationship Id="rId1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wmf"/><Relationship Id="rId4" Type="http://schemas.openxmlformats.org/officeDocument/2006/relationships/oleObject" Target="../embeddings/oleObject35.bin"/><Relationship Id="rId3" Type="http://schemas.openxmlformats.org/officeDocument/2006/relationships/image" Target="../media/image41.png"/><Relationship Id="rId2" Type="http://schemas.openxmlformats.org/officeDocument/2006/relationships/image" Target="../media/image40.wmf"/><Relationship Id="rId1" Type="http://schemas.openxmlformats.org/officeDocument/2006/relationships/oleObject" Target="../embeddings/oleObject3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7.png"/><Relationship Id="rId5" Type="http://schemas.openxmlformats.org/officeDocument/2006/relationships/image" Target="../media/image46.wmf"/><Relationship Id="rId4" Type="http://schemas.openxmlformats.org/officeDocument/2006/relationships/oleObject" Target="../embeddings/oleObject37.bin"/><Relationship Id="rId3" Type="http://schemas.openxmlformats.org/officeDocument/2006/relationships/image" Target="../media/image45.png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6.bin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8.wmf"/><Relationship Id="rId1" Type="http://schemas.openxmlformats.org/officeDocument/2006/relationships/oleObject" Target="../embeddings/oleObject3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0.bin"/><Relationship Id="rId3" Type="http://schemas.openxmlformats.org/officeDocument/2006/relationships/image" Target="../media/image50.png"/><Relationship Id="rId2" Type="http://schemas.openxmlformats.org/officeDocument/2006/relationships/image" Target="../media/image49.wmf"/><Relationship Id="rId1" Type="http://schemas.openxmlformats.org/officeDocument/2006/relationships/oleObject" Target="../embeddings/oleObject39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wmf"/><Relationship Id="rId4" Type="http://schemas.openxmlformats.org/officeDocument/2006/relationships/oleObject" Target="../embeddings/oleObject42.bin"/><Relationship Id="rId3" Type="http://schemas.openxmlformats.org/officeDocument/2006/relationships/image" Target="../media/image54.png"/><Relationship Id="rId2" Type="http://schemas.openxmlformats.org/officeDocument/2006/relationships/image" Target="../media/image53.wmf"/><Relationship Id="rId1" Type="http://schemas.openxmlformats.org/officeDocument/2006/relationships/oleObject" Target="../embeddings/oleObject41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7.wmf"/><Relationship Id="rId1" Type="http://schemas.openxmlformats.org/officeDocument/2006/relationships/oleObject" Target="../embeddings/oleObject43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9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1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8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6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5.bin"/><Relationship Id="rId16" Type="http://schemas.openxmlformats.org/officeDocument/2006/relationships/notesSlide" Target="../notesSlides/notesSlide1.xml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2.wmf"/><Relationship Id="rId12" Type="http://schemas.openxmlformats.org/officeDocument/2006/relationships/oleObject" Target="../embeddings/oleObject20.bin"/><Relationship Id="rId11" Type="http://schemas.openxmlformats.org/officeDocument/2006/relationships/image" Target="../media/image21.wmf"/><Relationship Id="rId10" Type="http://schemas.openxmlformats.org/officeDocument/2006/relationships/oleObject" Target="../embeddings/oleObject19.bin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oleObject" Target="../embeddings/oleObject24.bin"/><Relationship Id="rId7" Type="http://schemas.openxmlformats.org/officeDocument/2006/relationships/image" Target="../media/image26.wmf"/><Relationship Id="rId6" Type="http://schemas.openxmlformats.org/officeDocument/2006/relationships/oleObject" Target="../embeddings/oleObject23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2.bin"/><Relationship Id="rId3" Type="http://schemas.openxmlformats.org/officeDocument/2006/relationships/image" Target="../media/image24.wmf"/><Relationship Id="rId2" Type="http://schemas.openxmlformats.org/officeDocument/2006/relationships/oleObject" Target="../embeddings/oleObject21.bin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wmf"/><Relationship Id="rId8" Type="http://schemas.openxmlformats.org/officeDocument/2006/relationships/oleObject" Target="../embeddings/oleObject28.bin"/><Relationship Id="rId7" Type="http://schemas.openxmlformats.org/officeDocument/2006/relationships/image" Target="../media/image31.wmf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6.bin"/><Relationship Id="rId3" Type="http://schemas.openxmlformats.org/officeDocument/2006/relationships/image" Target="../media/image29.wmf"/><Relationship Id="rId2" Type="http://schemas.openxmlformats.org/officeDocument/2006/relationships/oleObject" Target="../embeddings/oleObject25.bin"/><Relationship Id="rId11" Type="http://schemas.openxmlformats.org/officeDocument/2006/relationships/vmlDrawing" Target="../drawings/vmlDrawing6.vml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2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6810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文本框 14338"/>
          <p:cNvSpPr txBox="1"/>
          <p:nvPr/>
        </p:nvSpPr>
        <p:spPr>
          <a:xfrm>
            <a:off x="1524000" y="1120775"/>
            <a:ext cx="4572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</a:rPr>
              <a:t>4.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三角函数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14340" name="对象 14339"/>
          <p:cNvGraphicFramePr/>
          <p:nvPr/>
        </p:nvGraphicFramePr>
        <p:xfrm>
          <a:off x="1763395" y="1866900"/>
          <a:ext cx="8470900" cy="300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" r:id="rId1" imgW="3175000" imgH="1663700" progId="Equation.3">
                  <p:embed/>
                </p:oleObj>
              </mc:Choice>
              <mc:Fallback>
                <p:oleObj name="" r:id="rId1" imgW="3175000" imgH="16637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3395" y="1866900"/>
                        <a:ext cx="8470900" cy="30048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3" name="对象 15362"/>
          <p:cNvGraphicFramePr/>
          <p:nvPr/>
        </p:nvGraphicFramePr>
        <p:xfrm>
          <a:off x="1835150" y="662305"/>
          <a:ext cx="3190875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" r:id="rId1" imgW="1534795" imgH="215900" progId="Equation.3">
                  <p:embed/>
                </p:oleObj>
              </mc:Choice>
              <mc:Fallback>
                <p:oleObj name="" r:id="rId1" imgW="1534795" imgH="215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5150" y="662305"/>
                        <a:ext cx="3190875" cy="464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4" name="图片 1536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1245615"/>
            <a:ext cx="7315200" cy="197802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15365" name="对象 15364"/>
          <p:cNvGraphicFramePr/>
          <p:nvPr/>
        </p:nvGraphicFramePr>
        <p:xfrm>
          <a:off x="1835150" y="3486150"/>
          <a:ext cx="3782695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" r:id="rId4" imgW="1560195" imgH="215900" progId="Equation.3">
                  <p:embed/>
                </p:oleObj>
              </mc:Choice>
              <mc:Fallback>
                <p:oleObj name="" r:id="rId4" imgW="1560195" imgH="2159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150" y="3486150"/>
                        <a:ext cx="3782695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66" name="图片 1536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4106290"/>
            <a:ext cx="7315200" cy="1963738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7" name="对象 16386"/>
          <p:cNvGraphicFramePr/>
          <p:nvPr/>
        </p:nvGraphicFramePr>
        <p:xfrm>
          <a:off x="1943100" y="624840"/>
          <a:ext cx="4921885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" r:id="rId1" imgW="2054860" imgH="215900" progId="Equation.3">
                  <p:embed/>
                </p:oleObj>
              </mc:Choice>
              <mc:Fallback>
                <p:oleObj name="" r:id="rId1" imgW="2054860" imgH="2159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3100" y="624840"/>
                        <a:ext cx="4921885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88" name="图片 1638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2536" y="1207770"/>
            <a:ext cx="7315200" cy="204946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16389" name="对象 16388"/>
          <p:cNvGraphicFramePr/>
          <p:nvPr/>
        </p:nvGraphicFramePr>
        <p:xfrm>
          <a:off x="1916430" y="3557905"/>
          <a:ext cx="412369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" r:id="rId4" imgW="1623695" imgH="215900" progId="Equation.3">
                  <p:embed/>
                </p:oleObj>
              </mc:Choice>
              <mc:Fallback>
                <p:oleObj name="" r:id="rId4" imgW="1623695" imgH="2159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6430" y="3557905"/>
                        <a:ext cx="412369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390" name="图片 16389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2536" y="4146550"/>
            <a:ext cx="7315200" cy="2090738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1" name="对象 17410"/>
          <p:cNvGraphicFramePr/>
          <p:nvPr/>
        </p:nvGraphicFramePr>
        <p:xfrm>
          <a:off x="1828800" y="593090"/>
          <a:ext cx="264033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" r:id="rId1" imgW="1090930" imgH="215900" progId="Equation.3">
                  <p:embed/>
                </p:oleObj>
              </mc:Choice>
              <mc:Fallback>
                <p:oleObj name="" r:id="rId1" imgW="1090930" imgH="215900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8800" y="593090"/>
                        <a:ext cx="264033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2" name="图片 174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1143000"/>
            <a:ext cx="7315200" cy="2049463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17413" name="对象 17412"/>
          <p:cNvGraphicFramePr/>
          <p:nvPr/>
        </p:nvGraphicFramePr>
        <p:xfrm>
          <a:off x="1828800" y="3443605"/>
          <a:ext cx="2383790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" r:id="rId4" imgW="1090930" imgH="215900" progId="Equation.3">
                  <p:embed/>
                </p:oleObj>
              </mc:Choice>
              <mc:Fallback>
                <p:oleObj name="" r:id="rId4" imgW="1090930" imgH="2159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28800" y="3443605"/>
                        <a:ext cx="2383790" cy="4184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4" name="图片 1741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4005263"/>
            <a:ext cx="7315200" cy="2090737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18434"/>
          <p:cNvSpPr txBox="1"/>
          <p:nvPr/>
        </p:nvSpPr>
        <p:spPr>
          <a:xfrm>
            <a:off x="1763301" y="1074103"/>
            <a:ext cx="4572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5.</a:t>
            </a:r>
            <a:r>
              <a:rPr lang="en-US" altLang="zh-CN" sz="3200" b="1" dirty="0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反三角函数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18436" name="对象 18435"/>
          <p:cNvGraphicFramePr/>
          <p:nvPr/>
        </p:nvGraphicFramePr>
        <p:xfrm>
          <a:off x="1884045" y="1940560"/>
          <a:ext cx="8630285" cy="317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4" name="" r:id="rId1" imgW="3568700" imgH="1447800" progId="Equation.3">
                  <p:embed/>
                </p:oleObj>
              </mc:Choice>
              <mc:Fallback>
                <p:oleObj name="" r:id="rId1" imgW="3568700" imgH="1447800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84045" y="1940560"/>
                        <a:ext cx="8630285" cy="3170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9" name="对象 19458"/>
          <p:cNvGraphicFramePr/>
          <p:nvPr/>
        </p:nvGraphicFramePr>
        <p:xfrm>
          <a:off x="1873250" y="549275"/>
          <a:ext cx="281305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" name="" r:id="rId1" imgW="1244600" imgH="215900" progId="Equation.3">
                  <p:embed/>
                </p:oleObj>
              </mc:Choice>
              <mc:Fallback>
                <p:oleObj name="" r:id="rId1" imgW="1244600" imgH="215900" progId="Equation.3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3250" y="549275"/>
                        <a:ext cx="2813050" cy="4851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60" name="组合 19459"/>
          <p:cNvGrpSpPr/>
          <p:nvPr/>
        </p:nvGrpSpPr>
        <p:grpSpPr>
          <a:xfrm>
            <a:off x="2603078" y="1131888"/>
            <a:ext cx="3744913" cy="2193925"/>
            <a:chOff x="1104" y="2064"/>
            <a:chExt cx="3936" cy="1872"/>
          </a:xfrm>
        </p:grpSpPr>
        <p:pic>
          <p:nvPicPr>
            <p:cNvPr id="19461" name="图片 1946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4" y="2064"/>
              <a:ext cx="3936" cy="1872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9462" name="直接连接符 19461"/>
            <p:cNvSpPr/>
            <p:nvPr/>
          </p:nvSpPr>
          <p:spPr>
            <a:xfrm flipV="1">
              <a:off x="4320" y="2307"/>
              <a:ext cx="0" cy="69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9463" name="直接连接符 19462"/>
            <p:cNvSpPr/>
            <p:nvPr/>
          </p:nvSpPr>
          <p:spPr>
            <a:xfrm flipH="1" flipV="1">
              <a:off x="3072" y="2304"/>
              <a:ext cx="124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dash"/>
              <a:headEnd type="none" w="med" len="med"/>
              <a:tailEnd type="none" w="med" len="med"/>
            </a:ln>
          </p:spPr>
        </p:sp>
      </p:grpSp>
      <p:graphicFrame>
        <p:nvGraphicFramePr>
          <p:cNvPr id="19464" name="对象 19463"/>
          <p:cNvGraphicFramePr/>
          <p:nvPr/>
        </p:nvGraphicFramePr>
        <p:xfrm>
          <a:off x="1791970" y="3573780"/>
          <a:ext cx="2683510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" r:id="rId4" imgW="1306195" imgH="215900" progId="Equation.3">
                  <p:embed/>
                </p:oleObj>
              </mc:Choice>
              <mc:Fallback>
                <p:oleObj name="" r:id="rId4" imgW="1306195" imgH="215900" progId="Equation.3">
                  <p:embed/>
                  <p:pic>
                    <p:nvPicPr>
                      <p:cNvPr id="0" name="图片 31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1970" y="3573780"/>
                        <a:ext cx="2683510" cy="4641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65" name="组合 19464"/>
          <p:cNvGrpSpPr/>
          <p:nvPr/>
        </p:nvGrpSpPr>
        <p:grpSpPr>
          <a:xfrm>
            <a:off x="2396068" y="4167505"/>
            <a:ext cx="3743325" cy="2160588"/>
            <a:chOff x="528" y="912"/>
            <a:chExt cx="4608" cy="1824"/>
          </a:xfrm>
        </p:grpSpPr>
        <p:pic>
          <p:nvPicPr>
            <p:cNvPr id="19466" name="图片 1946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" y="912"/>
              <a:ext cx="4608" cy="1824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9467" name="直接连接符 19466"/>
            <p:cNvSpPr/>
            <p:nvPr/>
          </p:nvSpPr>
          <p:spPr>
            <a:xfrm flipV="1">
              <a:off x="1392" y="1296"/>
              <a:ext cx="0" cy="13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9468" name="直接连接符 19467"/>
            <p:cNvSpPr/>
            <p:nvPr/>
          </p:nvSpPr>
          <p:spPr>
            <a:xfrm flipV="1">
              <a:off x="1395" y="1296"/>
              <a:ext cx="1477" cy="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3" name="对象 20482"/>
          <p:cNvGraphicFramePr/>
          <p:nvPr/>
        </p:nvGraphicFramePr>
        <p:xfrm>
          <a:off x="1811020" y="636270"/>
          <a:ext cx="277431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9" name="" r:id="rId1" imgW="1318895" imgH="215900" progId="Equation.3">
                  <p:embed/>
                </p:oleObj>
              </mc:Choice>
              <mc:Fallback>
                <p:oleObj name="" r:id="rId1" imgW="1318895" imgH="215900" progId="Equation.3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1020" y="636270"/>
                        <a:ext cx="2774315" cy="430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4" name="图片 2048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1196975"/>
            <a:ext cx="7315200" cy="2016125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graphicFrame>
        <p:nvGraphicFramePr>
          <p:cNvPr id="20485" name="对象 20484"/>
          <p:cNvGraphicFramePr/>
          <p:nvPr/>
        </p:nvGraphicFramePr>
        <p:xfrm>
          <a:off x="1869440" y="3454400"/>
          <a:ext cx="2533015" cy="431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0" name="" r:id="rId4" imgW="1270000" imgH="215900" progId="Equation.3">
                  <p:embed/>
                </p:oleObj>
              </mc:Choice>
              <mc:Fallback>
                <p:oleObj name="" r:id="rId4" imgW="1270000" imgH="2159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9440" y="3454400"/>
                        <a:ext cx="2533015" cy="431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486" name="图片 2048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4984" y="4078288"/>
            <a:ext cx="7315200" cy="2087562"/>
          </a:xfrm>
          <a:prstGeom prst="rect">
            <a:avLst/>
          </a:prstGeom>
          <a:noFill/>
          <a:ln w="381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文本框 24580"/>
          <p:cNvSpPr txBox="1"/>
          <p:nvPr/>
        </p:nvSpPr>
        <p:spPr>
          <a:xfrm>
            <a:off x="1412101" y="1508125"/>
            <a:ext cx="2438400" cy="5402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</a:rPr>
              <a:t>定义</a:t>
            </a:r>
            <a:r>
              <a:rPr lang="en-US" altLang="zh-CN" sz="2300" b="1" dirty="0">
                <a:solidFill>
                  <a:srgbClr val="0000FF"/>
                </a:solidFill>
                <a:latin typeface="+mn-ea"/>
              </a:rPr>
              <a:t>1.11</a:t>
            </a:r>
            <a:endParaRPr lang="en-US" altLang="zh-CN" sz="23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1364426" y="1531855"/>
            <a:ext cx="8913238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 smtClean="0">
                <a:solidFill>
                  <a:srgbClr val="000000"/>
                </a:solidFill>
                <a:latin typeface="+mn-ea"/>
              </a:rPr>
              <a:t>      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基本初等函数经过有限次的四则运算及复合运算而成的函数称为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初等函数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3" name="横卷形 24582"/>
          <p:cNvSpPr/>
          <p:nvPr/>
        </p:nvSpPr>
        <p:spPr>
          <a:xfrm>
            <a:off x="1661749" y="4137836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文本框 24583"/>
          <p:cNvSpPr txBox="1"/>
          <p:nvPr/>
        </p:nvSpPr>
        <p:spPr>
          <a:xfrm>
            <a:off x="3414408" y="4307698"/>
            <a:ext cx="6781800" cy="497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分段函数一定不是初等函数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,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对吗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?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4588" name="矩形 24587"/>
          <p:cNvSpPr/>
          <p:nvPr/>
        </p:nvSpPr>
        <p:spPr>
          <a:xfrm>
            <a:off x="1668873" y="3036355"/>
            <a:ext cx="1364476" cy="446276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例如函数</a:t>
            </a:r>
            <a:endParaRPr lang="zh-CN" altLang="en-US" sz="2300" b="1" dirty="0">
              <a:latin typeface="+mn-ea"/>
            </a:endParaRPr>
          </a:p>
        </p:txBody>
      </p:sp>
      <p:graphicFrame>
        <p:nvGraphicFramePr>
          <p:cNvPr id="24587" name="对象 24586"/>
          <p:cNvGraphicFramePr/>
          <p:nvPr/>
        </p:nvGraphicFramePr>
        <p:xfrm>
          <a:off x="3145248" y="2855475"/>
          <a:ext cx="4487863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6" name="" r:id="rId1" imgW="2208530" imgH="444500" progId="Equation.3">
                  <p:embed/>
                </p:oleObj>
              </mc:Choice>
              <mc:Fallback>
                <p:oleObj name="" r:id="rId1" imgW="2208530" imgH="444500" progId="Equation.3">
                  <p:embed/>
                  <p:pic>
                    <p:nvPicPr>
                      <p:cNvPr id="0" name="图片 31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5248" y="2855475"/>
                        <a:ext cx="4487863" cy="903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0" name="矩形 24589"/>
          <p:cNvSpPr/>
          <p:nvPr/>
        </p:nvSpPr>
        <p:spPr>
          <a:xfrm>
            <a:off x="7879173" y="3036355"/>
            <a:ext cx="2650208" cy="513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300" b="1" dirty="0" smtClean="0">
                <a:latin typeface="+mn-ea"/>
              </a:rPr>
              <a:t>为</a:t>
            </a:r>
            <a:r>
              <a:rPr lang="zh-CN" altLang="en-US" sz="2300" b="1" dirty="0">
                <a:latin typeface="+mn-ea"/>
              </a:rPr>
              <a:t>一个初等函数</a:t>
            </a:r>
            <a:r>
              <a:rPr lang="en-US" altLang="zh-CN" sz="2300" b="1" dirty="0">
                <a:latin typeface="+mn-ea"/>
              </a:rPr>
              <a:t>.  </a:t>
            </a:r>
            <a:endParaRPr lang="en-US" altLang="zh-CN" sz="2300" b="1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+mj-ea"/>
                <a:ea typeface="+mj-ea"/>
                <a:cs typeface="+mj-ea"/>
                <a:sym typeface="+mn-ea"/>
              </a:rPr>
              <a:t>1.2.3  </a:t>
            </a:r>
            <a:r>
              <a:rPr lang="zh-CN" altLang="en-US" sz="2800" b="1" dirty="0" smtClean="0"/>
              <a:t>初等函数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8" grpId="0"/>
      <p:bldP spid="24590" grpId="0"/>
      <p:bldP spid="24583" grpId="0" animBg="1"/>
      <p:bldP spid="2458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函数</a:t>
            </a:r>
            <a:endParaRPr lang="zh-CN" altLang="en-US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3200" dirty="0">
                <a:sym typeface="+mn-ea"/>
              </a:rPr>
              <a:t>1.2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45199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ym typeface="+mn-ea"/>
              </a:rPr>
              <a:t>初等函数及其图形特征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209415" y="2640330"/>
            <a:ext cx="6534150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ctr">
              <a:lnSpc>
                <a:spcPct val="150000"/>
              </a:lnSpc>
              <a:buNone/>
            </a:pPr>
            <a:r>
              <a:rPr lang="zh-CN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复合函数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ym typeface="+mn-ea"/>
              </a:rPr>
              <a:t>基本初等函数及其图形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      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algn="just" fontAlgn="ctr">
              <a:lnSpc>
                <a:spcPct val="150000"/>
              </a:lnSpc>
              <a:buNone/>
            </a:pPr>
            <a:r>
              <a:rPr lang="zh-CN" altLang="en-US" sz="2400" b="1" dirty="0">
                <a:sym typeface="+mn-ea"/>
              </a:rPr>
              <a:t>初等函数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31285" y="294005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15410" y="350520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915410" y="407606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 animBg="1"/>
      <p:bldP spid="15" grpId="0" animBg="1"/>
      <p:bldP spid="12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/>
          <p:nvPr/>
        </p:nvSpPr>
        <p:spPr>
          <a:xfrm>
            <a:off x="935990" y="1584325"/>
            <a:ext cx="10283825" cy="221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        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设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是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f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，而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又是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g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，并且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g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的函数值的全部或部分使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f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有意义，那么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通过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的联系而成为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的函数，称这样的函数是由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f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和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u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g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复合而成的函数，简称为</a:t>
            </a:r>
            <a:r>
              <a:rPr lang="zh-CN" altLang="en-US" sz="2300" b="1" dirty="0">
                <a:solidFill>
                  <a:srgbClr val="3333CC"/>
                </a:solidFill>
                <a:latin typeface="+mn-ea"/>
              </a:rPr>
              <a:t>复合函数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．记作：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626" name="文本框 26625"/>
          <p:cNvSpPr txBox="1"/>
          <p:nvPr/>
        </p:nvSpPr>
        <p:spPr>
          <a:xfrm>
            <a:off x="1140460" y="1715770"/>
            <a:ext cx="177990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1.1.10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graphicFrame>
        <p:nvGraphicFramePr>
          <p:cNvPr id="26636" name="对象 26635"/>
          <p:cNvGraphicFramePr/>
          <p:nvPr/>
        </p:nvGraphicFramePr>
        <p:xfrm>
          <a:off x="4561664" y="4489023"/>
          <a:ext cx="2333625" cy="22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5" name="" r:id="rId1" imgW="800100" imgH="781050" progId="Word.Picture.8">
                  <p:embed/>
                </p:oleObj>
              </mc:Choice>
              <mc:Fallback>
                <p:oleObj name="" r:id="rId1" imgW="800100" imgH="781050" progId="Word.Picture.8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61664" y="4489023"/>
                        <a:ext cx="2333625" cy="2282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7" name="对象 26636"/>
          <p:cNvGraphicFramePr/>
          <p:nvPr/>
        </p:nvGraphicFramePr>
        <p:xfrm>
          <a:off x="5519738" y="4791632"/>
          <a:ext cx="26670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" r:id="rId3" imgW="835660" imgH="554355" progId="Word.Picture.8">
                  <p:embed/>
                </p:oleObj>
              </mc:Choice>
              <mc:Fallback>
                <p:oleObj name="" r:id="rId3" imgW="835660" imgH="554355" progId="Word.Picture.8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19738" y="4791632"/>
                        <a:ext cx="2667000" cy="115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9" name="对象 26638"/>
          <p:cNvGraphicFramePr/>
          <p:nvPr/>
        </p:nvGraphicFramePr>
        <p:xfrm>
          <a:off x="6959600" y="5108153"/>
          <a:ext cx="1655763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8" name="" r:id="rId5" imgW="686435" imgH="631190" progId="Word.Picture.8">
                  <p:embed/>
                </p:oleObj>
              </mc:Choice>
              <mc:Fallback>
                <p:oleObj name="" r:id="rId5" imgW="686435" imgH="631190" progId="Word.Picture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59600" y="5108153"/>
                        <a:ext cx="1655763" cy="1414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8" name="圆角矩形标注 26627"/>
          <p:cNvSpPr/>
          <p:nvPr/>
        </p:nvSpPr>
        <p:spPr>
          <a:xfrm>
            <a:off x="6261100" y="3475990"/>
            <a:ext cx="1691640" cy="409575"/>
          </a:xfrm>
          <a:prstGeom prst="wedgeRoundRectCallout">
            <a:avLst>
              <a:gd name="adj1" fmla="val -53060"/>
              <a:gd name="adj2" fmla="val -148810"/>
              <a:gd name="adj3" fmla="val 16667"/>
            </a:avLst>
          </a:prstGeom>
          <a:solidFill>
            <a:srgbClr val="FFCF0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buClr>
                <a:schemeClr val="bg1"/>
              </a:buClr>
            </a:pPr>
            <a:r>
              <a:rPr lang="en-US" altLang="zh-CN" sz="2000" b="1" i="1" dirty="0" smtClean="0">
                <a:solidFill>
                  <a:srgbClr val="000000"/>
                </a:solidFill>
                <a:latin typeface="+mn-ea"/>
              </a:rPr>
              <a:t>u</a:t>
            </a:r>
            <a:r>
              <a:rPr lang="zh-CN" altLang="en-US" sz="2000" b="1" dirty="0" smtClean="0">
                <a:solidFill>
                  <a:srgbClr val="000000"/>
                </a:solidFill>
                <a:latin typeface="+mn-ea"/>
              </a:rPr>
              <a:t>为中间变量</a:t>
            </a:r>
            <a:endParaRPr lang="zh-CN" altLang="en-US" sz="20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632" name="文本框 26631"/>
          <p:cNvSpPr txBox="1"/>
          <p:nvPr/>
        </p:nvSpPr>
        <p:spPr>
          <a:xfrm>
            <a:off x="1865630" y="4370705"/>
            <a:ext cx="35039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b="1" dirty="0">
                <a:solidFill>
                  <a:srgbClr val="000000"/>
                </a:solidFill>
                <a:latin typeface="+mn-ea"/>
              </a:rPr>
              <a:t>函数的复合运算可由下图表示：</a:t>
            </a:r>
            <a:endParaRPr lang="zh-CN" altLang="en-US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26633" name="对象 26632"/>
          <p:cNvGraphicFramePr/>
          <p:nvPr/>
        </p:nvGraphicFramePr>
        <p:xfrm>
          <a:off x="3170237" y="5093546"/>
          <a:ext cx="1401763" cy="165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" r:id="rId7" imgW="533400" imgH="628650" progId="Word.Picture.8">
                  <p:embed/>
                </p:oleObj>
              </mc:Choice>
              <mc:Fallback>
                <p:oleObj name="" r:id="rId7" imgW="533400" imgH="628650" progId="Word.Picture.8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70237" y="5093546"/>
                        <a:ext cx="1401763" cy="1655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4" name="对象 26633"/>
          <p:cNvGraphicFramePr/>
          <p:nvPr/>
        </p:nvGraphicFramePr>
        <p:xfrm>
          <a:off x="3683269" y="4859372"/>
          <a:ext cx="230505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3" name="" r:id="rId9" imgW="798830" imgH="516255" progId="Word.Picture.8">
                  <p:embed/>
                </p:oleObj>
              </mc:Choice>
              <mc:Fallback>
                <p:oleObj name="" r:id="rId9" imgW="798830" imgH="516255" progId="Word.Picture.8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83269" y="4859372"/>
                        <a:ext cx="2305050" cy="1130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5" name="对象 26634"/>
          <p:cNvGraphicFramePr/>
          <p:nvPr/>
        </p:nvGraphicFramePr>
        <p:xfrm>
          <a:off x="4787900" y="4976391"/>
          <a:ext cx="1308100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4" name="" r:id="rId11" imgW="533400" imgH="438150" progId="Word.Picture.8">
                  <p:embed/>
                </p:oleObj>
              </mc:Choice>
              <mc:Fallback>
                <p:oleObj name="" r:id="rId11" imgW="533400" imgH="438150" progId="Word.Picture.8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87900" y="4976391"/>
                        <a:ext cx="1308100" cy="1076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8" name="对象 26637"/>
          <p:cNvGraphicFramePr/>
          <p:nvPr/>
        </p:nvGraphicFramePr>
        <p:xfrm>
          <a:off x="6843713" y="5184353"/>
          <a:ext cx="1343025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" name="" r:id="rId13" imgW="533400" imgH="323850" progId="Word.Picture.8">
                  <p:embed/>
                </p:oleObj>
              </mc:Choice>
              <mc:Fallback>
                <p:oleObj name="" r:id="rId13" imgW="533400" imgH="323850" progId="Word.Picture.8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3713" y="5184353"/>
                        <a:ext cx="1343025" cy="817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1.2.1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复合</a:t>
            </a:r>
            <a:r>
              <a:rPr lang="zh-CN" altLang="en-US" sz="2800" b="1" dirty="0">
                <a:latin typeface="Times New Roman" panose="02020603050405020304" pitchFamily="18" charset="0"/>
                <a:sym typeface="+mn-ea"/>
              </a:rPr>
              <a:t>函数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69920" y="3628390"/>
          <a:ext cx="2044700" cy="456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5" imgW="787400" imgH="203200" progId="Equation.KSEE3">
                  <p:embed/>
                </p:oleObj>
              </mc:Choice>
              <mc:Fallback>
                <p:oleObj name="" r:id="rId15" imgW="787400" imgH="203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69920" y="3628390"/>
                        <a:ext cx="2044700" cy="456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  <p:bldP spid="26628" grpId="0" animBg="1"/>
      <p:bldP spid="266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7" name="矩形 27666"/>
          <p:cNvSpPr/>
          <p:nvPr/>
        </p:nvSpPr>
        <p:spPr>
          <a:xfrm>
            <a:off x="1524000" y="2819400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写出下列函数的复合过程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: 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651" name="矩形 27650"/>
          <p:cNvSpPr/>
          <p:nvPr/>
        </p:nvSpPr>
        <p:spPr>
          <a:xfrm>
            <a:off x="1524000" y="549275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写出下列函数的复合过程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: 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7650" name="文本框 27649"/>
          <p:cNvSpPr txBox="1"/>
          <p:nvPr/>
        </p:nvSpPr>
        <p:spPr>
          <a:xfrm>
            <a:off x="2032635" y="549275"/>
            <a:ext cx="11099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例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10</a:t>
            </a:r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aphicFrame>
        <p:nvGraphicFramePr>
          <p:cNvPr id="27652" name="对象 27651"/>
          <p:cNvGraphicFramePr/>
          <p:nvPr/>
        </p:nvGraphicFramePr>
        <p:xfrm>
          <a:off x="2209800" y="1295400"/>
          <a:ext cx="2438400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6" name="" r:id="rId1" imgW="939165" imgH="203200" progId="Equation.DSMT4">
                  <p:embed/>
                </p:oleObj>
              </mc:Choice>
              <mc:Fallback>
                <p:oleObj name="" r:id="rId1" imgW="939165" imgH="203200" progId="Equation.DSMT4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9800" y="1295400"/>
                        <a:ext cx="2438400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4" name="对象 27653"/>
          <p:cNvGraphicFramePr/>
          <p:nvPr/>
        </p:nvGraphicFramePr>
        <p:xfrm>
          <a:off x="6324600" y="1268413"/>
          <a:ext cx="2122488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7" name="" r:id="rId3" imgW="825500" imgH="228600" progId="Equation.DSMT4">
                  <p:embed/>
                </p:oleObj>
              </mc:Choice>
              <mc:Fallback>
                <p:oleObj name="" r:id="rId3" imgW="825500" imgH="2286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24600" y="1268413"/>
                        <a:ext cx="2122488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6" name="对象 27655"/>
          <p:cNvGraphicFramePr/>
          <p:nvPr/>
        </p:nvGraphicFramePr>
        <p:xfrm>
          <a:off x="2193925" y="1973263"/>
          <a:ext cx="30956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" r:id="rId5" imgW="1193800" imgH="228600" progId="Equation.DSMT4">
                  <p:embed/>
                </p:oleObj>
              </mc:Choice>
              <mc:Fallback>
                <p:oleObj name="" r:id="rId5" imgW="1193800" imgH="2286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3925" y="1973263"/>
                        <a:ext cx="3095625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658" name="对象 27657"/>
          <p:cNvGraphicFramePr/>
          <p:nvPr/>
        </p:nvGraphicFramePr>
        <p:xfrm>
          <a:off x="6311900" y="1930400"/>
          <a:ext cx="26431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" r:id="rId7" imgW="1027430" imgH="266065" progId="Equation.DSMT4">
                  <p:embed/>
                </p:oleObj>
              </mc:Choice>
              <mc:Fallback>
                <p:oleObj name="" r:id="rId7" imgW="1027430" imgH="266065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11900" y="1930400"/>
                        <a:ext cx="2643188" cy="682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0" name="横卷形 27659"/>
          <p:cNvSpPr/>
          <p:nvPr/>
        </p:nvSpPr>
        <p:spPr>
          <a:xfrm>
            <a:off x="2286000" y="2636838"/>
            <a:ext cx="16764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练一练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7661" name="对象 27660"/>
          <p:cNvGraphicFramePr/>
          <p:nvPr/>
        </p:nvGraphicFramePr>
        <p:xfrm>
          <a:off x="2271713" y="3573463"/>
          <a:ext cx="7424737" cy="1341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" r:id="rId9" imgW="2602230" imgH="482600" progId="Equation.DSMT4">
                  <p:embed/>
                </p:oleObj>
              </mc:Choice>
              <mc:Fallback>
                <p:oleObj name="" r:id="rId9" imgW="2602230" imgH="4826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71713" y="3573463"/>
                        <a:ext cx="7424737" cy="1341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65" name="横卷形 27664"/>
          <p:cNvSpPr/>
          <p:nvPr/>
        </p:nvSpPr>
        <p:spPr>
          <a:xfrm>
            <a:off x="2286000" y="496728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6" name="文本框 27665"/>
          <p:cNvSpPr txBox="1"/>
          <p:nvPr/>
        </p:nvSpPr>
        <p:spPr>
          <a:xfrm>
            <a:off x="3657600" y="5043488"/>
            <a:ext cx="6781800" cy="657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任何两个函数是否都可以进行复合？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60" grpId="0" animBg="1"/>
      <p:bldP spid="27667" grpId="0"/>
      <p:bldP spid="27665" grpId="0" animBg="1"/>
      <p:bldP spid="276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 idx="4294967295"/>
          </p:nvPr>
        </p:nvSpPr>
        <p:spPr>
          <a:xfrm>
            <a:off x="0" y="544830"/>
            <a:ext cx="5295900" cy="790575"/>
          </a:xfrm>
        </p:spPr>
        <p:txBody>
          <a:bodyPr anchor="ctr"/>
          <a:lstStyle/>
          <a:p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1.1.4  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复合函数与初等函数</a:t>
            </a:r>
            <a:endParaRPr lang="zh-CN" altLang="en-US" sz="32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3" name="矩形 7182"/>
          <p:cNvSpPr/>
          <p:nvPr/>
        </p:nvSpPr>
        <p:spPr>
          <a:xfrm>
            <a:off x="1970088" y="476250"/>
            <a:ext cx="7150100" cy="10842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sz="3200" b="1" dirty="0">
                <a:latin typeface="Times New Roman" panose="02020603050405020304" pitchFamily="18" charset="0"/>
              </a:rPr>
              <a:t>1.2.2 </a:t>
            </a:r>
            <a:r>
              <a:rPr lang="zh-CN" altLang="en-US" sz="3200" b="1" dirty="0">
                <a:latin typeface="Times New Roman" panose="02020603050405020304" pitchFamily="18" charset="0"/>
              </a:rPr>
              <a:t>基本初等函数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7197" name="文本框 7196"/>
          <p:cNvSpPr txBox="1"/>
          <p:nvPr/>
        </p:nvSpPr>
        <p:spPr>
          <a:xfrm>
            <a:off x="1524000" y="1582738"/>
            <a:ext cx="3059113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</a:rPr>
              <a:t>1.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幂函数</a:t>
            </a:r>
            <a:endParaRPr lang="zh-CN" altLang="en-US" sz="2300" b="1" dirty="0">
              <a:solidFill>
                <a:srgbClr val="3333FF"/>
              </a:solidFill>
              <a:latin typeface="+mn-ea"/>
            </a:endParaRPr>
          </a:p>
        </p:txBody>
      </p:sp>
      <p:sp>
        <p:nvSpPr>
          <p:cNvPr id="7198" name="文本框 7197"/>
          <p:cNvSpPr txBox="1"/>
          <p:nvPr/>
        </p:nvSpPr>
        <p:spPr>
          <a:xfrm>
            <a:off x="796182" y="2048098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形如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x</a:t>
            </a:r>
            <a:r>
              <a:rPr lang="en-US" altLang="zh-CN" sz="2300" b="1" i="1" baseline="30000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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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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R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的函数称为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幂函数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7199" name="文本框 7198"/>
          <p:cNvSpPr txBox="1"/>
          <p:nvPr/>
        </p:nvSpPr>
        <p:spPr>
          <a:xfrm>
            <a:off x="6677025" y="2179955"/>
            <a:ext cx="96583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如图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7200" name="组合 7199"/>
          <p:cNvGrpSpPr/>
          <p:nvPr/>
        </p:nvGrpSpPr>
        <p:grpSpPr>
          <a:xfrm>
            <a:off x="2310657" y="2997200"/>
            <a:ext cx="3778250" cy="3352800"/>
            <a:chOff x="720" y="2160"/>
            <a:chExt cx="2380" cy="2112"/>
          </a:xfrm>
        </p:grpSpPr>
        <p:pic>
          <p:nvPicPr>
            <p:cNvPr id="7201" name="图片 720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" y="2160"/>
              <a:ext cx="2127" cy="2087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graphicFrame>
          <p:nvGraphicFramePr>
            <p:cNvPr id="7202" name="对象 7201"/>
            <p:cNvGraphicFramePr/>
            <p:nvPr/>
          </p:nvGraphicFramePr>
          <p:xfrm>
            <a:off x="1782" y="2201"/>
            <a:ext cx="656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7" name="" r:id="rId2" imgW="444500" imgH="228600" progId="Equation.3">
                    <p:embed/>
                  </p:oleObj>
                </mc:Choice>
                <mc:Fallback>
                  <p:oleObj name="" r:id="rId2" imgW="444500" imgH="2286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3">
                          <a:clrChange>
                            <a:clrFrom>
                              <a:srgbClr val="000000"/>
                            </a:clrFrom>
                            <a:clrTo>
                              <a:srgbClr val="33CC3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782" y="2201"/>
                          <a:ext cx="656" cy="3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03" name="对象 7202"/>
            <p:cNvGraphicFramePr/>
            <p:nvPr/>
          </p:nvGraphicFramePr>
          <p:xfrm>
            <a:off x="2267" y="2849"/>
            <a:ext cx="538" cy="3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8" name="" r:id="rId4" imgW="545465" imgH="254000" progId="Equation.3">
                    <p:embed/>
                  </p:oleObj>
                </mc:Choice>
                <mc:Fallback>
                  <p:oleObj name="" r:id="rId4" imgW="545465" imgH="254000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FFCC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67" y="2849"/>
                          <a:ext cx="538" cy="3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04" name="对象 7203"/>
            <p:cNvGraphicFramePr/>
            <p:nvPr/>
          </p:nvGraphicFramePr>
          <p:xfrm>
            <a:off x="1173" y="2211"/>
            <a:ext cx="429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89" name="" r:id="rId6" imgW="444500" imgH="228600" progId="Equation.3">
                    <p:embed/>
                  </p:oleObj>
                </mc:Choice>
                <mc:Fallback>
                  <p:oleObj name="" r:id="rId6" imgW="444500" imgH="228600" progId="Equation.3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000000"/>
                            </a:clrFrom>
                            <a:clrTo>
                              <a:srgbClr val="FF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73" y="2211"/>
                          <a:ext cx="429" cy="33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05" name="对象 7204"/>
            <p:cNvGraphicFramePr/>
            <p:nvPr/>
          </p:nvGraphicFramePr>
          <p:xfrm>
            <a:off x="2496" y="2372"/>
            <a:ext cx="604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0" name="" r:id="rId8" imgW="393065" imgH="165100" progId="Equation.3">
                    <p:embed/>
                  </p:oleObj>
                </mc:Choice>
                <mc:Fallback>
                  <p:oleObj name="" r:id="rId8" imgW="393065" imgH="1651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3333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496" y="2372"/>
                          <a:ext cx="604" cy="2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06" name="对象 7205"/>
            <p:cNvGraphicFramePr/>
            <p:nvPr/>
          </p:nvGraphicFramePr>
          <p:xfrm>
            <a:off x="2213" y="3540"/>
            <a:ext cx="571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1" name="" r:id="rId10" imgW="482600" imgH="228600" progId="Equation.3">
                    <p:embed/>
                  </p:oleObj>
                </mc:Choice>
                <mc:Fallback>
                  <p:oleObj name="" r:id="rId10" imgW="482600" imgH="228600" progId="Equation.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000000"/>
                            </a:clrFrom>
                            <a:clrTo>
                              <a:srgbClr val="FF00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13" y="3540"/>
                          <a:ext cx="571" cy="3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207" name="对象 7206"/>
            <p:cNvGraphicFramePr/>
            <p:nvPr/>
          </p:nvGraphicFramePr>
          <p:xfrm>
            <a:off x="1152" y="3905"/>
            <a:ext cx="672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2" name="" r:id="rId12" imgW="495300" imgH="228600" progId="Equation.3">
                    <p:embed/>
                  </p:oleObj>
                </mc:Choice>
                <mc:Fallback>
                  <p:oleObj name="" r:id="rId12" imgW="495300" imgH="2286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13">
                          <a:clrChange>
                            <a:clrFrom>
                              <a:srgbClr val="000000"/>
                            </a:clrFrom>
                            <a:clrTo>
                              <a:srgbClr val="33CCCC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52" y="3905"/>
                          <a:ext cx="672" cy="3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208" name="横卷形 7207"/>
          <p:cNvSpPr/>
          <p:nvPr/>
        </p:nvSpPr>
        <p:spPr>
          <a:xfrm>
            <a:off x="7640841" y="4234656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n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209" name="文本框 7208"/>
          <p:cNvSpPr txBox="1"/>
          <p:nvPr/>
        </p:nvSpPr>
        <p:spPr>
          <a:xfrm>
            <a:off x="6376244" y="5240338"/>
            <a:ext cx="3798887" cy="499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 smtClean="0">
                <a:solidFill>
                  <a:srgbClr val="000000"/>
                </a:solidFill>
                <a:latin typeface="+mn-ea"/>
              </a:rPr>
              <a:t>幂函数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的图形有什么性质？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latin typeface="+mj-ea"/>
                <a:ea typeface="+mj-ea"/>
                <a:cs typeface="+mj-ea"/>
                <a:sym typeface="+mn-ea"/>
              </a:rPr>
              <a:t>1.2.2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基本</a:t>
            </a:r>
            <a:r>
              <a:rPr lang="zh-CN" altLang="en-US" sz="2800" b="1" dirty="0">
                <a:latin typeface="Times New Roman" panose="02020603050405020304" pitchFamily="18" charset="0"/>
              </a:rPr>
              <a:t>初等函数</a:t>
            </a:r>
            <a:endParaRPr lang="zh-CN" altLang="en-US" sz="2800" b="1" dirty="0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7" grpId="0"/>
      <p:bldP spid="7198" grpId="0"/>
      <p:bldP spid="7199" grpId="0"/>
      <p:bldP spid="7208" grpId="0" animBg="1"/>
      <p:bldP spid="72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11266"/>
          <p:cNvSpPr txBox="1"/>
          <p:nvPr/>
        </p:nvSpPr>
        <p:spPr>
          <a:xfrm>
            <a:off x="1524000" y="658495"/>
            <a:ext cx="4572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sz="2300" b="1" dirty="0" smtClean="0">
                <a:solidFill>
                  <a:srgbClr val="3333FF"/>
                </a:solidFill>
                <a:latin typeface="+mn-ea"/>
                <a:cs typeface="+mn-ea"/>
              </a:rPr>
              <a:t>2</a:t>
            </a:r>
            <a:r>
              <a:rPr lang="en-US" altLang="zh-CN" sz="2300" b="1" dirty="0" smtClean="0">
                <a:solidFill>
                  <a:srgbClr val="000000"/>
                </a:solidFill>
                <a:latin typeface="+mn-ea"/>
                <a:cs typeface="+mn-ea"/>
              </a:rPr>
              <a:t>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指数函数</a:t>
            </a:r>
            <a:endParaRPr lang="zh-CN" altLang="en-US" sz="23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1524000" y="1193800"/>
            <a:ext cx="9144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形如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a</a:t>
            </a:r>
            <a:r>
              <a:rPr lang="en-US" altLang="zh-CN" sz="2300" b="1" i="1" baseline="30000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a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&gt;0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且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a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1)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的函数称为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指数函数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7837251" y="1203900"/>
            <a:ext cx="1447800" cy="4462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如图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1270" name="组合 11269"/>
          <p:cNvGrpSpPr/>
          <p:nvPr/>
        </p:nvGrpSpPr>
        <p:grpSpPr>
          <a:xfrm>
            <a:off x="3438525" y="1901508"/>
            <a:ext cx="3810000" cy="3276600"/>
            <a:chOff x="432" y="2160"/>
            <a:chExt cx="2400" cy="2064"/>
          </a:xfrm>
        </p:grpSpPr>
        <p:pic>
          <p:nvPicPr>
            <p:cNvPr id="11271" name="图片 11270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" y="2160"/>
              <a:ext cx="2112" cy="2064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graphicFrame>
          <p:nvGraphicFramePr>
            <p:cNvPr id="11272" name="对象 11271"/>
            <p:cNvGraphicFramePr/>
            <p:nvPr/>
          </p:nvGraphicFramePr>
          <p:xfrm>
            <a:off x="1939" y="2283"/>
            <a:ext cx="549" cy="3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1" name="" r:id="rId2" imgW="431800" imgH="228600" progId="Equation.3">
                    <p:embed/>
                  </p:oleObj>
                </mc:Choice>
                <mc:Fallback>
                  <p:oleObj name="" r:id="rId2" imgW="431800" imgH="228600" progId="Equation.3">
                    <p:embed/>
                    <p:pic>
                      <p:nvPicPr>
                        <p:cNvPr id="0" name="图片 3106"/>
                        <p:cNvPicPr/>
                        <p:nvPr/>
                      </p:nvPicPr>
                      <p:blipFill>
                        <a:blip r:embed="rId3">
                          <a:clrChange>
                            <a:clrFrom>
                              <a:srgbClr val="000000"/>
                            </a:clrFrom>
                            <a:clrTo>
                              <a:srgbClr val="33CC3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939" y="2283"/>
                          <a:ext cx="549" cy="36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3" name="对象 11272"/>
            <p:cNvGraphicFramePr/>
            <p:nvPr/>
          </p:nvGraphicFramePr>
          <p:xfrm>
            <a:off x="2256" y="2928"/>
            <a:ext cx="548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2" name="" r:id="rId4" imgW="431800" imgH="228600" progId="Equation.3">
                    <p:embed/>
                  </p:oleObj>
                </mc:Choice>
                <mc:Fallback>
                  <p:oleObj name="" r:id="rId4" imgW="431800" imgH="228600" progId="Equation.3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CC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56" y="2928"/>
                          <a:ext cx="548" cy="3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4" name="对象 11273"/>
            <p:cNvGraphicFramePr/>
            <p:nvPr/>
          </p:nvGraphicFramePr>
          <p:xfrm>
            <a:off x="1130" y="2270"/>
            <a:ext cx="620" cy="5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3" name="" r:id="rId6" imgW="596900" imgH="469900" progId="Equation.3">
                    <p:embed/>
                  </p:oleObj>
                </mc:Choice>
                <mc:Fallback>
                  <p:oleObj name="" r:id="rId6" imgW="596900" imgH="469900" progId="Equation.3">
                    <p:embed/>
                    <p:pic>
                      <p:nvPicPr>
                        <p:cNvPr id="0" name="图片 3103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000000"/>
                            </a:clrFrom>
                            <a:clrTo>
                              <a:srgbClr val="FFCC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30" y="2270"/>
                          <a:ext cx="620" cy="56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75" name="对象 11274"/>
            <p:cNvGraphicFramePr/>
            <p:nvPr/>
          </p:nvGraphicFramePr>
          <p:xfrm>
            <a:off x="432" y="3024"/>
            <a:ext cx="890" cy="6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04" name="" r:id="rId8" imgW="596900" imgH="469900" progId="Equation.3">
                    <p:embed/>
                  </p:oleObj>
                </mc:Choice>
                <mc:Fallback>
                  <p:oleObj name="" r:id="rId8" imgW="596900" imgH="469900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3333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32" y="3024"/>
                          <a:ext cx="890" cy="6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76" name="横卷形 11275"/>
          <p:cNvSpPr/>
          <p:nvPr/>
        </p:nvSpPr>
        <p:spPr>
          <a:xfrm>
            <a:off x="2492375" y="5445125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n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4027251" y="5614541"/>
            <a:ext cx="5777149" cy="4993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 smtClean="0">
                <a:solidFill>
                  <a:srgbClr val="000000"/>
                </a:solidFill>
                <a:latin typeface="+mn-ea"/>
              </a:rPr>
              <a:t>指数函数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的图形有什么性质？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6" grpId="0" animBg="1"/>
      <p:bldP spid="112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文本框 12300"/>
          <p:cNvSpPr txBox="1"/>
          <p:nvPr/>
        </p:nvSpPr>
        <p:spPr>
          <a:xfrm>
            <a:off x="2906442" y="5640541"/>
            <a:ext cx="6732587" cy="44736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1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    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对数函数的图形有什么性质？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524000" y="657225"/>
            <a:ext cx="4572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3333FF"/>
                </a:solidFill>
                <a:latin typeface="+mn-ea"/>
              </a:rPr>
              <a:t>3.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对数函数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1700736" y="1193800"/>
            <a:ext cx="9144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 smtClean="0">
                <a:solidFill>
                  <a:srgbClr val="000000"/>
                </a:solidFill>
                <a:latin typeface="+mn-ea"/>
              </a:rPr>
              <a:t>形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如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</a:rPr>
              <a:t>y 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=</a:t>
            </a:r>
            <a:r>
              <a:rPr lang="en-US" altLang="zh-CN" sz="2300" b="1" dirty="0" err="1">
                <a:solidFill>
                  <a:srgbClr val="000000"/>
                </a:solidFill>
                <a:latin typeface="+mn-ea"/>
              </a:rPr>
              <a:t>log</a:t>
            </a:r>
            <a:r>
              <a:rPr lang="en-US" altLang="zh-CN" sz="2300" b="1" i="1" baseline="-25000" dirty="0" err="1">
                <a:solidFill>
                  <a:srgbClr val="000000"/>
                </a:solidFill>
                <a:latin typeface="+mn-ea"/>
              </a:rPr>
              <a:t>a</a:t>
            </a:r>
            <a:r>
              <a:rPr lang="en-US" altLang="zh-CN" sz="2300" b="1" i="1" dirty="0" err="1">
                <a:solidFill>
                  <a:srgbClr val="000000"/>
                </a:solidFill>
                <a:latin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(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a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&gt;0 , </a:t>
            </a:r>
            <a:r>
              <a:rPr lang="en-US" altLang="zh-CN" sz="2300" b="1" i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a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sym typeface="Symbol" panose="05050102010706020507" pitchFamily="18" charset="2"/>
              </a:rPr>
              <a:t>1)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的函数称为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</a:rPr>
              <a:t>对数函数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7905344" y="1203900"/>
            <a:ext cx="1447800" cy="44627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如图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12294" name="组合 12293"/>
          <p:cNvGrpSpPr/>
          <p:nvPr/>
        </p:nvGrpSpPr>
        <p:grpSpPr>
          <a:xfrm>
            <a:off x="3863658" y="1952943"/>
            <a:ext cx="3962400" cy="3384550"/>
            <a:chOff x="720" y="2160"/>
            <a:chExt cx="2496" cy="2132"/>
          </a:xfrm>
        </p:grpSpPr>
        <p:pic>
          <p:nvPicPr>
            <p:cNvPr id="12295" name="图片 12294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" y="2160"/>
              <a:ext cx="2112" cy="2084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graphicFrame>
          <p:nvGraphicFramePr>
            <p:cNvPr id="12296" name="对象 12295"/>
            <p:cNvGraphicFramePr/>
            <p:nvPr/>
          </p:nvGraphicFramePr>
          <p:xfrm>
            <a:off x="1824" y="2829"/>
            <a:ext cx="1008" cy="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5" name="" r:id="rId2" imgW="672465" imgH="215900" progId="Equation.3">
                    <p:embed/>
                  </p:oleObj>
                </mc:Choice>
                <mc:Fallback>
                  <p:oleObj name="" r:id="rId2" imgW="672465" imgH="215900" progId="Equation.3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3">
                          <a:clrChange>
                            <a:clrFrom>
                              <a:srgbClr val="000000"/>
                            </a:clrFrom>
                            <a:clrTo>
                              <a:srgbClr val="33CC33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824" y="2829"/>
                          <a:ext cx="1008" cy="33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7" name="对象 12296"/>
            <p:cNvGraphicFramePr/>
            <p:nvPr/>
          </p:nvGraphicFramePr>
          <p:xfrm>
            <a:off x="2267" y="3262"/>
            <a:ext cx="949" cy="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6" name="" r:id="rId4" imgW="685800" imgH="342900" progId="Equation.3">
                    <p:embed/>
                  </p:oleObj>
                </mc:Choice>
                <mc:Fallback>
                  <p:oleObj name="" r:id="rId4" imgW="685800" imgH="342900" progId="Equation.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FF33CC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267" y="3262"/>
                          <a:ext cx="949" cy="5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8" name="对象 12297"/>
            <p:cNvGraphicFramePr/>
            <p:nvPr/>
          </p:nvGraphicFramePr>
          <p:xfrm>
            <a:off x="1440" y="2186"/>
            <a:ext cx="1012" cy="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7" name="" r:id="rId6" imgW="673100" imgH="228600" progId="Equation.3">
                    <p:embed/>
                  </p:oleObj>
                </mc:Choice>
                <mc:Fallback>
                  <p:oleObj name="" r:id="rId6" imgW="673100" imgH="228600" progId="Equation.3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000000"/>
                            </a:clrFrom>
                            <a:clrTo>
                              <a:srgbClr val="CC0000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40" y="2186"/>
                          <a:ext cx="1012" cy="3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299" name="对象 12298"/>
            <p:cNvGraphicFramePr/>
            <p:nvPr/>
          </p:nvGraphicFramePr>
          <p:xfrm>
            <a:off x="1469" y="3755"/>
            <a:ext cx="1008" cy="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8" name="" r:id="rId8" imgW="685800" imgH="342900" progId="Equation.3">
                    <p:embed/>
                  </p:oleObj>
                </mc:Choice>
                <mc:Fallback>
                  <p:oleObj name="" r:id="rId8" imgW="685800" imgH="342900" progId="Equation.3">
                    <p:embed/>
                    <p:pic>
                      <p:nvPicPr>
                        <p:cNvPr id="0" name="图片 3101"/>
                        <p:cNvPicPr/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3333FF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69" y="3755"/>
                          <a:ext cx="1008" cy="5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300" name="横卷形 12299"/>
          <p:cNvSpPr/>
          <p:nvPr/>
        </p:nvSpPr>
        <p:spPr>
          <a:xfrm>
            <a:off x="2492375" y="5445125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n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300" grpId="0" animBg="1"/>
      <p:bldP spid="123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横卷形 13314"/>
          <p:cNvSpPr/>
          <p:nvPr/>
        </p:nvSpPr>
        <p:spPr>
          <a:xfrm>
            <a:off x="2286000" y="746562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1524000" y="1643130"/>
            <a:ext cx="9623898" cy="517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</a:rPr>
              <a:t>1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对数函数与指数函数的定义域和值域各是什么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?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二者有什么关系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?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17" name="矩形 13316"/>
          <p:cNvSpPr/>
          <p:nvPr/>
        </p:nvSpPr>
        <p:spPr>
          <a:xfrm>
            <a:off x="1478596" y="2479111"/>
            <a:ext cx="9445558" cy="4462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指数函数与对数函数有什么关系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</a:rPr>
              <a:t>?</a:t>
            </a:r>
            <a:endParaRPr lang="en-US" altLang="zh-CN" sz="23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318" name="文本框 13317"/>
          <p:cNvSpPr txBox="1"/>
          <p:nvPr/>
        </p:nvSpPr>
        <p:spPr>
          <a:xfrm>
            <a:off x="1760139" y="3402784"/>
            <a:ext cx="152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注意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13319" name="对象 13318"/>
          <p:cNvGraphicFramePr/>
          <p:nvPr/>
        </p:nvGraphicFramePr>
        <p:xfrm>
          <a:off x="1948815" y="4006215"/>
          <a:ext cx="544131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" r:id="rId1" imgW="3073400" imgH="228600" progId="Equation.3">
                  <p:embed/>
                </p:oleObj>
              </mc:Choice>
              <mc:Fallback>
                <p:oleObj name="" r:id="rId1" imgW="3073400" imgH="2286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48815" y="4006215"/>
                        <a:ext cx="5441315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0" name="对象 13319"/>
          <p:cNvGraphicFramePr/>
          <p:nvPr/>
        </p:nvGraphicFramePr>
        <p:xfrm>
          <a:off x="1887855" y="4646295"/>
          <a:ext cx="4160520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" r:id="rId3" imgW="1955800" imgH="228600" progId="Equation.3">
                  <p:embed/>
                </p:oleObj>
              </mc:Choice>
              <mc:Fallback>
                <p:oleObj name="" r:id="rId3" imgW="1955800" imgH="2286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87855" y="4646295"/>
                        <a:ext cx="4160520" cy="476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8" grpId="0"/>
      <p:bldP spid="13316" grpId="0"/>
      <p:bldP spid="133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803</Words>
  <Application>WPS 演示</Application>
  <PresentationFormat>自定义</PresentationFormat>
  <Paragraphs>110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43</vt:i4>
      </vt:variant>
      <vt:variant>
        <vt:lpstr>幻灯片标题</vt:lpstr>
      </vt:variant>
      <vt:variant>
        <vt:i4>18</vt:i4>
      </vt:variant>
    </vt:vector>
  </HeadingPairs>
  <TitlesOfParts>
    <vt:vector size="76" baseType="lpstr">
      <vt:lpstr>Arial</vt:lpstr>
      <vt:lpstr>宋体</vt:lpstr>
      <vt:lpstr>Wingdings</vt:lpstr>
      <vt:lpstr>Times New Roman</vt:lpstr>
      <vt:lpstr>楷体_GB2312</vt:lpstr>
      <vt:lpstr>Symbol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Word.Picture.8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Word.Picture.8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Word.Picture.8</vt:lpstr>
      <vt:lpstr>Equation.3</vt:lpstr>
      <vt:lpstr>Equation.3</vt:lpstr>
      <vt:lpstr>Equation.3</vt:lpstr>
      <vt:lpstr>Equation.3</vt:lpstr>
      <vt:lpstr>Word.Picture.8</vt:lpstr>
      <vt:lpstr>Word.Picture.8</vt:lpstr>
      <vt:lpstr>Word.Picture.8</vt:lpstr>
      <vt:lpstr>Word.Picture.8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1.1.4  复合函数与初等函数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69</cp:revision>
  <dcterms:created xsi:type="dcterms:W3CDTF">2018-10-12T15:11:00Z</dcterms:created>
  <dcterms:modified xsi:type="dcterms:W3CDTF">2021-01-08T06:14:12Z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