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34.svg" ContentType="image/svg+xml"/>
  <Override PartName="/ppt/media/image3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94"/>
  </p:handoutMasterIdLst>
  <p:sldIdLst>
    <p:sldId id="257" r:id="rId3"/>
    <p:sldId id="258" r:id="rId4"/>
    <p:sldId id="457" r:id="rId5"/>
    <p:sldId id="259" r:id="rId7"/>
    <p:sldId id="260" r:id="rId8"/>
    <p:sldId id="262" r:id="rId9"/>
    <p:sldId id="266" r:id="rId10"/>
    <p:sldId id="458" r:id="rId11"/>
    <p:sldId id="501" r:id="rId12"/>
    <p:sldId id="502" r:id="rId13"/>
    <p:sldId id="504" r:id="rId14"/>
    <p:sldId id="503" r:id="rId15"/>
    <p:sldId id="505" r:id="rId16"/>
    <p:sldId id="506" r:id="rId17"/>
    <p:sldId id="462" r:id="rId18"/>
    <p:sldId id="507" r:id="rId19"/>
    <p:sldId id="508" r:id="rId20"/>
    <p:sldId id="509" r:id="rId21"/>
    <p:sldId id="510" r:id="rId22"/>
    <p:sldId id="511" r:id="rId23"/>
    <p:sldId id="465" r:id="rId24"/>
    <p:sldId id="512" r:id="rId25"/>
    <p:sldId id="346" r:id="rId26"/>
    <p:sldId id="513" r:id="rId27"/>
    <p:sldId id="514" r:id="rId28"/>
    <p:sldId id="347" r:id="rId29"/>
    <p:sldId id="515" r:id="rId30"/>
    <p:sldId id="412" r:id="rId31"/>
    <p:sldId id="516" r:id="rId32"/>
    <p:sldId id="517" r:id="rId33"/>
    <p:sldId id="518" r:id="rId34"/>
    <p:sldId id="519" r:id="rId35"/>
    <p:sldId id="520" r:id="rId36"/>
    <p:sldId id="467" r:id="rId37"/>
    <p:sldId id="521" r:id="rId38"/>
    <p:sldId id="522" r:id="rId39"/>
    <p:sldId id="523" r:id="rId40"/>
    <p:sldId id="468" r:id="rId41"/>
    <p:sldId id="524" r:id="rId42"/>
    <p:sldId id="525" r:id="rId43"/>
    <p:sldId id="526" r:id="rId44"/>
    <p:sldId id="527" r:id="rId45"/>
    <p:sldId id="528" r:id="rId46"/>
    <p:sldId id="529" r:id="rId47"/>
    <p:sldId id="530" r:id="rId48"/>
    <p:sldId id="427" r:id="rId49"/>
    <p:sldId id="531" r:id="rId50"/>
    <p:sldId id="532" r:id="rId51"/>
    <p:sldId id="469" r:id="rId52"/>
    <p:sldId id="533" r:id="rId53"/>
    <p:sldId id="534" r:id="rId54"/>
    <p:sldId id="535" r:id="rId55"/>
    <p:sldId id="536" r:id="rId56"/>
    <p:sldId id="537" r:id="rId57"/>
    <p:sldId id="471" r:id="rId58"/>
    <p:sldId id="472" r:id="rId59"/>
    <p:sldId id="538" r:id="rId60"/>
    <p:sldId id="539" r:id="rId61"/>
    <p:sldId id="540" r:id="rId62"/>
    <p:sldId id="466" r:id="rId63"/>
    <p:sldId id="585" r:id="rId64"/>
    <p:sldId id="586" r:id="rId65"/>
    <p:sldId id="588" r:id="rId66"/>
    <p:sldId id="589" r:id="rId67"/>
    <p:sldId id="590" r:id="rId68"/>
    <p:sldId id="591" r:id="rId69"/>
    <p:sldId id="592" r:id="rId70"/>
    <p:sldId id="593" r:id="rId71"/>
    <p:sldId id="594" r:id="rId72"/>
    <p:sldId id="595" r:id="rId73"/>
    <p:sldId id="596" r:id="rId74"/>
    <p:sldId id="597" r:id="rId75"/>
    <p:sldId id="598" r:id="rId76"/>
    <p:sldId id="587" r:id="rId77"/>
    <p:sldId id="599" r:id="rId78"/>
    <p:sldId id="600" r:id="rId79"/>
    <p:sldId id="601" r:id="rId80"/>
    <p:sldId id="602" r:id="rId81"/>
    <p:sldId id="603" r:id="rId82"/>
    <p:sldId id="604" r:id="rId83"/>
    <p:sldId id="605" r:id="rId84"/>
    <p:sldId id="606" r:id="rId85"/>
    <p:sldId id="607" r:id="rId86"/>
    <p:sldId id="609" r:id="rId87"/>
    <p:sldId id="608" r:id="rId88"/>
    <p:sldId id="610" r:id="rId89"/>
    <p:sldId id="611" r:id="rId90"/>
    <p:sldId id="612" r:id="rId91"/>
    <p:sldId id="613" r:id="rId92"/>
    <p:sldId id="443" r:id="rId93"/>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72" userDrawn="1">
          <p15:clr>
            <a:srgbClr val="A4A3A4"/>
          </p15:clr>
        </p15:guide>
        <p15:guide id="2" pos="381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272"/>
        <p:guide pos="3813"/>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7" Type="http://schemas.openxmlformats.org/officeDocument/2006/relationships/tableStyles" Target="tableStyles.xml"/><Relationship Id="rId96" Type="http://schemas.openxmlformats.org/officeDocument/2006/relationships/viewProps" Target="viewProps.xml"/><Relationship Id="rId95" Type="http://schemas.openxmlformats.org/officeDocument/2006/relationships/presProps" Target="presProps.xml"/><Relationship Id="rId94" Type="http://schemas.openxmlformats.org/officeDocument/2006/relationships/handoutMaster" Target="handoutMasters/handoutMaster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notesMaster" Target="notesMasters/notesMaster1.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266"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11267" name="对象"/>
          <p:cNvSpPr>
            <a:spLocks noGrp="1" noChangeAspect="1"/>
          </p:cNvSpPr>
          <p:nvPr>
            <p:ph type="sldImg"/>
          </p:nvPr>
        </p:nvSpPr>
        <p:spPr>
          <a:ln>
            <a:noFill/>
          </a:ln>
        </p:spPr>
      </p:sp>
      <p:sp>
        <p:nvSpPr>
          <p:cNvPr id="11268"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7" name="标题 6"/>
          <p:cNvSpPr>
            <a:spLocks noGrp="1"/>
          </p:cNvSpPr>
          <p:nvPr>
            <p:ph type="ctrTitle" hasCustomPrompt="1"/>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pPr fontAlgn="auto"/>
            <a:r>
              <a:rPr lang="zh-CN" altLang="en-US" strike="noStrike" noProof="1" dirty="0"/>
              <a:t>单击此处编辑标题</a:t>
            </a:r>
            <a:endParaRPr lang="zh-CN" altLang="en-US" strike="noStrike" noProof="1" dirty="0"/>
          </a:p>
        </p:txBody>
      </p:sp>
      <p:sp>
        <p:nvSpPr>
          <p:cNvPr id="8" name="副标题 7"/>
          <p:cNvSpPr>
            <a:spLocks noGrp="1"/>
          </p:cNvSpPr>
          <p:nvPr>
            <p:ph type="subTitle" idx="1" hasCustomPrompt="1"/>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16" name="日期占位符 15"/>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90204" pitchFamily="34" charset="0"/>
                <a:ea typeface="微软雅黑" panose="020B0503020204020204" charset="-122"/>
                <a:cs typeface="+mn-cs"/>
              </a:rPr>
            </a:fld>
            <a:endParaRPr lang="zh-CN" altLang="en-US" strike="noStrike" noProof="1"/>
          </a:p>
        </p:txBody>
      </p:sp>
      <p:sp>
        <p:nvSpPr>
          <p:cNvPr id="17" name="页脚占位符 16"/>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18" name="灯片编号占位符 17"/>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90204" pitchFamily="34" charset="0"/>
                <a:ea typeface="微软雅黑" panose="020B0503020204020204" charset="-122"/>
                <a:cs typeface="+mn-cs"/>
              </a:rPr>
            </a:fld>
            <a:endParaRPr lang="zh-CN" altLang="en-US" strike="noStrike" noProof="1" dirty="0"/>
          </a:p>
        </p:txBody>
      </p:sp>
      <p:sp>
        <p:nvSpPr>
          <p:cNvPr id="9" name="矩形 8"/>
          <p:cNvSpPr/>
          <p:nvPr userDrawn="1"/>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0" name="矩形 9"/>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1" name="矩形 10"/>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2" name="椭圆 11"/>
          <p:cNvSpPr/>
          <p:nvPr userDrawn="1"/>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5" name="椭圆 24"/>
          <p:cNvSpPr/>
          <p:nvPr userDrawn="1"/>
        </p:nvSpPr>
        <p:spPr>
          <a:xfrm>
            <a:off x="9353550" y="3860800"/>
            <a:ext cx="2495550" cy="2495550"/>
          </a:xfrm>
          <a:prstGeom prst="ellipse">
            <a:avLst/>
          </a:prstGeom>
          <a:solidFill>
            <a:srgbClr val="FF6A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4" name="椭圆 13"/>
          <p:cNvSpPr/>
          <p:nvPr userDrawn="1"/>
        </p:nvSpPr>
        <p:spPr>
          <a:xfrm>
            <a:off x="10439400" y="523875"/>
            <a:ext cx="1009650" cy="1008063"/>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1" name="椭圆 30"/>
          <p:cNvSpPr/>
          <p:nvPr userDrawn="1"/>
        </p:nvSpPr>
        <p:spPr>
          <a:xfrm>
            <a:off x="1433513" y="5435600"/>
            <a:ext cx="539750" cy="53975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Tree>
  </p:cSld>
  <p:clrMapOvr>
    <a:masterClrMapping/>
  </p:clrMapOvr>
  <p:transition spd="slow" advTm="3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4400" b="0">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Tree>
  </p:cSld>
  <p:clrMapOvr>
    <a:masterClrMapping/>
  </p:clrMapOvr>
  <p:transition spd="slow" advTm="3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7" name="标题 6"/>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a:t>单击此处编辑母版标题样式</a:t>
            </a:r>
            <a:endParaRPr lang="zh-CN" altLang="en-US" strike="noStrike" noProof="1"/>
          </a:p>
        </p:txBody>
      </p:sp>
      <p:sp>
        <p:nvSpPr>
          <p:cNvPr id="8" name="副标题 7"/>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endParaRPr lang="zh-CN" altLang="en-US" strike="noStrike" noProof="1"/>
          </a:p>
        </p:txBody>
      </p:sp>
      <p:sp>
        <p:nvSpPr>
          <p:cNvPr id="9" name="日期占位符 8"/>
          <p:cNvSpPr>
            <a:spLocks noGrp="1"/>
          </p:cNvSpPr>
          <p:nvPr>
            <p:ph type="dt" sz="half" idx="10"/>
          </p:nvPr>
        </p:nvSpPr>
        <p:spPr>
          <a:xfrm>
            <a:off x="838200" y="6356350"/>
            <a:ext cx="2743200" cy="365125"/>
          </a:xfrm>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10" name="页脚占位符 9"/>
          <p:cNvSpPr>
            <a:spLocks noGrp="1"/>
          </p:cNvSpPr>
          <p:nvPr>
            <p:ph type="ftr" sz="quarter" idx="11"/>
          </p:nvPr>
        </p:nvSpPr>
        <p:spPr>
          <a:xfrm>
            <a:off x="4038600" y="6356350"/>
            <a:ext cx="4114800" cy="365125"/>
          </a:xfrm>
        </p:spPr>
        <p:txBody>
          <a:bodyPr/>
          <a:p>
            <a:pPr fontAlgn="auto"/>
            <a:endParaRPr lang="zh-CN" altLang="en-US" strike="noStrike" noProof="1"/>
          </a:p>
        </p:txBody>
      </p:sp>
      <p:sp>
        <p:nvSpPr>
          <p:cNvPr id="11" name="灯片编号占位符 10"/>
          <p:cNvSpPr>
            <a:spLocks noGrp="1"/>
          </p:cNvSpPr>
          <p:nvPr>
            <p:ph type="sldNum" sz="quarter" idx="12"/>
          </p:nvPr>
        </p:nvSpPr>
        <p:spPr>
          <a:xfrm>
            <a:off x="8610600" y="6356350"/>
            <a:ext cx="2743200" cy="365125"/>
          </a:xfrm>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
        <p:nvSpPr>
          <p:cNvPr id="12" name="矩形 11"/>
          <p:cNvSpPr/>
          <p:nvPr userDrawn="1"/>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3" name="矩形 12"/>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4" name="矩形 13"/>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7" name="椭圆 16"/>
          <p:cNvSpPr/>
          <p:nvPr userDrawn="1"/>
        </p:nvSpPr>
        <p:spPr>
          <a:xfrm>
            <a:off x="342900" y="1365250"/>
            <a:ext cx="2495550" cy="2495550"/>
          </a:xfrm>
          <a:prstGeom prst="ellipse">
            <a:avLst/>
          </a:prstGeom>
          <a:solidFill>
            <a:srgbClr val="FFD1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1" name="椭圆 30"/>
          <p:cNvSpPr/>
          <p:nvPr userDrawn="1"/>
        </p:nvSpPr>
        <p:spPr>
          <a:xfrm>
            <a:off x="1433513" y="5435600"/>
            <a:ext cx="539750" cy="53975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5" name="椭圆 24"/>
          <p:cNvSpPr/>
          <p:nvPr userDrawn="1"/>
        </p:nvSpPr>
        <p:spPr>
          <a:xfrm>
            <a:off x="9353550" y="3860800"/>
            <a:ext cx="2495550" cy="2495550"/>
          </a:xfrm>
          <a:prstGeom prst="ellipse">
            <a:avLst/>
          </a:prstGeom>
          <a:solidFill>
            <a:srgbClr val="FF6A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8" name="椭圆 17"/>
          <p:cNvSpPr/>
          <p:nvPr userDrawn="1"/>
        </p:nvSpPr>
        <p:spPr>
          <a:xfrm>
            <a:off x="10439400" y="523875"/>
            <a:ext cx="1009650" cy="1008063"/>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Tree>
  </p:cSld>
  <p:clrMapOvr>
    <a:masterClrMapping/>
  </p:clrMapOvr>
  <p:transition spd="slow" advTm="3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图片1"/>
          <p:cNvPicPr/>
          <p:nvPr userDrawn="1"/>
        </p:nvPicPr>
        <p:blipFill>
          <a:blip r:embed="rId2"/>
          <a:stretch>
            <a:fillRect/>
          </a:stretch>
        </p:blipFill>
        <p:spPr>
          <a:xfrm>
            <a:off x="155575" y="188595"/>
            <a:ext cx="11880000" cy="6480175"/>
          </a:xfrm>
          <a:prstGeom prst="rect">
            <a:avLst/>
          </a:prstGeom>
        </p:spPr>
      </p:pic>
    </p:spTree>
  </p:cSld>
  <p:clrMapOvr>
    <a:masterClrMapping/>
  </p:clrMapOvr>
  <p:transition spd="slow" advTm="3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descr="图片5"/>
          <p:cNvPicPr>
            <a:picLocks noChangeAspect="1"/>
          </p:cNvPicPr>
          <p:nvPr userDrawn="1"/>
        </p:nvPicPr>
        <p:blipFill>
          <a:blip r:embed="rId2"/>
          <a:stretch>
            <a:fillRect/>
          </a:stretch>
        </p:blipFill>
        <p:spPr>
          <a:xfrm>
            <a:off x="-34925" y="0"/>
            <a:ext cx="12227560" cy="6898005"/>
          </a:xfrm>
          <a:prstGeom prst="rect">
            <a:avLst/>
          </a:prstGeom>
        </p:spPr>
      </p:pic>
    </p:spTree>
  </p:cSld>
  <p:clrMapOvr>
    <a:masterClrMapping/>
  </p:clrMapOvr>
  <p:transition spd="slow" advTm="3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8" name="图片 7" descr="图片3"/>
          <p:cNvPicPr/>
          <p:nvPr userDrawn="1"/>
        </p:nvPicPr>
        <p:blipFill>
          <a:blip r:embed="rId2"/>
          <a:stretch>
            <a:fillRect/>
          </a:stretch>
        </p:blipFill>
        <p:spPr>
          <a:xfrm>
            <a:off x="-635" y="0"/>
            <a:ext cx="12192000" cy="6866255"/>
          </a:xfrm>
          <a:prstGeom prst="rect">
            <a:avLst/>
          </a:prstGeom>
        </p:spPr>
      </p:pic>
    </p:spTree>
  </p:cSld>
  <p:clrMapOvr>
    <a:masterClrMapping/>
  </p:clrMapOvr>
  <p:transition spd="slow" advTm="3000">
    <p:push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图片 8" descr="图片4"/>
          <p:cNvPicPr>
            <a:picLocks noChangeAspect="1"/>
          </p:cNvPicPr>
          <p:nvPr userDrawn="1"/>
        </p:nvPicPr>
        <p:blipFill>
          <a:blip r:embed="rId2"/>
          <a:stretch>
            <a:fillRect/>
          </a:stretch>
        </p:blipFill>
        <p:spPr>
          <a:xfrm>
            <a:off x="0" y="0"/>
            <a:ext cx="12192000" cy="6857365"/>
          </a:xfrm>
          <a:prstGeom prst="rect">
            <a:avLst/>
          </a:prstGeom>
        </p:spPr>
      </p:pic>
    </p:spTree>
  </p:cSld>
  <p:clrMapOvr>
    <a:masterClrMapping/>
  </p:clrMapOvr>
  <p:transition spd="slow" advTm="3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pic>
        <p:nvPicPr>
          <p:cNvPr id="10" name="图片 9" descr="图片4"/>
          <p:cNvPicPr>
            <a:picLocks noChangeAspect="1"/>
          </p:cNvPicPr>
          <p:nvPr userDrawn="1"/>
        </p:nvPicPr>
        <p:blipFill>
          <a:blip r:embed="rId2"/>
          <a:stretch>
            <a:fillRect/>
          </a:stretch>
        </p:blipFill>
        <p:spPr>
          <a:xfrm>
            <a:off x="0" y="0"/>
            <a:ext cx="12192000" cy="6857365"/>
          </a:xfrm>
          <a:prstGeom prst="rect">
            <a:avLst/>
          </a:prstGeom>
        </p:spPr>
      </p:pic>
      <p:sp>
        <p:nvSpPr>
          <p:cNvPr id="11" name="圆角矩形 10"/>
          <p:cNvSpPr/>
          <p:nvPr userDrawn="1"/>
        </p:nvSpPr>
        <p:spPr>
          <a:xfrm>
            <a:off x="426085" y="459105"/>
            <a:ext cx="11340000" cy="5940000"/>
          </a:xfrm>
          <a:prstGeom prst="roundRect">
            <a:avLst>
              <a:gd name="adj" fmla="val 5371"/>
            </a:avLst>
          </a:prstGeom>
          <a:solidFill>
            <a:schemeClr val="bg1">
              <a:alpha val="84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Tm="3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7" name="图片 6" descr="图片2"/>
          <p:cNvPicPr/>
          <p:nvPr userDrawn="1"/>
        </p:nvPicPr>
        <p:blipFill>
          <a:blip r:embed="rId2"/>
          <a:stretch>
            <a:fillRect/>
          </a:stretch>
        </p:blipFill>
        <p:spPr>
          <a:xfrm>
            <a:off x="156210" y="189230"/>
            <a:ext cx="11880000" cy="6480000"/>
          </a:xfrm>
          <a:prstGeom prst="rect">
            <a:avLst/>
          </a:prstGeom>
        </p:spPr>
      </p:pic>
    </p:spTree>
  </p:cSld>
  <p:clrMapOvr>
    <a:masterClrMapping/>
  </p:clrMapOvr>
  <p:transition spd="slow" advTm="3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1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3.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4.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9.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0.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5.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8.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9.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0.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1.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2.png"/></Relationships>
</file>

<file path=ppt/slides/_rels/slide84.xml.rels><?xml version="1.0" encoding="UTF-8" standalone="yes"?>
<Relationships xmlns="http://schemas.openxmlformats.org/package/2006/relationships"><Relationship Id="rId9" Type="http://schemas.openxmlformats.org/officeDocument/2006/relationships/tags" Target="../tags/tag12.xml"/><Relationship Id="rId8" Type="http://schemas.openxmlformats.org/officeDocument/2006/relationships/tags" Target="../tags/tag11.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5" Type="http://schemas.openxmlformats.org/officeDocument/2006/relationships/slideLayout" Target="../slideLayouts/slideLayout4.xml"/><Relationship Id="rId14" Type="http://schemas.openxmlformats.org/officeDocument/2006/relationships/image" Target="../media/image36.svg"/><Relationship Id="rId13" Type="http://schemas.openxmlformats.org/officeDocument/2006/relationships/image" Target="../media/image35.png"/><Relationship Id="rId12" Type="http://schemas.openxmlformats.org/officeDocument/2006/relationships/tags" Target="../tags/tag13.xml"/><Relationship Id="rId11" Type="http://schemas.openxmlformats.org/officeDocument/2006/relationships/image" Target="../media/image34.svg"/><Relationship Id="rId10" Type="http://schemas.openxmlformats.org/officeDocument/2006/relationships/image" Target="../media/image33.png"/><Relationship Id="rId1" Type="http://schemas.openxmlformats.org/officeDocument/2006/relationships/tags" Target="../tags/tag4.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7.pn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8.png"/></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9.png"/></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0.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p:cNvSpPr/>
          <p:nvPr/>
        </p:nvSpPr>
        <p:spPr>
          <a:xfrm>
            <a:off x="1055370" y="1484948"/>
            <a:ext cx="8446770" cy="1198880"/>
          </a:xfrm>
          <a:prstGeom prst="rect">
            <a:avLst/>
          </a:prstGeom>
          <a:noFill/>
          <a:ln w="9525">
            <a:noFill/>
          </a:ln>
        </p:spPr>
        <p:txBody>
          <a:bodyPr wrap="none" lIns="91440" tIns="45720" rIns="91440" bIns="45720" anchor="t" anchorCtr="0">
            <a:spAutoFit/>
          </a:bodyPr>
          <a:p>
            <a:r>
              <a:rPr lang="zh-CN" altLang="en-US" sz="7200" b="1" baseline="0">
                <a:solidFill>
                  <a:schemeClr val="bg1"/>
                </a:solidFill>
                <a:latin typeface="黑体" panose="02010609060101010101" charset="-122"/>
                <a:ea typeface="黑体" panose="02010609060101010101" charset="-122"/>
              </a:rPr>
              <a:t>高等数学（第</a:t>
            </a:r>
            <a:r>
              <a:rPr lang="zh-CN" altLang="en-US" sz="7200" b="1">
                <a:solidFill>
                  <a:schemeClr val="bg1"/>
                </a:solidFill>
                <a:latin typeface="黑体" panose="02010609060101010101" charset="-122"/>
                <a:ea typeface="黑体" panose="02010609060101010101" charset="-122"/>
              </a:rPr>
              <a:t>三</a:t>
            </a:r>
            <a:r>
              <a:rPr lang="zh-CN" altLang="en-US" sz="7200" b="1" baseline="0">
                <a:solidFill>
                  <a:schemeClr val="bg1"/>
                </a:solidFill>
                <a:latin typeface="黑体" panose="02010609060101010101" charset="-122"/>
                <a:ea typeface="黑体" panose="02010609060101010101" charset="-122"/>
              </a:rPr>
              <a:t>版）</a:t>
            </a:r>
            <a:endParaRPr lang="zh-CN" altLang="en-US" sz="7200" b="1" baseline="0">
              <a:solidFill>
                <a:schemeClr val="bg1"/>
              </a:solidFill>
              <a:latin typeface="黑体" panose="02010609060101010101" charset="-122"/>
              <a:ea typeface="黑体" panose="02010609060101010101" charset="-122"/>
            </a:endParaRPr>
          </a:p>
        </p:txBody>
      </p:sp>
      <p:sp>
        <p:nvSpPr>
          <p:cNvPr id="4" name="矩形"/>
          <p:cNvSpPr/>
          <p:nvPr/>
        </p:nvSpPr>
        <p:spPr>
          <a:xfrm>
            <a:off x="2783205" y="3306763"/>
            <a:ext cx="3234055" cy="829945"/>
          </a:xfrm>
          <a:prstGeom prst="rect">
            <a:avLst/>
          </a:prstGeom>
          <a:noFill/>
          <a:ln w="9525">
            <a:noFill/>
          </a:ln>
        </p:spPr>
        <p:txBody>
          <a:bodyPr wrap="none" lIns="91440" tIns="45720" rIns="91440" bIns="45720" anchor="t" anchorCtr="0">
            <a:spAutoFit/>
          </a:bodyPr>
          <a:p>
            <a:r>
              <a:rPr lang="zh-CN" altLang="en-US" sz="4800" b="1" baseline="0">
                <a:solidFill>
                  <a:schemeClr val="bg1"/>
                </a:solidFill>
                <a:latin typeface="等线" charset="-122"/>
                <a:ea typeface="等线" charset="-122"/>
              </a:rPr>
              <a:t>北京出版社</a:t>
            </a:r>
            <a:endParaRPr lang="zh-CN" altLang="en-US" sz="4800" b="1" baseline="0">
              <a:solidFill>
                <a:schemeClr val="bg1"/>
              </a:solidFill>
              <a:latin typeface="等线" charset="-122"/>
              <a:ea typeface="等线"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450">
                                          <p:stCondLst>
                                            <p:cond delay="0"/>
                                          </p:stCondLst>
                                        </p:cTn>
                                        <p:tgtEl>
                                          <p:spTgt spid="3"/>
                                        </p:tgtEl>
                                      </p:cBhvr>
                                    </p:animEffect>
                                    <p:anim calcmode="lin" valueType="num">
                                      <p:cBhvr>
                                        <p:cTn id="8" dur="4555"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1660" tmFilter="0.0,0.0; 0.25,0.07; 0.50,0.2; 0.75,0.467; 1.0,1.0">
                                          <p:stCondLst>
                                            <p:cond delay="0"/>
                                          </p:stCondLst>
                                        </p:cTn>
                                        <p:tgtEl>
                                          <p:spTgt spid="3"/>
                                        </p:tgtEl>
                                        <p:attrNameLst>
                                          <p:attrName>ppt_y</p:attrName>
                                        </p:attrNameLst>
                                      </p:cBhvr>
                                      <p:tavLst>
                                        <p:tav tm="0" fmla="#ppt_y-sin(pi*$)/3">
                                          <p:val>
                                            <p:fltVal val="0.500000"/>
                                          </p:val>
                                        </p:tav>
                                        <p:tav tm="100000">
                                          <p:val>
                                            <p:fltVal val="1.000000"/>
                                          </p:val>
                                        </p:tav>
                                      </p:tavLst>
                                    </p:anim>
                                    <p:anim calcmode="lin" valueType="num">
                                      <p:cBhvr>
                                        <p:cTn id="10" dur="1660" tmFilter="0, 0; 0.125,0.2665; 0.25,0.4; 0.375,0.465; 0.5,0.5;  0.625,0.535; 0.75,0.6; 0.875,0.7335; 1,1">
                                          <p:stCondLst>
                                            <p:cond delay="1660"/>
                                          </p:stCondLst>
                                        </p:cTn>
                                        <p:tgtEl>
                                          <p:spTgt spid="3"/>
                                        </p:tgtEl>
                                        <p:attrNameLst>
                                          <p:attrName>ppt_y</p:attrName>
                                        </p:attrNameLst>
                                      </p:cBhvr>
                                      <p:tavLst>
                                        <p:tav tm="0" fmla="#ppt_y-sin(pi*$)/9">
                                          <p:val>
                                            <p:fltVal val="0.000000"/>
                                          </p:val>
                                        </p:tav>
                                        <p:tav tm="100000">
                                          <p:val>
                                            <p:fltVal val="1.000000"/>
                                          </p:val>
                                        </p:tav>
                                      </p:tavLst>
                                    </p:anim>
                                    <p:anim calcmode="lin" valueType="num">
                                      <p:cBhvr>
                                        <p:cTn id="11" dur="830" tmFilter="0, 0; 0.125,0.2665; 0.25,0.4; 0.375,0.465; 0.5,0.5;  0.625,0.535; 0.75,0.6; 0.875,0.7335; 1,1">
                                          <p:stCondLst>
                                            <p:cond delay="3310"/>
                                          </p:stCondLst>
                                        </p:cTn>
                                        <p:tgtEl>
                                          <p:spTgt spid="3"/>
                                        </p:tgtEl>
                                        <p:attrNameLst>
                                          <p:attrName>ppt_y</p:attrName>
                                        </p:attrNameLst>
                                      </p:cBhvr>
                                      <p:tavLst>
                                        <p:tav tm="0" fmla="#ppt_y-sin(pi*$)/27">
                                          <p:val>
                                            <p:fltVal val="0.000000"/>
                                          </p:val>
                                        </p:tav>
                                        <p:tav tm="100000">
                                          <p:val>
                                            <p:fltVal val="1.000000"/>
                                          </p:val>
                                        </p:tav>
                                      </p:tavLst>
                                    </p:anim>
                                    <p:anim calcmode="lin" valueType="num">
                                      <p:cBhvr>
                                        <p:cTn id="12" dur="410" tmFilter="0, 0; 0.125,0.2665; 0.25,0.4; 0.375,0.465; 0.5,0.5;  0.625,0.535; 0.75,0.6; 0.875,0.7335; 1,1">
                                          <p:stCondLst>
                                            <p:cond delay="4140"/>
                                          </p:stCondLst>
                                        </p:cTn>
                                        <p:tgtEl>
                                          <p:spTgt spid="3"/>
                                        </p:tgtEl>
                                        <p:attrNameLst>
                                          <p:attrName>ppt_y</p:attrName>
                                        </p:attrNameLst>
                                      </p:cBhvr>
                                      <p:tavLst>
                                        <p:tav tm="0" fmla="#ppt_y-sin(pi*$)/81">
                                          <p:val>
                                            <p:fltVal val="0.000000"/>
                                          </p:val>
                                        </p:tav>
                                        <p:tav tm="100000">
                                          <p:val>
                                            <p:fltVal val="1.000000"/>
                                          </p:val>
                                        </p:tav>
                                      </p:tavLst>
                                    </p:anim>
                                    <p:animScale>
                                      <p:cBhvr>
                                        <p:cTn id="13" dur="65">
                                          <p:stCondLst>
                                            <p:cond delay="1625"/>
                                          </p:stCondLst>
                                        </p:cTn>
                                        <p:tgtEl>
                                          <p:spTgt spid="3"/>
                                        </p:tgtEl>
                                      </p:cBhvr>
                                      <p:to x="100000" y="60000"/>
                                    </p:animScale>
                                    <p:animScale>
                                      <p:cBhvr>
                                        <p:cTn id="14" dur="415" decel="50000">
                                          <p:stCondLst>
                                            <p:cond delay="1690"/>
                                          </p:stCondLst>
                                        </p:cTn>
                                        <p:tgtEl>
                                          <p:spTgt spid="3"/>
                                        </p:tgtEl>
                                      </p:cBhvr>
                                      <p:to x="100000" y="100000"/>
                                    </p:animScale>
                                    <p:animScale>
                                      <p:cBhvr>
                                        <p:cTn id="15" dur="65">
                                          <p:stCondLst>
                                            <p:cond delay="3280"/>
                                          </p:stCondLst>
                                        </p:cTn>
                                        <p:tgtEl>
                                          <p:spTgt spid="3"/>
                                        </p:tgtEl>
                                      </p:cBhvr>
                                      <p:to x="100000" y="80000"/>
                                    </p:animScale>
                                    <p:animScale>
                                      <p:cBhvr>
                                        <p:cTn id="16" dur="415" decel="50000">
                                          <p:stCondLst>
                                            <p:cond delay="3345"/>
                                          </p:stCondLst>
                                        </p:cTn>
                                        <p:tgtEl>
                                          <p:spTgt spid="3"/>
                                        </p:tgtEl>
                                      </p:cBhvr>
                                      <p:to x="100000" y="100000"/>
                                    </p:animScale>
                                    <p:animScale>
                                      <p:cBhvr>
                                        <p:cTn id="17" dur="65">
                                          <p:stCondLst>
                                            <p:cond delay="4105"/>
                                          </p:stCondLst>
                                        </p:cTn>
                                        <p:tgtEl>
                                          <p:spTgt spid="3"/>
                                        </p:tgtEl>
                                      </p:cBhvr>
                                      <p:to x="100000" y="90000"/>
                                    </p:animScale>
                                    <p:animScale>
                                      <p:cBhvr>
                                        <p:cTn id="18" dur="415" decel="50000">
                                          <p:stCondLst>
                                            <p:cond delay="4170"/>
                                          </p:stCondLst>
                                        </p:cTn>
                                        <p:tgtEl>
                                          <p:spTgt spid="3"/>
                                        </p:tgtEl>
                                      </p:cBhvr>
                                      <p:to x="100000" y="100000"/>
                                    </p:animScale>
                                    <p:animScale>
                                      <p:cBhvr>
                                        <p:cTn id="19" dur="65">
                                          <p:stCondLst>
                                            <p:cond delay="4520"/>
                                          </p:stCondLst>
                                        </p:cTn>
                                        <p:tgtEl>
                                          <p:spTgt spid="3"/>
                                        </p:tgtEl>
                                      </p:cBhvr>
                                      <p:to x="100000" y="95000"/>
                                    </p:animScale>
                                    <p:animScale>
                                      <p:cBhvr>
                                        <p:cTn id="20" dur="415" decel="50000">
                                          <p:stCondLst>
                                            <p:cond delay="4585"/>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000000"/>
                                          </p:val>
                                        </p:tav>
                                        <p:tav tm="100000">
                                          <p:val>
                                            <p:strVal val="#ppt_w"/>
                                          </p:val>
                                        </p:tav>
                                      </p:tavLst>
                                    </p:anim>
                                    <p:anim calcmode="lin" valueType="num">
                                      <p:cBhvr>
                                        <p:cTn id="26" dur="1000" fill="hold"/>
                                        <p:tgtEl>
                                          <p:spTgt spid="4"/>
                                        </p:tgtEl>
                                        <p:attrNameLst>
                                          <p:attrName>ppt_h</p:attrName>
                                        </p:attrNameLst>
                                      </p:cBhvr>
                                      <p:tavLst>
                                        <p:tav tm="0">
                                          <p:val>
                                            <p:fltVal val="0.000000"/>
                                          </p:val>
                                        </p:tav>
                                        <p:tav tm="100000">
                                          <p:val>
                                            <p:strVal val="#ppt_h"/>
                                          </p:val>
                                        </p:tav>
                                      </p:tavLst>
                                    </p:anim>
                                    <p:anim calcmode="lin" valueType="num">
                                      <p:cBhvr>
                                        <p:cTn id="27" dur="1000" fill="hold"/>
                                        <p:tgtEl>
                                          <p:spTgt spid="4"/>
                                        </p:tgtEl>
                                        <p:attrNameLst>
                                          <p:attrName>style.rotation</p:attrName>
                                        </p:attrNameLst>
                                      </p:cBhvr>
                                      <p:tavLst>
                                        <p:tav tm="0">
                                          <p:val>
                                            <p:fltVal val="90.000000"/>
                                          </p:val>
                                        </p:tav>
                                        <p:tav tm="100000">
                                          <p:val>
                                            <p:fltVal val="0.000000"/>
                                          </p:val>
                                        </p:tav>
                                      </p:tavLst>
                                    </p:anim>
                                    <p:animEffect transition="in" filter="fade">
                                      <p:cBhvr>
                                        <p:cTn id="2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239520"/>
            <a:ext cx="10079990" cy="432244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一般地，有如下原理：</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分步乘法计数原理：完成一件事，需要分成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个步骤，做第 1 步有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种不同的方法，做第 2 步有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种不同的方法……做第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步有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种不同的方法 . 那么完成这件事共有</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ctr" fontAlgn="auto">
              <a:lnSpc>
                <a:spcPct val="150000"/>
              </a:lnSpc>
              <a:extLst>
                <a:ext uri="{35155182-B16C-46BC-9424-99874614C6A1}">
                  <wpsdc:indentchars xmlns:wpsdc="http://www.wps.cn/officeDocument/2017/drawingmlCustomData" val="200" checksum="4158780845"/>
                </a:ext>
              </a:extLst>
            </a:pP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种不同的方法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说明：</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分步乘法计数原理又叫作</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rgbClr val="FFFF00"/>
                </a:solidFill>
                <a:latin typeface="Times New Roman Regular" panose="02020603050405020304" charset="0"/>
                <a:ea typeface="Microsoft YaHei Regular" panose="020B0503020204020204" charset="-122"/>
                <a:cs typeface="Times New Roman Regular" panose="02020603050405020304" charset="0"/>
              </a:rPr>
              <a:t>“乘法原理”</a:t>
            </a:r>
            <a:r>
              <a:rPr lang="en-US" sz="2400">
                <a:solidFill>
                  <a:srgbClr val="FFFF00"/>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05255"/>
            <a:ext cx="10079990" cy="417195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联系：</a:t>
            </a:r>
            <a:r>
              <a:rPr sz="2400">
                <a:solidFill>
                  <a:schemeClr val="bg1"/>
                </a:solidFill>
                <a:ea typeface="Microsoft YaHei Regular" panose="020B0503020204020204" charset="-122"/>
              </a:rPr>
              <a:t>分类加法计数原理与分步乘法计数原理都是涉及完成一件事的不同方法的种数的问题 .</a:t>
            </a:r>
            <a:endParaRPr sz="2400">
              <a:solidFill>
                <a:schemeClr val="bg1"/>
              </a:solidFill>
              <a:ea typeface="Microsoft YaHei Regular" panose="020B0503020204020204" charset="-122"/>
            </a:endParaRPr>
          </a:p>
          <a:p>
            <a:pPr indent="609600" algn="just" fontAlgn="auto">
              <a:lnSpc>
                <a:spcPct val="150000"/>
              </a:lnSpc>
              <a:extLst>
                <a:ext uri="{35155182-B16C-46BC-9424-99874614C6A1}">
                  <wpsdc:indentchars xmlns:wpsdc="http://www.wps.cn/officeDocument/2017/drawingmlCustomData" val="200" checksum="4158780845"/>
                </a:ext>
              </a:extLst>
            </a:pPr>
            <a:endParaRPr sz="2400">
              <a:solidFill>
                <a:schemeClr val="bg1"/>
              </a:solidFill>
              <a:ea typeface="Microsoft YaHei Regular" panose="020B0503020204020204" charset="-122"/>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区别：</a:t>
            </a:r>
            <a:r>
              <a:rPr sz="2400">
                <a:solidFill>
                  <a:schemeClr val="bg1"/>
                </a:solidFill>
                <a:ea typeface="Microsoft YaHei Regular" panose="020B0503020204020204" charset="-122"/>
              </a:rPr>
              <a:t>分类加法计数原理与“分类”有关，各种方法相互独立，用其中任何一种方法都可以完成这件事；分步计数乘法原理与“分步”有关，各个步骤相互依存，只有各个步骤都完成了，这件事才算完成 .</a:t>
            </a:r>
            <a:endParaRPr sz="2400">
              <a:solidFill>
                <a:schemeClr val="bg1"/>
              </a:solidFill>
              <a:ea typeface="Microsoft YaHei Regular" panose="020B0503020204020204" charset="-122"/>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3. 分类加法计数原理与分步乘法计数原理的联系与区别</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510665"/>
            <a:ext cx="10079990" cy="405130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Regular" panose="02020603050405020304" charset="0"/>
                <a:ea typeface="Microsoft YaHei Regular" panose="020B0503020204020204" charset="-122"/>
                <a:cs typeface="Times New Roman Regular" panose="02020603050405020304" charset="0"/>
              </a:rPr>
              <a:t>例 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书架的第 1 层放有 4 本不同的计算机书，第 2 层放有 3 本不同的文艺书，第 3 层放有 2 本不同的体育书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 从书架上任取一本书，有多少种取法？</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(2) 从书架的第 1、第 2、第 3 层各取一本书，有多少种不同的取法？</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80185"/>
            <a:ext cx="10079990" cy="408178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解　(1) 从第 1 层任取一本，有 4 种取法，从第 2 层任取一本，有 3 种取法，从第 3 层任取一本，有 2 种取法，共有</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4+3+2=9( 种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0" algn="just" fontAlgn="auto">
              <a:lnSpc>
                <a:spcPct val="150000"/>
              </a:lnSpc>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取法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答：从书架上任意取一本书，有 9 种不同的取法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697865"/>
            <a:ext cx="10079990" cy="486410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(2) 从书架的第 1、第 2、第 3 层各取一本书，需要分三步完成 . 第 1 步，从第 1 层取 1 本书，有4 种取法；第 2 步，从第 2 层取 1 本书，有 3 种取法；第 3 步，从第 3 层取 1 本书，有 2 种取法 . 由分步计数乘法原理知，共有</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4×3×2=24( 种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0" algn="just" fontAlgn="auto">
              <a:lnSpc>
                <a:spcPct val="150000"/>
              </a:lnSpc>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取法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答：从书架上的第 1、第 2、第 3 层各取一本书，有 24 种不同的取法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rgbClr val="FFFF00"/>
                </a:solidFill>
                <a:latin typeface="方正宋三简体" panose="02010601030101010101" charset="-122"/>
                <a:ea typeface="方正宋三简体" panose="02010601030101010101" charset="-122"/>
                <a:cs typeface="方正宋三简体" panose="02010601030101010101" charset="-122"/>
              </a:rPr>
              <a:t>注：要区别“分类”与“分步”；要做到类类独立，步步关联；分类时要做到不重不漏；分步时做到不缺步 .</a:t>
            </a:r>
            <a:endParaRPr sz="2000">
              <a:solidFill>
                <a:srgbClr val="FFFF00"/>
              </a:solidFill>
              <a:latin typeface="方正宋三简体" panose="02010601030101010101" charset="-122"/>
              <a:ea typeface="方正宋三简体" panose="02010601030101010101" charset="-122"/>
              <a:cs typeface="方正宋三简体" panose="02010601030101010101"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93802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10</a:t>
            </a:r>
            <a:r>
              <a:rPr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2</a:t>
            </a:r>
            <a:r>
              <a:rPr sz="6000" baseline="0">
                <a:solidFill>
                  <a:schemeClr val="bg1"/>
                </a:solidFill>
                <a:latin typeface="微软雅黑" panose="020B0503020204020204" charset="-122"/>
                <a:ea typeface="微软雅黑" panose="020B0503020204020204" charset="-122"/>
              </a:rPr>
              <a:t>　排列、组合</a:t>
            </a:r>
            <a:endParaRPr sz="6000" baseline="0">
              <a:solidFill>
                <a:schemeClr val="bg1"/>
              </a:solidFill>
              <a:latin typeface="微软雅黑" panose="020B0503020204020204" charset="-122"/>
              <a:ea typeface="微软雅黑" panose="020B0503020204020204" charset="-122"/>
            </a:endParaRPr>
          </a:p>
          <a:p>
            <a:pPr algn="ctr">
              <a:lnSpc>
                <a:spcPct val="100000"/>
              </a:lnSpc>
            </a:pPr>
            <a:r>
              <a:rPr sz="6000" baseline="0">
                <a:solidFill>
                  <a:schemeClr val="bg1"/>
                </a:solidFill>
                <a:latin typeface="微软雅黑" panose="020B0503020204020204" charset="-122"/>
                <a:ea typeface="微软雅黑" panose="020B0503020204020204" charset="-122"/>
              </a:rPr>
              <a:t>和二项式定理</a:t>
            </a:r>
            <a:endParaRPr sz="6000" baseline="0">
              <a:solidFill>
                <a:schemeClr val="bg1"/>
              </a:solidFill>
              <a:latin typeface="微软雅黑" panose="020B0503020204020204" charset="-122"/>
              <a:ea typeface="微软雅黑" panose="020B0503020204020204" charset="-122"/>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405255"/>
                <a:ext cx="10079990" cy="417195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一般地，从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个不同元素中取出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个元素，按照一定的顺序排成一列，叫作从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个不同元素中取出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个不同元素的一个排列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b="1">
                    <a:solidFill>
                      <a:srgbClr val="FFFF00"/>
                    </a:solidFill>
                    <a:latin typeface="Times New Roman Regular" panose="02020603050405020304" charset="0"/>
                    <a:cs typeface="Times New Roman Regular" panose="02020603050405020304" charset="0"/>
                  </a:rPr>
                  <a:t>注：</a:t>
                </a:r>
                <a:r>
                  <a:rPr sz="2400">
                    <a:solidFill>
                      <a:schemeClr val="bg1"/>
                    </a:solidFill>
                    <a:latin typeface="Times New Roman Regular" panose="02020603050405020304" charset="0"/>
                    <a:cs typeface="Times New Roman Regular" panose="02020603050405020304" charset="0"/>
                  </a:rPr>
                  <a:t>当 </a:t>
                </a:r>
                <a:r>
                  <a:rPr sz="2400" i="1">
                    <a:solidFill>
                      <a:schemeClr val="bg1"/>
                    </a:solidFill>
                    <a:latin typeface="Times New Roman Italic" panose="02020603050405020304" charset="0"/>
                    <a:cs typeface="Times New Roman Italic" panose="02020603050405020304" charset="0"/>
                  </a:rPr>
                  <a:t>n</a:t>
                </a:r>
                <a:r>
                  <a:rPr lang="en-US" sz="2400">
                    <a:solidFill>
                      <a:schemeClr val="bg1"/>
                    </a:solidFill>
                    <a:latin typeface="Times New Roman Regular" panose="02020603050405020304" charset="0"/>
                    <a:cs typeface="Times New Roman Regular" panose="02020603050405020304" charset="0"/>
                  </a:rPr>
                  <a:t> </a:t>
                </a:r>
                <a:r>
                  <a:rPr sz="2400">
                    <a:solidFill>
                      <a:schemeClr val="bg1"/>
                    </a:solidFill>
                    <a:latin typeface="Times New Roman Regular" panose="02020603050405020304" charset="0"/>
                    <a:cs typeface="Times New Roman Regular" panose="02020603050405020304" charset="0"/>
                  </a:rPr>
                  <a:t>=</a:t>
                </a:r>
                <a:r>
                  <a:rPr lang="en-US" sz="2400">
                    <a:solidFill>
                      <a:schemeClr val="bg1"/>
                    </a:solidFill>
                    <a:latin typeface="Times New Roman Regular" panose="02020603050405020304" charset="0"/>
                    <a:cs typeface="Times New Roman Regular" panose="02020603050405020304" charset="0"/>
                  </a:rPr>
                  <a:t> </a:t>
                </a:r>
                <a:r>
                  <a:rPr sz="2400" i="1">
                    <a:solidFill>
                      <a:schemeClr val="bg1"/>
                    </a:solidFill>
                    <a:latin typeface="Times New Roman Italic" panose="02020603050405020304" charset="0"/>
                    <a:cs typeface="Times New Roman Italic" panose="02020603050405020304" charset="0"/>
                  </a:rPr>
                  <a:t>m</a:t>
                </a:r>
                <a:r>
                  <a:rPr sz="2400">
                    <a:solidFill>
                      <a:schemeClr val="bg1"/>
                    </a:solidFill>
                    <a:latin typeface="Times New Roman Regular" panose="02020603050405020304" charset="0"/>
                    <a:cs typeface="Times New Roman Regular" panose="02020603050405020304" charset="0"/>
                  </a:rPr>
                  <a:t> 时，称为全排列 .</a:t>
                </a:r>
                <a:endParaRPr sz="2400">
                  <a:solidFill>
                    <a:schemeClr val="bg1"/>
                  </a:solidFill>
                  <a:latin typeface="Times New Roman Regular" panose="02020603050405020304" charset="0"/>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一般地，从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个不同元素中取出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个元素的所有排列的个数，叫作从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个不同元素中取出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个元素的排列数，用符号 </a:t>
                </a:r>
                <a14:m>
                  <m:oMath xmlns:m="http://schemas.openxmlformats.org/officeDocument/2006/math">
                    <m:sSubSup>
                      <m:sSub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𝑚</m:t>
                        </m:r>
                      </m:sup>
                    </m:sSubSup>
                  </m:oMath>
                </a14:m>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表示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405255"/>
                <a:ext cx="10079990" cy="417195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一、排列和排列数</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405255"/>
                <a:ext cx="10079990" cy="417195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排列数公式：</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sSubSup>
                        <m:sSub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𝑚</m:t>
                          </m:r>
                        </m:sup>
                      </m:sSub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e>
                      </m:d>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𝑚</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𝑚</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其中，</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∈N*，并且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当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时，全排列数记为</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sSubSup>
                        <m:sSub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sSub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e>
                      </m:d>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405255"/>
                <a:ext cx="10079990" cy="417195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405255"/>
                <a:ext cx="10079990" cy="417195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一般地，从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个不同元素中取出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个元素并成一组，叫作从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个不同元素中取出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个元素的一个组合．</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一般地，从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个不同元素中取出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个元素的所有组合的个数，叫作从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个不同元素中取出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个元素的组合数，用符号 </a:t>
                </a:r>
                <a14:m>
                  <m:oMath xmlns:m="http://schemas.openxmlformats.org/officeDocument/2006/math">
                    <m:sSubSup>
                      <m:sSub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𝐶</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𝑚</m:t>
                        </m:r>
                      </m:sup>
                    </m:sSubSup>
                  </m:oMath>
                </a14:m>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表示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405255"/>
                <a:ext cx="10079990" cy="417195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二、组合和组合数</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210310"/>
                <a:ext cx="10079990" cy="436689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组合数公式：</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sSubSup>
                        <m:sSub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𝐶</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𝑚</m:t>
                          </m:r>
                        </m:sup>
                      </m:sSub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bSup>
                            <m:sSub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𝑚</m:t>
                              </m:r>
                            </m:sup>
                          </m:sSubSup>
                        </m:num>
                        <m:den>
                          <m:sSubSup>
                            <m:sSub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𝑚</m:t>
                              </m:r>
                            </m:sub>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𝑚</m:t>
                              </m:r>
                            </m:sup>
                          </m:sSubSup>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e>
                          </m:d>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𝑚</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e>
                          </m:d>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𝑚</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𝑚</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𝑚</m:t>
                              </m:r>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ea typeface="Microsoft YaHei Regular" panose="020B0503020204020204" charset="-122"/>
                  </a:rPr>
                  <a:t>组合数性质：</a:t>
                </a:r>
                <a:endParaRPr sz="2400">
                  <a:solidFill>
                    <a:schemeClr val="bg1"/>
                  </a:solidFill>
                  <a:ea typeface="Microsoft YaHei Regular" panose="020B0503020204020204" charset="-122"/>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a:solidFill>
                      <a:schemeClr val="bg1"/>
                    </a:solidFill>
                    <a:ea typeface="Microsoft YaHei Regular" panose="020B0503020204020204" charset="-122"/>
                  </a:rPr>
                  <a:t> </a:t>
                </a:r>
                <a14:m>
                  <m:oMath xmlns:m="http://schemas.openxmlformats.org/officeDocument/2006/math">
                    <m:sSubSup>
                      <m:sSub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𝐶</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𝑚</m:t>
                        </m:r>
                      </m:sup>
                    </m:sSub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Sup>
                      <m:sSub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𝐶</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𝑚</m:t>
                        </m:r>
                      </m:sup>
                    </m:sSubSup>
                  </m:oMath>
                </a14:m>
                <a: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rPr>
                  <a:t>；</a:t>
                </a:r>
                <a:endPar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sSubSup>
                      <m:sSub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𝐶</m:t>
                        </m:r>
                      </m:e>
                      <m:sub>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𝑚</m:t>
                        </m:r>
                      </m:sup>
                    </m:sSub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Sup>
                      <m:sSub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𝐶</m:t>
                        </m:r>
                      </m:e>
                      <m:sub>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𝑚</m:t>
                        </m:r>
                      </m:sup>
                    </m:sSub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Sup>
                      <m:sSub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𝐶</m:t>
                        </m:r>
                      </m:e>
                      <m:sub>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𝑚</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p>
                    </m:sSub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210310"/>
                <a:ext cx="10079990" cy="436689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矩形"/>
          <p:cNvSpPr/>
          <p:nvPr/>
        </p:nvSpPr>
        <p:spPr>
          <a:xfrm>
            <a:off x="982980" y="908368"/>
            <a:ext cx="1567815" cy="2377440"/>
          </a:xfrm>
          <a:prstGeom prst="rect">
            <a:avLst/>
          </a:prstGeom>
          <a:noFill/>
          <a:ln w="9525">
            <a:noFill/>
          </a:ln>
        </p:spPr>
        <p:txBody>
          <a:bodyPr vert="eaVert" wrap="none" lIns="91440" tIns="45720" rIns="91440" bIns="45720" anchor="t" anchorCtr="0">
            <a:spAutoFit/>
          </a:bodyPr>
          <a:p>
            <a:r>
              <a:rPr lang="zh-CN" altLang="en-US" sz="9000" baseline="0">
                <a:solidFill>
                  <a:schemeClr val="bg1"/>
                </a:solidFill>
                <a:latin typeface="黑体" panose="02010609060101010101" charset="-122"/>
                <a:ea typeface="黑体" panose="02010609060101010101" charset="-122"/>
              </a:rPr>
              <a:t>目录</a:t>
            </a:r>
            <a:endParaRPr lang="zh-CN" altLang="en-US" sz="9000" baseline="0">
              <a:solidFill>
                <a:schemeClr val="bg1"/>
              </a:solidFill>
              <a:latin typeface="黑体" panose="02010609060101010101" charset="-122"/>
              <a:ea typeface="黑体" panose="02010609060101010101" charset="-122"/>
            </a:endParaRPr>
          </a:p>
        </p:txBody>
      </p:sp>
      <p:sp>
        <p:nvSpPr>
          <p:cNvPr id="23" name="矩形"/>
          <p:cNvSpPr/>
          <p:nvPr/>
        </p:nvSpPr>
        <p:spPr>
          <a:xfrm>
            <a:off x="2351405" y="1557020"/>
            <a:ext cx="551815" cy="2235200"/>
          </a:xfrm>
          <a:prstGeom prst="rect">
            <a:avLst/>
          </a:prstGeom>
          <a:noFill/>
          <a:ln w="9525">
            <a:noFill/>
          </a:ln>
        </p:spPr>
        <p:txBody>
          <a:bodyPr vert="eaVert" wrap="square" lIns="91440" tIns="45720" rIns="91440" bIns="45720" anchor="t" anchorCtr="0">
            <a:spAutoFit/>
          </a:bodyPr>
          <a:p>
            <a:pPr algn="dist"/>
            <a:r>
              <a:rPr lang="en-US" altLang="zh-CN" sz="2400" b="1" baseline="0">
                <a:solidFill>
                  <a:schemeClr val="bg1"/>
                </a:solidFill>
                <a:latin typeface="等线" charset="-122"/>
                <a:ea typeface="等线" charset="-122"/>
              </a:rPr>
              <a:t>CONTENTS</a:t>
            </a:r>
            <a:endParaRPr lang="en-US" altLang="zh-CN" sz="2400" b="1" baseline="0">
              <a:solidFill>
                <a:schemeClr val="bg1"/>
              </a:solidFill>
              <a:latin typeface="等线" charset="-122"/>
              <a:ea typeface="等线" charset="-122"/>
            </a:endParaRPr>
          </a:p>
        </p:txBody>
      </p:sp>
      <p:sp>
        <p:nvSpPr>
          <p:cNvPr id="24" name="矩形"/>
          <p:cNvSpPr/>
          <p:nvPr/>
        </p:nvSpPr>
        <p:spPr>
          <a:xfrm>
            <a:off x="4727575" y="837248"/>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第一章 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5" name="矩形"/>
          <p:cNvSpPr/>
          <p:nvPr/>
        </p:nvSpPr>
        <p:spPr>
          <a:xfrm>
            <a:off x="4727575" y="1516063"/>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第二章 极限</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6" name="矩形"/>
          <p:cNvSpPr/>
          <p:nvPr/>
        </p:nvSpPr>
        <p:spPr>
          <a:xfrm>
            <a:off x="4727575" y="2194878"/>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第三章 连续函数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7" name="矩形"/>
          <p:cNvSpPr/>
          <p:nvPr/>
        </p:nvSpPr>
        <p:spPr>
          <a:xfrm>
            <a:off x="4727575" y="2873693"/>
            <a:ext cx="29229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第四章 导数与微分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8" name="矩形"/>
          <p:cNvSpPr/>
          <p:nvPr/>
        </p:nvSpPr>
        <p:spPr>
          <a:xfrm>
            <a:off x="4727575" y="3552508"/>
            <a:ext cx="49041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第五章 微分学基本定理及其应用</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9" name="矩形"/>
          <p:cNvSpPr/>
          <p:nvPr/>
        </p:nvSpPr>
        <p:spPr>
          <a:xfrm>
            <a:off x="4727575" y="4231323"/>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第六章 不定积分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0" name="矩形"/>
          <p:cNvSpPr/>
          <p:nvPr/>
        </p:nvSpPr>
        <p:spPr>
          <a:xfrm>
            <a:off x="4727575" y="4910138"/>
            <a:ext cx="22625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第七章 定积分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5" name="矩形"/>
          <p:cNvSpPr/>
          <p:nvPr/>
        </p:nvSpPr>
        <p:spPr>
          <a:xfrm>
            <a:off x="4727575" y="5588953"/>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第八章 多元函数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1450">
                                          <p:stCondLst>
                                            <p:cond delay="0"/>
                                          </p:stCondLst>
                                        </p:cTn>
                                        <p:tgtEl>
                                          <p:spTgt spid="22"/>
                                        </p:tgtEl>
                                      </p:cBhvr>
                                    </p:animEffect>
                                    <p:anim calcmode="lin" valueType="num">
                                      <p:cBhvr>
                                        <p:cTn id="8" dur="4555"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1660" tmFilter="0.0,0.0; 0.25,0.07; 0.50,0.2; 0.75,0.467; 1.0,1.0">
                                          <p:stCondLst>
                                            <p:cond delay="0"/>
                                          </p:stCondLst>
                                        </p:cTn>
                                        <p:tgtEl>
                                          <p:spTgt spid="22"/>
                                        </p:tgtEl>
                                        <p:attrNameLst>
                                          <p:attrName>ppt_y</p:attrName>
                                        </p:attrNameLst>
                                      </p:cBhvr>
                                      <p:tavLst>
                                        <p:tav tm="0" fmla="#ppt_y-sin(pi*$)/3">
                                          <p:val>
                                            <p:fltVal val="0.500000"/>
                                          </p:val>
                                        </p:tav>
                                        <p:tav tm="100000">
                                          <p:val>
                                            <p:fltVal val="1.000000"/>
                                          </p:val>
                                        </p:tav>
                                      </p:tavLst>
                                    </p:anim>
                                    <p:anim calcmode="lin" valueType="num">
                                      <p:cBhvr>
                                        <p:cTn id="10" dur="1660" tmFilter="0, 0; 0.125,0.2665; 0.25,0.4; 0.375,0.465; 0.5,0.5;  0.625,0.535; 0.75,0.6; 0.875,0.7335; 1,1">
                                          <p:stCondLst>
                                            <p:cond delay="1660"/>
                                          </p:stCondLst>
                                        </p:cTn>
                                        <p:tgtEl>
                                          <p:spTgt spid="22"/>
                                        </p:tgtEl>
                                        <p:attrNameLst>
                                          <p:attrName>ppt_y</p:attrName>
                                        </p:attrNameLst>
                                      </p:cBhvr>
                                      <p:tavLst>
                                        <p:tav tm="0" fmla="#ppt_y-sin(pi*$)/9">
                                          <p:val>
                                            <p:fltVal val="0.000000"/>
                                          </p:val>
                                        </p:tav>
                                        <p:tav tm="100000">
                                          <p:val>
                                            <p:fltVal val="1.000000"/>
                                          </p:val>
                                        </p:tav>
                                      </p:tavLst>
                                    </p:anim>
                                    <p:anim calcmode="lin" valueType="num">
                                      <p:cBhvr>
                                        <p:cTn id="11" dur="830" tmFilter="0, 0; 0.125,0.2665; 0.25,0.4; 0.375,0.465; 0.5,0.5;  0.625,0.535; 0.75,0.6; 0.875,0.7335; 1,1">
                                          <p:stCondLst>
                                            <p:cond delay="3310"/>
                                          </p:stCondLst>
                                        </p:cTn>
                                        <p:tgtEl>
                                          <p:spTgt spid="22"/>
                                        </p:tgtEl>
                                        <p:attrNameLst>
                                          <p:attrName>ppt_y</p:attrName>
                                        </p:attrNameLst>
                                      </p:cBhvr>
                                      <p:tavLst>
                                        <p:tav tm="0" fmla="#ppt_y-sin(pi*$)/27">
                                          <p:val>
                                            <p:fltVal val="0.000000"/>
                                          </p:val>
                                        </p:tav>
                                        <p:tav tm="100000">
                                          <p:val>
                                            <p:fltVal val="1.000000"/>
                                          </p:val>
                                        </p:tav>
                                      </p:tavLst>
                                    </p:anim>
                                    <p:anim calcmode="lin" valueType="num">
                                      <p:cBhvr>
                                        <p:cTn id="12" dur="410" tmFilter="0, 0; 0.125,0.2665; 0.25,0.4; 0.375,0.465; 0.5,0.5;  0.625,0.535; 0.75,0.6; 0.875,0.7335; 1,1">
                                          <p:stCondLst>
                                            <p:cond delay="4140"/>
                                          </p:stCondLst>
                                        </p:cTn>
                                        <p:tgtEl>
                                          <p:spTgt spid="22"/>
                                        </p:tgtEl>
                                        <p:attrNameLst>
                                          <p:attrName>ppt_y</p:attrName>
                                        </p:attrNameLst>
                                      </p:cBhvr>
                                      <p:tavLst>
                                        <p:tav tm="0" fmla="#ppt_y-sin(pi*$)/81">
                                          <p:val>
                                            <p:fltVal val="0.000000"/>
                                          </p:val>
                                        </p:tav>
                                        <p:tav tm="100000">
                                          <p:val>
                                            <p:fltVal val="1.000000"/>
                                          </p:val>
                                        </p:tav>
                                      </p:tavLst>
                                    </p:anim>
                                    <p:animScale>
                                      <p:cBhvr>
                                        <p:cTn id="13" dur="65">
                                          <p:stCondLst>
                                            <p:cond delay="1625"/>
                                          </p:stCondLst>
                                        </p:cTn>
                                        <p:tgtEl>
                                          <p:spTgt spid="22"/>
                                        </p:tgtEl>
                                      </p:cBhvr>
                                      <p:to x="100000" y="60000"/>
                                    </p:animScale>
                                    <p:animScale>
                                      <p:cBhvr>
                                        <p:cTn id="14" dur="415" decel="50000">
                                          <p:stCondLst>
                                            <p:cond delay="1690"/>
                                          </p:stCondLst>
                                        </p:cTn>
                                        <p:tgtEl>
                                          <p:spTgt spid="22"/>
                                        </p:tgtEl>
                                      </p:cBhvr>
                                      <p:to x="100000" y="100000"/>
                                    </p:animScale>
                                    <p:animScale>
                                      <p:cBhvr>
                                        <p:cTn id="15" dur="65">
                                          <p:stCondLst>
                                            <p:cond delay="3280"/>
                                          </p:stCondLst>
                                        </p:cTn>
                                        <p:tgtEl>
                                          <p:spTgt spid="22"/>
                                        </p:tgtEl>
                                      </p:cBhvr>
                                      <p:to x="100000" y="80000"/>
                                    </p:animScale>
                                    <p:animScale>
                                      <p:cBhvr>
                                        <p:cTn id="16" dur="415" decel="50000">
                                          <p:stCondLst>
                                            <p:cond delay="3345"/>
                                          </p:stCondLst>
                                        </p:cTn>
                                        <p:tgtEl>
                                          <p:spTgt spid="22"/>
                                        </p:tgtEl>
                                      </p:cBhvr>
                                      <p:to x="100000" y="100000"/>
                                    </p:animScale>
                                    <p:animScale>
                                      <p:cBhvr>
                                        <p:cTn id="17" dur="65">
                                          <p:stCondLst>
                                            <p:cond delay="4105"/>
                                          </p:stCondLst>
                                        </p:cTn>
                                        <p:tgtEl>
                                          <p:spTgt spid="22"/>
                                        </p:tgtEl>
                                      </p:cBhvr>
                                      <p:to x="100000" y="90000"/>
                                    </p:animScale>
                                    <p:animScale>
                                      <p:cBhvr>
                                        <p:cTn id="18" dur="415" decel="50000">
                                          <p:stCondLst>
                                            <p:cond delay="4170"/>
                                          </p:stCondLst>
                                        </p:cTn>
                                        <p:tgtEl>
                                          <p:spTgt spid="22"/>
                                        </p:tgtEl>
                                      </p:cBhvr>
                                      <p:to x="100000" y="100000"/>
                                    </p:animScale>
                                    <p:animScale>
                                      <p:cBhvr>
                                        <p:cTn id="19" dur="65">
                                          <p:stCondLst>
                                            <p:cond delay="4520"/>
                                          </p:stCondLst>
                                        </p:cTn>
                                        <p:tgtEl>
                                          <p:spTgt spid="22"/>
                                        </p:tgtEl>
                                      </p:cBhvr>
                                      <p:to x="100000" y="95000"/>
                                    </p:animScale>
                                    <p:animScale>
                                      <p:cBhvr>
                                        <p:cTn id="20" dur="415" decel="50000">
                                          <p:stCondLst>
                                            <p:cond delay="4585"/>
                                          </p:stCondLst>
                                        </p:cTn>
                                        <p:tgtEl>
                                          <p:spTgt spid="2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1450">
                                          <p:stCondLst>
                                            <p:cond delay="0"/>
                                          </p:stCondLst>
                                        </p:cTn>
                                        <p:tgtEl>
                                          <p:spTgt spid="23"/>
                                        </p:tgtEl>
                                      </p:cBhvr>
                                    </p:animEffect>
                                    <p:anim calcmode="lin" valueType="num">
                                      <p:cBhvr>
                                        <p:cTn id="24" dur="4555"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5" dur="1660" tmFilter="0.0,0.0; 0.25,0.07; 0.50,0.2; 0.75,0.467; 1.0,1.0">
                                          <p:stCondLst>
                                            <p:cond delay="0"/>
                                          </p:stCondLst>
                                        </p:cTn>
                                        <p:tgtEl>
                                          <p:spTgt spid="23"/>
                                        </p:tgtEl>
                                        <p:attrNameLst>
                                          <p:attrName>ppt_y</p:attrName>
                                        </p:attrNameLst>
                                      </p:cBhvr>
                                      <p:tavLst>
                                        <p:tav tm="0" fmla="#ppt_y-sin(pi*$)/3">
                                          <p:val>
                                            <p:fltVal val="0.500000"/>
                                          </p:val>
                                        </p:tav>
                                        <p:tav tm="100000">
                                          <p:val>
                                            <p:fltVal val="1.000000"/>
                                          </p:val>
                                        </p:tav>
                                      </p:tavLst>
                                    </p:anim>
                                    <p:anim calcmode="lin" valueType="num">
                                      <p:cBhvr>
                                        <p:cTn id="26" dur="1660" tmFilter="0, 0; 0.125,0.2665; 0.25,0.4; 0.375,0.465; 0.5,0.5;  0.625,0.535; 0.75,0.6; 0.875,0.7335; 1,1">
                                          <p:stCondLst>
                                            <p:cond delay="1660"/>
                                          </p:stCondLst>
                                        </p:cTn>
                                        <p:tgtEl>
                                          <p:spTgt spid="23"/>
                                        </p:tgtEl>
                                        <p:attrNameLst>
                                          <p:attrName>ppt_y</p:attrName>
                                        </p:attrNameLst>
                                      </p:cBhvr>
                                      <p:tavLst>
                                        <p:tav tm="0" fmla="#ppt_y-sin(pi*$)/9">
                                          <p:val>
                                            <p:fltVal val="0.000000"/>
                                          </p:val>
                                        </p:tav>
                                        <p:tav tm="100000">
                                          <p:val>
                                            <p:fltVal val="1.000000"/>
                                          </p:val>
                                        </p:tav>
                                      </p:tavLst>
                                    </p:anim>
                                    <p:anim calcmode="lin" valueType="num">
                                      <p:cBhvr>
                                        <p:cTn id="27" dur="830" tmFilter="0, 0; 0.125,0.2665; 0.25,0.4; 0.375,0.465; 0.5,0.5;  0.625,0.535; 0.75,0.6; 0.875,0.7335; 1,1">
                                          <p:stCondLst>
                                            <p:cond delay="3310"/>
                                          </p:stCondLst>
                                        </p:cTn>
                                        <p:tgtEl>
                                          <p:spTgt spid="23"/>
                                        </p:tgtEl>
                                        <p:attrNameLst>
                                          <p:attrName>ppt_y</p:attrName>
                                        </p:attrNameLst>
                                      </p:cBhvr>
                                      <p:tavLst>
                                        <p:tav tm="0" fmla="#ppt_y-sin(pi*$)/27">
                                          <p:val>
                                            <p:fltVal val="0.000000"/>
                                          </p:val>
                                        </p:tav>
                                        <p:tav tm="100000">
                                          <p:val>
                                            <p:fltVal val="1.000000"/>
                                          </p:val>
                                        </p:tav>
                                      </p:tavLst>
                                    </p:anim>
                                    <p:anim calcmode="lin" valueType="num">
                                      <p:cBhvr>
                                        <p:cTn id="28" dur="410" tmFilter="0, 0; 0.125,0.2665; 0.25,0.4; 0.375,0.465; 0.5,0.5;  0.625,0.535; 0.75,0.6; 0.875,0.7335; 1,1">
                                          <p:stCondLst>
                                            <p:cond delay="4140"/>
                                          </p:stCondLst>
                                        </p:cTn>
                                        <p:tgtEl>
                                          <p:spTgt spid="23"/>
                                        </p:tgtEl>
                                        <p:attrNameLst>
                                          <p:attrName>ppt_y</p:attrName>
                                        </p:attrNameLst>
                                      </p:cBhvr>
                                      <p:tavLst>
                                        <p:tav tm="0" fmla="#ppt_y-sin(pi*$)/81">
                                          <p:val>
                                            <p:fltVal val="0.000000"/>
                                          </p:val>
                                        </p:tav>
                                        <p:tav tm="100000">
                                          <p:val>
                                            <p:fltVal val="1.000000"/>
                                          </p:val>
                                        </p:tav>
                                      </p:tavLst>
                                    </p:anim>
                                    <p:animScale>
                                      <p:cBhvr>
                                        <p:cTn id="29" dur="65">
                                          <p:stCondLst>
                                            <p:cond delay="1625"/>
                                          </p:stCondLst>
                                        </p:cTn>
                                        <p:tgtEl>
                                          <p:spTgt spid="23"/>
                                        </p:tgtEl>
                                      </p:cBhvr>
                                      <p:to x="100000" y="60000"/>
                                    </p:animScale>
                                    <p:animScale>
                                      <p:cBhvr>
                                        <p:cTn id="30" dur="415" decel="50000">
                                          <p:stCondLst>
                                            <p:cond delay="1690"/>
                                          </p:stCondLst>
                                        </p:cTn>
                                        <p:tgtEl>
                                          <p:spTgt spid="23"/>
                                        </p:tgtEl>
                                      </p:cBhvr>
                                      <p:to x="100000" y="100000"/>
                                    </p:animScale>
                                    <p:animScale>
                                      <p:cBhvr>
                                        <p:cTn id="31" dur="65">
                                          <p:stCondLst>
                                            <p:cond delay="3280"/>
                                          </p:stCondLst>
                                        </p:cTn>
                                        <p:tgtEl>
                                          <p:spTgt spid="23"/>
                                        </p:tgtEl>
                                      </p:cBhvr>
                                      <p:to x="100000" y="80000"/>
                                    </p:animScale>
                                    <p:animScale>
                                      <p:cBhvr>
                                        <p:cTn id="32" dur="415" decel="50000">
                                          <p:stCondLst>
                                            <p:cond delay="3345"/>
                                          </p:stCondLst>
                                        </p:cTn>
                                        <p:tgtEl>
                                          <p:spTgt spid="23"/>
                                        </p:tgtEl>
                                      </p:cBhvr>
                                      <p:to x="100000" y="100000"/>
                                    </p:animScale>
                                    <p:animScale>
                                      <p:cBhvr>
                                        <p:cTn id="33" dur="65">
                                          <p:stCondLst>
                                            <p:cond delay="4105"/>
                                          </p:stCondLst>
                                        </p:cTn>
                                        <p:tgtEl>
                                          <p:spTgt spid="23"/>
                                        </p:tgtEl>
                                      </p:cBhvr>
                                      <p:to x="100000" y="90000"/>
                                    </p:animScale>
                                    <p:animScale>
                                      <p:cBhvr>
                                        <p:cTn id="34" dur="415" decel="50000">
                                          <p:stCondLst>
                                            <p:cond delay="4170"/>
                                          </p:stCondLst>
                                        </p:cTn>
                                        <p:tgtEl>
                                          <p:spTgt spid="23"/>
                                        </p:tgtEl>
                                      </p:cBhvr>
                                      <p:to x="100000" y="100000"/>
                                    </p:animScale>
                                    <p:animScale>
                                      <p:cBhvr>
                                        <p:cTn id="35" dur="65">
                                          <p:stCondLst>
                                            <p:cond delay="4520"/>
                                          </p:stCondLst>
                                        </p:cTn>
                                        <p:tgtEl>
                                          <p:spTgt spid="23"/>
                                        </p:tgtEl>
                                      </p:cBhvr>
                                      <p:to x="100000" y="95000"/>
                                    </p:animScale>
                                    <p:animScale>
                                      <p:cBhvr>
                                        <p:cTn id="36" dur="415" decel="50000">
                                          <p:stCondLst>
                                            <p:cond delay="4585"/>
                                          </p:stCondLst>
                                        </p:cTn>
                                        <p:tgtEl>
                                          <p:spTgt spid="23"/>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32" presetClass="emph" presetSubtype="0" fill="hold" grpId="0" nodeType="clickEffect">
                                  <p:stCondLst>
                                    <p:cond delay="0"/>
                                  </p:stCondLst>
                                  <p:childTnLst>
                                    <p:animClr clrSpc="rgb" dir="cw">
                                      <p:cBhvr override="childStyle">
                                        <p:cTn id="40" dur="100" fill="hold"/>
                                        <p:tgtEl>
                                          <p:spTgt spid="24"/>
                                        </p:tgtEl>
                                        <p:attrNameLst>
                                          <p:attrName>style.color</p:attrName>
                                        </p:attrNameLst>
                                      </p:cBhvr>
                                      <p:to>
                                        <a:srgbClr val="FFFFFF"/>
                                      </p:to>
                                    </p:animClr>
                                    <p:animClr clrSpc="rgb" dir="cw">
                                      <p:cBhvr>
                                        <p:cTn id="41" dur="100" fill="hold"/>
                                        <p:tgtEl>
                                          <p:spTgt spid="24"/>
                                        </p:tgtEl>
                                        <p:attrNameLst>
                                          <p:attrName>fillcolor</p:attrName>
                                        </p:attrNameLst>
                                      </p:cBhvr>
                                      <p:to>
                                        <a:srgbClr val="FFFFFF"/>
                                      </p:to>
                                    </p:animClr>
                                    <p:set>
                                      <p:cBhvr>
                                        <p:cTn id="42" dur="100" fill="hold"/>
                                        <p:tgtEl>
                                          <p:spTgt spid="24"/>
                                        </p:tgtEl>
                                        <p:attrNameLst>
                                          <p:attrName>fill.type</p:attrName>
                                        </p:attrNameLst>
                                      </p:cBhvr>
                                      <p:to>
                                        <p:strVal val="solid"/>
                                      </p:to>
                                    </p:set>
                                    <p:set>
                                      <p:cBhvr>
                                        <p:cTn id="43" dur="100" fill="hold"/>
                                        <p:tgtEl>
                                          <p:spTgt spid="24"/>
                                        </p:tgtEl>
                                        <p:attrNameLst>
                                          <p:attrName>fill.on</p:attrName>
                                        </p:attrNameLst>
                                      </p:cBhvr>
                                      <p:to>
                                        <p:strVal val="true"/>
                                      </p:to>
                                    </p:set>
                                    <p:animRot by="120000">
                                      <p:cBhvr>
                                        <p:cTn id="44" dur="100" fill="hold">
                                          <p:stCondLst>
                                            <p:cond delay="0"/>
                                          </p:stCondLst>
                                        </p:cTn>
                                        <p:tgtEl>
                                          <p:spTgt spid="24"/>
                                        </p:tgtEl>
                                        <p:attrNameLst>
                                          <p:attrName>r</p:attrName>
                                        </p:attrNameLst>
                                      </p:cBhvr>
                                    </p:animRot>
                                    <p:animRot by="-240000">
                                      <p:cBhvr>
                                        <p:cTn id="45" dur="200" fill="hold">
                                          <p:stCondLst>
                                            <p:cond delay="200"/>
                                          </p:stCondLst>
                                        </p:cTn>
                                        <p:tgtEl>
                                          <p:spTgt spid="24"/>
                                        </p:tgtEl>
                                        <p:attrNameLst>
                                          <p:attrName>r</p:attrName>
                                        </p:attrNameLst>
                                      </p:cBhvr>
                                    </p:animRot>
                                    <p:animRot by="240000">
                                      <p:cBhvr>
                                        <p:cTn id="46" dur="200" fill="hold">
                                          <p:stCondLst>
                                            <p:cond delay="400"/>
                                          </p:stCondLst>
                                        </p:cTn>
                                        <p:tgtEl>
                                          <p:spTgt spid="24"/>
                                        </p:tgtEl>
                                        <p:attrNameLst>
                                          <p:attrName>r</p:attrName>
                                        </p:attrNameLst>
                                      </p:cBhvr>
                                    </p:animRot>
                                    <p:animRot by="-240000">
                                      <p:cBhvr>
                                        <p:cTn id="47" dur="200" fill="hold">
                                          <p:stCondLst>
                                            <p:cond delay="600"/>
                                          </p:stCondLst>
                                        </p:cTn>
                                        <p:tgtEl>
                                          <p:spTgt spid="24"/>
                                        </p:tgtEl>
                                        <p:attrNameLst>
                                          <p:attrName>r</p:attrName>
                                        </p:attrNameLst>
                                      </p:cBhvr>
                                    </p:animRot>
                                    <p:animRot by="120000">
                                      <p:cBhvr>
                                        <p:cTn id="48" dur="200" fill="hold">
                                          <p:stCondLst>
                                            <p:cond delay="800"/>
                                          </p:stCondLst>
                                        </p:cTn>
                                        <p:tgtEl>
                                          <p:spTgt spid="24"/>
                                        </p:tgtEl>
                                        <p:attrNameLst>
                                          <p:attrName>r</p:attrName>
                                        </p:attrNameLst>
                                      </p:cBhvr>
                                    </p:animRot>
                                  </p:childTnLst>
                                </p:cTn>
                              </p:par>
                              <p:par>
                                <p:cTn id="49" presetID="32" presetClass="emph" presetSubtype="0" fill="hold" grpId="0" nodeType="withEffect">
                                  <p:stCondLst>
                                    <p:cond delay="0"/>
                                  </p:stCondLst>
                                  <p:childTnLst>
                                    <p:animClr clrSpc="rgb" dir="cw">
                                      <p:cBhvr override="childStyle">
                                        <p:cTn id="50" dur="100" fill="hold"/>
                                        <p:tgtEl>
                                          <p:spTgt spid="25"/>
                                        </p:tgtEl>
                                        <p:attrNameLst>
                                          <p:attrName>style.color</p:attrName>
                                        </p:attrNameLst>
                                      </p:cBhvr>
                                      <p:to>
                                        <a:srgbClr val="FFFFFF"/>
                                      </p:to>
                                    </p:animClr>
                                    <p:animClr clrSpc="rgb" dir="cw">
                                      <p:cBhvr>
                                        <p:cTn id="51" dur="100" fill="hold"/>
                                        <p:tgtEl>
                                          <p:spTgt spid="25"/>
                                        </p:tgtEl>
                                        <p:attrNameLst>
                                          <p:attrName>fillcolor</p:attrName>
                                        </p:attrNameLst>
                                      </p:cBhvr>
                                      <p:to>
                                        <a:srgbClr val="FFFFFF"/>
                                      </p:to>
                                    </p:animClr>
                                    <p:set>
                                      <p:cBhvr>
                                        <p:cTn id="52" dur="100" fill="hold"/>
                                        <p:tgtEl>
                                          <p:spTgt spid="25"/>
                                        </p:tgtEl>
                                        <p:attrNameLst>
                                          <p:attrName>fill.type</p:attrName>
                                        </p:attrNameLst>
                                      </p:cBhvr>
                                      <p:to>
                                        <p:strVal val="solid"/>
                                      </p:to>
                                    </p:set>
                                    <p:set>
                                      <p:cBhvr>
                                        <p:cTn id="53" dur="100" fill="hold"/>
                                        <p:tgtEl>
                                          <p:spTgt spid="25"/>
                                        </p:tgtEl>
                                        <p:attrNameLst>
                                          <p:attrName>fill.on</p:attrName>
                                        </p:attrNameLst>
                                      </p:cBhvr>
                                      <p:to>
                                        <p:strVal val="true"/>
                                      </p:to>
                                    </p:set>
                                    <p:animRot by="120000">
                                      <p:cBhvr>
                                        <p:cTn id="54" dur="100" fill="hold">
                                          <p:stCondLst>
                                            <p:cond delay="0"/>
                                          </p:stCondLst>
                                        </p:cTn>
                                        <p:tgtEl>
                                          <p:spTgt spid="25"/>
                                        </p:tgtEl>
                                        <p:attrNameLst>
                                          <p:attrName>r</p:attrName>
                                        </p:attrNameLst>
                                      </p:cBhvr>
                                    </p:animRot>
                                    <p:animRot by="-240000">
                                      <p:cBhvr>
                                        <p:cTn id="55" dur="200" fill="hold">
                                          <p:stCondLst>
                                            <p:cond delay="200"/>
                                          </p:stCondLst>
                                        </p:cTn>
                                        <p:tgtEl>
                                          <p:spTgt spid="25"/>
                                        </p:tgtEl>
                                        <p:attrNameLst>
                                          <p:attrName>r</p:attrName>
                                        </p:attrNameLst>
                                      </p:cBhvr>
                                    </p:animRot>
                                    <p:animRot by="240000">
                                      <p:cBhvr>
                                        <p:cTn id="56" dur="200" fill="hold">
                                          <p:stCondLst>
                                            <p:cond delay="400"/>
                                          </p:stCondLst>
                                        </p:cTn>
                                        <p:tgtEl>
                                          <p:spTgt spid="25"/>
                                        </p:tgtEl>
                                        <p:attrNameLst>
                                          <p:attrName>r</p:attrName>
                                        </p:attrNameLst>
                                      </p:cBhvr>
                                    </p:animRot>
                                    <p:animRot by="-240000">
                                      <p:cBhvr>
                                        <p:cTn id="57" dur="200" fill="hold">
                                          <p:stCondLst>
                                            <p:cond delay="600"/>
                                          </p:stCondLst>
                                        </p:cTn>
                                        <p:tgtEl>
                                          <p:spTgt spid="25"/>
                                        </p:tgtEl>
                                        <p:attrNameLst>
                                          <p:attrName>r</p:attrName>
                                        </p:attrNameLst>
                                      </p:cBhvr>
                                    </p:animRot>
                                    <p:animRot by="120000">
                                      <p:cBhvr>
                                        <p:cTn id="58" dur="200" fill="hold">
                                          <p:stCondLst>
                                            <p:cond delay="800"/>
                                          </p:stCondLst>
                                        </p:cTn>
                                        <p:tgtEl>
                                          <p:spTgt spid="25"/>
                                        </p:tgtEl>
                                        <p:attrNameLst>
                                          <p:attrName>r</p:attrName>
                                        </p:attrNameLst>
                                      </p:cBhvr>
                                    </p:animRot>
                                  </p:childTnLst>
                                </p:cTn>
                              </p:par>
                              <p:par>
                                <p:cTn id="59" presetID="32" presetClass="emph" presetSubtype="0" fill="hold" grpId="0" nodeType="withEffect">
                                  <p:stCondLst>
                                    <p:cond delay="0"/>
                                  </p:stCondLst>
                                  <p:childTnLst>
                                    <p:animClr clrSpc="rgb" dir="cw">
                                      <p:cBhvr override="childStyle">
                                        <p:cTn id="60" dur="100" fill="hold"/>
                                        <p:tgtEl>
                                          <p:spTgt spid="26"/>
                                        </p:tgtEl>
                                        <p:attrNameLst>
                                          <p:attrName>style.color</p:attrName>
                                        </p:attrNameLst>
                                      </p:cBhvr>
                                      <p:to>
                                        <a:srgbClr val="FFFFFF"/>
                                      </p:to>
                                    </p:animClr>
                                    <p:animClr clrSpc="rgb" dir="cw">
                                      <p:cBhvr>
                                        <p:cTn id="61" dur="100" fill="hold"/>
                                        <p:tgtEl>
                                          <p:spTgt spid="26"/>
                                        </p:tgtEl>
                                        <p:attrNameLst>
                                          <p:attrName>fillcolor</p:attrName>
                                        </p:attrNameLst>
                                      </p:cBhvr>
                                      <p:to>
                                        <a:srgbClr val="FFFFFF"/>
                                      </p:to>
                                    </p:animClr>
                                    <p:set>
                                      <p:cBhvr>
                                        <p:cTn id="62" dur="100" fill="hold"/>
                                        <p:tgtEl>
                                          <p:spTgt spid="26"/>
                                        </p:tgtEl>
                                        <p:attrNameLst>
                                          <p:attrName>fill.type</p:attrName>
                                        </p:attrNameLst>
                                      </p:cBhvr>
                                      <p:to>
                                        <p:strVal val="solid"/>
                                      </p:to>
                                    </p:set>
                                    <p:set>
                                      <p:cBhvr>
                                        <p:cTn id="63" dur="100" fill="hold"/>
                                        <p:tgtEl>
                                          <p:spTgt spid="26"/>
                                        </p:tgtEl>
                                        <p:attrNameLst>
                                          <p:attrName>fill.on</p:attrName>
                                        </p:attrNameLst>
                                      </p:cBhvr>
                                      <p:to>
                                        <p:strVal val="true"/>
                                      </p:to>
                                    </p:set>
                                    <p:animRot by="120000">
                                      <p:cBhvr>
                                        <p:cTn id="64" dur="100" fill="hold">
                                          <p:stCondLst>
                                            <p:cond delay="0"/>
                                          </p:stCondLst>
                                        </p:cTn>
                                        <p:tgtEl>
                                          <p:spTgt spid="26"/>
                                        </p:tgtEl>
                                        <p:attrNameLst>
                                          <p:attrName>r</p:attrName>
                                        </p:attrNameLst>
                                      </p:cBhvr>
                                    </p:animRot>
                                    <p:animRot by="-240000">
                                      <p:cBhvr>
                                        <p:cTn id="65" dur="200" fill="hold">
                                          <p:stCondLst>
                                            <p:cond delay="200"/>
                                          </p:stCondLst>
                                        </p:cTn>
                                        <p:tgtEl>
                                          <p:spTgt spid="26"/>
                                        </p:tgtEl>
                                        <p:attrNameLst>
                                          <p:attrName>r</p:attrName>
                                        </p:attrNameLst>
                                      </p:cBhvr>
                                    </p:animRot>
                                    <p:animRot by="240000">
                                      <p:cBhvr>
                                        <p:cTn id="66" dur="200" fill="hold">
                                          <p:stCondLst>
                                            <p:cond delay="400"/>
                                          </p:stCondLst>
                                        </p:cTn>
                                        <p:tgtEl>
                                          <p:spTgt spid="26"/>
                                        </p:tgtEl>
                                        <p:attrNameLst>
                                          <p:attrName>r</p:attrName>
                                        </p:attrNameLst>
                                      </p:cBhvr>
                                    </p:animRot>
                                    <p:animRot by="-240000">
                                      <p:cBhvr>
                                        <p:cTn id="67" dur="200" fill="hold">
                                          <p:stCondLst>
                                            <p:cond delay="600"/>
                                          </p:stCondLst>
                                        </p:cTn>
                                        <p:tgtEl>
                                          <p:spTgt spid="26"/>
                                        </p:tgtEl>
                                        <p:attrNameLst>
                                          <p:attrName>r</p:attrName>
                                        </p:attrNameLst>
                                      </p:cBhvr>
                                    </p:animRot>
                                    <p:animRot by="120000">
                                      <p:cBhvr>
                                        <p:cTn id="68" dur="200" fill="hold">
                                          <p:stCondLst>
                                            <p:cond delay="800"/>
                                          </p:stCondLst>
                                        </p:cTn>
                                        <p:tgtEl>
                                          <p:spTgt spid="26"/>
                                        </p:tgtEl>
                                        <p:attrNameLst>
                                          <p:attrName>r</p:attrName>
                                        </p:attrNameLst>
                                      </p:cBhvr>
                                    </p:animRot>
                                  </p:childTnLst>
                                </p:cTn>
                              </p:par>
                              <p:par>
                                <p:cTn id="69" presetID="32" presetClass="emph" presetSubtype="0" fill="hold" grpId="0" nodeType="withEffect">
                                  <p:stCondLst>
                                    <p:cond delay="0"/>
                                  </p:stCondLst>
                                  <p:childTnLst>
                                    <p:animClr clrSpc="rgb" dir="cw">
                                      <p:cBhvr override="childStyle">
                                        <p:cTn id="70" dur="100" fill="hold"/>
                                        <p:tgtEl>
                                          <p:spTgt spid="27"/>
                                        </p:tgtEl>
                                        <p:attrNameLst>
                                          <p:attrName>style.color</p:attrName>
                                        </p:attrNameLst>
                                      </p:cBhvr>
                                      <p:to>
                                        <a:srgbClr val="FFFFFF"/>
                                      </p:to>
                                    </p:animClr>
                                    <p:animClr clrSpc="rgb" dir="cw">
                                      <p:cBhvr>
                                        <p:cTn id="71" dur="100" fill="hold"/>
                                        <p:tgtEl>
                                          <p:spTgt spid="27"/>
                                        </p:tgtEl>
                                        <p:attrNameLst>
                                          <p:attrName>fillcolor</p:attrName>
                                        </p:attrNameLst>
                                      </p:cBhvr>
                                      <p:to>
                                        <a:srgbClr val="FFFFFF"/>
                                      </p:to>
                                    </p:animClr>
                                    <p:set>
                                      <p:cBhvr>
                                        <p:cTn id="72" dur="100" fill="hold"/>
                                        <p:tgtEl>
                                          <p:spTgt spid="27"/>
                                        </p:tgtEl>
                                        <p:attrNameLst>
                                          <p:attrName>fill.type</p:attrName>
                                        </p:attrNameLst>
                                      </p:cBhvr>
                                      <p:to>
                                        <p:strVal val="solid"/>
                                      </p:to>
                                    </p:set>
                                    <p:set>
                                      <p:cBhvr>
                                        <p:cTn id="73" dur="100" fill="hold"/>
                                        <p:tgtEl>
                                          <p:spTgt spid="27"/>
                                        </p:tgtEl>
                                        <p:attrNameLst>
                                          <p:attrName>fill.on</p:attrName>
                                        </p:attrNameLst>
                                      </p:cBhvr>
                                      <p:to>
                                        <p:strVal val="true"/>
                                      </p:to>
                                    </p:set>
                                    <p:animRot by="120000">
                                      <p:cBhvr>
                                        <p:cTn id="74" dur="100" fill="hold">
                                          <p:stCondLst>
                                            <p:cond delay="0"/>
                                          </p:stCondLst>
                                        </p:cTn>
                                        <p:tgtEl>
                                          <p:spTgt spid="27"/>
                                        </p:tgtEl>
                                        <p:attrNameLst>
                                          <p:attrName>r</p:attrName>
                                        </p:attrNameLst>
                                      </p:cBhvr>
                                    </p:animRot>
                                    <p:animRot by="-240000">
                                      <p:cBhvr>
                                        <p:cTn id="75" dur="200" fill="hold">
                                          <p:stCondLst>
                                            <p:cond delay="200"/>
                                          </p:stCondLst>
                                        </p:cTn>
                                        <p:tgtEl>
                                          <p:spTgt spid="27"/>
                                        </p:tgtEl>
                                        <p:attrNameLst>
                                          <p:attrName>r</p:attrName>
                                        </p:attrNameLst>
                                      </p:cBhvr>
                                    </p:animRot>
                                    <p:animRot by="240000">
                                      <p:cBhvr>
                                        <p:cTn id="76" dur="200" fill="hold">
                                          <p:stCondLst>
                                            <p:cond delay="400"/>
                                          </p:stCondLst>
                                        </p:cTn>
                                        <p:tgtEl>
                                          <p:spTgt spid="27"/>
                                        </p:tgtEl>
                                        <p:attrNameLst>
                                          <p:attrName>r</p:attrName>
                                        </p:attrNameLst>
                                      </p:cBhvr>
                                    </p:animRot>
                                    <p:animRot by="-240000">
                                      <p:cBhvr>
                                        <p:cTn id="77" dur="200" fill="hold">
                                          <p:stCondLst>
                                            <p:cond delay="600"/>
                                          </p:stCondLst>
                                        </p:cTn>
                                        <p:tgtEl>
                                          <p:spTgt spid="27"/>
                                        </p:tgtEl>
                                        <p:attrNameLst>
                                          <p:attrName>r</p:attrName>
                                        </p:attrNameLst>
                                      </p:cBhvr>
                                    </p:animRot>
                                    <p:animRot by="120000">
                                      <p:cBhvr>
                                        <p:cTn id="78" dur="200" fill="hold">
                                          <p:stCondLst>
                                            <p:cond delay="800"/>
                                          </p:stCondLst>
                                        </p:cTn>
                                        <p:tgtEl>
                                          <p:spTgt spid="27"/>
                                        </p:tgtEl>
                                        <p:attrNameLst>
                                          <p:attrName>r</p:attrName>
                                        </p:attrNameLst>
                                      </p:cBhvr>
                                    </p:animRot>
                                  </p:childTnLst>
                                </p:cTn>
                              </p:par>
                            </p:childTnLst>
                          </p:cTn>
                        </p:par>
                      </p:childTnLst>
                    </p:cTn>
                  </p:par>
                  <p:par>
                    <p:cTn id="79" fill="hold">
                      <p:stCondLst>
                        <p:cond delay="indefinite"/>
                      </p:stCondLst>
                      <p:childTnLst>
                        <p:par>
                          <p:cTn id="80" fill="hold">
                            <p:stCondLst>
                              <p:cond delay="0"/>
                            </p:stCondLst>
                            <p:childTnLst>
                              <p:par>
                                <p:cTn id="81" presetID="32" presetClass="emph" presetSubtype="0" fill="hold" grpId="0" nodeType="clickEffect">
                                  <p:stCondLst>
                                    <p:cond delay="0"/>
                                  </p:stCondLst>
                                  <p:childTnLst>
                                    <p:animClr clrSpc="rgb" dir="cw">
                                      <p:cBhvr override="childStyle">
                                        <p:cTn id="82" dur="100" fill="hold"/>
                                        <p:tgtEl>
                                          <p:spTgt spid="28"/>
                                        </p:tgtEl>
                                        <p:attrNameLst>
                                          <p:attrName>style.color</p:attrName>
                                        </p:attrNameLst>
                                      </p:cBhvr>
                                      <p:to>
                                        <a:srgbClr val="FFFFFF"/>
                                      </p:to>
                                    </p:animClr>
                                    <p:animClr clrSpc="rgb" dir="cw">
                                      <p:cBhvr>
                                        <p:cTn id="83" dur="100" fill="hold"/>
                                        <p:tgtEl>
                                          <p:spTgt spid="28"/>
                                        </p:tgtEl>
                                        <p:attrNameLst>
                                          <p:attrName>fillcolor</p:attrName>
                                        </p:attrNameLst>
                                      </p:cBhvr>
                                      <p:to>
                                        <a:srgbClr val="FFFFFF"/>
                                      </p:to>
                                    </p:animClr>
                                    <p:set>
                                      <p:cBhvr>
                                        <p:cTn id="84" dur="100" fill="hold"/>
                                        <p:tgtEl>
                                          <p:spTgt spid="28"/>
                                        </p:tgtEl>
                                        <p:attrNameLst>
                                          <p:attrName>fill.type</p:attrName>
                                        </p:attrNameLst>
                                      </p:cBhvr>
                                      <p:to>
                                        <p:strVal val="solid"/>
                                      </p:to>
                                    </p:set>
                                    <p:set>
                                      <p:cBhvr>
                                        <p:cTn id="85" dur="100" fill="hold"/>
                                        <p:tgtEl>
                                          <p:spTgt spid="28"/>
                                        </p:tgtEl>
                                        <p:attrNameLst>
                                          <p:attrName>fill.on</p:attrName>
                                        </p:attrNameLst>
                                      </p:cBhvr>
                                      <p:to>
                                        <p:strVal val="true"/>
                                      </p:to>
                                    </p:set>
                                    <p:animRot by="120000">
                                      <p:cBhvr>
                                        <p:cTn id="86" dur="100" fill="hold">
                                          <p:stCondLst>
                                            <p:cond delay="0"/>
                                          </p:stCondLst>
                                        </p:cTn>
                                        <p:tgtEl>
                                          <p:spTgt spid="28"/>
                                        </p:tgtEl>
                                        <p:attrNameLst>
                                          <p:attrName>r</p:attrName>
                                        </p:attrNameLst>
                                      </p:cBhvr>
                                    </p:animRot>
                                    <p:animRot by="-240000">
                                      <p:cBhvr>
                                        <p:cTn id="87" dur="200" fill="hold">
                                          <p:stCondLst>
                                            <p:cond delay="200"/>
                                          </p:stCondLst>
                                        </p:cTn>
                                        <p:tgtEl>
                                          <p:spTgt spid="28"/>
                                        </p:tgtEl>
                                        <p:attrNameLst>
                                          <p:attrName>r</p:attrName>
                                        </p:attrNameLst>
                                      </p:cBhvr>
                                    </p:animRot>
                                    <p:animRot by="240000">
                                      <p:cBhvr>
                                        <p:cTn id="88" dur="200" fill="hold">
                                          <p:stCondLst>
                                            <p:cond delay="400"/>
                                          </p:stCondLst>
                                        </p:cTn>
                                        <p:tgtEl>
                                          <p:spTgt spid="28"/>
                                        </p:tgtEl>
                                        <p:attrNameLst>
                                          <p:attrName>r</p:attrName>
                                        </p:attrNameLst>
                                      </p:cBhvr>
                                    </p:animRot>
                                    <p:animRot by="-240000">
                                      <p:cBhvr>
                                        <p:cTn id="89" dur="200" fill="hold">
                                          <p:stCondLst>
                                            <p:cond delay="600"/>
                                          </p:stCondLst>
                                        </p:cTn>
                                        <p:tgtEl>
                                          <p:spTgt spid="28"/>
                                        </p:tgtEl>
                                        <p:attrNameLst>
                                          <p:attrName>r</p:attrName>
                                        </p:attrNameLst>
                                      </p:cBhvr>
                                    </p:animRot>
                                    <p:animRot by="120000">
                                      <p:cBhvr>
                                        <p:cTn id="90" dur="200" fill="hold">
                                          <p:stCondLst>
                                            <p:cond delay="800"/>
                                          </p:stCondLst>
                                        </p:cTn>
                                        <p:tgtEl>
                                          <p:spTgt spid="28"/>
                                        </p:tgtEl>
                                        <p:attrNameLst>
                                          <p:attrName>r</p:attrName>
                                        </p:attrNameLst>
                                      </p:cBhvr>
                                    </p:animRot>
                                  </p:childTnLst>
                                </p:cTn>
                              </p:par>
                              <p:par>
                                <p:cTn id="91" presetID="32" presetClass="emph" presetSubtype="0" fill="hold" grpId="0" nodeType="withEffect">
                                  <p:stCondLst>
                                    <p:cond delay="0"/>
                                  </p:stCondLst>
                                  <p:childTnLst>
                                    <p:animClr clrSpc="rgb" dir="cw">
                                      <p:cBhvr override="childStyle">
                                        <p:cTn id="92" dur="100" fill="hold"/>
                                        <p:tgtEl>
                                          <p:spTgt spid="29"/>
                                        </p:tgtEl>
                                        <p:attrNameLst>
                                          <p:attrName>style.color</p:attrName>
                                        </p:attrNameLst>
                                      </p:cBhvr>
                                      <p:to>
                                        <a:srgbClr val="FFFFFF"/>
                                      </p:to>
                                    </p:animClr>
                                    <p:animClr clrSpc="rgb" dir="cw">
                                      <p:cBhvr>
                                        <p:cTn id="93" dur="100" fill="hold"/>
                                        <p:tgtEl>
                                          <p:spTgt spid="29"/>
                                        </p:tgtEl>
                                        <p:attrNameLst>
                                          <p:attrName>fillcolor</p:attrName>
                                        </p:attrNameLst>
                                      </p:cBhvr>
                                      <p:to>
                                        <a:srgbClr val="FFFFFF"/>
                                      </p:to>
                                    </p:animClr>
                                    <p:set>
                                      <p:cBhvr>
                                        <p:cTn id="94" dur="100" fill="hold"/>
                                        <p:tgtEl>
                                          <p:spTgt spid="29"/>
                                        </p:tgtEl>
                                        <p:attrNameLst>
                                          <p:attrName>fill.type</p:attrName>
                                        </p:attrNameLst>
                                      </p:cBhvr>
                                      <p:to>
                                        <p:strVal val="solid"/>
                                      </p:to>
                                    </p:set>
                                    <p:set>
                                      <p:cBhvr>
                                        <p:cTn id="95" dur="100" fill="hold"/>
                                        <p:tgtEl>
                                          <p:spTgt spid="29"/>
                                        </p:tgtEl>
                                        <p:attrNameLst>
                                          <p:attrName>fill.on</p:attrName>
                                        </p:attrNameLst>
                                      </p:cBhvr>
                                      <p:to>
                                        <p:strVal val="true"/>
                                      </p:to>
                                    </p:set>
                                    <p:animRot by="120000">
                                      <p:cBhvr>
                                        <p:cTn id="96" dur="100" fill="hold">
                                          <p:stCondLst>
                                            <p:cond delay="0"/>
                                          </p:stCondLst>
                                        </p:cTn>
                                        <p:tgtEl>
                                          <p:spTgt spid="29"/>
                                        </p:tgtEl>
                                        <p:attrNameLst>
                                          <p:attrName>r</p:attrName>
                                        </p:attrNameLst>
                                      </p:cBhvr>
                                    </p:animRot>
                                    <p:animRot by="-240000">
                                      <p:cBhvr>
                                        <p:cTn id="97" dur="200" fill="hold">
                                          <p:stCondLst>
                                            <p:cond delay="200"/>
                                          </p:stCondLst>
                                        </p:cTn>
                                        <p:tgtEl>
                                          <p:spTgt spid="29"/>
                                        </p:tgtEl>
                                        <p:attrNameLst>
                                          <p:attrName>r</p:attrName>
                                        </p:attrNameLst>
                                      </p:cBhvr>
                                    </p:animRot>
                                    <p:animRot by="240000">
                                      <p:cBhvr>
                                        <p:cTn id="98" dur="200" fill="hold">
                                          <p:stCondLst>
                                            <p:cond delay="400"/>
                                          </p:stCondLst>
                                        </p:cTn>
                                        <p:tgtEl>
                                          <p:spTgt spid="29"/>
                                        </p:tgtEl>
                                        <p:attrNameLst>
                                          <p:attrName>r</p:attrName>
                                        </p:attrNameLst>
                                      </p:cBhvr>
                                    </p:animRot>
                                    <p:animRot by="-240000">
                                      <p:cBhvr>
                                        <p:cTn id="99" dur="200" fill="hold">
                                          <p:stCondLst>
                                            <p:cond delay="600"/>
                                          </p:stCondLst>
                                        </p:cTn>
                                        <p:tgtEl>
                                          <p:spTgt spid="29"/>
                                        </p:tgtEl>
                                        <p:attrNameLst>
                                          <p:attrName>r</p:attrName>
                                        </p:attrNameLst>
                                      </p:cBhvr>
                                    </p:animRot>
                                    <p:animRot by="120000">
                                      <p:cBhvr>
                                        <p:cTn id="100" dur="200" fill="hold">
                                          <p:stCondLst>
                                            <p:cond delay="800"/>
                                          </p:stCondLst>
                                        </p:cTn>
                                        <p:tgtEl>
                                          <p:spTgt spid="29"/>
                                        </p:tgtEl>
                                        <p:attrNameLst>
                                          <p:attrName>r</p:attrName>
                                        </p:attrNameLst>
                                      </p:cBhvr>
                                    </p:animRot>
                                  </p:childTnLst>
                                </p:cTn>
                              </p:par>
                              <p:par>
                                <p:cTn id="101" presetID="32" presetClass="emph" presetSubtype="0" fill="hold" grpId="0" nodeType="withEffect">
                                  <p:stCondLst>
                                    <p:cond delay="0"/>
                                  </p:stCondLst>
                                  <p:childTnLst>
                                    <p:animClr clrSpc="rgb" dir="cw">
                                      <p:cBhvr override="childStyle">
                                        <p:cTn id="102" dur="100" fill="hold"/>
                                        <p:tgtEl>
                                          <p:spTgt spid="30"/>
                                        </p:tgtEl>
                                        <p:attrNameLst>
                                          <p:attrName>style.color</p:attrName>
                                        </p:attrNameLst>
                                      </p:cBhvr>
                                      <p:to>
                                        <a:srgbClr val="FFFFFF"/>
                                      </p:to>
                                    </p:animClr>
                                    <p:animClr clrSpc="rgb" dir="cw">
                                      <p:cBhvr>
                                        <p:cTn id="103" dur="100" fill="hold"/>
                                        <p:tgtEl>
                                          <p:spTgt spid="30"/>
                                        </p:tgtEl>
                                        <p:attrNameLst>
                                          <p:attrName>fillcolor</p:attrName>
                                        </p:attrNameLst>
                                      </p:cBhvr>
                                      <p:to>
                                        <a:srgbClr val="FFFFFF"/>
                                      </p:to>
                                    </p:animClr>
                                    <p:set>
                                      <p:cBhvr>
                                        <p:cTn id="104" dur="100" fill="hold"/>
                                        <p:tgtEl>
                                          <p:spTgt spid="30"/>
                                        </p:tgtEl>
                                        <p:attrNameLst>
                                          <p:attrName>fill.type</p:attrName>
                                        </p:attrNameLst>
                                      </p:cBhvr>
                                      <p:to>
                                        <p:strVal val="solid"/>
                                      </p:to>
                                    </p:set>
                                    <p:set>
                                      <p:cBhvr>
                                        <p:cTn id="105" dur="100" fill="hold"/>
                                        <p:tgtEl>
                                          <p:spTgt spid="30"/>
                                        </p:tgtEl>
                                        <p:attrNameLst>
                                          <p:attrName>fill.on</p:attrName>
                                        </p:attrNameLst>
                                      </p:cBhvr>
                                      <p:to>
                                        <p:strVal val="true"/>
                                      </p:to>
                                    </p:set>
                                    <p:animRot by="120000">
                                      <p:cBhvr>
                                        <p:cTn id="106" dur="100" fill="hold">
                                          <p:stCondLst>
                                            <p:cond delay="0"/>
                                          </p:stCondLst>
                                        </p:cTn>
                                        <p:tgtEl>
                                          <p:spTgt spid="30"/>
                                        </p:tgtEl>
                                        <p:attrNameLst>
                                          <p:attrName>r</p:attrName>
                                        </p:attrNameLst>
                                      </p:cBhvr>
                                    </p:animRot>
                                    <p:animRot by="-240000">
                                      <p:cBhvr>
                                        <p:cTn id="107" dur="200" fill="hold">
                                          <p:stCondLst>
                                            <p:cond delay="200"/>
                                          </p:stCondLst>
                                        </p:cTn>
                                        <p:tgtEl>
                                          <p:spTgt spid="30"/>
                                        </p:tgtEl>
                                        <p:attrNameLst>
                                          <p:attrName>r</p:attrName>
                                        </p:attrNameLst>
                                      </p:cBhvr>
                                    </p:animRot>
                                    <p:animRot by="240000">
                                      <p:cBhvr>
                                        <p:cTn id="108" dur="200" fill="hold">
                                          <p:stCondLst>
                                            <p:cond delay="400"/>
                                          </p:stCondLst>
                                        </p:cTn>
                                        <p:tgtEl>
                                          <p:spTgt spid="30"/>
                                        </p:tgtEl>
                                        <p:attrNameLst>
                                          <p:attrName>r</p:attrName>
                                        </p:attrNameLst>
                                      </p:cBhvr>
                                    </p:animRot>
                                    <p:animRot by="-240000">
                                      <p:cBhvr>
                                        <p:cTn id="109" dur="200" fill="hold">
                                          <p:stCondLst>
                                            <p:cond delay="600"/>
                                          </p:stCondLst>
                                        </p:cTn>
                                        <p:tgtEl>
                                          <p:spTgt spid="30"/>
                                        </p:tgtEl>
                                        <p:attrNameLst>
                                          <p:attrName>r</p:attrName>
                                        </p:attrNameLst>
                                      </p:cBhvr>
                                    </p:animRot>
                                    <p:animRot by="120000">
                                      <p:cBhvr>
                                        <p:cTn id="110" dur="200" fill="hold">
                                          <p:stCondLst>
                                            <p:cond delay="800"/>
                                          </p:stCondLst>
                                        </p:cTn>
                                        <p:tgtEl>
                                          <p:spTgt spid="30"/>
                                        </p:tgtEl>
                                        <p:attrNameLst>
                                          <p:attrName>r</p:attrName>
                                        </p:attrNameLst>
                                      </p:cBhvr>
                                    </p:animRot>
                                  </p:childTnLst>
                                </p:cTn>
                              </p:par>
                              <p:par>
                                <p:cTn id="111" presetID="32" presetClass="emph" presetSubtype="0" fill="hold" grpId="0" nodeType="withEffect">
                                  <p:stCondLst>
                                    <p:cond delay="0"/>
                                  </p:stCondLst>
                                  <p:childTnLst>
                                    <p:animClr clrSpc="rgb" dir="cw">
                                      <p:cBhvr override="childStyle">
                                        <p:cTn id="112" dur="100" fill="hold"/>
                                        <p:tgtEl>
                                          <p:spTgt spid="5"/>
                                        </p:tgtEl>
                                        <p:attrNameLst>
                                          <p:attrName>style.color</p:attrName>
                                        </p:attrNameLst>
                                      </p:cBhvr>
                                      <p:to>
                                        <a:srgbClr val="FFFFFF"/>
                                      </p:to>
                                    </p:animClr>
                                    <p:animClr clrSpc="rgb" dir="cw">
                                      <p:cBhvr>
                                        <p:cTn id="113" dur="100" fill="hold"/>
                                        <p:tgtEl>
                                          <p:spTgt spid="5"/>
                                        </p:tgtEl>
                                        <p:attrNameLst>
                                          <p:attrName>fillcolor</p:attrName>
                                        </p:attrNameLst>
                                      </p:cBhvr>
                                      <p:to>
                                        <a:srgbClr val="FFFFFF"/>
                                      </p:to>
                                    </p:animClr>
                                    <p:set>
                                      <p:cBhvr>
                                        <p:cTn id="114" dur="100" fill="hold"/>
                                        <p:tgtEl>
                                          <p:spTgt spid="5"/>
                                        </p:tgtEl>
                                        <p:attrNameLst>
                                          <p:attrName>fill.type</p:attrName>
                                        </p:attrNameLst>
                                      </p:cBhvr>
                                      <p:to>
                                        <p:strVal val="solid"/>
                                      </p:to>
                                    </p:set>
                                    <p:set>
                                      <p:cBhvr>
                                        <p:cTn id="115" dur="100" fill="hold"/>
                                        <p:tgtEl>
                                          <p:spTgt spid="5"/>
                                        </p:tgtEl>
                                        <p:attrNameLst>
                                          <p:attrName>fill.on</p:attrName>
                                        </p:attrNameLst>
                                      </p:cBhvr>
                                      <p:to>
                                        <p:strVal val="true"/>
                                      </p:to>
                                    </p:set>
                                    <p:animRot by="120000">
                                      <p:cBhvr>
                                        <p:cTn id="116" dur="100" fill="hold">
                                          <p:stCondLst>
                                            <p:cond delay="0"/>
                                          </p:stCondLst>
                                        </p:cTn>
                                        <p:tgtEl>
                                          <p:spTgt spid="5"/>
                                        </p:tgtEl>
                                        <p:attrNameLst>
                                          <p:attrName>r</p:attrName>
                                        </p:attrNameLst>
                                      </p:cBhvr>
                                    </p:animRot>
                                    <p:animRot by="-240000">
                                      <p:cBhvr>
                                        <p:cTn id="117" dur="200" fill="hold">
                                          <p:stCondLst>
                                            <p:cond delay="200"/>
                                          </p:stCondLst>
                                        </p:cTn>
                                        <p:tgtEl>
                                          <p:spTgt spid="5"/>
                                        </p:tgtEl>
                                        <p:attrNameLst>
                                          <p:attrName>r</p:attrName>
                                        </p:attrNameLst>
                                      </p:cBhvr>
                                    </p:animRot>
                                    <p:animRot by="240000">
                                      <p:cBhvr>
                                        <p:cTn id="118" dur="200" fill="hold">
                                          <p:stCondLst>
                                            <p:cond delay="400"/>
                                          </p:stCondLst>
                                        </p:cTn>
                                        <p:tgtEl>
                                          <p:spTgt spid="5"/>
                                        </p:tgtEl>
                                        <p:attrNameLst>
                                          <p:attrName>r</p:attrName>
                                        </p:attrNameLst>
                                      </p:cBhvr>
                                    </p:animRot>
                                    <p:animRot by="-240000">
                                      <p:cBhvr>
                                        <p:cTn id="119" dur="200" fill="hold">
                                          <p:stCondLst>
                                            <p:cond delay="600"/>
                                          </p:stCondLst>
                                        </p:cTn>
                                        <p:tgtEl>
                                          <p:spTgt spid="5"/>
                                        </p:tgtEl>
                                        <p:attrNameLst>
                                          <p:attrName>r</p:attrName>
                                        </p:attrNameLst>
                                      </p:cBhvr>
                                    </p:animRot>
                                    <p:animRot by="120000">
                                      <p:cBhvr>
                                        <p:cTn id="120"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P spid="30"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509395"/>
                <a:ext cx="10229850" cy="406781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14:m>
                  <m:oMath xmlns:m="http://schemas.openxmlformats.org/officeDocument/2006/math">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𝑎</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𝑏</m:t>
                            </m:r>
                          </m:e>
                        </m:d>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Sup>
                      <m:sSub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𝐶</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p>
                    </m:sSubSup>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𝑎</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Sup>
                      <m:sSub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𝐶</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p>
                    </m:sSubSup>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𝑎</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𝑏</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Sup>
                      <m:sSub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𝐶</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𝑟</m:t>
                        </m:r>
                      </m:sup>
                    </m:sSubSup>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𝑎</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𝑟</m:t>
                        </m:r>
                      </m:sup>
                    </m:sSup>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𝑏</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𝑟</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Sup>
                      <m:sSub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𝐶</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sSubSup>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𝑏</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p>
                    </m:sSup>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𝑁</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p>
                      </m:e>
                    </m:d>
                  </m:oMath>
                </a14:m>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这个公式所表示的定理叫作二项式定理，右边的多项式叫作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baseline="30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的二项展开式，其中的系数 </a:t>
                </a:r>
                <a14:m>
                  <m:oMath xmlns:m="http://schemas.openxmlformats.org/officeDocument/2006/math">
                    <m:sSubSup>
                      <m:sSub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𝐶</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𝑟</m:t>
                        </m:r>
                      </m:sup>
                    </m:sSubSup>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𝑟</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e>
                    </m:d>
                  </m:oMath>
                </a14:m>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叫作二项式系数．式中的</a:t>
                </a:r>
                <a14:m>
                  <m:oMath xmlns:m="http://schemas.openxmlformats.org/officeDocument/2006/math">
                    <m:sSubSup>
                      <m:sSub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𝐶</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𝑟</m:t>
                        </m:r>
                      </m:sup>
                    </m:sSubSup>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𝑎</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𝑟</m:t>
                        </m:r>
                      </m:sup>
                    </m:sSup>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𝑏</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𝑟</m:t>
                        </m:r>
                      </m:sup>
                    </m:sSup>
                  </m:oMath>
                </a14:m>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叫作二项展开式的通项，用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r</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表示，即展开式的第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r</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 项为 </a:t>
                </a:r>
                <a14:m>
                  <m:oMath xmlns:m="http://schemas.openxmlformats.org/officeDocument/2006/math">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𝑇</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𝑟</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Sup>
                      <m:sSub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𝐶</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𝑟</m:t>
                        </m:r>
                      </m:sup>
                    </m:sSubSup>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𝑎</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𝑟</m:t>
                        </m:r>
                      </m:sup>
                    </m:sSup>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𝑏</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𝑟</m:t>
                        </m:r>
                      </m:sup>
                    </m:sSup>
                  </m:oMath>
                </a14:m>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509395"/>
                <a:ext cx="10229850" cy="406781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三、二项式定理</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10</a:t>
            </a:r>
            <a:r>
              <a:rPr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3</a:t>
            </a:r>
            <a:r>
              <a:rPr sz="6000" baseline="0">
                <a:solidFill>
                  <a:schemeClr val="bg1"/>
                </a:solidFill>
                <a:latin typeface="微软雅黑" panose="020B0503020204020204" charset="-122"/>
                <a:ea typeface="微软雅黑" panose="020B0503020204020204" charset="-122"/>
              </a:rPr>
              <a:t>　</a:t>
            </a:r>
            <a:r>
              <a:rPr sz="6000">
                <a:solidFill>
                  <a:schemeClr val="bg1"/>
                </a:solidFill>
                <a:latin typeface="微软雅黑" panose="020B0503020204020204" charset="-122"/>
                <a:ea typeface="微软雅黑" panose="020B0503020204020204" charset="-122"/>
                <a:sym typeface="+mn-ea"/>
              </a:rPr>
              <a:t>概率初步</a:t>
            </a:r>
            <a:endParaRPr sz="6000">
              <a:solidFill>
                <a:schemeClr val="bg1"/>
              </a:solidFill>
              <a:latin typeface="微软雅黑" panose="020B0503020204020204" charset="-122"/>
              <a:ea typeface="微软雅黑" panose="020B0503020204020204" charset="-122"/>
              <a:sym typeface="+mn-ea"/>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509395"/>
            <a:ext cx="10229850" cy="406781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ea typeface="Microsoft YaHei Regular" panose="020B0503020204020204" charset="-122"/>
              </a:rPr>
              <a:t>在自然界和人类社会生活中，普遍存在着一类我们事先无法准确预知其结果的现象，称为随机现象 ( 带有随机性、偶然性的现象 .)</a:t>
            </a:r>
            <a:endParaRPr sz="2400">
              <a:solidFill>
                <a:schemeClr val="bg1"/>
              </a:solidFill>
              <a:ea typeface="Microsoft YaHei Regular" panose="020B0503020204020204" charset="-122"/>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ea typeface="Microsoft YaHei Regular" panose="020B0503020204020204" charset="-122"/>
              </a:rPr>
              <a:t>当人们在一定的条件下对它加以观察或进行试验时，观察或试验的结果是多个可能结果中的某一个 . 而且在每次试验或观察前都无法确知其结果，即呈现出偶然性 . 或者说，出现哪个结果“凭机会而定”.</a:t>
            </a:r>
            <a:endParaRPr sz="2400">
              <a:solidFill>
                <a:schemeClr val="bg1"/>
              </a:solidFill>
              <a:ea typeface="Microsoft YaHei Regular" panose="020B0503020204020204" charset="-122"/>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一、随机现象</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05255"/>
            <a:ext cx="10079990" cy="3735705"/>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ea typeface="Microsoft YaHei Regular" panose="020B0503020204020204" charset="-122"/>
                <a:sym typeface="+mn-ea"/>
              </a:rPr>
              <a:t>例如，抛掷一枚硬币，当硬币落在地面上时，可能是正面 ( 有国徽的一面 ) 朝上，也可能是反面朝上，在硬币落地前我们不能预知究竟哪一面朝上．我们把这类现象称为随机现象 ( 或偶然现象 ).</a:t>
            </a:r>
            <a:endParaRPr altLang="zh-CN" sz="2400" noProof="0" dirty="0">
              <a:ln>
                <a:noFill/>
              </a:ln>
              <a:solidFill>
                <a:schemeClr val="bg1"/>
              </a:solidFill>
              <a:effectLst/>
              <a:uLnTx/>
              <a:uFillTx/>
              <a:ea typeface="Microsoft YaHei Regular" panose="020B0503020204020204" charset="-122"/>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ea typeface="Microsoft YaHei Regular" panose="020B0503020204020204" charset="-122"/>
                <a:sym typeface="+mn-ea"/>
              </a:rPr>
              <a:t>随机现象的结果事先不能预知，初看似乎毫无规律 . 然而人们发现，同一随机现象大量重复出现时，每种可能的结果出现的频率具有稳定性，从而表明随机现象也有其固有的规律性 .</a:t>
            </a:r>
            <a:endParaRPr altLang="zh-CN" sz="2400" noProof="0" dirty="0">
              <a:ln>
                <a:noFill/>
              </a:ln>
              <a:solidFill>
                <a:schemeClr val="bg1"/>
              </a:solidFill>
              <a:effectLst/>
              <a:uLnTx/>
              <a:uFillTx/>
              <a:ea typeface="Microsoft YaHei Regular"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05255"/>
            <a:ext cx="10079990" cy="3735705"/>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ea typeface="Microsoft YaHei Regular" panose="020B0503020204020204" charset="-122"/>
                <a:sym typeface="+mn-ea"/>
              </a:rPr>
              <a:t>例如，一门火炮在一定条件下进行射击，个别炮弹的弹着点可能偏离目标而有随机性的误差，但大量炮弹的弹着点则表现出一定的规律性，如一定的命中率 . 一定的分布规律等 .</a:t>
            </a:r>
            <a:endParaRPr altLang="zh-CN" sz="2400" noProof="0" dirty="0">
              <a:ln>
                <a:noFill/>
              </a:ln>
              <a:solidFill>
                <a:schemeClr val="bg1"/>
              </a:solidFill>
              <a:effectLst/>
              <a:uLnTx/>
              <a:uFillTx/>
              <a:ea typeface="Microsoft YaHei Regular" panose="020B0503020204020204" charset="-122"/>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ea typeface="Microsoft YaHei Regular" panose="020B0503020204020204" charset="-122"/>
                <a:sym typeface="+mn-ea"/>
              </a:rPr>
              <a:t>人们把随机现象在大量重复出现时所表现出的量的规律性称为随机现象的统计规律性 .</a:t>
            </a:r>
            <a:endParaRPr altLang="zh-CN" sz="2400" noProof="0" dirty="0">
              <a:ln>
                <a:noFill/>
              </a:ln>
              <a:solidFill>
                <a:schemeClr val="bg1"/>
              </a:solidFill>
              <a:effectLst/>
              <a:uLnTx/>
              <a:uFillTx/>
              <a:ea typeface="Microsoft YaHei Regular"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509395"/>
            <a:ext cx="10351135" cy="406781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ea typeface="Microsoft YaHei Regular" panose="020B0503020204020204" charset="-122"/>
              </a:rPr>
              <a:t>为了对随机现象的统计规律性进行研究，把具有以下 3 个特征的试验称为随机试验，并简称为试验 .</a:t>
            </a:r>
            <a:endParaRPr sz="2400">
              <a:solidFill>
                <a:schemeClr val="bg1"/>
              </a:solidFill>
              <a:ea typeface="Microsoft YaHei Regular" panose="020B0503020204020204" charset="-122"/>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92D050"/>
                </a:solidFill>
                <a:ea typeface="Microsoft YaHei Regular" panose="020B0503020204020204" charset="-122"/>
              </a:rPr>
              <a:t>1. 可以在相同的条件下重复地进行</a:t>
            </a:r>
            <a:endParaRPr sz="2400">
              <a:solidFill>
                <a:srgbClr val="92D050"/>
              </a:solidFill>
              <a:ea typeface="Microsoft YaHei Regular" panose="020B0503020204020204" charset="-122"/>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92D050"/>
                </a:solidFill>
                <a:ea typeface="Microsoft YaHei Regular" panose="020B0503020204020204" charset="-122"/>
              </a:rPr>
              <a:t>2. 每次试验的可能结果不止一个，并且能事先明确试验的所有可能结果</a:t>
            </a:r>
            <a:endParaRPr sz="2400">
              <a:solidFill>
                <a:srgbClr val="92D050"/>
              </a:solidFill>
              <a:ea typeface="Microsoft YaHei Regular" panose="020B0503020204020204" charset="-122"/>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92D050"/>
                </a:solidFill>
                <a:ea typeface="Microsoft YaHei Regular" panose="020B0503020204020204" charset="-122"/>
              </a:rPr>
              <a:t>3. 进行一次试验之前不能确定哪一个结果会出现</a:t>
            </a:r>
            <a:endParaRPr sz="2400">
              <a:solidFill>
                <a:srgbClr val="92D050"/>
              </a:solidFill>
              <a:ea typeface="Microsoft YaHei Regular" panose="020B0503020204020204" charset="-122"/>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二、随机试验</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71245" y="996315"/>
            <a:ext cx="10246995" cy="4510405"/>
          </a:xfrm>
          <a:prstGeom prst="rect">
            <a:avLst/>
          </a:prstGeom>
          <a:noFill/>
          <a:ln w="9525">
            <a:noFill/>
          </a:ln>
        </p:spPr>
        <p:txBody>
          <a:bodyPr anchor="t" anchorCtr="0">
            <a:noAutofit/>
          </a:bodyPr>
          <a:p>
            <a:pPr marR="0" lvl="0" indent="609600" algn="just" defTabSz="914400" rtl="0" eaLnBrk="0" fontAlgn="base" hangingPunct="0">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zh-CN" altLang="zh-CN" sz="2400" noProof="0" dirty="0" smtClean="0">
                <a:ln>
                  <a:noFill/>
                </a:ln>
                <a:solidFill>
                  <a:srgbClr val="FFFF00"/>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实例：</a:t>
            </a:r>
            <a:r>
              <a:rPr lang="zh-CN"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“抛掷一枚硬币，观察字面、花面出现的情况”，为随机试验 .</a:t>
            </a:r>
            <a:endParaRPr lang="zh-CN"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eaLnBrk="0" fontAlgn="base" hangingPunct="0">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zh-CN" altLang="zh-CN" sz="2400" noProof="0" dirty="0" smtClean="0">
                <a:ln>
                  <a:noFill/>
                </a:ln>
                <a:solidFill>
                  <a:srgbClr val="FFFF00"/>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分析：</a:t>
            </a:r>
            <a:endParaRPr lang="zh-CN" altLang="zh-CN" sz="2400" noProof="0" dirty="0" smtClean="0">
              <a:ln>
                <a:noFill/>
              </a:ln>
              <a:solidFill>
                <a:srgbClr val="FFFF00"/>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eaLnBrk="0" fontAlgn="base" hangingPunct="0">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zh-CN"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(1) 试验可以在相同的条件下重复地进行 .</a:t>
            </a:r>
            <a:endParaRPr lang="zh-CN"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eaLnBrk="0" fontAlgn="base" hangingPunct="0">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zh-CN"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(2) 试验的所有可能结果是字面、花面 .</a:t>
            </a:r>
            <a:endParaRPr lang="zh-CN"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eaLnBrk="0" fontAlgn="base" hangingPunct="0">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zh-CN"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(3) 进行一次试验之前不能确定哪一个结果会出现 .</a:t>
            </a:r>
            <a:endParaRPr lang="zh-CN"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509395"/>
            <a:ext cx="10351135" cy="406781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在具体问题的研究中，描述随机现象的第一步就是建立样本空间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随机试验的所有可能结果组成的集合称为这个试验的样本空间，记为</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 Ω</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样本空间的元素，即试验的每一个结果，称为样本点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Regular" panose="02020603050405020304" charset="0"/>
                <a:ea typeface="Microsoft YaHei Regular" panose="020B0503020204020204" charset="-122"/>
                <a:cs typeface="Times New Roman Regular" panose="02020603050405020304" charset="0"/>
              </a:rPr>
              <a:t>实例：</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从一批产品中，依次任选 3 件，记录出现正品与次品的情况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正品，</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次品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则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Ω</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NNN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NND</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NDN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DNN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NDD</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DDN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DND</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DDD</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其中，</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NNN, NND, NDN, DNN, NDD, DDN, DND, DDD</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为样本点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三、样本空间与事件</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996315"/>
            <a:ext cx="10079990" cy="451040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Regular" panose="02020603050405020304" charset="0"/>
                <a:ea typeface="Microsoft YaHei Regular" panose="020B0503020204020204" charset="-122"/>
                <a:cs typeface="Times New Roman Regular" panose="02020603050405020304" charset="0"/>
              </a:rPr>
              <a:t>说明：</a:t>
            </a:r>
            <a:endParaRPr sz="2400">
              <a:solidFill>
                <a:srgbClr val="FFFF00"/>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 试验不同，对应的样本空间也不同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(2) 同一试验，若试验目的不同，则对应的样本空间也不同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(3) 建立样本空间，事实上就是建立随机现象的数学模型 . 因此，一个样本空间可以概括许多内容大不相同的实际问题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996315"/>
            <a:ext cx="10079990" cy="451040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在随机试验中，人们除了关心试验结果本身外，往往还关心试验结果是否具备某一指定的可观察的特征，概率论中将这一可观察的特征称为一个事件，它分 3 类：</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 随机事件：在试验中可能发生也可能不发生的事件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(2) 必然事件：在每次试验中都必然发生的事件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(3) 不可能事件：在任何一次试验中都不可能发生的事件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矩形"/>
          <p:cNvSpPr/>
          <p:nvPr/>
        </p:nvSpPr>
        <p:spPr>
          <a:xfrm>
            <a:off x="982980" y="908368"/>
            <a:ext cx="1567815" cy="2377440"/>
          </a:xfrm>
          <a:prstGeom prst="rect">
            <a:avLst/>
          </a:prstGeom>
          <a:noFill/>
          <a:ln w="9525">
            <a:noFill/>
          </a:ln>
        </p:spPr>
        <p:txBody>
          <a:bodyPr vert="eaVert" wrap="none" lIns="91440" tIns="45720" rIns="91440" bIns="45720" anchor="t" anchorCtr="0">
            <a:spAutoFit/>
          </a:bodyPr>
          <a:p>
            <a:r>
              <a:rPr lang="zh-CN" altLang="en-US" sz="9000" baseline="0">
                <a:solidFill>
                  <a:schemeClr val="bg1"/>
                </a:solidFill>
                <a:latin typeface="黑体" panose="02010609060101010101" charset="-122"/>
                <a:ea typeface="黑体" panose="02010609060101010101" charset="-122"/>
              </a:rPr>
              <a:t>目录</a:t>
            </a:r>
            <a:endParaRPr lang="zh-CN" altLang="en-US" sz="9000" baseline="0">
              <a:solidFill>
                <a:schemeClr val="bg1"/>
              </a:solidFill>
              <a:latin typeface="黑体" panose="02010609060101010101" charset="-122"/>
              <a:ea typeface="黑体" panose="02010609060101010101" charset="-122"/>
            </a:endParaRPr>
          </a:p>
        </p:txBody>
      </p:sp>
      <p:sp>
        <p:nvSpPr>
          <p:cNvPr id="23" name="矩形"/>
          <p:cNvSpPr/>
          <p:nvPr/>
        </p:nvSpPr>
        <p:spPr>
          <a:xfrm>
            <a:off x="2351405" y="1557020"/>
            <a:ext cx="551815" cy="2235200"/>
          </a:xfrm>
          <a:prstGeom prst="rect">
            <a:avLst/>
          </a:prstGeom>
          <a:noFill/>
          <a:ln w="9525">
            <a:noFill/>
          </a:ln>
        </p:spPr>
        <p:txBody>
          <a:bodyPr vert="eaVert" wrap="square" lIns="91440" tIns="45720" rIns="91440" bIns="45720" anchor="t" anchorCtr="0">
            <a:spAutoFit/>
          </a:bodyPr>
          <a:p>
            <a:pPr algn="dist"/>
            <a:r>
              <a:rPr lang="en-US" altLang="zh-CN" sz="2400" b="1" baseline="0">
                <a:solidFill>
                  <a:schemeClr val="bg1"/>
                </a:solidFill>
                <a:latin typeface="等线" charset="-122"/>
                <a:ea typeface="等线" charset="-122"/>
              </a:rPr>
              <a:t>CONTENTS</a:t>
            </a:r>
            <a:endParaRPr lang="en-US" altLang="zh-CN" sz="2400" b="1" baseline="0">
              <a:solidFill>
                <a:schemeClr val="bg1"/>
              </a:solidFill>
              <a:latin typeface="等线" charset="-122"/>
              <a:ea typeface="等线" charset="-122"/>
            </a:endParaRPr>
          </a:p>
        </p:txBody>
      </p:sp>
      <p:sp>
        <p:nvSpPr>
          <p:cNvPr id="24" name="矩形"/>
          <p:cNvSpPr/>
          <p:nvPr/>
        </p:nvSpPr>
        <p:spPr>
          <a:xfrm>
            <a:off x="4727575" y="837248"/>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a:t>
            </a: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九章 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5" name="矩形"/>
          <p:cNvSpPr/>
          <p:nvPr/>
        </p:nvSpPr>
        <p:spPr>
          <a:xfrm>
            <a:off x="4727575" y="1516063"/>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a:t>
            </a: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十章 极限</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6" name="矩形"/>
          <p:cNvSpPr/>
          <p:nvPr/>
        </p:nvSpPr>
        <p:spPr>
          <a:xfrm>
            <a:off x="4727575" y="2194878"/>
            <a:ext cx="29229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第十</a:t>
            </a: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一章 连续函数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7" name="矩形"/>
          <p:cNvSpPr/>
          <p:nvPr/>
        </p:nvSpPr>
        <p:spPr>
          <a:xfrm>
            <a:off x="4727575" y="2873693"/>
            <a:ext cx="32531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第十</a:t>
            </a: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二章 导数与微分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1450">
                                          <p:stCondLst>
                                            <p:cond delay="0"/>
                                          </p:stCondLst>
                                        </p:cTn>
                                        <p:tgtEl>
                                          <p:spTgt spid="22"/>
                                        </p:tgtEl>
                                      </p:cBhvr>
                                    </p:animEffect>
                                    <p:anim calcmode="lin" valueType="num">
                                      <p:cBhvr>
                                        <p:cTn id="8" dur="4555"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1660" tmFilter="0.0,0.0; 0.25,0.07; 0.50,0.2; 0.75,0.467; 1.0,1.0">
                                          <p:stCondLst>
                                            <p:cond delay="0"/>
                                          </p:stCondLst>
                                        </p:cTn>
                                        <p:tgtEl>
                                          <p:spTgt spid="22"/>
                                        </p:tgtEl>
                                        <p:attrNameLst>
                                          <p:attrName>ppt_y</p:attrName>
                                        </p:attrNameLst>
                                      </p:cBhvr>
                                      <p:tavLst>
                                        <p:tav tm="0" fmla="#ppt_y-sin(pi*$)/3">
                                          <p:val>
                                            <p:fltVal val="0.500000"/>
                                          </p:val>
                                        </p:tav>
                                        <p:tav tm="100000">
                                          <p:val>
                                            <p:fltVal val="1.000000"/>
                                          </p:val>
                                        </p:tav>
                                      </p:tavLst>
                                    </p:anim>
                                    <p:anim calcmode="lin" valueType="num">
                                      <p:cBhvr>
                                        <p:cTn id="10" dur="1660" tmFilter="0, 0; 0.125,0.2665; 0.25,0.4; 0.375,0.465; 0.5,0.5;  0.625,0.535; 0.75,0.6; 0.875,0.7335; 1,1">
                                          <p:stCondLst>
                                            <p:cond delay="1660"/>
                                          </p:stCondLst>
                                        </p:cTn>
                                        <p:tgtEl>
                                          <p:spTgt spid="22"/>
                                        </p:tgtEl>
                                        <p:attrNameLst>
                                          <p:attrName>ppt_y</p:attrName>
                                        </p:attrNameLst>
                                      </p:cBhvr>
                                      <p:tavLst>
                                        <p:tav tm="0" fmla="#ppt_y-sin(pi*$)/9">
                                          <p:val>
                                            <p:fltVal val="0.000000"/>
                                          </p:val>
                                        </p:tav>
                                        <p:tav tm="100000">
                                          <p:val>
                                            <p:fltVal val="1.000000"/>
                                          </p:val>
                                        </p:tav>
                                      </p:tavLst>
                                    </p:anim>
                                    <p:anim calcmode="lin" valueType="num">
                                      <p:cBhvr>
                                        <p:cTn id="11" dur="830" tmFilter="0, 0; 0.125,0.2665; 0.25,0.4; 0.375,0.465; 0.5,0.5;  0.625,0.535; 0.75,0.6; 0.875,0.7335; 1,1">
                                          <p:stCondLst>
                                            <p:cond delay="3310"/>
                                          </p:stCondLst>
                                        </p:cTn>
                                        <p:tgtEl>
                                          <p:spTgt spid="22"/>
                                        </p:tgtEl>
                                        <p:attrNameLst>
                                          <p:attrName>ppt_y</p:attrName>
                                        </p:attrNameLst>
                                      </p:cBhvr>
                                      <p:tavLst>
                                        <p:tav tm="0" fmla="#ppt_y-sin(pi*$)/27">
                                          <p:val>
                                            <p:fltVal val="0.000000"/>
                                          </p:val>
                                        </p:tav>
                                        <p:tav tm="100000">
                                          <p:val>
                                            <p:fltVal val="1.000000"/>
                                          </p:val>
                                        </p:tav>
                                      </p:tavLst>
                                    </p:anim>
                                    <p:anim calcmode="lin" valueType="num">
                                      <p:cBhvr>
                                        <p:cTn id="12" dur="410" tmFilter="0, 0; 0.125,0.2665; 0.25,0.4; 0.375,0.465; 0.5,0.5;  0.625,0.535; 0.75,0.6; 0.875,0.7335; 1,1">
                                          <p:stCondLst>
                                            <p:cond delay="4140"/>
                                          </p:stCondLst>
                                        </p:cTn>
                                        <p:tgtEl>
                                          <p:spTgt spid="22"/>
                                        </p:tgtEl>
                                        <p:attrNameLst>
                                          <p:attrName>ppt_y</p:attrName>
                                        </p:attrNameLst>
                                      </p:cBhvr>
                                      <p:tavLst>
                                        <p:tav tm="0" fmla="#ppt_y-sin(pi*$)/81">
                                          <p:val>
                                            <p:fltVal val="0.000000"/>
                                          </p:val>
                                        </p:tav>
                                        <p:tav tm="100000">
                                          <p:val>
                                            <p:fltVal val="1.000000"/>
                                          </p:val>
                                        </p:tav>
                                      </p:tavLst>
                                    </p:anim>
                                    <p:animScale>
                                      <p:cBhvr>
                                        <p:cTn id="13" dur="65">
                                          <p:stCondLst>
                                            <p:cond delay="1625"/>
                                          </p:stCondLst>
                                        </p:cTn>
                                        <p:tgtEl>
                                          <p:spTgt spid="22"/>
                                        </p:tgtEl>
                                      </p:cBhvr>
                                      <p:to x="100000" y="60000"/>
                                    </p:animScale>
                                    <p:animScale>
                                      <p:cBhvr>
                                        <p:cTn id="14" dur="415" decel="50000">
                                          <p:stCondLst>
                                            <p:cond delay="1690"/>
                                          </p:stCondLst>
                                        </p:cTn>
                                        <p:tgtEl>
                                          <p:spTgt spid="22"/>
                                        </p:tgtEl>
                                      </p:cBhvr>
                                      <p:to x="100000" y="100000"/>
                                    </p:animScale>
                                    <p:animScale>
                                      <p:cBhvr>
                                        <p:cTn id="15" dur="65">
                                          <p:stCondLst>
                                            <p:cond delay="3280"/>
                                          </p:stCondLst>
                                        </p:cTn>
                                        <p:tgtEl>
                                          <p:spTgt spid="22"/>
                                        </p:tgtEl>
                                      </p:cBhvr>
                                      <p:to x="100000" y="80000"/>
                                    </p:animScale>
                                    <p:animScale>
                                      <p:cBhvr>
                                        <p:cTn id="16" dur="415" decel="50000">
                                          <p:stCondLst>
                                            <p:cond delay="3345"/>
                                          </p:stCondLst>
                                        </p:cTn>
                                        <p:tgtEl>
                                          <p:spTgt spid="22"/>
                                        </p:tgtEl>
                                      </p:cBhvr>
                                      <p:to x="100000" y="100000"/>
                                    </p:animScale>
                                    <p:animScale>
                                      <p:cBhvr>
                                        <p:cTn id="17" dur="65">
                                          <p:stCondLst>
                                            <p:cond delay="4105"/>
                                          </p:stCondLst>
                                        </p:cTn>
                                        <p:tgtEl>
                                          <p:spTgt spid="22"/>
                                        </p:tgtEl>
                                      </p:cBhvr>
                                      <p:to x="100000" y="90000"/>
                                    </p:animScale>
                                    <p:animScale>
                                      <p:cBhvr>
                                        <p:cTn id="18" dur="415" decel="50000">
                                          <p:stCondLst>
                                            <p:cond delay="4170"/>
                                          </p:stCondLst>
                                        </p:cTn>
                                        <p:tgtEl>
                                          <p:spTgt spid="22"/>
                                        </p:tgtEl>
                                      </p:cBhvr>
                                      <p:to x="100000" y="100000"/>
                                    </p:animScale>
                                    <p:animScale>
                                      <p:cBhvr>
                                        <p:cTn id="19" dur="65">
                                          <p:stCondLst>
                                            <p:cond delay="4520"/>
                                          </p:stCondLst>
                                        </p:cTn>
                                        <p:tgtEl>
                                          <p:spTgt spid="22"/>
                                        </p:tgtEl>
                                      </p:cBhvr>
                                      <p:to x="100000" y="95000"/>
                                    </p:animScale>
                                    <p:animScale>
                                      <p:cBhvr>
                                        <p:cTn id="20" dur="415" decel="50000">
                                          <p:stCondLst>
                                            <p:cond delay="4585"/>
                                          </p:stCondLst>
                                        </p:cTn>
                                        <p:tgtEl>
                                          <p:spTgt spid="2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1450">
                                          <p:stCondLst>
                                            <p:cond delay="0"/>
                                          </p:stCondLst>
                                        </p:cTn>
                                        <p:tgtEl>
                                          <p:spTgt spid="23"/>
                                        </p:tgtEl>
                                      </p:cBhvr>
                                    </p:animEffect>
                                    <p:anim calcmode="lin" valueType="num">
                                      <p:cBhvr>
                                        <p:cTn id="24" dur="4555"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5" dur="1660" tmFilter="0.0,0.0; 0.25,0.07; 0.50,0.2; 0.75,0.467; 1.0,1.0">
                                          <p:stCondLst>
                                            <p:cond delay="0"/>
                                          </p:stCondLst>
                                        </p:cTn>
                                        <p:tgtEl>
                                          <p:spTgt spid="23"/>
                                        </p:tgtEl>
                                        <p:attrNameLst>
                                          <p:attrName>ppt_y</p:attrName>
                                        </p:attrNameLst>
                                      </p:cBhvr>
                                      <p:tavLst>
                                        <p:tav tm="0" fmla="#ppt_y-sin(pi*$)/3">
                                          <p:val>
                                            <p:fltVal val="0.500000"/>
                                          </p:val>
                                        </p:tav>
                                        <p:tav tm="100000">
                                          <p:val>
                                            <p:fltVal val="1.000000"/>
                                          </p:val>
                                        </p:tav>
                                      </p:tavLst>
                                    </p:anim>
                                    <p:anim calcmode="lin" valueType="num">
                                      <p:cBhvr>
                                        <p:cTn id="26" dur="1660" tmFilter="0, 0; 0.125,0.2665; 0.25,0.4; 0.375,0.465; 0.5,0.5;  0.625,0.535; 0.75,0.6; 0.875,0.7335; 1,1">
                                          <p:stCondLst>
                                            <p:cond delay="1660"/>
                                          </p:stCondLst>
                                        </p:cTn>
                                        <p:tgtEl>
                                          <p:spTgt spid="23"/>
                                        </p:tgtEl>
                                        <p:attrNameLst>
                                          <p:attrName>ppt_y</p:attrName>
                                        </p:attrNameLst>
                                      </p:cBhvr>
                                      <p:tavLst>
                                        <p:tav tm="0" fmla="#ppt_y-sin(pi*$)/9">
                                          <p:val>
                                            <p:fltVal val="0.000000"/>
                                          </p:val>
                                        </p:tav>
                                        <p:tav tm="100000">
                                          <p:val>
                                            <p:fltVal val="1.000000"/>
                                          </p:val>
                                        </p:tav>
                                      </p:tavLst>
                                    </p:anim>
                                    <p:anim calcmode="lin" valueType="num">
                                      <p:cBhvr>
                                        <p:cTn id="27" dur="830" tmFilter="0, 0; 0.125,0.2665; 0.25,0.4; 0.375,0.465; 0.5,0.5;  0.625,0.535; 0.75,0.6; 0.875,0.7335; 1,1">
                                          <p:stCondLst>
                                            <p:cond delay="3310"/>
                                          </p:stCondLst>
                                        </p:cTn>
                                        <p:tgtEl>
                                          <p:spTgt spid="23"/>
                                        </p:tgtEl>
                                        <p:attrNameLst>
                                          <p:attrName>ppt_y</p:attrName>
                                        </p:attrNameLst>
                                      </p:cBhvr>
                                      <p:tavLst>
                                        <p:tav tm="0" fmla="#ppt_y-sin(pi*$)/27">
                                          <p:val>
                                            <p:fltVal val="0.000000"/>
                                          </p:val>
                                        </p:tav>
                                        <p:tav tm="100000">
                                          <p:val>
                                            <p:fltVal val="1.000000"/>
                                          </p:val>
                                        </p:tav>
                                      </p:tavLst>
                                    </p:anim>
                                    <p:anim calcmode="lin" valueType="num">
                                      <p:cBhvr>
                                        <p:cTn id="28" dur="410" tmFilter="0, 0; 0.125,0.2665; 0.25,0.4; 0.375,0.465; 0.5,0.5;  0.625,0.535; 0.75,0.6; 0.875,0.7335; 1,1">
                                          <p:stCondLst>
                                            <p:cond delay="4140"/>
                                          </p:stCondLst>
                                        </p:cTn>
                                        <p:tgtEl>
                                          <p:spTgt spid="23"/>
                                        </p:tgtEl>
                                        <p:attrNameLst>
                                          <p:attrName>ppt_y</p:attrName>
                                        </p:attrNameLst>
                                      </p:cBhvr>
                                      <p:tavLst>
                                        <p:tav tm="0" fmla="#ppt_y-sin(pi*$)/81">
                                          <p:val>
                                            <p:fltVal val="0.000000"/>
                                          </p:val>
                                        </p:tav>
                                        <p:tav tm="100000">
                                          <p:val>
                                            <p:fltVal val="1.000000"/>
                                          </p:val>
                                        </p:tav>
                                      </p:tavLst>
                                    </p:anim>
                                    <p:animScale>
                                      <p:cBhvr>
                                        <p:cTn id="29" dur="65">
                                          <p:stCondLst>
                                            <p:cond delay="1625"/>
                                          </p:stCondLst>
                                        </p:cTn>
                                        <p:tgtEl>
                                          <p:spTgt spid="23"/>
                                        </p:tgtEl>
                                      </p:cBhvr>
                                      <p:to x="100000" y="60000"/>
                                    </p:animScale>
                                    <p:animScale>
                                      <p:cBhvr>
                                        <p:cTn id="30" dur="415" decel="50000">
                                          <p:stCondLst>
                                            <p:cond delay="1690"/>
                                          </p:stCondLst>
                                        </p:cTn>
                                        <p:tgtEl>
                                          <p:spTgt spid="23"/>
                                        </p:tgtEl>
                                      </p:cBhvr>
                                      <p:to x="100000" y="100000"/>
                                    </p:animScale>
                                    <p:animScale>
                                      <p:cBhvr>
                                        <p:cTn id="31" dur="65">
                                          <p:stCondLst>
                                            <p:cond delay="3280"/>
                                          </p:stCondLst>
                                        </p:cTn>
                                        <p:tgtEl>
                                          <p:spTgt spid="23"/>
                                        </p:tgtEl>
                                      </p:cBhvr>
                                      <p:to x="100000" y="80000"/>
                                    </p:animScale>
                                    <p:animScale>
                                      <p:cBhvr>
                                        <p:cTn id="32" dur="415" decel="50000">
                                          <p:stCondLst>
                                            <p:cond delay="3345"/>
                                          </p:stCondLst>
                                        </p:cTn>
                                        <p:tgtEl>
                                          <p:spTgt spid="23"/>
                                        </p:tgtEl>
                                      </p:cBhvr>
                                      <p:to x="100000" y="100000"/>
                                    </p:animScale>
                                    <p:animScale>
                                      <p:cBhvr>
                                        <p:cTn id="33" dur="65">
                                          <p:stCondLst>
                                            <p:cond delay="4105"/>
                                          </p:stCondLst>
                                        </p:cTn>
                                        <p:tgtEl>
                                          <p:spTgt spid="23"/>
                                        </p:tgtEl>
                                      </p:cBhvr>
                                      <p:to x="100000" y="90000"/>
                                    </p:animScale>
                                    <p:animScale>
                                      <p:cBhvr>
                                        <p:cTn id="34" dur="415" decel="50000">
                                          <p:stCondLst>
                                            <p:cond delay="4170"/>
                                          </p:stCondLst>
                                        </p:cTn>
                                        <p:tgtEl>
                                          <p:spTgt spid="23"/>
                                        </p:tgtEl>
                                      </p:cBhvr>
                                      <p:to x="100000" y="100000"/>
                                    </p:animScale>
                                    <p:animScale>
                                      <p:cBhvr>
                                        <p:cTn id="35" dur="65">
                                          <p:stCondLst>
                                            <p:cond delay="4520"/>
                                          </p:stCondLst>
                                        </p:cTn>
                                        <p:tgtEl>
                                          <p:spTgt spid="23"/>
                                        </p:tgtEl>
                                      </p:cBhvr>
                                      <p:to x="100000" y="95000"/>
                                    </p:animScale>
                                    <p:animScale>
                                      <p:cBhvr>
                                        <p:cTn id="36" dur="415" decel="50000">
                                          <p:stCondLst>
                                            <p:cond delay="4585"/>
                                          </p:stCondLst>
                                        </p:cTn>
                                        <p:tgtEl>
                                          <p:spTgt spid="23"/>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32" presetClass="emph" presetSubtype="0" fill="hold" grpId="0" nodeType="clickEffect">
                                  <p:stCondLst>
                                    <p:cond delay="0"/>
                                  </p:stCondLst>
                                  <p:childTnLst>
                                    <p:animClr clrSpc="rgb" dir="cw">
                                      <p:cBhvr override="childStyle">
                                        <p:cTn id="40" dur="100" fill="hold"/>
                                        <p:tgtEl>
                                          <p:spTgt spid="24"/>
                                        </p:tgtEl>
                                        <p:attrNameLst>
                                          <p:attrName>style.color</p:attrName>
                                        </p:attrNameLst>
                                      </p:cBhvr>
                                      <p:to>
                                        <a:srgbClr val="FFFFFF"/>
                                      </p:to>
                                    </p:animClr>
                                    <p:animClr clrSpc="rgb" dir="cw">
                                      <p:cBhvr>
                                        <p:cTn id="41" dur="100" fill="hold"/>
                                        <p:tgtEl>
                                          <p:spTgt spid="24"/>
                                        </p:tgtEl>
                                        <p:attrNameLst>
                                          <p:attrName>fillcolor</p:attrName>
                                        </p:attrNameLst>
                                      </p:cBhvr>
                                      <p:to>
                                        <a:srgbClr val="FFFFFF"/>
                                      </p:to>
                                    </p:animClr>
                                    <p:set>
                                      <p:cBhvr>
                                        <p:cTn id="42" dur="100" fill="hold"/>
                                        <p:tgtEl>
                                          <p:spTgt spid="24"/>
                                        </p:tgtEl>
                                        <p:attrNameLst>
                                          <p:attrName>fill.type</p:attrName>
                                        </p:attrNameLst>
                                      </p:cBhvr>
                                      <p:to>
                                        <p:strVal val="solid"/>
                                      </p:to>
                                    </p:set>
                                    <p:set>
                                      <p:cBhvr>
                                        <p:cTn id="43" dur="100" fill="hold"/>
                                        <p:tgtEl>
                                          <p:spTgt spid="24"/>
                                        </p:tgtEl>
                                        <p:attrNameLst>
                                          <p:attrName>fill.on</p:attrName>
                                        </p:attrNameLst>
                                      </p:cBhvr>
                                      <p:to>
                                        <p:strVal val="true"/>
                                      </p:to>
                                    </p:set>
                                    <p:animRot by="120000">
                                      <p:cBhvr>
                                        <p:cTn id="44" dur="100" fill="hold">
                                          <p:stCondLst>
                                            <p:cond delay="0"/>
                                          </p:stCondLst>
                                        </p:cTn>
                                        <p:tgtEl>
                                          <p:spTgt spid="24"/>
                                        </p:tgtEl>
                                        <p:attrNameLst>
                                          <p:attrName>r</p:attrName>
                                        </p:attrNameLst>
                                      </p:cBhvr>
                                    </p:animRot>
                                    <p:animRot by="-240000">
                                      <p:cBhvr>
                                        <p:cTn id="45" dur="200" fill="hold">
                                          <p:stCondLst>
                                            <p:cond delay="200"/>
                                          </p:stCondLst>
                                        </p:cTn>
                                        <p:tgtEl>
                                          <p:spTgt spid="24"/>
                                        </p:tgtEl>
                                        <p:attrNameLst>
                                          <p:attrName>r</p:attrName>
                                        </p:attrNameLst>
                                      </p:cBhvr>
                                    </p:animRot>
                                    <p:animRot by="240000">
                                      <p:cBhvr>
                                        <p:cTn id="46" dur="200" fill="hold">
                                          <p:stCondLst>
                                            <p:cond delay="400"/>
                                          </p:stCondLst>
                                        </p:cTn>
                                        <p:tgtEl>
                                          <p:spTgt spid="24"/>
                                        </p:tgtEl>
                                        <p:attrNameLst>
                                          <p:attrName>r</p:attrName>
                                        </p:attrNameLst>
                                      </p:cBhvr>
                                    </p:animRot>
                                    <p:animRot by="-240000">
                                      <p:cBhvr>
                                        <p:cTn id="47" dur="200" fill="hold">
                                          <p:stCondLst>
                                            <p:cond delay="600"/>
                                          </p:stCondLst>
                                        </p:cTn>
                                        <p:tgtEl>
                                          <p:spTgt spid="24"/>
                                        </p:tgtEl>
                                        <p:attrNameLst>
                                          <p:attrName>r</p:attrName>
                                        </p:attrNameLst>
                                      </p:cBhvr>
                                    </p:animRot>
                                    <p:animRot by="120000">
                                      <p:cBhvr>
                                        <p:cTn id="48" dur="200" fill="hold">
                                          <p:stCondLst>
                                            <p:cond delay="800"/>
                                          </p:stCondLst>
                                        </p:cTn>
                                        <p:tgtEl>
                                          <p:spTgt spid="24"/>
                                        </p:tgtEl>
                                        <p:attrNameLst>
                                          <p:attrName>r</p:attrName>
                                        </p:attrNameLst>
                                      </p:cBhvr>
                                    </p:animRot>
                                  </p:childTnLst>
                                </p:cTn>
                              </p:par>
                              <p:par>
                                <p:cTn id="49" presetID="32" presetClass="emph" presetSubtype="0" fill="hold" grpId="0" nodeType="withEffect">
                                  <p:stCondLst>
                                    <p:cond delay="0"/>
                                  </p:stCondLst>
                                  <p:childTnLst>
                                    <p:animClr clrSpc="rgb" dir="cw">
                                      <p:cBhvr override="childStyle">
                                        <p:cTn id="50" dur="100" fill="hold"/>
                                        <p:tgtEl>
                                          <p:spTgt spid="25"/>
                                        </p:tgtEl>
                                        <p:attrNameLst>
                                          <p:attrName>style.color</p:attrName>
                                        </p:attrNameLst>
                                      </p:cBhvr>
                                      <p:to>
                                        <a:srgbClr val="FFFFFF"/>
                                      </p:to>
                                    </p:animClr>
                                    <p:animClr clrSpc="rgb" dir="cw">
                                      <p:cBhvr>
                                        <p:cTn id="51" dur="100" fill="hold"/>
                                        <p:tgtEl>
                                          <p:spTgt spid="25"/>
                                        </p:tgtEl>
                                        <p:attrNameLst>
                                          <p:attrName>fillcolor</p:attrName>
                                        </p:attrNameLst>
                                      </p:cBhvr>
                                      <p:to>
                                        <a:srgbClr val="FFFFFF"/>
                                      </p:to>
                                    </p:animClr>
                                    <p:set>
                                      <p:cBhvr>
                                        <p:cTn id="52" dur="100" fill="hold"/>
                                        <p:tgtEl>
                                          <p:spTgt spid="25"/>
                                        </p:tgtEl>
                                        <p:attrNameLst>
                                          <p:attrName>fill.type</p:attrName>
                                        </p:attrNameLst>
                                      </p:cBhvr>
                                      <p:to>
                                        <p:strVal val="solid"/>
                                      </p:to>
                                    </p:set>
                                    <p:set>
                                      <p:cBhvr>
                                        <p:cTn id="53" dur="100" fill="hold"/>
                                        <p:tgtEl>
                                          <p:spTgt spid="25"/>
                                        </p:tgtEl>
                                        <p:attrNameLst>
                                          <p:attrName>fill.on</p:attrName>
                                        </p:attrNameLst>
                                      </p:cBhvr>
                                      <p:to>
                                        <p:strVal val="true"/>
                                      </p:to>
                                    </p:set>
                                    <p:animRot by="120000">
                                      <p:cBhvr>
                                        <p:cTn id="54" dur="100" fill="hold">
                                          <p:stCondLst>
                                            <p:cond delay="0"/>
                                          </p:stCondLst>
                                        </p:cTn>
                                        <p:tgtEl>
                                          <p:spTgt spid="25"/>
                                        </p:tgtEl>
                                        <p:attrNameLst>
                                          <p:attrName>r</p:attrName>
                                        </p:attrNameLst>
                                      </p:cBhvr>
                                    </p:animRot>
                                    <p:animRot by="-240000">
                                      <p:cBhvr>
                                        <p:cTn id="55" dur="200" fill="hold">
                                          <p:stCondLst>
                                            <p:cond delay="200"/>
                                          </p:stCondLst>
                                        </p:cTn>
                                        <p:tgtEl>
                                          <p:spTgt spid="25"/>
                                        </p:tgtEl>
                                        <p:attrNameLst>
                                          <p:attrName>r</p:attrName>
                                        </p:attrNameLst>
                                      </p:cBhvr>
                                    </p:animRot>
                                    <p:animRot by="240000">
                                      <p:cBhvr>
                                        <p:cTn id="56" dur="200" fill="hold">
                                          <p:stCondLst>
                                            <p:cond delay="400"/>
                                          </p:stCondLst>
                                        </p:cTn>
                                        <p:tgtEl>
                                          <p:spTgt spid="25"/>
                                        </p:tgtEl>
                                        <p:attrNameLst>
                                          <p:attrName>r</p:attrName>
                                        </p:attrNameLst>
                                      </p:cBhvr>
                                    </p:animRot>
                                    <p:animRot by="-240000">
                                      <p:cBhvr>
                                        <p:cTn id="57" dur="200" fill="hold">
                                          <p:stCondLst>
                                            <p:cond delay="600"/>
                                          </p:stCondLst>
                                        </p:cTn>
                                        <p:tgtEl>
                                          <p:spTgt spid="25"/>
                                        </p:tgtEl>
                                        <p:attrNameLst>
                                          <p:attrName>r</p:attrName>
                                        </p:attrNameLst>
                                      </p:cBhvr>
                                    </p:animRot>
                                    <p:animRot by="120000">
                                      <p:cBhvr>
                                        <p:cTn id="58" dur="200" fill="hold">
                                          <p:stCondLst>
                                            <p:cond delay="800"/>
                                          </p:stCondLst>
                                        </p:cTn>
                                        <p:tgtEl>
                                          <p:spTgt spid="25"/>
                                        </p:tgtEl>
                                        <p:attrNameLst>
                                          <p:attrName>r</p:attrName>
                                        </p:attrNameLst>
                                      </p:cBhvr>
                                    </p:animRot>
                                  </p:childTnLst>
                                </p:cTn>
                              </p:par>
                              <p:par>
                                <p:cTn id="59" presetID="32" presetClass="emph" presetSubtype="0" fill="hold" grpId="0" nodeType="withEffect">
                                  <p:stCondLst>
                                    <p:cond delay="0"/>
                                  </p:stCondLst>
                                  <p:childTnLst>
                                    <p:animClr clrSpc="rgb" dir="cw">
                                      <p:cBhvr override="childStyle">
                                        <p:cTn id="60" dur="100" fill="hold"/>
                                        <p:tgtEl>
                                          <p:spTgt spid="26"/>
                                        </p:tgtEl>
                                        <p:attrNameLst>
                                          <p:attrName>style.color</p:attrName>
                                        </p:attrNameLst>
                                      </p:cBhvr>
                                      <p:to>
                                        <a:srgbClr val="FFFFFF"/>
                                      </p:to>
                                    </p:animClr>
                                    <p:animClr clrSpc="rgb" dir="cw">
                                      <p:cBhvr>
                                        <p:cTn id="61" dur="100" fill="hold"/>
                                        <p:tgtEl>
                                          <p:spTgt spid="26"/>
                                        </p:tgtEl>
                                        <p:attrNameLst>
                                          <p:attrName>fillcolor</p:attrName>
                                        </p:attrNameLst>
                                      </p:cBhvr>
                                      <p:to>
                                        <a:srgbClr val="FFFFFF"/>
                                      </p:to>
                                    </p:animClr>
                                    <p:set>
                                      <p:cBhvr>
                                        <p:cTn id="62" dur="100" fill="hold"/>
                                        <p:tgtEl>
                                          <p:spTgt spid="26"/>
                                        </p:tgtEl>
                                        <p:attrNameLst>
                                          <p:attrName>fill.type</p:attrName>
                                        </p:attrNameLst>
                                      </p:cBhvr>
                                      <p:to>
                                        <p:strVal val="solid"/>
                                      </p:to>
                                    </p:set>
                                    <p:set>
                                      <p:cBhvr>
                                        <p:cTn id="63" dur="100" fill="hold"/>
                                        <p:tgtEl>
                                          <p:spTgt spid="26"/>
                                        </p:tgtEl>
                                        <p:attrNameLst>
                                          <p:attrName>fill.on</p:attrName>
                                        </p:attrNameLst>
                                      </p:cBhvr>
                                      <p:to>
                                        <p:strVal val="true"/>
                                      </p:to>
                                    </p:set>
                                    <p:animRot by="120000">
                                      <p:cBhvr>
                                        <p:cTn id="64" dur="100" fill="hold">
                                          <p:stCondLst>
                                            <p:cond delay="0"/>
                                          </p:stCondLst>
                                        </p:cTn>
                                        <p:tgtEl>
                                          <p:spTgt spid="26"/>
                                        </p:tgtEl>
                                        <p:attrNameLst>
                                          <p:attrName>r</p:attrName>
                                        </p:attrNameLst>
                                      </p:cBhvr>
                                    </p:animRot>
                                    <p:animRot by="-240000">
                                      <p:cBhvr>
                                        <p:cTn id="65" dur="200" fill="hold">
                                          <p:stCondLst>
                                            <p:cond delay="200"/>
                                          </p:stCondLst>
                                        </p:cTn>
                                        <p:tgtEl>
                                          <p:spTgt spid="26"/>
                                        </p:tgtEl>
                                        <p:attrNameLst>
                                          <p:attrName>r</p:attrName>
                                        </p:attrNameLst>
                                      </p:cBhvr>
                                    </p:animRot>
                                    <p:animRot by="240000">
                                      <p:cBhvr>
                                        <p:cTn id="66" dur="200" fill="hold">
                                          <p:stCondLst>
                                            <p:cond delay="400"/>
                                          </p:stCondLst>
                                        </p:cTn>
                                        <p:tgtEl>
                                          <p:spTgt spid="26"/>
                                        </p:tgtEl>
                                        <p:attrNameLst>
                                          <p:attrName>r</p:attrName>
                                        </p:attrNameLst>
                                      </p:cBhvr>
                                    </p:animRot>
                                    <p:animRot by="-240000">
                                      <p:cBhvr>
                                        <p:cTn id="67" dur="200" fill="hold">
                                          <p:stCondLst>
                                            <p:cond delay="600"/>
                                          </p:stCondLst>
                                        </p:cTn>
                                        <p:tgtEl>
                                          <p:spTgt spid="26"/>
                                        </p:tgtEl>
                                        <p:attrNameLst>
                                          <p:attrName>r</p:attrName>
                                        </p:attrNameLst>
                                      </p:cBhvr>
                                    </p:animRot>
                                    <p:animRot by="120000">
                                      <p:cBhvr>
                                        <p:cTn id="68" dur="200" fill="hold">
                                          <p:stCondLst>
                                            <p:cond delay="800"/>
                                          </p:stCondLst>
                                        </p:cTn>
                                        <p:tgtEl>
                                          <p:spTgt spid="26"/>
                                        </p:tgtEl>
                                        <p:attrNameLst>
                                          <p:attrName>r</p:attrName>
                                        </p:attrNameLst>
                                      </p:cBhvr>
                                    </p:animRot>
                                  </p:childTnLst>
                                </p:cTn>
                              </p:par>
                              <p:par>
                                <p:cTn id="69" presetID="32" presetClass="emph" presetSubtype="0" fill="hold" grpId="0" nodeType="withEffect">
                                  <p:stCondLst>
                                    <p:cond delay="0"/>
                                  </p:stCondLst>
                                  <p:childTnLst>
                                    <p:animClr clrSpc="rgb" dir="cw">
                                      <p:cBhvr override="childStyle">
                                        <p:cTn id="70" dur="100" fill="hold"/>
                                        <p:tgtEl>
                                          <p:spTgt spid="27"/>
                                        </p:tgtEl>
                                        <p:attrNameLst>
                                          <p:attrName>style.color</p:attrName>
                                        </p:attrNameLst>
                                      </p:cBhvr>
                                      <p:to>
                                        <a:srgbClr val="FFFFFF"/>
                                      </p:to>
                                    </p:animClr>
                                    <p:animClr clrSpc="rgb" dir="cw">
                                      <p:cBhvr>
                                        <p:cTn id="71" dur="100" fill="hold"/>
                                        <p:tgtEl>
                                          <p:spTgt spid="27"/>
                                        </p:tgtEl>
                                        <p:attrNameLst>
                                          <p:attrName>fillcolor</p:attrName>
                                        </p:attrNameLst>
                                      </p:cBhvr>
                                      <p:to>
                                        <a:srgbClr val="FFFFFF"/>
                                      </p:to>
                                    </p:animClr>
                                    <p:set>
                                      <p:cBhvr>
                                        <p:cTn id="72" dur="100" fill="hold"/>
                                        <p:tgtEl>
                                          <p:spTgt spid="27"/>
                                        </p:tgtEl>
                                        <p:attrNameLst>
                                          <p:attrName>fill.type</p:attrName>
                                        </p:attrNameLst>
                                      </p:cBhvr>
                                      <p:to>
                                        <p:strVal val="solid"/>
                                      </p:to>
                                    </p:set>
                                    <p:set>
                                      <p:cBhvr>
                                        <p:cTn id="73" dur="100" fill="hold"/>
                                        <p:tgtEl>
                                          <p:spTgt spid="27"/>
                                        </p:tgtEl>
                                        <p:attrNameLst>
                                          <p:attrName>fill.on</p:attrName>
                                        </p:attrNameLst>
                                      </p:cBhvr>
                                      <p:to>
                                        <p:strVal val="true"/>
                                      </p:to>
                                    </p:set>
                                    <p:animRot by="120000">
                                      <p:cBhvr>
                                        <p:cTn id="74" dur="100" fill="hold">
                                          <p:stCondLst>
                                            <p:cond delay="0"/>
                                          </p:stCondLst>
                                        </p:cTn>
                                        <p:tgtEl>
                                          <p:spTgt spid="27"/>
                                        </p:tgtEl>
                                        <p:attrNameLst>
                                          <p:attrName>r</p:attrName>
                                        </p:attrNameLst>
                                      </p:cBhvr>
                                    </p:animRot>
                                    <p:animRot by="-240000">
                                      <p:cBhvr>
                                        <p:cTn id="75" dur="200" fill="hold">
                                          <p:stCondLst>
                                            <p:cond delay="200"/>
                                          </p:stCondLst>
                                        </p:cTn>
                                        <p:tgtEl>
                                          <p:spTgt spid="27"/>
                                        </p:tgtEl>
                                        <p:attrNameLst>
                                          <p:attrName>r</p:attrName>
                                        </p:attrNameLst>
                                      </p:cBhvr>
                                    </p:animRot>
                                    <p:animRot by="240000">
                                      <p:cBhvr>
                                        <p:cTn id="76" dur="200" fill="hold">
                                          <p:stCondLst>
                                            <p:cond delay="400"/>
                                          </p:stCondLst>
                                        </p:cTn>
                                        <p:tgtEl>
                                          <p:spTgt spid="27"/>
                                        </p:tgtEl>
                                        <p:attrNameLst>
                                          <p:attrName>r</p:attrName>
                                        </p:attrNameLst>
                                      </p:cBhvr>
                                    </p:animRot>
                                    <p:animRot by="-240000">
                                      <p:cBhvr>
                                        <p:cTn id="77" dur="200" fill="hold">
                                          <p:stCondLst>
                                            <p:cond delay="600"/>
                                          </p:stCondLst>
                                        </p:cTn>
                                        <p:tgtEl>
                                          <p:spTgt spid="27"/>
                                        </p:tgtEl>
                                        <p:attrNameLst>
                                          <p:attrName>r</p:attrName>
                                        </p:attrNameLst>
                                      </p:cBhvr>
                                    </p:animRot>
                                    <p:animRot by="120000">
                                      <p:cBhvr>
                                        <p:cTn id="78" dur="200" fill="hold">
                                          <p:stCondLst>
                                            <p:cond delay="80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966470"/>
            <a:ext cx="10079990" cy="454025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例如，在抛掷一枚骰子的试验中，我们也许会关心出现的点数是否为奇数，这里，“点数为奇数”就是一个事件 . 它在试验中可能发生也可能不发生，是一个随机事件 . 同样，“点数小于 7”与“点数为 8”也分别是一个事件 . 前者在试验中是必然发生的，是必然事件，后者在试验中是不可能发生的，是不可能事件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随机试验的样本空间 Ω 的子集称为这个试验的随机事件，简称事件 . 常用 A，B, …来表示 . 只含有一个样本点的事件通常叫作基本事件 . 含有两个或两个以上样本点的事件叫作复合事件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显然，样本空间 Ω 作为事件是必然事件，空集 ∅ 作为一个事件是不可能事件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说明：</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每一个随机试验相应地有一个样本空间，样本空间的子集就是随机事件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509395"/>
            <a:ext cx="10351135" cy="406781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设试验的样本空间为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Ω</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，而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是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Ω</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的子集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1. 包含关系：</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若事件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出现，必然导致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出现，则称事件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包含事件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，记作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或</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2. </a:t>
            </a:r>
            <a:r>
              <a:rPr sz="2000" i="1">
                <a:solidFill>
                  <a:srgbClr val="FFFF00"/>
                </a:solidFill>
                <a:latin typeface="Times New Roman Italic" panose="02020603050405020304" charset="0"/>
                <a:ea typeface="Microsoft YaHei Regular" panose="020B0503020204020204" charset="-122"/>
                <a:cs typeface="Times New Roman Italic" panose="02020603050405020304" charset="0"/>
              </a:rPr>
              <a:t>A</a:t>
            </a: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 等于</a:t>
            </a:r>
            <a:r>
              <a:rPr sz="2000" i="1">
                <a:solidFill>
                  <a:srgbClr val="FFFF00"/>
                </a:solidFill>
                <a:latin typeface="Times New Roman Italic" panose="02020603050405020304" charset="0"/>
                <a:ea typeface="Microsoft YaHei Regular" panose="020B0503020204020204" charset="-122"/>
                <a:cs typeface="Times New Roman Italic" panose="02020603050405020304" charset="0"/>
              </a:rPr>
              <a:t> B</a:t>
            </a: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若事件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包含事件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，而且事件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包含事件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，则称事件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与事件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相等，记作</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3. 事件 </a:t>
            </a:r>
            <a:r>
              <a:rPr sz="2000" i="1">
                <a:solidFill>
                  <a:srgbClr val="FFFF00"/>
                </a:solidFill>
                <a:latin typeface="Times New Roman Italic" panose="02020603050405020304" charset="0"/>
                <a:ea typeface="Microsoft YaHei Regular" panose="020B0503020204020204" charset="-122"/>
                <a:cs typeface="Times New Roman Italic" panose="02020603050405020304" charset="0"/>
              </a:rPr>
              <a:t>A</a:t>
            </a: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 与 </a:t>
            </a:r>
            <a:r>
              <a:rPr sz="2000" i="1">
                <a:solidFill>
                  <a:srgbClr val="FFFF00"/>
                </a:solidFill>
                <a:latin typeface="Times New Roman Italic" panose="02020603050405020304" charset="0"/>
                <a:ea typeface="Microsoft YaHei Regular" panose="020B0503020204020204" charset="-122"/>
                <a:cs typeface="Times New Roman Italic" panose="02020603050405020304" charset="0"/>
              </a:rPr>
              <a:t>B</a:t>
            </a: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 的并 ( 和事件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或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称为事件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的和事件 . 记作</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或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4. 事件 </a:t>
            </a:r>
            <a:r>
              <a:rPr sz="2000" i="1">
                <a:solidFill>
                  <a:srgbClr val="FFFF00"/>
                </a:solidFill>
                <a:latin typeface="Times New Roman Italic" panose="02020603050405020304" charset="0"/>
                <a:ea typeface="Microsoft YaHei Regular" panose="020B0503020204020204" charset="-122"/>
                <a:cs typeface="Times New Roman Italic" panose="02020603050405020304" charset="0"/>
              </a:rPr>
              <a:t>A</a:t>
            </a: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 与 </a:t>
            </a:r>
            <a:r>
              <a:rPr sz="2000" i="1">
                <a:solidFill>
                  <a:srgbClr val="FFFF00"/>
                </a:solidFill>
                <a:latin typeface="Times New Roman Italic" panose="02020603050405020304" charset="0"/>
                <a:ea typeface="Microsoft YaHei Regular" panose="020B0503020204020204" charset="-122"/>
                <a:cs typeface="Times New Roman Italic" panose="02020603050405020304" charset="0"/>
              </a:rPr>
              <a:t>B</a:t>
            </a: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 的交 ( 积事件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且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称为事件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的积事件 . 记作</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或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四、随机事件间的关系及运算</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885825"/>
            <a:ext cx="10351135" cy="469138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5. 事件 </a:t>
            </a:r>
            <a:r>
              <a:rPr sz="2000" i="1">
                <a:solidFill>
                  <a:srgbClr val="FFFF00"/>
                </a:solidFill>
                <a:latin typeface="Times New Roman Italic" panose="02020603050405020304" charset="0"/>
                <a:ea typeface="Microsoft YaHei Regular" panose="020B0503020204020204" charset="-122"/>
                <a:cs typeface="Times New Roman Italic" panose="02020603050405020304" charset="0"/>
              </a:rPr>
              <a:t>A</a:t>
            </a: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 与 </a:t>
            </a:r>
            <a:r>
              <a:rPr sz="2000" i="1">
                <a:solidFill>
                  <a:srgbClr val="FFFF00"/>
                </a:solidFill>
                <a:latin typeface="Times New Roman Italic" panose="02020603050405020304" charset="0"/>
                <a:ea typeface="Microsoft YaHei Regular" panose="020B0503020204020204" charset="-122"/>
                <a:cs typeface="Times New Roman Italic" panose="02020603050405020304" charset="0"/>
              </a:rPr>
              <a:t>B</a:t>
            </a: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 互不相容 ( 互斥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若事件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的出现必然导致事件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不出现，</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出现也必然导致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不出现，则称事件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互不相容，即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6. 事件 </a:t>
            </a:r>
            <a:r>
              <a:rPr sz="2000" i="1">
                <a:solidFill>
                  <a:srgbClr val="FFFF00"/>
                </a:solidFill>
                <a:latin typeface="Times New Roman Italic" panose="02020603050405020304" charset="0"/>
                <a:ea typeface="Microsoft YaHei Regular" panose="020B0503020204020204" charset="-122"/>
                <a:cs typeface="Times New Roman Italic" panose="02020603050405020304" charset="0"/>
              </a:rPr>
              <a:t>A</a:t>
            </a: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 与 </a:t>
            </a:r>
            <a:r>
              <a:rPr sz="2000" i="1">
                <a:solidFill>
                  <a:srgbClr val="FFFF00"/>
                </a:solidFill>
                <a:latin typeface="Times New Roman Italic" panose="02020603050405020304" charset="0"/>
                <a:ea typeface="Microsoft YaHei Regular" panose="020B0503020204020204" charset="-122"/>
                <a:cs typeface="Times New Roman Italic" panose="02020603050405020304" charset="0"/>
              </a:rPr>
              <a:t>B</a:t>
            </a: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 的差：</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由事件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出现而事件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不出现所组成的事件称为事件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的差 . 记作</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7. 事件 </a:t>
            </a:r>
            <a:r>
              <a:rPr sz="2000" i="1">
                <a:solidFill>
                  <a:srgbClr val="FFFF00"/>
                </a:solidFill>
                <a:latin typeface="Times New Roman Italic" panose="02020603050405020304" charset="0"/>
                <a:ea typeface="Microsoft YaHei Regular" panose="020B0503020204020204" charset="-122"/>
                <a:cs typeface="Times New Roman Italic" panose="02020603050405020304" charset="0"/>
              </a:rPr>
              <a:t>A</a:t>
            </a: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 的对立事件：</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设</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 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表示</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出现”，则</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不出现”</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称为事件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的对立事件或逆事件，记作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8. 和事件与积事件的运算性质：</a:t>
            </a:r>
            <a:endParaRPr sz="2000">
              <a:solidFill>
                <a:srgbClr val="FFFF00"/>
              </a:solidFill>
              <a:latin typeface="Times New Roman Regular" panose="02020603050405020304" charset="0"/>
              <a:ea typeface="Microsoft YaHei Regular" panose="020B0503020204020204" charset="-122"/>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Ω</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Ω</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Ω</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 ∅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445135"/>
                <a:ext cx="10351135" cy="513207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9. 事件间的运算规律：</a:t>
                </a:r>
                <a:endParaRPr sz="2000">
                  <a:solidFill>
                    <a:srgbClr val="FFFF00"/>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设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为事件，则有</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(1) 交换律</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AB</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(2) 结合律</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(3) 分配律</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BC</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(4) 德·摩根律</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bar>
                        <m:barPr>
                          <m:pos m:val="to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bar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𝐵</m:t>
                          </m:r>
                        </m:e>
                      </m:ba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bar>
                        <m:barPr>
                          <m:pos m:val="to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bar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ba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bar>
                        <m:barPr>
                          <m:pos m:val="to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bar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𝐵</m:t>
                          </m:r>
                        </m:e>
                      </m:ba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bar>
                        <m:barPr>
                          <m:pos m:val="to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bar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𝐵</m:t>
                          </m:r>
                        </m:e>
                      </m:ba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bar>
                        <m:barPr>
                          <m:pos m:val="to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bar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ba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bar>
                        <m:barPr>
                          <m:pos m:val="to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bar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𝐵</m:t>
                          </m:r>
                        </m:e>
                      </m:ba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445135"/>
                <a:ext cx="10351135" cy="513207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843280"/>
            <a:ext cx="10079990" cy="4662805"/>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例 1　设一个工厂生产了四个零件，</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altLang="zh-CN" sz="2400" i="1" baseline="-25000"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i</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表示生产的第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i</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个零件是正品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i</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=1, 2, 3, 4)，试用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altLang="zh-CN" sz="2400" i="1" baseline="-25000"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i</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表示下列各事件 .</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(1) 没有一个是次品；</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(2) 至少有一个是次品；</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(3) 只有一个是次品；</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(4) 至少有三个不是次品；</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(5) 恰好有三个是次品；</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(6) 至多有一个是次品 .</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781050" y="1746250"/>
            <a:ext cx="10629900" cy="3365500"/>
          </a:xfrm>
          <a:prstGeom prst="rect">
            <a:avLst/>
          </a:prstGeom>
        </p:spPr>
      </p:pic>
    </p:spTree>
  </p:cSld>
  <p:clrMapOvr>
    <a:masterClrMapping/>
  </p:clrMapOvr>
  <p:transition>
    <p:pull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230630"/>
                <a:ext cx="10351135" cy="4346575"/>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1. 频率及其性质</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若在相同条件下进行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次试验，其中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发生的次数为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，则称 </a:t>
                </a:r>
                <a14:m>
                  <m:oMath xmlns:m="http://schemas.openxmlformats.org/officeDocument/2006/math">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Sub>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𝑚</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den>
                    </m:f>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为事件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发生的频率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2. 频率具有下述基本性质</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(1) </a:t>
                </a: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Sub>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(2) </a:t>
                </a:r>
                <a14:m>
                  <m:oMath xmlns:m="http://schemas.openxmlformats.org/officeDocument/2006/math">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Sub>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𝛺</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(3) 设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是两两互不相容的事件，则 </a:t>
                </a:r>
                <a14:m>
                  <m:oMath xmlns:m="http://schemas.openxmlformats.org/officeDocument/2006/math">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Sub>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Sub>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Sub>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Sub>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Sub>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Sub>
                      </m:e>
                    </m:d>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230630"/>
                <a:ext cx="10351135" cy="434657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五、随机事件的概率</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230630"/>
            <a:ext cx="10351135" cy="4346575"/>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rgbClr val="FFFF00"/>
                </a:solidFill>
                <a:latin typeface="Times New Roman Regular" panose="02020603050405020304" charset="0"/>
                <a:ea typeface="Microsoft YaHei Regular" panose="020B0503020204020204" charset="-122"/>
                <a:cs typeface="Times New Roman Regular" panose="02020603050405020304" charset="0"/>
              </a:rPr>
              <a:t>历史上著名的投掷硬币试验记录如表 10-1.</a:t>
            </a:r>
            <a:endParaRPr sz="2000">
              <a:solidFill>
                <a:srgbClr val="FFFF00"/>
              </a:solidFill>
              <a:latin typeface="Times New Roman Regular" panose="02020603050405020304" charset="0"/>
              <a:ea typeface="Microsoft YaHei Regular" panose="020B0503020204020204" charset="-122"/>
              <a:cs typeface="Times New Roman Regular" panose="02020603050405020304" charset="0"/>
            </a:endParaRPr>
          </a:p>
        </p:txBody>
      </p:sp>
      <p:pic>
        <p:nvPicPr>
          <p:cNvPr id="2" name="图片 1"/>
          <p:cNvPicPr>
            <a:picLocks noChangeAspect="1"/>
          </p:cNvPicPr>
          <p:nvPr/>
        </p:nvPicPr>
        <p:blipFill>
          <a:blip r:embed="rId1"/>
          <a:stretch>
            <a:fillRect/>
          </a:stretch>
        </p:blipFill>
        <p:spPr>
          <a:xfrm>
            <a:off x="406400" y="2082800"/>
            <a:ext cx="11379200" cy="269240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876300" y="721995"/>
            <a:ext cx="10440035" cy="4798695"/>
          </a:xfrm>
          <a:prstGeom prst="rect">
            <a:avLst/>
          </a:prstGeom>
          <a:noFill/>
          <a:ln w="9525">
            <a:noFill/>
          </a:ln>
        </p:spPr>
        <p:txBody>
          <a:bodyPr anchor="t" anchorCtr="0">
            <a:noAutofit/>
          </a:bodyPr>
          <a:p>
            <a:pPr marR="0" lvl="0" indent="5842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3059719554"/>
                </a:ext>
              </a:extLst>
            </a:pPr>
            <a:r>
              <a:rPr lang="en-US" sz="2300" noProof="0" dirty="0">
                <a:ln>
                  <a:noFill/>
                </a:ln>
                <a:solidFill>
                  <a:schemeClr val="bg1"/>
                </a:solidFill>
                <a:effectLst/>
                <a:highlight>
                  <a:srgbClr val="008000"/>
                </a:highligh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300" noProof="0" dirty="0">
                <a:ln>
                  <a:noFill/>
                </a:ln>
                <a:solidFill>
                  <a:schemeClr val="bg1"/>
                </a:solidFill>
                <a:effectLst/>
                <a:highlight>
                  <a:srgbClr val="008000"/>
                </a:highlight>
                <a:uLnTx/>
                <a:uFillTx/>
                <a:latin typeface="Times New Roman Regular" panose="02020603050405020304" charset="0"/>
                <a:ea typeface="Microsoft YaHei Regular" panose="020B0503020204020204" charset="-122"/>
                <a:cs typeface="Times New Roman Regular" panose="02020603050405020304" charset="0"/>
                <a:sym typeface="+mn-ea"/>
              </a:rPr>
              <a:t>试验表明：</a:t>
            </a:r>
            <a:r>
              <a:rPr altLang="zh-CN"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虽然每次投掷硬币事先无法准确预知出现正面还是反面，但大量重复试验时 ( 表 10-1)，发现出现正面和反面的次数大致相等，即各占总试验次数的比例大致为 0.5，并且随着试验次数的增加，这一比例更加稳定地趋于 0.5.</a:t>
            </a:r>
            <a:endParaRPr altLang="zh-CN"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5842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3059719554"/>
                </a:ext>
              </a:extLst>
            </a:pPr>
            <a:r>
              <a:rPr altLang="zh-CN"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在重复多次试验中，事件的频率总在一个定值附近摆动，而且，试验次数越多，一般来说摆动越小 . 这个性质叫作频率的稳定性 .</a:t>
            </a:r>
            <a:endParaRPr altLang="zh-CN"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5842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3059719554"/>
                </a:ext>
              </a:extLst>
            </a:pPr>
            <a:r>
              <a:rPr altLang="zh-CN"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当 </a:t>
            </a:r>
            <a:r>
              <a:rPr altLang="zh-CN" sz="23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n</a:t>
            </a:r>
            <a:r>
              <a:rPr altLang="zh-CN"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较小时，频率波动幅度比较大，当 </a:t>
            </a:r>
            <a:r>
              <a:rPr altLang="zh-CN" sz="23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n</a:t>
            </a:r>
            <a:r>
              <a:rPr altLang="zh-CN"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逐渐增大时，频率趋于稳定值，这个稳定值从本质上反映了事件在试验中出现可能性的大小 . 它就是事件的概率 .</a:t>
            </a:r>
            <a:endParaRPr altLang="zh-CN"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5842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3059719554"/>
                </a:ext>
              </a:extLst>
            </a:pPr>
            <a:r>
              <a:rPr altLang="zh-CN"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因此，概率是可以通过频率来“测量”的，频率是概率的一个近似 .</a:t>
            </a:r>
            <a:endParaRPr altLang="zh-CN"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729615"/>
                <a:ext cx="10351135" cy="484759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Regular" panose="02020603050405020304" charset="0"/>
                    <a:ea typeface="Microsoft YaHei Regular" panose="020B0503020204020204" charset="-122"/>
                    <a:cs typeface="Times New Roman Regular" panose="02020603050405020304" charset="0"/>
                  </a:rPr>
                  <a:t>3. 概率的定义与性质</a:t>
                </a:r>
                <a:endParaRPr sz="2400">
                  <a:solidFill>
                    <a:srgbClr val="FFFF00"/>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cs typeface="Times New Roman Regular" panose="02020603050405020304" charset="0"/>
                  </a:rPr>
                  <a:t>在相同条件下进行 </a:t>
                </a:r>
                <a:r>
                  <a:rPr sz="2400" i="1">
                    <a:solidFill>
                      <a:schemeClr val="bg1"/>
                    </a:solidFill>
                    <a:latin typeface="Times New Roman Italic" panose="02020603050405020304" charset="0"/>
                    <a:cs typeface="Times New Roman Italic" panose="02020603050405020304" charset="0"/>
                  </a:rPr>
                  <a:t>n</a:t>
                </a:r>
                <a:r>
                  <a:rPr sz="2400">
                    <a:solidFill>
                      <a:schemeClr val="bg1"/>
                    </a:solidFill>
                    <a:latin typeface="Times New Roman Regular" panose="02020603050405020304" charset="0"/>
                    <a:cs typeface="Times New Roman Regular" panose="02020603050405020304" charset="0"/>
                  </a:rPr>
                  <a:t> 次重复试验，事件 </a:t>
                </a:r>
                <a:r>
                  <a:rPr sz="2400" i="1">
                    <a:solidFill>
                      <a:schemeClr val="bg1"/>
                    </a:solidFill>
                    <a:latin typeface="Times New Roman Italic" panose="02020603050405020304" charset="0"/>
                    <a:cs typeface="Times New Roman Italic" panose="02020603050405020304" charset="0"/>
                  </a:rPr>
                  <a:t>A</a:t>
                </a:r>
                <a:r>
                  <a:rPr sz="2400">
                    <a:solidFill>
                      <a:schemeClr val="bg1"/>
                    </a:solidFill>
                    <a:latin typeface="Times New Roman Regular" panose="02020603050405020304" charset="0"/>
                    <a:cs typeface="Times New Roman Regular" panose="02020603050405020304" charset="0"/>
                  </a:rPr>
                  <a:t> 发生的频率</a:t>
                </a:r>
                <a:r>
                  <a:rPr lang="en-US" sz="2400">
                    <a:solidFill>
                      <a:schemeClr val="bg1"/>
                    </a:solidFill>
                    <a:latin typeface="Times New Roman Regular" panose="02020603050405020304" charset="0"/>
                    <a:cs typeface="Times New Roman Regular" panose="02020603050405020304" charset="0"/>
                  </a:rPr>
                  <a:t> </a:t>
                </a:r>
                <a14:m>
                  <m:oMath xmlns:m="http://schemas.openxmlformats.org/officeDocument/2006/math">
                    <m:sSub>
                      <m:sSubPr>
                        <m:ctrlPr>
                          <a:rPr lang="en-US" sz="2400" i="1">
                            <a:solidFill>
                              <a:schemeClr val="bg1"/>
                            </a:solidFill>
                            <a:latin typeface="DejaVu Math TeX Gyre" panose="02000503000000000000" charset="0"/>
                            <a:cs typeface="DejaVu Math TeX Gyre" panose="02000503000000000000" charset="0"/>
                          </a:rPr>
                        </m:ctrlPr>
                      </m:sSubPr>
                      <m:e>
                        <m:r>
                          <a:rPr lang="en-US" sz="2400" i="1">
                            <a:solidFill>
                              <a:schemeClr val="bg1"/>
                            </a:solidFill>
                            <a:latin typeface="DejaVu Math TeX Gyre" panose="02000503000000000000" charset="0"/>
                            <a:cs typeface="DejaVu Math TeX Gyre" panose="02000503000000000000" charset="0"/>
                          </a:rPr>
                          <m:t>𝑓</m:t>
                        </m:r>
                      </m:e>
                      <m:sub>
                        <m:r>
                          <a:rPr lang="en-US" sz="2400" i="1">
                            <a:solidFill>
                              <a:schemeClr val="bg1"/>
                            </a:solidFill>
                            <a:latin typeface="DejaVu Math TeX Gyre" panose="02000503000000000000" charset="0"/>
                            <a:cs typeface="DejaVu Math TeX Gyre" panose="02000503000000000000" charset="0"/>
                          </a:rPr>
                          <m:t>𝑛</m:t>
                        </m:r>
                      </m:sub>
                    </m:sSub>
                    <m:d>
                      <m:dPr>
                        <m:ctrlPr>
                          <a:rPr lang="en-US" sz="2400" i="1">
                            <a:solidFill>
                              <a:schemeClr val="bg1"/>
                            </a:solidFill>
                            <a:latin typeface="DejaVu Math TeX Gyre" panose="02000503000000000000" charset="0"/>
                            <a:cs typeface="DejaVu Math TeX Gyre" panose="02000503000000000000" charset="0"/>
                          </a:rPr>
                        </m:ctrlPr>
                      </m:dPr>
                      <m:e>
                        <m:r>
                          <a:rPr lang="en-US" sz="2400" i="1">
                            <a:solidFill>
                              <a:schemeClr val="bg1"/>
                            </a:solidFill>
                            <a:latin typeface="DejaVu Math TeX Gyre" panose="02000503000000000000" charset="0"/>
                            <a:cs typeface="DejaVu Math TeX Gyre" panose="02000503000000000000" charset="0"/>
                          </a:rPr>
                          <m:t>𝐴</m:t>
                        </m:r>
                      </m:e>
                    </m:d>
                    <m:r>
                      <a:rPr lang="en-US" sz="2400" i="1">
                        <a:solidFill>
                          <a:schemeClr val="bg1"/>
                        </a:solidFill>
                        <a:latin typeface="DejaVu Math TeX Gyre" panose="02000503000000000000" charset="0"/>
                        <a:cs typeface="DejaVu Math TeX Gyre" panose="02000503000000000000" charset="0"/>
                      </a:rPr>
                      <m:t>=</m:t>
                    </m:r>
                    <m:f>
                      <m:fPr>
                        <m:ctrlPr>
                          <a:rPr lang="en-US" sz="2400" i="1">
                            <a:solidFill>
                              <a:schemeClr val="bg1"/>
                            </a:solidFill>
                            <a:latin typeface="DejaVu Math TeX Gyre" panose="02000503000000000000" charset="0"/>
                            <a:cs typeface="DejaVu Math TeX Gyre" panose="02000503000000000000" charset="0"/>
                          </a:rPr>
                        </m:ctrlPr>
                      </m:fPr>
                      <m:num>
                        <m:r>
                          <a:rPr lang="en-US" sz="2400" i="1">
                            <a:solidFill>
                              <a:schemeClr val="bg1"/>
                            </a:solidFill>
                            <a:latin typeface="DejaVu Math TeX Gyre" panose="02000503000000000000" charset="0"/>
                            <a:cs typeface="DejaVu Math TeX Gyre" panose="02000503000000000000" charset="0"/>
                          </a:rPr>
                          <m:t>𝑚</m:t>
                        </m:r>
                      </m:num>
                      <m:den>
                        <m:r>
                          <a:rPr lang="en-US" sz="2400" i="1">
                            <a:solidFill>
                              <a:schemeClr val="bg1"/>
                            </a:solidFill>
                            <a:latin typeface="DejaVu Math TeX Gyre" panose="02000503000000000000" charset="0"/>
                            <a:cs typeface="DejaVu Math TeX Gyre" panose="02000503000000000000" charset="0"/>
                          </a:rPr>
                          <m:t>𝑛</m:t>
                        </m:r>
                      </m:den>
                    </m:f>
                  </m:oMath>
                </a14:m>
                <a:r>
                  <a:rPr sz="2400">
                    <a:solidFill>
                      <a:schemeClr val="bg1"/>
                    </a:solidFill>
                    <a:latin typeface="Times New Roman Regular" panose="02020603050405020304" charset="0"/>
                    <a:cs typeface="Times New Roman Regular" panose="02020603050405020304" charset="0"/>
                  </a:rPr>
                  <a:t> 随着试验次数 </a:t>
                </a:r>
                <a:r>
                  <a:rPr sz="2400" i="1">
                    <a:solidFill>
                      <a:schemeClr val="bg1"/>
                    </a:solidFill>
                    <a:latin typeface="Times New Roman Italic" panose="02020603050405020304" charset="0"/>
                    <a:cs typeface="Times New Roman Italic" panose="02020603050405020304" charset="0"/>
                  </a:rPr>
                  <a:t>n</a:t>
                </a:r>
                <a:r>
                  <a:rPr sz="2400">
                    <a:solidFill>
                      <a:schemeClr val="bg1"/>
                    </a:solidFill>
                    <a:latin typeface="Times New Roman Regular" panose="02020603050405020304" charset="0"/>
                    <a:cs typeface="Times New Roman Regular" panose="02020603050405020304" charset="0"/>
                  </a:rPr>
                  <a:t> 的增大而稳定地在某个常数 </a:t>
                </a:r>
                <a:r>
                  <a:rPr sz="2400" i="1">
                    <a:solidFill>
                      <a:schemeClr val="bg1"/>
                    </a:solidFill>
                    <a:latin typeface="Times New Roman Italic" panose="02020603050405020304" charset="0"/>
                    <a:cs typeface="Times New Roman Italic" panose="02020603050405020304" charset="0"/>
                  </a:rPr>
                  <a:t>P</a:t>
                </a:r>
                <a:r>
                  <a:rPr sz="2400">
                    <a:solidFill>
                      <a:schemeClr val="bg1"/>
                    </a:solidFill>
                    <a:latin typeface="Times New Roman Regular" panose="02020603050405020304" charset="0"/>
                    <a:cs typeface="Times New Roman Regular" panose="02020603050405020304" charset="0"/>
                  </a:rPr>
                  <a:t> 附近摆动，则称 </a:t>
                </a:r>
                <a:r>
                  <a:rPr sz="2400" i="1">
                    <a:solidFill>
                      <a:schemeClr val="bg1"/>
                    </a:solidFill>
                    <a:latin typeface="Times New Roman Italic" panose="02020603050405020304" charset="0"/>
                    <a:cs typeface="Times New Roman Italic" panose="02020603050405020304" charset="0"/>
                  </a:rPr>
                  <a:t>P</a:t>
                </a:r>
                <a:r>
                  <a:rPr sz="2400">
                    <a:solidFill>
                      <a:schemeClr val="bg1"/>
                    </a:solidFill>
                    <a:latin typeface="Times New Roman Regular" panose="02020603050405020304" charset="0"/>
                    <a:cs typeface="Times New Roman Regular" panose="02020603050405020304" charset="0"/>
                  </a:rPr>
                  <a:t> 为事件 </a:t>
                </a:r>
                <a:r>
                  <a:rPr sz="2400" i="1">
                    <a:solidFill>
                      <a:schemeClr val="bg1"/>
                    </a:solidFill>
                    <a:latin typeface="Times New Roman Italic" panose="02020603050405020304" charset="0"/>
                    <a:cs typeface="Times New Roman Italic" panose="02020603050405020304" charset="0"/>
                  </a:rPr>
                  <a:t>A</a:t>
                </a:r>
                <a:r>
                  <a:rPr sz="2400">
                    <a:solidFill>
                      <a:schemeClr val="bg1"/>
                    </a:solidFill>
                    <a:latin typeface="Times New Roman Regular" panose="02020603050405020304" charset="0"/>
                    <a:cs typeface="Times New Roman Regular" panose="02020603050405020304" charset="0"/>
                  </a:rPr>
                  <a:t> 的概率，记为 </a:t>
                </a:r>
                <a:r>
                  <a:rPr sz="2400" i="1">
                    <a:solidFill>
                      <a:schemeClr val="bg1"/>
                    </a:solidFill>
                    <a:latin typeface="Times New Roman Italic" panose="02020603050405020304" charset="0"/>
                    <a:cs typeface="Times New Roman Italic" panose="02020603050405020304" charset="0"/>
                  </a:rPr>
                  <a:t>P</a:t>
                </a:r>
                <a:r>
                  <a:rPr sz="2400">
                    <a:solidFill>
                      <a:schemeClr val="bg1"/>
                    </a:solidFill>
                    <a:latin typeface="Times New Roman Regular" panose="02020603050405020304" charset="0"/>
                    <a:cs typeface="Times New Roman Regular" panose="02020603050405020304" charset="0"/>
                  </a:rPr>
                  <a:t>(</a:t>
                </a:r>
                <a:r>
                  <a:rPr sz="2400" i="1">
                    <a:solidFill>
                      <a:schemeClr val="bg1"/>
                    </a:solidFill>
                    <a:latin typeface="Times New Roman Italic" panose="02020603050405020304" charset="0"/>
                    <a:cs typeface="Times New Roman Italic" panose="02020603050405020304" charset="0"/>
                  </a:rPr>
                  <a:t>A</a:t>
                </a:r>
                <a:r>
                  <a:rPr sz="2400">
                    <a:solidFill>
                      <a:schemeClr val="bg1"/>
                    </a:solidFill>
                    <a:latin typeface="Times New Roman Regular" panose="02020603050405020304" charset="0"/>
                    <a:cs typeface="Times New Roman Regular" panose="02020603050405020304" charset="0"/>
                  </a:rPr>
                  <a:t>).</a:t>
                </a:r>
                <a:endParaRPr sz="2400">
                  <a:solidFill>
                    <a:schemeClr val="bg1"/>
                  </a:solidFill>
                  <a:latin typeface="Times New Roman Regular" panose="02020603050405020304" charset="0"/>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cs typeface="Times New Roman Regular" panose="02020603050405020304" charset="0"/>
                  </a:rPr>
                  <a:t>例如，若我们希望知道某射手中靶的概率，应对这个射手在同样条件下大量的射击情况进行观察记录 . 若他射击 </a:t>
                </a:r>
                <a:r>
                  <a:rPr sz="2400" i="1">
                    <a:solidFill>
                      <a:schemeClr val="bg1"/>
                    </a:solidFill>
                    <a:latin typeface="Times New Roman Italic" panose="02020603050405020304" charset="0"/>
                    <a:cs typeface="Times New Roman Italic" panose="02020603050405020304" charset="0"/>
                  </a:rPr>
                  <a:t>n</a:t>
                </a:r>
                <a:r>
                  <a:rPr sz="2400">
                    <a:solidFill>
                      <a:schemeClr val="bg1"/>
                    </a:solidFill>
                    <a:latin typeface="Times New Roman Regular" panose="02020603050405020304" charset="0"/>
                    <a:cs typeface="Times New Roman Regular" panose="02020603050405020304" charset="0"/>
                  </a:rPr>
                  <a:t> 发，中靶 </a:t>
                </a:r>
                <a:r>
                  <a:rPr sz="2400" i="1">
                    <a:solidFill>
                      <a:schemeClr val="bg1"/>
                    </a:solidFill>
                    <a:latin typeface="Times New Roman Italic" panose="02020603050405020304" charset="0"/>
                    <a:cs typeface="Times New Roman Italic" panose="02020603050405020304" charset="0"/>
                  </a:rPr>
                  <a:t>m</a:t>
                </a:r>
                <a:r>
                  <a:rPr sz="2400">
                    <a:solidFill>
                      <a:schemeClr val="bg1"/>
                    </a:solidFill>
                    <a:latin typeface="Times New Roman Regular" panose="02020603050405020304" charset="0"/>
                    <a:cs typeface="Times New Roman Regular" panose="02020603050405020304" charset="0"/>
                  </a:rPr>
                  <a:t> 发，当 </a:t>
                </a:r>
                <a:r>
                  <a:rPr sz="2400" i="1">
                    <a:solidFill>
                      <a:schemeClr val="bg1"/>
                    </a:solidFill>
                    <a:latin typeface="Times New Roman Italic" panose="02020603050405020304" charset="0"/>
                    <a:cs typeface="Times New Roman Italic" panose="02020603050405020304" charset="0"/>
                  </a:rPr>
                  <a:t>n</a:t>
                </a:r>
                <a:r>
                  <a:rPr sz="2400">
                    <a:solidFill>
                      <a:schemeClr val="bg1"/>
                    </a:solidFill>
                    <a:latin typeface="Times New Roman Regular" panose="02020603050405020304" charset="0"/>
                    <a:cs typeface="Times New Roman Regular" panose="02020603050405020304" charset="0"/>
                  </a:rPr>
                  <a:t> 很大时，可用频率 </a:t>
                </a:r>
                <a:r>
                  <a:rPr sz="2400" i="1">
                    <a:solidFill>
                      <a:schemeClr val="bg1"/>
                    </a:solidFill>
                    <a:latin typeface="Times New Roman Italic" panose="02020603050405020304" charset="0"/>
                    <a:cs typeface="Times New Roman Italic" panose="02020603050405020304" charset="0"/>
                  </a:rPr>
                  <a:t>m</a:t>
                </a:r>
                <a:r>
                  <a:rPr sz="2400">
                    <a:solidFill>
                      <a:schemeClr val="bg1"/>
                    </a:solidFill>
                    <a:latin typeface="Times New Roman Regular" panose="02020603050405020304" charset="0"/>
                    <a:cs typeface="Times New Roman Regular" panose="02020603050405020304" charset="0"/>
                  </a:rPr>
                  <a:t>/</a:t>
                </a:r>
                <a:r>
                  <a:rPr sz="2400" i="1">
                    <a:solidFill>
                      <a:schemeClr val="bg1"/>
                    </a:solidFill>
                    <a:latin typeface="Times New Roman Italic" panose="02020603050405020304" charset="0"/>
                    <a:cs typeface="Times New Roman Italic" panose="02020603050405020304" charset="0"/>
                  </a:rPr>
                  <a:t>n</a:t>
                </a:r>
                <a:r>
                  <a:rPr sz="2400">
                    <a:solidFill>
                      <a:schemeClr val="bg1"/>
                    </a:solidFill>
                    <a:latin typeface="Times New Roman Regular" panose="02020603050405020304" charset="0"/>
                    <a:cs typeface="Times New Roman Regular" panose="02020603050405020304" charset="0"/>
                  </a:rPr>
                  <a:t> 作为他中靶概率的估计 .</a:t>
                </a:r>
                <a:endParaRPr sz="2400">
                  <a:solidFill>
                    <a:schemeClr val="bg1"/>
                  </a:solidFill>
                  <a:latin typeface="Times New Roman Regular" panose="02020603050405020304" charset="0"/>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729615"/>
                <a:ext cx="10351135" cy="4847590"/>
              </a:xfrm>
              <a:prstGeom prst="rect">
                <a:avLst/>
              </a:prstGeom>
              <a:blipFill rotWithShape="1">
                <a:blip r:embed="rId1"/>
                <a:stretch>
                  <a:fillRect r="-1975"/>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矩形"/>
          <p:cNvSpPr/>
          <p:nvPr/>
        </p:nvSpPr>
        <p:spPr>
          <a:xfrm>
            <a:off x="3778885" y="1944370"/>
            <a:ext cx="7324725" cy="1350010"/>
          </a:xfrm>
          <a:prstGeom prst="rect">
            <a:avLst/>
          </a:prstGeom>
          <a:noFill/>
          <a:ln w="9525">
            <a:noFill/>
          </a:ln>
        </p:spPr>
        <p:txBody>
          <a:bodyPr wrap="square" lIns="91440" tIns="45720" rIns="91440" bIns="45720" anchor="t" anchorCtr="0">
            <a:noAutofit/>
          </a:bodyPr>
          <a:p>
            <a:pPr algn="l">
              <a:lnSpc>
                <a:spcPct val="100000"/>
              </a:lnSpc>
            </a:pPr>
            <a:r>
              <a:rPr lang="zh-CN" altLang="en-US" sz="8000" baseline="0">
                <a:solidFill>
                  <a:schemeClr val="bg1"/>
                </a:solidFill>
                <a:latin typeface="微软雅黑" panose="020B0503020204020204" charset="-122"/>
                <a:ea typeface="微软雅黑" panose="020B0503020204020204" charset="-122"/>
              </a:rPr>
              <a:t>概率和统计初步</a:t>
            </a:r>
            <a:endParaRPr lang="zh-CN" altLang="en-US" sz="8000" baseline="0">
              <a:solidFill>
                <a:schemeClr val="bg1"/>
              </a:solidFill>
              <a:latin typeface="微软雅黑" panose="020B0503020204020204" charset="-122"/>
              <a:ea typeface="微软雅黑" panose="020B0503020204020204" charset="-122"/>
            </a:endParaRPr>
          </a:p>
        </p:txBody>
      </p:sp>
      <p:grpSp>
        <p:nvGrpSpPr>
          <p:cNvPr id="16388" name="组合"/>
          <p:cNvGrpSpPr/>
          <p:nvPr/>
        </p:nvGrpSpPr>
        <p:grpSpPr>
          <a:xfrm>
            <a:off x="770255" y="1205865"/>
            <a:ext cx="3008630" cy="2080186"/>
            <a:chOff x="1056000" y="621000"/>
            <a:chExt cx="3816000" cy="2808000"/>
          </a:xfrm>
        </p:grpSpPr>
        <p:sp>
          <p:nvSpPr>
            <p:cNvPr id="16389" name="等腰三角形"/>
            <p:cNvSpPr/>
            <p:nvPr/>
          </p:nvSpPr>
          <p:spPr>
            <a:xfrm rot="1501635">
              <a:off x="1771453" y="660334"/>
              <a:ext cx="2073278" cy="2284431"/>
            </a:xfrm>
            <a:prstGeom prst="triangle">
              <a:avLst>
                <a:gd name="adj" fmla="val 19685"/>
              </a:avLst>
            </a:prstGeom>
            <a:solidFill>
              <a:srgbClr val="FF3939"/>
            </a:solidFill>
            <a:ln w="12700">
              <a:noFill/>
            </a:ln>
          </p:spPr>
          <p:txBody>
            <a:bodyPr anchor="t" anchorCtr="0"/>
            <a:p>
              <a:endParaRPr lang="zh-CN" altLang="en-US">
                <a:latin typeface="Times New Roman" panose="02020603050405020304" pitchFamily="18" charset="0"/>
                <a:ea typeface="宋体" pitchFamily="2" charset="-122"/>
              </a:endParaRPr>
            </a:p>
          </p:txBody>
        </p:sp>
        <p:sp>
          <p:nvSpPr>
            <p:cNvPr id="16390" name="等腰三角形"/>
            <p:cNvSpPr/>
            <p:nvPr/>
          </p:nvSpPr>
          <p:spPr>
            <a:xfrm rot="1578245">
              <a:off x="2330029" y="1154816"/>
              <a:ext cx="2240400" cy="1740367"/>
            </a:xfrm>
            <a:prstGeom prst="triangle">
              <a:avLst>
                <a:gd name="adj" fmla="val 19685"/>
              </a:avLst>
            </a:prstGeom>
            <a:solidFill>
              <a:srgbClr val="FFE12C"/>
            </a:solidFill>
            <a:ln w="12700">
              <a:noFill/>
            </a:ln>
          </p:spPr>
          <p:txBody>
            <a:bodyPr anchor="t" anchorCtr="0"/>
            <a:p>
              <a:endParaRPr lang="zh-CN" altLang="en-US">
                <a:latin typeface="Times New Roman" panose="02020603050405020304" pitchFamily="18" charset="0"/>
                <a:ea typeface="宋体" pitchFamily="2" charset="-122"/>
              </a:endParaRPr>
            </a:p>
          </p:txBody>
        </p:sp>
        <p:sp>
          <p:nvSpPr>
            <p:cNvPr id="16391" name="等腰三角形"/>
            <p:cNvSpPr/>
            <p:nvPr/>
          </p:nvSpPr>
          <p:spPr>
            <a:xfrm>
              <a:off x="1056000" y="621000"/>
              <a:ext cx="3816000" cy="2808000"/>
            </a:xfrm>
            <a:prstGeom prst="triangle">
              <a:avLst>
                <a:gd name="adj" fmla="val 19685"/>
              </a:avLst>
            </a:prstGeom>
            <a:solidFill>
              <a:schemeClr val="bg1"/>
            </a:solidFill>
            <a:ln w="12700">
              <a:noFill/>
            </a:ln>
          </p:spPr>
          <p:txBody>
            <a:bodyPr anchor="t" anchorCtr="0"/>
            <a:p>
              <a:endParaRPr lang="zh-CN" altLang="en-US">
                <a:latin typeface="Times New Roman" panose="02020603050405020304" pitchFamily="18" charset="0"/>
                <a:ea typeface="宋体" pitchFamily="2" charset="-122"/>
              </a:endParaRPr>
            </a:p>
          </p:txBody>
        </p:sp>
        <p:sp>
          <p:nvSpPr>
            <p:cNvPr id="16392" name="矩形"/>
            <p:cNvSpPr/>
            <p:nvPr/>
          </p:nvSpPr>
          <p:spPr>
            <a:xfrm>
              <a:off x="1420848" y="2272774"/>
              <a:ext cx="2210832" cy="888889"/>
            </a:xfrm>
            <a:prstGeom prst="rect">
              <a:avLst/>
            </a:prstGeom>
            <a:noFill/>
            <a:ln w="9525">
              <a:noFill/>
            </a:ln>
          </p:spPr>
          <p:txBody>
            <a:bodyPr wrap="square" lIns="91440" tIns="45720" rIns="91440" bIns="45720" anchor="t" anchorCtr="0">
              <a:noAutofit/>
            </a:bodyPr>
            <a:p>
              <a:pPr>
                <a:lnSpc>
                  <a:spcPct val="100000"/>
                </a:lnSpc>
              </a:pPr>
              <a:r>
                <a:rPr lang="zh-CN" altLang="en-US" sz="4000" baseline="0">
                  <a:latin typeface="楷体" pitchFamily="-128" charset="-122"/>
                  <a:ea typeface="楷体" pitchFamily="-128" charset="-122"/>
                </a:rPr>
                <a:t>第</a:t>
              </a:r>
              <a:r>
                <a:rPr lang="zh-CN" altLang="en-US" sz="4000" baseline="0">
                  <a:latin typeface="楷体" pitchFamily="-128" charset="-122"/>
                  <a:ea typeface="楷体" pitchFamily="-128" charset="-122"/>
                </a:rPr>
                <a:t>十章</a:t>
              </a:r>
              <a:endParaRPr lang="zh-CN" altLang="en-US" sz="4000" baseline="0">
                <a:latin typeface="楷体" pitchFamily="-128" charset="-122"/>
                <a:ea typeface="楷体" pitchFamily="-128" charset="-122"/>
              </a:endParaRPr>
            </a:p>
          </p:txBody>
        </p:sp>
      </p:grpSp>
      <p:sp>
        <p:nvSpPr>
          <p:cNvPr id="2" name="文本框 1"/>
          <p:cNvSpPr txBox="1"/>
          <p:nvPr/>
        </p:nvSpPr>
        <p:spPr>
          <a:xfrm>
            <a:off x="1595755" y="3755390"/>
            <a:ext cx="8999855" cy="1579245"/>
          </a:xfrm>
          <a:prstGeom prst="rect">
            <a:avLst/>
          </a:prstGeom>
          <a:noFill/>
        </p:spPr>
        <p:txBody>
          <a:bodyPr wrap="square" rtlCol="0">
            <a:noAutofit/>
          </a:bodyPr>
          <a:p>
            <a:pPr indent="508000" algn="just">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Microsoft YaHei Regular" panose="020B0503020204020204" charset="-122"/>
                <a:ea typeface="Microsoft YaHei Regular" panose="020B0503020204020204" charset="-122"/>
              </a:rPr>
              <a:t>概率论与数理统计这门学科的应用相当广泛，不仅在天文、气象、水文、地质、物理、化学、生物、医学等学科有其应用，且在农业、工业、商业、军事、电讯等部门也有广泛的应用 .</a:t>
            </a:r>
            <a:endParaRPr lang="zh-CN" altLang="en-US" sz="2000">
              <a:solidFill>
                <a:schemeClr val="bg1"/>
              </a:solidFill>
              <a:latin typeface="Microsoft YaHei Regular" panose="020B0503020204020204" charset="-122"/>
              <a:ea typeface="Microsoft YaHei Regular" panose="020B0503020204020204" charset="-122"/>
            </a:endParaRPr>
          </a:p>
        </p:txBody>
      </p:sp>
    </p:spTree>
  </p:cSld>
  <p:clrMapOvr>
    <a:masterClrMapping/>
  </p:clrMapOvr>
  <p:transition spd="slow" advTm="3000">
    <p:rand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441325"/>
                <a:ext cx="10351135" cy="513588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cs typeface="Times New Roman Regular" panose="02020603050405020304" charset="0"/>
                  </a:rPr>
                  <a:t>概率具有的性质 :</a:t>
                </a:r>
                <a:endParaRPr sz="2400">
                  <a:solidFill>
                    <a:schemeClr val="bg1"/>
                  </a:solidFill>
                  <a:latin typeface="Times New Roman Regular" panose="02020603050405020304" charset="0"/>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cs typeface="Times New Roman Regular" panose="02020603050405020304" charset="0"/>
                  </a:rPr>
                  <a:t>(1) 0</a:t>
                </a:r>
                <a:r>
                  <a:rPr lang="en-US" sz="2400">
                    <a:solidFill>
                      <a:schemeClr val="bg1"/>
                    </a:solidFill>
                    <a:latin typeface="Times New Roman Regular" panose="02020603050405020304" charset="0"/>
                    <a:cs typeface="Times New Roman Regular" panose="02020603050405020304" charset="0"/>
                  </a:rPr>
                  <a:t> </a:t>
                </a:r>
                <a:r>
                  <a:rPr sz="2400">
                    <a:solidFill>
                      <a:schemeClr val="bg1"/>
                    </a:solidFill>
                    <a:latin typeface="Times New Roman Regular" panose="02020603050405020304" charset="0"/>
                    <a:cs typeface="Times New Roman Regular" panose="02020603050405020304" charset="0"/>
                  </a:rPr>
                  <a:t>≤</a:t>
                </a:r>
                <a:r>
                  <a:rPr lang="en-US" sz="2400">
                    <a:solidFill>
                      <a:schemeClr val="bg1"/>
                    </a:solidFill>
                    <a:latin typeface="Times New Roman Regular" panose="02020603050405020304" charset="0"/>
                    <a:cs typeface="Times New Roman Regular" panose="02020603050405020304" charset="0"/>
                  </a:rPr>
                  <a:t> </a:t>
                </a:r>
                <a:r>
                  <a:rPr sz="2400" i="1">
                    <a:solidFill>
                      <a:schemeClr val="bg1"/>
                    </a:solidFill>
                    <a:latin typeface="Times New Roman Italic" panose="02020603050405020304" charset="0"/>
                    <a:cs typeface="Times New Roman Italic" panose="02020603050405020304" charset="0"/>
                  </a:rPr>
                  <a:t>P</a:t>
                </a:r>
                <a:r>
                  <a:rPr sz="2400">
                    <a:solidFill>
                      <a:schemeClr val="bg1"/>
                    </a:solidFill>
                    <a:latin typeface="Times New Roman Regular" panose="02020603050405020304" charset="0"/>
                    <a:cs typeface="Times New Roman Regular" panose="02020603050405020304" charset="0"/>
                  </a:rPr>
                  <a:t>(</a:t>
                </a:r>
                <a:r>
                  <a:rPr sz="2400" i="1">
                    <a:solidFill>
                      <a:schemeClr val="bg1"/>
                    </a:solidFill>
                    <a:latin typeface="Times New Roman Italic" panose="02020603050405020304" charset="0"/>
                    <a:cs typeface="Times New Roman Italic" panose="02020603050405020304" charset="0"/>
                  </a:rPr>
                  <a:t>A</a:t>
                </a:r>
                <a:r>
                  <a:rPr sz="2400">
                    <a:solidFill>
                      <a:schemeClr val="bg1"/>
                    </a:solidFill>
                    <a:latin typeface="Times New Roman Regular" panose="02020603050405020304" charset="0"/>
                    <a:cs typeface="Times New Roman Regular" panose="02020603050405020304" charset="0"/>
                  </a:rPr>
                  <a:t>)</a:t>
                </a:r>
                <a:r>
                  <a:rPr lang="en-US" sz="2400">
                    <a:solidFill>
                      <a:schemeClr val="bg1"/>
                    </a:solidFill>
                    <a:latin typeface="Times New Roman Regular" panose="02020603050405020304" charset="0"/>
                    <a:cs typeface="Times New Roman Regular" panose="02020603050405020304" charset="0"/>
                  </a:rPr>
                  <a:t> </a:t>
                </a:r>
                <a:r>
                  <a:rPr sz="2400">
                    <a:solidFill>
                      <a:schemeClr val="bg1"/>
                    </a:solidFill>
                    <a:latin typeface="Times New Roman Regular" panose="02020603050405020304" charset="0"/>
                    <a:cs typeface="Times New Roman Regular" panose="02020603050405020304" charset="0"/>
                  </a:rPr>
                  <a:t>≤1.</a:t>
                </a:r>
                <a:endParaRPr sz="2400">
                  <a:solidFill>
                    <a:schemeClr val="bg1"/>
                  </a:solidFill>
                  <a:latin typeface="Times New Roman Regular" panose="02020603050405020304" charset="0"/>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cs typeface="Times New Roman Regular" panose="02020603050405020304" charset="0"/>
                  </a:rPr>
                  <a:t>(2) </a:t>
                </a:r>
                <a:r>
                  <a:rPr sz="2400" i="1">
                    <a:solidFill>
                      <a:schemeClr val="bg1"/>
                    </a:solidFill>
                    <a:latin typeface="Times New Roman Italic" panose="02020603050405020304" charset="0"/>
                    <a:cs typeface="Times New Roman Italic" panose="02020603050405020304" charset="0"/>
                  </a:rPr>
                  <a:t>P</a:t>
                </a:r>
                <a:r>
                  <a:rPr sz="2400">
                    <a:solidFill>
                      <a:schemeClr val="bg1"/>
                    </a:solidFill>
                    <a:latin typeface="Times New Roman Regular" panose="02020603050405020304" charset="0"/>
                    <a:cs typeface="Times New Roman Regular" panose="02020603050405020304" charset="0"/>
                  </a:rPr>
                  <a:t>(</a:t>
                </a:r>
                <a:r>
                  <a:rPr sz="2400" i="1">
                    <a:solidFill>
                      <a:schemeClr val="bg1"/>
                    </a:solidFill>
                    <a:latin typeface="Times New Roman Italic" panose="02020603050405020304" charset="0"/>
                    <a:cs typeface="Times New Roman Italic" panose="02020603050405020304" charset="0"/>
                  </a:rPr>
                  <a:t>Ω</a:t>
                </a:r>
                <a:r>
                  <a:rPr sz="2400">
                    <a:solidFill>
                      <a:schemeClr val="bg1"/>
                    </a:solidFill>
                    <a:latin typeface="Times New Roman Regular" panose="02020603050405020304" charset="0"/>
                    <a:cs typeface="Times New Roman Regular" panose="02020603050405020304" charset="0"/>
                  </a:rPr>
                  <a:t>)=1.</a:t>
                </a:r>
                <a:endParaRPr sz="2400">
                  <a:solidFill>
                    <a:schemeClr val="bg1"/>
                  </a:solidFill>
                  <a:latin typeface="Times New Roman Regular" panose="02020603050405020304" charset="0"/>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cs typeface="Times New Roman Regular" panose="02020603050405020304" charset="0"/>
                  </a:rPr>
                  <a:t>(3) </a:t>
                </a:r>
                <a:r>
                  <a:rPr sz="2400" i="1">
                    <a:solidFill>
                      <a:schemeClr val="bg1"/>
                    </a:solidFill>
                    <a:latin typeface="Times New Roman Italic" panose="02020603050405020304" charset="0"/>
                    <a:cs typeface="Times New Roman Italic" panose="02020603050405020304" charset="0"/>
                  </a:rPr>
                  <a:t>P</a:t>
                </a:r>
                <a:r>
                  <a:rPr sz="2400">
                    <a:solidFill>
                      <a:schemeClr val="bg1"/>
                    </a:solidFill>
                    <a:latin typeface="Times New Roman Regular" panose="02020603050405020304" charset="0"/>
                    <a:cs typeface="Times New Roman Regular" panose="02020603050405020304" charset="0"/>
                  </a:rPr>
                  <a:t>(</a:t>
                </a:r>
                <a:r>
                  <a:rPr sz="2400">
                    <a:solidFill>
                      <a:schemeClr val="bg1"/>
                    </a:solidFill>
                    <a:latin typeface="Times New Roman Regular" panose="02020603050405020304" charset="0"/>
                    <a:cs typeface="Times New Roman Regular" panose="02020603050405020304" charset="0"/>
                    <a:sym typeface="+mn-ea"/>
                  </a:rPr>
                  <a:t>∅</a:t>
                </a:r>
                <a:r>
                  <a:rPr sz="2400">
                    <a:solidFill>
                      <a:schemeClr val="bg1"/>
                    </a:solidFill>
                    <a:latin typeface="Times New Roman Regular" panose="02020603050405020304" charset="0"/>
                    <a:cs typeface="Times New Roman Regular" panose="02020603050405020304" charset="0"/>
                  </a:rPr>
                  <a:t>) </a:t>
                </a:r>
                <a:r>
                  <a:rPr sz="2400">
                    <a:solidFill>
                      <a:schemeClr val="bg1"/>
                    </a:solidFill>
                    <a:latin typeface="Times New Roman Regular" panose="02020603050405020304" charset="0"/>
                    <a:cs typeface="Times New Roman Regular" panose="02020603050405020304" charset="0"/>
                    <a:sym typeface="+mn-ea"/>
                  </a:rPr>
                  <a:t>=</a:t>
                </a:r>
                <a:r>
                  <a:rPr lang="en-US" sz="2400">
                    <a:solidFill>
                      <a:schemeClr val="bg1"/>
                    </a:solidFill>
                    <a:latin typeface="Times New Roman Regular" panose="02020603050405020304" charset="0"/>
                    <a:cs typeface="Times New Roman Regular" panose="02020603050405020304" charset="0"/>
                    <a:sym typeface="+mn-ea"/>
                  </a:rPr>
                  <a:t> </a:t>
                </a:r>
                <a:r>
                  <a:rPr sz="2400">
                    <a:solidFill>
                      <a:schemeClr val="bg1"/>
                    </a:solidFill>
                    <a:latin typeface="Times New Roman Regular" panose="02020603050405020304" charset="0"/>
                    <a:cs typeface="Times New Roman Regular" panose="02020603050405020304" charset="0"/>
                  </a:rPr>
                  <a:t>0. </a:t>
                </a:r>
                <a:endParaRPr sz="2400">
                  <a:solidFill>
                    <a:schemeClr val="bg1"/>
                  </a:solidFill>
                  <a:latin typeface="Times New Roman Regular" panose="02020603050405020304" charset="0"/>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cs typeface="Times New Roman Regular" panose="02020603050405020304" charset="0"/>
                  </a:rPr>
                  <a:t>(4) ( 有限可加性 ) 设</a:t>
                </a:r>
                <a:r>
                  <a:rPr sz="2400" i="1">
                    <a:solidFill>
                      <a:schemeClr val="bg1"/>
                    </a:solidFill>
                    <a:latin typeface="Times New Roman Italic" panose="02020603050405020304" charset="0"/>
                    <a:cs typeface="Times New Roman Italic" panose="02020603050405020304" charset="0"/>
                  </a:rPr>
                  <a:t> A</a:t>
                </a:r>
                <a:r>
                  <a:rPr sz="2400" baseline="-25000">
                    <a:solidFill>
                      <a:schemeClr val="bg1"/>
                    </a:solidFill>
                    <a:latin typeface="Times New Roman Regular" panose="02020603050405020304" charset="0"/>
                    <a:cs typeface="Times New Roman Regular" panose="02020603050405020304" charset="0"/>
                  </a:rPr>
                  <a:t>1</a:t>
                </a:r>
                <a:r>
                  <a:rPr sz="2400">
                    <a:solidFill>
                      <a:schemeClr val="bg1"/>
                    </a:solidFill>
                    <a:latin typeface="Times New Roman Regular" panose="02020603050405020304" charset="0"/>
                    <a:cs typeface="Times New Roman Regular" panose="02020603050405020304" charset="0"/>
                  </a:rPr>
                  <a:t>，</a:t>
                </a:r>
                <a:r>
                  <a:rPr sz="2400" i="1">
                    <a:solidFill>
                      <a:schemeClr val="bg1"/>
                    </a:solidFill>
                    <a:latin typeface="Times New Roman Italic" panose="02020603050405020304" charset="0"/>
                    <a:cs typeface="Times New Roman Italic" panose="02020603050405020304" charset="0"/>
                  </a:rPr>
                  <a:t>A</a:t>
                </a:r>
                <a:r>
                  <a:rPr sz="2400" baseline="-25000">
                    <a:solidFill>
                      <a:schemeClr val="bg1"/>
                    </a:solidFill>
                    <a:latin typeface="Times New Roman Regular" panose="02020603050405020304" charset="0"/>
                    <a:cs typeface="Times New Roman Regular" panose="02020603050405020304" charset="0"/>
                  </a:rPr>
                  <a:t>2</a:t>
                </a:r>
                <a:r>
                  <a:rPr sz="2400">
                    <a:solidFill>
                      <a:schemeClr val="bg1"/>
                    </a:solidFill>
                    <a:latin typeface="Times New Roman Regular" panose="02020603050405020304" charset="0"/>
                    <a:cs typeface="Times New Roman Regular" panose="02020603050405020304" charset="0"/>
                  </a:rPr>
                  <a:t>，…，</a:t>
                </a:r>
                <a:r>
                  <a:rPr sz="2400" i="1">
                    <a:solidFill>
                      <a:schemeClr val="bg1"/>
                    </a:solidFill>
                    <a:latin typeface="Times New Roman Italic" panose="02020603050405020304" charset="0"/>
                    <a:cs typeface="Times New Roman Italic" panose="02020603050405020304" charset="0"/>
                  </a:rPr>
                  <a:t>A</a:t>
                </a:r>
                <a:r>
                  <a:rPr sz="2400" baseline="-25000">
                    <a:solidFill>
                      <a:schemeClr val="bg1"/>
                    </a:solidFill>
                    <a:latin typeface="Times New Roman Regular" panose="02020603050405020304" charset="0"/>
                    <a:cs typeface="Times New Roman Regular" panose="02020603050405020304" charset="0"/>
                  </a:rPr>
                  <a:t>n</a:t>
                </a:r>
                <a:r>
                  <a:rPr sz="2400">
                    <a:solidFill>
                      <a:schemeClr val="bg1"/>
                    </a:solidFill>
                    <a:latin typeface="Times New Roman Regular" panose="02020603050405020304" charset="0"/>
                    <a:cs typeface="Times New Roman Regular" panose="02020603050405020304" charset="0"/>
                  </a:rPr>
                  <a:t> 是两两不相容的事件，则有</a:t>
                </a:r>
                <a:endParaRPr sz="2400">
                  <a:solidFill>
                    <a:schemeClr val="bg1"/>
                  </a:solidFill>
                  <a:latin typeface="Times New Roman Regular" panose="02020603050405020304" charset="0"/>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en-US" sz="2400" i="1">
                          <a:solidFill>
                            <a:schemeClr val="bg1"/>
                          </a:solidFill>
                          <a:latin typeface="DejaVu Math TeX Gyre" panose="02000503000000000000" charset="0"/>
                          <a:cs typeface="DejaVu Math TeX Gyre" panose="02000503000000000000" charset="0"/>
                        </a:rPr>
                        <m:t>𝑃</m:t>
                      </m:r>
                      <m:d>
                        <m:dPr>
                          <m:ctrlPr>
                            <a:rPr lang="en-US" sz="2400" i="1">
                              <a:solidFill>
                                <a:schemeClr val="bg1"/>
                              </a:solidFill>
                              <a:latin typeface="DejaVu Math TeX Gyre" panose="02000503000000000000" charset="0"/>
                              <a:cs typeface="DejaVu Math TeX Gyre" panose="02000503000000000000" charset="0"/>
                            </a:rPr>
                          </m:ctrlPr>
                        </m:dPr>
                        <m:e>
                          <m:sSub>
                            <m:sSubPr>
                              <m:ctrlPr>
                                <a:rPr lang="en-US" sz="2400" i="1">
                                  <a:solidFill>
                                    <a:schemeClr val="bg1"/>
                                  </a:solidFill>
                                  <a:latin typeface="DejaVu Math TeX Gyre" panose="02000503000000000000" charset="0"/>
                                  <a:cs typeface="DejaVu Math TeX Gyre" panose="02000503000000000000" charset="0"/>
                                </a:rPr>
                              </m:ctrlPr>
                            </m:sSubPr>
                            <m:e>
                              <m:r>
                                <a:rPr lang="en-US" sz="2400" i="1">
                                  <a:solidFill>
                                    <a:schemeClr val="bg1"/>
                                  </a:solidFill>
                                  <a:latin typeface="DejaVu Math TeX Gyre" panose="02000503000000000000" charset="0"/>
                                  <a:cs typeface="DejaVu Math TeX Gyre" panose="02000503000000000000" charset="0"/>
                                </a:rPr>
                                <m:t>𝐴</m:t>
                              </m:r>
                            </m:e>
                            <m:sub>
                              <m:r>
                                <a:rPr lang="en-US" sz="2400" i="1">
                                  <a:solidFill>
                                    <a:schemeClr val="bg1"/>
                                  </a:solidFill>
                                  <a:latin typeface="DejaVu Math TeX Gyre" panose="02000503000000000000" charset="0"/>
                                  <a:cs typeface="DejaVu Math TeX Gyre" panose="02000503000000000000" charset="0"/>
                                </a:rPr>
                                <m:t>1</m:t>
                              </m:r>
                            </m:sub>
                          </m:sSub>
                          <m:r>
                            <a:rPr lang="en-US" sz="2400" i="1">
                              <a:solidFill>
                                <a:schemeClr val="bg1"/>
                              </a:solidFill>
                              <a:latin typeface="DejaVu Math TeX Gyre" panose="02000503000000000000" charset="0"/>
                              <a:cs typeface="DejaVu Math TeX Gyre" panose="02000503000000000000" charset="0"/>
                            </a:rPr>
                            <m:t>∪</m:t>
                          </m:r>
                          <m:sSub>
                            <m:sSubPr>
                              <m:ctrlPr>
                                <a:rPr lang="en-US" sz="2400" i="1">
                                  <a:solidFill>
                                    <a:schemeClr val="bg1"/>
                                  </a:solidFill>
                                  <a:latin typeface="DejaVu Math TeX Gyre" panose="02000503000000000000" charset="0"/>
                                  <a:cs typeface="DejaVu Math TeX Gyre" panose="02000503000000000000" charset="0"/>
                                </a:rPr>
                              </m:ctrlPr>
                            </m:sSubPr>
                            <m:e>
                              <m:r>
                                <a:rPr lang="en-US" sz="2400" i="1">
                                  <a:solidFill>
                                    <a:schemeClr val="bg1"/>
                                  </a:solidFill>
                                  <a:latin typeface="DejaVu Math TeX Gyre" panose="02000503000000000000" charset="0"/>
                                  <a:cs typeface="DejaVu Math TeX Gyre" panose="02000503000000000000" charset="0"/>
                                </a:rPr>
                                <m:t>𝐴</m:t>
                              </m:r>
                            </m:e>
                            <m:sub>
                              <m:r>
                                <a:rPr lang="en-US" sz="2400" i="1">
                                  <a:solidFill>
                                    <a:schemeClr val="bg1"/>
                                  </a:solidFill>
                                  <a:latin typeface="DejaVu Math TeX Gyre" panose="02000503000000000000" charset="0"/>
                                  <a:cs typeface="DejaVu Math TeX Gyre" panose="02000503000000000000" charset="0"/>
                                </a:rPr>
                                <m:t>2</m:t>
                              </m:r>
                            </m:sub>
                          </m:sSub>
                          <m:r>
                            <a:rPr lang="en-US" sz="2400" i="1">
                              <a:solidFill>
                                <a:schemeClr val="bg1"/>
                              </a:solidFill>
                              <a:latin typeface="DejaVu Math TeX Gyre" panose="02000503000000000000" charset="0"/>
                              <a:cs typeface="DejaVu Math TeX Gyre" panose="02000503000000000000" charset="0"/>
                            </a:rPr>
                            <m:t>∪⋯∪</m:t>
                          </m:r>
                          <m:sSub>
                            <m:sSubPr>
                              <m:ctrlPr>
                                <a:rPr lang="en-US" sz="2400" i="1">
                                  <a:solidFill>
                                    <a:schemeClr val="bg1"/>
                                  </a:solidFill>
                                  <a:latin typeface="DejaVu Math TeX Gyre" panose="02000503000000000000" charset="0"/>
                                  <a:cs typeface="DejaVu Math TeX Gyre" panose="02000503000000000000" charset="0"/>
                                </a:rPr>
                              </m:ctrlPr>
                            </m:sSubPr>
                            <m:e>
                              <m:r>
                                <a:rPr lang="en-US" sz="2400" i="1">
                                  <a:solidFill>
                                    <a:schemeClr val="bg1"/>
                                  </a:solidFill>
                                  <a:latin typeface="DejaVu Math TeX Gyre" panose="02000503000000000000" charset="0"/>
                                  <a:cs typeface="DejaVu Math TeX Gyre" panose="02000503000000000000" charset="0"/>
                                </a:rPr>
                                <m:t>𝐴</m:t>
                              </m:r>
                            </m:e>
                            <m:sub>
                              <m:r>
                                <a:rPr lang="en-US" sz="2400" i="1">
                                  <a:solidFill>
                                    <a:schemeClr val="bg1"/>
                                  </a:solidFill>
                                  <a:latin typeface="DejaVu Math TeX Gyre" panose="02000503000000000000" charset="0"/>
                                  <a:cs typeface="DejaVu Math TeX Gyre" panose="02000503000000000000" charset="0"/>
                                </a:rPr>
                                <m:t>𝑛</m:t>
                              </m:r>
                            </m:sub>
                          </m:sSub>
                        </m:e>
                      </m:d>
                      <m:r>
                        <a:rPr lang="en-US" sz="2400">
                          <a:solidFill>
                            <a:schemeClr val="bg1"/>
                          </a:solidFill>
                          <a:latin typeface="Times New Roman Regular" panose="02020603050405020304" charset="0"/>
                          <a:cs typeface="Times New Roman Regular" panose="02020603050405020304" charset="0"/>
                        </a:rPr>
                        <m:t>=</m:t>
                      </m:r>
                      <m:r>
                        <a:rPr lang="en-US" sz="2400" i="1">
                          <a:solidFill>
                            <a:schemeClr val="bg1"/>
                          </a:solidFill>
                          <a:latin typeface="Times New Roman Regular" panose="02020603050405020304" charset="0"/>
                          <a:cs typeface="Times New Roman Regular" panose="02020603050405020304" charset="0"/>
                        </a:rPr>
                        <m:t>𝑃</m:t>
                      </m:r>
                      <m:d>
                        <m:dPr>
                          <m:ctrlPr>
                            <a:rPr lang="en-US" sz="2400" i="1">
                              <a:solidFill>
                                <a:schemeClr val="bg1"/>
                              </a:solidFill>
                              <a:latin typeface="DejaVu Math TeX Gyre" panose="02000503000000000000" charset="0"/>
                              <a:cs typeface="DejaVu Math TeX Gyre" panose="02000503000000000000" charset="0"/>
                            </a:rPr>
                          </m:ctrlPr>
                        </m:dPr>
                        <m:e>
                          <m:sSub>
                            <m:sSubPr>
                              <m:ctrlPr>
                                <a:rPr lang="en-US" sz="2400" i="1">
                                  <a:solidFill>
                                    <a:schemeClr val="bg1"/>
                                  </a:solidFill>
                                  <a:latin typeface="DejaVu Math TeX Gyre" panose="02000503000000000000" charset="0"/>
                                  <a:cs typeface="DejaVu Math TeX Gyre" panose="02000503000000000000" charset="0"/>
                                </a:rPr>
                              </m:ctrlPr>
                            </m:sSubPr>
                            <m:e>
                              <m:r>
                                <a:rPr lang="en-US" sz="2400" i="1">
                                  <a:solidFill>
                                    <a:schemeClr val="bg1"/>
                                  </a:solidFill>
                                  <a:latin typeface="DejaVu Math TeX Gyre" panose="02000503000000000000" charset="0"/>
                                  <a:cs typeface="DejaVu Math TeX Gyre" panose="02000503000000000000" charset="0"/>
                                </a:rPr>
                                <m:t>𝐴</m:t>
                              </m:r>
                            </m:e>
                            <m:sub>
                              <m:r>
                                <a:rPr lang="en-US" sz="2400" i="1">
                                  <a:solidFill>
                                    <a:schemeClr val="bg1"/>
                                  </a:solidFill>
                                  <a:latin typeface="DejaVu Math TeX Gyre" panose="02000503000000000000" charset="0"/>
                                  <a:cs typeface="DejaVu Math TeX Gyre" panose="02000503000000000000" charset="0"/>
                                </a:rPr>
                                <m:t>2</m:t>
                              </m:r>
                            </m:sub>
                          </m:sSub>
                        </m:e>
                      </m:d>
                      <m:r>
                        <a:rPr lang="en-US" sz="2400">
                          <a:solidFill>
                            <a:schemeClr val="bg1"/>
                          </a:solidFill>
                          <a:latin typeface="Times New Roman Regular" panose="02020603050405020304" charset="0"/>
                          <a:cs typeface="Times New Roman Regular" panose="02020603050405020304" charset="0"/>
                        </a:rPr>
                        <m:t>+</m:t>
                      </m:r>
                      <m:r>
                        <a:rPr lang="en-US" sz="2400" i="1">
                          <a:solidFill>
                            <a:schemeClr val="bg1"/>
                          </a:solidFill>
                          <a:latin typeface="Times New Roman Regular" panose="02020603050405020304" charset="0"/>
                          <a:cs typeface="Times New Roman Regular" panose="02020603050405020304" charset="0"/>
                        </a:rPr>
                        <m:t>𝑃</m:t>
                      </m:r>
                      <m:d>
                        <m:dPr>
                          <m:ctrlPr>
                            <a:rPr lang="en-US" sz="2400" i="1">
                              <a:solidFill>
                                <a:schemeClr val="bg1"/>
                              </a:solidFill>
                              <a:latin typeface="DejaVu Math TeX Gyre" panose="02000503000000000000" charset="0"/>
                              <a:cs typeface="DejaVu Math TeX Gyre" panose="02000503000000000000" charset="0"/>
                            </a:rPr>
                          </m:ctrlPr>
                        </m:dPr>
                        <m:e>
                          <m:sSub>
                            <m:sSubPr>
                              <m:ctrlPr>
                                <a:rPr lang="en-US" sz="2400" i="1">
                                  <a:solidFill>
                                    <a:schemeClr val="bg1"/>
                                  </a:solidFill>
                                  <a:latin typeface="DejaVu Math TeX Gyre" panose="02000503000000000000" charset="0"/>
                                  <a:cs typeface="DejaVu Math TeX Gyre" panose="02000503000000000000" charset="0"/>
                                </a:rPr>
                              </m:ctrlPr>
                            </m:sSubPr>
                            <m:e>
                              <m:r>
                                <a:rPr lang="en-US" sz="2400" i="1">
                                  <a:solidFill>
                                    <a:schemeClr val="bg1"/>
                                  </a:solidFill>
                                  <a:latin typeface="DejaVu Math TeX Gyre" panose="02000503000000000000" charset="0"/>
                                  <a:cs typeface="DejaVu Math TeX Gyre" panose="02000503000000000000" charset="0"/>
                                </a:rPr>
                                <m:t>𝐴</m:t>
                              </m:r>
                            </m:e>
                            <m:sub>
                              <m:r>
                                <a:rPr lang="en-US" sz="2400" i="1">
                                  <a:solidFill>
                                    <a:schemeClr val="bg1"/>
                                  </a:solidFill>
                                  <a:latin typeface="DejaVu Math TeX Gyre" panose="02000503000000000000" charset="0"/>
                                  <a:cs typeface="DejaVu Math TeX Gyre" panose="02000503000000000000" charset="0"/>
                                </a:rPr>
                                <m:t>2</m:t>
                              </m:r>
                            </m:sub>
                          </m:sSub>
                        </m:e>
                      </m:d>
                      <m:r>
                        <a:rPr lang="en-US" sz="2400">
                          <a:solidFill>
                            <a:schemeClr val="bg1"/>
                          </a:solidFill>
                          <a:latin typeface="Times New Roman Regular" panose="02020603050405020304" charset="0"/>
                          <a:cs typeface="Times New Roman Regular" panose="02020603050405020304" charset="0"/>
                        </a:rPr>
                        <m:t>+</m:t>
                      </m:r>
                      <m:r>
                        <a:rPr lang="en-US" sz="2400">
                          <a:solidFill>
                            <a:schemeClr val="bg1"/>
                          </a:solidFill>
                          <a:latin typeface="DejaVu Math TeX Gyre" panose="02000503000000000000" charset="0"/>
                          <a:cs typeface="DejaVu Math TeX Gyre" panose="02000503000000000000" charset="0"/>
                        </a:rPr>
                        <m:t>⋯</m:t>
                      </m:r>
                      <m:r>
                        <a:rPr lang="en-US" sz="2400">
                          <a:solidFill>
                            <a:schemeClr val="bg1"/>
                          </a:solidFill>
                          <a:latin typeface="Times New Roman Regular" panose="02020603050405020304" charset="0"/>
                          <a:cs typeface="Times New Roman Regular" panose="02020603050405020304" charset="0"/>
                        </a:rPr>
                        <m:t>+</m:t>
                      </m:r>
                      <m:r>
                        <a:rPr lang="en-US" sz="2400" i="1">
                          <a:solidFill>
                            <a:schemeClr val="bg1"/>
                          </a:solidFill>
                          <a:latin typeface="Times New Roman Regular" panose="02020603050405020304" charset="0"/>
                          <a:cs typeface="Times New Roman Regular" panose="02020603050405020304" charset="0"/>
                        </a:rPr>
                        <m:t>𝑃</m:t>
                      </m:r>
                      <m:d>
                        <m:dPr>
                          <m:ctrlPr>
                            <a:rPr lang="en-US" sz="2400" i="1">
                              <a:solidFill>
                                <a:schemeClr val="bg1"/>
                              </a:solidFill>
                              <a:latin typeface="DejaVu Math TeX Gyre" panose="02000503000000000000" charset="0"/>
                              <a:cs typeface="DejaVu Math TeX Gyre" panose="02000503000000000000" charset="0"/>
                            </a:rPr>
                          </m:ctrlPr>
                        </m:dPr>
                        <m:e>
                          <m:sSub>
                            <m:sSubPr>
                              <m:ctrlPr>
                                <a:rPr lang="en-US" sz="2400" i="1">
                                  <a:solidFill>
                                    <a:schemeClr val="bg1"/>
                                  </a:solidFill>
                                  <a:latin typeface="DejaVu Math TeX Gyre" panose="02000503000000000000" charset="0"/>
                                  <a:cs typeface="DejaVu Math TeX Gyre" panose="02000503000000000000" charset="0"/>
                                </a:rPr>
                              </m:ctrlPr>
                            </m:sSubPr>
                            <m:e>
                              <m:r>
                                <a:rPr lang="en-US" sz="2400" i="1">
                                  <a:solidFill>
                                    <a:schemeClr val="bg1"/>
                                  </a:solidFill>
                                  <a:latin typeface="DejaVu Math TeX Gyre" panose="02000503000000000000" charset="0"/>
                                  <a:cs typeface="DejaVu Math TeX Gyre" panose="02000503000000000000" charset="0"/>
                                </a:rPr>
                                <m:t>𝐴</m:t>
                              </m:r>
                            </m:e>
                            <m:sub>
                              <m:r>
                                <a:rPr lang="en-US" sz="2400" i="1">
                                  <a:solidFill>
                                    <a:schemeClr val="bg1"/>
                                  </a:solidFill>
                                  <a:latin typeface="DejaVu Math TeX Gyre" panose="02000503000000000000" charset="0"/>
                                  <a:cs typeface="DejaVu Math TeX Gyre" panose="02000503000000000000" charset="0"/>
                                </a:rPr>
                                <m:t>𝑛</m:t>
                              </m:r>
                            </m:sub>
                          </m:sSub>
                        </m:e>
                      </m:d>
                      <m:r>
                        <a:rPr lang="en-US" sz="2400">
                          <a:solidFill>
                            <a:schemeClr val="bg1"/>
                          </a:solidFill>
                          <a:latin typeface="Times New Roman Regular" panose="02020603050405020304" charset="0"/>
                          <a:cs typeface="Times New Roman Regular" panose="02020603050405020304" charset="0"/>
                        </a:rPr>
                        <m:t>.</m:t>
                      </m:r>
                    </m:oMath>
                  </m:oMathPara>
                </a14:m>
                <a:endParaRPr sz="2400">
                  <a:solidFill>
                    <a:schemeClr val="bg1"/>
                  </a:solidFill>
                  <a:latin typeface="Times New Roman Regular" panose="02020603050405020304" charset="0"/>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cs typeface="Times New Roman Regular" panose="02020603050405020304" charset="0"/>
                  </a:rPr>
                  <a:t>(5) </a:t>
                </a:r>
                <a14:m>
                  <m:oMath xmlns:m="http://schemas.openxmlformats.org/officeDocument/2006/math">
                    <m:r>
                      <a:rPr lang="en-US" sz="2400" i="1">
                        <a:solidFill>
                          <a:schemeClr val="bg1"/>
                        </a:solidFill>
                        <a:latin typeface="DejaVu Math TeX Gyre" panose="02000503000000000000" charset="0"/>
                        <a:cs typeface="DejaVu Math TeX Gyre" panose="02000503000000000000" charset="0"/>
                      </a:rPr>
                      <m:t>𝑃</m:t>
                    </m:r>
                    <m:d>
                      <m:dPr>
                        <m:ctrlPr>
                          <a:rPr lang="en-US" sz="2400" i="1">
                            <a:solidFill>
                              <a:schemeClr val="bg1"/>
                            </a:solidFill>
                            <a:latin typeface="DejaVu Math TeX Gyre" panose="02000503000000000000" charset="0"/>
                            <a:cs typeface="DejaVu Math TeX Gyre" panose="02000503000000000000" charset="0"/>
                          </a:rPr>
                        </m:ctrlPr>
                      </m:dPr>
                      <m:e>
                        <m:bar>
                          <m:barPr>
                            <m:pos m:val="top"/>
                            <m:ctrlPr>
                              <a:rPr lang="en-US" sz="2400" i="1">
                                <a:solidFill>
                                  <a:schemeClr val="bg1"/>
                                </a:solidFill>
                                <a:latin typeface="DejaVu Math TeX Gyre" panose="02000503000000000000" charset="0"/>
                                <a:cs typeface="DejaVu Math TeX Gyre" panose="02000503000000000000" charset="0"/>
                              </a:rPr>
                            </m:ctrlPr>
                          </m:barPr>
                          <m:e>
                            <m:r>
                              <a:rPr lang="en-US" sz="2400" i="1">
                                <a:solidFill>
                                  <a:schemeClr val="bg1"/>
                                </a:solidFill>
                                <a:latin typeface="DejaVu Math TeX Gyre" panose="02000503000000000000" charset="0"/>
                                <a:cs typeface="DejaVu Math TeX Gyre" panose="02000503000000000000" charset="0"/>
                              </a:rPr>
                              <m:t>𝐴</m:t>
                            </m:r>
                          </m:e>
                        </m:bar>
                      </m:e>
                    </m:d>
                    <m:r>
                      <a:rPr lang="en-US" sz="2400" i="1">
                        <a:solidFill>
                          <a:schemeClr val="bg1"/>
                        </a:solidFill>
                        <a:latin typeface="DejaVu Math TeX Gyre" panose="02000503000000000000" charset="0"/>
                        <a:cs typeface="DejaVu Math TeX Gyre" panose="02000503000000000000" charset="0"/>
                      </a:rPr>
                      <m:t>=</m:t>
                    </m:r>
                    <m:r>
                      <a:rPr lang="en-US" sz="2400" i="1">
                        <a:solidFill>
                          <a:schemeClr val="bg1"/>
                        </a:solidFill>
                        <a:latin typeface="DejaVu Math TeX Gyre" panose="02000503000000000000" charset="0"/>
                        <a:cs typeface="DejaVu Math TeX Gyre" panose="02000503000000000000" charset="0"/>
                      </a:rPr>
                      <m:t>1</m:t>
                    </m:r>
                    <m:r>
                      <a:rPr lang="en-US" sz="2400" i="1">
                        <a:solidFill>
                          <a:schemeClr val="bg1"/>
                        </a:solidFill>
                        <a:latin typeface="DejaVu Math TeX Gyre" panose="02000503000000000000" charset="0"/>
                        <a:cs typeface="DejaVu Math TeX Gyre" panose="02000503000000000000" charset="0"/>
                      </a:rPr>
                      <m:t>−</m:t>
                    </m:r>
                    <m:r>
                      <a:rPr lang="en-US" sz="2400" i="1">
                        <a:solidFill>
                          <a:schemeClr val="bg1"/>
                        </a:solidFill>
                        <a:latin typeface="DejaVu Math TeX Gyre" panose="02000503000000000000" charset="0"/>
                        <a:cs typeface="DejaVu Math TeX Gyre" panose="02000503000000000000" charset="0"/>
                      </a:rPr>
                      <m:t>𝑃</m:t>
                    </m:r>
                    <m:d>
                      <m:dPr>
                        <m:ctrlPr>
                          <a:rPr lang="en-US" sz="2400" i="1">
                            <a:solidFill>
                              <a:schemeClr val="bg1"/>
                            </a:solidFill>
                            <a:latin typeface="DejaVu Math TeX Gyre" panose="02000503000000000000" charset="0"/>
                            <a:cs typeface="DejaVu Math TeX Gyre" panose="02000503000000000000" charset="0"/>
                          </a:rPr>
                        </m:ctrlPr>
                      </m:dPr>
                      <m:e>
                        <m:r>
                          <a:rPr lang="en-US" sz="2400" i="1">
                            <a:solidFill>
                              <a:schemeClr val="bg1"/>
                            </a:solidFill>
                            <a:latin typeface="DejaVu Math TeX Gyre" panose="02000503000000000000" charset="0"/>
                            <a:cs typeface="DejaVu Math TeX Gyre" panose="02000503000000000000" charset="0"/>
                          </a:rPr>
                          <m:t>𝐴</m:t>
                        </m:r>
                      </m:e>
                    </m:d>
                    <m:r>
                      <a:rPr lang="en-US" sz="2400" i="1">
                        <a:solidFill>
                          <a:schemeClr val="bg1"/>
                        </a:solidFill>
                        <a:latin typeface="DejaVu Math TeX Gyre" panose="02000503000000000000" charset="0"/>
                        <a:cs typeface="DejaVu Math TeX Gyre" panose="02000503000000000000" charset="0"/>
                      </a:rPr>
                      <m:t>.</m:t>
                    </m:r>
                  </m:oMath>
                </a14:m>
                <a:endParaRPr sz="2400">
                  <a:solidFill>
                    <a:schemeClr val="bg1"/>
                  </a:solidFill>
                  <a:latin typeface="Times New Roman Regular" panose="02020603050405020304" charset="0"/>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cs typeface="Times New Roman Regular" panose="02020603050405020304" charset="0"/>
                  </a:rPr>
                  <a:t>(6) </a:t>
                </a:r>
                <a14:m>
                  <m:oMath xmlns:m="http://schemas.openxmlformats.org/officeDocument/2006/math">
                    <m:r>
                      <a:rPr lang="en-US" sz="2400" i="1">
                        <a:solidFill>
                          <a:schemeClr val="bg1"/>
                        </a:solidFill>
                        <a:latin typeface="DejaVu Math TeX Gyre" panose="02000503000000000000" charset="0"/>
                        <a:cs typeface="DejaVu Math TeX Gyre" panose="02000503000000000000" charset="0"/>
                      </a:rPr>
                      <m:t>𝑃</m:t>
                    </m:r>
                    <m:d>
                      <m:dPr>
                        <m:ctrlPr>
                          <a:rPr lang="en-US" sz="2400" i="1">
                            <a:solidFill>
                              <a:schemeClr val="bg1"/>
                            </a:solidFill>
                            <a:latin typeface="DejaVu Math TeX Gyre" panose="02000503000000000000" charset="0"/>
                            <a:cs typeface="DejaVu Math TeX Gyre" panose="02000503000000000000" charset="0"/>
                          </a:rPr>
                        </m:ctrlPr>
                      </m:dPr>
                      <m:e>
                        <m:r>
                          <a:rPr lang="en-US" sz="2400" i="1">
                            <a:solidFill>
                              <a:schemeClr val="bg1"/>
                            </a:solidFill>
                            <a:latin typeface="DejaVu Math TeX Gyre" panose="02000503000000000000" charset="0"/>
                            <a:cs typeface="DejaVu Math TeX Gyre" panose="02000503000000000000" charset="0"/>
                          </a:rPr>
                          <m:t>𝐴</m:t>
                        </m:r>
                        <m:r>
                          <a:rPr lang="en-US" sz="2400" i="1">
                            <a:solidFill>
                              <a:schemeClr val="bg1"/>
                            </a:solidFill>
                            <a:latin typeface="DejaVu Math TeX Gyre" panose="02000503000000000000" charset="0"/>
                            <a:cs typeface="DejaVu Math TeX Gyre" panose="02000503000000000000" charset="0"/>
                          </a:rPr>
                          <m:t>−</m:t>
                        </m:r>
                        <m:r>
                          <a:rPr lang="en-US" sz="2400" i="1">
                            <a:solidFill>
                              <a:schemeClr val="bg1"/>
                            </a:solidFill>
                            <a:latin typeface="DejaVu Math TeX Gyre" panose="02000503000000000000" charset="0"/>
                            <a:cs typeface="DejaVu Math TeX Gyre" panose="02000503000000000000" charset="0"/>
                          </a:rPr>
                          <m:t>𝐵</m:t>
                        </m:r>
                      </m:e>
                    </m:d>
                    <m:r>
                      <a:rPr lang="en-US" sz="2400" i="1">
                        <a:solidFill>
                          <a:schemeClr val="bg1"/>
                        </a:solidFill>
                        <a:latin typeface="DejaVu Math TeX Gyre" panose="02000503000000000000" charset="0"/>
                        <a:cs typeface="DejaVu Math TeX Gyre" panose="02000503000000000000" charset="0"/>
                      </a:rPr>
                      <m:t>=</m:t>
                    </m:r>
                    <m:r>
                      <a:rPr lang="en-US" sz="2400" i="1">
                        <a:solidFill>
                          <a:schemeClr val="bg1"/>
                        </a:solidFill>
                        <a:latin typeface="DejaVu Math TeX Gyre" panose="02000503000000000000" charset="0"/>
                        <a:cs typeface="DejaVu Math TeX Gyre" panose="02000503000000000000" charset="0"/>
                      </a:rPr>
                      <m:t>𝑃</m:t>
                    </m:r>
                    <m:d>
                      <m:dPr>
                        <m:ctrlPr>
                          <a:rPr lang="en-US" sz="2400" i="1">
                            <a:solidFill>
                              <a:schemeClr val="bg1"/>
                            </a:solidFill>
                            <a:latin typeface="DejaVu Math TeX Gyre" panose="02000503000000000000" charset="0"/>
                            <a:cs typeface="DejaVu Math TeX Gyre" panose="02000503000000000000" charset="0"/>
                          </a:rPr>
                        </m:ctrlPr>
                      </m:dPr>
                      <m:e>
                        <m:r>
                          <a:rPr lang="en-US" sz="2400" i="1">
                            <a:solidFill>
                              <a:schemeClr val="bg1"/>
                            </a:solidFill>
                            <a:latin typeface="DejaVu Math TeX Gyre" panose="02000503000000000000" charset="0"/>
                            <a:cs typeface="DejaVu Math TeX Gyre" panose="02000503000000000000" charset="0"/>
                          </a:rPr>
                          <m:t>𝐴</m:t>
                        </m:r>
                      </m:e>
                    </m:d>
                    <m:r>
                      <a:rPr lang="en-US" sz="2400" i="1">
                        <a:solidFill>
                          <a:schemeClr val="bg1"/>
                        </a:solidFill>
                        <a:latin typeface="DejaVu Math TeX Gyre" panose="02000503000000000000" charset="0"/>
                        <a:cs typeface="DejaVu Math TeX Gyre" panose="02000503000000000000" charset="0"/>
                      </a:rPr>
                      <m:t>−</m:t>
                    </m:r>
                    <m:r>
                      <a:rPr lang="en-US" sz="2400" i="1">
                        <a:solidFill>
                          <a:schemeClr val="bg1"/>
                        </a:solidFill>
                        <a:latin typeface="DejaVu Math TeX Gyre" panose="02000503000000000000" charset="0"/>
                        <a:cs typeface="DejaVu Math TeX Gyre" panose="02000503000000000000" charset="0"/>
                      </a:rPr>
                      <m:t>𝑃</m:t>
                    </m:r>
                    <m:d>
                      <m:dPr>
                        <m:ctrlPr>
                          <a:rPr lang="en-US" sz="2400" i="1">
                            <a:solidFill>
                              <a:schemeClr val="bg1"/>
                            </a:solidFill>
                            <a:latin typeface="DejaVu Math TeX Gyre" panose="02000503000000000000" charset="0"/>
                            <a:cs typeface="DejaVu Math TeX Gyre" panose="02000503000000000000" charset="0"/>
                          </a:rPr>
                        </m:ctrlPr>
                      </m:dPr>
                      <m:e>
                        <m:r>
                          <a:rPr lang="en-US" sz="2400" i="1">
                            <a:solidFill>
                              <a:schemeClr val="bg1"/>
                            </a:solidFill>
                            <a:latin typeface="DejaVu Math TeX Gyre" panose="02000503000000000000" charset="0"/>
                            <a:cs typeface="DejaVu Math TeX Gyre" panose="02000503000000000000" charset="0"/>
                          </a:rPr>
                          <m:t>𝐴𝐵</m:t>
                        </m:r>
                      </m:e>
                    </m:d>
                    <m:r>
                      <a:rPr lang="en-US" sz="2400" i="1">
                        <a:solidFill>
                          <a:schemeClr val="bg1"/>
                        </a:solidFill>
                        <a:latin typeface="DejaVu Math TeX Gyre" panose="02000503000000000000" charset="0"/>
                        <a:cs typeface="DejaVu Math TeX Gyre" panose="02000503000000000000" charset="0"/>
                      </a:rPr>
                      <m:t>.</m:t>
                    </m:r>
                  </m:oMath>
                </a14:m>
                <a:r>
                  <a:rPr sz="2400">
                    <a:solidFill>
                      <a:schemeClr val="bg1"/>
                    </a:solidFill>
                    <a:latin typeface="Times New Roman Regular" panose="02020603050405020304" charset="0"/>
                    <a:cs typeface="Times New Roman Regular" panose="02020603050405020304" charset="0"/>
                  </a:rPr>
                  <a:t>特别地，若 </a:t>
                </a:r>
                <a:r>
                  <a:rPr sz="2400" i="1">
                    <a:solidFill>
                      <a:schemeClr val="bg1"/>
                    </a:solidFill>
                    <a:latin typeface="Times New Roman Italic" panose="02020603050405020304" charset="0"/>
                    <a:cs typeface="Times New Roman Italic" panose="02020603050405020304" charset="0"/>
                  </a:rPr>
                  <a:t>B</a:t>
                </a:r>
                <a:r>
                  <a:rPr sz="2400">
                    <a:solidFill>
                      <a:schemeClr val="bg1"/>
                    </a:solidFill>
                    <a:latin typeface="Times New Roman Regular" panose="02020603050405020304" charset="0"/>
                    <a:cs typeface="Times New Roman Regular" panose="02020603050405020304" charset="0"/>
                  </a:rPr>
                  <a:t>⊂</a:t>
                </a:r>
                <a:r>
                  <a:rPr sz="2400" i="1">
                    <a:solidFill>
                      <a:schemeClr val="bg1"/>
                    </a:solidFill>
                    <a:latin typeface="Times New Roman Italic" panose="02020603050405020304" charset="0"/>
                    <a:cs typeface="Times New Roman Italic" panose="02020603050405020304" charset="0"/>
                    <a:sym typeface="+mn-ea"/>
                  </a:rPr>
                  <a:t>A</a:t>
                </a:r>
                <a:r>
                  <a:rPr sz="2400">
                    <a:solidFill>
                      <a:schemeClr val="bg1"/>
                    </a:solidFill>
                    <a:latin typeface="Times New Roman Regular" panose="02020603050405020304" charset="0"/>
                    <a:cs typeface="Times New Roman Regular" panose="02020603050405020304" charset="0"/>
                  </a:rPr>
                  <a:t> , 则</a:t>
                </a:r>
                <a:endParaRPr sz="2400">
                  <a:solidFill>
                    <a:schemeClr val="bg1"/>
                  </a:solidFill>
                  <a:latin typeface="Times New Roman Regular" panose="02020603050405020304" charset="0"/>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cs typeface="Times New Roman Regular" panose="02020603050405020304" charset="0"/>
                  </a:rPr>
                  <a:t>① </a:t>
                </a:r>
                <a:r>
                  <a:rPr sz="2400" i="1">
                    <a:solidFill>
                      <a:schemeClr val="bg1"/>
                    </a:solidFill>
                    <a:latin typeface="Times New Roman Italic" panose="02020603050405020304" charset="0"/>
                    <a:cs typeface="Times New Roman Italic" panose="02020603050405020304" charset="0"/>
                  </a:rPr>
                  <a:t>P</a:t>
                </a:r>
                <a:r>
                  <a:rPr sz="2400">
                    <a:solidFill>
                      <a:schemeClr val="bg1"/>
                    </a:solidFill>
                    <a:latin typeface="Times New Roman Regular" panose="02020603050405020304" charset="0"/>
                    <a:cs typeface="Times New Roman Regular" panose="02020603050405020304" charset="0"/>
                  </a:rPr>
                  <a:t>(</a:t>
                </a:r>
                <a:r>
                  <a:rPr sz="2400" i="1">
                    <a:solidFill>
                      <a:schemeClr val="bg1"/>
                    </a:solidFill>
                    <a:latin typeface="Times New Roman Italic" panose="02020603050405020304" charset="0"/>
                    <a:cs typeface="Times New Roman Italic" panose="02020603050405020304" charset="0"/>
                  </a:rPr>
                  <a:t>A</a:t>
                </a:r>
                <a:r>
                  <a:rPr sz="2400">
                    <a:solidFill>
                      <a:schemeClr val="bg1"/>
                    </a:solidFill>
                    <a:latin typeface="Times New Roman Regular" panose="02020603050405020304" charset="0"/>
                    <a:cs typeface="Times New Roman Regular" panose="02020603050405020304" charset="0"/>
                  </a:rPr>
                  <a:t>-</a:t>
                </a:r>
                <a:r>
                  <a:rPr sz="2400" i="1">
                    <a:solidFill>
                      <a:schemeClr val="bg1"/>
                    </a:solidFill>
                    <a:latin typeface="Times New Roman Italic" panose="02020603050405020304" charset="0"/>
                    <a:cs typeface="Times New Roman Italic" panose="02020603050405020304" charset="0"/>
                  </a:rPr>
                  <a:t>B</a:t>
                </a:r>
                <a:r>
                  <a:rPr sz="2400">
                    <a:solidFill>
                      <a:schemeClr val="bg1"/>
                    </a:solidFill>
                    <a:latin typeface="Times New Roman Regular" panose="02020603050405020304" charset="0"/>
                    <a:cs typeface="Times New Roman Regular" panose="02020603050405020304" charset="0"/>
                  </a:rPr>
                  <a:t>)=</a:t>
                </a:r>
                <a:r>
                  <a:rPr sz="2400" i="1">
                    <a:solidFill>
                      <a:schemeClr val="bg1"/>
                    </a:solidFill>
                    <a:latin typeface="Times New Roman Italic" panose="02020603050405020304" charset="0"/>
                    <a:cs typeface="Times New Roman Italic" panose="02020603050405020304" charset="0"/>
                  </a:rPr>
                  <a:t>P</a:t>
                </a:r>
                <a:r>
                  <a:rPr sz="2400">
                    <a:solidFill>
                      <a:schemeClr val="bg1"/>
                    </a:solidFill>
                    <a:latin typeface="Times New Roman Regular" panose="02020603050405020304" charset="0"/>
                    <a:cs typeface="Times New Roman Regular" panose="02020603050405020304" charset="0"/>
                  </a:rPr>
                  <a:t>(</a:t>
                </a:r>
                <a:r>
                  <a:rPr sz="2400" i="1">
                    <a:solidFill>
                      <a:schemeClr val="bg1"/>
                    </a:solidFill>
                    <a:latin typeface="Times New Roman Italic" panose="02020603050405020304" charset="0"/>
                    <a:cs typeface="Times New Roman Italic" panose="02020603050405020304" charset="0"/>
                  </a:rPr>
                  <a:t>A</a:t>
                </a:r>
                <a:r>
                  <a:rPr sz="2400">
                    <a:solidFill>
                      <a:schemeClr val="bg1"/>
                    </a:solidFill>
                    <a:latin typeface="Times New Roman Regular" panose="02020603050405020304" charset="0"/>
                    <a:cs typeface="Times New Roman Regular" panose="02020603050405020304" charset="0"/>
                  </a:rPr>
                  <a:t>)-</a:t>
                </a:r>
                <a:r>
                  <a:rPr sz="2400" i="1">
                    <a:solidFill>
                      <a:schemeClr val="bg1"/>
                    </a:solidFill>
                    <a:latin typeface="Times New Roman Italic" panose="02020603050405020304" charset="0"/>
                    <a:cs typeface="Times New Roman Italic" panose="02020603050405020304" charset="0"/>
                  </a:rPr>
                  <a:t>P</a:t>
                </a:r>
                <a:r>
                  <a:rPr sz="2400">
                    <a:solidFill>
                      <a:schemeClr val="bg1"/>
                    </a:solidFill>
                    <a:latin typeface="Times New Roman Regular" panose="02020603050405020304" charset="0"/>
                    <a:cs typeface="Times New Roman Regular" panose="02020603050405020304" charset="0"/>
                  </a:rPr>
                  <a:t>(</a:t>
                </a:r>
                <a:r>
                  <a:rPr sz="2400" i="1">
                    <a:solidFill>
                      <a:schemeClr val="bg1"/>
                    </a:solidFill>
                    <a:latin typeface="Times New Roman Italic" panose="02020603050405020304" charset="0"/>
                    <a:cs typeface="Times New Roman Italic" panose="02020603050405020304" charset="0"/>
                  </a:rPr>
                  <a:t>B</a:t>
                </a:r>
                <a:r>
                  <a:rPr sz="2400">
                    <a:solidFill>
                      <a:schemeClr val="bg1"/>
                    </a:solidFill>
                    <a:latin typeface="Times New Roman Regular" panose="02020603050405020304" charset="0"/>
                    <a:cs typeface="Times New Roman Regular" panose="02020603050405020304" charset="0"/>
                  </a:rPr>
                  <a:t>)</a:t>
                </a:r>
                <a:r>
                  <a:rPr lang="en-US" sz="2400">
                    <a:solidFill>
                      <a:schemeClr val="bg1"/>
                    </a:solidFill>
                    <a:latin typeface="Times New Roman Regular" panose="02020603050405020304" charset="0"/>
                    <a:cs typeface="Times New Roman Regular" panose="02020603050405020304" charset="0"/>
                  </a:rPr>
                  <a:t> </a:t>
                </a:r>
                <a:r>
                  <a:rPr sz="2400">
                    <a:solidFill>
                      <a:schemeClr val="bg1"/>
                    </a:solidFill>
                    <a:latin typeface="Times New Roman Regular" panose="02020603050405020304" charset="0"/>
                    <a:cs typeface="Times New Roman Regular" panose="02020603050405020304" charset="0"/>
                  </a:rPr>
                  <a:t>；② </a:t>
                </a:r>
                <a:r>
                  <a:rPr sz="2400" i="1">
                    <a:solidFill>
                      <a:schemeClr val="bg1"/>
                    </a:solidFill>
                    <a:latin typeface="Times New Roman Italic" panose="02020603050405020304" charset="0"/>
                    <a:cs typeface="Times New Roman Italic" panose="02020603050405020304" charset="0"/>
                  </a:rPr>
                  <a:t>P</a:t>
                </a:r>
                <a:r>
                  <a:rPr sz="2400">
                    <a:solidFill>
                      <a:schemeClr val="bg1"/>
                    </a:solidFill>
                    <a:latin typeface="Times New Roman Regular" panose="02020603050405020304" charset="0"/>
                    <a:cs typeface="Times New Roman Regular" panose="02020603050405020304" charset="0"/>
                  </a:rPr>
                  <a:t>(</a:t>
                </a:r>
                <a:r>
                  <a:rPr sz="2400" i="1">
                    <a:solidFill>
                      <a:schemeClr val="bg1"/>
                    </a:solidFill>
                    <a:latin typeface="Times New Roman Italic" panose="02020603050405020304" charset="0"/>
                    <a:cs typeface="Times New Roman Italic" panose="02020603050405020304" charset="0"/>
                  </a:rPr>
                  <a:t>A</a:t>
                </a:r>
                <a:r>
                  <a:rPr sz="2400">
                    <a:solidFill>
                      <a:schemeClr val="bg1"/>
                    </a:solidFill>
                    <a:latin typeface="Times New Roman Regular" panose="02020603050405020304" charset="0"/>
                    <a:cs typeface="Times New Roman Regular" panose="02020603050405020304" charset="0"/>
                  </a:rPr>
                  <a:t>)</a:t>
                </a:r>
                <a:r>
                  <a:rPr lang="en-US" sz="2400">
                    <a:solidFill>
                      <a:schemeClr val="bg1"/>
                    </a:solidFill>
                    <a:latin typeface="Times New Roman Regular" panose="02020603050405020304" charset="0"/>
                    <a:cs typeface="Times New Roman Regular" panose="02020603050405020304" charset="0"/>
                  </a:rPr>
                  <a:t> </a:t>
                </a:r>
                <a:r>
                  <a:rPr sz="2400">
                    <a:solidFill>
                      <a:schemeClr val="bg1"/>
                    </a:solidFill>
                    <a:latin typeface="Times New Roman Regular" panose="02020603050405020304" charset="0"/>
                    <a:cs typeface="Times New Roman Regular" panose="02020603050405020304" charset="0"/>
                  </a:rPr>
                  <a:t>≥</a:t>
                </a:r>
                <a:r>
                  <a:rPr lang="en-US" sz="2400">
                    <a:solidFill>
                      <a:schemeClr val="bg1"/>
                    </a:solidFill>
                    <a:latin typeface="Times New Roman Regular" panose="02020603050405020304" charset="0"/>
                    <a:cs typeface="Times New Roman Regular" panose="02020603050405020304" charset="0"/>
                  </a:rPr>
                  <a:t> </a:t>
                </a:r>
                <a:r>
                  <a:rPr sz="2400" i="1">
                    <a:solidFill>
                      <a:schemeClr val="bg1"/>
                    </a:solidFill>
                    <a:latin typeface="Times New Roman Italic" panose="02020603050405020304" charset="0"/>
                    <a:cs typeface="Times New Roman Italic" panose="02020603050405020304" charset="0"/>
                  </a:rPr>
                  <a:t>P</a:t>
                </a:r>
                <a:r>
                  <a:rPr sz="2400">
                    <a:solidFill>
                      <a:schemeClr val="bg1"/>
                    </a:solidFill>
                    <a:latin typeface="Times New Roman Regular" panose="02020603050405020304" charset="0"/>
                    <a:cs typeface="Times New Roman Regular" panose="02020603050405020304" charset="0"/>
                  </a:rPr>
                  <a:t>(</a:t>
                </a:r>
                <a:r>
                  <a:rPr sz="2400" i="1">
                    <a:solidFill>
                      <a:schemeClr val="bg1"/>
                    </a:solidFill>
                    <a:latin typeface="Times New Roman Italic" panose="02020603050405020304" charset="0"/>
                    <a:cs typeface="Times New Roman Italic" panose="02020603050405020304" charset="0"/>
                  </a:rPr>
                  <a:t>B</a:t>
                </a:r>
                <a:r>
                  <a:rPr sz="2400">
                    <a:solidFill>
                      <a:schemeClr val="bg1"/>
                    </a:solidFill>
                    <a:latin typeface="Times New Roman Regular" panose="02020603050405020304" charset="0"/>
                    <a:cs typeface="Times New Roman Regular" panose="02020603050405020304" charset="0"/>
                  </a:rPr>
                  <a:t>).</a:t>
                </a:r>
                <a:endParaRPr sz="2400">
                  <a:solidFill>
                    <a:schemeClr val="bg1"/>
                  </a:solidFill>
                  <a:latin typeface="Times New Roman Regular" panose="02020603050405020304" charset="0"/>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441325"/>
                <a:ext cx="10351135" cy="513588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441325"/>
                <a:ext cx="10351135" cy="513588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Microsoft YaHei" panose="020B0503020204020204" charset="-122"/>
                    <a:ea typeface="Microsoft YaHei" panose="020B0503020204020204" charset="-122"/>
                    <a:cs typeface="Microsoft YaHei" panose="020B0503020204020204" charset="-122"/>
                  </a:rPr>
                  <a:t>例 2</a:t>
                </a:r>
                <a:r>
                  <a:rPr sz="2400">
                    <a:solidFill>
                      <a:schemeClr val="bg1"/>
                    </a:solidFill>
                    <a:latin typeface="Times New Roman Regular" panose="02020603050405020304" charset="0"/>
                    <a:cs typeface="Times New Roman Regular" panose="02020603050405020304" charset="0"/>
                  </a:rPr>
                  <a:t>　某城市中发行 </a:t>
                </a:r>
                <a:r>
                  <a:rPr sz="2400" i="1">
                    <a:solidFill>
                      <a:schemeClr val="bg1"/>
                    </a:solidFill>
                    <a:latin typeface="Times New Roman Italic" panose="02020603050405020304" charset="0"/>
                    <a:cs typeface="Times New Roman Italic" panose="02020603050405020304" charset="0"/>
                  </a:rPr>
                  <a:t>A</a:t>
                </a:r>
                <a:r>
                  <a:rPr sz="2400">
                    <a:solidFill>
                      <a:schemeClr val="bg1"/>
                    </a:solidFill>
                    <a:latin typeface="Times New Roman Regular" panose="02020603050405020304" charset="0"/>
                    <a:cs typeface="Times New Roman Regular" panose="02020603050405020304" charset="0"/>
                  </a:rPr>
                  <a:t>、</a:t>
                </a:r>
                <a:r>
                  <a:rPr sz="2400" i="1">
                    <a:solidFill>
                      <a:schemeClr val="bg1"/>
                    </a:solidFill>
                    <a:latin typeface="Times New Roman Italic" panose="02020603050405020304" charset="0"/>
                    <a:cs typeface="Times New Roman Italic" panose="02020603050405020304" charset="0"/>
                  </a:rPr>
                  <a:t>B</a:t>
                </a:r>
                <a:r>
                  <a:rPr sz="2400">
                    <a:solidFill>
                      <a:schemeClr val="bg1"/>
                    </a:solidFill>
                    <a:latin typeface="Times New Roman Regular" panose="02020603050405020304" charset="0"/>
                    <a:cs typeface="Times New Roman Regular" panose="02020603050405020304" charset="0"/>
                  </a:rPr>
                  <a:t> 2 种报纸，经调查，在这 2 种报纸的订户中，订阅 </a:t>
                </a:r>
                <a:r>
                  <a:rPr sz="2400" i="1">
                    <a:solidFill>
                      <a:schemeClr val="bg1"/>
                    </a:solidFill>
                    <a:latin typeface="Times New Roman Italic" panose="02020603050405020304" charset="0"/>
                    <a:cs typeface="Times New Roman Italic" panose="02020603050405020304" charset="0"/>
                  </a:rPr>
                  <a:t>A</a:t>
                </a:r>
                <a:r>
                  <a:rPr sz="2400">
                    <a:solidFill>
                      <a:schemeClr val="bg1"/>
                    </a:solidFill>
                    <a:latin typeface="Times New Roman Regular" panose="02020603050405020304" charset="0"/>
                    <a:cs typeface="Times New Roman Regular" panose="02020603050405020304" charset="0"/>
                  </a:rPr>
                  <a:t> 报的有 45%，订阅 </a:t>
                </a:r>
                <a:r>
                  <a:rPr sz="2400" i="1">
                    <a:solidFill>
                      <a:schemeClr val="bg1"/>
                    </a:solidFill>
                    <a:latin typeface="Times New Roman Italic" panose="02020603050405020304" charset="0"/>
                    <a:cs typeface="Times New Roman Italic" panose="02020603050405020304" charset="0"/>
                  </a:rPr>
                  <a:t>B</a:t>
                </a:r>
                <a:r>
                  <a:rPr sz="2400">
                    <a:solidFill>
                      <a:schemeClr val="bg1"/>
                    </a:solidFill>
                    <a:latin typeface="Times New Roman Regular" panose="02020603050405020304" charset="0"/>
                    <a:cs typeface="Times New Roman Regular" panose="02020603050405020304" charset="0"/>
                  </a:rPr>
                  <a:t> 报的有 35%. 同时订阅 </a:t>
                </a:r>
                <a:r>
                  <a:rPr sz="2400" i="1">
                    <a:solidFill>
                      <a:schemeClr val="bg1"/>
                    </a:solidFill>
                    <a:latin typeface="Times New Roman Italic" panose="02020603050405020304" charset="0"/>
                    <a:cs typeface="Times New Roman Italic" panose="02020603050405020304" charset="0"/>
                  </a:rPr>
                  <a:t>A</a:t>
                </a:r>
                <a:r>
                  <a:rPr sz="2400">
                    <a:solidFill>
                      <a:schemeClr val="bg1"/>
                    </a:solidFill>
                    <a:latin typeface="Times New Roman Regular" panose="02020603050405020304" charset="0"/>
                    <a:cs typeface="Times New Roman Regular" panose="02020603050405020304" charset="0"/>
                  </a:rPr>
                  <a:t>、</a:t>
                </a:r>
                <a:r>
                  <a:rPr sz="2400" i="1">
                    <a:solidFill>
                      <a:schemeClr val="bg1"/>
                    </a:solidFill>
                    <a:latin typeface="Times New Roman Italic" panose="02020603050405020304" charset="0"/>
                    <a:cs typeface="Times New Roman Italic" panose="02020603050405020304" charset="0"/>
                  </a:rPr>
                  <a:t>B</a:t>
                </a:r>
                <a:r>
                  <a:rPr sz="2400">
                    <a:solidFill>
                      <a:schemeClr val="bg1"/>
                    </a:solidFill>
                    <a:latin typeface="Times New Roman Regular" panose="02020603050405020304" charset="0"/>
                    <a:cs typeface="Times New Roman Regular" panose="02020603050405020304" charset="0"/>
                  </a:rPr>
                  <a:t> 2 种报纸的有 10%，求只订一种报纸的概率 </a:t>
                </a:r>
                <a:r>
                  <a:rPr sz="2400" i="1">
                    <a:solidFill>
                      <a:schemeClr val="bg1"/>
                    </a:solidFill>
                    <a:latin typeface="Times New Roman Italic" panose="02020603050405020304" charset="0"/>
                    <a:cs typeface="Times New Roman Italic" panose="02020603050405020304" charset="0"/>
                  </a:rPr>
                  <a:t>α</a:t>
                </a:r>
                <a:r>
                  <a:rPr sz="2400">
                    <a:solidFill>
                      <a:schemeClr val="bg1"/>
                    </a:solidFill>
                    <a:latin typeface="Times New Roman Regular" panose="02020603050405020304" charset="0"/>
                    <a:cs typeface="Times New Roman Regular" panose="02020603050405020304" charset="0"/>
                  </a:rPr>
                  <a:t>.</a:t>
                </a:r>
                <a:endParaRPr sz="2400">
                  <a:solidFill>
                    <a:schemeClr val="bg1"/>
                  </a:solidFill>
                  <a:latin typeface="Times New Roman Regular" panose="02020603050405020304" charset="0"/>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Microsoft YaHei" panose="020B0503020204020204" charset="-122"/>
                    <a:ea typeface="Microsoft YaHei" panose="020B0503020204020204" charset="-122"/>
                    <a:cs typeface="Times New Roman Regular" panose="02020603050405020304" charset="0"/>
                  </a:rPr>
                  <a:t>解</a:t>
                </a:r>
                <a:r>
                  <a:rPr sz="2400">
                    <a:solidFill>
                      <a:schemeClr val="bg1"/>
                    </a:solidFill>
                    <a:latin typeface="Times New Roman Regular" panose="02020603050405020304" charset="0"/>
                    <a:cs typeface="Times New Roman Regular" panose="02020603050405020304" charset="0"/>
                  </a:rPr>
                  <a:t>　 记事件</a:t>
                </a:r>
                <a:r>
                  <a:rPr lang="en-US" sz="2400">
                    <a:solidFill>
                      <a:schemeClr val="bg1"/>
                    </a:solidFill>
                    <a:latin typeface="Times New Roman Regular" panose="02020603050405020304" charset="0"/>
                    <a:cs typeface="Times New Roman Regular" panose="02020603050405020304" charset="0"/>
                  </a:rPr>
                  <a:t>A={</a:t>
                </a:r>
                <a:r>
                  <a:rPr sz="2400">
                    <a:solidFill>
                      <a:schemeClr val="bg1"/>
                    </a:solidFill>
                    <a:latin typeface="Times New Roman Regular" panose="02020603050405020304" charset="0"/>
                    <a:cs typeface="Times New Roman Regular" panose="02020603050405020304" charset="0"/>
                  </a:rPr>
                  <a:t>订阅</a:t>
                </a:r>
                <a:r>
                  <a:rPr lang="en-US" sz="2400">
                    <a:solidFill>
                      <a:schemeClr val="bg1"/>
                    </a:solidFill>
                    <a:latin typeface="Times New Roman Regular" panose="02020603050405020304" charset="0"/>
                    <a:cs typeface="Times New Roman Regular" panose="02020603050405020304" charset="0"/>
                  </a:rPr>
                  <a:t>A</a:t>
                </a:r>
                <a:r>
                  <a:rPr sz="2400">
                    <a:solidFill>
                      <a:schemeClr val="bg1"/>
                    </a:solidFill>
                    <a:latin typeface="Times New Roman Regular" panose="02020603050405020304" charset="0"/>
                    <a:cs typeface="Times New Roman Regular" panose="02020603050405020304" charset="0"/>
                  </a:rPr>
                  <a:t>报</a:t>
                </a:r>
                <a:r>
                  <a:rPr lang="en-US" sz="2400">
                    <a:solidFill>
                      <a:schemeClr val="bg1"/>
                    </a:solidFill>
                    <a:latin typeface="Times New Roman Regular" panose="02020603050405020304" charset="0"/>
                    <a:cs typeface="Times New Roman Regular" panose="02020603050405020304" charset="0"/>
                  </a:rPr>
                  <a:t>}</a:t>
                </a:r>
                <a:r>
                  <a:rPr sz="2400">
                    <a:solidFill>
                      <a:schemeClr val="bg1"/>
                    </a:solidFill>
                    <a:latin typeface="Times New Roman Regular" panose="02020603050405020304" charset="0"/>
                    <a:cs typeface="Times New Roman Regular" panose="02020603050405020304" charset="0"/>
                    <a:sym typeface="+mn-ea"/>
                  </a:rPr>
                  <a:t>，</a:t>
                </a:r>
                <a:r>
                  <a:rPr lang="en-US" sz="2400">
                    <a:solidFill>
                      <a:schemeClr val="bg1"/>
                    </a:solidFill>
                    <a:latin typeface="Times New Roman Regular" panose="02020603050405020304" charset="0"/>
                    <a:cs typeface="Times New Roman Regular" panose="02020603050405020304" charset="0"/>
                  </a:rPr>
                  <a:t>B={</a:t>
                </a:r>
                <a:r>
                  <a:rPr sz="2400">
                    <a:solidFill>
                      <a:schemeClr val="bg1"/>
                    </a:solidFill>
                    <a:latin typeface="Times New Roman Regular" panose="02020603050405020304" charset="0"/>
                    <a:cs typeface="Times New Roman Regular" panose="02020603050405020304" charset="0"/>
                  </a:rPr>
                  <a:t>订阅</a:t>
                </a:r>
                <a:r>
                  <a:rPr lang="en-US" sz="2400">
                    <a:solidFill>
                      <a:schemeClr val="bg1"/>
                    </a:solidFill>
                    <a:latin typeface="Times New Roman Regular" panose="02020603050405020304" charset="0"/>
                    <a:cs typeface="Times New Roman Regular" panose="02020603050405020304" charset="0"/>
                  </a:rPr>
                  <a:t>B</a:t>
                </a:r>
                <a:r>
                  <a:rPr sz="2400">
                    <a:solidFill>
                      <a:schemeClr val="bg1"/>
                    </a:solidFill>
                    <a:latin typeface="Times New Roman Regular" panose="02020603050405020304" charset="0"/>
                    <a:cs typeface="Times New Roman Regular" panose="02020603050405020304" charset="0"/>
                  </a:rPr>
                  <a:t>报</a:t>
                </a:r>
                <a:r>
                  <a:rPr lang="en-US" sz="2400">
                    <a:solidFill>
                      <a:schemeClr val="bg1"/>
                    </a:solidFill>
                    <a:latin typeface="Times New Roman Regular" panose="02020603050405020304" charset="0"/>
                    <a:cs typeface="Times New Roman Regular" panose="02020603050405020304" charset="0"/>
                  </a:rPr>
                  <a:t>}</a:t>
                </a:r>
                <a:r>
                  <a:rPr sz="2400">
                    <a:solidFill>
                      <a:schemeClr val="bg1"/>
                    </a:solidFill>
                    <a:latin typeface="Times New Roman Regular" panose="02020603050405020304" charset="0"/>
                    <a:cs typeface="Times New Roman Regular" panose="02020603050405020304" charset="0"/>
                  </a:rPr>
                  <a:t>，则</a:t>
                </a:r>
                <a:r>
                  <a:rPr lang="en-US" sz="2400">
                    <a:solidFill>
                      <a:schemeClr val="bg1"/>
                    </a:solidFill>
                    <a:latin typeface="Times New Roman Regular" panose="02020603050405020304" charset="0"/>
                    <a:cs typeface="Times New Roman Regular" panose="02020603050405020304" charset="0"/>
                  </a:rPr>
                  <a:t>{</a:t>
                </a:r>
                <a:r>
                  <a:rPr sz="2400">
                    <a:solidFill>
                      <a:schemeClr val="bg1"/>
                    </a:solidFill>
                    <a:latin typeface="Times New Roman Regular" panose="02020603050405020304" charset="0"/>
                    <a:cs typeface="Times New Roman Regular" panose="02020603050405020304" charset="0"/>
                  </a:rPr>
                  <a:t>只订一种报</a:t>
                </a:r>
                <a:r>
                  <a:rPr lang="en-US" sz="2400">
                    <a:solidFill>
                      <a:schemeClr val="bg1"/>
                    </a:solidFill>
                    <a:latin typeface="Times New Roman Regular" panose="02020603050405020304" charset="0"/>
                    <a:cs typeface="Times New Roman Regular" panose="02020603050405020304" charset="0"/>
                  </a:rPr>
                  <a:t>}=</a:t>
                </a:r>
                <a14:m>
                  <m:oMath xmlns:m="http://schemas.openxmlformats.org/officeDocument/2006/math">
                    <m:d>
                      <m:dPr>
                        <m:ctrlPr>
                          <a:rPr lang="en-US" sz="2400" i="1">
                            <a:solidFill>
                              <a:schemeClr val="bg1"/>
                            </a:solidFill>
                            <a:latin typeface="DejaVu Math TeX Gyre" panose="02000503000000000000" charset="0"/>
                            <a:cs typeface="DejaVu Math TeX Gyre" panose="02000503000000000000" charset="0"/>
                          </a:rPr>
                        </m:ctrlPr>
                      </m:dPr>
                      <m:e>
                        <m:r>
                          <a:rPr lang="en-US" sz="2400" i="1">
                            <a:solidFill>
                              <a:schemeClr val="bg1"/>
                            </a:solidFill>
                            <a:latin typeface="DejaVu Math TeX Gyre" panose="02000503000000000000" charset="0"/>
                            <a:cs typeface="DejaVu Math TeX Gyre" panose="02000503000000000000" charset="0"/>
                          </a:rPr>
                          <m:t>𝐴</m:t>
                        </m:r>
                        <m:r>
                          <a:rPr lang="en-US" sz="2400" i="1">
                            <a:solidFill>
                              <a:schemeClr val="bg1"/>
                            </a:solidFill>
                            <a:latin typeface="DejaVu Math TeX Gyre" panose="02000503000000000000" charset="0"/>
                            <a:cs typeface="DejaVu Math TeX Gyre" panose="02000503000000000000" charset="0"/>
                          </a:rPr>
                          <m:t>−</m:t>
                        </m:r>
                        <m:r>
                          <a:rPr lang="en-US" sz="2400" i="1">
                            <a:solidFill>
                              <a:schemeClr val="bg1"/>
                            </a:solidFill>
                            <a:latin typeface="DejaVu Math TeX Gyre" panose="02000503000000000000" charset="0"/>
                            <a:cs typeface="DejaVu Math TeX Gyre" panose="02000503000000000000" charset="0"/>
                          </a:rPr>
                          <m:t>𝐵</m:t>
                        </m:r>
                      </m:e>
                    </m:d>
                    <m:r>
                      <a:rPr lang="en-US" sz="2400" i="1">
                        <a:solidFill>
                          <a:schemeClr val="bg1"/>
                        </a:solidFill>
                        <a:latin typeface="DejaVu Math TeX Gyre" panose="02000503000000000000" charset="0"/>
                        <a:cs typeface="DejaVu Math TeX Gyre" panose="02000503000000000000" charset="0"/>
                      </a:rPr>
                      <m:t>∪</m:t>
                    </m:r>
                    <m:d>
                      <m:dPr>
                        <m:ctrlPr>
                          <a:rPr lang="en-US" sz="2400" i="1">
                            <a:solidFill>
                              <a:schemeClr val="bg1"/>
                            </a:solidFill>
                            <a:latin typeface="DejaVu Math TeX Gyre" panose="02000503000000000000" charset="0"/>
                            <a:cs typeface="DejaVu Math TeX Gyre" panose="02000503000000000000" charset="0"/>
                          </a:rPr>
                        </m:ctrlPr>
                      </m:dPr>
                      <m:e>
                        <m:r>
                          <a:rPr lang="en-US" sz="2400" i="1">
                            <a:solidFill>
                              <a:schemeClr val="bg1"/>
                            </a:solidFill>
                            <a:latin typeface="DejaVu Math TeX Gyre" panose="02000503000000000000" charset="0"/>
                            <a:cs typeface="DejaVu Math TeX Gyre" panose="02000503000000000000" charset="0"/>
                          </a:rPr>
                          <m:t>𝐵</m:t>
                        </m:r>
                        <m:r>
                          <a:rPr lang="en-US" sz="2400" i="1">
                            <a:solidFill>
                              <a:schemeClr val="bg1"/>
                            </a:solidFill>
                            <a:latin typeface="DejaVu Math TeX Gyre" panose="02000503000000000000" charset="0"/>
                            <a:cs typeface="DejaVu Math TeX Gyre" panose="02000503000000000000" charset="0"/>
                          </a:rPr>
                          <m:t>−</m:t>
                        </m:r>
                        <m:r>
                          <a:rPr lang="en-US" sz="2400" i="1">
                            <a:solidFill>
                              <a:schemeClr val="bg1"/>
                            </a:solidFill>
                            <a:latin typeface="DejaVu Math TeX Gyre" panose="02000503000000000000" charset="0"/>
                            <a:cs typeface="DejaVu Math TeX Gyre" panose="02000503000000000000" charset="0"/>
                          </a:rPr>
                          <m:t>𝐴</m:t>
                        </m:r>
                      </m:e>
                    </m:d>
                    <m:r>
                      <a:rPr lang="en-US" sz="2400" i="1">
                        <a:solidFill>
                          <a:schemeClr val="bg1"/>
                        </a:solidFill>
                        <a:latin typeface="DejaVu Math TeX Gyre" panose="02000503000000000000" charset="0"/>
                        <a:cs typeface="DejaVu Math TeX Gyre" panose="02000503000000000000" charset="0"/>
                      </a:rPr>
                      <m:t>=</m:t>
                    </m:r>
                    <m:bar>
                      <m:barPr>
                        <m:pos m:val="top"/>
                        <m:ctrlPr>
                          <a:rPr lang="en-US" sz="2400" i="1">
                            <a:solidFill>
                              <a:schemeClr val="bg1"/>
                            </a:solidFill>
                            <a:latin typeface="DejaVu Math TeX Gyre" panose="02000503000000000000" charset="0"/>
                            <a:cs typeface="DejaVu Math TeX Gyre" panose="02000503000000000000" charset="0"/>
                          </a:rPr>
                        </m:ctrlPr>
                      </m:barPr>
                      <m:e>
                        <m:r>
                          <a:rPr lang="en-US" sz="2400" i="1">
                            <a:solidFill>
                              <a:schemeClr val="bg1"/>
                            </a:solidFill>
                            <a:latin typeface="DejaVu Math TeX Gyre" panose="02000503000000000000" charset="0"/>
                            <a:cs typeface="DejaVu Math TeX Gyre" panose="02000503000000000000" charset="0"/>
                          </a:rPr>
                          <m:t>𝐴</m:t>
                        </m:r>
                      </m:e>
                    </m:bar>
                    <m:r>
                      <a:rPr lang="en-US" sz="2400" i="1">
                        <a:solidFill>
                          <a:schemeClr val="bg1"/>
                        </a:solidFill>
                        <a:latin typeface="DejaVu Math TeX Gyre" panose="02000503000000000000" charset="0"/>
                        <a:cs typeface="DejaVu Math TeX Gyre" panose="02000503000000000000" charset="0"/>
                      </a:rPr>
                      <m:t>𝐵</m:t>
                    </m:r>
                    <m:r>
                      <a:rPr lang="en-US" sz="2400" i="1">
                        <a:solidFill>
                          <a:schemeClr val="bg1"/>
                        </a:solidFill>
                        <a:latin typeface="DejaVu Math TeX Gyre" panose="02000503000000000000" charset="0"/>
                        <a:cs typeface="DejaVu Math TeX Gyre" panose="02000503000000000000" charset="0"/>
                      </a:rPr>
                      <m:t>∪</m:t>
                    </m:r>
                    <m:bar>
                      <m:barPr>
                        <m:pos m:val="top"/>
                        <m:ctrlPr>
                          <a:rPr lang="en-US" sz="2400" i="1">
                            <a:solidFill>
                              <a:schemeClr val="bg1"/>
                            </a:solidFill>
                            <a:latin typeface="DejaVu Math TeX Gyre" panose="02000503000000000000" charset="0"/>
                            <a:cs typeface="DejaVu Math TeX Gyre" panose="02000503000000000000" charset="0"/>
                          </a:rPr>
                        </m:ctrlPr>
                      </m:barPr>
                      <m:e>
                        <m:r>
                          <a:rPr lang="en-US" sz="2400" i="1">
                            <a:solidFill>
                              <a:schemeClr val="bg1"/>
                            </a:solidFill>
                            <a:latin typeface="DejaVu Math TeX Gyre" panose="02000503000000000000" charset="0"/>
                            <a:cs typeface="DejaVu Math TeX Gyre" panose="02000503000000000000" charset="0"/>
                          </a:rPr>
                          <m:t>𝐵</m:t>
                        </m:r>
                      </m:e>
                    </m:bar>
                    <m:r>
                      <a:rPr lang="en-US" sz="2400" i="1">
                        <a:solidFill>
                          <a:schemeClr val="bg1"/>
                        </a:solidFill>
                        <a:latin typeface="DejaVu Math TeX Gyre" panose="02000503000000000000" charset="0"/>
                        <a:cs typeface="DejaVu Math TeX Gyre" panose="02000503000000000000" charset="0"/>
                      </a:rPr>
                      <m:t>𝐴</m:t>
                    </m:r>
                  </m:oMath>
                </a14:m>
                <a:r>
                  <a:rPr lang="en-US" sz="2400">
                    <a:solidFill>
                      <a:schemeClr val="bg1"/>
                    </a:solidFill>
                    <a:latin typeface="Times New Roman Regular" panose="02020603050405020304" charset="0"/>
                    <a:cs typeface="Times New Roman Regular" panose="02020603050405020304" charset="0"/>
                  </a:rPr>
                  <a:t>，又这两件事是互不相容的，由概率加法公式及性质有</a:t>
                </a:r>
                <a:endParaRPr lang="en-US" sz="2400">
                  <a:solidFill>
                    <a:schemeClr val="bg1"/>
                  </a:solidFill>
                  <a:latin typeface="Times New Roman Regular" panose="02020603050405020304" charset="0"/>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sz="2400" i="1">
                    <a:solidFill>
                      <a:schemeClr val="bg1"/>
                    </a:solidFill>
                    <a:latin typeface="Times New Roman Italic" panose="02020603050405020304" charset="0"/>
                    <a:cs typeface="Times New Roman Italic" panose="02020603050405020304" charset="0"/>
                  </a:rPr>
                  <a:t>α </a:t>
                </a:r>
                <a:r>
                  <a:rPr lang="en-US" sz="2400">
                    <a:solidFill>
                      <a:schemeClr val="bg1"/>
                    </a:solidFill>
                    <a:latin typeface="Times New Roman Regular" panose="02020603050405020304" charset="0"/>
                    <a:cs typeface="Times New Roman Regular" panose="02020603050405020304" charset="0"/>
                  </a:rPr>
                  <a:t>= </a:t>
                </a:r>
                <a:r>
                  <a:rPr lang="en-US" sz="2400" i="1">
                    <a:solidFill>
                      <a:schemeClr val="bg1"/>
                    </a:solidFill>
                    <a:latin typeface="Times New Roman Italic" panose="02020603050405020304" charset="0"/>
                    <a:cs typeface="Times New Roman Italic" panose="02020603050405020304" charset="0"/>
                  </a:rPr>
                  <a:t>P</a:t>
                </a:r>
                <a:r>
                  <a:rPr lang="en-US" sz="2400">
                    <a:solidFill>
                      <a:schemeClr val="bg1"/>
                    </a:solidFill>
                    <a:latin typeface="Times New Roman Regular" panose="02020603050405020304" charset="0"/>
                    <a:cs typeface="Times New Roman Regular" panose="02020603050405020304" charset="0"/>
                  </a:rPr>
                  <a:t>(</a:t>
                </a:r>
                <a:r>
                  <a:rPr lang="en-US" sz="2400" i="1">
                    <a:solidFill>
                      <a:schemeClr val="bg1"/>
                    </a:solidFill>
                    <a:latin typeface="Times New Roman Italic" panose="02020603050405020304" charset="0"/>
                    <a:cs typeface="Times New Roman Italic" panose="02020603050405020304" charset="0"/>
                  </a:rPr>
                  <a:t>A</a:t>
                </a:r>
                <a:r>
                  <a:rPr lang="en-US" sz="2400" i="1">
                    <a:solidFill>
                      <a:schemeClr val="bg1"/>
                    </a:solidFill>
                    <a:latin typeface="宋体" charset="0"/>
                    <a:ea typeface="宋体" charset="0"/>
                    <a:cs typeface="Times New Roman Italic" panose="02020603050405020304" charset="0"/>
                  </a:rPr>
                  <a:t>－</a:t>
                </a:r>
                <a:r>
                  <a:rPr lang="en-US" sz="2400" i="1">
                    <a:solidFill>
                      <a:schemeClr val="bg1"/>
                    </a:solidFill>
                    <a:latin typeface="Times New Roman Italic" panose="02020603050405020304" charset="0"/>
                    <a:cs typeface="Times New Roman Italic" panose="02020603050405020304" charset="0"/>
                  </a:rPr>
                  <a:t>AB</a:t>
                </a:r>
                <a:r>
                  <a:rPr lang="en-US" sz="2400">
                    <a:solidFill>
                      <a:schemeClr val="bg1"/>
                    </a:solidFill>
                    <a:latin typeface="Times New Roman Regular" panose="02020603050405020304" charset="0"/>
                    <a:cs typeface="Times New Roman Regular" panose="02020603050405020304" charset="0"/>
                  </a:rPr>
                  <a:t>) + </a:t>
                </a:r>
                <a:r>
                  <a:rPr lang="en-US" sz="2400" i="1">
                    <a:solidFill>
                      <a:schemeClr val="bg1"/>
                    </a:solidFill>
                    <a:latin typeface="Times New Roman Italic" panose="02020603050405020304" charset="0"/>
                    <a:cs typeface="Times New Roman Italic" panose="02020603050405020304" charset="0"/>
                  </a:rPr>
                  <a:t>P</a:t>
                </a:r>
                <a:r>
                  <a:rPr lang="en-US" sz="2400">
                    <a:solidFill>
                      <a:schemeClr val="bg1"/>
                    </a:solidFill>
                    <a:latin typeface="Times New Roman Regular" panose="02020603050405020304" charset="0"/>
                    <a:cs typeface="Times New Roman Regular" panose="02020603050405020304" charset="0"/>
                  </a:rPr>
                  <a:t>(</a:t>
                </a:r>
                <a:r>
                  <a:rPr lang="en-US" sz="2400" i="1">
                    <a:solidFill>
                      <a:schemeClr val="bg1"/>
                    </a:solidFill>
                    <a:latin typeface="Times New Roman Italic" panose="02020603050405020304" charset="0"/>
                    <a:cs typeface="Times New Roman Italic" panose="02020603050405020304" charset="0"/>
                  </a:rPr>
                  <a:t>B</a:t>
                </a:r>
                <a:r>
                  <a:rPr lang="en-US" sz="2400">
                    <a:solidFill>
                      <a:schemeClr val="bg1"/>
                    </a:solidFill>
                    <a:latin typeface="宋体" charset="0"/>
                    <a:ea typeface="宋体" charset="0"/>
                    <a:cs typeface="Times New Roman Regular" panose="02020603050405020304" charset="0"/>
                  </a:rPr>
                  <a:t>－</a:t>
                </a:r>
                <a:r>
                  <a:rPr lang="en-US" sz="2400" i="1">
                    <a:solidFill>
                      <a:schemeClr val="bg1"/>
                    </a:solidFill>
                    <a:latin typeface="Times New Roman Italic" panose="02020603050405020304" charset="0"/>
                    <a:cs typeface="Times New Roman Italic" panose="02020603050405020304" charset="0"/>
                  </a:rPr>
                  <a:t>AB</a:t>
                </a:r>
                <a:r>
                  <a:rPr lang="en-US" sz="2400">
                    <a:solidFill>
                      <a:schemeClr val="bg1"/>
                    </a:solidFill>
                    <a:latin typeface="Times New Roman Regular" panose="02020603050405020304" charset="0"/>
                    <a:cs typeface="Times New Roman Regular" panose="02020603050405020304" charset="0"/>
                  </a:rPr>
                  <a:t>) = </a:t>
                </a:r>
                <a:r>
                  <a:rPr lang="en-US" sz="2400" i="1">
                    <a:solidFill>
                      <a:schemeClr val="bg1"/>
                    </a:solidFill>
                    <a:latin typeface="Times New Roman Italic" panose="02020603050405020304" charset="0"/>
                    <a:cs typeface="Times New Roman Italic" panose="02020603050405020304" charset="0"/>
                  </a:rPr>
                  <a:t>P</a:t>
                </a:r>
                <a:r>
                  <a:rPr lang="en-US" sz="2400">
                    <a:solidFill>
                      <a:schemeClr val="bg1"/>
                    </a:solidFill>
                    <a:latin typeface="Times New Roman Regular" panose="02020603050405020304" charset="0"/>
                    <a:cs typeface="Times New Roman Regular" panose="02020603050405020304" charset="0"/>
                  </a:rPr>
                  <a:t>(</a:t>
                </a:r>
                <a:r>
                  <a:rPr lang="en-US" sz="2400" i="1">
                    <a:solidFill>
                      <a:schemeClr val="bg1"/>
                    </a:solidFill>
                    <a:latin typeface="Times New Roman Italic" panose="02020603050405020304" charset="0"/>
                    <a:cs typeface="Times New Roman Italic" panose="02020603050405020304" charset="0"/>
                  </a:rPr>
                  <a:t>A</a:t>
                </a:r>
                <a:r>
                  <a:rPr lang="en-US" sz="2400">
                    <a:solidFill>
                      <a:schemeClr val="bg1"/>
                    </a:solidFill>
                    <a:latin typeface="Times New Roman Regular" panose="02020603050405020304" charset="0"/>
                    <a:cs typeface="Times New Roman Regular" panose="02020603050405020304" charset="0"/>
                  </a:rPr>
                  <a:t>)</a:t>
                </a:r>
                <a:r>
                  <a:rPr lang="en-US" sz="2400" i="1">
                    <a:solidFill>
                      <a:schemeClr val="bg1"/>
                    </a:solidFill>
                    <a:latin typeface="宋体" charset="0"/>
                    <a:ea typeface="宋体" charset="0"/>
                    <a:cs typeface="Times New Roman Italic" panose="02020603050405020304" charset="0"/>
                    <a:sym typeface="+mn-ea"/>
                  </a:rPr>
                  <a:t>－</a:t>
                </a:r>
                <a:r>
                  <a:rPr lang="en-US" sz="2400" i="1">
                    <a:solidFill>
                      <a:schemeClr val="bg1"/>
                    </a:solidFill>
                    <a:latin typeface="Times New Roman Italic" panose="02020603050405020304" charset="0"/>
                    <a:cs typeface="Times New Roman Italic" panose="02020603050405020304" charset="0"/>
                  </a:rPr>
                  <a:t>P</a:t>
                </a:r>
                <a:r>
                  <a:rPr lang="en-US" sz="2400">
                    <a:solidFill>
                      <a:schemeClr val="bg1"/>
                    </a:solidFill>
                    <a:latin typeface="Times New Roman Regular" panose="02020603050405020304" charset="0"/>
                    <a:cs typeface="Times New Roman Regular" panose="02020603050405020304" charset="0"/>
                  </a:rPr>
                  <a:t>(</a:t>
                </a:r>
                <a:r>
                  <a:rPr lang="en-US" sz="2400" i="1">
                    <a:solidFill>
                      <a:schemeClr val="bg1"/>
                    </a:solidFill>
                    <a:latin typeface="Times New Roman Italic" panose="02020603050405020304" charset="0"/>
                    <a:cs typeface="Times New Roman Italic" panose="02020603050405020304" charset="0"/>
                  </a:rPr>
                  <a:t>AB</a:t>
                </a:r>
                <a:r>
                  <a:rPr lang="en-US" sz="2400">
                    <a:solidFill>
                      <a:schemeClr val="bg1"/>
                    </a:solidFill>
                    <a:latin typeface="Times New Roman Regular" panose="02020603050405020304" charset="0"/>
                    <a:cs typeface="Times New Roman Regular" panose="02020603050405020304" charset="0"/>
                  </a:rPr>
                  <a:t>) + </a:t>
                </a:r>
                <a:r>
                  <a:rPr lang="en-US" sz="2400" i="1">
                    <a:solidFill>
                      <a:schemeClr val="bg1"/>
                    </a:solidFill>
                    <a:latin typeface="Times New Roman Italic" panose="02020603050405020304" charset="0"/>
                    <a:cs typeface="Times New Roman Italic" panose="02020603050405020304" charset="0"/>
                  </a:rPr>
                  <a:t>P</a:t>
                </a:r>
                <a:r>
                  <a:rPr lang="en-US" sz="2400">
                    <a:solidFill>
                      <a:schemeClr val="bg1"/>
                    </a:solidFill>
                    <a:latin typeface="Times New Roman Regular" panose="02020603050405020304" charset="0"/>
                    <a:cs typeface="Times New Roman Regular" panose="02020603050405020304" charset="0"/>
                  </a:rPr>
                  <a:t>(</a:t>
                </a:r>
                <a:r>
                  <a:rPr lang="en-US" sz="2400" i="1">
                    <a:solidFill>
                      <a:schemeClr val="bg1"/>
                    </a:solidFill>
                    <a:latin typeface="Times New Roman Italic" panose="02020603050405020304" charset="0"/>
                    <a:cs typeface="Times New Roman Italic" panose="02020603050405020304" charset="0"/>
                  </a:rPr>
                  <a:t>B</a:t>
                </a:r>
                <a:r>
                  <a:rPr lang="en-US" sz="2400">
                    <a:solidFill>
                      <a:schemeClr val="bg1"/>
                    </a:solidFill>
                    <a:latin typeface="Times New Roman Regular" panose="02020603050405020304" charset="0"/>
                    <a:cs typeface="Times New Roman Regular" panose="02020603050405020304" charset="0"/>
                  </a:rPr>
                  <a:t>)</a:t>
                </a:r>
                <a:r>
                  <a:rPr lang="en-US" sz="2400" i="1">
                    <a:solidFill>
                      <a:schemeClr val="bg1"/>
                    </a:solidFill>
                    <a:latin typeface="宋体" charset="0"/>
                    <a:ea typeface="宋体" charset="0"/>
                    <a:cs typeface="Times New Roman Italic" panose="02020603050405020304" charset="0"/>
                    <a:sym typeface="+mn-ea"/>
                  </a:rPr>
                  <a:t>－</a:t>
                </a:r>
                <a:r>
                  <a:rPr lang="en-US" sz="2400" i="1">
                    <a:solidFill>
                      <a:schemeClr val="bg1"/>
                    </a:solidFill>
                    <a:latin typeface="Times New Roman Italic" panose="02020603050405020304" charset="0"/>
                    <a:cs typeface="Times New Roman Italic" panose="02020603050405020304" charset="0"/>
                  </a:rPr>
                  <a:t>P</a:t>
                </a:r>
                <a:r>
                  <a:rPr lang="en-US" sz="2400">
                    <a:solidFill>
                      <a:schemeClr val="bg1"/>
                    </a:solidFill>
                    <a:latin typeface="Times New Roman Regular" panose="02020603050405020304" charset="0"/>
                    <a:cs typeface="Times New Roman Regular" panose="02020603050405020304" charset="0"/>
                  </a:rPr>
                  <a:t>(</a:t>
                </a:r>
                <a:r>
                  <a:rPr lang="en-US" sz="2400" i="1">
                    <a:solidFill>
                      <a:schemeClr val="bg1"/>
                    </a:solidFill>
                    <a:latin typeface="Times New Roman Italic" panose="02020603050405020304" charset="0"/>
                    <a:cs typeface="Times New Roman Italic" panose="02020603050405020304" charset="0"/>
                  </a:rPr>
                  <a:t>AB</a:t>
                </a:r>
                <a:r>
                  <a:rPr lang="en-US" sz="2400">
                    <a:solidFill>
                      <a:schemeClr val="bg1"/>
                    </a:solidFill>
                    <a:latin typeface="Times New Roman Regular" panose="02020603050405020304" charset="0"/>
                    <a:cs typeface="Times New Roman Regular" panose="02020603050405020304" charset="0"/>
                  </a:rPr>
                  <a:t>)</a:t>
                </a:r>
                <a:endParaRPr lang="en-US" sz="2400">
                  <a:solidFill>
                    <a:schemeClr val="bg1"/>
                  </a:solidFill>
                  <a:latin typeface="Times New Roman Regular" panose="02020603050405020304" charset="0"/>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sz="2400">
                    <a:solidFill>
                      <a:schemeClr val="bg1"/>
                    </a:solidFill>
                    <a:latin typeface="Times New Roman Regular" panose="02020603050405020304" charset="0"/>
                    <a:cs typeface="Times New Roman Regular" panose="02020603050405020304" charset="0"/>
                  </a:rPr>
                  <a:t>   = 0.45-0.1+0.35-0.1 = 0.6</a:t>
                </a:r>
                <a:endParaRPr lang="en-US" sz="2400">
                  <a:solidFill>
                    <a:schemeClr val="bg1"/>
                  </a:solidFill>
                  <a:latin typeface="Times New Roman Regular" panose="02020603050405020304" charset="0"/>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441325"/>
                <a:ext cx="10351135" cy="513588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518920"/>
            <a:ext cx="10351135" cy="405828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问题：一个袋子中装有 10 个大小、形状完全相同的球 . 将球编号为 1~10</a:t>
            </a:r>
            <a:r>
              <a:rPr lang="en-US" sz="24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a:t>
            </a:r>
            <a:r>
              <a:rPr lang="en-US" sz="24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把球搅匀，蒙上眼睛，从中任取一球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因为抽取时这些球是完全平等的，10 个球中的任一个被取出的机会是相等的，均为 1/10. 这样一类随机试验我们称为古典概型 ( 等可能概型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六、古典概型 ( 等可能概型 )</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729615"/>
            <a:ext cx="10351135" cy="484759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Regular" panose="02020603050405020304" charset="0"/>
                <a:ea typeface="Microsoft YaHei Regular" panose="020B0503020204020204" charset="-122"/>
                <a:cs typeface="Times New Roman Regular" panose="02020603050405020304" charset="0"/>
              </a:rPr>
              <a:t>1. 古典概型定义</a:t>
            </a:r>
            <a:endParaRPr sz="2400">
              <a:solidFill>
                <a:srgbClr val="FFFF00"/>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rPr>
              <a:t>若随机试验满足下述两个条件：</a:t>
            </a:r>
            <a:endParaRPr sz="2400">
              <a:solidFill>
                <a:schemeClr val="bg1"/>
              </a:solidFill>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rPr>
              <a:t>(1) 它的样本空间只有有限多个样本点；</a:t>
            </a:r>
            <a:endParaRPr sz="2400">
              <a:solidFill>
                <a:schemeClr val="bg1"/>
              </a:solidFill>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rPr>
              <a:t>(2) 每个样本点出现的可能性相同 .</a:t>
            </a:r>
            <a:endParaRPr sz="2400">
              <a:solidFill>
                <a:schemeClr val="bg1"/>
              </a:solidFill>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rPr>
              <a:t>称这种试验模型为古典概型 ( 等可能概型 ).</a:t>
            </a:r>
            <a:endParaRPr sz="2400">
              <a:solidFill>
                <a:schemeClr val="bg1"/>
              </a:solidFill>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729615"/>
                <a:ext cx="10351135" cy="484759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2. 古典概型中事件概率的计算公式</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设试验的样本空间由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个样本点构成，</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为试验的任意一个事件，且包含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个样本点，则事件</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 A</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出现的概率记为</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𝑚</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r>
                            <a:rPr lang="zh-CN" alt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所包含样本点的个数</m:t>
                          </m:r>
                        </m:num>
                        <m:den>
                          <m:r>
                            <a:rPr lang="zh-CN" alt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样本点总数</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称此概率为古典概率，这种确定概率的方法称为古典方法 . 这就把求古典概率的问题转化为对基本事件的计数问题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729615"/>
                <a:ext cx="10351135" cy="484759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410845"/>
                <a:ext cx="10080000" cy="551624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Regular" panose="02020603050405020304" charset="0"/>
                    <a:ea typeface="Microsoft YaHei Regular" panose="020B0503020204020204" charset="-122"/>
                    <a:cs typeface="Times New Roman Regular" panose="02020603050405020304" charset="0"/>
                  </a:rPr>
                  <a:t>3. 几何概型</a:t>
                </a:r>
                <a:endParaRPr sz="2400">
                  <a:solidFill>
                    <a:srgbClr val="FFFF00"/>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早在概率论发展初期，人们就认识到，只考虑有限个等可能样本点的古典方法是不够的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把等可能推广到无限个样本点场合，人们引入了几何概型 . 由此形成了确定概率的另一方法——几何方法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当随机试验的样本空间是某个区域，并且任意一点落在度量 ( 长度、面积、体积 ) 相同的子区域是等可能的，则事件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的概率可定义为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𝑆</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sub>
                          </m:sSub>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𝑆</m:t>
                          </m:r>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其中，</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是样本空间的度量，</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是构成事件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的子区域的度量 . 这样借助于几何上的度量来合理规定的概率称为几何概型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410845"/>
                <a:ext cx="10080000" cy="551624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962660"/>
            <a:ext cx="10079990" cy="456946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例 4　甲、乙两人相约在 6 点到 7 点这段时间内，在预定地点会面，先到者等候另一人 20 分钟，过时就离开 . 如果每个人可在指定的一小时内任意时到达，试计算两人能够会面的概率 .</a:t>
            </a:r>
            <a:endParaRPr sz="2400">
              <a:solidFill>
                <a:schemeClr val="bg1"/>
              </a:solidFill>
              <a:latin typeface="Times New Roman Regular" panose="02020603050405020304" charset="0"/>
              <a:ea typeface="Microsoft YaHei Light" panose="020B0503020204020204" charset="-122"/>
              <a:cs typeface="Times New Roman Regular" panose="02020603050405020304" charset="0"/>
            </a:endParaRPr>
          </a:p>
        </p:txBody>
      </p:sp>
      <p:pic>
        <p:nvPicPr>
          <p:cNvPr id="2" name="图片 1"/>
          <p:cNvPicPr>
            <a:picLocks noChangeAspect="1"/>
          </p:cNvPicPr>
          <p:nvPr/>
        </p:nvPicPr>
        <p:blipFill>
          <a:blip r:embed="rId1"/>
          <a:stretch>
            <a:fillRect/>
          </a:stretch>
        </p:blipFill>
        <p:spPr>
          <a:xfrm>
            <a:off x="8341360" y="2551430"/>
            <a:ext cx="2413000" cy="266700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688975"/>
                <a:ext cx="10079990" cy="484314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解　记 6 点为计算时刻的 0 时，以分钟为单位，</a:t>
                </a:r>
                <a:r>
                  <a:rPr sz="2400" i="1">
                    <a:solidFill>
                      <a:schemeClr val="bg1"/>
                    </a:solidFill>
                    <a:latin typeface="Times New Roman Italic" panose="02020603050405020304" charset="0"/>
                    <a:ea typeface="Microsoft YaHei Light"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Light"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 分别记甲、乙到达指定地点的时刻，则样本空间为 ( 图 10-1)：</a:t>
                </a:r>
                <a:endParaRPr sz="2400">
                  <a:solidFill>
                    <a:schemeClr val="bg1"/>
                  </a:solidFill>
                  <a:latin typeface="Times New Roman Regular" panose="02020603050405020304" charset="0"/>
                  <a:ea typeface="Microsoft YaHei Light" panose="020B0503020204020204" charset="-122"/>
                  <a:cs typeface="Times New Roman Regular" panose="02020603050405020304" charset="0"/>
                </a:endParaRPr>
              </a:p>
              <a:p>
                <a:pPr indent="609600" algn="ctr" fontAlgn="auto">
                  <a:lnSpc>
                    <a:spcPct val="150000"/>
                  </a:lnSpc>
                  <a:extLst>
                    <a:ext uri="{35155182-B16C-46BC-9424-99874614C6A1}">
                      <wpsdc:indentchars xmlns:wpsdc="http://www.wps.cn/officeDocument/2017/drawingmlCustomData" val="200" checksum="4158780845"/>
                    </a:ext>
                  </a:extLst>
                </a:pPr>
                <a:r>
                  <a:rPr sz="2400" i="1">
                    <a:solidFill>
                      <a:schemeClr val="bg1"/>
                    </a:solidFill>
                    <a:latin typeface="Times New Roman Italic" panose="02020603050405020304" charset="0"/>
                    <a:ea typeface="Microsoft YaHei Light" panose="020B0503020204020204" charset="-122"/>
                    <a:cs typeface="Times New Roman Italic" panose="02020603050405020304" charset="0"/>
                  </a:rPr>
                  <a:t>Ω</a:t>
                </a:r>
                <a:r>
                  <a:rPr lang="en-US" sz="2400" i="1">
                    <a:solidFill>
                      <a:schemeClr val="bg1"/>
                    </a:solidFill>
                    <a:latin typeface="Times New Roman Italic" panose="02020603050405020304" charset="0"/>
                    <a:ea typeface="Microsoft YaHei Light" panose="020B0503020204020204" charset="-122"/>
                    <a:cs typeface="Times New Roman Italic" panose="02020603050405020304" charset="0"/>
                  </a:rPr>
                  <a:t> </a:t>
                </a: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a:t>
                </a:r>
                <a:r>
                  <a:rPr lang="en-US" sz="2400">
                    <a:solidFill>
                      <a:schemeClr val="bg1"/>
                    </a:solidFill>
                    <a:latin typeface="Times New Roman Regular" panose="02020603050405020304" charset="0"/>
                    <a:ea typeface="Microsoft YaHei Light"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Light"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Light"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)|0 ≤</a:t>
                </a:r>
                <a:r>
                  <a:rPr lang="en-US" sz="2400">
                    <a:solidFill>
                      <a:schemeClr val="bg1"/>
                    </a:solidFill>
                    <a:latin typeface="Times New Roman Regular" panose="02020603050405020304" charset="0"/>
                    <a:ea typeface="Microsoft YaHei Light"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Light"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 ≤</a:t>
                </a:r>
                <a:r>
                  <a:rPr lang="en-US" sz="2400">
                    <a:solidFill>
                      <a:schemeClr val="bg1"/>
                    </a:solidFill>
                    <a:latin typeface="Times New Roman Regular" panose="02020603050405020304" charset="0"/>
                    <a:ea typeface="Microsoft YaHei Light"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60，0 ≤</a:t>
                </a:r>
                <a:r>
                  <a:rPr lang="en-US" sz="2400">
                    <a:solidFill>
                      <a:schemeClr val="bg1"/>
                    </a:solidFill>
                    <a:latin typeface="Times New Roman Regular" panose="02020603050405020304" charset="0"/>
                    <a:ea typeface="Microsoft YaHei Light"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Light"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 ≤60}.</a:t>
                </a:r>
                <a:endParaRPr sz="2400">
                  <a:solidFill>
                    <a:schemeClr val="bg1"/>
                  </a:solidFill>
                  <a:latin typeface="Times New Roman Regular" panose="02020603050405020304" charset="0"/>
                  <a:ea typeface="Microsoft YaHei Light"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以 </a:t>
                </a:r>
                <a:r>
                  <a:rPr sz="2400" i="1">
                    <a:solidFill>
                      <a:schemeClr val="bg1"/>
                    </a:solidFill>
                    <a:latin typeface="Times New Roman Italic" panose="02020603050405020304" charset="0"/>
                    <a:ea typeface="Microsoft YaHei Light"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 表示事件“两人能会面”，则显然有</a:t>
                </a:r>
                <a:endParaRPr sz="2400">
                  <a:solidFill>
                    <a:schemeClr val="bg1"/>
                  </a:solidFill>
                  <a:latin typeface="Times New Roman Regular" panose="02020603050405020304" charset="0"/>
                  <a:ea typeface="Microsoft YaHei Light" panose="020B0503020204020204" charset="-122"/>
                  <a:cs typeface="Times New Roman Regular" panose="02020603050405020304" charset="0"/>
                </a:endParaRPr>
              </a:p>
              <a:p>
                <a:pPr indent="609600" algn="ctr" fontAlgn="auto">
                  <a:lnSpc>
                    <a:spcPct val="150000"/>
                  </a:lnSpc>
                  <a:extLst>
                    <a:ext uri="{35155182-B16C-46BC-9424-99874614C6A1}">
                      <wpsdc:indentchars xmlns:wpsdc="http://www.wps.cn/officeDocument/2017/drawingmlCustomData" val="200" checksum="4158780845"/>
                    </a:ext>
                  </a:extLst>
                </a:pPr>
                <a:r>
                  <a:rPr sz="2400" i="1">
                    <a:solidFill>
                      <a:schemeClr val="bg1"/>
                    </a:solidFill>
                    <a:latin typeface="Times New Roman Italic" panose="02020603050405020304" charset="0"/>
                    <a:ea typeface="Microsoft YaHei Light"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Light" panose="020B0503020204020204" charset="-122"/>
                    <a:cs typeface="Times New Roman Italic" panose="02020603050405020304" charset="0"/>
                  </a:rPr>
                  <a:t>x</a:t>
                </a:r>
                <a:r>
                  <a:rPr lang="en-US" sz="2400" i="1">
                    <a:solidFill>
                      <a:schemeClr val="bg1"/>
                    </a:solidFill>
                    <a:latin typeface="Times New Roman Italic" panose="02020603050405020304" charset="0"/>
                    <a:ea typeface="Microsoft YaHei Light" panose="020B0503020204020204" charset="-122"/>
                    <a:cs typeface="Times New Roman Italic" panose="02020603050405020304" charset="0"/>
                  </a:rPr>
                  <a:t> </a:t>
                </a: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a:t>
                </a:r>
                <a:r>
                  <a:rPr lang="en-US" sz="2400">
                    <a:solidFill>
                      <a:schemeClr val="bg1"/>
                    </a:solidFill>
                    <a:latin typeface="Times New Roman Regular" panose="02020603050405020304" charset="0"/>
                    <a:ea typeface="Microsoft YaHei Light"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Light"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Light" panose="020B0503020204020204" charset="-122"/>
                    <a:cs typeface="Times New Roman Italic" panose="02020603050405020304" charset="0"/>
                  </a:rPr>
                  <a:t>x</a:t>
                </a:r>
                <a:r>
                  <a:rPr lang="en-US" sz="2400" i="1">
                    <a:solidFill>
                      <a:schemeClr val="bg1"/>
                    </a:solidFill>
                    <a:latin typeface="Times New Roman Italic" panose="02020603050405020304" charset="0"/>
                    <a:ea typeface="Microsoft YaHei Light" panose="020B0503020204020204" charset="-122"/>
                    <a:cs typeface="Times New Roman Italic" panose="02020603050405020304" charset="0"/>
                  </a:rPr>
                  <a:t> </a:t>
                </a: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a:t>
                </a:r>
                <a:r>
                  <a:rPr lang="en-US" sz="2400">
                    <a:solidFill>
                      <a:schemeClr val="bg1"/>
                    </a:solidFill>
                    <a:latin typeface="Times New Roman Regular" panose="02020603050405020304" charset="0"/>
                    <a:ea typeface="Microsoft YaHei Light"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Light"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Light" panose="020B0503020204020204" charset="-122"/>
                    <a:cs typeface="Times New Roman Italic" panose="02020603050405020304" charset="0"/>
                  </a:rPr>
                  <a:t>Ω</a:t>
                </a: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Light" panose="020B0503020204020204" charset="-122"/>
                    <a:cs typeface="Times New Roman Italic" panose="02020603050405020304" charset="0"/>
                  </a:rPr>
                  <a:t>x</a:t>
                </a:r>
                <a:r>
                  <a:rPr sz="2400">
                    <a:solidFill>
                      <a:schemeClr val="bg1"/>
                    </a:solidFill>
                    <a:latin typeface="宋体" charset="0"/>
                    <a:ea typeface="宋体" charset="0"/>
                    <a:cs typeface="Times New Roman Regular" panose="02020603050405020304" charset="0"/>
                  </a:rPr>
                  <a:t>－</a:t>
                </a:r>
                <a:r>
                  <a:rPr sz="2400" i="1">
                    <a:solidFill>
                      <a:schemeClr val="bg1"/>
                    </a:solidFill>
                    <a:latin typeface="Times New Roman Italic" panose="02020603050405020304" charset="0"/>
                    <a:ea typeface="Microsoft YaHei Light"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 ≤</a:t>
                </a:r>
                <a:r>
                  <a:rPr lang="en-US" sz="2400">
                    <a:solidFill>
                      <a:schemeClr val="bg1"/>
                    </a:solidFill>
                    <a:latin typeface="Times New Roman Regular" panose="02020603050405020304" charset="0"/>
                    <a:ea typeface="Microsoft YaHei Light"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20}</a:t>
                </a:r>
                <a:endParaRPr sz="2400">
                  <a:solidFill>
                    <a:schemeClr val="bg1"/>
                  </a:solidFill>
                  <a:latin typeface="Times New Roman Regular" panose="02020603050405020304" charset="0"/>
                  <a:ea typeface="Microsoft YaHei Light"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Light" panose="020B0503020204020204" charset="-122"/>
                    <a:cs typeface="Times New Roman Regular" panose="02020603050405020304" charset="0"/>
                  </a:rPr>
                  <a:t>根据题意，这是一个几何概型问题，于是</a:t>
                </a:r>
                <a:endParaRPr sz="2400">
                  <a:solidFill>
                    <a:schemeClr val="bg1"/>
                  </a:solidFill>
                  <a:latin typeface="Times New Roman Regular" panose="02020603050405020304" charset="0"/>
                  <a:ea typeface="Microsoft YaHei Light"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t>𝑃</m:t>
                      </m:r>
                      <m:d>
                        <m:dPr>
                          <m:ctrlP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t>𝐴</m:t>
                          </m:r>
                        </m:e>
                      </m:d>
                      <m: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ctrlPr>
                        </m:fPr>
                        <m:num>
                          <m:sSub>
                            <m:sSubPr>
                              <m:ctrlP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t>𝑆</m:t>
                              </m:r>
                            </m:e>
                            <m:sub>
                              <m: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t>𝐴</m:t>
                              </m:r>
                            </m:sub>
                          </m:sSub>
                        </m:num>
                        <m:den>
                          <m: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t>𝑆</m:t>
                          </m:r>
                        </m:den>
                      </m:f>
                    </m:oMath>
                  </m:oMathPara>
                </a14:m>
                <a:endParaRPr lang="en-US" sz="2400" i="1">
                  <a:solidFill>
                    <a:schemeClr val="bg1"/>
                  </a:solidFill>
                  <a:latin typeface="DejaVu Math TeX Gyre" panose="02000503000000000000" charset="0"/>
                  <a:ea typeface="Microsoft YaHei Light"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ctrlPr>
                        </m:fPr>
                        <m:num>
                          <m:sSup>
                            <m:sSupPr>
                              <m:ctrlP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t>60</m:t>
                              </m:r>
                            </m:e>
                            <m:sup>
                              <m: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t>2</m:t>
                              </m:r>
                            </m:sup>
                          </m:sSup>
                          <m: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t>−</m:t>
                          </m:r>
                          <m:sSup>
                            <m:sSupPr>
                              <m:ctrlP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t>40</m:t>
                              </m:r>
                            </m:e>
                            <m:sup>
                              <m: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t>2</m:t>
                              </m:r>
                            </m:sup>
                          </m:sSup>
                        </m:num>
                        <m:den>
                          <m:sSup>
                            <m:sSupPr>
                              <m:ctrlP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t>60</m:t>
                              </m:r>
                            </m:e>
                            <m:sup>
                              <m: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t>2</m:t>
                              </m:r>
                            </m:sup>
                          </m:sSup>
                        </m:den>
                      </m:f>
                      <m: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t>5</m:t>
                          </m:r>
                        </m:num>
                        <m:den>
                          <m: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t>9</m:t>
                          </m:r>
                        </m:den>
                      </m:f>
                      <m:r>
                        <a:rPr lang="en-US" sz="2400" i="1">
                          <a:solidFill>
                            <a:schemeClr val="bg1"/>
                          </a:solidFill>
                          <a:latin typeface="DejaVu Math TeX Gyre" panose="02000503000000000000" charset="0"/>
                          <a:ea typeface="Microsoft YaHei Light" panose="020B0503020204020204" charset="-122"/>
                          <a:cs typeface="DejaVu Math TeX Gyre" panose="02000503000000000000" charset="0"/>
                        </a:rPr>
                        <m:t>.</m:t>
                      </m:r>
                    </m:oMath>
                  </m:oMathPara>
                </a14:m>
                <a:endParaRPr sz="2400">
                  <a:solidFill>
                    <a:schemeClr val="bg1"/>
                  </a:solidFill>
                  <a:latin typeface="Times New Roman Regular" panose="02020603050405020304" charset="0"/>
                  <a:ea typeface="Microsoft YaHei Light"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688975"/>
                <a:ext cx="10079990" cy="4843145"/>
              </a:xfrm>
              <a:prstGeom prst="rect">
                <a:avLst/>
              </a:prstGeom>
              <a:blipFill rotWithShape="1">
                <a:blip r:embed="rId1"/>
                <a:stretch>
                  <a:fillRect b="-15052"/>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518920"/>
            <a:ext cx="10351135" cy="405828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1. 条件概率的概念</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在解决许多概率问题时，往往需要在有某些附加信息 ( 条件 ) 下求事件的概率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引例：</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将一枚硬币抛掷两次，观察其出现正反两面的情况，设事件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为“至少有一次为正面”，事件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为“两次掷出同一面”. 现在来求已知事件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已经发生的条件下事件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发生的概率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七、条件概率</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346710"/>
                <a:ext cx="10079990" cy="614807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分析：设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H</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为正面，</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为反面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Ω</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HH,HT,TH,TT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HH</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HT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TH</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HH</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则</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𝐵</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4</m:t>
                        </m:r>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事件 A 已经发生的条件下事件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发生的概率，记为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则                                        </a:t>
                </a: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𝐵</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3</m:t>
                        </m:r>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4</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3</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4</m:t>
                        </m:r>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𝐴𝐵</m:t>
                            </m:r>
                          </m:e>
                        </m:d>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d>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𝐵</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设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是两个事件，且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)＞0，则称</a:t>
                </a:r>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𝐵</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𝐴𝐵</m:t>
                              </m:r>
                            </m:e>
                          </m:d>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d>
                        </m:den>
                      </m:f>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为在事件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发生的条件下，事件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的条件概率 .</a:t>
                </a:r>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346710"/>
                <a:ext cx="10079990" cy="614807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10</a:t>
            </a:r>
            <a:r>
              <a:rPr sz="6000" baseline="0">
                <a:solidFill>
                  <a:schemeClr val="bg1"/>
                </a:solidFill>
                <a:latin typeface="微软雅黑" panose="020B0503020204020204" charset="-122"/>
                <a:ea typeface="微软雅黑" panose="020B0503020204020204" charset="-122"/>
              </a:rPr>
              <a:t>.1　计数原理</a:t>
            </a:r>
            <a:endParaRPr sz="6000" baseline="0">
              <a:solidFill>
                <a:schemeClr val="bg1"/>
              </a:solidFill>
              <a:latin typeface="微软雅黑" panose="020B0503020204020204" charset="-122"/>
              <a:ea typeface="微软雅黑" panose="020B0503020204020204" charset="-122"/>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652780"/>
            <a:ext cx="10351135" cy="492442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2. 条件概率的性质</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设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是一事件，且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)＞0，则</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(1) 对任</a:t>
            </a:r>
            <a:r>
              <a:rPr lang="zh-CN" sz="2400">
                <a:solidFill>
                  <a:schemeClr val="bg1"/>
                </a:solidFill>
                <a:latin typeface="Times New Roman Bold" panose="02020603050405020304" charset="0"/>
                <a:ea typeface="Microsoft YaHei Regular" panose="020B0503020204020204" charset="-122"/>
                <a:cs typeface="Times New Roman Bold" panose="02020603050405020304" charset="0"/>
              </a:rPr>
              <a:t>一</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事件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，0</a:t>
            </a:r>
            <a:r>
              <a:rPr lang="en-US" sz="24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a:t>
            </a:r>
            <a:r>
              <a:rPr lang="en-US" sz="24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a:t>
            </a:r>
            <a:r>
              <a:rPr lang="en-US" sz="24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a:t>
            </a:r>
            <a:r>
              <a:rPr lang="en-US" sz="24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1；</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(2) </a:t>
            </a:r>
            <a:r>
              <a:rPr sz="2400" i="1">
                <a:solidFill>
                  <a:schemeClr val="bg1"/>
                </a:solidFill>
                <a:latin typeface="Times New Roman Regular" panose="02020603050405020304" charset="0"/>
                <a:ea typeface="Microsoft YaHei Regular" panose="020B0503020204020204" charset="-122"/>
                <a:cs typeface="Times New Roman Regular"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Regular" panose="02020603050405020304" charset="0"/>
                <a:ea typeface="Microsoft YaHei Regular" panose="020B0503020204020204" charset="-122"/>
                <a:cs typeface="Times New Roman Regular" panose="02020603050405020304" charset="0"/>
              </a:rPr>
              <a:t>Ω</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400" i="1">
                <a:solidFill>
                  <a:schemeClr val="bg1"/>
                </a:solidFill>
                <a:latin typeface="Times New Roman Regular" panose="02020603050405020304" charset="0"/>
                <a:ea typeface="Microsoft YaHei Regular" panose="020B0503020204020204" charset="-122"/>
                <a:cs typeface="Times New Roman Regular"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(3)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设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互不相容，则</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ctr" fontAlgn="auto">
              <a:lnSpc>
                <a:spcPct val="150000"/>
              </a:lnSpc>
              <a:extLst>
                <a:ext uri="{35155182-B16C-46BC-9424-99874614C6A1}">
                  <wpsdc:indentchars xmlns:wpsdc="http://www.wps.cn/officeDocument/2017/drawingmlCustomData" val="200" checksum="4158780845"/>
                </a:ext>
              </a:extLst>
            </a:pP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此外，前面所证概率的性质都适用于条件概率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956310"/>
            <a:ext cx="10351135" cy="462089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3. 乘法公式</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 设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)＞0，则有</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ctr" fontAlgn="auto">
              <a:lnSpc>
                <a:spcPct val="150000"/>
              </a:lnSpc>
              <a:extLst>
                <a:ext uri="{35155182-B16C-46BC-9424-99874614C6A1}">
                  <wpsdc:indentchars xmlns:wpsdc="http://www.wps.cn/officeDocument/2017/drawingmlCustomData" val="200" checksum="4158780845"/>
                </a:ext>
              </a:extLst>
            </a:pP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(2) 设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为事件，且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)＞0，则有</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ctr" fontAlgn="auto">
              <a:lnSpc>
                <a:spcPct val="150000"/>
              </a:lnSpc>
              <a:extLst>
                <a:ext uri="{35155182-B16C-46BC-9424-99874614C6A1}">
                  <wpsdc:indentchars xmlns:wpsdc="http://www.wps.cn/officeDocument/2017/drawingmlCustomData" val="200" checksum="4158780845"/>
                </a:ext>
              </a:extLst>
            </a:pP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ABC</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56310"/>
                <a:ext cx="10351135" cy="462089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例 5　设某种动物由出生算起活到 15 年以上的概率为 0.6，活到 20 年以上的概率为 0.3. 问现年15 岁的这种动物，它能活到 20 岁以上的概率是多少？</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解　设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能活 15 年以上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能活 20 年以上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依题意，</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)=0.6，</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)=0.3，</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则</a:t>
                </a:r>
                <a14:m>
                  <m:oMath xmlns:m="http://schemas.openxmlformats.org/officeDocument/2006/math">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𝐵</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𝐴𝐵</m:t>
                            </m:r>
                          </m:e>
                        </m:d>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d>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𝐵</m:t>
                            </m:r>
                          </m:e>
                        </m:d>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d>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3</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6</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5</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56310"/>
                <a:ext cx="10351135" cy="4620895"/>
              </a:xfrm>
              <a:prstGeom prst="rect">
                <a:avLst/>
              </a:prstGeom>
              <a:blipFill rotWithShape="1">
                <a:blip r:embed="rId1"/>
                <a:stretch>
                  <a:fillRect r="-264"/>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956310"/>
            <a:ext cx="10351135" cy="462089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说明：</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条件概率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与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的区别：</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每一个随机试验都是在一定条件下进行的，设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是随机试验的一个事件，则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是在该试验条件下事件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发生的可能性大小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而条件概率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是在原条件下又添加“</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发生”这个条件时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发生的可能性大小，即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)仍是概率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与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的区别在于两者发生的条件不同，它们是两个不同的概念，在数值上一般也不同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894715"/>
            <a:ext cx="10351135" cy="475678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1. 两事件的独立性</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Bold" panose="02020603050405020304" charset="0"/>
                <a:ea typeface="Microsoft YaHei Regular" panose="020B0503020204020204" charset="-122"/>
                <a:cs typeface="Times New Roman Bold" panose="02020603050405020304" charset="0"/>
              </a:rPr>
              <a:t>引例：将一颗均匀骰子连掷两次，设</a:t>
            </a:r>
            <a:endParaRPr sz="20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第二次掷出 6 点 }，</a:t>
            </a:r>
            <a:endParaRPr sz="20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第一次掷出 6 点 }，</a:t>
            </a:r>
            <a:endParaRPr sz="20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Bold" panose="02020603050405020304" charset="0"/>
                <a:ea typeface="Microsoft YaHei Regular" panose="020B0503020204020204" charset="-122"/>
                <a:cs typeface="Times New Roman Bold" panose="02020603050405020304" charset="0"/>
              </a:rPr>
              <a:t>显然</a:t>
            </a:r>
            <a:r>
              <a:rPr lang="en-US" sz="20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endParaRPr sz="20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Bold" panose="02020603050405020304" charset="0"/>
                <a:ea typeface="Microsoft YaHei Regular" panose="020B0503020204020204" charset="-122"/>
                <a:cs typeface="Times New Roman Bold" panose="02020603050405020304" charset="0"/>
              </a:rPr>
              <a:t>这就是说，已知事件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发生，并不影响事件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发生的概率，这时称事件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独立 .</a:t>
            </a:r>
            <a:endParaRPr sz="20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Bold" panose="02020603050405020304" charset="0"/>
                <a:ea typeface="Microsoft YaHei Regular" panose="020B0503020204020204" charset="-122"/>
                <a:cs typeface="Times New Roman Bold" panose="02020603050405020304" charset="0"/>
              </a:rPr>
              <a:t>若两事件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满足</a:t>
            </a:r>
            <a:endParaRPr sz="20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508000" algn="ctr" fontAlgn="auto">
              <a:lnSpc>
                <a:spcPct val="150000"/>
              </a:lnSpc>
              <a:extLst>
                <a:ext uri="{35155182-B16C-46BC-9424-99874614C6A1}">
                  <wpsdc:indentchars xmlns:wpsdc="http://www.wps.cn/officeDocument/2017/drawingmlCustomData" val="200" checksum="282533468"/>
                </a:ext>
              </a:extLst>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AB</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r>
              <a:rPr lang="en-US" sz="20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r>
              <a:rPr lang="en-US" sz="20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endParaRPr sz="20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Bold" panose="02020603050405020304" charset="0"/>
                <a:ea typeface="Microsoft YaHei Regular" panose="020B0503020204020204" charset="-122"/>
                <a:cs typeface="Times New Roman Bold" panose="02020603050405020304" charset="0"/>
              </a:rPr>
              <a:t>则称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独立，或称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相互独立 .</a:t>
            </a:r>
            <a:endParaRPr sz="20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rgbClr val="FFFF00"/>
                </a:solidFill>
                <a:latin typeface="Times New Roman Bold" panose="02020603050405020304" charset="0"/>
                <a:ea typeface="Microsoft YaHei Regular" panose="020B0503020204020204" charset="-122"/>
                <a:cs typeface="Times New Roman Bold" panose="02020603050405020304" charset="0"/>
              </a:rPr>
              <a:t>说明：</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与事件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相互独立，是指事件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 的发生与事件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 </a:t>
            </a:r>
            <a:r>
              <a:rPr sz="2000">
                <a:solidFill>
                  <a:schemeClr val="bg1"/>
                </a:solidFill>
                <a:latin typeface="Times New Roman Bold" panose="02020603050405020304" charset="0"/>
                <a:ea typeface="Microsoft YaHei Regular" panose="020B0503020204020204" charset="-122"/>
                <a:cs typeface="Times New Roman Bold" panose="02020603050405020304" charset="0"/>
              </a:rPr>
              <a:t>发生的概率无关 .</a:t>
            </a:r>
            <a:endParaRPr sz="2000">
              <a:solidFill>
                <a:schemeClr val="bg1"/>
              </a:solidFill>
              <a:latin typeface="Times New Roman Bold" panose="02020603050405020304" charset="0"/>
              <a:ea typeface="Microsoft YaHei Regular" panose="020B0503020204020204" charset="-122"/>
              <a:cs typeface="Times New Roman Bold" panose="02020603050405020304" charset="0"/>
            </a:endParaRPr>
          </a:p>
        </p:txBody>
      </p:sp>
      <p:sp>
        <p:nvSpPr>
          <p:cNvPr id="35842" name="矩形 6167"/>
          <p:cNvSpPr/>
          <p:nvPr/>
        </p:nvSpPr>
        <p:spPr>
          <a:xfrm>
            <a:off x="1055688" y="354648"/>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八、事件的独立性</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576705"/>
            <a:ext cx="10079990" cy="3534410"/>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rgbClr val="FFFF00"/>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定理 1</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设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B</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是两事件，且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B</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 若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B</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相互独立，则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B</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反之亦然 .</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rgbClr val="FFFF00"/>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定理 2</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若两事件</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B</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独立，则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与</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B</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与</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B</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与</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B</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也相互独立 .</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65580"/>
            <a:ext cx="10079990" cy="4322445"/>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例 6　从一副不含大小王的扑克牌中任取一张，记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抽到 K}，</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B</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抽到的牌是黑色的 }. 问事件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B</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是否独立？</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解　由于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)=4/52=1/13，</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B</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)=26/52=1/2，</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AB</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)=2/52=1/26，</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可见，</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AB</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B</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说明事件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B</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独立 .</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894715"/>
            <a:ext cx="10351135" cy="475678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Regular" panose="02020603050405020304" charset="0"/>
                <a:ea typeface="Microsoft YaHei Regular" panose="020B0503020204020204" charset="-122"/>
                <a:cs typeface="Times New Roman Regular" panose="02020603050405020304" charset="0"/>
              </a:rPr>
              <a:t>2. 有限个事件的独立性</a:t>
            </a:r>
            <a:endParaRPr sz="2400">
              <a:solidFill>
                <a:srgbClr val="FFFF00"/>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 对于三个事件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，若</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AC</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BC</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ABC</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四个等式同时成立，则称事件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相互独立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438785"/>
                <a:ext cx="10351135" cy="521271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Regular" panose="02020603050405020304" charset="0"/>
                    <a:ea typeface="Microsoft YaHei Regular" panose="020B0503020204020204" charset="-122"/>
                    <a:cs typeface="Times New Roman Regular" panose="02020603050405020304" charset="0"/>
                  </a:rPr>
                  <a:t>2. 有限个事件的独立性</a:t>
                </a:r>
                <a:endParaRPr sz="2400">
                  <a:solidFill>
                    <a:srgbClr val="FFFF00"/>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(2) 设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是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 个事件，若对任意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个事件</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𝑖</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𝑖</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𝑖</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𝑘</m:t>
                              </m:r>
                            </m:sub>
                          </m:sSub>
                        </m:sub>
                      </m:sSub>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𝑖</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&lt;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𝑖</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&lt;⋯&lt;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𝑖</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𝑘</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e>
                      </m:d>
                    </m:oMath>
                  </m:oMathPara>
                </a14:m>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均满足等式</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𝑖</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𝑖</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𝑖</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𝑘</m:t>
                                  </m:r>
                                </m:sub>
                              </m:sSub>
                            </m:sub>
                          </m:sSub>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𝑖</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sub>
                          </m:sSub>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𝑖</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sub>
                          </m:sSub>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sub>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𝑖</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𝑘</m:t>
                                  </m:r>
                                </m:sub>
                              </m:sSub>
                            </m:sub>
                          </m:sSub>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则称事件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相互独立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(3) 若事件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≥2) 相互独立，则其中任意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(2≤</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个事件也是相互独立的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(4) 若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个事件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≥2) 相互独立，则将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中任意多个事件换成它们的对立事件，所得的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个事件仍相互独立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438785"/>
                <a:ext cx="10351135" cy="5212715"/>
              </a:xfrm>
              <a:prstGeom prst="rect">
                <a:avLst/>
              </a:prstGeom>
              <a:blipFill rotWithShape="1">
                <a:blip r:embed="rId1"/>
                <a:stretch>
                  <a:fillRect b="-6834"/>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325755"/>
                <a:ext cx="10079990" cy="5462270"/>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例 7　加工某一零件共需经过四道工序，设第一、第二、第三、第四道工序的次品率分别是 2%，3%，5%，3%，假定各道工序是互不影响的，求加工出来的零件的次品率 .</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5080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282533468"/>
                    </a:ext>
                  </a:extLst>
                </a:pPr>
                <a:r>
                  <a:rPr altLang="zh-CN" sz="2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解　设 </a:t>
                </a:r>
                <a:r>
                  <a:rPr altLang="zh-CN" sz="20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altLang="zh-CN" sz="20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1</a:t>
                </a:r>
                <a:r>
                  <a:rPr altLang="zh-CN" sz="2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0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altLang="zh-CN" sz="20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2</a:t>
                </a:r>
                <a:r>
                  <a:rPr altLang="zh-CN" sz="2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0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altLang="zh-CN" sz="20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3</a:t>
                </a:r>
                <a:r>
                  <a:rPr altLang="zh-CN" sz="2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0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altLang="zh-CN" sz="20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4</a:t>
                </a:r>
                <a:r>
                  <a:rPr altLang="zh-CN" sz="2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为四道工序发生次品事件，</a:t>
                </a:r>
                <a:r>
                  <a:rPr altLang="zh-CN" sz="20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D</a:t>
                </a:r>
                <a:r>
                  <a:rPr altLang="zh-CN" sz="2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为加工出来的零件为次品的事件，则 </a:t>
                </a:r>
                <a:r>
                  <a:rPr altLang="zh-CN" sz="20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D</a:t>
                </a:r>
                <a:r>
                  <a:rPr altLang="zh-CN" sz="2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为产品合格的事件 , 所以有</a:t>
                </a:r>
                <a:endParaRPr altLang="zh-CN" sz="2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508000" algn="ctr"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282533468"/>
                    </a:ext>
                  </a:extLst>
                </a:pPr>
                <a14:m>
                  <m:oMathPara xmlns:m="http://schemas.openxmlformats.org/officeDocument/2006/math">
                    <m:oMathParaPr>
                      <m:jc m:val="center"/>
                    </m:oMathParaPr>
                    <m:oMath xmlns:m="http://schemas.openxmlformats.org/officeDocument/2006/math">
                      <m:bar>
                        <m:barPr>
                          <m:pos m:val="top"/>
                          <m:ctrlP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barPr>
                        <m:e>
                          <m: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𝐷</m:t>
                          </m:r>
                        </m:e>
                      </m:bar>
                      <m: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bar>
                        <m:barPr>
                          <m:pos m:val="top"/>
                          <m:ctrlP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barPr>
                        <m:e>
                          <m:sSub>
                            <m:sSubPr>
                              <m:ctrlP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bPr>
                            <m:e>
                              <m: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𝐴</m:t>
                              </m:r>
                            </m:e>
                            <m:sub>
                              <m: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1</m:t>
                              </m:r>
                            </m:sub>
                          </m:sSub>
                        </m:e>
                      </m:bar>
                      <m: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 </m:t>
                      </m:r>
                      <m:bar>
                        <m:barPr>
                          <m:pos m:val="top"/>
                          <m:ctrlP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barPr>
                        <m:e>
                          <m:sSub>
                            <m:sSubPr>
                              <m:ctrlP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bPr>
                            <m:e>
                              <m: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𝐴</m:t>
                              </m:r>
                            </m:e>
                            <m:sub>
                              <m: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2</m:t>
                              </m:r>
                            </m:sub>
                          </m:sSub>
                        </m:e>
                      </m:bar>
                      <m: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 </m:t>
                      </m:r>
                      <m:bar>
                        <m:barPr>
                          <m:pos m:val="top"/>
                          <m:ctrlP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barPr>
                        <m:e>
                          <m:sSub>
                            <m:sSubPr>
                              <m:ctrlP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bPr>
                            <m:e>
                              <m: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𝐴</m:t>
                              </m:r>
                            </m:e>
                            <m:sub>
                              <m: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3</m:t>
                              </m:r>
                            </m:sub>
                          </m:sSub>
                        </m:e>
                      </m:bar>
                      <m: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 </m:t>
                      </m:r>
                      <m:bar>
                        <m:barPr>
                          <m:pos m:val="top"/>
                          <m:ctrlP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barPr>
                        <m:e>
                          <m:sSub>
                            <m:sSubPr>
                              <m:ctrlP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bPr>
                            <m:e>
                              <m: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𝐴</m:t>
                              </m:r>
                            </m:e>
                            <m:sub>
                              <m: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4</m:t>
                              </m:r>
                            </m:sub>
                          </m:sSub>
                        </m:e>
                      </m:bar>
                      <m:r>
                        <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oMath>
                  </m:oMathPara>
                </a14:m>
                <a:endParaRPr lang="en-US" altLang="zh-CN"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endParaRPr>
              </a:p>
              <a:p>
                <a:pPr marR="0" lvl="0" indent="5080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282533468"/>
                    </a:ext>
                  </a:extLst>
                </a:pPr>
                <a14:m>
                  <m:oMathPara xmlns:m="http://schemas.openxmlformats.org/officeDocument/2006/math">
                    <m:oMathParaPr>
                      <m:jc m:val="center"/>
                    </m:oMathParaPr>
                    <m:oMath xmlns:m="http://schemas.openxmlformats.org/officeDocument/2006/math">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𝑃</m:t>
                      </m:r>
                      <m:d>
                        <m:dPr>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bar>
                            <m:barPr>
                              <m:pos m:val="top"/>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barPr>
                            <m:e>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𝐷</m:t>
                              </m:r>
                            </m:e>
                          </m:bar>
                        </m:e>
                      </m:d>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𝑃</m:t>
                      </m:r>
                      <m:d>
                        <m:dPr>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bar>
                            <m:barPr>
                              <m:pos m:val="top"/>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barPr>
                            <m:e>
                              <m:sSub>
                                <m:sSubPr>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bPr>
                                <m:e>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𝐴</m:t>
                                  </m:r>
                                </m:e>
                                <m:sub>
                                  <m:r>
                                    <a:rPr lang="en-US" i="1">
                                      <a:solidFill>
                                        <a:schemeClr val="bg1"/>
                                      </a:solidFill>
                                      <a:latin typeface="DejaVu Math TeX Gyre" panose="02000503000000000000" charset="0"/>
                                    </a:rPr>
                                    <m:t>1</m:t>
                                  </m:r>
                                </m:sub>
                              </m:sSub>
                            </m:e>
                          </m:bar>
                        </m:e>
                      </m:d>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𝑃</m:t>
                      </m:r>
                      <m:d>
                        <m:dPr>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bar>
                            <m:barPr>
                              <m:pos m:val="top"/>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barPr>
                            <m:e>
                              <m:sSub>
                                <m:sSubPr>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bPr>
                                <m:e>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𝐴</m:t>
                                  </m:r>
                                </m:e>
                                <m:sub>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2</m:t>
                                  </m:r>
                                </m:sub>
                              </m:sSub>
                            </m:e>
                          </m:bar>
                        </m:e>
                      </m:d>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𝑃</m:t>
                      </m:r>
                      <m:d>
                        <m:dPr>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bar>
                            <m:barPr>
                              <m:pos m:val="top"/>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barPr>
                            <m:e>
                              <m:sSub>
                                <m:sSubPr>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bPr>
                                <m:e>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𝐴</m:t>
                                  </m:r>
                                </m:e>
                                <m:sub>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3</m:t>
                                  </m:r>
                                </m:sub>
                              </m:sSub>
                            </m:e>
                          </m:bar>
                        </m:e>
                      </m:d>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𝑃</m:t>
                      </m:r>
                      <m:d>
                        <m:dPr>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bar>
                            <m:barPr>
                              <m:pos m:val="top"/>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barPr>
                            <m:e>
                              <m:sSub>
                                <m:sSubPr>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bPr>
                                <m:e>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𝐴</m:t>
                                  </m:r>
                                </m:e>
                                <m:sub>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4</m:t>
                                  </m:r>
                                </m:sub>
                              </m:sSub>
                            </m:e>
                          </m:bar>
                        </m:e>
                      </m:d>
                    </m:oMath>
                  </m:oMathPara>
                </a14:m>
                <a:endParaRPr i="1">
                  <a:latin typeface="DejaVu Math TeX Gyre" panose="02000503000000000000" charset="0"/>
                </a:endParaRPr>
              </a:p>
              <a:p>
                <a:pPr marR="0" lvl="0" indent="5080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282533468"/>
                    </a:ext>
                  </a:extLst>
                </a:pPr>
                <a:r>
                  <a:rPr lang="en-US" sz="20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a:t>                                          </a:t>
                </a:r>
                <a14:m>
                  <m:oMath xmlns:m="http://schemas.openxmlformats.org/officeDocument/2006/math">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d>
                      <m:dPr>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1</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2</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e>
                    </m:d>
                    <m:d>
                      <m:dPr>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1</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3</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e>
                    </m:d>
                    <m:d>
                      <m:dPr>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1</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5</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e>
                    </m:d>
                    <m:d>
                      <m:dPr>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1</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3</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e>
                    </m:d>
                  </m:oMath>
                </a14:m>
                <a:endPar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endParaRPr>
              </a:p>
              <a:p>
                <a:pPr marR="0" lvl="0" indent="5080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282533468"/>
                    </a:ext>
                  </a:extLst>
                </a:pPr>
                <a:r>
                  <a:rPr lang="en-US" sz="20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a:t>                                          </a:t>
                </a:r>
                <a14:m>
                  <m:oMath xmlns:m="http://schemas.openxmlformats.org/officeDocument/2006/math">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87</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597</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 </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79</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87</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60</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oMath>
                </a14:m>
                <a:endPar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endParaRPr>
              </a:p>
              <a:p>
                <a:pPr marR="0" lvl="0" indent="5080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𝑃</m:t>
                      </m:r>
                      <m:d>
                        <m:dPr>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𝐷</m:t>
                          </m:r>
                        </m:e>
                      </m:d>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1</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−𝑃</m:t>
                      </m:r>
                      <m:d>
                        <m:dPr>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bar>
                            <m:barPr>
                              <m:pos m:val="top"/>
                              <m:ctrlP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barPr>
                            <m:e>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𝐷</m:t>
                              </m:r>
                            </m:e>
                          </m:bar>
                        </m:e>
                      </m:d>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1</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87</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60</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12</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40</m:t>
                      </m:r>
                      <m:r>
                        <a:rPr lang="en-US" sz="20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oMath>
                  </m:oMathPara>
                </a14:m>
                <a:endParaRPr lang="en-US" sz="2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325755"/>
                <a:ext cx="10079990" cy="546227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05255"/>
            <a:ext cx="10079990" cy="417195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问题 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在填写高考志愿表时，一名高中毕业生了解到，</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两所大学各有一些自己感兴趣的强项专业，其中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大学有生物学、化学、医学、物理学和工程学专业，</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大学有数学、会计学、信息技术学和法学专业 . 如果这名同学只能选一个专业，那么他共有多少种选择呢？</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分析：</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由于这名同学在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两所大学中只能选择一所，而且只能选择一个专业，又由于两所大学没有共同的强项专业，因此符合分类加法计数原理的条件 . 这名同学可以选择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两所大学中的一所．在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大学中有 5 种专业选择方法，在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大学中有 4 种专业选择方法．又由于没有一个强项专业是两所大学共有的，因此，这名同学可能的专业选择共有 5+4=9( 种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1. 分类加法计数原理</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10</a:t>
            </a:r>
            <a:r>
              <a:rPr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4</a:t>
            </a:r>
            <a:r>
              <a:rPr sz="6000" baseline="0">
                <a:solidFill>
                  <a:schemeClr val="bg1"/>
                </a:solidFill>
                <a:latin typeface="微软雅黑" panose="020B0503020204020204" charset="-122"/>
                <a:ea typeface="微软雅黑" panose="020B0503020204020204" charset="-122"/>
              </a:rPr>
              <a:t>　</a:t>
            </a:r>
            <a:r>
              <a:rPr sz="6000">
                <a:solidFill>
                  <a:schemeClr val="bg1"/>
                </a:solidFill>
                <a:latin typeface="微软雅黑" panose="020B0503020204020204" charset="-122"/>
                <a:ea typeface="微软雅黑" panose="020B0503020204020204" charset="-122"/>
                <a:sym typeface="+mn-ea"/>
              </a:rPr>
              <a:t>统计初步</a:t>
            </a:r>
            <a:endParaRPr sz="6000">
              <a:solidFill>
                <a:schemeClr val="bg1"/>
              </a:solidFill>
              <a:latin typeface="微软雅黑" panose="020B0503020204020204" charset="-122"/>
              <a:ea typeface="微软雅黑" panose="020B0503020204020204" charset="-122"/>
              <a:sym typeface="+mn-ea"/>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518920"/>
            <a:ext cx="10351135" cy="405828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一般把所考察对象的某一数值指标的全体称为总体，构成总体的每一个元素称为个体 . 总体中所包含的个体数量称为总体的容量，容量有限的总体称为有限总体；容量无限的总体称为无限总体 . 从总体中抽出若干个体所组成的集合叫作样本 . 样本中包含的个体数量叫作样本容量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数理统计的任务就是根据总体中部分个体的数据资料对总体的未知分布进行统计推断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一、总体与总体分布</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518920"/>
            <a:ext cx="10351135" cy="405828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例如，某校有学生 600 人，学校对全校学生的身高情况做一次调查，为了不影响正常教学活动，准备抽取 50 名学生作为调查对象 . 这个问题中的总体是某校全体学生的身高，总体的容量是 600. 其中，每一名学生的身高是个体 . 从总体中抽取的 50 名学生的身高是样本，样本容量是 50.</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一、总体与总体分布</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231265"/>
            <a:ext cx="10351135" cy="472122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1. 简单随机抽样</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设一个总体含有 N 个个体，从中逐个不放回地抽取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个个体作为样本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)，如果每次抽取时总体内的各个个体被抽到的机会都相等，这种抽样方法叫作简单随机抽样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注：(1) 它要求被抽取样本的总体的个体数有限；</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(2) 它是从总体中逐个进行抽取；</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(3) 它是一种不放回抽样；</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(4) 它是一种等概率抽样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二、抽样方法</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742440"/>
            <a:ext cx="10080000" cy="356400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ea typeface="Microsoft YaHei Regular" panose="020B0503020204020204" charset="-122"/>
              </a:rPr>
              <a:t>常用的简单随机抽样方法有抽签法和随机数表法 .</a:t>
            </a:r>
            <a:endParaRPr sz="2400">
              <a:solidFill>
                <a:schemeClr val="bg1"/>
              </a:solidFill>
              <a:ea typeface="Microsoft YaHei Regular" panose="020B0503020204020204" charset="-122"/>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ea typeface="Microsoft YaHei Regular" panose="020B0503020204020204" charset="-122"/>
              </a:rPr>
              <a:t>(1) 抽签法 .</a:t>
            </a:r>
            <a:endParaRPr sz="2400">
              <a:solidFill>
                <a:schemeClr val="bg1"/>
              </a:solidFill>
              <a:ea typeface="Microsoft YaHei Regular" panose="020B0503020204020204" charset="-122"/>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ea typeface="Microsoft YaHei Regular" panose="020B0503020204020204" charset="-122"/>
              </a:rPr>
              <a:t>(2) 随机数表法 .</a:t>
            </a:r>
            <a:endParaRPr sz="2400">
              <a:solidFill>
                <a:schemeClr val="bg1"/>
              </a:solidFill>
              <a:ea typeface="Microsoft YaHei Regular"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231265"/>
            <a:ext cx="10080000" cy="472122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(1) 抽签法 .</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609600" algn="just" eaLnBrk="0" fontAlgn="auto" hangingPunct="0">
              <a:lnSpc>
                <a:spcPct val="150000"/>
              </a:lnSpc>
              <a:extLst>
                <a:ext uri="{35155182-B16C-46BC-9424-99874614C6A1}">
                  <wpsdc:indentchars xmlns:wpsdc="http://www.wps.cn/officeDocument/2017/drawingmlCustomData" val="200" checksum="4158780845"/>
                </a:ext>
              </a:extLst>
            </a:pPr>
            <a:r>
              <a:rPr lang="zh-CN" altLang="en-US" sz="2400" dirty="0">
                <a:solidFill>
                  <a:schemeClr val="bg1"/>
                </a:solidFill>
                <a:uFillTx/>
                <a:latin typeface="Microsoft YaHei" panose="020B0503020204020204" charset="-122"/>
                <a:ea typeface="Microsoft YaHei Regular" panose="020B0503020204020204" charset="-122"/>
                <a:cs typeface="Microsoft YaHei Regular" panose="020B0503020204020204" charset="-122"/>
                <a:sym typeface="+mn-ea"/>
              </a:rPr>
              <a:t>抽签法的优点是简单易行，当总体个数不多的时候搅拌均匀很容易，个体有均等的机会被抽中，从而能保证样本的代表性</a:t>
            </a:r>
            <a:r>
              <a:rPr lang="en-US" altLang="zh-CN" sz="2400">
                <a:solidFill>
                  <a:schemeClr val="bg1"/>
                </a:solidFill>
                <a:uFillTx/>
                <a:latin typeface="Microsoft YaHei" panose="020B0503020204020204" charset="-122"/>
                <a:ea typeface="Microsoft YaHei Regular" panose="020B0503020204020204" charset="-122"/>
                <a:cs typeface="Microsoft YaHei Regular" panose="020B0503020204020204" charset="-122"/>
                <a:sym typeface="+mn-ea"/>
              </a:rPr>
              <a:t>.</a:t>
            </a:r>
            <a:endParaRPr lang="en-US" altLang="zh-CN" sz="2400">
              <a:solidFill>
                <a:schemeClr val="bg1"/>
              </a:solidFill>
              <a:uFillTx/>
              <a:latin typeface="Microsoft YaHei" panose="020B0503020204020204" charset="-122"/>
              <a:ea typeface="Microsoft YaHei Regular" panose="020B0503020204020204" charset="-122"/>
              <a:cs typeface="Microsoft YaHei Regular" panose="020B0503020204020204" charset="-122"/>
            </a:endParaRPr>
          </a:p>
          <a:p>
            <a:pPr indent="609600" algn="just" eaLnBrk="0" fontAlgn="auto" hangingPunct="0">
              <a:lnSpc>
                <a:spcPct val="150000"/>
              </a:lnSpc>
              <a:spcBef>
                <a:spcPct val="0"/>
              </a:spcBef>
              <a:extLst>
                <a:ext uri="{35155182-B16C-46BC-9424-99874614C6A1}">
                  <wpsdc:indentchars xmlns:wpsdc="http://www.wps.cn/officeDocument/2017/drawingmlCustomData" val="200" checksum="4158780845"/>
                </a:ext>
              </a:extLst>
            </a:pPr>
            <a:r>
              <a:rPr lang="zh-CN" altLang="en-US" sz="2400" dirty="0">
                <a:solidFill>
                  <a:schemeClr val="bg1"/>
                </a:solidFill>
                <a:uFillTx/>
                <a:latin typeface="Microsoft YaHei" panose="020B0503020204020204" charset="-122"/>
                <a:ea typeface="Microsoft YaHei Regular" panose="020B0503020204020204" charset="-122"/>
                <a:cs typeface="Microsoft YaHei Regular" panose="020B0503020204020204" charset="-122"/>
                <a:sym typeface="+mn-ea"/>
              </a:rPr>
              <a:t>抽签法的缺点，一是当总体中的个体数较多时，制作号签的成本将会增加，使得抽签法成本高</a:t>
            </a:r>
            <a:r>
              <a:rPr lang="en-US" altLang="zh-CN" sz="2400">
                <a:solidFill>
                  <a:schemeClr val="bg1"/>
                </a:solidFill>
                <a:uFillTx/>
                <a:latin typeface="Microsoft YaHei" panose="020B0503020204020204" charset="-122"/>
                <a:ea typeface="Microsoft YaHei Regular" panose="020B0503020204020204" charset="-122"/>
                <a:cs typeface="Microsoft YaHei Regular" panose="020B0503020204020204" charset="-122"/>
                <a:sym typeface="+mn-ea"/>
              </a:rPr>
              <a:t>(</a:t>
            </a:r>
            <a:r>
              <a:rPr lang="zh-CN" altLang="en-US" sz="2400" dirty="0">
                <a:solidFill>
                  <a:schemeClr val="bg1"/>
                </a:solidFill>
                <a:uFillTx/>
                <a:latin typeface="Microsoft YaHei" panose="020B0503020204020204" charset="-122"/>
                <a:ea typeface="Microsoft YaHei Regular" panose="020B0503020204020204" charset="-122"/>
                <a:cs typeface="Microsoft YaHei Regular" panose="020B0503020204020204" charset="-122"/>
                <a:sym typeface="+mn-ea"/>
              </a:rPr>
              <a:t>费时、费力</a:t>
            </a:r>
            <a:r>
              <a:rPr lang="en-US" altLang="zh-CN" sz="2400">
                <a:solidFill>
                  <a:schemeClr val="bg1"/>
                </a:solidFill>
                <a:uFillTx/>
                <a:latin typeface="Microsoft YaHei" panose="020B0503020204020204" charset="-122"/>
                <a:ea typeface="Microsoft YaHei Regular" panose="020B0503020204020204" charset="-122"/>
                <a:cs typeface="Microsoft YaHei Regular" panose="020B0503020204020204" charset="-122"/>
                <a:sym typeface="+mn-ea"/>
              </a:rPr>
              <a:t>)</a:t>
            </a:r>
            <a:r>
              <a:rPr lang="zh-CN" altLang="en-US" sz="2400" dirty="0">
                <a:solidFill>
                  <a:schemeClr val="bg1"/>
                </a:solidFill>
                <a:uFillTx/>
                <a:latin typeface="Microsoft YaHei" panose="020B0503020204020204" charset="-122"/>
                <a:ea typeface="Microsoft YaHei Regular" panose="020B0503020204020204" charset="-122"/>
                <a:cs typeface="Microsoft YaHei Regular" panose="020B0503020204020204" charset="-122"/>
                <a:sym typeface="+mn-ea"/>
              </a:rPr>
              <a:t>；二是当总体中的个体数较多时，把它们“搅拌均匀”就比较困难，结果很难保证每个个体入选样本的可能性相等，从而使产生坏样本</a:t>
            </a:r>
            <a:r>
              <a:rPr lang="en-US" altLang="zh-CN" sz="2400">
                <a:solidFill>
                  <a:schemeClr val="bg1"/>
                </a:solidFill>
                <a:uFillTx/>
                <a:latin typeface="Microsoft YaHei" panose="020B0503020204020204" charset="-122"/>
                <a:ea typeface="Microsoft YaHei Regular" panose="020B0503020204020204" charset="-122"/>
                <a:cs typeface="Microsoft YaHei Regular" panose="020B0503020204020204" charset="-122"/>
                <a:sym typeface="+mn-ea"/>
              </a:rPr>
              <a:t>(</a:t>
            </a:r>
            <a:r>
              <a:rPr lang="zh-CN" altLang="en-US" sz="2400" dirty="0">
                <a:solidFill>
                  <a:schemeClr val="bg1"/>
                </a:solidFill>
                <a:uFillTx/>
                <a:latin typeface="Microsoft YaHei" panose="020B0503020204020204" charset="-122"/>
                <a:ea typeface="Microsoft YaHei Regular" panose="020B0503020204020204" charset="-122"/>
                <a:cs typeface="Microsoft YaHei Regular" panose="020B0503020204020204" charset="-122"/>
                <a:sym typeface="+mn-ea"/>
              </a:rPr>
              <a:t>即代表性差的样本</a:t>
            </a:r>
            <a:r>
              <a:rPr lang="en-US" altLang="zh-CN" sz="2400">
                <a:solidFill>
                  <a:schemeClr val="bg1"/>
                </a:solidFill>
                <a:uFillTx/>
                <a:latin typeface="Microsoft YaHei" panose="020B0503020204020204" charset="-122"/>
                <a:ea typeface="Microsoft YaHei Regular" panose="020B0503020204020204" charset="-122"/>
                <a:cs typeface="Microsoft YaHei Regular" panose="020B0503020204020204" charset="-122"/>
                <a:sym typeface="+mn-ea"/>
              </a:rPr>
              <a:t>)</a:t>
            </a:r>
            <a:r>
              <a:rPr lang="zh-CN" altLang="en-US" sz="2400" dirty="0">
                <a:solidFill>
                  <a:schemeClr val="bg1"/>
                </a:solidFill>
                <a:uFillTx/>
                <a:latin typeface="Microsoft YaHei" panose="020B0503020204020204" charset="-122"/>
                <a:ea typeface="Microsoft YaHei Regular" panose="020B0503020204020204" charset="-122"/>
                <a:cs typeface="Microsoft YaHei Regular" panose="020B0503020204020204" charset="-122"/>
                <a:sym typeface="+mn-ea"/>
              </a:rPr>
              <a:t>的可能性增加。</a:t>
            </a:r>
            <a:endParaRPr lang="zh-CN" altLang="en-US" sz="2400" dirty="0">
              <a:solidFill>
                <a:schemeClr val="bg1"/>
              </a:solidFill>
              <a:uFillTx/>
              <a:latin typeface="Microsoft YaHei" panose="020B0503020204020204" charset="-122"/>
              <a:ea typeface="Microsoft YaHei Regular" panose="020B0503020204020204" charset="-122"/>
              <a:cs typeface="Microsoft YaHei Regular"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231265"/>
            <a:ext cx="10080000" cy="472122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(2) 随机数表法 .</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609600" algn="just" eaLnBrk="0" fontAlgn="auto" hangingPunct="0">
              <a:lnSpc>
                <a:spcPct val="150000"/>
              </a:lnSpc>
              <a:extLst>
                <a:ext uri="{35155182-B16C-46BC-9424-99874614C6A1}">
                  <wpsdc:indentchars xmlns:wpsdc="http://www.wps.cn/officeDocument/2017/drawingmlCustomData" val="200" checksum="4158780845"/>
                </a:ext>
              </a:extLst>
            </a:pPr>
            <a:r>
              <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随机数表法的步骤</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a:t>
            </a:r>
            <a:endPar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609600" algn="just" eaLnBrk="0" fontAlgn="auto" hangingPunct="0">
              <a:lnSpc>
                <a:spcPct val="150000"/>
              </a:lnSpc>
              <a:spcBef>
                <a:spcPct val="0"/>
              </a:spcBef>
              <a:extLst>
                <a:ext uri="{35155182-B16C-46BC-9424-99874614C6A1}">
                  <wpsdc:indentchars xmlns:wpsdc="http://www.wps.cn/officeDocument/2017/drawingmlCustomData" val="200" checksum="4158780845"/>
                </a:ext>
              </a:extLst>
            </a:pPr>
            <a:r>
              <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第一步、先将总体中的所有个体</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a:t>
            </a:r>
            <a:r>
              <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共有</a:t>
            </a:r>
            <a:r>
              <a:rPr lang="en-US" altLang="zh-CN" sz="2400" i="1">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N</a:t>
            </a:r>
            <a:r>
              <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个</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a:t>
            </a:r>
            <a:r>
              <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编号；</a:t>
            </a:r>
            <a:endPar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609600" algn="just" eaLnBrk="0" fontAlgn="auto" hangingPunct="0">
              <a:lnSpc>
                <a:spcPct val="150000"/>
              </a:lnSpc>
              <a:spcBef>
                <a:spcPct val="0"/>
              </a:spcBef>
              <a:extLst>
                <a:ext uri="{35155182-B16C-46BC-9424-99874614C6A1}">
                  <wpsdc:indentchars xmlns:wpsdc="http://www.wps.cn/officeDocument/2017/drawingmlCustomData" val="200" checksum="4158780845"/>
                </a:ext>
              </a:extLst>
            </a:pPr>
            <a:r>
              <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第二步、然后在随机数表内任选一个数作为开始；</a:t>
            </a:r>
            <a:endPar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609600" algn="just" eaLnBrk="0" fontAlgn="auto" hangingPunct="0">
              <a:lnSpc>
                <a:spcPct val="150000"/>
              </a:lnSpc>
              <a:spcBef>
                <a:spcPct val="0"/>
              </a:spcBef>
              <a:extLst>
                <a:ext uri="{35155182-B16C-46BC-9424-99874614C6A1}">
                  <wpsdc:indentchars xmlns:wpsdc="http://www.wps.cn/officeDocument/2017/drawingmlCustomData" val="200" checksum="4158780845"/>
                </a:ext>
              </a:extLst>
            </a:pPr>
            <a:r>
              <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第三步、再从选定的起始数，沿任意方向取数</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a:t>
            </a:r>
            <a:r>
              <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不在号码范围内的数、重复出现的数必须去掉</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a:t>
            </a:r>
            <a:r>
              <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a:t>
            </a:r>
            <a:endPar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609600" algn="just" eaLnBrk="0" fontAlgn="auto" hangingPunct="0">
              <a:lnSpc>
                <a:spcPct val="150000"/>
              </a:lnSpc>
              <a:spcBef>
                <a:spcPct val="0"/>
              </a:spcBef>
              <a:extLst>
                <a:ext uri="{35155182-B16C-46BC-9424-99874614C6A1}">
                  <wpsdc:indentchars xmlns:wpsdc="http://www.wps.cn/officeDocument/2017/drawingmlCustomData" val="200" checksum="4158780845"/>
                </a:ext>
              </a:extLst>
            </a:pPr>
            <a:r>
              <a:rPr lang="zh-CN" altLang="en-US" sz="2400" dirty="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第四步、最后根据所得号码抽取总体中相应的个体，得到总体的一个样本</a:t>
            </a:r>
            <a:r>
              <a:rPr lang="en-US" altLang="zh-CN"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a:t>
            </a:r>
            <a:endParaRPr lang="en-US" altLang="zh-CN" sz="2400" dirty="0">
              <a:solidFill>
                <a:schemeClr val="bg1"/>
              </a:solidFill>
              <a:uFillTx/>
              <a:latin typeface="Microsoft YaHei Regular" panose="020B0503020204020204" charset="-122"/>
              <a:ea typeface="Microsoft YaHei Regular" panose="020B0503020204020204" charset="-122"/>
              <a:cs typeface="Microsoft YaHei Regular"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501775"/>
            <a:ext cx="10351135" cy="445071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2. 系统抽样</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609600" algn="just" eaLnBrk="0" fontAlgn="auto" hangingPunct="0">
              <a:lnSpc>
                <a:spcPct val="150000"/>
              </a:lnSpc>
              <a:extLst>
                <a:ext uri="{35155182-B16C-46BC-9424-99874614C6A1}">
                  <wpsdc:indentchars xmlns:wpsdc="http://www.wps.cn/officeDocument/2017/drawingmlCustomData" val="200" checksum="4158780845"/>
                </a:ext>
              </a:extLst>
            </a:pPr>
            <a:r>
              <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实际抽样中，总体包含的元素数量往往很大 . 例如，某洗衣机厂生产的洗衣机的质量是否合格，这时样本容量越大越能更好地反映总体特征，但工作量也随之增大 . 当总体元素数量很大时，样本容量就相应较大，采用简单随机抽样，就显得费事 . 这时，可将总体分成均衡的若干部分，然后按照预先制定的规则，从每一部分抽取一个个体，得到所需要的样本，这种抽样的方法叫作系统抽样 .</a:t>
            </a:r>
            <a:endPar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二、抽样方法</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389890"/>
            <a:ext cx="10351135" cy="556260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问题：要从某工厂的 10 000 名工人中抽取 100 个进行健康检查，采用哪种抽样方法比较好？请写出过程 .</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558800" algn="just" eaLnBrk="0" fontAlgn="auto" hangingPunct="0">
              <a:lnSpc>
                <a:spcPct val="150000"/>
              </a:lnSpc>
              <a:extLst>
                <a:ext uri="{35155182-B16C-46BC-9424-99874614C6A1}">
                  <wpsdc:indentchars xmlns:wpsdc="http://www.wps.cn/officeDocument/2017/drawingmlCustomData" val="200" checksum="1956455923"/>
                </a:ext>
              </a:extLst>
            </a:pPr>
            <a:r>
              <a:rPr sz="22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分析：因为总体中的个体数比较多，所以采用系统抽样法 . 过程如下：</a:t>
            </a:r>
            <a:endParaRPr sz="22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endParaRPr>
          </a:p>
          <a:p>
            <a:pPr indent="558800" algn="just" eaLnBrk="0" fontAlgn="auto" hangingPunct="0">
              <a:lnSpc>
                <a:spcPct val="150000"/>
              </a:lnSpc>
              <a:extLst>
                <a:ext uri="{35155182-B16C-46BC-9424-99874614C6A1}">
                  <wpsdc:indentchars xmlns:wpsdc="http://www.wps.cn/officeDocument/2017/drawingmlCustomData" val="200" checksum="1956455923"/>
                </a:ext>
              </a:extLst>
            </a:pPr>
            <a:r>
              <a:rPr sz="22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(1) 给工人编号，号码为 1 到 10 000；</a:t>
            </a:r>
            <a:endParaRPr sz="22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endParaRPr>
          </a:p>
          <a:p>
            <a:pPr indent="558800" algn="just" eaLnBrk="0" fontAlgn="auto" hangingPunct="0">
              <a:lnSpc>
                <a:spcPct val="150000"/>
              </a:lnSpc>
              <a:extLst>
                <a:ext uri="{35155182-B16C-46BC-9424-99874614C6A1}">
                  <wpsdc:indentchars xmlns:wpsdc="http://www.wps.cn/officeDocument/2017/drawingmlCustomData" val="200" checksum="1956455923"/>
                </a:ext>
              </a:extLst>
            </a:pPr>
            <a:r>
              <a:rPr sz="22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(2) 由于 100∶10 000=1∶100，所以将总体平均分为 100 组，每一组包括 100 个个体；</a:t>
            </a:r>
            <a:endParaRPr sz="22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endParaRPr>
          </a:p>
          <a:p>
            <a:pPr indent="558800" algn="just" eaLnBrk="0" fontAlgn="auto" hangingPunct="0">
              <a:lnSpc>
                <a:spcPct val="150000"/>
              </a:lnSpc>
              <a:extLst>
                <a:ext uri="{35155182-B16C-46BC-9424-99874614C6A1}">
                  <wpsdc:indentchars xmlns:wpsdc="http://www.wps.cn/officeDocument/2017/drawingmlCustomData" val="200" checksum="1956455923"/>
                </a:ext>
              </a:extLst>
            </a:pPr>
            <a:r>
              <a:rPr sz="22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(3) 从编号为 1 到 100 的那一组进行简单随机抽样，抽取一个号码，比如抽取的号码是 8；</a:t>
            </a:r>
            <a:endParaRPr sz="22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endParaRPr>
          </a:p>
          <a:p>
            <a:pPr indent="558800" algn="just" eaLnBrk="0" fontAlgn="auto" hangingPunct="0">
              <a:lnSpc>
                <a:spcPct val="150000"/>
              </a:lnSpc>
              <a:extLst>
                <a:ext uri="{35155182-B16C-46BC-9424-99874614C6A1}">
                  <wpsdc:indentchars xmlns:wpsdc="http://www.wps.cn/officeDocument/2017/drawingmlCustomData" val="200" checksum="1956455923"/>
                </a:ext>
              </a:extLst>
            </a:pPr>
            <a:r>
              <a:rPr sz="22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(4) 这样就从 8 号 起， 每 隔 100 个 抽 取 一 个 号 码， 得 到 一 个 容 量 为 100 的 样 本：8，108，208，…，9 908.</a:t>
            </a:r>
            <a:endParaRPr sz="22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389890"/>
                <a:ext cx="10351135" cy="556260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系统抽样的步骤：</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609600" algn="just" eaLnBrk="0" fontAlgn="auto" hangingPunct="0">
                  <a:lnSpc>
                    <a:spcPct val="150000"/>
                  </a:lnSpc>
                  <a:extLst>
                    <a:ext uri="{35155182-B16C-46BC-9424-99874614C6A1}">
                      <wpsdc:indentchars xmlns:wpsdc="http://www.wps.cn/officeDocument/2017/drawingmlCustomData" val="200" checksum="4158780845"/>
                    </a:ext>
                  </a:extLst>
                </a:pPr>
                <a:r>
                  <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(1) 采用随机的方式将总体中的个体编号 .</a:t>
                </a:r>
                <a:endPar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endParaRPr>
              </a:p>
              <a:p>
                <a:pPr indent="609600" algn="just" eaLnBrk="0" fontAlgn="auto" hangingPunct="0">
                  <a:lnSpc>
                    <a:spcPct val="150000"/>
                  </a:lnSpc>
                  <a:extLst>
                    <a:ext uri="{35155182-B16C-46BC-9424-99874614C6A1}">
                      <wpsdc:indentchars xmlns:wpsdc="http://www.wps.cn/officeDocument/2017/drawingmlCustomData" val="200" checksum="4158780845"/>
                    </a:ext>
                  </a:extLst>
                </a:pPr>
                <a:r>
                  <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(2) 为将整个的编号进行分段，要确定分段的间隔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k</a:t>
                </a:r>
                <a:r>
                  <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 当</a:t>
                </a:r>
                <a14:m>
                  <m:oMath xmlns:m="http://schemas.openxmlformats.org/officeDocument/2006/math">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𝑁</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𝑛</m:t>
                        </m:r>
                      </m:den>
                    </m:f>
                  </m:oMath>
                </a14:m>
                <a:r>
                  <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是整数时，</a:t>
                </a:r>
                <a14:m>
                  <m:oMath xmlns:m="http://schemas.openxmlformats.org/officeDocument/2006/math">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𝑘</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𝑁</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𝑛</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oMath>
                </a14:m>
                <a: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a:t>当</a:t>
                </a:r>
                <a14:m>
                  <m:oMath xmlns:m="http://schemas.openxmlformats.org/officeDocument/2006/math">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𝑁</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𝑛</m:t>
                        </m:r>
                      </m:den>
                    </m:f>
                  </m:oMath>
                </a14:m>
                <a: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a:t>不是整数时，可以先从总体中随机地剔除一些个体使剩下的总体中的个体数</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能被 </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整</a:t>
                </a:r>
                <a: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a:t>除，这时</a:t>
                </a:r>
                <a14:m>
                  <m:oMath xmlns:m="http://schemas.openxmlformats.org/officeDocument/2006/math">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𝑘</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sSup>
                          <m:sSup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𝑁</m:t>
                            </m:r>
                          </m:e>
                          <m:sup>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up>
                        </m:sSup>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𝑛</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oMath>
                </a14:m>
                <a:endPar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endParaRPr>
              </a:p>
              <a:p>
                <a:pPr indent="609600" algn="just" eaLnBrk="0" fontAlgn="auto" hangingPunct="0">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a:t>(3) 在第 1 段用简单随机抽样确定起始的个体编号 </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s</a:t>
                </a:r>
                <a: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a:t>.</a:t>
                </a:r>
                <a:endPar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sym typeface="+mn-ea"/>
                </a:endParaRPr>
              </a:p>
              <a:p>
                <a:pPr indent="609600" algn="just" eaLnBrk="0" fontAlgn="auto" hangingPunct="0">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a:t>(4)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按照事先确定的规则 ( 常将 </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s</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加上间隔 </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k</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抽取样本：</a:t>
                </a:r>
                <a:endPar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609600" algn="ctr" eaLnBrk="0" fontAlgn="auto" hangingPunct="0">
                  <a:lnSpc>
                    <a:spcPct val="150000"/>
                  </a:lnSpc>
                  <a:extLst>
                    <a:ext uri="{35155182-B16C-46BC-9424-99874614C6A1}">
                      <wpsdc:indentchars xmlns:wpsdc="http://www.wps.cn/officeDocument/2017/drawingmlCustomData" val="200" checksum="4158780845"/>
                    </a:ext>
                  </a:extLst>
                </a:pPr>
                <a:r>
                  <a:rPr lang="zh-CN" altLang="en-US" sz="2400" i="1">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s</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zh-CN" altLang="en-US" sz="2400" i="1">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s</a:t>
                </a:r>
                <a:r>
                  <a:rPr lang="zh-CN" altLang="en-US" sz="2400" i="1">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k</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s</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k</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s</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a:t>
                </a:r>
                <a:r>
                  <a:rPr lang="en-US" altLang="zh-CN"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k</a:t>
                </a:r>
                <a: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a:t> .</a:t>
                </a:r>
                <a:endPar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389890"/>
                <a:ext cx="10351135" cy="556260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239520"/>
            <a:ext cx="10079990" cy="432244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一般地，有如下原理：</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分类加法计数原理：完成一件事，有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类办法，在第 1 类办法中有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种不同的方法，在第 2 类办法中有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种不同的方法……在第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类办法中有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种不同的方法 . 那么完成这件事共有</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种不同的方法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说明：</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分类加法计数原理又称</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rgbClr val="FFFF00"/>
                </a:solidFill>
                <a:latin typeface="Times New Roman Regular" panose="02020603050405020304" charset="0"/>
                <a:ea typeface="Microsoft YaHei Regular" panose="020B0503020204020204" charset="-122"/>
                <a:cs typeface="Times New Roman Regular" panose="02020603050405020304" charset="0"/>
              </a:rPr>
              <a:t>“加法原理”</a:t>
            </a:r>
            <a:r>
              <a:rPr lang="en-US" sz="2400">
                <a:solidFill>
                  <a:srgbClr val="FFFF00"/>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389890"/>
            <a:ext cx="10351135" cy="556260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说明：</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609600" algn="just" eaLnBrk="0" fontAlgn="auto" hangingPunct="0">
              <a:lnSpc>
                <a:spcPct val="150000"/>
              </a:lnSpc>
              <a:extLst>
                <a:ext uri="{35155182-B16C-46BC-9424-99874614C6A1}">
                  <wpsdc:indentchars xmlns:wpsdc="http://www.wps.cn/officeDocument/2017/drawingmlCustomData" val="200" checksum="4158780845"/>
                </a:ext>
              </a:extLst>
            </a:pPr>
            <a:r>
              <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(1) 在进行大规模的抽样调查时，系统抽样比简单随机抽样方便得多，因而应用的范围很广 .</a:t>
            </a:r>
            <a:endPar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endParaRPr>
          </a:p>
          <a:p>
            <a:pPr indent="609600" algn="just" eaLnBrk="0" fontAlgn="auto" hangingPunct="0">
              <a:lnSpc>
                <a:spcPct val="150000"/>
              </a:lnSpc>
              <a:extLst>
                <a:ext uri="{35155182-B16C-46BC-9424-99874614C6A1}">
                  <wpsdc:indentchars xmlns:wpsdc="http://www.wps.cn/officeDocument/2017/drawingmlCustomData" val="200" checksum="4158780845"/>
                </a:ext>
              </a:extLst>
            </a:pPr>
            <a:r>
              <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(2) 由于抽样的间隔相等，因此系统抽样也被称为等距抽样 .</a:t>
            </a:r>
            <a:endPar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endParaRPr>
          </a:p>
          <a:p>
            <a:pPr indent="609600" algn="just" eaLnBrk="0" fontAlgn="auto" hangingPunct="0">
              <a:lnSpc>
                <a:spcPct val="150000"/>
              </a:lnSpc>
              <a:extLst>
                <a:ext uri="{35155182-B16C-46BC-9424-99874614C6A1}">
                  <wpsdc:indentchars xmlns:wpsdc="http://www.wps.cn/officeDocument/2017/drawingmlCustomData" val="200" checksum="4158780845"/>
                </a:ext>
              </a:extLst>
            </a:pPr>
            <a:r>
              <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(3) 系统抽样是建立在简单随机抽样的基础之上的，当将总体均分后对每一部分进行抽样时，采用的是简单随机抽样 . 因此，系统抽样是以简单随机抽样为基础的 .</a:t>
            </a:r>
            <a:endPar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endParaRPr>
          </a:p>
          <a:p>
            <a:pPr indent="609600" algn="just" eaLnBrk="0" fontAlgn="auto" hangingPunct="0">
              <a:lnSpc>
                <a:spcPct val="150000"/>
              </a:lnSpc>
              <a:extLst>
                <a:ext uri="{35155182-B16C-46BC-9424-99874614C6A1}">
                  <wpsdc:indentchars xmlns:wpsdc="http://www.wps.cn/officeDocument/2017/drawingmlCustomData" val="200" checksum="4158780845"/>
                </a:ext>
              </a:extLst>
            </a:pPr>
            <a:r>
              <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从系统抽样的步骤可以看出，系统抽样是把一个问题划分成若干部分分块解决，从而把复杂问题简单化，体现了数学转化思想 .</a:t>
            </a:r>
            <a:endPar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389890"/>
            <a:ext cx="10351135" cy="517207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3. 分层抽样</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609600" algn="just" eaLnBrk="0" fontAlgn="auto" hangingPunct="0">
              <a:lnSpc>
                <a:spcPct val="150000"/>
              </a:lnSpc>
              <a:extLst>
                <a:ext uri="{35155182-B16C-46BC-9424-99874614C6A1}">
                  <wpsdc:indentchars xmlns:wpsdc="http://www.wps.cn/officeDocument/2017/drawingmlCustomData" val="200" checksum="4158780845"/>
                </a:ext>
              </a:extLst>
            </a:pPr>
            <a:r>
              <a:rPr sz="2400">
                <a:solidFill>
                  <a:schemeClr val="bg1"/>
                </a:solidFill>
                <a:highlight>
                  <a:srgbClr val="008000"/>
                </a:highlight>
                <a:latin typeface="Microsoft YaHei Regular" panose="020B0503020204020204" charset="-122"/>
                <a:ea typeface="Microsoft YaHei Regular" panose="020B0503020204020204" charset="-122"/>
                <a:cs typeface="Microsoft YaHei Regular" panose="020B0503020204020204" charset="-122"/>
                <a:sym typeface="+mn-ea"/>
              </a:rPr>
              <a:t>问题：</a:t>
            </a:r>
            <a:r>
              <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某市有大型、中型与小型的商店共 1 500 家，它们的数目之比为 2∶11∶17，要了解商店的每日零售额情况，要求抽取其中的 30 家进行调查，应当采用怎样的抽样方法？</a:t>
            </a:r>
            <a:endPar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endParaRPr>
          </a:p>
          <a:p>
            <a:pPr indent="609600" algn="just" eaLnBrk="0" fontAlgn="auto" hangingPunct="0">
              <a:lnSpc>
                <a:spcPct val="150000"/>
              </a:lnSpc>
              <a:extLst>
                <a:ext uri="{35155182-B16C-46BC-9424-99874614C6A1}">
                  <wpsdc:indentchars xmlns:wpsdc="http://www.wps.cn/officeDocument/2017/drawingmlCustomData" val="200" checksum="4158780845"/>
                </a:ext>
              </a:extLst>
            </a:pPr>
            <a:r>
              <a:rPr sz="2400">
                <a:solidFill>
                  <a:schemeClr val="bg1"/>
                </a:solidFill>
                <a:highlight>
                  <a:srgbClr val="008000"/>
                </a:highlight>
                <a:latin typeface="Microsoft YaHei Regular" panose="020B0503020204020204" charset="-122"/>
                <a:ea typeface="Microsoft YaHei Regular" panose="020B0503020204020204" charset="-122"/>
                <a:cs typeface="Microsoft YaHei Regular" panose="020B0503020204020204" charset="-122"/>
                <a:sym typeface="+mn-ea"/>
              </a:rPr>
              <a:t>分析：</a:t>
            </a:r>
            <a:r>
              <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考察对象由具有明显差异的几部分组成 .</a:t>
            </a:r>
            <a:endPar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endParaRPr>
          </a:p>
          <a:p>
            <a:pPr indent="609600" algn="just" eaLnBrk="0" fontAlgn="auto" hangingPunct="0">
              <a:lnSpc>
                <a:spcPct val="150000"/>
              </a:lnSpc>
              <a:extLst>
                <a:ext uri="{35155182-B16C-46BC-9424-99874614C6A1}">
                  <wpsdc:indentchars xmlns:wpsdc="http://www.wps.cn/officeDocument/2017/drawingmlCustomData" val="200" checksum="4158780845"/>
                </a:ext>
              </a:extLst>
            </a:pPr>
            <a:r>
              <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当总体由差别明显的几部分组成时，为了使抽取的样本更好地反映总体的情况，常采用分层抽样 . 将总体中各个个体按某种特征分成若干个互不重叠的几部分，每一部分叫作层，在各层中按层在总体中所占比例进行随机抽样，这种抽样方法叫作分层抽样 .</a:t>
            </a:r>
            <a:endParaRPr sz="24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389890"/>
                <a:ext cx="10351135" cy="556260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例 2　某工厂有工人 500 人，其中不到 35 岁的有 125 人，35 到 49 岁的有 280 人，50 岁以上的有 95 人 . 为了了解这个工厂工人与身体状况有关的某项指标，要从中抽取一个容量为 100 的样本 . 考虑到职工年龄与这项指标有关，那应如何从中抽取一个容量为 100 的样本 ?</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558800" algn="just" eaLnBrk="0" fontAlgn="auto" hangingPunct="0">
                  <a:lnSpc>
                    <a:spcPct val="150000"/>
                  </a:lnSpc>
                  <a:extLst>
                    <a:ext uri="{35155182-B16C-46BC-9424-99874614C6A1}">
                      <wpsdc:indentchars xmlns:wpsdc="http://www.wps.cn/officeDocument/2017/drawingmlCustomData" val="200" checksum="1956455923"/>
                    </a:ext>
                  </a:extLst>
                </a:pPr>
                <a:r>
                  <a:rPr sz="22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解　(1) 确定样本容量与总体的个体数之比，100∶500=1∶5.</a:t>
                </a:r>
                <a:endParaRPr sz="22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endParaRPr>
              </a:p>
              <a:p>
                <a:pPr indent="558800" algn="just" eaLnBrk="0" fontAlgn="auto" hangingPunct="0">
                  <a:lnSpc>
                    <a:spcPct val="150000"/>
                  </a:lnSpc>
                  <a:extLst>
                    <a:ext uri="{35155182-B16C-46BC-9424-99874614C6A1}">
                      <wpsdc:indentchars xmlns:wpsdc="http://www.wps.cn/officeDocument/2017/drawingmlCustomData" val="200" checksum="1956455923"/>
                    </a:ext>
                  </a:extLst>
                </a:pPr>
                <a:r>
                  <a:rPr sz="22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(2) 利用抽样比确定各年龄段应抽取的个体数，依次为</a:t>
                </a:r>
                <a:r>
                  <a:rPr lang="en-US" sz="22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 </a:t>
                </a:r>
                <a14:m>
                  <m:oMath xmlns:m="http://schemas.openxmlformats.org/officeDocument/2006/math">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125</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5</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280</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5</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95</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5</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oMath>
                </a14:m>
                <a:r>
                  <a:rPr sz="22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 即 25，56，19.</a:t>
                </a:r>
                <a:endParaRPr sz="22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endParaRPr>
              </a:p>
              <a:p>
                <a:pPr indent="558800" algn="just" eaLnBrk="0" fontAlgn="auto" hangingPunct="0">
                  <a:lnSpc>
                    <a:spcPct val="150000"/>
                  </a:lnSpc>
                  <a:extLst>
                    <a:ext uri="{35155182-B16C-46BC-9424-99874614C6A1}">
                      <wpsdc:indentchars xmlns:wpsdc="http://www.wps.cn/officeDocument/2017/drawingmlCustomData" val="200" checksum="1956455923"/>
                    </a:ext>
                  </a:extLst>
                </a:pPr>
                <a:r>
                  <a:rPr sz="22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rPr>
                  <a:t>(3) 利用简单随机抽样或系统抽样的方法，从各年龄段分别抽取 25，56，19 人，然后合在一起，就是所抽取的样本 .</a:t>
                </a:r>
                <a:endParaRPr sz="2200">
                  <a:solidFill>
                    <a:schemeClr val="bg1"/>
                  </a:solidFill>
                  <a:latin typeface="Microsoft YaHei Regular" panose="020B0503020204020204" charset="-122"/>
                  <a:ea typeface="Microsoft YaHei Regular" panose="020B0503020204020204" charset="-122"/>
                  <a:cs typeface="Microsoft YaHei Regular" panose="020B0503020204020204" charset="-122"/>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389890"/>
                <a:ext cx="10351135" cy="556260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202055"/>
            <a:ext cx="10351135" cy="435991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说明：</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609600" algn="just" eaLnBrk="0" fontAlgn="auto" hangingPunct="0">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 分层抽样是等概率抽样，它也是公平的 . 用分层抽样从个体为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的总体中抽取一个容量为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的样本时，在整个抽样过程中每个个体被抽到的概率相等，为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609600" algn="just" eaLnBrk="0" fontAlgn="auto" hangingPunct="0">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 分层抽样是建立在简单随机抽样或系统抽样的基础上的，由于它充分利用了已知信息，因此它获取的样本更具代表性，在实用中更为广泛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518920"/>
            <a:ext cx="10080000" cy="405828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问题：为了了解某市居民的月均用水量情况，随机从中抽取 100 户居民月均用水量进行分析估计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该市 100 户居民的月均用水量如表 10-3 所示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三、频率分布表和频率分布直方图</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81000" y="626745"/>
            <a:ext cx="11430000" cy="4851400"/>
          </a:xfrm>
          <a:prstGeom prst="rect">
            <a:avLst/>
          </a:prstGeom>
        </p:spPr>
      </p:pic>
    </p:spTree>
  </p:cSld>
  <p:clrMapOvr>
    <a:masterClrMapping/>
  </p:clrMapOvr>
  <p:transition>
    <p:pull dir="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263650"/>
            <a:ext cx="10079990" cy="431355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把该市居民月均用水量看成一个总体，那么这 100 户居民月均用水量就是一个容量为 100 的样本 . 我们来分析这组样本数据的频率分布情况，绘制频率分布直方图 .</a:t>
            </a:r>
            <a:r>
              <a:rPr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具体步骤如下：</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sym typeface="+mn-ea"/>
              </a:rPr>
              <a:t>1. 计算极差</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极差又叫全距，是一组数据的最大值和最小值的差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即 4.3-0.2=4.1.</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527050"/>
                <a:ext cx="10079990" cy="518477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2. 决定组距和组数</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组距是指每个小组的两个端点之间的距离 . 在实践中，通常要求各组的组距相等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组数是指极差和组距的商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样本数据有 100 个，样本容量比较大，可以把样本分为 8～12 组 . 由上面算得极差为 4.1，取组距为 0.5，由</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zh-CN" altLang="en-US" sz="2400" i="1">
                          <a:solidFill>
                            <a:schemeClr val="bg1"/>
                          </a:solidFill>
                          <a:latin typeface="DejaVu Math TeX Gyre" panose="02000503000000000000" charset="0"/>
                          <a:ea typeface="宋体" charset="0"/>
                          <a:cs typeface="DejaVu Math TeX Gyre" panose="02000503000000000000" charset="0"/>
                        </a:rPr>
                        <m:t>组数</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zh-CN" alt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极差</m:t>
                          </m:r>
                        </m:num>
                        <m:den>
                          <m:r>
                            <a:rPr lang="zh-CN" alt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组距</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4</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5</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8</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oMath>
                  </m:oMathPara>
                </a14:m>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将样本数据分为 9 组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527050"/>
                <a:ext cx="10079990" cy="518477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527050"/>
            <a:ext cx="10079990" cy="518477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3. 决定分点</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将第一组的起点定为 0.0，组距为 0.5，这样所分的 9 个组是：</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第 1 组：0.0～0.5.</a:t>
            </a:r>
            <a:r>
              <a:rPr lang="en-US" sz="24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第 2 组：0.5～1.0.</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第 3 组：1.0～1.5.</a:t>
            </a:r>
            <a:r>
              <a:rPr lang="en-US" sz="24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第 4 组：1.5～2.0.</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第 5 组：2.0～2.5.</a:t>
            </a:r>
            <a:r>
              <a:rPr lang="en-US" sz="24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第 6 组：2.5～3.0.</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第 7 组：3.0～3.5.</a:t>
            </a:r>
            <a:r>
              <a:rPr lang="en-US" sz="24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第 8 组：3.5～4.0.</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第 9 组：4.0～4.5.</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503680"/>
            <a:ext cx="10079990" cy="420814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4. 列频率分布表 ( 表 10-4)</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频数是指在某个范围内数据出现的次数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频率是指每个数据出现的次数与总次数的比值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510665"/>
            <a:ext cx="10079990" cy="405130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Regular" panose="02020603050405020304" charset="0"/>
                <a:ea typeface="Microsoft YaHei Regular" panose="020B0503020204020204" charset="-122"/>
                <a:cs typeface="Times New Roman Regular" panose="02020603050405020304" charset="0"/>
              </a:rPr>
              <a:t>例 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某班同学分成甲、乙、丙、丁四个小组，甲组 9 人，乙组 11 人，丙组 10 人，丁组 9 人．现要求该班选派一人去参加某项活动，问有多少种不同的选法？</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Regular" panose="02020603050405020304" charset="0"/>
                <a:ea typeface="Microsoft YaHei Regular" panose="020B0503020204020204" charset="-122"/>
                <a:cs typeface="Times New Roman Regular" panose="02020603050405020304" charset="0"/>
              </a:rPr>
              <a:t>解</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根据分类计数原理，不同的选法一共有：</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ctr" fontAlgn="auto">
              <a:lnSpc>
                <a:spcPct val="150000"/>
              </a:lnSpc>
              <a:extLst>
                <a:ext uri="{35155182-B16C-46BC-9424-99874614C6A1}">
                  <wpsdc:indentchars xmlns:wpsdc="http://www.wps.cn/officeDocument/2017/drawingmlCustomData" val="200" checksum="4158780845"/>
                </a:ext>
              </a:extLst>
            </a:pP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 9 ＋ 11 ＋ 10 ＋ 9 ＝ 39( 种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387350" y="707390"/>
            <a:ext cx="11417300" cy="4800600"/>
          </a:xfrm>
          <a:prstGeom prst="rect">
            <a:avLst/>
          </a:prstGeom>
        </p:spPr>
      </p:pic>
    </p:spTree>
  </p:cSld>
  <p:clrMapOvr>
    <a:masterClrMapping/>
  </p:clrMapOvr>
  <p:transition>
    <p:pull dir="d"/>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881380" y="433705"/>
            <a:ext cx="10440000" cy="501967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5. 绘制频率分布直方图 ( 图 10-2)</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上述频率分布直方图反映了居民月均用水量的一些数据特点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(1) 居民月均用水量的分布是“山峰”状的，而且是“单峰”的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(2) 大部分居民的月均用水量集中在一个中间值附近，只有少数居民的月均用水量很多或很少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(3) 居民月均用水量的分布有一定的对称性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p:txBody>
      </p:sp>
      <p:grpSp>
        <p:nvGrpSpPr>
          <p:cNvPr id="2" name="组合 1"/>
          <p:cNvGrpSpPr/>
          <p:nvPr/>
        </p:nvGrpSpPr>
        <p:grpSpPr>
          <a:xfrm>
            <a:off x="7032625" y="3543935"/>
            <a:ext cx="4844415" cy="3038504"/>
            <a:chOff x="3231" y="3813"/>
            <a:chExt cx="7629" cy="4785"/>
          </a:xfrm>
        </p:grpSpPr>
        <p:grpSp>
          <p:nvGrpSpPr>
            <p:cNvPr id="94221" name="Group 1"/>
            <p:cNvGrpSpPr>
              <a:grpSpLocks noChangeAspect="1"/>
            </p:cNvGrpSpPr>
            <p:nvPr/>
          </p:nvGrpSpPr>
          <p:grpSpPr>
            <a:xfrm rot="0">
              <a:off x="3457" y="3813"/>
              <a:ext cx="7403" cy="4785"/>
              <a:chOff x="2362" y="1600"/>
              <a:chExt cx="20308" cy="13548"/>
            </a:xfrm>
          </p:grpSpPr>
          <p:sp>
            <p:nvSpPr>
              <p:cNvPr id="94227" name="AutoShape 68"/>
              <p:cNvSpPr>
                <a:spLocks noChangeAspect="1" noTextEdit="1"/>
              </p:cNvSpPr>
              <p:nvPr/>
            </p:nvSpPr>
            <p:spPr>
              <a:xfrm>
                <a:off x="2362" y="1600"/>
                <a:ext cx="20308" cy="13548"/>
              </a:xfrm>
              <a:prstGeom prst="rect">
                <a:avLst/>
              </a:prstGeom>
              <a:noFill/>
              <a:ln w="9525">
                <a:noFill/>
              </a:ln>
            </p:spPr>
            <p:txBody>
              <a:bodyPr/>
              <a:p>
                <a:endParaRPr lang="zh-CN" altLang="en-US"/>
              </a:p>
            </p:txBody>
          </p:sp>
          <p:grpSp>
            <p:nvGrpSpPr>
              <p:cNvPr id="94228" name="Group 34"/>
              <p:cNvGrpSpPr/>
              <p:nvPr/>
            </p:nvGrpSpPr>
            <p:grpSpPr>
              <a:xfrm>
                <a:off x="2362" y="1600"/>
                <a:ext cx="19250" cy="13305"/>
                <a:chOff x="2154" y="1162"/>
                <a:chExt cx="3311" cy="2240"/>
              </a:xfrm>
            </p:grpSpPr>
            <p:sp>
              <p:nvSpPr>
                <p:cNvPr id="94261" name="Line 67"/>
                <p:cNvSpPr/>
                <p:nvPr/>
              </p:nvSpPr>
              <p:spPr>
                <a:xfrm>
                  <a:off x="2472" y="3248"/>
                  <a:ext cx="2993" cy="0"/>
                </a:xfrm>
                <a:prstGeom prst="line">
                  <a:avLst/>
                </a:prstGeom>
                <a:ln w="28575" cap="flat" cmpd="sng">
                  <a:solidFill>
                    <a:srgbClr val="000000"/>
                  </a:solidFill>
                  <a:prstDash val="solid"/>
                  <a:headEnd type="none" w="med" len="med"/>
                  <a:tailEnd type="triangle" w="med" len="med"/>
                </a:ln>
              </p:spPr>
            </p:sp>
            <p:sp>
              <p:nvSpPr>
                <p:cNvPr id="94262" name="Line 66"/>
                <p:cNvSpPr/>
                <p:nvPr/>
              </p:nvSpPr>
              <p:spPr>
                <a:xfrm flipV="1">
                  <a:off x="2472" y="1162"/>
                  <a:ext cx="0" cy="2086"/>
                </a:xfrm>
                <a:prstGeom prst="line">
                  <a:avLst/>
                </a:prstGeom>
                <a:ln w="28575" cap="flat" cmpd="sng">
                  <a:solidFill>
                    <a:srgbClr val="000000"/>
                  </a:solidFill>
                  <a:prstDash val="solid"/>
                  <a:headEnd type="none" w="med" len="med"/>
                  <a:tailEnd type="triangle" w="med" len="med"/>
                </a:ln>
              </p:spPr>
            </p:sp>
            <p:sp>
              <p:nvSpPr>
                <p:cNvPr id="94263" name="Line 65"/>
                <p:cNvSpPr/>
                <p:nvPr/>
              </p:nvSpPr>
              <p:spPr>
                <a:xfrm>
                  <a:off x="2472" y="2931"/>
                  <a:ext cx="45" cy="0"/>
                </a:xfrm>
                <a:prstGeom prst="line">
                  <a:avLst/>
                </a:prstGeom>
                <a:ln w="28575" cap="flat" cmpd="sng">
                  <a:solidFill>
                    <a:srgbClr val="000000"/>
                  </a:solidFill>
                  <a:prstDash val="solid"/>
                  <a:headEnd type="none" w="med" len="med"/>
                  <a:tailEnd type="none" w="med" len="med"/>
                </a:ln>
              </p:spPr>
            </p:sp>
            <p:sp>
              <p:nvSpPr>
                <p:cNvPr id="94264" name="Line 64"/>
                <p:cNvSpPr/>
                <p:nvPr/>
              </p:nvSpPr>
              <p:spPr>
                <a:xfrm>
                  <a:off x="2472" y="2613"/>
                  <a:ext cx="45" cy="0"/>
                </a:xfrm>
                <a:prstGeom prst="line">
                  <a:avLst/>
                </a:prstGeom>
                <a:ln w="28575" cap="flat" cmpd="sng">
                  <a:solidFill>
                    <a:srgbClr val="000000"/>
                  </a:solidFill>
                  <a:prstDash val="solid"/>
                  <a:headEnd type="none" w="med" len="med"/>
                  <a:tailEnd type="none" w="med" len="med"/>
                </a:ln>
              </p:spPr>
            </p:sp>
            <p:sp>
              <p:nvSpPr>
                <p:cNvPr id="94265" name="Line 63"/>
                <p:cNvSpPr/>
                <p:nvPr/>
              </p:nvSpPr>
              <p:spPr>
                <a:xfrm>
                  <a:off x="2472" y="2296"/>
                  <a:ext cx="45" cy="0"/>
                </a:xfrm>
                <a:prstGeom prst="line">
                  <a:avLst/>
                </a:prstGeom>
                <a:ln w="28575" cap="flat" cmpd="sng">
                  <a:solidFill>
                    <a:srgbClr val="000000"/>
                  </a:solidFill>
                  <a:prstDash val="solid"/>
                  <a:headEnd type="none" w="med" len="med"/>
                  <a:tailEnd type="none" w="med" len="med"/>
                </a:ln>
              </p:spPr>
            </p:sp>
            <p:sp>
              <p:nvSpPr>
                <p:cNvPr id="94266" name="Line 62"/>
                <p:cNvSpPr/>
                <p:nvPr/>
              </p:nvSpPr>
              <p:spPr>
                <a:xfrm>
                  <a:off x="2472" y="1978"/>
                  <a:ext cx="45" cy="0"/>
                </a:xfrm>
                <a:prstGeom prst="line">
                  <a:avLst/>
                </a:prstGeom>
                <a:ln w="28575" cap="flat" cmpd="sng">
                  <a:solidFill>
                    <a:srgbClr val="000000"/>
                  </a:solidFill>
                  <a:prstDash val="solid"/>
                  <a:headEnd type="none" w="med" len="med"/>
                  <a:tailEnd type="none" w="med" len="med"/>
                </a:ln>
              </p:spPr>
            </p:sp>
            <p:sp>
              <p:nvSpPr>
                <p:cNvPr id="94267" name="Line 61"/>
                <p:cNvSpPr/>
                <p:nvPr/>
              </p:nvSpPr>
              <p:spPr>
                <a:xfrm>
                  <a:off x="2472" y="1661"/>
                  <a:ext cx="45" cy="0"/>
                </a:xfrm>
                <a:prstGeom prst="line">
                  <a:avLst/>
                </a:prstGeom>
                <a:ln w="28575" cap="flat" cmpd="sng">
                  <a:solidFill>
                    <a:srgbClr val="000000"/>
                  </a:solidFill>
                  <a:prstDash val="solid"/>
                  <a:headEnd type="none" w="med" len="med"/>
                  <a:tailEnd type="none" w="med" len="med"/>
                </a:ln>
              </p:spPr>
            </p:sp>
            <p:sp>
              <p:nvSpPr>
                <p:cNvPr id="94271" name="Text Box 57"/>
                <p:cNvSpPr txBox="1"/>
                <p:nvPr/>
              </p:nvSpPr>
              <p:spPr>
                <a:xfrm>
                  <a:off x="2154" y="2194"/>
                  <a:ext cx="363" cy="128"/>
                </a:xfrm>
                <a:prstGeom prst="rect">
                  <a:avLst/>
                </a:prstGeom>
                <a:noFill/>
                <a:ln w="9525">
                  <a:noFill/>
                </a:ln>
              </p:spPr>
              <p:txBody>
                <a:bodyPr lIns="32644" tIns="16322" rIns="32644" bIns="16322"/>
                <a:p>
                  <a:pPr eaLnBrk="0" hangingPunct="0"/>
                  <a:endParaRPr lang="zh-CN" altLang="zh-CN" dirty="0">
                    <a:latin typeface="Garamond" pitchFamily="18" charset="0"/>
                  </a:endParaRPr>
                </a:p>
              </p:txBody>
            </p:sp>
            <p:sp>
              <p:nvSpPr>
                <p:cNvPr id="94273" name="Text Box 55"/>
                <p:cNvSpPr txBox="1"/>
                <p:nvPr/>
              </p:nvSpPr>
              <p:spPr>
                <a:xfrm>
                  <a:off x="2154" y="1570"/>
                  <a:ext cx="363" cy="128"/>
                </a:xfrm>
                <a:prstGeom prst="rect">
                  <a:avLst/>
                </a:prstGeom>
                <a:noFill/>
                <a:ln w="9525">
                  <a:noFill/>
                </a:ln>
              </p:spPr>
              <p:txBody>
                <a:bodyPr lIns="32644" tIns="16322" rIns="32644" bIns="16322"/>
                <a:p>
                  <a:pPr eaLnBrk="0" hangingPunct="0"/>
                  <a:endParaRPr lang="zh-CN" altLang="zh-CN" dirty="0">
                    <a:latin typeface="Garamond" pitchFamily="18" charset="0"/>
                  </a:endParaRPr>
                </a:p>
              </p:txBody>
            </p:sp>
            <p:sp>
              <p:nvSpPr>
                <p:cNvPr id="94274" name="Text Box 54"/>
                <p:cNvSpPr txBox="1"/>
                <p:nvPr/>
              </p:nvSpPr>
              <p:spPr>
                <a:xfrm>
                  <a:off x="2290" y="3203"/>
                  <a:ext cx="273" cy="167"/>
                </a:xfrm>
                <a:prstGeom prst="rect">
                  <a:avLst/>
                </a:prstGeom>
                <a:noFill/>
                <a:ln w="9525">
                  <a:noFill/>
                </a:ln>
              </p:spPr>
              <p:txBody>
                <a:bodyPr lIns="32644" tIns="16322" rIns="32644" bIns="16322"/>
                <a:p>
                  <a:pPr eaLnBrk="0" hangingPunct="0"/>
                  <a:endParaRPr lang="zh-CN" altLang="zh-CN" dirty="0">
                    <a:latin typeface="Garamond" pitchFamily="18" charset="0"/>
                  </a:endParaRPr>
                </a:p>
              </p:txBody>
            </p:sp>
            <p:sp>
              <p:nvSpPr>
                <p:cNvPr id="94275" name="Line 53"/>
                <p:cNvSpPr/>
                <p:nvPr/>
              </p:nvSpPr>
              <p:spPr>
                <a:xfrm flipV="1">
                  <a:off x="2744" y="3203"/>
                  <a:ext cx="0" cy="45"/>
                </a:xfrm>
                <a:prstGeom prst="line">
                  <a:avLst/>
                </a:prstGeom>
                <a:ln w="9525" cap="flat" cmpd="sng">
                  <a:solidFill>
                    <a:srgbClr val="000000"/>
                  </a:solidFill>
                  <a:prstDash val="solid"/>
                  <a:headEnd type="none" w="med" len="med"/>
                  <a:tailEnd type="none" w="med" len="med"/>
                </a:ln>
              </p:spPr>
            </p:sp>
            <p:sp>
              <p:nvSpPr>
                <p:cNvPr id="94276" name="Line 52"/>
                <p:cNvSpPr/>
                <p:nvPr/>
              </p:nvSpPr>
              <p:spPr>
                <a:xfrm flipV="1">
                  <a:off x="3016" y="3203"/>
                  <a:ext cx="0" cy="45"/>
                </a:xfrm>
                <a:prstGeom prst="line">
                  <a:avLst/>
                </a:prstGeom>
                <a:ln w="9525" cap="flat" cmpd="sng">
                  <a:solidFill>
                    <a:srgbClr val="000000"/>
                  </a:solidFill>
                  <a:prstDash val="solid"/>
                  <a:headEnd type="none" w="med" len="med"/>
                  <a:tailEnd type="none" w="med" len="med"/>
                </a:ln>
              </p:spPr>
            </p:sp>
            <p:sp>
              <p:nvSpPr>
                <p:cNvPr id="94277" name="Line 51"/>
                <p:cNvSpPr/>
                <p:nvPr/>
              </p:nvSpPr>
              <p:spPr>
                <a:xfrm flipV="1">
                  <a:off x="3288" y="3203"/>
                  <a:ext cx="0" cy="45"/>
                </a:xfrm>
                <a:prstGeom prst="line">
                  <a:avLst/>
                </a:prstGeom>
                <a:ln w="9525" cap="flat" cmpd="sng">
                  <a:solidFill>
                    <a:srgbClr val="000000"/>
                  </a:solidFill>
                  <a:prstDash val="solid"/>
                  <a:headEnd type="none" w="med" len="med"/>
                  <a:tailEnd type="none" w="med" len="med"/>
                </a:ln>
              </p:spPr>
            </p:sp>
            <p:sp>
              <p:nvSpPr>
                <p:cNvPr id="94278" name="Line 50"/>
                <p:cNvSpPr/>
                <p:nvPr/>
              </p:nvSpPr>
              <p:spPr>
                <a:xfrm flipV="1">
                  <a:off x="3561" y="3203"/>
                  <a:ext cx="0" cy="45"/>
                </a:xfrm>
                <a:prstGeom prst="line">
                  <a:avLst/>
                </a:prstGeom>
                <a:ln w="9525" cap="flat" cmpd="sng">
                  <a:solidFill>
                    <a:srgbClr val="000000"/>
                  </a:solidFill>
                  <a:prstDash val="solid"/>
                  <a:headEnd type="none" w="med" len="med"/>
                  <a:tailEnd type="none" w="med" len="med"/>
                </a:ln>
              </p:spPr>
            </p:sp>
            <p:sp>
              <p:nvSpPr>
                <p:cNvPr id="94279" name="Line 49"/>
                <p:cNvSpPr/>
                <p:nvPr/>
              </p:nvSpPr>
              <p:spPr>
                <a:xfrm flipV="1">
                  <a:off x="3833" y="3203"/>
                  <a:ext cx="0" cy="45"/>
                </a:xfrm>
                <a:prstGeom prst="line">
                  <a:avLst/>
                </a:prstGeom>
                <a:ln w="9525" cap="flat" cmpd="sng">
                  <a:solidFill>
                    <a:srgbClr val="000000"/>
                  </a:solidFill>
                  <a:prstDash val="solid"/>
                  <a:headEnd type="none" w="med" len="med"/>
                  <a:tailEnd type="none" w="med" len="med"/>
                </a:ln>
              </p:spPr>
            </p:sp>
            <p:sp>
              <p:nvSpPr>
                <p:cNvPr id="94280" name="Line 48"/>
                <p:cNvSpPr/>
                <p:nvPr/>
              </p:nvSpPr>
              <p:spPr>
                <a:xfrm flipV="1">
                  <a:off x="4105" y="3203"/>
                  <a:ext cx="0" cy="45"/>
                </a:xfrm>
                <a:prstGeom prst="line">
                  <a:avLst/>
                </a:prstGeom>
                <a:ln w="9525" cap="flat" cmpd="sng">
                  <a:solidFill>
                    <a:srgbClr val="000000"/>
                  </a:solidFill>
                  <a:prstDash val="solid"/>
                  <a:headEnd type="none" w="med" len="med"/>
                  <a:tailEnd type="none" w="med" len="med"/>
                </a:ln>
              </p:spPr>
            </p:sp>
            <p:sp>
              <p:nvSpPr>
                <p:cNvPr id="94281" name="Line 47"/>
                <p:cNvSpPr/>
                <p:nvPr/>
              </p:nvSpPr>
              <p:spPr>
                <a:xfrm flipV="1">
                  <a:off x="4377" y="3203"/>
                  <a:ext cx="0" cy="45"/>
                </a:xfrm>
                <a:prstGeom prst="line">
                  <a:avLst/>
                </a:prstGeom>
                <a:ln w="9525" cap="flat" cmpd="sng">
                  <a:solidFill>
                    <a:srgbClr val="000000"/>
                  </a:solidFill>
                  <a:prstDash val="solid"/>
                  <a:headEnd type="none" w="med" len="med"/>
                  <a:tailEnd type="none" w="med" len="med"/>
                </a:ln>
              </p:spPr>
            </p:sp>
            <p:sp>
              <p:nvSpPr>
                <p:cNvPr id="94282" name="Line 46"/>
                <p:cNvSpPr/>
                <p:nvPr/>
              </p:nvSpPr>
              <p:spPr>
                <a:xfrm flipV="1">
                  <a:off x="4649" y="3203"/>
                  <a:ext cx="0" cy="45"/>
                </a:xfrm>
                <a:prstGeom prst="line">
                  <a:avLst/>
                </a:prstGeom>
                <a:ln w="9525" cap="flat" cmpd="sng">
                  <a:solidFill>
                    <a:srgbClr val="000000"/>
                  </a:solidFill>
                  <a:prstDash val="solid"/>
                  <a:headEnd type="none" w="med" len="med"/>
                  <a:tailEnd type="none" w="med" len="med"/>
                </a:ln>
              </p:spPr>
            </p:sp>
            <p:sp>
              <p:nvSpPr>
                <p:cNvPr id="94283" name="Line 45"/>
                <p:cNvSpPr/>
                <p:nvPr/>
              </p:nvSpPr>
              <p:spPr>
                <a:xfrm flipV="1">
                  <a:off x="4921" y="3203"/>
                  <a:ext cx="0" cy="45"/>
                </a:xfrm>
                <a:prstGeom prst="line">
                  <a:avLst/>
                </a:prstGeom>
                <a:ln w="9525" cap="flat" cmpd="sng">
                  <a:solidFill>
                    <a:srgbClr val="000000"/>
                  </a:solidFill>
                  <a:prstDash val="solid"/>
                  <a:headEnd type="none" w="med" len="med"/>
                  <a:tailEnd type="none" w="med" len="med"/>
                </a:ln>
              </p:spPr>
            </p:sp>
            <p:sp>
              <p:nvSpPr>
                <p:cNvPr id="94284" name="Text Box 44"/>
                <p:cNvSpPr txBox="1"/>
                <p:nvPr/>
              </p:nvSpPr>
              <p:spPr>
                <a:xfrm>
                  <a:off x="2494" y="1162"/>
                  <a:ext cx="816" cy="219"/>
                </a:xfrm>
                <a:prstGeom prst="rect">
                  <a:avLst/>
                </a:prstGeom>
                <a:noFill/>
                <a:ln w="9525">
                  <a:noFill/>
                </a:ln>
              </p:spPr>
              <p:txBody>
                <a:bodyPr lIns="32644" tIns="16322" rIns="32644" bIns="16322"/>
                <a:p>
                  <a:pPr algn="ctr" eaLnBrk="0" hangingPunct="0"/>
                  <a:r>
                    <a:rPr lang="zh-CN" altLang="en-US" sz="1600" dirty="0">
                      <a:solidFill>
                        <a:schemeClr val="bg1"/>
                      </a:solidFill>
                      <a:latin typeface="Arial" panose="020B0604020202090204" pitchFamily="34" charset="0"/>
                    </a:rPr>
                    <a:t>频率</a:t>
                  </a:r>
                  <a:r>
                    <a:rPr lang="en-US" altLang="zh-CN" sz="1600">
                      <a:solidFill>
                        <a:schemeClr val="bg1"/>
                      </a:solidFill>
                      <a:latin typeface="Arial" panose="020B0604020202090204" pitchFamily="34" charset="0"/>
                      <a:cs typeface="Arial" panose="020B0604020202090204" pitchFamily="34" charset="0"/>
                    </a:rPr>
                    <a:t>/</a:t>
                  </a:r>
                  <a:r>
                    <a:rPr lang="zh-CN" altLang="en-US" sz="1600" dirty="0">
                      <a:solidFill>
                        <a:schemeClr val="bg1"/>
                      </a:solidFill>
                      <a:latin typeface="Arial" panose="020B0604020202090204" pitchFamily="34" charset="0"/>
                    </a:rPr>
                    <a:t>组距</a:t>
                  </a:r>
                  <a:endParaRPr lang="zh-CN" altLang="en-US" sz="1600" dirty="0">
                    <a:solidFill>
                      <a:schemeClr val="bg1"/>
                    </a:solidFill>
                    <a:latin typeface="Arial" panose="020B0604020202090204" pitchFamily="34" charset="0"/>
                  </a:endParaRPr>
                </a:p>
              </p:txBody>
            </p:sp>
            <p:sp>
              <p:nvSpPr>
                <p:cNvPr id="94285" name="Text Box 43"/>
                <p:cNvSpPr txBox="1"/>
                <p:nvPr/>
              </p:nvSpPr>
              <p:spPr>
                <a:xfrm>
                  <a:off x="2562" y="3238"/>
                  <a:ext cx="364" cy="155"/>
                </a:xfrm>
                <a:prstGeom prst="rect">
                  <a:avLst/>
                </a:prstGeom>
                <a:noFill/>
                <a:ln w="9525">
                  <a:noFill/>
                </a:ln>
              </p:spPr>
              <p:txBody>
                <a:bodyPr lIns="32644" tIns="16322" rIns="32644" bIns="16322"/>
                <a:p>
                  <a:pPr eaLnBrk="0" hangingPunct="0"/>
                  <a:endParaRPr lang="zh-CN" altLang="zh-CN" dirty="0">
                    <a:latin typeface="Garamond" pitchFamily="18" charset="0"/>
                  </a:endParaRPr>
                </a:p>
              </p:txBody>
            </p:sp>
            <p:sp>
              <p:nvSpPr>
                <p:cNvPr id="94286" name="Text Box 42"/>
                <p:cNvSpPr txBox="1"/>
                <p:nvPr/>
              </p:nvSpPr>
              <p:spPr>
                <a:xfrm>
                  <a:off x="2925" y="3248"/>
                  <a:ext cx="182" cy="154"/>
                </a:xfrm>
                <a:prstGeom prst="rect">
                  <a:avLst/>
                </a:prstGeom>
                <a:noFill/>
                <a:ln w="9525">
                  <a:noFill/>
                </a:ln>
              </p:spPr>
              <p:txBody>
                <a:bodyPr lIns="32644" tIns="16322" rIns="32644" bIns="16322"/>
                <a:p>
                  <a:pPr eaLnBrk="0" hangingPunct="0"/>
                  <a:endParaRPr lang="zh-CN" altLang="zh-CN" dirty="0">
                    <a:latin typeface="Garamond" pitchFamily="18" charset="0"/>
                  </a:endParaRPr>
                </a:p>
              </p:txBody>
            </p:sp>
            <p:sp>
              <p:nvSpPr>
                <p:cNvPr id="94287" name="Text Box 41"/>
                <p:cNvSpPr txBox="1"/>
                <p:nvPr/>
              </p:nvSpPr>
              <p:spPr>
                <a:xfrm>
                  <a:off x="3151" y="3248"/>
                  <a:ext cx="364" cy="154"/>
                </a:xfrm>
                <a:prstGeom prst="rect">
                  <a:avLst/>
                </a:prstGeom>
                <a:noFill/>
                <a:ln w="9525">
                  <a:noFill/>
                </a:ln>
              </p:spPr>
              <p:txBody>
                <a:bodyPr lIns="32644" tIns="16322" rIns="32644" bIns="16322"/>
                <a:p>
                  <a:pPr eaLnBrk="0" hangingPunct="0"/>
                  <a:endParaRPr lang="zh-CN" altLang="zh-CN" dirty="0">
                    <a:latin typeface="Garamond" pitchFamily="18" charset="0"/>
                  </a:endParaRPr>
                </a:p>
              </p:txBody>
            </p:sp>
            <p:sp>
              <p:nvSpPr>
                <p:cNvPr id="94288" name="Text Box 40"/>
                <p:cNvSpPr txBox="1"/>
                <p:nvPr/>
              </p:nvSpPr>
              <p:spPr>
                <a:xfrm>
                  <a:off x="3695" y="3248"/>
                  <a:ext cx="364" cy="154"/>
                </a:xfrm>
                <a:prstGeom prst="rect">
                  <a:avLst/>
                </a:prstGeom>
                <a:noFill/>
                <a:ln w="9525">
                  <a:noFill/>
                </a:ln>
              </p:spPr>
              <p:txBody>
                <a:bodyPr lIns="32644" tIns="16322" rIns="32644" bIns="16322"/>
                <a:p>
                  <a:pPr eaLnBrk="0" hangingPunct="0"/>
                  <a:endParaRPr lang="zh-CN" altLang="zh-CN" dirty="0">
                    <a:latin typeface="Garamond" pitchFamily="18" charset="0"/>
                  </a:endParaRPr>
                </a:p>
              </p:txBody>
            </p:sp>
            <p:sp>
              <p:nvSpPr>
                <p:cNvPr id="94289" name="Text Box 39"/>
                <p:cNvSpPr txBox="1"/>
                <p:nvPr/>
              </p:nvSpPr>
              <p:spPr>
                <a:xfrm>
                  <a:off x="4240" y="3248"/>
                  <a:ext cx="364" cy="154"/>
                </a:xfrm>
                <a:prstGeom prst="rect">
                  <a:avLst/>
                </a:prstGeom>
                <a:noFill/>
                <a:ln w="9525">
                  <a:noFill/>
                </a:ln>
              </p:spPr>
              <p:txBody>
                <a:bodyPr lIns="32644" tIns="16322" rIns="32644" bIns="16322"/>
                <a:p>
                  <a:pPr eaLnBrk="0" hangingPunct="0"/>
                  <a:endParaRPr lang="zh-CN" altLang="zh-CN" dirty="0">
                    <a:latin typeface="Garamond" pitchFamily="18" charset="0"/>
                  </a:endParaRPr>
                </a:p>
              </p:txBody>
            </p:sp>
            <p:sp>
              <p:nvSpPr>
                <p:cNvPr id="94290" name="Text Box 38"/>
                <p:cNvSpPr txBox="1"/>
                <p:nvPr/>
              </p:nvSpPr>
              <p:spPr>
                <a:xfrm>
                  <a:off x="4740" y="3248"/>
                  <a:ext cx="364" cy="154"/>
                </a:xfrm>
                <a:prstGeom prst="rect">
                  <a:avLst/>
                </a:prstGeom>
                <a:noFill/>
                <a:ln w="9525">
                  <a:noFill/>
                </a:ln>
              </p:spPr>
              <p:txBody>
                <a:bodyPr lIns="32644" tIns="16322" rIns="32644" bIns="16322"/>
                <a:p>
                  <a:pPr eaLnBrk="0" hangingPunct="0"/>
                  <a:endParaRPr lang="zh-CN" altLang="zh-CN" dirty="0">
                    <a:latin typeface="Garamond" pitchFamily="18" charset="0"/>
                  </a:endParaRPr>
                </a:p>
              </p:txBody>
            </p:sp>
            <p:sp>
              <p:nvSpPr>
                <p:cNvPr id="94291" name="Text Box 37"/>
                <p:cNvSpPr txBox="1"/>
                <p:nvPr/>
              </p:nvSpPr>
              <p:spPr>
                <a:xfrm>
                  <a:off x="3469" y="3248"/>
                  <a:ext cx="182" cy="154"/>
                </a:xfrm>
                <a:prstGeom prst="rect">
                  <a:avLst/>
                </a:prstGeom>
                <a:noFill/>
                <a:ln w="9525">
                  <a:noFill/>
                </a:ln>
              </p:spPr>
              <p:txBody>
                <a:bodyPr lIns="32644" tIns="16322" rIns="32644" bIns="16322"/>
                <a:p>
                  <a:pPr eaLnBrk="0" hangingPunct="0"/>
                  <a:endParaRPr lang="zh-CN" altLang="zh-CN" dirty="0">
                    <a:latin typeface="Garamond" pitchFamily="18" charset="0"/>
                  </a:endParaRPr>
                </a:p>
              </p:txBody>
            </p:sp>
            <p:sp>
              <p:nvSpPr>
                <p:cNvPr id="94292" name="Text Box 36"/>
                <p:cNvSpPr txBox="1"/>
                <p:nvPr/>
              </p:nvSpPr>
              <p:spPr>
                <a:xfrm>
                  <a:off x="4013" y="3248"/>
                  <a:ext cx="182" cy="154"/>
                </a:xfrm>
                <a:prstGeom prst="rect">
                  <a:avLst/>
                </a:prstGeom>
                <a:noFill/>
                <a:ln w="9525">
                  <a:noFill/>
                </a:ln>
              </p:spPr>
              <p:txBody>
                <a:bodyPr lIns="32644" tIns="16322" rIns="32644" bIns="16322"/>
                <a:p>
                  <a:pPr eaLnBrk="0" hangingPunct="0"/>
                  <a:endParaRPr lang="zh-CN" altLang="zh-CN" dirty="0">
                    <a:latin typeface="Garamond" pitchFamily="18" charset="0"/>
                  </a:endParaRPr>
                </a:p>
              </p:txBody>
            </p:sp>
            <p:sp>
              <p:nvSpPr>
                <p:cNvPr id="94293" name="Text Box 35"/>
                <p:cNvSpPr txBox="1"/>
                <p:nvPr/>
              </p:nvSpPr>
              <p:spPr>
                <a:xfrm>
                  <a:off x="4558" y="3248"/>
                  <a:ext cx="182" cy="154"/>
                </a:xfrm>
                <a:prstGeom prst="rect">
                  <a:avLst/>
                </a:prstGeom>
                <a:noFill/>
                <a:ln w="9525">
                  <a:noFill/>
                </a:ln>
              </p:spPr>
              <p:txBody>
                <a:bodyPr lIns="32644" tIns="16322" rIns="32644" bIns="16322"/>
                <a:p>
                  <a:pPr eaLnBrk="0" hangingPunct="0"/>
                  <a:endParaRPr lang="zh-CN" altLang="zh-CN" dirty="0">
                    <a:latin typeface="Garamond" pitchFamily="18" charset="0"/>
                  </a:endParaRPr>
                </a:p>
              </p:txBody>
            </p:sp>
          </p:grpSp>
          <p:sp>
            <p:nvSpPr>
              <p:cNvPr id="94229" name="Rectangle 33"/>
              <p:cNvSpPr/>
              <p:nvPr/>
            </p:nvSpPr>
            <p:spPr>
              <a:xfrm>
                <a:off x="5870" y="11130"/>
                <a:ext cx="1661" cy="2935"/>
              </a:xfrm>
              <a:prstGeom prst="rect">
                <a:avLst/>
              </a:prstGeom>
              <a:solidFill>
                <a:srgbClr val="99CC00"/>
              </a:solidFill>
              <a:ln w="9525" cap="flat" cmpd="sng">
                <a:solidFill>
                  <a:srgbClr val="000000"/>
                </a:solidFill>
                <a:prstDash val="solid"/>
                <a:miter/>
                <a:headEnd type="none" w="med" len="med"/>
                <a:tailEnd type="none" w="med" len="med"/>
              </a:ln>
            </p:spPr>
            <p:txBody>
              <a:bodyPr wrap="none" anchor="ctr" anchorCtr="0"/>
              <a:p>
                <a:endParaRPr lang="zh-CN" altLang="en-US" dirty="0">
                  <a:latin typeface="Garamond" pitchFamily="18" charset="0"/>
                </a:endParaRPr>
              </a:p>
            </p:txBody>
          </p:sp>
          <p:sp>
            <p:nvSpPr>
              <p:cNvPr id="94230" name="Rectangle 32"/>
              <p:cNvSpPr/>
              <p:nvPr/>
            </p:nvSpPr>
            <p:spPr>
              <a:xfrm>
                <a:off x="7531" y="8271"/>
                <a:ext cx="1477" cy="5686"/>
              </a:xfrm>
              <a:prstGeom prst="rect">
                <a:avLst/>
              </a:prstGeom>
              <a:solidFill>
                <a:srgbClr val="FF9900"/>
              </a:solidFill>
              <a:ln w="9525" cap="flat" cmpd="sng">
                <a:solidFill>
                  <a:srgbClr val="000000"/>
                </a:solidFill>
                <a:prstDash val="solid"/>
                <a:miter/>
                <a:headEnd type="none" w="med" len="med"/>
                <a:tailEnd type="none" w="med" len="med"/>
              </a:ln>
            </p:spPr>
            <p:txBody>
              <a:bodyPr wrap="none" anchor="ctr" anchorCtr="0"/>
              <a:p>
                <a:endParaRPr lang="zh-CN" altLang="en-US" dirty="0">
                  <a:latin typeface="Garamond" pitchFamily="18" charset="0"/>
                </a:endParaRPr>
              </a:p>
            </p:txBody>
          </p:sp>
          <p:sp>
            <p:nvSpPr>
              <p:cNvPr id="94231" name="Line 31"/>
              <p:cNvSpPr/>
              <p:nvPr/>
            </p:nvSpPr>
            <p:spPr>
              <a:xfrm>
                <a:off x="4208" y="11130"/>
                <a:ext cx="3323" cy="0"/>
              </a:xfrm>
              <a:prstGeom prst="line">
                <a:avLst/>
              </a:prstGeom>
              <a:ln w="28575" cap="rnd" cmpd="sng">
                <a:solidFill>
                  <a:srgbClr val="FF0000"/>
                </a:solidFill>
                <a:prstDash val="sysDot"/>
                <a:headEnd type="none" w="med" len="med"/>
                <a:tailEnd type="none" w="med" len="med"/>
              </a:ln>
            </p:spPr>
          </p:sp>
          <p:sp>
            <p:nvSpPr>
              <p:cNvPr id="94232" name="Rectangle 30"/>
              <p:cNvSpPr/>
              <p:nvPr/>
            </p:nvSpPr>
            <p:spPr>
              <a:xfrm>
                <a:off x="9008" y="5793"/>
                <a:ext cx="1477" cy="8251"/>
              </a:xfrm>
              <a:prstGeom prst="rect">
                <a:avLst/>
              </a:prstGeom>
              <a:solidFill>
                <a:srgbClr val="969696"/>
              </a:solidFill>
              <a:ln w="9525" cap="flat" cmpd="sng">
                <a:solidFill>
                  <a:srgbClr val="000000"/>
                </a:solidFill>
                <a:prstDash val="solid"/>
                <a:miter/>
                <a:headEnd type="none" w="med" len="med"/>
                <a:tailEnd type="none" w="med" len="med"/>
              </a:ln>
            </p:spPr>
            <p:txBody>
              <a:bodyPr wrap="none" anchor="ctr" anchorCtr="0"/>
              <a:p>
                <a:endParaRPr lang="zh-CN" altLang="en-US" dirty="0">
                  <a:latin typeface="Garamond" pitchFamily="18" charset="0"/>
                </a:endParaRPr>
              </a:p>
            </p:txBody>
          </p:sp>
          <p:sp>
            <p:nvSpPr>
              <p:cNvPr id="94233" name="Line 29"/>
              <p:cNvSpPr/>
              <p:nvPr/>
            </p:nvSpPr>
            <p:spPr>
              <a:xfrm>
                <a:off x="4393" y="8271"/>
                <a:ext cx="4554" cy="0"/>
              </a:xfrm>
              <a:prstGeom prst="line">
                <a:avLst/>
              </a:prstGeom>
              <a:ln w="28575" cap="rnd" cmpd="sng">
                <a:solidFill>
                  <a:srgbClr val="FF0000"/>
                </a:solidFill>
                <a:prstDash val="sysDot"/>
                <a:headEnd type="none" w="med" len="med"/>
                <a:tailEnd type="none" w="med" len="med"/>
              </a:ln>
            </p:spPr>
          </p:sp>
          <p:sp>
            <p:nvSpPr>
              <p:cNvPr id="94234" name="Rectangle 28"/>
              <p:cNvSpPr/>
              <p:nvPr/>
            </p:nvSpPr>
            <p:spPr>
              <a:xfrm>
                <a:off x="10485" y="4649"/>
                <a:ext cx="1662" cy="9352"/>
              </a:xfrm>
              <a:prstGeom prst="rect">
                <a:avLst/>
              </a:prstGeom>
              <a:solidFill>
                <a:srgbClr val="008080"/>
              </a:solidFill>
              <a:ln w="9525" cap="flat" cmpd="sng">
                <a:solidFill>
                  <a:srgbClr val="000000"/>
                </a:solidFill>
                <a:prstDash val="solid"/>
                <a:miter/>
                <a:headEnd type="none" w="med" len="med"/>
                <a:tailEnd type="none" w="med" len="med"/>
              </a:ln>
            </p:spPr>
            <p:txBody>
              <a:bodyPr wrap="none" anchor="ctr" anchorCtr="0"/>
              <a:p>
                <a:endParaRPr lang="zh-CN" altLang="en-US" dirty="0">
                  <a:latin typeface="Garamond" pitchFamily="18" charset="0"/>
                </a:endParaRPr>
              </a:p>
            </p:txBody>
          </p:sp>
          <p:sp>
            <p:nvSpPr>
              <p:cNvPr id="94235" name="Line 27"/>
              <p:cNvSpPr/>
              <p:nvPr/>
            </p:nvSpPr>
            <p:spPr>
              <a:xfrm>
                <a:off x="4208" y="5793"/>
                <a:ext cx="6277" cy="0"/>
              </a:xfrm>
              <a:prstGeom prst="line">
                <a:avLst/>
              </a:prstGeom>
              <a:ln w="28575" cap="rnd" cmpd="sng">
                <a:solidFill>
                  <a:srgbClr val="FF0000"/>
                </a:solidFill>
                <a:prstDash val="sysDot"/>
                <a:headEnd type="none" w="med" len="med"/>
                <a:tailEnd type="none" w="med" len="med"/>
              </a:ln>
            </p:spPr>
          </p:sp>
          <p:sp>
            <p:nvSpPr>
              <p:cNvPr id="94236" name="Rectangle 26"/>
              <p:cNvSpPr/>
              <p:nvPr/>
            </p:nvSpPr>
            <p:spPr>
              <a:xfrm>
                <a:off x="12147" y="8652"/>
                <a:ext cx="1477" cy="5329"/>
              </a:xfrm>
              <a:prstGeom prst="rect">
                <a:avLst/>
              </a:prstGeom>
              <a:solidFill>
                <a:srgbClr val="FF0000"/>
              </a:solidFill>
              <a:ln w="9525" cap="flat" cmpd="sng">
                <a:solidFill>
                  <a:srgbClr val="000000"/>
                </a:solidFill>
                <a:prstDash val="solid"/>
                <a:miter/>
                <a:headEnd type="none" w="med" len="med"/>
                <a:tailEnd type="none" w="med" len="med"/>
              </a:ln>
            </p:spPr>
            <p:txBody>
              <a:bodyPr wrap="none" anchor="ctr" anchorCtr="0"/>
              <a:p>
                <a:endParaRPr lang="zh-CN" altLang="en-US" dirty="0">
                  <a:latin typeface="Garamond" pitchFamily="18" charset="0"/>
                </a:endParaRPr>
              </a:p>
            </p:txBody>
          </p:sp>
          <p:sp>
            <p:nvSpPr>
              <p:cNvPr id="94237" name="Rectangle 25"/>
              <p:cNvSpPr/>
              <p:nvPr/>
            </p:nvSpPr>
            <p:spPr>
              <a:xfrm>
                <a:off x="13624" y="11701"/>
                <a:ext cx="1661" cy="2208"/>
              </a:xfrm>
              <a:prstGeom prst="rect">
                <a:avLst/>
              </a:prstGeom>
              <a:solidFill>
                <a:srgbClr val="99CC00"/>
              </a:solidFill>
              <a:ln w="9525" cap="flat" cmpd="sng">
                <a:solidFill>
                  <a:srgbClr val="000000"/>
                </a:solidFill>
                <a:prstDash val="solid"/>
                <a:miter/>
                <a:headEnd type="none" w="med" len="med"/>
                <a:tailEnd type="none" w="med" len="med"/>
              </a:ln>
            </p:spPr>
            <p:txBody>
              <a:bodyPr wrap="none" anchor="ctr" anchorCtr="0"/>
              <a:p>
                <a:endParaRPr lang="zh-CN" altLang="en-US" dirty="0">
                  <a:latin typeface="Garamond" pitchFamily="18" charset="0"/>
                </a:endParaRPr>
              </a:p>
            </p:txBody>
          </p:sp>
          <p:sp>
            <p:nvSpPr>
              <p:cNvPr id="94238" name="Rectangle 24"/>
              <p:cNvSpPr/>
              <p:nvPr/>
            </p:nvSpPr>
            <p:spPr>
              <a:xfrm>
                <a:off x="15285" y="12464"/>
                <a:ext cx="1846" cy="1461"/>
              </a:xfrm>
              <a:prstGeom prst="rect">
                <a:avLst/>
              </a:prstGeom>
              <a:solidFill>
                <a:srgbClr val="993366"/>
              </a:solidFill>
              <a:ln w="9525" cap="flat" cmpd="sng">
                <a:solidFill>
                  <a:srgbClr val="000000"/>
                </a:solidFill>
                <a:prstDash val="solid"/>
                <a:miter/>
                <a:headEnd type="none" w="med" len="med"/>
                <a:tailEnd type="none" w="med" len="med"/>
              </a:ln>
            </p:spPr>
            <p:txBody>
              <a:bodyPr wrap="none" anchor="ctr" anchorCtr="0"/>
              <a:p>
                <a:endParaRPr lang="zh-CN" altLang="en-US" dirty="0">
                  <a:latin typeface="Garamond" pitchFamily="18" charset="0"/>
                </a:endParaRPr>
              </a:p>
            </p:txBody>
          </p:sp>
          <p:sp>
            <p:nvSpPr>
              <p:cNvPr id="94239" name="Rectangle 23"/>
              <p:cNvSpPr/>
              <p:nvPr/>
            </p:nvSpPr>
            <p:spPr>
              <a:xfrm>
                <a:off x="17131" y="13226"/>
                <a:ext cx="1293" cy="736"/>
              </a:xfrm>
              <a:prstGeom prst="rect">
                <a:avLst/>
              </a:prstGeom>
              <a:solidFill>
                <a:srgbClr val="CCFFCC"/>
              </a:solidFill>
              <a:ln w="9525" cap="flat" cmpd="sng">
                <a:solidFill>
                  <a:srgbClr val="000000"/>
                </a:solidFill>
                <a:prstDash val="solid"/>
                <a:miter/>
                <a:headEnd type="none" w="med" len="med"/>
                <a:tailEnd type="none" w="med" len="med"/>
              </a:ln>
            </p:spPr>
            <p:txBody>
              <a:bodyPr wrap="none" anchor="ctr" anchorCtr="0"/>
              <a:p>
                <a:endParaRPr lang="zh-CN" altLang="en-US" dirty="0">
                  <a:latin typeface="Garamond" pitchFamily="18" charset="0"/>
                </a:endParaRPr>
              </a:p>
            </p:txBody>
          </p:sp>
          <p:sp>
            <p:nvSpPr>
              <p:cNvPr id="94240" name="Rectangle 22"/>
              <p:cNvSpPr/>
              <p:nvPr/>
            </p:nvSpPr>
            <p:spPr>
              <a:xfrm>
                <a:off x="4208" y="12654"/>
                <a:ext cx="1662" cy="1271"/>
              </a:xfrm>
              <a:prstGeom prst="rect">
                <a:avLst/>
              </a:prstGeom>
              <a:solidFill>
                <a:srgbClr val="FFFF00"/>
              </a:solidFill>
              <a:ln w="9525" cap="flat" cmpd="sng">
                <a:solidFill>
                  <a:srgbClr val="000000"/>
                </a:solidFill>
                <a:prstDash val="solid"/>
                <a:miter/>
                <a:headEnd type="none" w="med" len="med"/>
                <a:tailEnd type="none" w="med" len="med"/>
              </a:ln>
            </p:spPr>
            <p:txBody>
              <a:bodyPr wrap="none" anchor="ctr" anchorCtr="0"/>
              <a:p>
                <a:endParaRPr lang="zh-CN" altLang="en-US" dirty="0">
                  <a:latin typeface="Garamond" pitchFamily="18" charset="0"/>
                </a:endParaRPr>
              </a:p>
            </p:txBody>
          </p:sp>
          <p:sp>
            <p:nvSpPr>
              <p:cNvPr id="94241" name="Text Box 21"/>
              <p:cNvSpPr txBox="1"/>
              <p:nvPr/>
            </p:nvSpPr>
            <p:spPr>
              <a:xfrm>
                <a:off x="2362" y="13197"/>
                <a:ext cx="1715" cy="1079"/>
              </a:xfrm>
              <a:prstGeom prst="rect">
                <a:avLst/>
              </a:prstGeom>
              <a:noFill/>
              <a:ln w="9525">
                <a:noFill/>
              </a:ln>
            </p:spPr>
            <p:txBody>
              <a:bodyPr/>
              <a:p>
                <a:pPr eaLnBrk="0" hangingPunct="0"/>
                <a:r>
                  <a:rPr lang="en-US" altLang="zh-CN" sz="1200">
                    <a:latin typeface="Garamond" pitchFamily="18" charset="0"/>
                  </a:rPr>
                  <a:t>0</a:t>
                </a:r>
                <a:endParaRPr lang="en-US" altLang="zh-CN">
                  <a:latin typeface="Garamond" pitchFamily="18" charset="0"/>
                </a:endParaRPr>
              </a:p>
            </p:txBody>
          </p:sp>
          <p:sp>
            <p:nvSpPr>
              <p:cNvPr id="94242" name="Text Box 20"/>
              <p:cNvSpPr txBox="1"/>
              <p:nvPr/>
            </p:nvSpPr>
            <p:spPr>
              <a:xfrm>
                <a:off x="4650" y="13877"/>
                <a:ext cx="3048" cy="1028"/>
              </a:xfrm>
              <a:prstGeom prst="rect">
                <a:avLst/>
              </a:prstGeom>
              <a:noFill/>
              <a:ln w="9525">
                <a:noFill/>
              </a:ln>
            </p:spPr>
            <p:txBody>
              <a:bodyPr/>
              <a:p>
                <a:pPr eaLnBrk="0" hangingPunct="0"/>
                <a:r>
                  <a:rPr lang="en-US" altLang="zh-CN" sz="900">
                    <a:latin typeface="Garamond" pitchFamily="18" charset="0"/>
                  </a:rPr>
                  <a:t>0.5</a:t>
                </a:r>
                <a:endParaRPr lang="en-US" altLang="zh-CN">
                  <a:latin typeface="Garamond" pitchFamily="18" charset="0"/>
                </a:endParaRPr>
              </a:p>
            </p:txBody>
          </p:sp>
          <p:sp>
            <p:nvSpPr>
              <p:cNvPr id="94243" name="Text Box 19"/>
              <p:cNvSpPr txBox="1"/>
              <p:nvPr/>
            </p:nvSpPr>
            <p:spPr>
              <a:xfrm>
                <a:off x="6172" y="13826"/>
                <a:ext cx="3048" cy="1079"/>
              </a:xfrm>
              <a:prstGeom prst="rect">
                <a:avLst/>
              </a:prstGeom>
              <a:noFill/>
              <a:ln w="9525">
                <a:noFill/>
              </a:ln>
            </p:spPr>
            <p:txBody>
              <a:bodyPr/>
              <a:p>
                <a:pPr eaLnBrk="0" hangingPunct="0"/>
                <a:r>
                  <a:rPr lang="en-US" altLang="zh-CN" sz="900">
                    <a:latin typeface="Garamond" pitchFamily="18" charset="0"/>
                  </a:rPr>
                  <a:t>1.0</a:t>
                </a:r>
                <a:endParaRPr lang="en-US" altLang="zh-CN">
                  <a:latin typeface="Garamond" pitchFamily="18" charset="0"/>
                </a:endParaRPr>
              </a:p>
            </p:txBody>
          </p:sp>
          <p:sp>
            <p:nvSpPr>
              <p:cNvPr id="94244" name="Text Box 18"/>
              <p:cNvSpPr txBox="1"/>
              <p:nvPr/>
            </p:nvSpPr>
            <p:spPr>
              <a:xfrm>
                <a:off x="7698" y="13877"/>
                <a:ext cx="3048" cy="1271"/>
              </a:xfrm>
              <a:prstGeom prst="rect">
                <a:avLst/>
              </a:prstGeom>
              <a:noFill/>
              <a:ln w="9525">
                <a:noFill/>
              </a:ln>
            </p:spPr>
            <p:txBody>
              <a:bodyPr/>
              <a:p>
                <a:pPr eaLnBrk="0" hangingPunct="0"/>
                <a:r>
                  <a:rPr lang="en-US" altLang="zh-CN" sz="900">
                    <a:latin typeface="Garamond" pitchFamily="18" charset="0"/>
                  </a:rPr>
                  <a:t>1.5</a:t>
                </a:r>
                <a:endParaRPr lang="en-US" altLang="zh-CN">
                  <a:latin typeface="Garamond" pitchFamily="18" charset="0"/>
                </a:endParaRPr>
              </a:p>
            </p:txBody>
          </p:sp>
          <p:sp>
            <p:nvSpPr>
              <p:cNvPr id="94245" name="Text Box 17"/>
              <p:cNvSpPr txBox="1"/>
              <p:nvPr/>
            </p:nvSpPr>
            <p:spPr>
              <a:xfrm>
                <a:off x="9223" y="13877"/>
                <a:ext cx="3048" cy="1028"/>
              </a:xfrm>
              <a:prstGeom prst="rect">
                <a:avLst/>
              </a:prstGeom>
              <a:noFill/>
              <a:ln w="9525">
                <a:noFill/>
              </a:ln>
            </p:spPr>
            <p:txBody>
              <a:bodyPr/>
              <a:p>
                <a:pPr eaLnBrk="0" hangingPunct="0"/>
                <a:r>
                  <a:rPr lang="en-US" altLang="zh-CN" sz="900">
                    <a:latin typeface="Garamond" pitchFamily="18" charset="0"/>
                  </a:rPr>
                  <a:t>2.0</a:t>
                </a:r>
                <a:endParaRPr lang="en-US" altLang="zh-CN">
                  <a:latin typeface="Garamond" pitchFamily="18" charset="0"/>
                </a:endParaRPr>
              </a:p>
            </p:txBody>
          </p:sp>
          <p:sp>
            <p:nvSpPr>
              <p:cNvPr id="94246" name="Text Box 16"/>
              <p:cNvSpPr txBox="1"/>
              <p:nvPr/>
            </p:nvSpPr>
            <p:spPr>
              <a:xfrm>
                <a:off x="10745" y="13877"/>
                <a:ext cx="3048" cy="1028"/>
              </a:xfrm>
              <a:prstGeom prst="rect">
                <a:avLst/>
              </a:prstGeom>
              <a:noFill/>
              <a:ln w="9525">
                <a:noFill/>
              </a:ln>
            </p:spPr>
            <p:txBody>
              <a:bodyPr/>
              <a:p>
                <a:pPr eaLnBrk="0" hangingPunct="0"/>
                <a:r>
                  <a:rPr lang="en-US" altLang="zh-CN" sz="900">
                    <a:latin typeface="Garamond" pitchFamily="18" charset="0"/>
                  </a:rPr>
                  <a:t>2.5</a:t>
                </a:r>
                <a:endParaRPr lang="en-US" altLang="zh-CN">
                  <a:latin typeface="Garamond" pitchFamily="18" charset="0"/>
                </a:endParaRPr>
              </a:p>
            </p:txBody>
          </p:sp>
          <p:sp>
            <p:nvSpPr>
              <p:cNvPr id="94247" name="Text Box 15"/>
              <p:cNvSpPr txBox="1"/>
              <p:nvPr/>
            </p:nvSpPr>
            <p:spPr>
              <a:xfrm>
                <a:off x="12270" y="13877"/>
                <a:ext cx="3048" cy="915"/>
              </a:xfrm>
              <a:prstGeom prst="rect">
                <a:avLst/>
              </a:prstGeom>
              <a:noFill/>
              <a:ln w="9525">
                <a:noFill/>
              </a:ln>
            </p:spPr>
            <p:txBody>
              <a:bodyPr/>
              <a:p>
                <a:pPr eaLnBrk="0" hangingPunct="0"/>
                <a:r>
                  <a:rPr lang="en-US" altLang="zh-CN" sz="900">
                    <a:latin typeface="Garamond" pitchFamily="18" charset="0"/>
                  </a:rPr>
                  <a:t>3.0</a:t>
                </a:r>
                <a:endParaRPr lang="en-US" altLang="zh-CN">
                  <a:latin typeface="Garamond" pitchFamily="18" charset="0"/>
                </a:endParaRPr>
              </a:p>
            </p:txBody>
          </p:sp>
          <p:sp>
            <p:nvSpPr>
              <p:cNvPr id="94248" name="Text Box 14"/>
              <p:cNvSpPr txBox="1"/>
              <p:nvPr/>
            </p:nvSpPr>
            <p:spPr>
              <a:xfrm>
                <a:off x="13796" y="13877"/>
                <a:ext cx="3048" cy="974"/>
              </a:xfrm>
              <a:prstGeom prst="rect">
                <a:avLst/>
              </a:prstGeom>
              <a:noFill/>
              <a:ln w="9525">
                <a:noFill/>
              </a:ln>
            </p:spPr>
            <p:txBody>
              <a:bodyPr/>
              <a:p>
                <a:pPr eaLnBrk="0" hangingPunct="0"/>
                <a:r>
                  <a:rPr lang="en-US" altLang="zh-CN" sz="900">
                    <a:latin typeface="Garamond" pitchFamily="18" charset="0"/>
                  </a:rPr>
                  <a:t>3.5</a:t>
                </a:r>
                <a:endParaRPr lang="en-US" altLang="zh-CN">
                  <a:latin typeface="Garamond" pitchFamily="18" charset="0"/>
                </a:endParaRPr>
              </a:p>
            </p:txBody>
          </p:sp>
          <p:sp>
            <p:nvSpPr>
              <p:cNvPr id="94249" name="Text Box 13"/>
              <p:cNvSpPr txBox="1"/>
              <p:nvPr/>
            </p:nvSpPr>
            <p:spPr>
              <a:xfrm>
                <a:off x="15318" y="13877"/>
                <a:ext cx="3048" cy="977"/>
              </a:xfrm>
              <a:prstGeom prst="rect">
                <a:avLst/>
              </a:prstGeom>
              <a:noFill/>
              <a:ln w="9525">
                <a:noFill/>
              </a:ln>
            </p:spPr>
            <p:txBody>
              <a:bodyPr/>
              <a:p>
                <a:pPr eaLnBrk="0" hangingPunct="0"/>
                <a:r>
                  <a:rPr lang="en-US" altLang="zh-CN" sz="900">
                    <a:latin typeface="Garamond" pitchFamily="18" charset="0"/>
                  </a:rPr>
                  <a:t>4.0</a:t>
                </a:r>
                <a:endParaRPr lang="en-US" altLang="zh-CN">
                  <a:latin typeface="Garamond" pitchFamily="18" charset="0"/>
                </a:endParaRPr>
              </a:p>
            </p:txBody>
          </p:sp>
          <p:sp>
            <p:nvSpPr>
              <p:cNvPr id="94250" name="Text Box 12"/>
              <p:cNvSpPr txBox="1"/>
              <p:nvPr/>
            </p:nvSpPr>
            <p:spPr>
              <a:xfrm>
                <a:off x="16843" y="13877"/>
                <a:ext cx="3048" cy="974"/>
              </a:xfrm>
              <a:prstGeom prst="rect">
                <a:avLst/>
              </a:prstGeom>
              <a:noFill/>
              <a:ln w="9525">
                <a:noFill/>
              </a:ln>
            </p:spPr>
            <p:txBody>
              <a:bodyPr/>
              <a:p>
                <a:pPr eaLnBrk="0" hangingPunct="0"/>
                <a:r>
                  <a:rPr lang="en-US" altLang="zh-CN" sz="900">
                    <a:latin typeface="Garamond" pitchFamily="18" charset="0"/>
                  </a:rPr>
                  <a:t>4.5</a:t>
                </a:r>
                <a:endParaRPr lang="en-US" altLang="zh-CN">
                  <a:latin typeface="Garamond" pitchFamily="18" charset="0"/>
                </a:endParaRPr>
              </a:p>
            </p:txBody>
          </p:sp>
          <p:cxnSp>
            <p:nvCxnSpPr>
              <p:cNvPr id="94251" name="AutoShape 11"/>
              <p:cNvCxnSpPr/>
              <p:nvPr/>
            </p:nvCxnSpPr>
            <p:spPr>
              <a:xfrm rot="5400000" flipV="1">
                <a:off x="5037" y="12653"/>
                <a:ext cx="5" cy="4"/>
              </a:xfrm>
              <a:prstGeom prst="bentConnector3">
                <a:avLst>
                  <a:gd name="adj1" fmla="val -36000014"/>
                </a:avLst>
              </a:prstGeom>
              <a:ln w="9525">
                <a:noFill/>
              </a:ln>
            </p:spPr>
            <p:txBody>
              <a:bodyPr/>
              <a:p>
                <a:endParaRPr lang="zh-CN" altLang="en-US" dirty="0">
                  <a:latin typeface="Garamond" pitchFamily="18" charset="0"/>
                </a:endParaRPr>
              </a:p>
            </p:txBody>
          </p:cxnSp>
          <p:sp>
            <p:nvSpPr>
              <p:cNvPr id="94252" name="Line 10"/>
              <p:cNvSpPr/>
              <p:nvPr/>
            </p:nvSpPr>
            <p:spPr>
              <a:xfrm flipV="1">
                <a:off x="4649" y="11092"/>
                <a:ext cx="2286" cy="1421"/>
              </a:xfrm>
              <a:prstGeom prst="line">
                <a:avLst/>
              </a:prstGeom>
              <a:ln w="22225" cap="flat" cmpd="sng">
                <a:solidFill>
                  <a:srgbClr val="000080"/>
                </a:solidFill>
                <a:prstDash val="solid"/>
                <a:headEnd type="none" w="med" len="med"/>
                <a:tailEnd type="none" w="med" len="med"/>
              </a:ln>
            </p:spPr>
          </p:sp>
          <p:sp>
            <p:nvSpPr>
              <p:cNvPr id="94253" name="Line 9"/>
              <p:cNvSpPr/>
              <p:nvPr/>
            </p:nvSpPr>
            <p:spPr>
              <a:xfrm flipV="1">
                <a:off x="6935" y="8027"/>
                <a:ext cx="1575" cy="3122"/>
              </a:xfrm>
              <a:prstGeom prst="line">
                <a:avLst/>
              </a:prstGeom>
              <a:ln w="25400" cap="flat" cmpd="sng">
                <a:solidFill>
                  <a:srgbClr val="000080"/>
                </a:solidFill>
                <a:prstDash val="solid"/>
                <a:headEnd type="none" w="med" len="med"/>
                <a:tailEnd type="none" w="med" len="med"/>
              </a:ln>
            </p:spPr>
          </p:sp>
          <p:sp>
            <p:nvSpPr>
              <p:cNvPr id="94254" name="Line 8"/>
              <p:cNvSpPr/>
              <p:nvPr/>
            </p:nvSpPr>
            <p:spPr>
              <a:xfrm flipV="1">
                <a:off x="8459" y="5693"/>
                <a:ext cx="1525" cy="2330"/>
              </a:xfrm>
              <a:prstGeom prst="line">
                <a:avLst/>
              </a:prstGeom>
              <a:ln w="25400" cap="flat" cmpd="sng">
                <a:solidFill>
                  <a:srgbClr val="000080"/>
                </a:solidFill>
                <a:prstDash val="solid"/>
                <a:headEnd type="none" w="med" len="med"/>
                <a:tailEnd type="none" w="med" len="med"/>
              </a:ln>
            </p:spPr>
          </p:sp>
          <p:sp>
            <p:nvSpPr>
              <p:cNvPr id="94255" name="Line 7"/>
              <p:cNvSpPr/>
              <p:nvPr/>
            </p:nvSpPr>
            <p:spPr>
              <a:xfrm flipV="1">
                <a:off x="9984" y="4328"/>
                <a:ext cx="1524" cy="1365"/>
              </a:xfrm>
              <a:prstGeom prst="line">
                <a:avLst/>
              </a:prstGeom>
              <a:ln w="28575" cap="flat" cmpd="sng">
                <a:solidFill>
                  <a:srgbClr val="000080"/>
                </a:solidFill>
                <a:prstDash val="solid"/>
                <a:headEnd type="none" w="med" len="med"/>
                <a:tailEnd type="none" w="med" len="med"/>
              </a:ln>
            </p:spPr>
          </p:sp>
          <p:sp>
            <p:nvSpPr>
              <p:cNvPr id="94256" name="Line 6"/>
              <p:cNvSpPr/>
              <p:nvPr/>
            </p:nvSpPr>
            <p:spPr>
              <a:xfrm>
                <a:off x="11508" y="4328"/>
                <a:ext cx="1525" cy="4093"/>
              </a:xfrm>
              <a:prstGeom prst="line">
                <a:avLst/>
              </a:prstGeom>
              <a:ln w="28575" cap="flat" cmpd="sng">
                <a:solidFill>
                  <a:srgbClr val="000080"/>
                </a:solidFill>
                <a:prstDash val="solid"/>
                <a:headEnd type="none" w="med" len="med"/>
                <a:tailEnd type="none" w="med" len="med"/>
              </a:ln>
            </p:spPr>
          </p:sp>
          <p:sp>
            <p:nvSpPr>
              <p:cNvPr id="94257" name="Line 5"/>
              <p:cNvSpPr/>
              <p:nvPr/>
            </p:nvSpPr>
            <p:spPr>
              <a:xfrm>
                <a:off x="13033" y="8421"/>
                <a:ext cx="1524" cy="3410"/>
              </a:xfrm>
              <a:prstGeom prst="line">
                <a:avLst/>
              </a:prstGeom>
              <a:ln w="19050" cap="flat" cmpd="sng">
                <a:solidFill>
                  <a:srgbClr val="000080"/>
                </a:solidFill>
                <a:prstDash val="solid"/>
                <a:headEnd type="none" w="med" len="med"/>
                <a:tailEnd type="none" w="med" len="med"/>
              </a:ln>
            </p:spPr>
          </p:sp>
          <p:sp>
            <p:nvSpPr>
              <p:cNvPr id="94258" name="Line 4"/>
              <p:cNvSpPr/>
              <p:nvPr/>
            </p:nvSpPr>
            <p:spPr>
              <a:xfrm>
                <a:off x="14557" y="12116"/>
                <a:ext cx="762" cy="397"/>
              </a:xfrm>
              <a:prstGeom prst="line">
                <a:avLst/>
              </a:prstGeom>
              <a:ln w="9525">
                <a:noFill/>
              </a:ln>
            </p:spPr>
          </p:sp>
          <p:sp>
            <p:nvSpPr>
              <p:cNvPr id="94259" name="Line 3"/>
              <p:cNvSpPr/>
              <p:nvPr/>
            </p:nvSpPr>
            <p:spPr>
              <a:xfrm>
                <a:off x="14557" y="11775"/>
                <a:ext cx="1524" cy="738"/>
              </a:xfrm>
              <a:prstGeom prst="line">
                <a:avLst/>
              </a:prstGeom>
              <a:ln w="19050" cap="flat" cmpd="sng">
                <a:solidFill>
                  <a:srgbClr val="333399"/>
                </a:solidFill>
                <a:prstDash val="solid"/>
                <a:headEnd type="none" w="med" len="med"/>
                <a:tailEnd type="none" w="med" len="med"/>
              </a:ln>
            </p:spPr>
          </p:sp>
          <p:sp>
            <p:nvSpPr>
              <p:cNvPr id="94260" name="Line 2"/>
              <p:cNvSpPr/>
              <p:nvPr/>
            </p:nvSpPr>
            <p:spPr>
              <a:xfrm>
                <a:off x="16081" y="12457"/>
                <a:ext cx="1525" cy="739"/>
              </a:xfrm>
              <a:prstGeom prst="line">
                <a:avLst/>
              </a:prstGeom>
              <a:ln w="19050" cap="flat" cmpd="sng">
                <a:solidFill>
                  <a:srgbClr val="000080"/>
                </a:solidFill>
                <a:prstDash val="solid"/>
                <a:headEnd type="none" w="med" len="med"/>
                <a:tailEnd type="none" w="med" len="med"/>
              </a:ln>
            </p:spPr>
          </p:sp>
        </p:grpSp>
        <p:sp>
          <p:nvSpPr>
            <p:cNvPr id="94222" name="Text Box 97"/>
            <p:cNvSpPr txBox="1"/>
            <p:nvPr/>
          </p:nvSpPr>
          <p:spPr>
            <a:xfrm>
              <a:off x="3231" y="6957"/>
              <a:ext cx="850" cy="567"/>
            </a:xfrm>
            <a:prstGeom prst="rect">
              <a:avLst/>
            </a:prstGeom>
            <a:noFill/>
            <a:ln w="9525">
              <a:noFill/>
            </a:ln>
          </p:spPr>
          <p:txBody>
            <a:bodyPr/>
            <a:p>
              <a:pPr algn="just"/>
              <a:r>
                <a:rPr lang="en-US" altLang="zh-CN" sz="1400">
                  <a:latin typeface="Calibri" charset="0"/>
                </a:rPr>
                <a:t>0.1</a:t>
              </a:r>
              <a:r>
                <a:rPr lang="en-US" altLang="zh-CN" sz="1400">
                  <a:latin typeface="Times New Roman" panose="02020603050405020304" pitchFamily="18" charset="0"/>
                </a:rPr>
                <a:t>0</a:t>
              </a:r>
              <a:endParaRPr lang="zh-CN" altLang="zh-CN" sz="1400" dirty="0">
                <a:latin typeface="Garamond" pitchFamily="18" charset="0"/>
              </a:endParaRPr>
            </a:p>
          </p:txBody>
        </p:sp>
        <p:sp>
          <p:nvSpPr>
            <p:cNvPr id="94223" name="Text Box 98"/>
            <p:cNvSpPr txBox="1"/>
            <p:nvPr/>
          </p:nvSpPr>
          <p:spPr>
            <a:xfrm>
              <a:off x="3231" y="6307"/>
              <a:ext cx="850" cy="567"/>
            </a:xfrm>
            <a:prstGeom prst="rect">
              <a:avLst/>
            </a:prstGeom>
            <a:noFill/>
            <a:ln w="9525">
              <a:noFill/>
            </a:ln>
          </p:spPr>
          <p:txBody>
            <a:bodyPr/>
            <a:p>
              <a:pPr algn="just"/>
              <a:r>
                <a:rPr lang="en-US" altLang="zh-CN" sz="1400">
                  <a:latin typeface="Calibri" charset="0"/>
                </a:rPr>
                <a:t>0.20</a:t>
              </a:r>
              <a:endParaRPr lang="en-US" altLang="zh-CN" sz="1400" dirty="0">
                <a:latin typeface="Calibri" charset="0"/>
              </a:endParaRPr>
            </a:p>
          </p:txBody>
        </p:sp>
        <p:sp>
          <p:nvSpPr>
            <p:cNvPr id="94224" name="Text Box 99"/>
            <p:cNvSpPr txBox="1"/>
            <p:nvPr/>
          </p:nvSpPr>
          <p:spPr>
            <a:xfrm>
              <a:off x="3231" y="5655"/>
              <a:ext cx="850" cy="567"/>
            </a:xfrm>
            <a:prstGeom prst="rect">
              <a:avLst/>
            </a:prstGeom>
            <a:noFill/>
            <a:ln w="9525">
              <a:noFill/>
            </a:ln>
          </p:spPr>
          <p:txBody>
            <a:bodyPr/>
            <a:p>
              <a:pPr algn="just"/>
              <a:r>
                <a:rPr lang="en-US" altLang="zh-CN" sz="1400">
                  <a:latin typeface="Calibri" charset="0"/>
                </a:rPr>
                <a:t>0.30</a:t>
              </a:r>
              <a:endParaRPr lang="en-US" altLang="zh-CN" sz="1400" dirty="0">
                <a:latin typeface="Calibri" charset="0"/>
              </a:endParaRPr>
            </a:p>
          </p:txBody>
        </p:sp>
        <p:sp>
          <p:nvSpPr>
            <p:cNvPr id="94225" name="Text Box 100"/>
            <p:cNvSpPr txBox="1"/>
            <p:nvPr/>
          </p:nvSpPr>
          <p:spPr>
            <a:xfrm>
              <a:off x="3231" y="4947"/>
              <a:ext cx="850" cy="567"/>
            </a:xfrm>
            <a:prstGeom prst="rect">
              <a:avLst/>
            </a:prstGeom>
            <a:noFill/>
            <a:ln w="9525">
              <a:noFill/>
            </a:ln>
          </p:spPr>
          <p:txBody>
            <a:bodyPr/>
            <a:p>
              <a:pPr algn="just"/>
              <a:r>
                <a:rPr lang="en-US" altLang="zh-CN" sz="1400">
                  <a:latin typeface="Calibri" charset="0"/>
                </a:rPr>
                <a:t>0.40</a:t>
              </a:r>
              <a:endParaRPr lang="en-US" altLang="zh-CN" sz="1400" dirty="0">
                <a:latin typeface="Calibri" charset="0"/>
              </a:endParaRPr>
            </a:p>
          </p:txBody>
        </p:sp>
        <p:sp>
          <p:nvSpPr>
            <p:cNvPr id="94226" name="Text Box 101"/>
            <p:cNvSpPr txBox="1"/>
            <p:nvPr/>
          </p:nvSpPr>
          <p:spPr>
            <a:xfrm>
              <a:off x="3231" y="4293"/>
              <a:ext cx="850" cy="567"/>
            </a:xfrm>
            <a:prstGeom prst="rect">
              <a:avLst/>
            </a:prstGeom>
            <a:noFill/>
            <a:ln w="9525">
              <a:noFill/>
            </a:ln>
          </p:spPr>
          <p:txBody>
            <a:bodyPr/>
            <a:p>
              <a:pPr algn="just"/>
              <a:r>
                <a:rPr lang="en-US" altLang="zh-CN" sz="1400">
                  <a:latin typeface="Calibri" charset="0"/>
                </a:rPr>
                <a:t>0.50</a:t>
              </a:r>
              <a:endParaRPr lang="en-US" altLang="zh-CN" sz="1400" dirty="0">
                <a:latin typeface="Calibri"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245235"/>
            <a:ext cx="10080000" cy="420814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绘制频率分布直方图步骤：</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①计算极差，即数据中最大值与最小值的差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②决定组距与组数：组距 = 极差 / 组数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③决定分点，组内数值所在区间通常为左闭右开区间，最后一组为闭区间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④登记频数，计算频率，列出频率分布表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⑤绘制频率分布直方图 ( 纵轴表示频率／组距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704215"/>
                <a:ext cx="10079990" cy="474916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rgbClr val="FFFF00"/>
                    </a:solidFill>
                    <a:latin typeface="Times New Roman Bold" panose="02020603050405020304" charset="0"/>
                    <a:ea typeface="Microsoft YaHei Regular" panose="020B0503020204020204" charset="-122"/>
                    <a:cs typeface="Times New Roman Bold" panose="02020603050405020304" charset="0"/>
                  </a:rPr>
                  <a:t>说明：</a:t>
                </a:r>
                <a:endParaRPr sz="2400">
                  <a:solidFill>
                    <a:srgbClr val="FFFF00"/>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(1) </a:t>
                </a:r>
                <a14:m>
                  <m:oMath xmlns:m="http://schemas.openxmlformats.org/officeDocument/2006/math">
                    <m:r>
                      <a:rPr lang="zh-CN" sz="2400">
                        <a:solidFill>
                          <a:schemeClr val="bg1"/>
                        </a:solidFill>
                        <a:latin typeface="DejaVu Math TeX Gyre" panose="02000503000000000000" charset="0"/>
                        <a:ea typeface="Microsoft YaHei Regular" panose="020B0503020204020204" charset="-122"/>
                        <a:cs typeface="DejaVu Math TeX Gyre" panose="02000503000000000000" charset="0"/>
                      </a:rPr>
                      <m:t>小长方形面积</m:t>
                    </m:r>
                    <m:r>
                      <a:rPr lang="en-US" sz="2400">
                        <a:solidFill>
                          <a:schemeClr val="bg1"/>
                        </a:solidFill>
                        <a:latin typeface="DejaVu Math TeX Gyre" panose="02000503000000000000" charset="0"/>
                        <a:ea typeface="宋体" charset="0"/>
                        <a:cs typeface="DejaVu Math TeX Gyre" panose="02000503000000000000" charset="0"/>
                      </a:rPr>
                      <m:t>=</m:t>
                    </m:r>
                    <m:r>
                      <a:rPr lang="zh-CN" altLang="en-US" sz="2400">
                        <a:solidFill>
                          <a:schemeClr val="bg1"/>
                        </a:solidFill>
                        <a:latin typeface="DejaVu Math TeX Gyre" panose="02000503000000000000" charset="0"/>
                        <a:ea typeface="宋体" charset="0"/>
                        <a:cs typeface="DejaVu Math TeX Gyre" panose="02000503000000000000" charset="0"/>
                      </a:rPr>
                      <m:t>组距</m:t>
                    </m:r>
                    <m:r>
                      <a:rPr lang="en-US" altLang="zh-CN" sz="2400">
                        <a:solidFill>
                          <a:schemeClr val="bg1"/>
                        </a:solidFill>
                        <a:latin typeface="DejaVu Math TeX Gyre" panose="02000503000000000000" charset="0"/>
                        <a:ea typeface="宋体" charset="0"/>
                        <a:cs typeface="DejaVu Math TeX Gyre" panose="02000503000000000000" charset="0"/>
                      </a:rPr>
                      <m:t>×</m:t>
                    </m:r>
                    <m:f>
                      <m:fPr>
                        <m:ctrlPr>
                          <a:rPr lang="en-US" altLang="zh-CN" sz="2400">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rPr>
                          <m:t>频率</m:t>
                        </m:r>
                      </m:num>
                      <m:den>
                        <m:r>
                          <a:rPr lang="zh-CN" altLang="en-US" sz="2400">
                            <a:solidFill>
                              <a:schemeClr val="bg1"/>
                            </a:solidFill>
                            <a:latin typeface="DejaVu Math TeX Gyre" panose="02000503000000000000" charset="0"/>
                            <a:ea typeface="Microsoft YaHei Regular" panose="020B0503020204020204" charset="-122"/>
                            <a:cs typeface="DejaVu Math TeX Gyre" panose="02000503000000000000" charset="0"/>
                          </a:rPr>
                          <m:t>组距</m:t>
                        </m:r>
                      </m:den>
                    </m:f>
                    <m:r>
                      <a:rPr lang="en-US" altLang="zh-CN" sz="2400">
                        <a:solidFill>
                          <a:schemeClr val="bg1"/>
                        </a:solidFill>
                        <a:latin typeface="DejaVu Math TeX Gyre" panose="02000503000000000000" charset="0"/>
                        <a:ea typeface="宋体" charset="0"/>
                        <a:cs typeface="DejaVu Math TeX Gyre" panose="02000503000000000000" charset="0"/>
                      </a:rPr>
                      <m:t>=</m:t>
                    </m:r>
                    <m:r>
                      <a:rPr lang="zh-CN" altLang="en-US" sz="2400">
                        <a:solidFill>
                          <a:schemeClr val="bg1"/>
                        </a:solidFill>
                        <a:latin typeface="DejaVu Math TeX Gyre" panose="02000503000000000000" charset="0"/>
                        <a:ea typeface="宋体" charset="0"/>
                        <a:cs typeface="DejaVu Math TeX Gyre" panose="02000503000000000000" charset="0"/>
                      </a:rPr>
                      <m:t>频率</m:t>
                    </m:r>
                  </m:oMath>
                </a14:m>
                <a:r>
                  <a:rPr sz="2400">
                    <a:solidFill>
                      <a:schemeClr val="bg1"/>
                    </a:solidFill>
                    <a:latin typeface="Times New Roman Bold" panose="02020603050405020304" charset="0"/>
                    <a:ea typeface="Microsoft YaHei Regular" panose="020B0503020204020204" charset="-122"/>
                    <a:cs typeface="Times New Roman Bold" panose="02020603050405020304" charset="0"/>
                  </a:rPr>
                  <a:t>. 这就是说，各个小长方形的面积等于相应各组的频率，显然，所有长方形面积之和等于 1.</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(2) 连接频率分布直方图中各小长方形上端的中点 , 得到频率分布折线图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从频率分布直方图可以清楚地看出数据分布的总体态势，但是从直方图本身得不出原始的数据内容 . 所以，把数据表示成直方图后，原有的具体数据信息就被抹掉了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704215"/>
                <a:ext cx="10079990" cy="4749165"/>
              </a:xfrm>
              <a:prstGeom prst="rect">
                <a:avLst/>
              </a:prstGeom>
              <a:blipFill rotWithShape="1">
                <a:blip r:embed="rId1"/>
                <a:stretch>
                  <a:fillRect b="-80"/>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六边形 16"/>
          <p:cNvSpPr/>
          <p:nvPr>
            <p:custDataLst>
              <p:tags r:id="rId1"/>
            </p:custDataLst>
          </p:nvPr>
        </p:nvSpPr>
        <p:spPr>
          <a:xfrm rot="16200000">
            <a:off x="6057900" y="2785110"/>
            <a:ext cx="1576705" cy="1358265"/>
          </a:xfrm>
          <a:prstGeom prst="hexagon">
            <a:avLst>
              <a:gd name="adj" fmla="val 29236"/>
              <a:gd name="vf" fmla="val 115470"/>
            </a:avLst>
          </a:prstGeom>
          <a:solidFill>
            <a:srgbClr val="92D050"/>
          </a:solidFill>
          <a:ln w="12700" cap="flat" cmpd="sng" algn="ctr">
            <a:noFill/>
            <a:prstDash val="solid"/>
            <a:miter lim="800000"/>
          </a:ln>
          <a:effectLst/>
        </p:spPr>
        <p:txBody>
          <a:bodyPr rtlCol="0" anchor="ctr"/>
          <a:p>
            <a:pPr algn="ctr"/>
            <a:endParaRPr lang="zh-CN" altLang="en-US">
              <a:solidFill>
                <a:srgbClr val="FFFFFF"/>
              </a:solidFill>
              <a:latin typeface="Arial" panose="020B0604020202090204" pitchFamily="34" charset="0"/>
              <a:ea typeface="微软雅黑" panose="020B0503020204020204" charset="-122"/>
            </a:endParaRPr>
          </a:p>
        </p:txBody>
      </p:sp>
      <p:sp>
        <p:nvSpPr>
          <p:cNvPr id="39" name="椭圆 38"/>
          <p:cNvSpPr/>
          <p:nvPr>
            <p:custDataLst>
              <p:tags r:id="rId2"/>
            </p:custDataLst>
          </p:nvPr>
        </p:nvSpPr>
        <p:spPr>
          <a:xfrm>
            <a:off x="7014210" y="3876675"/>
            <a:ext cx="375920" cy="375920"/>
          </a:xfrm>
          <a:prstGeom prst="ellipse">
            <a:avLst/>
          </a:prstGeom>
          <a:solidFill>
            <a:srgbClr val="FFFFFF"/>
          </a:solidFill>
          <a:ln w="12700" cap="flat" cmpd="sng" algn="ctr">
            <a:solidFill>
              <a:srgbClr val="FFFFFF">
                <a:lumMod val="85000"/>
              </a:srgbClr>
            </a:solidFill>
            <a:prstDash val="solid"/>
            <a:miter lim="800000"/>
          </a:ln>
          <a:effectLst/>
        </p:spPr>
        <p:txBody>
          <a:bodyPr rtlCol="0" anchor="ctr"/>
          <a:p>
            <a:pPr algn="ctr"/>
            <a:endParaRPr lang="zh-CN" altLang="en-US">
              <a:solidFill>
                <a:srgbClr val="FFFFFF"/>
              </a:solidFill>
              <a:latin typeface="Arial" panose="020B0604020202090204" pitchFamily="34" charset="0"/>
              <a:ea typeface="微软雅黑" panose="020B0503020204020204" charset="-122"/>
            </a:endParaRPr>
          </a:p>
        </p:txBody>
      </p:sp>
      <p:sp>
        <p:nvSpPr>
          <p:cNvPr id="45" name="文本框 44"/>
          <p:cNvSpPr txBox="1"/>
          <p:nvPr>
            <p:custDataLst>
              <p:tags r:id="rId3"/>
            </p:custDataLst>
          </p:nvPr>
        </p:nvSpPr>
        <p:spPr>
          <a:xfrm>
            <a:off x="7042150" y="3880485"/>
            <a:ext cx="320040" cy="368300"/>
          </a:xfrm>
          <a:prstGeom prst="rect">
            <a:avLst/>
          </a:prstGeom>
          <a:noFill/>
        </p:spPr>
        <p:txBody>
          <a:bodyPr wrap="none" rtlCol="0">
            <a:normAutofit fontScale="90000"/>
          </a:bodyPr>
          <a:p>
            <a:r>
              <a:rPr lang="en-US" altLang="zh-CN">
                <a:solidFill>
                  <a:srgbClr val="000000">
                    <a:lumMod val="75000"/>
                    <a:lumOff val="25000"/>
                  </a:srgbClr>
                </a:solidFill>
                <a:latin typeface="思源黑体 CN Regular" panose="020B0300000000000000" charset="-122"/>
                <a:ea typeface="思源黑体 CN Regular" panose="020B0300000000000000" charset="-122"/>
              </a:rPr>
              <a:t>2</a:t>
            </a:r>
            <a:endParaRPr lang="en-US" altLang="zh-CN">
              <a:solidFill>
                <a:srgbClr val="000000">
                  <a:lumMod val="75000"/>
                  <a:lumOff val="25000"/>
                </a:srgbClr>
              </a:solidFill>
              <a:latin typeface="思源黑体 CN Regular" panose="020B0300000000000000" charset="-122"/>
              <a:ea typeface="思源黑体 CN Regular" panose="020B0300000000000000" charset="-122"/>
            </a:endParaRPr>
          </a:p>
        </p:txBody>
      </p:sp>
      <p:sp>
        <p:nvSpPr>
          <p:cNvPr id="53" name="文本框 52"/>
          <p:cNvSpPr txBox="1"/>
          <p:nvPr>
            <p:custDataLst>
              <p:tags r:id="rId4"/>
            </p:custDataLst>
          </p:nvPr>
        </p:nvSpPr>
        <p:spPr>
          <a:xfrm>
            <a:off x="7612380" y="2998470"/>
            <a:ext cx="3559810" cy="1576705"/>
          </a:xfrm>
          <a:prstGeom prst="rect">
            <a:avLst/>
          </a:prstGeom>
          <a:noFill/>
        </p:spPr>
        <p:txBody>
          <a:bodyPr wrap="square" rtlCol="0" anchor="t" anchorCtr="0">
            <a:noAutofit/>
          </a:bodyPr>
          <a:p>
            <a:pPr fontAlgn="auto">
              <a:lnSpc>
                <a:spcPct val="150000"/>
              </a:lnSpc>
            </a:pPr>
            <a:r>
              <a:rPr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另一种是用样本的数字特征估计总体的数字特征 .</a:t>
            </a:r>
            <a:endParaRPr lang="zh-CN" altLang="en-US" sz="2400" spc="150">
              <a:solidFill>
                <a:schemeClr val="bg1"/>
              </a:solidFill>
              <a:uFillTx/>
              <a:latin typeface="Times New Roman Bold" panose="02020603050405020304" charset="0"/>
              <a:ea typeface="Microsoft YaHei Regular" panose="020B0503020204020204" charset="-122"/>
              <a:cs typeface="Times New Roman Bold" panose="02020603050405020304" charset="0"/>
              <a:sym typeface="+mn-ea"/>
            </a:endParaRPr>
          </a:p>
        </p:txBody>
      </p:sp>
      <p:sp>
        <p:nvSpPr>
          <p:cNvPr id="2" name="六边形 1"/>
          <p:cNvSpPr/>
          <p:nvPr>
            <p:custDataLst>
              <p:tags r:id="rId5"/>
            </p:custDataLst>
          </p:nvPr>
        </p:nvSpPr>
        <p:spPr>
          <a:xfrm rot="16200000">
            <a:off x="4503420" y="2785110"/>
            <a:ext cx="1576705" cy="1358265"/>
          </a:xfrm>
          <a:prstGeom prst="hexagon">
            <a:avLst>
              <a:gd name="adj" fmla="val 29236"/>
              <a:gd name="vf" fmla="val 115470"/>
            </a:avLst>
          </a:prstGeom>
          <a:solidFill>
            <a:schemeClr val="accent2"/>
          </a:solidFill>
          <a:ln w="12700" cap="flat" cmpd="sng" algn="ctr">
            <a:noFill/>
            <a:prstDash val="solid"/>
            <a:miter lim="800000"/>
          </a:ln>
          <a:effectLst/>
        </p:spPr>
        <p:txBody>
          <a:bodyPr rtlCol="0" anchor="ctr"/>
          <a:p>
            <a:pPr algn="ctr"/>
            <a:endParaRPr lang="zh-CN" altLang="en-US">
              <a:solidFill>
                <a:srgbClr val="FFFFFF"/>
              </a:solidFill>
              <a:latin typeface="Arial" panose="020B0604020202090204" pitchFamily="34" charset="0"/>
              <a:ea typeface="微软雅黑" panose="020B0503020204020204" charset="-122"/>
            </a:endParaRPr>
          </a:p>
        </p:txBody>
      </p:sp>
      <p:sp>
        <p:nvSpPr>
          <p:cNvPr id="3" name="椭圆 2"/>
          <p:cNvSpPr/>
          <p:nvPr>
            <p:custDataLst>
              <p:tags r:id="rId6"/>
            </p:custDataLst>
          </p:nvPr>
        </p:nvSpPr>
        <p:spPr>
          <a:xfrm>
            <a:off x="4825365" y="3876675"/>
            <a:ext cx="375920" cy="375920"/>
          </a:xfrm>
          <a:prstGeom prst="ellipse">
            <a:avLst/>
          </a:prstGeom>
          <a:solidFill>
            <a:srgbClr val="FFFFFF"/>
          </a:solidFill>
          <a:ln w="12700" cap="flat" cmpd="sng" algn="ctr">
            <a:solidFill>
              <a:srgbClr val="FFFFFF">
                <a:lumMod val="85000"/>
              </a:srgbClr>
            </a:solidFill>
            <a:prstDash val="solid"/>
            <a:miter lim="800000"/>
          </a:ln>
          <a:effectLst/>
        </p:spPr>
        <p:txBody>
          <a:bodyPr rtlCol="0" anchor="ctr"/>
          <a:p>
            <a:pPr algn="ctr"/>
            <a:endParaRPr lang="zh-CN" altLang="en-US">
              <a:solidFill>
                <a:srgbClr val="FFFFFF"/>
              </a:solidFill>
              <a:latin typeface="Arial" panose="020B0604020202090204" pitchFamily="34" charset="0"/>
              <a:ea typeface="微软雅黑" panose="020B0503020204020204" charset="-122"/>
            </a:endParaRPr>
          </a:p>
        </p:txBody>
      </p:sp>
      <p:sp>
        <p:nvSpPr>
          <p:cNvPr id="4" name="文本框 3"/>
          <p:cNvSpPr txBox="1"/>
          <p:nvPr>
            <p:custDataLst>
              <p:tags r:id="rId7"/>
            </p:custDataLst>
          </p:nvPr>
        </p:nvSpPr>
        <p:spPr>
          <a:xfrm>
            <a:off x="4866640" y="3880485"/>
            <a:ext cx="293370" cy="368300"/>
          </a:xfrm>
          <a:prstGeom prst="rect">
            <a:avLst/>
          </a:prstGeom>
          <a:noFill/>
        </p:spPr>
        <p:txBody>
          <a:bodyPr wrap="none" rtlCol="0">
            <a:normAutofit fontScale="90000"/>
          </a:bodyPr>
          <a:p>
            <a:r>
              <a:rPr lang="en-US" altLang="zh-CN" dirty="0">
                <a:solidFill>
                  <a:srgbClr val="000000">
                    <a:lumMod val="75000"/>
                    <a:lumOff val="25000"/>
                  </a:srgbClr>
                </a:solidFill>
                <a:latin typeface="思源黑体 CN Regular" panose="020B0300000000000000" charset="-122"/>
                <a:ea typeface="思源黑体 CN Regular" panose="020B0300000000000000" charset="-122"/>
              </a:rPr>
              <a:t>1</a:t>
            </a:r>
            <a:endParaRPr lang="en-US" altLang="zh-CN" dirty="0">
              <a:solidFill>
                <a:srgbClr val="000000">
                  <a:lumMod val="75000"/>
                  <a:lumOff val="25000"/>
                </a:srgbClr>
              </a:solidFill>
              <a:latin typeface="思源黑体 CN Regular" panose="020B0300000000000000" charset="-122"/>
              <a:ea typeface="思源黑体 CN Regular" panose="020B0300000000000000" charset="-122"/>
            </a:endParaRPr>
          </a:p>
        </p:txBody>
      </p:sp>
      <p:sp>
        <p:nvSpPr>
          <p:cNvPr id="6" name="文本框 5"/>
          <p:cNvSpPr txBox="1"/>
          <p:nvPr>
            <p:custDataLst>
              <p:tags r:id="rId8"/>
            </p:custDataLst>
          </p:nvPr>
        </p:nvSpPr>
        <p:spPr>
          <a:xfrm>
            <a:off x="965835" y="2979420"/>
            <a:ext cx="3559810" cy="1576705"/>
          </a:xfrm>
          <a:prstGeom prst="rect">
            <a:avLst/>
          </a:prstGeom>
          <a:noFill/>
        </p:spPr>
        <p:txBody>
          <a:bodyPr wrap="square" rtlCol="0" anchor="t" anchorCtr="0">
            <a:noAutofit/>
          </a:bodyPr>
          <a:p>
            <a:pPr algn="r" fontAlgn="auto">
              <a:lnSpc>
                <a:spcPct val="150000"/>
              </a:lnSpc>
            </a:pPr>
            <a:r>
              <a:rPr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一种是用样本的频率分布估计总体的分布 ( 如频率分布直方图 )；</a:t>
            </a:r>
            <a:endParaRPr lang="zh-CN" altLang="en-US" sz="2400" spc="150">
              <a:solidFill>
                <a:schemeClr val="bg1"/>
              </a:solidFill>
              <a:uFillTx/>
              <a:latin typeface="Times New Roman Bold" panose="02020603050405020304" charset="0"/>
              <a:ea typeface="Microsoft YaHei Regular" panose="020B0503020204020204" charset="-122"/>
              <a:cs typeface="Times New Roman Bold" panose="02020603050405020304" charset="0"/>
              <a:sym typeface="+mn-ea"/>
            </a:endParaRPr>
          </a:p>
        </p:txBody>
      </p:sp>
      <p:pic>
        <p:nvPicPr>
          <p:cNvPr id="9" name="图片 8" descr="343435383037343b343532333833383bbcf4b5b6"/>
          <p:cNvPicPr>
            <a:picLocks noChangeAspect="1"/>
          </p:cNvPicPr>
          <p:nvPr>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6623368" y="3241358"/>
            <a:ext cx="445770" cy="445770"/>
          </a:xfrm>
          <a:prstGeom prst="rect">
            <a:avLst/>
          </a:prstGeom>
        </p:spPr>
      </p:pic>
      <p:pic>
        <p:nvPicPr>
          <p:cNvPr id="5" name="图片 4" descr="343435383135323b333635393131393bcec4b5b5"/>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5066983" y="3239453"/>
            <a:ext cx="449580" cy="449580"/>
          </a:xfrm>
          <a:prstGeom prst="rect">
            <a:avLst/>
          </a:prstGeom>
        </p:spPr>
      </p:pic>
      <p:sp>
        <p:nvSpPr>
          <p:cNvPr id="6192" name="文本框 6191"/>
          <p:cNvSpPr txBox="1"/>
          <p:nvPr/>
        </p:nvSpPr>
        <p:spPr>
          <a:xfrm>
            <a:off x="1056005" y="1518920"/>
            <a:ext cx="10079990" cy="78041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对总体做出估计的方法一般分成两种：</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四、用样本估计总体</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230630"/>
                <a:ext cx="10079990" cy="434530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众数：在一组数据中，出现次数最多的数据叫作这组数据的众数 . 它反映的往往是局部较集中的数据信息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中位数：将一组数据按大小依次排列，把处在最中间位置的一个数据 ( 或最中间两个数据的平均数 ) 叫作这组数据的中位数 . 它是位置型数据，反映处于中间部位的数据信息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平均数 : 一组数据的算术平均数 , 即</a:t>
                </a:r>
                <a14:m>
                  <m:oMath xmlns:m="http://schemas.openxmlformats.org/officeDocument/2006/math">
                    <m:bar>
                      <m:barPr>
                        <m:pos m:val="top"/>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bar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𝑋</m:t>
                        </m:r>
                      </m:e>
                    </m:ba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den>
                    </m:f>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Sub>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它反映所有数据的平均水平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230630"/>
                <a:ext cx="10079990" cy="434530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35842" name="矩形 6167"/>
          <p:cNvSpPr/>
          <p:nvPr/>
        </p:nvSpPr>
        <p:spPr>
          <a:xfrm>
            <a:off x="1055847" y="690563"/>
            <a:ext cx="10080000" cy="540000"/>
          </a:xfrm>
          <a:prstGeom prst="rect">
            <a:avLst/>
          </a:prstGeom>
          <a:noFill/>
          <a:ln w="9525">
            <a:noFill/>
          </a:ln>
        </p:spPr>
        <p:txBody>
          <a:bodyPr anchor="t" anchorCtr="0">
            <a:noAutofit/>
          </a:bodyPr>
          <a:p>
            <a:r>
              <a:rPr lang="zh-CN" altLang="en-US" sz="2400" b="1" dirty="0">
                <a:solidFill>
                  <a:srgbClr val="FFFF00"/>
                </a:solidFill>
                <a:latin typeface="Microsoft YaHei Bold" panose="020B0503020204020204" charset="-122"/>
                <a:ea typeface="Microsoft YaHei Bold" panose="020B0503020204020204" charset="-122"/>
              </a:rPr>
              <a:t>1. 众数、中位数和平均数</a:t>
            </a:r>
            <a:endParaRPr lang="zh-CN" altLang="en-US" sz="24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230630"/>
                <a:ext cx="10079990" cy="434530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Bold" panose="02020603050405020304" charset="0"/>
                    <a:ea typeface="Microsoft YaHei Regular" panose="020B0503020204020204" charset="-122"/>
                    <a:cs typeface="Times New Roman Bold" panose="02020603050405020304" charset="0"/>
                  </a:rPr>
                  <a:t>在求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个数的算术平均数时 , 如果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baseline="-25000">
                    <a:solidFill>
                      <a:schemeClr val="bg1"/>
                    </a:solidFill>
                    <a:latin typeface="Times New Roman Bold" panose="02020603050405020304" charset="0"/>
                    <a:ea typeface="Microsoft YaHei Regular" panose="020B0503020204020204" charset="-122"/>
                    <a:cs typeface="Times New Roman Bold" panose="02020603050405020304" charset="0"/>
                  </a:rPr>
                  <a:t>1</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出现</a:t>
                </a:r>
                <a:r>
                  <a:rPr lang="en-US" sz="24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400" baseline="-250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1</a:t>
                </a:r>
                <a:r>
                  <a:rPr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 次</a:t>
                </a:r>
                <a:r>
                  <a:rPr lang="zh-CN"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baseline="-250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2</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出现</a:t>
                </a:r>
                <a:r>
                  <a:rPr lang="en-US"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400" baseline="-250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2</a:t>
                </a:r>
                <a:r>
                  <a:rPr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 次</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出现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次 ( 这里</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400" baseline="-250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1 </a:t>
                </a:r>
                <a:r>
                  <a:rPr lang="en-US"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400" baseline="-250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2</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a:t>
                </a:r>
                <a:r>
                  <a:rPr lang="en-US" sz="24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a:t>
                </a:r>
                <a:r>
                  <a:rPr lang="en-US"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a:t>
                </a:r>
                <a:r>
                  <a:rPr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k</a:t>
                </a:r>
                <a:r>
                  <a:rPr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那么这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个数的算术平均数 </a:t>
                </a:r>
                <a14:m>
                  <m:oMath xmlns:m="http://schemas.openxmlformats.org/officeDocument/2006/math">
                    <m:bar>
                      <m:barPr>
                        <m:pos m:val="top"/>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bar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𝐴</m:t>
                        </m:r>
                      </m:e>
                    </m:ba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den>
                    </m:f>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𝑘</m:t>
                            </m:r>
                          </m:sub>
                        </m:sSub>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𝑘</m:t>
                            </m:r>
                          </m:sub>
                        </m:sSub>
                      </m:e>
                    </m:d>
                  </m:oMath>
                </a14:m>
                <a:r>
                  <a:rPr sz="2400">
                    <a:solidFill>
                      <a:schemeClr val="bg1"/>
                    </a:solidFill>
                    <a:latin typeface="Times New Roman Bold" panose="02020603050405020304" charset="0"/>
                    <a:ea typeface="Microsoft YaHei Regular" panose="020B0503020204020204" charset="-122"/>
                    <a:cs typeface="Times New Roman Bold" panose="02020603050405020304" charset="0"/>
                  </a:rPr>
                  <a:t> 也叫作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baseline="-25000">
                    <a:solidFill>
                      <a:schemeClr val="bg1"/>
                    </a:solidFill>
                    <a:latin typeface="Times New Roman Bold" panose="02020603050405020304" charset="0"/>
                    <a:ea typeface="Microsoft YaHei Regular" panose="020B0503020204020204" charset="-122"/>
                    <a:cs typeface="Times New Roman Bold" panose="02020603050405020304" charset="0"/>
                  </a:rPr>
                  <a:t>1</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baseline="-25000">
                    <a:solidFill>
                      <a:schemeClr val="bg1"/>
                    </a:solidFill>
                    <a:latin typeface="Times New Roman Bold" panose="02020603050405020304" charset="0"/>
                    <a:ea typeface="Microsoft YaHei Regular" panose="020B0503020204020204" charset="-122"/>
                    <a:cs typeface="Times New Roman Bold" panose="02020603050405020304" charset="0"/>
                  </a:rPr>
                  <a:t>2</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这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个数的加权平均数 . 其中</a:t>
                </a:r>
                <a:r>
                  <a:rPr lang="en-US"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400" baseline="-250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1 </a:t>
                </a:r>
                <a:r>
                  <a:rPr lang="en-US" altLang="zh-CN"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 </a:t>
                </a:r>
                <a:r>
                  <a:rPr lang="en-US"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400" baseline="-250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2  </a:t>
                </a:r>
                <a:r>
                  <a:rPr lang="en-US" altLang="zh-CN"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 </a:t>
                </a:r>
                <a:r>
                  <a:rPr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a:t>
                </a:r>
                <a:r>
                  <a:rPr lang="en-US"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 </a:t>
                </a:r>
                <a:r>
                  <a:rPr lang="en-US" altLang="zh-CN"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 </a:t>
                </a:r>
                <a:r>
                  <a:rPr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k</a:t>
                </a:r>
                <a:r>
                  <a:rPr sz="2400">
                    <a:solidFill>
                      <a:schemeClr val="bg1"/>
                    </a:solidFill>
                    <a:latin typeface="Times New Roman Bold" panose="02020603050405020304" charset="0"/>
                    <a:ea typeface="Microsoft YaHei Regular" panose="020B0503020204020204" charset="-122"/>
                    <a:cs typeface="Times New Roman Bold" panose="02020603050405020304" charset="0"/>
                    <a:sym typeface="+mn-ea"/>
                  </a:rPr>
                  <a:t> </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分别叫作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baseline="-25000">
                    <a:solidFill>
                      <a:schemeClr val="bg1"/>
                    </a:solidFill>
                    <a:latin typeface="Times New Roman Bold" panose="02020603050405020304" charset="0"/>
                    <a:ea typeface="Microsoft YaHei Regular" panose="020B0503020204020204" charset="-122"/>
                    <a:cs typeface="Times New Roman Bold" panose="02020603050405020304" charset="0"/>
                  </a:rPr>
                  <a:t>1</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baseline="-25000">
                    <a:solidFill>
                      <a:schemeClr val="bg1"/>
                    </a:solidFill>
                    <a:latin typeface="Times New Roman Bold" panose="02020603050405020304" charset="0"/>
                    <a:ea typeface="Microsoft YaHei Regular" panose="020B0503020204020204" charset="-122"/>
                    <a:cs typeface="Times New Roman Bold" panose="02020603050405020304" charset="0"/>
                  </a:rPr>
                  <a:t>2</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 … ,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sz="2400">
                    <a:solidFill>
                      <a:schemeClr val="bg1"/>
                    </a:solidFill>
                    <a:latin typeface="Times New Roman Bold" panose="02020603050405020304" charset="0"/>
                    <a:ea typeface="Microsoft YaHei Regular" panose="020B0503020204020204" charset="-122"/>
                    <a:cs typeface="Times New Roman Bold" panose="02020603050405020304" charset="0"/>
                  </a:rPr>
                  <a:t> 的权 .</a:t>
                </a:r>
                <a:endParaRPr sz="2400">
                  <a:solidFill>
                    <a:schemeClr val="bg1"/>
                  </a:solidFill>
                  <a:latin typeface="Times New Roman Bold" panose="02020603050405020304" charset="0"/>
                  <a:ea typeface="Microsoft YaHei Regular" panose="020B0503020204020204" charset="-122"/>
                  <a:cs typeface="Times New Roman Bold"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230630"/>
                <a:ext cx="10079990" cy="434530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35842" name="矩形 6167"/>
          <p:cNvSpPr/>
          <p:nvPr/>
        </p:nvSpPr>
        <p:spPr>
          <a:xfrm>
            <a:off x="1055847" y="690563"/>
            <a:ext cx="10080000" cy="540000"/>
          </a:xfrm>
          <a:prstGeom prst="rect">
            <a:avLst/>
          </a:prstGeom>
          <a:noFill/>
          <a:ln w="9525">
            <a:noFill/>
          </a:ln>
        </p:spPr>
        <p:txBody>
          <a:bodyPr anchor="t" anchorCtr="0">
            <a:noAutofit/>
          </a:bodyPr>
          <a:p>
            <a:r>
              <a:rPr lang="zh-CN" altLang="en-US" sz="2400" b="1" dirty="0">
                <a:solidFill>
                  <a:srgbClr val="FFFF00"/>
                </a:solidFill>
                <a:latin typeface="Microsoft YaHei Bold" panose="020B0503020204020204" charset="-122"/>
                <a:ea typeface="Microsoft YaHei Bold" panose="020B0503020204020204" charset="-122"/>
              </a:rPr>
              <a:t>说明：</a:t>
            </a:r>
            <a:endParaRPr lang="zh-CN" altLang="en-US" sz="24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4810125"/>
            <a:ext cx="10079990" cy="76581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ea typeface="Microsoft YaHei Regular" panose="020B0503020204020204" charset="-122"/>
              </a:rPr>
              <a:t>试计算这批灯泡的使用寿命的众数、中位数和平均数是多少 ?</a:t>
            </a:r>
            <a:endParaRPr sz="2400">
              <a:solidFill>
                <a:schemeClr val="bg1"/>
              </a:solidFill>
              <a:ea typeface="Microsoft YaHei Regular" panose="020B0503020204020204" charset="-122"/>
            </a:endParaRPr>
          </a:p>
        </p:txBody>
      </p:sp>
      <p:sp>
        <p:nvSpPr>
          <p:cNvPr id="35842" name="矩形 6167"/>
          <p:cNvSpPr/>
          <p:nvPr/>
        </p:nvSpPr>
        <p:spPr>
          <a:xfrm>
            <a:off x="1056005" y="434975"/>
            <a:ext cx="10079990" cy="1264920"/>
          </a:xfrm>
          <a:prstGeom prst="rect">
            <a:avLst/>
          </a:prstGeom>
          <a:noFill/>
          <a:ln w="9525">
            <a:noFill/>
          </a:ln>
        </p:spPr>
        <p:txBody>
          <a:bodyPr anchor="t" anchorCtr="0">
            <a:noAutofit/>
          </a:bodyPr>
          <a:p>
            <a:pPr>
              <a:lnSpc>
                <a:spcPct val="150000"/>
              </a:lnSpc>
            </a:pPr>
            <a:r>
              <a:rPr lang="zh-CN" altLang="en-US" sz="2400" dirty="0">
                <a:solidFill>
                  <a:srgbClr val="FFFF00"/>
                </a:solidFill>
                <a:latin typeface="Microsoft YaHei" panose="020B0503020204020204" charset="-122"/>
                <a:ea typeface="Microsoft YaHei" panose="020B0503020204020204" charset="-122"/>
                <a:cs typeface="Microsoft YaHei" panose="020B0503020204020204" charset="-122"/>
              </a:rPr>
              <a:t>例 3　某灯泡厂为测量一批灯泡的使用寿命，从中抽查了 50 只灯泡 , 它们的使用寿命如表 10-5所示 .</a:t>
            </a:r>
            <a:endParaRPr lang="zh-CN" altLang="en-US" sz="2400" dirty="0">
              <a:solidFill>
                <a:srgbClr val="FFFF00"/>
              </a:solidFill>
              <a:latin typeface="Microsoft YaHei" panose="020B0503020204020204" charset="-122"/>
              <a:ea typeface="Microsoft YaHei" panose="020B0503020204020204" charset="-122"/>
              <a:cs typeface="Microsoft YaHei" panose="020B0503020204020204" charset="-122"/>
            </a:endParaRPr>
          </a:p>
        </p:txBody>
      </p:sp>
      <p:pic>
        <p:nvPicPr>
          <p:cNvPr id="2" name="图片 1"/>
          <p:cNvPicPr>
            <a:picLocks noChangeAspect="1"/>
          </p:cNvPicPr>
          <p:nvPr/>
        </p:nvPicPr>
        <p:blipFill>
          <a:blip r:embed="rId1"/>
          <a:stretch>
            <a:fillRect/>
          </a:stretch>
        </p:blipFill>
        <p:spPr>
          <a:xfrm>
            <a:off x="381000" y="1800860"/>
            <a:ext cx="11430000" cy="274320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58115"/>
                <a:ext cx="10079990" cy="5719445"/>
              </a:xfrm>
              <a:prstGeom prst="rect">
                <a:avLst/>
              </a:prstGeom>
              <a:noFill/>
              <a:ln w="9525">
                <a:noFill/>
              </a:ln>
            </p:spPr>
            <p:txBody>
              <a:bodyPr anchor="t" anchorCtr="0">
                <a:noAutofit/>
              </a:bodyPr>
              <a:p>
                <a:pPr indent="558800" algn="just" fontAlgn="auto">
                  <a:lnSpc>
                    <a:spcPct val="150000"/>
                  </a:lnSpc>
                  <a:extLst>
                    <a:ext uri="{35155182-B16C-46BC-9424-99874614C6A1}">
                      <wpsdc:indentchars xmlns:wpsdc="http://www.wps.cn/officeDocument/2017/drawingmlCustomData" val="200" checksum="1956455923"/>
                    </a:ext>
                  </a:extLst>
                </a:pPr>
                <a:r>
                  <a:rPr sz="2200">
                    <a:solidFill>
                      <a:schemeClr val="bg1"/>
                    </a:solidFill>
                    <a:ea typeface="Microsoft YaHei Regular" panose="020B0503020204020204" charset="-122"/>
                  </a:rPr>
                  <a:t>解　在 50 个数据中，1 000 出现了 11 次，出现的次数最多，即这组数据的众数是 1 000.</a:t>
                </a:r>
                <a:endParaRPr sz="2200">
                  <a:solidFill>
                    <a:schemeClr val="bg1"/>
                  </a:solidFill>
                  <a:ea typeface="Microsoft YaHei Regular" panose="020B0503020204020204" charset="-122"/>
                </a:endParaRPr>
              </a:p>
              <a:p>
                <a:pPr indent="558800" algn="just" fontAlgn="auto">
                  <a:lnSpc>
                    <a:spcPct val="150000"/>
                  </a:lnSpc>
                  <a:extLst>
                    <a:ext uri="{35155182-B16C-46BC-9424-99874614C6A1}">
                      <wpsdc:indentchars xmlns:wpsdc="http://www.wps.cn/officeDocument/2017/drawingmlCustomData" val="200" checksum="1956455923"/>
                    </a:ext>
                  </a:extLst>
                </a:pPr>
                <a:r>
                  <a:rPr sz="2200">
                    <a:solidFill>
                      <a:schemeClr val="bg1"/>
                    </a:solidFill>
                    <a:ea typeface="Microsoft YaHei Regular" panose="020B0503020204020204" charset="-122"/>
                  </a:rPr>
                  <a:t>表 10-5 里的 50 个数据是按从小到大的顺序排列的，其中第 25 和 26 个数据都是 1 300，即这组数据的中位数是 1 300.</a:t>
                </a:r>
                <a:endParaRPr sz="2200">
                  <a:solidFill>
                    <a:schemeClr val="bg1"/>
                  </a:solidFill>
                  <a:ea typeface="Microsoft YaHei Regular" panose="020B0503020204020204" charset="-122"/>
                </a:endParaRPr>
              </a:p>
              <a:p>
                <a:pPr indent="558800" algn="just" fontAlgn="auto">
                  <a:lnSpc>
                    <a:spcPct val="150000"/>
                  </a:lnSpc>
                  <a:extLst>
                    <a:ext uri="{35155182-B16C-46BC-9424-99874614C6A1}">
                      <wpsdc:indentchars xmlns:wpsdc="http://www.wps.cn/officeDocument/2017/drawingmlCustomData" val="200" checksum="1956455923"/>
                    </a:ext>
                  </a:extLst>
                </a:pPr>
                <a:r>
                  <a:rPr sz="2200">
                    <a:solidFill>
                      <a:schemeClr val="bg1"/>
                    </a:solidFill>
                    <a:ea typeface="Microsoft YaHei Regular" panose="020B0503020204020204" charset="-122"/>
                  </a:rPr>
                  <a:t>50 只灯泡平均使用寿命为</a:t>
                </a:r>
                <a:endParaRPr sz="2200">
                  <a:solidFill>
                    <a:schemeClr val="bg1"/>
                  </a:solidFill>
                  <a:ea typeface="Microsoft YaHei Regular" panose="020B0503020204020204" charset="-122"/>
                </a:endParaRPr>
              </a:p>
              <a:p>
                <a:pPr indent="558800" algn="just" fontAlgn="auto">
                  <a:lnSpc>
                    <a:spcPct val="150000"/>
                  </a:lnSpc>
                  <a:extLst>
                    <a:ext uri="{35155182-B16C-46BC-9424-99874614C6A1}">
                      <wpsdc:indentchars xmlns:wpsdc="http://www.wps.cn/officeDocument/2017/drawingmlCustomData" val="200" checksum="1956455923"/>
                    </a:ext>
                  </a:extLst>
                </a:pPr>
                <a14:m>
                  <m:oMathPara xmlns:m="http://schemas.openxmlformats.org/officeDocument/2006/math">
                    <m:oMathParaPr>
                      <m:jc m:val="centerGroup"/>
                    </m:oMathParaPr>
                    <m:oMath xmlns:m="http://schemas.openxmlformats.org/officeDocument/2006/math">
                      <m:f>
                        <m:fPr>
                          <m:ctrlPr>
                            <a:rPr lang="en-US" sz="22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200" i="1">
                              <a:solidFill>
                                <a:schemeClr val="bg1"/>
                              </a:solidFill>
                              <a:latin typeface="DejaVu Math TeX Gyre" panose="02000503000000000000" charset="0"/>
                              <a:ea typeface="Microsoft YaHei Regular" panose="020B0503020204020204" charset="-122"/>
                              <a:cs typeface="DejaVu Math TeX Gyre" panose="02000503000000000000" charset="0"/>
                            </a:rPr>
                            <m:t>900</m:t>
                          </m:r>
                          <m:r>
                            <a:rPr lang="en-US" sz="22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200" i="1">
                              <a:solidFill>
                                <a:schemeClr val="bg1"/>
                              </a:solidFill>
                              <a:latin typeface="DejaVu Math TeX Gyre" panose="02000503000000000000" charset="0"/>
                              <a:ea typeface="Microsoft YaHei Regular" panose="020B0503020204020204" charset="-122"/>
                              <a:cs typeface="DejaVu Math TeX Gyre" panose="02000503000000000000" charset="0"/>
                            </a:rPr>
                            <m:t>900</m:t>
                          </m:r>
                          <m:r>
                            <a:rPr lang="en-US" sz="22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2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2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sz="2200" i="1">
                              <a:solidFill>
                                <a:schemeClr val="bg1"/>
                              </a:solidFill>
                              <a:latin typeface="DejaVu Math TeX Gyre" panose="02000503000000000000" charset="0"/>
                              <a:ea typeface="Microsoft YaHei Regular" panose="020B0503020204020204" charset="-122"/>
                              <a:cs typeface="DejaVu Math TeX Gyre" panose="02000503000000000000" charset="0"/>
                            </a:rPr>
                            <m:t> </m:t>
                          </m:r>
                          <m:r>
                            <a:rPr lang="en-US" sz="2200" i="1">
                              <a:solidFill>
                                <a:schemeClr val="bg1"/>
                              </a:solidFill>
                              <a:latin typeface="DejaVu Math TeX Gyre" panose="02000503000000000000" charset="0"/>
                              <a:ea typeface="Microsoft YaHei Regular" panose="020B0503020204020204" charset="-122"/>
                              <a:cs typeface="DejaVu Math TeX Gyre" panose="02000503000000000000" charset="0"/>
                            </a:rPr>
                            <m:t>600</m:t>
                          </m:r>
                        </m:num>
                        <m:den>
                          <m:r>
                            <a:rPr lang="en-US" sz="2200" i="1">
                              <a:solidFill>
                                <a:schemeClr val="bg1"/>
                              </a:solidFill>
                              <a:latin typeface="DejaVu Math TeX Gyre" panose="02000503000000000000" charset="0"/>
                              <a:ea typeface="Microsoft YaHei Regular" panose="020B0503020204020204" charset="-122"/>
                              <a:cs typeface="DejaVu Math TeX Gyre" panose="02000503000000000000" charset="0"/>
                            </a:rPr>
                            <m:t>50</m:t>
                          </m:r>
                        </m:den>
                      </m:f>
                      <m:r>
                        <a:rPr lang="en-US" sz="22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200" i="1">
                          <a:solidFill>
                            <a:schemeClr val="bg1"/>
                          </a:solidFill>
                          <a:latin typeface="DejaVu Math TeX Gyre" panose="02000503000000000000" charset="0"/>
                          <a:ea typeface="Microsoft YaHei Regular" panose="020B0503020204020204" charset="-122"/>
                          <a:cs typeface="DejaVu Math TeX Gyre" panose="02000503000000000000" charset="0"/>
                        </a:rPr>
                        <m:t>1</m:t>
                      </m:r>
                      <m:r>
                        <a:rPr lang="en-US" sz="2200" i="1">
                          <a:solidFill>
                            <a:schemeClr val="bg1"/>
                          </a:solidFill>
                          <a:latin typeface="DejaVu Math TeX Gyre" panose="02000503000000000000" charset="0"/>
                          <a:ea typeface="Microsoft YaHei Regular" panose="020B0503020204020204" charset="-122"/>
                          <a:cs typeface="DejaVu Math TeX Gyre" panose="02000503000000000000" charset="0"/>
                        </a:rPr>
                        <m:t> </m:t>
                      </m:r>
                      <m:r>
                        <a:rPr lang="en-US" sz="2200" i="1">
                          <a:solidFill>
                            <a:schemeClr val="bg1"/>
                          </a:solidFill>
                          <a:latin typeface="DejaVu Math TeX Gyre" panose="02000503000000000000" charset="0"/>
                          <a:ea typeface="Microsoft YaHei Regular" panose="020B0503020204020204" charset="-122"/>
                          <a:cs typeface="DejaVu Math TeX Gyre" panose="02000503000000000000" charset="0"/>
                        </a:rPr>
                        <m:t>398</m:t>
                      </m:r>
                      <m:d>
                        <m:dPr>
                          <m:ctrlPr>
                            <a:rPr lang="en-US" sz="22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d>
                    </m:oMath>
                  </m:oMathPara>
                </a14:m>
                <a:endParaRPr sz="2200">
                  <a:solidFill>
                    <a:schemeClr val="bg1"/>
                  </a:solidFill>
                  <a:ea typeface="Microsoft YaHei Regular" panose="020B0503020204020204" charset="-122"/>
                </a:endParaRPr>
              </a:p>
              <a:p>
                <a:pPr indent="558800" algn="just" fontAlgn="auto">
                  <a:lnSpc>
                    <a:spcPct val="150000"/>
                  </a:lnSpc>
                  <a:extLst>
                    <a:ext uri="{35155182-B16C-46BC-9424-99874614C6A1}">
                      <wpsdc:indentchars xmlns:wpsdc="http://www.wps.cn/officeDocument/2017/drawingmlCustomData" val="200" checksum="1956455923"/>
                    </a:ext>
                  </a:extLst>
                </a:pPr>
                <a:r>
                  <a:rPr sz="2200">
                    <a:solidFill>
                      <a:schemeClr val="bg1"/>
                    </a:solidFill>
                    <a:ea typeface="Microsoft YaHei Regular" panose="020B0503020204020204" charset="-122"/>
                  </a:rPr>
                  <a:t>由此可以估计这家企业的这批灯泡的平均使用寿命是 1 398 小时 .</a:t>
                </a:r>
                <a:endParaRPr sz="2200">
                  <a:solidFill>
                    <a:schemeClr val="bg1"/>
                  </a:solidFill>
                  <a:ea typeface="Microsoft YaHei Regular" panose="020B0503020204020204" charset="-122"/>
                </a:endParaRPr>
              </a:p>
              <a:p>
                <a:pPr indent="558800" algn="just" fontAlgn="auto">
                  <a:lnSpc>
                    <a:spcPct val="150000"/>
                  </a:lnSpc>
                  <a:extLst>
                    <a:ext uri="{35155182-B16C-46BC-9424-99874614C6A1}">
                      <wpsdc:indentchars xmlns:wpsdc="http://www.wps.cn/officeDocument/2017/drawingmlCustomData" val="200" checksum="1956455923"/>
                    </a:ext>
                  </a:extLst>
                </a:pPr>
                <a:r>
                  <a:rPr sz="2200">
                    <a:solidFill>
                      <a:schemeClr val="bg1"/>
                    </a:solidFill>
                    <a:ea typeface="Microsoft YaHei Regular" panose="020B0503020204020204" charset="-122"/>
                  </a:rPr>
                  <a:t>再随机抽取 50 只灯泡测量使用寿命，计算所得的样本平均数一般会与例题中的样本平均数不同 . 所以，用样本平均数估计总体的平均数时，样本的平均数只是总体的平均数的近似 .</a:t>
                </a:r>
                <a:endParaRPr sz="2200">
                  <a:solidFill>
                    <a:schemeClr val="bg1"/>
                  </a:solidFill>
                  <a:ea typeface="Microsoft YaHei Regular" panose="020B0503020204020204" charset="-122"/>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58115"/>
                <a:ext cx="10079990" cy="571944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230630"/>
                <a:ext cx="10079990" cy="434530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ea typeface="Microsoft YaHei Regular" panose="020B0503020204020204" charset="-122"/>
                  </a:rPr>
                  <a:t>我们采用各偏差平方的平均数来衡量数据的稳定性，即</a:t>
                </a:r>
                <a:endParaRPr sz="2400">
                  <a:solidFill>
                    <a:schemeClr val="bg1"/>
                  </a:solidFill>
                  <a:ea typeface="Microsoft YaHei Regular" panose="020B0503020204020204" charset="-122"/>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𝑆</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den>
                      </m:f>
                      <m:d>
                        <m:dPr>
                          <m:begChr m:val="["/>
                          <m:endChr m:val="]"/>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bar>
                                    <m:barPr>
                                      <m:pos m:val="top"/>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bar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bar>
                                </m:e>
                              </m:d>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bar>
                                    <m:barPr>
                                      <m:pos m:val="top"/>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bar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bar>
                                </m:e>
                              </m:d>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𝑛</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bar>
                                    <m:barPr>
                                      <m:pos m:val="top"/>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bar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bar>
                                </m:e>
                              </m:d>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d>
                    </m:oMath>
                  </m:oMathPara>
                </a14:m>
                <a:endParaRPr sz="2400">
                  <a:solidFill>
                    <a:schemeClr val="bg1"/>
                  </a:solidFill>
                  <a:ea typeface="Microsoft YaHei Regular" panose="020B0503020204020204" charset="-122"/>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ea typeface="Microsoft YaHei Regular" panose="020B0503020204020204" charset="-122"/>
                  </a:rPr>
                  <a:t>叫作这组数据的方差 ( 用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400" baseline="30000">
                    <a:solidFill>
                      <a:schemeClr val="bg1"/>
                    </a:solidFill>
                    <a:ea typeface="Microsoft YaHei Regular" panose="020B0503020204020204" charset="-122"/>
                  </a:rPr>
                  <a:t>2</a:t>
                </a:r>
                <a:r>
                  <a:rPr sz="2400">
                    <a:solidFill>
                      <a:schemeClr val="bg1"/>
                    </a:solidFill>
                    <a:ea typeface="Microsoft YaHei Regular" panose="020B0503020204020204" charset="-122"/>
                  </a:rPr>
                  <a:t> 来表示 ).</a:t>
                </a:r>
                <a:endParaRPr sz="2400">
                  <a:solidFill>
                    <a:schemeClr val="bg1"/>
                  </a:solidFill>
                  <a:ea typeface="Microsoft YaHei Regular" panose="020B0503020204020204" charset="-122"/>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ea typeface="Microsoft YaHei Regular" panose="020B0503020204020204" charset="-122"/>
                  </a:rPr>
                  <a:t>方差用来衡量一批数据的波动大小 ( 即这批数据偏离平均数的大小 ). 方差越大，说明数据的波动越大，越不稳定 .</a:t>
                </a:r>
                <a:endParaRPr sz="2400">
                  <a:solidFill>
                    <a:schemeClr val="bg1"/>
                  </a:solidFill>
                  <a:ea typeface="Microsoft YaHei Regular" panose="020B0503020204020204" charset="-122"/>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230630"/>
                <a:ext cx="10079990" cy="434530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35842" name="矩形 6167"/>
          <p:cNvSpPr/>
          <p:nvPr/>
        </p:nvSpPr>
        <p:spPr>
          <a:xfrm>
            <a:off x="1055847" y="690563"/>
            <a:ext cx="10080000" cy="540000"/>
          </a:xfrm>
          <a:prstGeom prst="rect">
            <a:avLst/>
          </a:prstGeom>
          <a:noFill/>
          <a:ln w="9525">
            <a:noFill/>
          </a:ln>
        </p:spPr>
        <p:txBody>
          <a:bodyPr anchor="t" anchorCtr="0">
            <a:noAutofit/>
          </a:bodyPr>
          <a:p>
            <a:r>
              <a:rPr lang="zh-CN" altLang="en-US" sz="2400" b="1" dirty="0">
                <a:solidFill>
                  <a:srgbClr val="FFFF00"/>
                </a:solidFill>
                <a:latin typeface="Microsoft YaHei Bold" panose="020B0503020204020204" charset="-122"/>
                <a:ea typeface="Microsoft YaHei Bold" panose="020B0503020204020204" charset="-122"/>
              </a:rPr>
              <a:t>2. 方差和标准差</a:t>
            </a:r>
            <a:endParaRPr lang="zh-CN" altLang="en-US" sz="24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05255"/>
            <a:ext cx="10079990" cy="417195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问题 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由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地去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地，中间必须经过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地，且已知由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地到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地有 3 条路可走，再由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地到</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地有 2 条路可走，那么由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地经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地有多少种不同的走法？</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分析：</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由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地去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地有 2 个步骤：第一步，由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地到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地，有 3 种不同的走法；第二步，由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地到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地，有 2 种不同的走法．因此，由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地经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地不同的走法共有</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ctr"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3×2 ＝ 6( 种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rgbClr val="FFFF00"/>
                </a:solidFill>
                <a:latin typeface="Microsoft YaHei Bold" panose="020B0503020204020204" charset="-122"/>
                <a:ea typeface="Microsoft YaHei Bold" panose="020B0503020204020204" charset="-122"/>
              </a:rPr>
              <a:t>2. 分步乘法计数原理</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矩形"/>
          <p:cNvSpPr/>
          <p:nvPr/>
        </p:nvSpPr>
        <p:spPr>
          <a:xfrm>
            <a:off x="1622425" y="1466850"/>
            <a:ext cx="6032500" cy="1861185"/>
          </a:xfrm>
          <a:prstGeom prst="rect">
            <a:avLst/>
          </a:prstGeom>
          <a:noFill/>
          <a:ln w="9525">
            <a:noFill/>
          </a:ln>
        </p:spPr>
        <p:txBody>
          <a:bodyPr wrap="none" lIns="91440" tIns="45720" rIns="91440" bIns="45720" anchor="t" anchorCtr="0">
            <a:spAutoFit/>
          </a:bodyPr>
          <a:p>
            <a:r>
              <a:rPr lang="zh-CN" altLang="en-US" sz="11500" b="1" baseline="0">
                <a:solidFill>
                  <a:schemeClr val="bg1"/>
                </a:solidFill>
                <a:latin typeface="字魂27号-布丁体" pitchFamily="2" charset="-122"/>
                <a:ea typeface="字魂27号-布丁体" pitchFamily="2" charset="-122"/>
              </a:rPr>
              <a:t>感谢</a:t>
            </a:r>
            <a:r>
              <a:rPr lang="zh-CN" altLang="en-US" sz="11500" b="1" baseline="0">
                <a:latin typeface="字魂27号-布丁体" pitchFamily="2" charset="-122"/>
                <a:ea typeface="字魂27号-布丁体" pitchFamily="2" charset="-122"/>
              </a:rPr>
              <a:t>观</a:t>
            </a:r>
            <a:r>
              <a:rPr lang="zh-CN" altLang="en-US" sz="11500" b="1" baseline="0">
                <a:solidFill>
                  <a:schemeClr val="bg1"/>
                </a:solidFill>
                <a:latin typeface="字魂27号-布丁体" pitchFamily="2" charset="-122"/>
                <a:ea typeface="字魂27号-布丁体" pitchFamily="2" charset="-122"/>
              </a:rPr>
              <a:t>看</a:t>
            </a:r>
            <a:endParaRPr lang="zh-CN" altLang="en-US" sz="11500" b="1" baseline="0">
              <a:solidFill>
                <a:schemeClr val="bg1"/>
              </a:solidFill>
              <a:latin typeface="字魂27号-布丁体" pitchFamily="2" charset="-122"/>
              <a:ea typeface="字魂27号-布丁体" pitchFamily="2" charset="-122"/>
            </a:endParaRPr>
          </a:p>
        </p:txBody>
      </p:sp>
    </p:spTree>
  </p:cSld>
  <p:clrMapOvr>
    <a:masterClrMapping/>
  </p:clrMapOvr>
  <p:transition spd="slow" advTm="3000">
    <p:push dir="u"/>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d"/>
  <p:tag name="KSO_WM_UNIT_TYPE" val="l_h_i"/>
  <p:tag name="KSO_WM_UNIT_LAYERLEVEL" val="1_1_1"/>
  <p:tag name="KSO_WM_UNIT_INDEX" val="1_1_3"/>
  <p:tag name="KSO_WM_UNIT_ID" val="diagram20228000_2*l_h_i*1_1_3"/>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a"/>
  <p:tag name="KSO_WM_UNIT_PRESET_TEXT" val="单击此处输入你的正文，文字是您思想的提炼，为了最终演示发布的良好效果"/>
  <p:tag name="KSO_WM_UNIT_NOCLEAR" val="0"/>
  <p:tag name="KSO_WM_UNIT_VALUE" val="44"/>
  <p:tag name="KSO_WM_UNIT_TYPE" val="l_h_f"/>
  <p:tag name="KSO_WM_UNIT_INDEX" val="1_1_1"/>
  <p:tag name="KSO_WM_UNIT_ID" val="diagram20228000_2*l_h_f*1_1_1"/>
  <p:tag name="KSO_WM_UNIT_LAYERLEVEL" val="1_1_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VALUE" val="124*124"/>
  <p:tag name="KSO_WM_DIAGRAM_GROUP_CODE" val="l1-1"/>
  <p:tag name="KSO_WM_UNIT_TYPE" val="l_h_x"/>
  <p:tag name="KSO_WM_UNIT_INDEX" val="1_2_1"/>
  <p:tag name="KSO_WM_UNIT_ID" val="diagram20228000_2*l_h_x*1_2_1"/>
  <p:tag name="KSO_WM_UNIT_LAYERLEVEL" val="1_1_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UNIT_VALUE" val="125*125"/>
  <p:tag name="KSO_WM_DIAGRAM_GROUP_CODE" val="l1-1"/>
  <p:tag name="KSO_WM_UNIT_TYPE" val="l_h_x"/>
  <p:tag name="KSO_WM_UNIT_INDEX" val="1_1_1"/>
  <p:tag name="KSO_WM_UNIT_ID" val="diagram20228000_2*l_h_x*1_1_1"/>
  <p:tag name="KSO_WM_UNIT_LAYERLEVEL" val="1_1_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TYPE" val="l_h_i"/>
  <p:tag name="KSO_WM_UNIT_INDEX" val="1_2_1"/>
  <p:tag name="KSO_WM_UNIT_ID" val="diagram20228000_2*l_h_i*1_2_1"/>
  <p:tag name="KSO_WM_UNIT_LAYERLEVEL" val="1_1_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e"/>
  <p:tag name="KSO_WM_UNIT_TYPE" val="l_h_i"/>
  <p:tag name="KSO_WM_UNIT_LAYERLEVEL" val="1_1_1"/>
  <p:tag name="KSO_WM_UNIT_INDEX" val="1_2_2"/>
  <p:tag name="KSO_WM_UNIT_ID" val="diagram20228000_2*l_h_i*1_2_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d"/>
  <p:tag name="KSO_WM_UNIT_TYPE" val="l_h_i"/>
  <p:tag name="KSO_WM_UNIT_LAYERLEVEL" val="1_1_1"/>
  <p:tag name="KSO_WM_UNIT_INDEX" val="1_2_3"/>
  <p:tag name="KSO_WM_UNIT_ID" val="diagram20228000_2*l_h_i*1_2_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a"/>
  <p:tag name="KSO_WM_UNIT_PRESET_TEXT" val="单击此处输入你的正文，文字是您思想的提炼，为了最终演示发布的良好效果"/>
  <p:tag name="KSO_WM_UNIT_NOCLEAR" val="0"/>
  <p:tag name="KSO_WM_UNIT_VALUE" val="44"/>
  <p:tag name="KSO_WM_UNIT_TYPE" val="l_h_f"/>
  <p:tag name="KSO_WM_UNIT_INDEX" val="1_2_1"/>
  <p:tag name="KSO_WM_UNIT_ID" val="diagram20228000_2*l_h_f*1_2_1"/>
  <p:tag name="KSO_WM_UNIT_LAYERLEVEL" val="1_1_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TYPE" val="l_h_i"/>
  <p:tag name="KSO_WM_UNIT_INDEX" val="1_1_1"/>
  <p:tag name="KSO_WM_UNIT_ID" val="diagram20228000_2*l_h_i*1_1_1"/>
  <p:tag name="KSO_WM_UNIT_LAYERLEVEL" val="1_1_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000"/>
  <p:tag name="KSO_WM_TAG_VERSION" val="1.0"/>
  <p:tag name="KSO_WM_BEAUTIFY_FLAG" val="#wm#"/>
  <p:tag name="KSO_WM_DIAGRAM_GROUP_CODE" val="l1-1"/>
  <p:tag name="KSO_WM_UNIT_SUBTYPE" val="e"/>
  <p:tag name="KSO_WM_UNIT_TYPE" val="l_h_i"/>
  <p:tag name="KSO_WM_UNIT_LAYERLEVEL" val="1_1_1"/>
  <p:tag name="KSO_WM_UNIT_INDEX" val="1_1_2"/>
  <p:tag name="KSO_WM_UNIT_ID" val="diagram20228000_2*l_h_i*1_1_2"/>
</p:tagLst>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14762</Words>
  <Application>WPS 演示</Application>
  <PresentationFormat>宽屏</PresentationFormat>
  <Paragraphs>559</Paragraphs>
  <Slides>90</Slides>
  <Notes>1</Notes>
  <HiddenSlides>0</HiddenSlides>
  <MMClips>0</MMClips>
  <ScaleCrop>false</ScaleCrop>
  <HeadingPairs>
    <vt:vector size="6" baseType="variant">
      <vt:variant>
        <vt:lpstr>已用的字体</vt:lpstr>
      </vt:variant>
      <vt:variant>
        <vt:i4>43</vt:i4>
      </vt:variant>
      <vt:variant>
        <vt:lpstr>主题</vt:lpstr>
      </vt:variant>
      <vt:variant>
        <vt:i4>1</vt:i4>
      </vt:variant>
      <vt:variant>
        <vt:lpstr>幻灯片标题</vt:lpstr>
      </vt:variant>
      <vt:variant>
        <vt:i4>90</vt:i4>
      </vt:variant>
    </vt:vector>
  </HeadingPairs>
  <TitlesOfParts>
    <vt:vector size="134" baseType="lpstr">
      <vt:lpstr>Arial</vt:lpstr>
      <vt:lpstr>宋体</vt:lpstr>
      <vt:lpstr>Wingdings</vt:lpstr>
      <vt:lpstr>微软雅黑</vt:lpstr>
      <vt:lpstr>黑体</vt:lpstr>
      <vt:lpstr>等线</vt:lpstr>
      <vt:lpstr>汉仪中等线KW</vt:lpstr>
      <vt:lpstr>Microsoft YaHei Bold</vt:lpstr>
      <vt:lpstr>Times New Roman</vt:lpstr>
      <vt:lpstr>楷体</vt:lpstr>
      <vt:lpstr>汉仪楷体KW</vt:lpstr>
      <vt:lpstr>Microsoft YaHei Regular</vt:lpstr>
      <vt:lpstr>Times New Roman Regular</vt:lpstr>
      <vt:lpstr>Times New Roman Italic</vt:lpstr>
      <vt:lpstr>宋体</vt:lpstr>
      <vt:lpstr>Arial Unicode MS</vt:lpstr>
      <vt:lpstr>汉仪书宋二KW</vt:lpstr>
      <vt:lpstr>Calibri</vt:lpstr>
      <vt:lpstr>Helvetica Neue</vt:lpstr>
      <vt:lpstr>方正宋三简体</vt:lpstr>
      <vt:lpstr>DejaVu Math TeX Gyre</vt:lpstr>
      <vt:lpstr>Microsoft YaHei</vt:lpstr>
      <vt:lpstr>Times New Roman Bold</vt:lpstr>
      <vt:lpstr>Microsoft YaHei Light</vt:lpstr>
      <vt:lpstr>FangSong</vt:lpstr>
      <vt:lpstr>字魂27号-布丁体</vt:lpstr>
      <vt:lpstr>苹方-简</vt:lpstr>
      <vt:lpstr>宋体-简</vt:lpstr>
      <vt:lpstr>たぬき油性マジック</vt:lpstr>
      <vt:lpstr>Garamond</vt:lpstr>
      <vt:lpstr>字魂27号-布丁体</vt:lpstr>
      <vt:lpstr>楷体</vt:lpstr>
      <vt:lpstr>等线</vt:lpstr>
      <vt:lpstr>宋体</vt:lpstr>
      <vt:lpstr>Copperplate Regular</vt:lpstr>
      <vt:lpstr>Charter Roman</vt:lpstr>
      <vt:lpstr>华文楷体</vt:lpstr>
      <vt:lpstr>思源黑体 CN Regular</vt:lpstr>
      <vt:lpstr>思源黑体 CN Bold</vt:lpstr>
      <vt:lpstr>思源黑体 CN Bold</vt:lpstr>
      <vt:lpstr>方正细珊瑚简体</vt:lpstr>
      <vt:lpstr>方正细珊瑚繁体</vt:lpstr>
      <vt:lpstr>方正细黑一简体</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六月</cp:lastModifiedBy>
  <cp:revision>18</cp:revision>
  <dcterms:created xsi:type="dcterms:W3CDTF">2023-10-20T08:20:39Z</dcterms:created>
  <dcterms:modified xsi:type="dcterms:W3CDTF">2023-10-20T08:20:39Z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2052-6.2.2.8394</vt:lpwstr>
  </property>
  <property fmtid="{D5CDD505-2E9C-101B-9397-08002B2CF9AE}" pid="3" name="ICV">
    <vt:lpwstr>2072DB9298E8258D1FCE30655A9B49DB_43</vt:lpwstr>
  </property>
</Properties>
</file>