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78"/>
  </p:handoutMasterIdLst>
  <p:sldIdLst>
    <p:sldId id="257" r:id="rId3"/>
    <p:sldId id="258" r:id="rId4"/>
    <p:sldId id="259" r:id="rId5"/>
    <p:sldId id="260" r:id="rId6"/>
    <p:sldId id="262" r:id="rId7"/>
    <p:sldId id="266" r:id="rId8"/>
    <p:sldId id="267" r:id="rId9"/>
    <p:sldId id="270" r:id="rId10"/>
    <p:sldId id="261" r:id="rId11"/>
    <p:sldId id="263" r:id="rId12"/>
    <p:sldId id="264" r:id="rId14"/>
    <p:sldId id="269" r:id="rId15"/>
    <p:sldId id="271" r:id="rId16"/>
    <p:sldId id="272" r:id="rId17"/>
    <p:sldId id="265" r:id="rId18"/>
    <p:sldId id="273" r:id="rId19"/>
    <p:sldId id="274" r:id="rId20"/>
    <p:sldId id="275" r:id="rId21"/>
    <p:sldId id="276" r:id="rId22"/>
    <p:sldId id="337" r:id="rId23"/>
    <p:sldId id="338" r:id="rId24"/>
    <p:sldId id="339" r:id="rId25"/>
    <p:sldId id="340" r:id="rId26"/>
    <p:sldId id="342" r:id="rId27"/>
    <p:sldId id="341" r:id="rId28"/>
    <p:sldId id="343" r:id="rId29"/>
    <p:sldId id="344" r:id="rId30"/>
    <p:sldId id="345" r:id="rId31"/>
    <p:sldId id="346" r:id="rId32"/>
    <p:sldId id="347" r:id="rId33"/>
    <p:sldId id="412" r:id="rId34"/>
    <p:sldId id="348" r:id="rId35"/>
    <p:sldId id="349" r:id="rId36"/>
    <p:sldId id="350" r:id="rId37"/>
    <p:sldId id="407" r:id="rId38"/>
    <p:sldId id="408" r:id="rId39"/>
    <p:sldId id="409" r:id="rId40"/>
    <p:sldId id="410" r:id="rId41"/>
    <p:sldId id="411" r:id="rId42"/>
    <p:sldId id="403" r:id="rId43"/>
    <p:sldId id="404" r:id="rId44"/>
    <p:sldId id="413" r:id="rId45"/>
    <p:sldId id="405" r:id="rId46"/>
    <p:sldId id="406" r:id="rId47"/>
    <p:sldId id="414" r:id="rId48"/>
    <p:sldId id="415" r:id="rId49"/>
    <p:sldId id="416" r:id="rId50"/>
    <p:sldId id="417" r:id="rId51"/>
    <p:sldId id="418" r:id="rId52"/>
    <p:sldId id="419" r:id="rId53"/>
    <p:sldId id="420" r:id="rId54"/>
    <p:sldId id="421" r:id="rId55"/>
    <p:sldId id="422" r:id="rId56"/>
    <p:sldId id="423" r:id="rId57"/>
    <p:sldId id="424" r:id="rId58"/>
    <p:sldId id="425" r:id="rId59"/>
    <p:sldId id="426" r:id="rId60"/>
    <p:sldId id="427" r:id="rId61"/>
    <p:sldId id="428" r:id="rId62"/>
    <p:sldId id="429" r:id="rId63"/>
    <p:sldId id="430" r:id="rId64"/>
    <p:sldId id="431" r:id="rId65"/>
    <p:sldId id="432" r:id="rId66"/>
    <p:sldId id="433" r:id="rId67"/>
    <p:sldId id="434" r:id="rId68"/>
    <p:sldId id="435" r:id="rId69"/>
    <p:sldId id="436" r:id="rId70"/>
    <p:sldId id="437" r:id="rId71"/>
    <p:sldId id="438" r:id="rId72"/>
    <p:sldId id="439" r:id="rId73"/>
    <p:sldId id="440" r:id="rId74"/>
    <p:sldId id="441" r:id="rId75"/>
    <p:sldId id="442" r:id="rId76"/>
    <p:sldId id="443" r:id="rId77"/>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9"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19"/>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6.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17.wmf"/><Relationship Id="rId8" Type="http://schemas.openxmlformats.org/officeDocument/2006/relationships/image" Target="../media/image16.wmf"/><Relationship Id="rId7" Type="http://schemas.openxmlformats.org/officeDocument/2006/relationships/image" Target="../media/image15.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 Id="rId3" Type="http://schemas.openxmlformats.org/officeDocument/2006/relationships/image" Target="../media/image7.wmf"/><Relationship Id="rId2" Type="http://schemas.openxmlformats.org/officeDocument/2006/relationships/image" Target="../media/image11.wmf"/><Relationship Id="rId13" Type="http://schemas.openxmlformats.org/officeDocument/2006/relationships/image" Target="../media/image21.wmf"/><Relationship Id="rId12" Type="http://schemas.openxmlformats.org/officeDocument/2006/relationships/image" Target="../media/image20.wmf"/><Relationship Id="rId11" Type="http://schemas.openxmlformats.org/officeDocument/2006/relationships/image" Target="../media/image19.wmf"/><Relationship Id="rId10" Type="http://schemas.openxmlformats.org/officeDocument/2006/relationships/image" Target="../media/image18.wmf"/><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25.wmf"/><Relationship Id="rId8" Type="http://schemas.openxmlformats.org/officeDocument/2006/relationships/image" Target="../media/image24.wmf"/><Relationship Id="rId7" Type="http://schemas.openxmlformats.org/officeDocument/2006/relationships/image" Target="../media/image23.wmf"/><Relationship Id="rId6" Type="http://schemas.openxmlformats.org/officeDocument/2006/relationships/image" Target="../media/image22.wmf"/><Relationship Id="rId5" Type="http://schemas.openxmlformats.org/officeDocument/2006/relationships/image" Target="../media/image7.wmf"/><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2" Type="http://schemas.openxmlformats.org/officeDocument/2006/relationships/image" Target="../media/image28.wmf"/><Relationship Id="rId11" Type="http://schemas.openxmlformats.org/officeDocument/2006/relationships/image" Target="../media/image27.wmf"/><Relationship Id="rId10" Type="http://schemas.openxmlformats.org/officeDocument/2006/relationships/image" Target="../media/image26.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37.wmf"/><Relationship Id="rId8" Type="http://schemas.openxmlformats.org/officeDocument/2006/relationships/image" Target="../media/image36.wmf"/><Relationship Id="rId7" Type="http://schemas.openxmlformats.org/officeDocument/2006/relationships/image" Target="../media/image35.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 Id="rId3" Type="http://schemas.openxmlformats.org/officeDocument/2006/relationships/image" Target="../media/image31.wmf"/><Relationship Id="rId20" Type="http://schemas.openxmlformats.org/officeDocument/2006/relationships/image" Target="../media/image27.wmf"/><Relationship Id="rId2" Type="http://schemas.openxmlformats.org/officeDocument/2006/relationships/image" Target="../media/image30.wmf"/><Relationship Id="rId19" Type="http://schemas.openxmlformats.org/officeDocument/2006/relationships/image" Target="../media/image26.wmf"/><Relationship Id="rId18" Type="http://schemas.openxmlformats.org/officeDocument/2006/relationships/image" Target="../media/image25.wmf"/><Relationship Id="rId17" Type="http://schemas.openxmlformats.org/officeDocument/2006/relationships/image" Target="../media/image24.wmf"/><Relationship Id="rId16" Type="http://schemas.openxmlformats.org/officeDocument/2006/relationships/image" Target="../media/image23.wmf"/><Relationship Id="rId15" Type="http://schemas.openxmlformats.org/officeDocument/2006/relationships/image" Target="../media/image22.wmf"/><Relationship Id="rId14" Type="http://schemas.openxmlformats.org/officeDocument/2006/relationships/image" Target="../media/image7.wmf"/><Relationship Id="rId13" Type="http://schemas.openxmlformats.org/officeDocument/2006/relationships/image" Target="../media/image15.wmf"/><Relationship Id="rId12" Type="http://schemas.openxmlformats.org/officeDocument/2006/relationships/image" Target="../media/image14.wmf"/><Relationship Id="rId11" Type="http://schemas.openxmlformats.org/officeDocument/2006/relationships/image" Target="../media/image13.wmf"/><Relationship Id="rId10" Type="http://schemas.openxmlformats.org/officeDocument/2006/relationships/image" Target="../media/image12.wmf"/><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7" name="标题 6"/>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8" name="副标题 7"/>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9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90204" pitchFamily="34" charset="0"/>
                <a:ea typeface="微软雅黑" panose="020B0503020204020204" charset="-122"/>
                <a:cs typeface="+mn-cs"/>
              </a:rPr>
            </a:fld>
            <a:endParaRPr lang="zh-CN" altLang="en-US" strike="noStrike" noProof="1" dirty="0"/>
          </a:p>
        </p:txBody>
      </p:sp>
      <p:sp>
        <p:nvSpPr>
          <p:cNvPr id="9" name="矩形 8"/>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矩形 9"/>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矩形 10"/>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2" name="椭圆 11"/>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标题 6"/>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8" name="副标题 7"/>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9" name="日期占位符 8"/>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0" name="页脚占位符 9"/>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11" name="灯片编号占位符 10"/>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2" name="矩形 11"/>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3" name="矩形 12"/>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矩形 13"/>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7" name="椭圆 16"/>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8" name="椭圆 17"/>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片1"/>
          <p:cNvPicPr/>
          <p:nvPr userDrawn="1"/>
        </p:nvPicPr>
        <p:blipFill>
          <a:blip r:embed="rId2"/>
          <a:stretch>
            <a:fillRect/>
          </a:stretch>
        </p:blipFill>
        <p:spPr>
          <a:xfrm>
            <a:off x="155575" y="188595"/>
            <a:ext cx="11880000" cy="6480175"/>
          </a:xfrm>
          <a:prstGeom prst="rect">
            <a:avLst/>
          </a:prstGeom>
        </p:spPr>
      </p:pic>
    </p:spTree>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pic>
        <p:nvPicPr>
          <p:cNvPr id="10" name="图片 9" descr="图片4"/>
          <p:cNvPicPr>
            <a:picLocks noChangeAspect="1"/>
          </p:cNvPicPr>
          <p:nvPr userDrawn="1"/>
        </p:nvPicPr>
        <p:blipFill>
          <a:blip r:embed="rId2"/>
          <a:stretch>
            <a:fillRect/>
          </a:stretch>
        </p:blipFill>
        <p:spPr>
          <a:xfrm>
            <a:off x="0" y="0"/>
            <a:ext cx="12192000" cy="6857365"/>
          </a:xfrm>
          <a:prstGeom prst="rect">
            <a:avLst/>
          </a:prstGeom>
        </p:spPr>
      </p:pic>
      <p:sp>
        <p:nvSpPr>
          <p:cNvPr id="11" name="圆角矩形 10"/>
          <p:cNvSpPr/>
          <p:nvPr userDrawn="1"/>
        </p:nvSpPr>
        <p:spPr>
          <a:xfrm>
            <a:off x="426085" y="459105"/>
            <a:ext cx="11340000" cy="594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15.wmf"/><Relationship Id="rId7" Type="http://schemas.openxmlformats.org/officeDocument/2006/relationships/oleObject" Target="../embeddings/oleObject18.bin"/><Relationship Id="rId6" Type="http://schemas.openxmlformats.org/officeDocument/2006/relationships/image" Target="../media/image14.wmf"/><Relationship Id="rId5" Type="http://schemas.openxmlformats.org/officeDocument/2006/relationships/oleObject" Target="../embeddings/oleObject17.bin"/><Relationship Id="rId4" Type="http://schemas.openxmlformats.org/officeDocument/2006/relationships/image" Target="../media/image13.wmf"/><Relationship Id="rId3" Type="http://schemas.openxmlformats.org/officeDocument/2006/relationships/oleObject" Target="../embeddings/oleObject16.bin"/><Relationship Id="rId28" Type="http://schemas.openxmlformats.org/officeDocument/2006/relationships/notesSlide" Target="../notesSlides/notesSlide1.xml"/><Relationship Id="rId27" Type="http://schemas.openxmlformats.org/officeDocument/2006/relationships/vmlDrawing" Target="../drawings/vmlDrawing3.vml"/><Relationship Id="rId26" Type="http://schemas.openxmlformats.org/officeDocument/2006/relationships/slideLayout" Target="../slideLayouts/slideLayout7.xml"/><Relationship Id="rId25" Type="http://schemas.openxmlformats.org/officeDocument/2006/relationships/image" Target="../media/image28.wmf"/><Relationship Id="rId24" Type="http://schemas.openxmlformats.org/officeDocument/2006/relationships/oleObject" Target="../embeddings/oleObject27.bin"/><Relationship Id="rId23" Type="http://schemas.openxmlformats.org/officeDocument/2006/relationships/image" Target="../media/image27.wmf"/><Relationship Id="rId22" Type="http://schemas.openxmlformats.org/officeDocument/2006/relationships/oleObject" Target="../embeddings/oleObject26.bin"/><Relationship Id="rId21" Type="http://schemas.openxmlformats.org/officeDocument/2006/relationships/oleObject" Target="../embeddings/oleObject25.bin"/><Relationship Id="rId20" Type="http://schemas.openxmlformats.org/officeDocument/2006/relationships/image" Target="../media/image26.wmf"/><Relationship Id="rId2" Type="http://schemas.openxmlformats.org/officeDocument/2006/relationships/image" Target="../media/image12.wmf"/><Relationship Id="rId19" Type="http://schemas.openxmlformats.org/officeDocument/2006/relationships/oleObject" Target="../embeddings/oleObject24.bin"/><Relationship Id="rId18" Type="http://schemas.openxmlformats.org/officeDocument/2006/relationships/image" Target="../media/image25.wmf"/><Relationship Id="rId17" Type="http://schemas.openxmlformats.org/officeDocument/2006/relationships/oleObject" Target="../embeddings/oleObject23.bin"/><Relationship Id="rId16" Type="http://schemas.openxmlformats.org/officeDocument/2006/relationships/image" Target="../media/image24.wmf"/><Relationship Id="rId15" Type="http://schemas.openxmlformats.org/officeDocument/2006/relationships/oleObject" Target="../embeddings/oleObject22.bin"/><Relationship Id="rId14" Type="http://schemas.openxmlformats.org/officeDocument/2006/relationships/image" Target="../media/image23.wmf"/><Relationship Id="rId13" Type="http://schemas.openxmlformats.org/officeDocument/2006/relationships/oleObject" Target="../embeddings/oleObject21.bin"/><Relationship Id="rId12" Type="http://schemas.openxmlformats.org/officeDocument/2006/relationships/image" Target="../media/image22.wmf"/><Relationship Id="rId11" Type="http://schemas.openxmlformats.org/officeDocument/2006/relationships/oleObject" Target="../embeddings/oleObject20.bin"/><Relationship Id="rId10" Type="http://schemas.openxmlformats.org/officeDocument/2006/relationships/image" Target="../media/image7.wmf"/><Relationship Id="rId1" Type="http://schemas.openxmlformats.org/officeDocument/2006/relationships/oleObject" Target="../embeddings/oleObject15.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32.bin"/><Relationship Id="rId8" Type="http://schemas.openxmlformats.org/officeDocument/2006/relationships/image" Target="../media/image32.wmf"/><Relationship Id="rId7" Type="http://schemas.openxmlformats.org/officeDocument/2006/relationships/oleObject" Target="../embeddings/oleObject31.bin"/><Relationship Id="rId6" Type="http://schemas.openxmlformats.org/officeDocument/2006/relationships/image" Target="../media/image31.wmf"/><Relationship Id="rId5" Type="http://schemas.openxmlformats.org/officeDocument/2006/relationships/oleObject" Target="../embeddings/oleObject30.bin"/><Relationship Id="rId43" Type="http://schemas.openxmlformats.org/officeDocument/2006/relationships/vmlDrawing" Target="../drawings/vmlDrawing4.vml"/><Relationship Id="rId42" Type="http://schemas.openxmlformats.org/officeDocument/2006/relationships/slideLayout" Target="../slideLayouts/slideLayout7.xml"/><Relationship Id="rId41" Type="http://schemas.openxmlformats.org/officeDocument/2006/relationships/image" Target="../media/image27.wmf"/><Relationship Id="rId40" Type="http://schemas.openxmlformats.org/officeDocument/2006/relationships/oleObject" Target="../embeddings/oleObject48.bin"/><Relationship Id="rId4" Type="http://schemas.openxmlformats.org/officeDocument/2006/relationships/image" Target="../media/image30.wmf"/><Relationship Id="rId39" Type="http://schemas.openxmlformats.org/officeDocument/2006/relationships/oleObject" Target="../embeddings/oleObject47.bin"/><Relationship Id="rId38" Type="http://schemas.openxmlformats.org/officeDocument/2006/relationships/image" Target="../media/image26.wmf"/><Relationship Id="rId37" Type="http://schemas.openxmlformats.org/officeDocument/2006/relationships/oleObject" Target="../embeddings/oleObject46.bin"/><Relationship Id="rId36" Type="http://schemas.openxmlformats.org/officeDocument/2006/relationships/image" Target="../media/image25.wmf"/><Relationship Id="rId35" Type="http://schemas.openxmlformats.org/officeDocument/2006/relationships/oleObject" Target="../embeddings/oleObject45.bin"/><Relationship Id="rId34" Type="http://schemas.openxmlformats.org/officeDocument/2006/relationships/image" Target="../media/image24.wmf"/><Relationship Id="rId33" Type="http://schemas.openxmlformats.org/officeDocument/2006/relationships/oleObject" Target="../embeddings/oleObject44.bin"/><Relationship Id="rId32" Type="http://schemas.openxmlformats.org/officeDocument/2006/relationships/image" Target="../media/image23.wmf"/><Relationship Id="rId31" Type="http://schemas.openxmlformats.org/officeDocument/2006/relationships/oleObject" Target="../embeddings/oleObject43.bin"/><Relationship Id="rId30" Type="http://schemas.openxmlformats.org/officeDocument/2006/relationships/image" Target="../media/image22.wmf"/><Relationship Id="rId3" Type="http://schemas.openxmlformats.org/officeDocument/2006/relationships/oleObject" Target="../embeddings/oleObject29.bin"/><Relationship Id="rId29" Type="http://schemas.openxmlformats.org/officeDocument/2006/relationships/oleObject" Target="../embeddings/oleObject42.bin"/><Relationship Id="rId28" Type="http://schemas.openxmlformats.org/officeDocument/2006/relationships/image" Target="../media/image7.wmf"/><Relationship Id="rId27" Type="http://schemas.openxmlformats.org/officeDocument/2006/relationships/oleObject" Target="../embeddings/oleObject41.bin"/><Relationship Id="rId26" Type="http://schemas.openxmlformats.org/officeDocument/2006/relationships/image" Target="../media/image15.wmf"/><Relationship Id="rId25" Type="http://schemas.openxmlformats.org/officeDocument/2006/relationships/oleObject" Target="../embeddings/oleObject40.bin"/><Relationship Id="rId24" Type="http://schemas.openxmlformats.org/officeDocument/2006/relationships/image" Target="../media/image14.wmf"/><Relationship Id="rId23" Type="http://schemas.openxmlformats.org/officeDocument/2006/relationships/oleObject" Target="../embeddings/oleObject39.bin"/><Relationship Id="rId22" Type="http://schemas.openxmlformats.org/officeDocument/2006/relationships/image" Target="../media/image13.wmf"/><Relationship Id="rId21" Type="http://schemas.openxmlformats.org/officeDocument/2006/relationships/oleObject" Target="../embeddings/oleObject38.bin"/><Relationship Id="rId20" Type="http://schemas.openxmlformats.org/officeDocument/2006/relationships/image" Target="../media/image12.wmf"/><Relationship Id="rId2" Type="http://schemas.openxmlformats.org/officeDocument/2006/relationships/image" Target="../media/image29.wmf"/><Relationship Id="rId19" Type="http://schemas.openxmlformats.org/officeDocument/2006/relationships/oleObject" Target="../embeddings/oleObject37.bin"/><Relationship Id="rId18" Type="http://schemas.openxmlformats.org/officeDocument/2006/relationships/image" Target="../media/image37.wmf"/><Relationship Id="rId17" Type="http://schemas.openxmlformats.org/officeDocument/2006/relationships/oleObject" Target="../embeddings/oleObject36.bin"/><Relationship Id="rId16" Type="http://schemas.openxmlformats.org/officeDocument/2006/relationships/image" Target="../media/image36.wmf"/><Relationship Id="rId15" Type="http://schemas.openxmlformats.org/officeDocument/2006/relationships/oleObject" Target="../embeddings/oleObject35.bin"/><Relationship Id="rId14" Type="http://schemas.openxmlformats.org/officeDocument/2006/relationships/image" Target="../media/image35.wmf"/><Relationship Id="rId13" Type="http://schemas.openxmlformats.org/officeDocument/2006/relationships/oleObject" Target="../embeddings/oleObject34.bin"/><Relationship Id="rId12" Type="http://schemas.openxmlformats.org/officeDocument/2006/relationships/image" Target="../media/image34.wmf"/><Relationship Id="rId11" Type="http://schemas.openxmlformats.org/officeDocument/2006/relationships/oleObject" Target="../embeddings/oleObject33.bin"/><Relationship Id="rId10" Type="http://schemas.openxmlformats.org/officeDocument/2006/relationships/image" Target="../media/image33.wmf"/><Relationship Id="rId1" Type="http://schemas.openxmlformats.org/officeDocument/2006/relationships/oleObject" Target="../embeddings/oleObject28.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9" Type="http://schemas.openxmlformats.org/officeDocument/2006/relationships/vmlDrawing" Target="../drawings/vmlDrawing5.vml"/><Relationship Id="rId8" Type="http://schemas.openxmlformats.org/officeDocument/2006/relationships/slideLayout" Target="../slideLayouts/slideLayout7.xml"/><Relationship Id="rId7" Type="http://schemas.openxmlformats.org/officeDocument/2006/relationships/image" Target="../media/image41.png"/><Relationship Id="rId6" Type="http://schemas.openxmlformats.org/officeDocument/2006/relationships/image" Target="../media/image40.wmf"/><Relationship Id="rId5" Type="http://schemas.openxmlformats.org/officeDocument/2006/relationships/oleObject" Target="../embeddings/oleObject51.bin"/><Relationship Id="rId4" Type="http://schemas.openxmlformats.org/officeDocument/2006/relationships/image" Target="../media/image39.wmf"/><Relationship Id="rId3" Type="http://schemas.openxmlformats.org/officeDocument/2006/relationships/oleObject" Target="../embeddings/oleObject50.bin"/><Relationship Id="rId2" Type="http://schemas.openxmlformats.org/officeDocument/2006/relationships/image" Target="../media/image38.wmf"/><Relationship Id="rId1" Type="http://schemas.openxmlformats.org/officeDocument/2006/relationships/oleObject" Target="../embeddings/oleObject49.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7.xml"/><Relationship Id="rId2" Type="http://schemas.openxmlformats.org/officeDocument/2006/relationships/image" Target="../media/image42.png"/><Relationship Id="rId1" Type="http://schemas.openxmlformats.org/officeDocument/2006/relationships/oleObject" Target="../embeddings/oleObject52.bin"/></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46.png"/><Relationship Id="rId1" Type="http://schemas.openxmlformats.org/officeDocument/2006/relationships/image" Target="../media/image4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0.png"/><Relationship Id="rId1" Type="http://schemas.openxmlformats.org/officeDocument/2006/relationships/image" Target="../media/image49.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52.png"/><Relationship Id="rId1"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5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5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5.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57.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6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6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7.png"/><Relationship Id="rId1" Type="http://schemas.openxmlformats.org/officeDocument/2006/relationships/image" Target="../media/image66.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69.png"/><Relationship Id="rId1" Type="http://schemas.openxmlformats.org/officeDocument/2006/relationships/image" Target="../media/image68.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1.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3.png"/></Relationships>
</file>

<file path=ppt/slides/_rels/slide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4.xml"/><Relationship Id="rId2" Type="http://schemas.openxmlformats.org/officeDocument/2006/relationships/image" Target="../media/image7.wmf"/><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4.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5.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77.png"/><Relationship Id="rId1" Type="http://schemas.openxmlformats.org/officeDocument/2006/relationships/image" Target="../media/image76.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8.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9.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0.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82.png"/><Relationship Id="rId1" Type="http://schemas.openxmlformats.org/officeDocument/2006/relationships/image" Target="../media/image81.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3.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5.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6.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7.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3.png"/></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5.png"/><Relationship Id="rId1" Type="http://schemas.openxmlformats.org/officeDocument/2006/relationships/image" Target="../media/image94.png"/></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96.png"/></Relationships>
</file>

<file path=ppt/slides/_rels/slide73.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image" Target="../media/image9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12.wmf"/><Relationship Id="rId7" Type="http://schemas.openxmlformats.org/officeDocument/2006/relationships/oleObject" Target="../embeddings/oleObject5.bin"/><Relationship Id="rId6" Type="http://schemas.openxmlformats.org/officeDocument/2006/relationships/image" Target="../media/image7.wmf"/><Relationship Id="rId5" Type="http://schemas.openxmlformats.org/officeDocument/2006/relationships/oleObject" Target="../embeddings/oleObject4.bin"/><Relationship Id="rId4" Type="http://schemas.openxmlformats.org/officeDocument/2006/relationships/image" Target="../media/image11.wmf"/><Relationship Id="rId3" Type="http://schemas.openxmlformats.org/officeDocument/2006/relationships/oleObject" Target="../embeddings/oleObject3.bin"/><Relationship Id="rId28" Type="http://schemas.openxmlformats.org/officeDocument/2006/relationships/vmlDrawing" Target="../drawings/vmlDrawing2.vml"/><Relationship Id="rId27" Type="http://schemas.openxmlformats.org/officeDocument/2006/relationships/slideLayout" Target="../slideLayouts/slideLayout7.xml"/><Relationship Id="rId26" Type="http://schemas.openxmlformats.org/officeDocument/2006/relationships/image" Target="../media/image21.wmf"/><Relationship Id="rId25" Type="http://schemas.openxmlformats.org/officeDocument/2006/relationships/oleObject" Target="../embeddings/oleObject14.bin"/><Relationship Id="rId24" Type="http://schemas.openxmlformats.org/officeDocument/2006/relationships/image" Target="../media/image20.wmf"/><Relationship Id="rId23" Type="http://schemas.openxmlformats.org/officeDocument/2006/relationships/oleObject" Target="../embeddings/oleObject13.bin"/><Relationship Id="rId22" Type="http://schemas.openxmlformats.org/officeDocument/2006/relationships/image" Target="../media/image19.wmf"/><Relationship Id="rId21" Type="http://schemas.openxmlformats.org/officeDocument/2006/relationships/oleObject" Target="../embeddings/oleObject12.bin"/><Relationship Id="rId20" Type="http://schemas.openxmlformats.org/officeDocument/2006/relationships/image" Target="../media/image18.wmf"/><Relationship Id="rId2" Type="http://schemas.openxmlformats.org/officeDocument/2006/relationships/image" Target="../media/image10.wmf"/><Relationship Id="rId19" Type="http://schemas.openxmlformats.org/officeDocument/2006/relationships/oleObject" Target="../embeddings/oleObject11.bin"/><Relationship Id="rId18" Type="http://schemas.openxmlformats.org/officeDocument/2006/relationships/image" Target="../media/image17.wmf"/><Relationship Id="rId17" Type="http://schemas.openxmlformats.org/officeDocument/2006/relationships/oleObject" Target="../embeddings/oleObject10.bin"/><Relationship Id="rId16" Type="http://schemas.openxmlformats.org/officeDocument/2006/relationships/image" Target="../media/image16.wmf"/><Relationship Id="rId15" Type="http://schemas.openxmlformats.org/officeDocument/2006/relationships/oleObject" Target="../embeddings/oleObject9.bin"/><Relationship Id="rId14" Type="http://schemas.openxmlformats.org/officeDocument/2006/relationships/image" Target="../media/image15.wmf"/><Relationship Id="rId13" Type="http://schemas.openxmlformats.org/officeDocument/2006/relationships/oleObject" Target="../embeddings/oleObject8.bin"/><Relationship Id="rId12" Type="http://schemas.openxmlformats.org/officeDocument/2006/relationships/image" Target="../media/image14.wmf"/><Relationship Id="rId11" Type="http://schemas.openxmlformats.org/officeDocument/2006/relationships/oleObject" Target="../embeddings/oleObject7.bin"/><Relationship Id="rId10" Type="http://schemas.openxmlformats.org/officeDocument/2006/relationships/image" Target="../media/image13.wmf"/><Relationship Id="rId1"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charset="-122"/>
                <a:ea typeface="黑体" panose="02010609060101010101" charset="-122"/>
              </a:rPr>
              <a:t>高等数学（第</a:t>
            </a:r>
            <a:r>
              <a:rPr lang="zh-CN" altLang="en-US" sz="7200" b="1">
                <a:solidFill>
                  <a:schemeClr val="bg1"/>
                </a:solidFill>
                <a:latin typeface="黑体" panose="02010609060101010101" charset="-122"/>
                <a:ea typeface="黑体" panose="02010609060101010101" charset="-122"/>
              </a:rPr>
              <a:t>三</a:t>
            </a:r>
            <a:r>
              <a:rPr lang="zh-CN" altLang="en-US" sz="7200" b="1" baseline="0">
                <a:solidFill>
                  <a:schemeClr val="bg1"/>
                </a:solidFill>
                <a:latin typeface="黑体" panose="02010609060101010101" charset="-122"/>
                <a:ea typeface="黑体" panose="02010609060101010101" charset="-122"/>
              </a:rPr>
              <a:t>版）</a:t>
            </a:r>
            <a:endParaRPr lang="zh-CN" altLang="en-US" sz="7200" b="1" baseline="0">
              <a:solidFill>
                <a:schemeClr val="bg1"/>
              </a:solidFill>
              <a:latin typeface="黑体" panose="02010609060101010101" charset="-122"/>
              <a:ea typeface="黑体" panose="02010609060101010101" charset="-122"/>
            </a:endParaRPr>
          </a:p>
        </p:txBody>
      </p:sp>
      <p:sp>
        <p:nvSpPr>
          <p:cNvPr id="4"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0">
                                          <p:stCondLst>
                                            <p:cond delay="0"/>
                                          </p:stCondLst>
                                        </p:cTn>
                                        <p:tgtEl>
                                          <p:spTgt spid="3"/>
                                        </p:tgtEl>
                                      </p:cBhvr>
                                    </p:animEffect>
                                    <p:anim calcmode="lin" valueType="num">
                                      <p:cBhvr>
                                        <p:cTn id="8"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3"/>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3"/>
                                        </p:tgtEl>
                                      </p:cBhvr>
                                      <p:to x="100000" y="60000"/>
                                    </p:animScale>
                                    <p:animScale>
                                      <p:cBhvr>
                                        <p:cTn id="14" dur="415" decel="50000">
                                          <p:stCondLst>
                                            <p:cond delay="1690"/>
                                          </p:stCondLst>
                                        </p:cTn>
                                        <p:tgtEl>
                                          <p:spTgt spid="3"/>
                                        </p:tgtEl>
                                      </p:cBhvr>
                                      <p:to x="100000" y="100000"/>
                                    </p:animScale>
                                    <p:animScale>
                                      <p:cBhvr>
                                        <p:cTn id="15" dur="65">
                                          <p:stCondLst>
                                            <p:cond delay="3280"/>
                                          </p:stCondLst>
                                        </p:cTn>
                                        <p:tgtEl>
                                          <p:spTgt spid="3"/>
                                        </p:tgtEl>
                                      </p:cBhvr>
                                      <p:to x="100000" y="80000"/>
                                    </p:animScale>
                                    <p:animScale>
                                      <p:cBhvr>
                                        <p:cTn id="16" dur="415" decel="50000">
                                          <p:stCondLst>
                                            <p:cond delay="3345"/>
                                          </p:stCondLst>
                                        </p:cTn>
                                        <p:tgtEl>
                                          <p:spTgt spid="3"/>
                                        </p:tgtEl>
                                      </p:cBhvr>
                                      <p:to x="100000" y="100000"/>
                                    </p:animScale>
                                    <p:animScale>
                                      <p:cBhvr>
                                        <p:cTn id="17" dur="65">
                                          <p:stCondLst>
                                            <p:cond delay="4105"/>
                                          </p:stCondLst>
                                        </p:cTn>
                                        <p:tgtEl>
                                          <p:spTgt spid="3"/>
                                        </p:tgtEl>
                                      </p:cBhvr>
                                      <p:to x="100000" y="90000"/>
                                    </p:animScale>
                                    <p:animScale>
                                      <p:cBhvr>
                                        <p:cTn id="18" dur="415" decel="50000">
                                          <p:stCondLst>
                                            <p:cond delay="4170"/>
                                          </p:stCondLst>
                                        </p:cTn>
                                        <p:tgtEl>
                                          <p:spTgt spid="3"/>
                                        </p:tgtEl>
                                      </p:cBhvr>
                                      <p:to x="100000" y="100000"/>
                                    </p:animScale>
                                    <p:animScale>
                                      <p:cBhvr>
                                        <p:cTn id="19" dur="65">
                                          <p:stCondLst>
                                            <p:cond delay="4520"/>
                                          </p:stCondLst>
                                        </p:cTn>
                                        <p:tgtEl>
                                          <p:spTgt spid="3"/>
                                        </p:tgtEl>
                                      </p:cBhvr>
                                      <p:to x="100000" y="95000"/>
                                    </p:animScale>
                                    <p:animScale>
                                      <p:cBhvr>
                                        <p:cTn id="20" dur="415" decel="50000">
                                          <p:stCondLst>
                                            <p:cond delay="4585"/>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000000"/>
                                          </p:val>
                                        </p:tav>
                                        <p:tav tm="100000">
                                          <p:val>
                                            <p:strVal val="#ppt_w"/>
                                          </p:val>
                                        </p:tav>
                                      </p:tavLst>
                                    </p:anim>
                                    <p:anim calcmode="lin" valueType="num">
                                      <p:cBhvr>
                                        <p:cTn id="26" dur="1000" fill="hold"/>
                                        <p:tgtEl>
                                          <p:spTgt spid="4"/>
                                        </p:tgtEl>
                                        <p:attrNameLst>
                                          <p:attrName>ppt_h</p:attrName>
                                        </p:attrNameLst>
                                      </p:cBhvr>
                                      <p:tavLst>
                                        <p:tav tm="0">
                                          <p:val>
                                            <p:fltVal val="0.000000"/>
                                          </p:val>
                                        </p:tav>
                                        <p:tav tm="100000">
                                          <p:val>
                                            <p:strVal val="#ppt_h"/>
                                          </p:val>
                                        </p:tav>
                                      </p:tavLst>
                                    </p:anim>
                                    <p:anim calcmode="lin" valueType="num">
                                      <p:cBhvr>
                                        <p:cTn id="27" dur="1000" fill="hold"/>
                                        <p:tgtEl>
                                          <p:spTgt spid="4"/>
                                        </p:tgtEl>
                                        <p:attrNameLst>
                                          <p:attrName>style.rotation</p:attrName>
                                        </p:attrNameLst>
                                      </p:cBhvr>
                                      <p:tavLst>
                                        <p:tav tm="0">
                                          <p:val>
                                            <p:fltVal val="90.000000"/>
                                          </p:val>
                                        </p:tav>
                                        <p:tav tm="100000">
                                          <p:val>
                                            <p:fltVal val="0.00000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213" name="组合 8212"/>
          <p:cNvGrpSpPr/>
          <p:nvPr/>
        </p:nvGrpSpPr>
        <p:grpSpPr>
          <a:xfrm>
            <a:off x="1152208" y="2718435"/>
            <a:ext cx="4721225" cy="3032125"/>
            <a:chOff x="1657" y="1321"/>
            <a:chExt cx="2974" cy="1910"/>
          </a:xfrm>
        </p:grpSpPr>
        <p:grpSp>
          <p:nvGrpSpPr>
            <p:cNvPr id="37890" name="组合 8213"/>
            <p:cNvGrpSpPr/>
            <p:nvPr/>
          </p:nvGrpSpPr>
          <p:grpSpPr>
            <a:xfrm>
              <a:off x="1657" y="1321"/>
              <a:ext cx="2974" cy="1910"/>
              <a:chOff x="1657" y="1321"/>
              <a:chExt cx="2974" cy="1910"/>
            </a:xfrm>
          </p:grpSpPr>
          <p:sp>
            <p:nvSpPr>
              <p:cNvPr id="37891" name="直接连接符 8214"/>
              <p:cNvSpPr/>
              <p:nvPr/>
            </p:nvSpPr>
            <p:spPr>
              <a:xfrm rot="721836" flipH="1">
                <a:off x="1900" y="2592"/>
                <a:ext cx="624" cy="624"/>
              </a:xfrm>
              <a:prstGeom prst="line">
                <a:avLst/>
              </a:prstGeom>
              <a:ln w="28575" cap="flat" cmpd="sng">
                <a:solidFill>
                  <a:schemeClr val="tx1">
                    <a:lumMod val="95000"/>
                    <a:lumOff val="5000"/>
                  </a:schemeClr>
                </a:solidFill>
                <a:prstDash val="solid"/>
                <a:round/>
                <a:headEnd type="none" w="med" len="med"/>
                <a:tailEnd type="triangle" w="med" len="med"/>
              </a:ln>
            </p:spPr>
          </p:sp>
          <p:sp>
            <p:nvSpPr>
              <p:cNvPr id="37892" name="直接连接符 8215"/>
              <p:cNvSpPr/>
              <p:nvPr/>
            </p:nvSpPr>
            <p:spPr>
              <a:xfrm flipV="1">
                <a:off x="2592" y="1488"/>
                <a:ext cx="0" cy="1172"/>
              </a:xfrm>
              <a:prstGeom prst="line">
                <a:avLst/>
              </a:prstGeom>
              <a:ln w="28575" cap="flat" cmpd="sng">
                <a:solidFill>
                  <a:schemeClr val="tx1">
                    <a:lumMod val="95000"/>
                    <a:lumOff val="5000"/>
                  </a:schemeClr>
                </a:solidFill>
                <a:prstDash val="solid"/>
                <a:round/>
                <a:headEnd type="none" w="med" len="med"/>
                <a:tailEnd type="triangle" w="med" len="med"/>
              </a:ln>
            </p:spPr>
          </p:sp>
          <p:sp>
            <p:nvSpPr>
              <p:cNvPr id="37893" name="直接连接符 8216"/>
              <p:cNvSpPr/>
              <p:nvPr/>
            </p:nvSpPr>
            <p:spPr>
              <a:xfrm flipH="1">
                <a:off x="2592" y="2660"/>
                <a:ext cx="1868" cy="0"/>
              </a:xfrm>
              <a:prstGeom prst="line">
                <a:avLst/>
              </a:prstGeom>
              <a:ln w="28575" cap="flat" cmpd="sng">
                <a:solidFill>
                  <a:schemeClr val="tx1">
                    <a:lumMod val="95000"/>
                    <a:lumOff val="5000"/>
                  </a:schemeClr>
                </a:solidFill>
                <a:prstDash val="solid"/>
                <a:round/>
                <a:headEnd type="triangle" w="med" len="med"/>
                <a:tailEnd type="none" w="med" len="med"/>
              </a:ln>
            </p:spPr>
          </p:sp>
          <p:graphicFrame>
            <p:nvGraphicFramePr>
              <p:cNvPr id="37894" name="对象 8217"/>
              <p:cNvGraphicFramePr/>
              <p:nvPr/>
            </p:nvGraphicFramePr>
            <p:xfrm>
              <a:off x="1657" y="3072"/>
              <a:ext cx="167" cy="159"/>
            </p:xfrm>
            <a:graphic>
              <a:graphicData uri="http://schemas.openxmlformats.org/presentationml/2006/ole">
                <mc:AlternateContent xmlns:mc="http://schemas.openxmlformats.org/markup-compatibility/2006">
                  <mc:Choice xmlns:v="urn:schemas-microsoft-com:vml" Requires="v">
                    <p:oleObj spid="_x0000_s3146" name="" r:id="rId1" imgW="266065" imgH="253365" progId="Equation.3">
                      <p:embed/>
                    </p:oleObj>
                  </mc:Choice>
                  <mc:Fallback>
                    <p:oleObj name="" r:id="rId1" imgW="266065" imgH="253365" progId="Equation.3">
                      <p:embed/>
                      <p:pic>
                        <p:nvPicPr>
                          <p:cNvPr id="0" name="图片 3145"/>
                          <p:cNvPicPr/>
                          <p:nvPr/>
                        </p:nvPicPr>
                        <p:blipFill>
                          <a:blip r:embed="rId2"/>
                          <a:stretch>
                            <a:fillRect/>
                          </a:stretch>
                        </p:blipFill>
                        <p:spPr>
                          <a:xfrm>
                            <a:off x="1657" y="3072"/>
                            <a:ext cx="167" cy="159"/>
                          </a:xfrm>
                          <a:prstGeom prst="rect">
                            <a:avLst/>
                          </a:prstGeom>
                          <a:noFill/>
                          <a:ln w="38100">
                            <a:noFill/>
                            <a:miter/>
                          </a:ln>
                        </p:spPr>
                      </p:pic>
                    </p:oleObj>
                  </mc:Fallback>
                </mc:AlternateContent>
              </a:graphicData>
            </a:graphic>
          </p:graphicFrame>
          <p:graphicFrame>
            <p:nvGraphicFramePr>
              <p:cNvPr id="37895" name="对象 8218"/>
              <p:cNvGraphicFramePr/>
              <p:nvPr/>
            </p:nvGraphicFramePr>
            <p:xfrm>
              <a:off x="4464" y="2592"/>
              <a:ext cx="167" cy="208"/>
            </p:xfrm>
            <a:graphic>
              <a:graphicData uri="http://schemas.openxmlformats.org/presentationml/2006/ole">
                <mc:AlternateContent xmlns:mc="http://schemas.openxmlformats.org/markup-compatibility/2006">
                  <mc:Choice xmlns:v="urn:schemas-microsoft-com:vml" Requires="v">
                    <p:oleObj spid="_x0000_s3147" name="" r:id="rId3" imgW="266065" imgH="329565" progId="Equation.3">
                      <p:embed/>
                    </p:oleObj>
                  </mc:Choice>
                  <mc:Fallback>
                    <p:oleObj name="" r:id="rId3" imgW="266065" imgH="329565" progId="Equation.3">
                      <p:embed/>
                      <p:pic>
                        <p:nvPicPr>
                          <p:cNvPr id="0" name="图片 3146"/>
                          <p:cNvPicPr/>
                          <p:nvPr/>
                        </p:nvPicPr>
                        <p:blipFill>
                          <a:blip r:embed="rId4"/>
                          <a:stretch>
                            <a:fillRect/>
                          </a:stretch>
                        </p:blipFill>
                        <p:spPr>
                          <a:xfrm>
                            <a:off x="4464" y="2592"/>
                            <a:ext cx="167" cy="208"/>
                          </a:xfrm>
                          <a:prstGeom prst="rect">
                            <a:avLst/>
                          </a:prstGeom>
                          <a:noFill/>
                          <a:ln w="38100">
                            <a:noFill/>
                            <a:miter/>
                          </a:ln>
                        </p:spPr>
                      </p:pic>
                    </p:oleObj>
                  </mc:Fallback>
                </mc:AlternateContent>
              </a:graphicData>
            </a:graphic>
          </p:graphicFrame>
          <p:graphicFrame>
            <p:nvGraphicFramePr>
              <p:cNvPr id="37896" name="对象 8219"/>
              <p:cNvGraphicFramePr/>
              <p:nvPr/>
            </p:nvGraphicFramePr>
            <p:xfrm>
              <a:off x="2553" y="1321"/>
              <a:ext cx="135" cy="167"/>
            </p:xfrm>
            <a:graphic>
              <a:graphicData uri="http://schemas.openxmlformats.org/presentationml/2006/ole">
                <mc:AlternateContent xmlns:mc="http://schemas.openxmlformats.org/markup-compatibility/2006">
                  <mc:Choice xmlns:v="urn:schemas-microsoft-com:vml" Requires="v">
                    <p:oleObj spid="_x0000_s3145" name="" r:id="rId5" imgW="215900" imgH="266065" progId="Equation.3">
                      <p:embed/>
                    </p:oleObj>
                  </mc:Choice>
                  <mc:Fallback>
                    <p:oleObj name="" r:id="rId5" imgW="215900" imgH="266065" progId="Equation.3">
                      <p:embed/>
                      <p:pic>
                        <p:nvPicPr>
                          <p:cNvPr id="0" name="图片 3144"/>
                          <p:cNvPicPr/>
                          <p:nvPr/>
                        </p:nvPicPr>
                        <p:blipFill>
                          <a:blip r:embed="rId6"/>
                          <a:stretch>
                            <a:fillRect/>
                          </a:stretch>
                        </p:blipFill>
                        <p:spPr>
                          <a:xfrm>
                            <a:off x="2553" y="1321"/>
                            <a:ext cx="135" cy="167"/>
                          </a:xfrm>
                          <a:prstGeom prst="rect">
                            <a:avLst/>
                          </a:prstGeom>
                          <a:noFill/>
                          <a:ln w="38100">
                            <a:noFill/>
                            <a:miter/>
                          </a:ln>
                        </p:spPr>
                      </p:pic>
                    </p:oleObj>
                  </mc:Fallback>
                </mc:AlternateContent>
              </a:graphicData>
            </a:graphic>
          </p:graphicFrame>
        </p:grpSp>
        <p:graphicFrame>
          <p:nvGraphicFramePr>
            <p:cNvPr id="37897" name="对象 8220"/>
            <p:cNvGraphicFramePr/>
            <p:nvPr/>
          </p:nvGraphicFramePr>
          <p:xfrm>
            <a:off x="2592" y="2673"/>
            <a:ext cx="144" cy="159"/>
          </p:xfrm>
          <a:graphic>
            <a:graphicData uri="http://schemas.openxmlformats.org/presentationml/2006/ole">
              <mc:AlternateContent xmlns:mc="http://schemas.openxmlformats.org/markup-compatibility/2006">
                <mc:Choice xmlns:v="urn:schemas-microsoft-com:vml" Requires="v">
                  <p:oleObj spid="_x0000_s3136" name="" r:id="rId7" imgW="228600" imgH="254000" progId="Equation.3">
                    <p:embed/>
                  </p:oleObj>
                </mc:Choice>
                <mc:Fallback>
                  <p:oleObj name="" r:id="rId7" imgW="228600" imgH="254000" progId="Equation.3">
                    <p:embed/>
                    <p:pic>
                      <p:nvPicPr>
                        <p:cNvPr id="0" name="图片 3135"/>
                        <p:cNvPicPr/>
                        <p:nvPr/>
                      </p:nvPicPr>
                      <p:blipFill>
                        <a:blip r:embed="rId8"/>
                        <a:stretch>
                          <a:fillRect/>
                        </a:stretch>
                      </p:blipFill>
                      <p:spPr>
                        <a:xfrm>
                          <a:off x="2592" y="2673"/>
                          <a:ext cx="144" cy="159"/>
                        </a:xfrm>
                        <a:prstGeom prst="rect">
                          <a:avLst/>
                        </a:prstGeom>
                        <a:noFill/>
                        <a:ln w="38100">
                          <a:noFill/>
                          <a:miter/>
                        </a:ln>
                      </p:spPr>
                    </p:pic>
                  </p:oleObj>
                </mc:Fallback>
              </mc:AlternateContent>
            </a:graphicData>
          </a:graphic>
        </p:graphicFrame>
      </p:grpSp>
      <p:grpSp>
        <p:nvGrpSpPr>
          <p:cNvPr id="8222" name="组合 8221"/>
          <p:cNvGrpSpPr/>
          <p:nvPr/>
        </p:nvGrpSpPr>
        <p:grpSpPr>
          <a:xfrm>
            <a:off x="3273108" y="3464560"/>
            <a:ext cx="514350" cy="387350"/>
            <a:chOff x="2172" y="3404"/>
            <a:chExt cx="324" cy="244"/>
          </a:xfrm>
        </p:grpSpPr>
        <p:graphicFrame>
          <p:nvGraphicFramePr>
            <p:cNvPr id="37899" name="对象 8222"/>
            <p:cNvGraphicFramePr/>
            <p:nvPr/>
          </p:nvGraphicFramePr>
          <p:xfrm>
            <a:off x="2400" y="3552"/>
            <a:ext cx="96" cy="96"/>
          </p:xfrm>
          <a:graphic>
            <a:graphicData uri="http://schemas.openxmlformats.org/presentationml/2006/ole">
              <mc:AlternateContent xmlns:mc="http://schemas.openxmlformats.org/markup-compatibility/2006">
                <mc:Choice xmlns:v="urn:schemas-microsoft-com:vml" Requires="v">
                  <p:oleObj spid="_x0000_s3143" name="" r:id="rId9" imgW="203200" imgH="203200" progId="Equation.3">
                    <p:embed/>
                  </p:oleObj>
                </mc:Choice>
                <mc:Fallback>
                  <p:oleObj name="" r:id="rId9" imgW="203200" imgH="203200" progId="Equation.3">
                    <p:embed/>
                    <p:pic>
                      <p:nvPicPr>
                        <p:cNvPr id="0" name="图片 3142"/>
                        <p:cNvPicPr/>
                        <p:nvPr/>
                      </p:nvPicPr>
                      <p:blipFill>
                        <a:blip r:embed="rId10"/>
                        <a:stretch>
                          <a:fillRect/>
                        </a:stretch>
                      </p:blipFill>
                      <p:spPr>
                        <a:xfrm>
                          <a:off x="2400" y="3552"/>
                          <a:ext cx="96" cy="96"/>
                        </a:xfrm>
                        <a:prstGeom prst="rect">
                          <a:avLst/>
                        </a:prstGeom>
                        <a:noFill/>
                        <a:ln w="38100">
                          <a:noFill/>
                          <a:miter/>
                        </a:ln>
                      </p:spPr>
                    </p:pic>
                  </p:oleObj>
                </mc:Fallback>
              </mc:AlternateContent>
            </a:graphicData>
          </a:graphic>
        </p:graphicFrame>
        <p:graphicFrame>
          <p:nvGraphicFramePr>
            <p:cNvPr id="37900" name="对象 8223"/>
            <p:cNvGraphicFramePr/>
            <p:nvPr/>
          </p:nvGraphicFramePr>
          <p:xfrm>
            <a:off x="2172" y="3404"/>
            <a:ext cx="237" cy="208"/>
          </p:xfrm>
          <a:graphic>
            <a:graphicData uri="http://schemas.openxmlformats.org/presentationml/2006/ole">
              <mc:AlternateContent xmlns:mc="http://schemas.openxmlformats.org/markup-compatibility/2006">
                <mc:Choice xmlns:v="urn:schemas-microsoft-com:vml" Requires="v">
                  <p:oleObj spid="_x0000_s3144" name="" r:id="rId11" imgW="520700" imgH="457200" progId="Equation.3">
                    <p:embed/>
                  </p:oleObj>
                </mc:Choice>
                <mc:Fallback>
                  <p:oleObj name="" r:id="rId11" imgW="520700" imgH="457200" progId="Equation.3">
                    <p:embed/>
                    <p:pic>
                      <p:nvPicPr>
                        <p:cNvPr id="0" name="图片 3143"/>
                        <p:cNvPicPr/>
                        <p:nvPr/>
                      </p:nvPicPr>
                      <p:blipFill>
                        <a:blip r:embed="rId12"/>
                        <a:stretch>
                          <a:fillRect/>
                        </a:stretch>
                      </p:blipFill>
                      <p:spPr>
                        <a:xfrm>
                          <a:off x="2172" y="3404"/>
                          <a:ext cx="237" cy="208"/>
                        </a:xfrm>
                        <a:prstGeom prst="rect">
                          <a:avLst/>
                        </a:prstGeom>
                        <a:noFill/>
                        <a:ln w="38100">
                          <a:noFill/>
                          <a:miter/>
                        </a:ln>
                      </p:spPr>
                    </p:pic>
                  </p:oleObj>
                </mc:Fallback>
              </mc:AlternateContent>
            </a:graphicData>
          </a:graphic>
        </p:graphicFrame>
      </p:grpSp>
      <p:grpSp>
        <p:nvGrpSpPr>
          <p:cNvPr id="8225" name="组合 8224"/>
          <p:cNvGrpSpPr/>
          <p:nvPr/>
        </p:nvGrpSpPr>
        <p:grpSpPr>
          <a:xfrm>
            <a:off x="3438208" y="3007360"/>
            <a:ext cx="1828800" cy="1066800"/>
            <a:chOff x="1968" y="1872"/>
            <a:chExt cx="1152" cy="672"/>
          </a:xfrm>
        </p:grpSpPr>
        <p:sp>
          <p:nvSpPr>
            <p:cNvPr id="37902" name="立方体 8225"/>
            <p:cNvSpPr/>
            <p:nvPr/>
          </p:nvSpPr>
          <p:spPr>
            <a:xfrm>
              <a:off x="1968" y="1872"/>
              <a:ext cx="1152" cy="672"/>
            </a:xfrm>
            <a:prstGeom prst="cube">
              <a:avLst>
                <a:gd name="adj" fmla="val 25000"/>
              </a:avLst>
            </a:prstGeom>
            <a:solidFill>
              <a:schemeClr val="accent1">
                <a:alpha val="50000"/>
              </a:schemeClr>
            </a:solidFill>
            <a:ln w="9525"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grpSp>
          <p:nvGrpSpPr>
            <p:cNvPr id="37903" name="组合 8226"/>
            <p:cNvGrpSpPr/>
            <p:nvPr/>
          </p:nvGrpSpPr>
          <p:grpSpPr>
            <a:xfrm>
              <a:off x="1968" y="1880"/>
              <a:ext cx="1152" cy="664"/>
              <a:chOff x="1968" y="1880"/>
              <a:chExt cx="1152" cy="664"/>
            </a:xfrm>
          </p:grpSpPr>
          <p:grpSp>
            <p:nvGrpSpPr>
              <p:cNvPr id="37904" name="组合 8227"/>
              <p:cNvGrpSpPr/>
              <p:nvPr/>
            </p:nvGrpSpPr>
            <p:grpSpPr>
              <a:xfrm>
                <a:off x="2132" y="1880"/>
                <a:ext cx="988" cy="476"/>
                <a:chOff x="2160" y="1900"/>
                <a:chExt cx="960" cy="480"/>
              </a:xfrm>
            </p:grpSpPr>
            <p:sp>
              <p:nvSpPr>
                <p:cNvPr id="37905" name="直接连接符 8228"/>
                <p:cNvSpPr/>
                <p:nvPr/>
              </p:nvSpPr>
              <p:spPr>
                <a:xfrm>
                  <a:off x="2160" y="1900"/>
                  <a:ext cx="0" cy="480"/>
                </a:xfrm>
                <a:prstGeom prst="line">
                  <a:avLst/>
                </a:prstGeom>
                <a:ln w="9525" cap="flat" cmpd="sng">
                  <a:solidFill>
                    <a:schemeClr val="tx1"/>
                  </a:solidFill>
                  <a:prstDash val="solid"/>
                  <a:round/>
                  <a:headEnd type="none" w="med" len="med"/>
                  <a:tailEnd type="none" w="med" len="med"/>
                </a:ln>
              </p:spPr>
            </p:sp>
            <p:sp>
              <p:nvSpPr>
                <p:cNvPr id="37906" name="直接连接符 8229"/>
                <p:cNvSpPr/>
                <p:nvPr/>
              </p:nvSpPr>
              <p:spPr>
                <a:xfrm>
                  <a:off x="2160" y="2380"/>
                  <a:ext cx="960" cy="0"/>
                </a:xfrm>
                <a:prstGeom prst="line">
                  <a:avLst/>
                </a:prstGeom>
                <a:ln w="9525" cap="flat" cmpd="sng">
                  <a:solidFill>
                    <a:schemeClr val="tx1"/>
                  </a:solidFill>
                  <a:prstDash val="solid"/>
                  <a:round/>
                  <a:headEnd type="none" w="med" len="med"/>
                  <a:tailEnd type="none" w="med" len="med"/>
                </a:ln>
              </p:spPr>
            </p:sp>
          </p:grpSp>
          <p:sp>
            <p:nvSpPr>
              <p:cNvPr id="37907" name="直接连接符 8230"/>
              <p:cNvSpPr/>
              <p:nvPr/>
            </p:nvSpPr>
            <p:spPr>
              <a:xfrm flipH="1">
                <a:off x="1968" y="2352"/>
                <a:ext cx="172" cy="192"/>
              </a:xfrm>
              <a:prstGeom prst="line">
                <a:avLst/>
              </a:prstGeom>
              <a:ln w="9525" cap="flat" cmpd="sng">
                <a:solidFill>
                  <a:schemeClr val="tx1"/>
                </a:solidFill>
                <a:prstDash val="solid"/>
                <a:round/>
                <a:headEnd type="none" w="med" len="med"/>
                <a:tailEnd type="none" w="med" len="med"/>
              </a:ln>
            </p:spPr>
          </p:sp>
        </p:grpSp>
      </p:grpSp>
      <p:grpSp>
        <p:nvGrpSpPr>
          <p:cNvPr id="8232" name="组合 8231"/>
          <p:cNvGrpSpPr/>
          <p:nvPr/>
        </p:nvGrpSpPr>
        <p:grpSpPr>
          <a:xfrm>
            <a:off x="3133408" y="2672398"/>
            <a:ext cx="2493962" cy="1719262"/>
            <a:chOff x="1776" y="1661"/>
            <a:chExt cx="1571" cy="1083"/>
          </a:xfrm>
        </p:grpSpPr>
        <p:graphicFrame>
          <p:nvGraphicFramePr>
            <p:cNvPr id="37909" name="对象 8232"/>
            <p:cNvGraphicFramePr/>
            <p:nvPr/>
          </p:nvGraphicFramePr>
          <p:xfrm>
            <a:off x="1776" y="2545"/>
            <a:ext cx="199" cy="199"/>
          </p:xfrm>
          <a:graphic>
            <a:graphicData uri="http://schemas.openxmlformats.org/presentationml/2006/ole">
              <mc:AlternateContent xmlns:mc="http://schemas.openxmlformats.org/markup-compatibility/2006">
                <mc:Choice xmlns:v="urn:schemas-microsoft-com:vml" Requires="v">
                  <p:oleObj spid="_x0000_s3138" name="" r:id="rId13" imgW="317500" imgH="317500" progId="Equation.3">
                    <p:embed/>
                  </p:oleObj>
                </mc:Choice>
                <mc:Fallback>
                  <p:oleObj name="" r:id="rId13" imgW="317500" imgH="317500" progId="Equation.3">
                    <p:embed/>
                    <p:pic>
                      <p:nvPicPr>
                        <p:cNvPr id="0" name="图片 3137"/>
                        <p:cNvPicPr/>
                        <p:nvPr/>
                      </p:nvPicPr>
                      <p:blipFill>
                        <a:blip r:embed="rId14"/>
                        <a:stretch>
                          <a:fillRect/>
                        </a:stretch>
                      </p:blipFill>
                      <p:spPr>
                        <a:xfrm>
                          <a:off x="1776" y="2545"/>
                          <a:ext cx="199" cy="199"/>
                        </a:xfrm>
                        <a:prstGeom prst="rect">
                          <a:avLst/>
                        </a:prstGeom>
                        <a:noFill/>
                        <a:ln w="38100">
                          <a:noFill/>
                          <a:miter/>
                        </a:ln>
                      </p:spPr>
                    </p:pic>
                  </p:oleObj>
                </mc:Fallback>
              </mc:AlternateContent>
            </a:graphicData>
          </a:graphic>
        </p:graphicFrame>
        <p:graphicFrame>
          <p:nvGraphicFramePr>
            <p:cNvPr id="37910" name="对象 8233"/>
            <p:cNvGraphicFramePr/>
            <p:nvPr/>
          </p:nvGraphicFramePr>
          <p:xfrm>
            <a:off x="2928" y="2537"/>
            <a:ext cx="240" cy="199"/>
          </p:xfrm>
          <a:graphic>
            <a:graphicData uri="http://schemas.openxmlformats.org/presentationml/2006/ole">
              <mc:AlternateContent xmlns:mc="http://schemas.openxmlformats.org/markup-compatibility/2006">
                <mc:Choice xmlns:v="urn:schemas-microsoft-com:vml" Requires="v">
                  <p:oleObj spid="_x0000_s3137" name="" r:id="rId15" imgW="380365" imgH="317500" progId="Equation.3">
                    <p:embed/>
                  </p:oleObj>
                </mc:Choice>
                <mc:Fallback>
                  <p:oleObj name="" r:id="rId15" imgW="380365" imgH="317500" progId="Equation.3">
                    <p:embed/>
                    <p:pic>
                      <p:nvPicPr>
                        <p:cNvPr id="0" name="图片 3136"/>
                        <p:cNvPicPr/>
                        <p:nvPr/>
                      </p:nvPicPr>
                      <p:blipFill>
                        <a:blip r:embed="rId16"/>
                        <a:stretch>
                          <a:fillRect/>
                        </a:stretch>
                      </p:blipFill>
                      <p:spPr>
                        <a:xfrm>
                          <a:off x="2928" y="2537"/>
                          <a:ext cx="240" cy="199"/>
                        </a:xfrm>
                        <a:prstGeom prst="rect">
                          <a:avLst/>
                        </a:prstGeom>
                        <a:noFill/>
                        <a:ln w="38100">
                          <a:noFill/>
                          <a:miter/>
                        </a:ln>
                      </p:spPr>
                    </p:pic>
                  </p:oleObj>
                </mc:Fallback>
              </mc:AlternateContent>
            </a:graphicData>
          </a:graphic>
        </p:graphicFrame>
        <p:graphicFrame>
          <p:nvGraphicFramePr>
            <p:cNvPr id="37911" name="对象 8234"/>
            <p:cNvGraphicFramePr/>
            <p:nvPr/>
          </p:nvGraphicFramePr>
          <p:xfrm>
            <a:off x="3148" y="2241"/>
            <a:ext cx="199" cy="255"/>
          </p:xfrm>
          <a:graphic>
            <a:graphicData uri="http://schemas.openxmlformats.org/presentationml/2006/ole">
              <mc:AlternateContent xmlns:mc="http://schemas.openxmlformats.org/markup-compatibility/2006">
                <mc:Choice xmlns:v="urn:schemas-microsoft-com:vml" Requires="v">
                  <p:oleObj spid="_x0000_s3140" name="" r:id="rId17" imgW="317500" imgH="405765" progId="Equation.3">
                    <p:embed/>
                  </p:oleObj>
                </mc:Choice>
                <mc:Fallback>
                  <p:oleObj name="" r:id="rId17" imgW="317500" imgH="405765" progId="Equation.3">
                    <p:embed/>
                    <p:pic>
                      <p:nvPicPr>
                        <p:cNvPr id="0" name="图片 3139"/>
                        <p:cNvPicPr/>
                        <p:nvPr/>
                      </p:nvPicPr>
                      <p:blipFill>
                        <a:blip r:embed="rId18"/>
                        <a:stretch>
                          <a:fillRect/>
                        </a:stretch>
                      </p:blipFill>
                      <p:spPr>
                        <a:xfrm>
                          <a:off x="3148" y="2241"/>
                          <a:ext cx="199" cy="255"/>
                        </a:xfrm>
                        <a:prstGeom prst="rect">
                          <a:avLst/>
                        </a:prstGeom>
                        <a:noFill/>
                        <a:ln w="38100">
                          <a:noFill/>
                          <a:miter/>
                        </a:ln>
                      </p:spPr>
                    </p:pic>
                  </p:oleObj>
                </mc:Fallback>
              </mc:AlternateContent>
            </a:graphicData>
          </a:graphic>
        </p:graphicFrame>
        <p:graphicFrame>
          <p:nvGraphicFramePr>
            <p:cNvPr id="37912" name="对象 8235"/>
            <p:cNvGraphicFramePr/>
            <p:nvPr/>
          </p:nvGraphicFramePr>
          <p:xfrm>
            <a:off x="2057" y="1661"/>
            <a:ext cx="199" cy="199"/>
          </p:xfrm>
          <a:graphic>
            <a:graphicData uri="http://schemas.openxmlformats.org/presentationml/2006/ole">
              <mc:AlternateContent xmlns:mc="http://schemas.openxmlformats.org/markup-compatibility/2006">
                <mc:Choice xmlns:v="urn:schemas-microsoft-com:vml" Requires="v">
                  <p:oleObj spid="_x0000_s3139" name="" r:id="rId19" imgW="317500" imgH="317500" progId="Equation.3">
                    <p:embed/>
                  </p:oleObj>
                </mc:Choice>
                <mc:Fallback>
                  <p:oleObj name="" r:id="rId19" imgW="317500" imgH="317500" progId="Equation.3">
                    <p:embed/>
                    <p:pic>
                      <p:nvPicPr>
                        <p:cNvPr id="0" name="图片 3138"/>
                        <p:cNvPicPr/>
                        <p:nvPr/>
                      </p:nvPicPr>
                      <p:blipFill>
                        <a:blip r:embed="rId20"/>
                        <a:stretch>
                          <a:fillRect/>
                        </a:stretch>
                      </p:blipFill>
                      <p:spPr>
                        <a:xfrm>
                          <a:off x="2057" y="1661"/>
                          <a:ext cx="199" cy="199"/>
                        </a:xfrm>
                        <a:prstGeom prst="rect">
                          <a:avLst/>
                        </a:prstGeom>
                        <a:noFill/>
                        <a:ln w="38100">
                          <a:noFill/>
                          <a:miter/>
                        </a:ln>
                      </p:spPr>
                    </p:pic>
                  </p:oleObj>
                </mc:Fallback>
              </mc:AlternateContent>
            </a:graphicData>
          </a:graphic>
        </p:graphicFrame>
      </p:grpSp>
      <p:grpSp>
        <p:nvGrpSpPr>
          <p:cNvPr id="8237" name="组合 8236"/>
          <p:cNvGrpSpPr/>
          <p:nvPr/>
        </p:nvGrpSpPr>
        <p:grpSpPr>
          <a:xfrm>
            <a:off x="4962208" y="3051810"/>
            <a:ext cx="622300" cy="403225"/>
            <a:chOff x="3024" y="1776"/>
            <a:chExt cx="392" cy="254"/>
          </a:xfrm>
        </p:grpSpPr>
        <p:graphicFrame>
          <p:nvGraphicFramePr>
            <p:cNvPr id="37914" name="对象 8237"/>
            <p:cNvGraphicFramePr/>
            <p:nvPr/>
          </p:nvGraphicFramePr>
          <p:xfrm>
            <a:off x="3024" y="1872"/>
            <a:ext cx="96" cy="96"/>
          </p:xfrm>
          <a:graphic>
            <a:graphicData uri="http://schemas.openxmlformats.org/presentationml/2006/ole">
              <mc:AlternateContent xmlns:mc="http://schemas.openxmlformats.org/markup-compatibility/2006">
                <mc:Choice xmlns:v="urn:schemas-microsoft-com:vml" Requires="v">
                  <p:oleObj spid="_x0000_s3142" name="" r:id="rId21" imgW="203200" imgH="203200" progId="Equation.3">
                    <p:embed/>
                  </p:oleObj>
                </mc:Choice>
                <mc:Fallback>
                  <p:oleObj name="" r:id="rId21" imgW="203200" imgH="203200" progId="Equation.3">
                    <p:embed/>
                    <p:pic>
                      <p:nvPicPr>
                        <p:cNvPr id="0" name="图片 3141"/>
                        <p:cNvPicPr/>
                        <p:nvPr/>
                      </p:nvPicPr>
                      <p:blipFill>
                        <a:blip r:embed="rId10"/>
                        <a:stretch>
                          <a:fillRect/>
                        </a:stretch>
                      </p:blipFill>
                      <p:spPr>
                        <a:xfrm>
                          <a:off x="3024" y="1872"/>
                          <a:ext cx="96" cy="96"/>
                        </a:xfrm>
                        <a:prstGeom prst="rect">
                          <a:avLst/>
                        </a:prstGeom>
                        <a:noFill/>
                        <a:ln w="38100">
                          <a:noFill/>
                          <a:miter/>
                        </a:ln>
                      </p:spPr>
                    </p:pic>
                  </p:oleObj>
                </mc:Fallback>
              </mc:AlternateContent>
            </a:graphicData>
          </a:graphic>
        </p:graphicFrame>
        <p:graphicFrame>
          <p:nvGraphicFramePr>
            <p:cNvPr id="37915" name="对象 8238"/>
            <p:cNvGraphicFramePr/>
            <p:nvPr/>
          </p:nvGraphicFramePr>
          <p:xfrm>
            <a:off x="3120" y="1776"/>
            <a:ext cx="296" cy="254"/>
          </p:xfrm>
          <a:graphic>
            <a:graphicData uri="http://schemas.openxmlformats.org/presentationml/2006/ole">
              <mc:AlternateContent xmlns:mc="http://schemas.openxmlformats.org/markup-compatibility/2006">
                <mc:Choice xmlns:v="urn:schemas-microsoft-com:vml" Requires="v">
                  <p:oleObj spid="_x0000_s3141" name="" r:id="rId22" imgW="533400" imgH="457200" progId="Equation.3">
                    <p:embed/>
                  </p:oleObj>
                </mc:Choice>
                <mc:Fallback>
                  <p:oleObj name="" r:id="rId22" imgW="533400" imgH="457200" progId="Equation.3">
                    <p:embed/>
                    <p:pic>
                      <p:nvPicPr>
                        <p:cNvPr id="0" name="图片 3140"/>
                        <p:cNvPicPr/>
                        <p:nvPr/>
                      </p:nvPicPr>
                      <p:blipFill>
                        <a:blip r:embed="rId23"/>
                        <a:stretch>
                          <a:fillRect/>
                        </a:stretch>
                      </p:blipFill>
                      <p:spPr>
                        <a:xfrm>
                          <a:off x="3120" y="1776"/>
                          <a:ext cx="296" cy="254"/>
                        </a:xfrm>
                        <a:prstGeom prst="rect">
                          <a:avLst/>
                        </a:prstGeom>
                        <a:noFill/>
                        <a:ln w="38100">
                          <a:noFill/>
                          <a:miter/>
                        </a:ln>
                      </p:spPr>
                    </p:pic>
                  </p:oleObj>
                </mc:Fallback>
              </mc:AlternateContent>
            </a:graphicData>
          </a:graphic>
        </p:graphicFrame>
      </p:grpSp>
      <p:sp>
        <p:nvSpPr>
          <p:cNvPr id="8240" name="直接连接符 8239"/>
          <p:cNvSpPr/>
          <p:nvPr/>
        </p:nvSpPr>
        <p:spPr>
          <a:xfrm flipV="1">
            <a:off x="3679508" y="3312160"/>
            <a:ext cx="1295400" cy="457200"/>
          </a:xfrm>
          <a:prstGeom prst="line">
            <a:avLst/>
          </a:prstGeom>
          <a:ln w="38100" cap="flat" cmpd="sng">
            <a:solidFill>
              <a:srgbClr val="FF3300"/>
            </a:solidFill>
            <a:prstDash val="solid"/>
            <a:round/>
            <a:headEnd type="none" w="med" len="med"/>
            <a:tailEnd type="none" w="med" len="med"/>
          </a:ln>
        </p:spPr>
      </p:sp>
      <p:sp>
        <p:nvSpPr>
          <p:cNvPr id="8242" name="直接连接符 8241"/>
          <p:cNvSpPr/>
          <p:nvPr/>
        </p:nvSpPr>
        <p:spPr>
          <a:xfrm>
            <a:off x="3743008" y="3769360"/>
            <a:ext cx="1295400" cy="304800"/>
          </a:xfrm>
          <a:prstGeom prst="line">
            <a:avLst/>
          </a:prstGeom>
          <a:ln w="28575" cap="flat" cmpd="sng">
            <a:solidFill>
              <a:srgbClr val="CC00CC"/>
            </a:solidFill>
            <a:prstDash val="solid"/>
            <a:round/>
            <a:headEnd type="none" w="med" len="med"/>
            <a:tailEnd type="none" w="med" len="med"/>
          </a:ln>
        </p:spPr>
      </p:sp>
      <p:graphicFrame>
        <p:nvGraphicFramePr>
          <p:cNvPr id="8244" name="对象 8243"/>
          <p:cNvGraphicFramePr/>
          <p:nvPr/>
        </p:nvGraphicFramePr>
        <p:xfrm>
          <a:off x="6578283" y="4643755"/>
          <a:ext cx="4203700" cy="520700"/>
        </p:xfrm>
        <a:graphic>
          <a:graphicData uri="http://schemas.openxmlformats.org/presentationml/2006/ole">
            <mc:AlternateContent xmlns:mc="http://schemas.openxmlformats.org/markup-compatibility/2006">
              <mc:Choice xmlns:v="urn:schemas-microsoft-com:vml" Requires="v">
                <p:oleObj spid="_x0000_s3133" name="" r:id="rId24" imgW="4201795" imgH="520700" progId="Equation.3">
                  <p:embed/>
                </p:oleObj>
              </mc:Choice>
              <mc:Fallback>
                <p:oleObj name="" r:id="rId24" imgW="4201795" imgH="520700" progId="Equation.3">
                  <p:embed/>
                  <p:pic>
                    <p:nvPicPr>
                      <p:cNvPr id="0" name="图片 3132"/>
                      <p:cNvPicPr/>
                      <p:nvPr/>
                    </p:nvPicPr>
                    <p:blipFill>
                      <a:blip r:embed="rId25"/>
                      <a:stretch>
                        <a:fillRect/>
                      </a:stretch>
                    </p:blipFill>
                    <p:spPr>
                      <a:xfrm>
                        <a:off x="6578283" y="4643755"/>
                        <a:ext cx="4203700" cy="520700"/>
                      </a:xfrm>
                      <a:prstGeom prst="rect">
                        <a:avLst/>
                      </a:prstGeom>
                      <a:noFill/>
                      <a:ln w="38100">
                        <a:noFill/>
                        <a:miter/>
                      </a:ln>
                    </p:spPr>
                  </p:pic>
                </p:oleObj>
              </mc:Fallback>
            </mc:AlternateContent>
          </a:graphicData>
        </a:graphic>
      </p:graphicFrame>
      <p:sp>
        <p:nvSpPr>
          <p:cNvPr id="37922" name="标题 8245"/>
          <p:cNvSpPr>
            <a:spLocks noGrp="1"/>
          </p:cNvSpPr>
          <p:nvPr>
            <p:ph type="title" idx="4294967295"/>
          </p:nvPr>
        </p:nvSpPr>
        <p:spPr>
          <a:xfrm>
            <a:off x="1028700" y="763905"/>
            <a:ext cx="10079990" cy="762000"/>
          </a:xfrm>
        </p:spPr>
        <p:txBody>
          <a:bodyPr vert="horz" lIns="91440" tIns="45720" rIns="91440" bIns="45720" anchor="ctr" anchorCtr="0">
            <a:normAutofit/>
          </a:bodyPr>
          <a:p>
            <a:r>
              <a:rPr lang="zh-CN" altLang="en-US" sz="2800" b="1" dirty="0">
                <a:solidFill>
                  <a:srgbClr val="C00000"/>
                </a:solidFill>
              </a:rPr>
              <a:t>空间两点间的距离</a:t>
            </a:r>
            <a:endParaRPr lang="zh-CN" altLang="en-US" sz="2800" b="1" dirty="0">
              <a:solidFill>
                <a:srgbClr val="C00000"/>
              </a:solidFill>
            </a:endParaRPr>
          </a:p>
        </p:txBody>
      </p:sp>
      <p:sp>
        <p:nvSpPr>
          <p:cNvPr id="2" name="标题 8245"/>
          <p:cNvSpPr>
            <a:spLocks noGrp="1"/>
          </p:cNvSpPr>
          <p:nvPr/>
        </p:nvSpPr>
        <p:spPr>
          <a:xfrm>
            <a:off x="1028700" y="1435735"/>
            <a:ext cx="10080000" cy="762000"/>
          </a:xfrm>
          <a:prstGeom prst="rect">
            <a:avLst/>
          </a:prstGeom>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设</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z</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z</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为空间两点</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d </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 = ?</a:t>
            </a:r>
            <a:endParaRPr lang="en-US" altLang="zh-CN" sz="2400" dirty="0">
              <a:solidFill>
                <a:schemeClr val="tx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 name="标题 8245"/>
          <p:cNvSpPr>
            <a:spLocks noGrp="1"/>
          </p:cNvSpPr>
          <p:nvPr/>
        </p:nvSpPr>
        <p:spPr>
          <a:xfrm>
            <a:off x="6578600" y="2838450"/>
            <a:ext cx="4047490" cy="1643380"/>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tx1"/>
                </a:solidFill>
                <a:latin typeface="Times New Roman Italic" panose="02020603050405020304" charset="0"/>
                <a:ea typeface="Microsoft YaHei Regular" panose="020B0503020204020204" charset="-122"/>
                <a:cs typeface="Times New Roman Italic" panose="02020603050405020304" charset="0"/>
              </a:rPr>
              <a:t>在直角</a:t>
            </a:r>
            <a:r>
              <a:rPr lang="zh-CN" altLang="en-US" sz="2400" dirty="0">
                <a:solidFill>
                  <a:schemeClr val="tx1"/>
                </a:solidFill>
                <a:latin typeface="Arial" panose="020B0604020202090204" pitchFamily="34" charset="0"/>
                <a:ea typeface="Microsoft YaHei Regular" panose="020B0503020204020204" charset="-122"/>
                <a:cs typeface="Arial" panose="020B0604020202090204" pitchFamily="34" charset="0"/>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1</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rPr>
              <a:t>NM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dirty="0">
                <a:solidFill>
                  <a:schemeClr val="tx1"/>
                </a:solidFill>
                <a:latin typeface="Times New Roman Regular" panose="02020603050405020304" charset="0"/>
                <a:ea typeface="Microsoft YaHei Regular" panose="020B0503020204020204" charset="-122"/>
                <a:cs typeface="Times New Roman Regular" panose="02020603050405020304" charset="0"/>
              </a:rPr>
              <a:t>及直角</a:t>
            </a:r>
            <a:r>
              <a:rPr lang="zh-CN" altLang="en-US" sz="2400" dirty="0">
                <a:solidFill>
                  <a:schemeClr val="tx1"/>
                </a:solidFill>
                <a:latin typeface="Arial" panose="020B0604020202090204" pitchFamily="34" charset="0"/>
                <a:ea typeface="Microsoft YaHei Regular" panose="020B0503020204020204" charset="-122"/>
                <a:cs typeface="Arial" panose="020B0604020202090204" pitchFamily="34" charset="0"/>
                <a:sym typeface="+mn-ea"/>
              </a:rPr>
              <a:t>∆</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M</a:t>
            </a:r>
            <a:r>
              <a:rPr lang="en-US" altLang="zh-CN" sz="2400" baseline="-25000" dirty="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altLang="zh-CN" sz="2400" i="1" dirty="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PN</a:t>
            </a:r>
            <a:r>
              <a:rPr lang="zh-CN" altLang="en-US" sz="2400" i="1" dirty="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中，</a:t>
            </a:r>
            <a:r>
              <a:rPr lang="zh-CN" altLang="en-US" sz="2400" dirty="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使用勾股定理知</a:t>
            </a:r>
            <a:endParaRPr lang="zh-CN" altLang="en-US" sz="2400" dirty="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8213"/>
                                        </p:tgtEl>
                                        <p:attrNameLst>
                                          <p:attrName>style.visibility</p:attrName>
                                        </p:attrNameLst>
                                      </p:cBhvr>
                                      <p:to>
                                        <p:strVal val="visible"/>
                                      </p:to>
                                    </p:set>
                                    <p:animEffect transition="in" filter="checkerboard(down)">
                                      <p:cBhvr>
                                        <p:cTn id="7" dur="500"/>
                                        <p:tgtEl>
                                          <p:spTgt spid="8213"/>
                                        </p:tgtEl>
                                      </p:cBhvr>
                                    </p:animEffect>
                                  </p:childTnLst>
                                </p:cTn>
                              </p:par>
                            </p:childTnLst>
                          </p:cTn>
                        </p:par>
                        <p:par>
                          <p:cTn id="8" fill="hold">
                            <p:stCondLst>
                              <p:cond delay="500"/>
                            </p:stCondLst>
                            <p:childTnLst>
                              <p:par>
                                <p:cTn id="9" presetID="5" presetClass="entr" presetSubtype="5" fill="hold" nodeType="afterEffect">
                                  <p:stCondLst>
                                    <p:cond delay="0"/>
                                  </p:stCondLst>
                                  <p:childTnLst>
                                    <p:set>
                                      <p:cBhvr>
                                        <p:cTn id="10" dur="1" fill="hold">
                                          <p:stCondLst>
                                            <p:cond delay="0"/>
                                          </p:stCondLst>
                                        </p:cTn>
                                        <p:tgtEl>
                                          <p:spTgt spid="8222"/>
                                        </p:tgtEl>
                                        <p:attrNameLst>
                                          <p:attrName>style.visibility</p:attrName>
                                        </p:attrNameLst>
                                      </p:cBhvr>
                                      <p:to>
                                        <p:strVal val="visible"/>
                                      </p:to>
                                    </p:set>
                                    <p:animEffect transition="in" filter="checkerboard(down)">
                                      <p:cBhvr>
                                        <p:cTn id="11" dur="500"/>
                                        <p:tgtEl>
                                          <p:spTgt spid="8222"/>
                                        </p:tgtEl>
                                      </p:cBhvr>
                                    </p:animEffect>
                                  </p:childTnLst>
                                </p:cTn>
                              </p:par>
                            </p:childTnLst>
                          </p:cTn>
                        </p:par>
                        <p:par>
                          <p:cTn id="12" fill="hold">
                            <p:stCondLst>
                              <p:cond delay="1000"/>
                            </p:stCondLst>
                            <p:childTnLst>
                              <p:par>
                                <p:cTn id="13" presetID="5" presetClass="entr" presetSubtype="5" fill="hold" nodeType="afterEffect">
                                  <p:stCondLst>
                                    <p:cond delay="0"/>
                                  </p:stCondLst>
                                  <p:childTnLst>
                                    <p:set>
                                      <p:cBhvr>
                                        <p:cTn id="14" dur="1" fill="hold">
                                          <p:stCondLst>
                                            <p:cond delay="0"/>
                                          </p:stCondLst>
                                        </p:cTn>
                                        <p:tgtEl>
                                          <p:spTgt spid="8237"/>
                                        </p:tgtEl>
                                        <p:attrNameLst>
                                          <p:attrName>style.visibility</p:attrName>
                                        </p:attrNameLst>
                                      </p:cBhvr>
                                      <p:to>
                                        <p:strVal val="visible"/>
                                      </p:to>
                                    </p:set>
                                    <p:animEffect transition="in" filter="checkerboard(down)">
                                      <p:cBhvr>
                                        <p:cTn id="15" dur="500"/>
                                        <p:tgtEl>
                                          <p:spTgt spid="8237"/>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5" fill="hold" nodeType="clickEffect">
                                  <p:stCondLst>
                                    <p:cond delay="0"/>
                                  </p:stCondLst>
                                  <p:childTnLst>
                                    <p:set>
                                      <p:cBhvr>
                                        <p:cTn id="19" dur="1" fill="hold">
                                          <p:stCondLst>
                                            <p:cond delay="0"/>
                                          </p:stCondLst>
                                        </p:cTn>
                                        <p:tgtEl>
                                          <p:spTgt spid="8225"/>
                                        </p:tgtEl>
                                        <p:attrNameLst>
                                          <p:attrName>style.visibility</p:attrName>
                                        </p:attrNameLst>
                                      </p:cBhvr>
                                      <p:to>
                                        <p:strVal val="visible"/>
                                      </p:to>
                                    </p:set>
                                    <p:animEffect transition="in" filter="checkerboard(down)">
                                      <p:cBhvr>
                                        <p:cTn id="20" dur="500"/>
                                        <p:tgtEl>
                                          <p:spTgt spid="8225"/>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5" fill="hold" nodeType="clickEffect">
                                  <p:stCondLst>
                                    <p:cond delay="0"/>
                                  </p:stCondLst>
                                  <p:childTnLst>
                                    <p:set>
                                      <p:cBhvr>
                                        <p:cTn id="24" dur="1" fill="hold">
                                          <p:stCondLst>
                                            <p:cond delay="0"/>
                                          </p:stCondLst>
                                        </p:cTn>
                                        <p:tgtEl>
                                          <p:spTgt spid="8232"/>
                                        </p:tgtEl>
                                        <p:attrNameLst>
                                          <p:attrName>style.visibility</p:attrName>
                                        </p:attrNameLst>
                                      </p:cBhvr>
                                      <p:to>
                                        <p:strVal val="visible"/>
                                      </p:to>
                                    </p:set>
                                    <p:animEffect transition="in" filter="checkerboard(down)">
                                      <p:cBhvr>
                                        <p:cTn id="25" dur="500"/>
                                        <p:tgtEl>
                                          <p:spTgt spid="823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8240"/>
                                        </p:tgtEl>
                                        <p:attrNameLst>
                                          <p:attrName>style.visibility</p:attrName>
                                        </p:attrNameLst>
                                      </p:cBhvr>
                                      <p:to>
                                        <p:strVal val="visible"/>
                                      </p:to>
                                    </p:set>
                                    <p:animEffect transition="in" filter="wipe(left)">
                                      <p:cBhvr>
                                        <p:cTn id="30" dur="500"/>
                                        <p:tgtEl>
                                          <p:spTgt spid="824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8242"/>
                                        </p:tgtEl>
                                        <p:attrNameLst>
                                          <p:attrName>style.visibility</p:attrName>
                                        </p:attrNameLst>
                                      </p:cBhvr>
                                      <p:to>
                                        <p:strVal val="visible"/>
                                      </p:to>
                                    </p:set>
                                    <p:animEffect transition="in" filter="wipe(left)">
                                      <p:cBhvr>
                                        <p:cTn id="35" dur="500"/>
                                        <p:tgtEl>
                                          <p:spTgt spid="8242"/>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8244"/>
                                        </p:tgtEl>
                                        <p:attrNameLst>
                                          <p:attrName>style.visibility</p:attrName>
                                        </p:attrNameLst>
                                      </p:cBhvr>
                                      <p:to>
                                        <p:strVal val="visible"/>
                                      </p:to>
                                    </p:set>
                                    <p:animEffect transition="in" filter="wipe(left)">
                                      <p:cBhvr>
                                        <p:cTn id="39" dur="500"/>
                                        <p:tgtEl>
                                          <p:spTgt spid="8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8913" name="对象 9233"/>
          <p:cNvGraphicFramePr/>
          <p:nvPr/>
        </p:nvGraphicFramePr>
        <p:xfrm>
          <a:off x="1386840" y="885190"/>
          <a:ext cx="2654300" cy="442913"/>
        </p:xfrm>
        <a:graphic>
          <a:graphicData uri="http://schemas.openxmlformats.org/presentationml/2006/ole">
            <mc:AlternateContent xmlns:mc="http://schemas.openxmlformats.org/markup-compatibility/2006">
              <mc:Choice xmlns:v="urn:schemas-microsoft-com:vml" Requires="v">
                <p:oleObj spid="_x0000_s3099" name="" r:id="rId1" imgW="2653030" imgH="444500" progId="Equation.3">
                  <p:embed/>
                </p:oleObj>
              </mc:Choice>
              <mc:Fallback>
                <p:oleObj name="" r:id="rId1" imgW="2653030" imgH="444500" progId="Equation.3">
                  <p:embed/>
                  <p:pic>
                    <p:nvPicPr>
                      <p:cNvPr id="0" name="图片 3098"/>
                      <p:cNvPicPr/>
                      <p:nvPr/>
                    </p:nvPicPr>
                    <p:blipFill>
                      <a:blip r:embed="rId2"/>
                      <a:stretch>
                        <a:fillRect/>
                      </a:stretch>
                    </p:blipFill>
                    <p:spPr>
                      <a:xfrm>
                        <a:off x="1386840" y="885190"/>
                        <a:ext cx="2654300" cy="442913"/>
                      </a:xfrm>
                      <a:prstGeom prst="rect">
                        <a:avLst/>
                      </a:prstGeom>
                      <a:noFill/>
                      <a:ln w="38100">
                        <a:noFill/>
                        <a:miter/>
                      </a:ln>
                    </p:spPr>
                  </p:pic>
                </p:oleObj>
              </mc:Fallback>
            </mc:AlternateContent>
          </a:graphicData>
        </a:graphic>
      </p:graphicFrame>
      <p:graphicFrame>
        <p:nvGraphicFramePr>
          <p:cNvPr id="9235" name="对象 9234"/>
          <p:cNvGraphicFramePr/>
          <p:nvPr/>
        </p:nvGraphicFramePr>
        <p:xfrm>
          <a:off x="1694815" y="1564640"/>
          <a:ext cx="2171700" cy="442913"/>
        </p:xfrm>
        <a:graphic>
          <a:graphicData uri="http://schemas.openxmlformats.org/presentationml/2006/ole">
            <mc:AlternateContent xmlns:mc="http://schemas.openxmlformats.org/markup-compatibility/2006">
              <mc:Choice xmlns:v="urn:schemas-microsoft-com:vml" Requires="v">
                <p:oleObj spid="_x0000_s3102" name="" r:id="rId3" imgW="2171065" imgH="444500" progId="Equation.3">
                  <p:embed/>
                </p:oleObj>
              </mc:Choice>
              <mc:Fallback>
                <p:oleObj name="" r:id="rId3" imgW="2171065" imgH="444500" progId="Equation.3">
                  <p:embed/>
                  <p:pic>
                    <p:nvPicPr>
                      <p:cNvPr id="0" name="图片 3101"/>
                      <p:cNvPicPr/>
                      <p:nvPr/>
                    </p:nvPicPr>
                    <p:blipFill>
                      <a:blip r:embed="rId4"/>
                      <a:stretch>
                        <a:fillRect/>
                      </a:stretch>
                    </p:blipFill>
                    <p:spPr>
                      <a:xfrm>
                        <a:off x="1694815" y="1564640"/>
                        <a:ext cx="2171700" cy="442913"/>
                      </a:xfrm>
                      <a:prstGeom prst="rect">
                        <a:avLst/>
                      </a:prstGeom>
                      <a:noFill/>
                      <a:ln w="38100">
                        <a:noFill/>
                        <a:miter/>
                      </a:ln>
                    </p:spPr>
                  </p:pic>
                </p:oleObj>
              </mc:Fallback>
            </mc:AlternateContent>
          </a:graphicData>
        </a:graphic>
      </p:graphicFrame>
      <p:graphicFrame>
        <p:nvGraphicFramePr>
          <p:cNvPr id="9236" name="对象 9235"/>
          <p:cNvGraphicFramePr/>
          <p:nvPr/>
        </p:nvGraphicFramePr>
        <p:xfrm>
          <a:off x="1694815" y="2194878"/>
          <a:ext cx="2298700" cy="442912"/>
        </p:xfrm>
        <a:graphic>
          <a:graphicData uri="http://schemas.openxmlformats.org/presentationml/2006/ole">
            <mc:AlternateContent xmlns:mc="http://schemas.openxmlformats.org/markup-compatibility/2006">
              <mc:Choice xmlns:v="urn:schemas-microsoft-com:vml" Requires="v">
                <p:oleObj spid="_x0000_s3083" name="" r:id="rId5" imgW="2297430" imgH="444500" progId="Equation.3">
                  <p:embed/>
                </p:oleObj>
              </mc:Choice>
              <mc:Fallback>
                <p:oleObj name="" r:id="rId5" imgW="2297430" imgH="444500" progId="Equation.3">
                  <p:embed/>
                  <p:pic>
                    <p:nvPicPr>
                      <p:cNvPr id="0" name="图片 3082"/>
                      <p:cNvPicPr/>
                      <p:nvPr/>
                    </p:nvPicPr>
                    <p:blipFill>
                      <a:blip r:embed="rId6"/>
                      <a:stretch>
                        <a:fillRect/>
                      </a:stretch>
                    </p:blipFill>
                    <p:spPr>
                      <a:xfrm>
                        <a:off x="1694815" y="2194878"/>
                        <a:ext cx="2298700" cy="442912"/>
                      </a:xfrm>
                      <a:prstGeom prst="rect">
                        <a:avLst/>
                      </a:prstGeom>
                      <a:noFill/>
                      <a:ln w="38100">
                        <a:noFill/>
                        <a:miter/>
                      </a:ln>
                    </p:spPr>
                  </p:pic>
                </p:oleObj>
              </mc:Fallback>
            </mc:AlternateContent>
          </a:graphicData>
        </a:graphic>
      </p:graphicFrame>
      <p:graphicFrame>
        <p:nvGraphicFramePr>
          <p:cNvPr id="9237" name="对象 9236"/>
          <p:cNvGraphicFramePr/>
          <p:nvPr/>
        </p:nvGraphicFramePr>
        <p:xfrm>
          <a:off x="1386840" y="2912428"/>
          <a:ext cx="4572000" cy="563562"/>
        </p:xfrm>
        <a:graphic>
          <a:graphicData uri="http://schemas.openxmlformats.org/presentationml/2006/ole">
            <mc:AlternateContent xmlns:mc="http://schemas.openxmlformats.org/markup-compatibility/2006">
              <mc:Choice xmlns:v="urn:schemas-microsoft-com:vml" Requires="v">
                <p:oleObj spid="_x0000_s3101" name="" r:id="rId7" imgW="4838700" imgH="596900" progId="Equation.3">
                  <p:embed/>
                </p:oleObj>
              </mc:Choice>
              <mc:Fallback>
                <p:oleObj name="" r:id="rId7" imgW="4838700" imgH="596900" progId="Equation.3">
                  <p:embed/>
                  <p:pic>
                    <p:nvPicPr>
                      <p:cNvPr id="0" name="图片 3100"/>
                      <p:cNvPicPr/>
                      <p:nvPr/>
                    </p:nvPicPr>
                    <p:blipFill>
                      <a:blip r:embed="rId8"/>
                      <a:stretch>
                        <a:fillRect/>
                      </a:stretch>
                    </p:blipFill>
                    <p:spPr>
                      <a:xfrm>
                        <a:off x="1386840" y="2912428"/>
                        <a:ext cx="4572000" cy="563562"/>
                      </a:xfrm>
                      <a:prstGeom prst="rect">
                        <a:avLst/>
                      </a:prstGeom>
                      <a:noFill/>
                      <a:ln w="38100">
                        <a:noFill/>
                        <a:miter/>
                      </a:ln>
                    </p:spPr>
                  </p:pic>
                </p:oleObj>
              </mc:Fallback>
            </mc:AlternateContent>
          </a:graphicData>
        </a:graphic>
      </p:graphicFrame>
      <p:graphicFrame>
        <p:nvGraphicFramePr>
          <p:cNvPr id="9238" name="对象 9237"/>
          <p:cNvGraphicFramePr/>
          <p:nvPr/>
        </p:nvGraphicFramePr>
        <p:xfrm>
          <a:off x="1694815" y="3699828"/>
          <a:ext cx="6478588" cy="531812"/>
        </p:xfrm>
        <a:graphic>
          <a:graphicData uri="http://schemas.openxmlformats.org/presentationml/2006/ole">
            <mc:AlternateContent xmlns:mc="http://schemas.openxmlformats.org/markup-compatibility/2006">
              <mc:Choice xmlns:v="urn:schemas-microsoft-com:vml" Requires="v">
                <p:oleObj spid="_x0000_s3100" name="" r:id="rId9" imgW="6474460" imgH="533400" progId="Equation.3">
                  <p:embed/>
                </p:oleObj>
              </mc:Choice>
              <mc:Fallback>
                <p:oleObj name="" r:id="rId9" imgW="6474460" imgH="533400" progId="Equation.3">
                  <p:embed/>
                  <p:pic>
                    <p:nvPicPr>
                      <p:cNvPr id="0" name="图片 3099"/>
                      <p:cNvPicPr/>
                      <p:nvPr/>
                    </p:nvPicPr>
                    <p:blipFill>
                      <a:blip r:embed="rId10"/>
                      <a:stretch>
                        <a:fillRect/>
                      </a:stretch>
                    </p:blipFill>
                    <p:spPr>
                      <a:xfrm>
                        <a:off x="1694815" y="3699828"/>
                        <a:ext cx="6478588" cy="531812"/>
                      </a:xfrm>
                      <a:prstGeom prst="rect">
                        <a:avLst/>
                      </a:prstGeom>
                      <a:noFill/>
                      <a:ln w="38100">
                        <a:noFill/>
                        <a:miter/>
                      </a:ln>
                    </p:spPr>
                  </p:pic>
                </p:oleObj>
              </mc:Fallback>
            </mc:AlternateContent>
          </a:graphicData>
        </a:graphic>
      </p:graphicFrame>
      <p:grpSp>
        <p:nvGrpSpPr>
          <p:cNvPr id="9239" name="组合 9238"/>
          <p:cNvGrpSpPr/>
          <p:nvPr/>
        </p:nvGrpSpPr>
        <p:grpSpPr>
          <a:xfrm>
            <a:off x="1386840" y="4344353"/>
            <a:ext cx="7162800" cy="444499"/>
            <a:chOff x="720" y="2544"/>
            <a:chExt cx="4512" cy="280"/>
          </a:xfrm>
        </p:grpSpPr>
        <p:sp>
          <p:nvSpPr>
            <p:cNvPr id="38919" name="文本框 9239"/>
            <p:cNvSpPr txBox="1"/>
            <p:nvPr/>
          </p:nvSpPr>
          <p:spPr>
            <a:xfrm>
              <a:off x="2976" y="2592"/>
              <a:ext cx="2256" cy="232"/>
            </a:xfrm>
            <a:prstGeom prst="rect">
              <a:avLst/>
            </a:prstGeom>
            <a:solidFill>
              <a:schemeClr val="accent2"/>
            </a:solidFill>
            <a:ln w="9525">
              <a:noFill/>
            </a:ln>
          </p:spPr>
          <p:txBody>
            <a:bodyPr anchor="t" anchorCtr="0">
              <a:spAutoFit/>
            </a:bodyPr>
            <a:p>
              <a:r>
                <a:rPr lang="zh-CN" altLang="en-US" dirty="0">
                  <a:latin typeface="Times New Roman" panose="02020603050405020304" pitchFamily="18" charset="0"/>
                  <a:ea typeface="宋体" pitchFamily="2" charset="-122"/>
                </a:rPr>
                <a:t>空间两点间距离公式</a:t>
              </a:r>
              <a:endParaRPr lang="zh-CN" altLang="en-US">
                <a:latin typeface="Times New Roman" panose="02020603050405020304" pitchFamily="18" charset="0"/>
                <a:ea typeface="宋体" pitchFamily="2" charset="-122"/>
              </a:endParaRPr>
            </a:p>
          </p:txBody>
        </p:sp>
        <p:sp>
          <p:nvSpPr>
            <p:cNvPr id="38920" name="直接连接符 9240"/>
            <p:cNvSpPr/>
            <p:nvPr/>
          </p:nvSpPr>
          <p:spPr>
            <a:xfrm>
              <a:off x="720" y="2544"/>
              <a:ext cx="4320" cy="0"/>
            </a:xfrm>
            <a:prstGeom prst="line">
              <a:avLst/>
            </a:prstGeom>
            <a:ln w="38100" cap="flat" cmpd="sng">
              <a:solidFill>
                <a:schemeClr val="bg2"/>
              </a:solidFill>
              <a:prstDash val="solid"/>
              <a:round/>
              <a:headEnd type="none" w="med" len="med"/>
              <a:tailEnd type="none" w="med" len="med"/>
            </a:ln>
          </p:spPr>
        </p:sp>
      </p:grpSp>
      <p:sp>
        <p:nvSpPr>
          <p:cNvPr id="9242" name="文本框 9241"/>
          <p:cNvSpPr txBox="1"/>
          <p:nvPr/>
        </p:nvSpPr>
        <p:spPr>
          <a:xfrm>
            <a:off x="1386840" y="4899978"/>
            <a:ext cx="3810000"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特殊地：若两点分别为</a:t>
            </a:r>
            <a:endParaRPr lang="zh-CN" altLang="en-US" sz="2800" dirty="0">
              <a:latin typeface="Times New Roman" panose="02020603050405020304" pitchFamily="18" charset="0"/>
              <a:ea typeface="宋体" pitchFamily="2" charset="-122"/>
            </a:endParaRPr>
          </a:p>
        </p:txBody>
      </p:sp>
      <p:graphicFrame>
        <p:nvGraphicFramePr>
          <p:cNvPr id="9243" name="对象 9242"/>
          <p:cNvGraphicFramePr/>
          <p:nvPr/>
        </p:nvGraphicFramePr>
        <p:xfrm>
          <a:off x="5044440" y="5028565"/>
          <a:ext cx="1803400" cy="404813"/>
        </p:xfrm>
        <a:graphic>
          <a:graphicData uri="http://schemas.openxmlformats.org/presentationml/2006/ole">
            <mc:AlternateContent xmlns:mc="http://schemas.openxmlformats.org/markup-compatibility/2006">
              <mc:Choice xmlns:v="urn:schemas-microsoft-com:vml" Requires="v">
                <p:oleObj spid="_x0000_s3087" name="" r:id="rId11" imgW="1802130" imgH="405765" progId="Equation.3">
                  <p:embed/>
                </p:oleObj>
              </mc:Choice>
              <mc:Fallback>
                <p:oleObj name="" r:id="rId11" imgW="1802130" imgH="405765" progId="Equation.3">
                  <p:embed/>
                  <p:pic>
                    <p:nvPicPr>
                      <p:cNvPr id="0" name="图片 3086"/>
                      <p:cNvPicPr/>
                      <p:nvPr/>
                    </p:nvPicPr>
                    <p:blipFill>
                      <a:blip r:embed="rId12"/>
                      <a:stretch>
                        <a:fillRect/>
                      </a:stretch>
                    </p:blipFill>
                    <p:spPr>
                      <a:xfrm>
                        <a:off x="5044440" y="5028565"/>
                        <a:ext cx="1803400" cy="404813"/>
                      </a:xfrm>
                      <a:prstGeom prst="rect">
                        <a:avLst/>
                      </a:prstGeom>
                      <a:noFill/>
                      <a:ln w="38100">
                        <a:noFill/>
                        <a:miter/>
                      </a:ln>
                    </p:spPr>
                  </p:pic>
                </p:oleObj>
              </mc:Fallback>
            </mc:AlternateContent>
          </a:graphicData>
        </a:graphic>
      </p:graphicFrame>
      <p:graphicFrame>
        <p:nvGraphicFramePr>
          <p:cNvPr id="9244" name="对象 9243"/>
          <p:cNvGraphicFramePr/>
          <p:nvPr/>
        </p:nvGraphicFramePr>
        <p:xfrm>
          <a:off x="6987540" y="5052378"/>
          <a:ext cx="1333500" cy="404812"/>
        </p:xfrm>
        <a:graphic>
          <a:graphicData uri="http://schemas.openxmlformats.org/presentationml/2006/ole">
            <mc:AlternateContent xmlns:mc="http://schemas.openxmlformats.org/markup-compatibility/2006">
              <mc:Choice xmlns:v="urn:schemas-microsoft-com:vml" Requires="v">
                <p:oleObj spid="_x0000_s3084" name="" r:id="rId13" imgW="1332230" imgH="405765" progId="Equation.3">
                  <p:embed/>
                </p:oleObj>
              </mc:Choice>
              <mc:Fallback>
                <p:oleObj name="" r:id="rId13" imgW="1332230" imgH="405765" progId="Equation.3">
                  <p:embed/>
                  <p:pic>
                    <p:nvPicPr>
                      <p:cNvPr id="0" name="图片 3083"/>
                      <p:cNvPicPr/>
                      <p:nvPr/>
                    </p:nvPicPr>
                    <p:blipFill>
                      <a:blip r:embed="rId14"/>
                      <a:stretch>
                        <a:fillRect/>
                      </a:stretch>
                    </p:blipFill>
                    <p:spPr>
                      <a:xfrm>
                        <a:off x="6987540" y="5052378"/>
                        <a:ext cx="1333500" cy="404812"/>
                      </a:xfrm>
                      <a:prstGeom prst="rect">
                        <a:avLst/>
                      </a:prstGeom>
                      <a:noFill/>
                      <a:ln w="38100">
                        <a:noFill/>
                        <a:miter/>
                      </a:ln>
                    </p:spPr>
                  </p:pic>
                </p:oleObj>
              </mc:Fallback>
            </mc:AlternateContent>
          </a:graphicData>
        </a:graphic>
      </p:graphicFrame>
      <p:graphicFrame>
        <p:nvGraphicFramePr>
          <p:cNvPr id="9245" name="对象 9244"/>
          <p:cNvGraphicFramePr/>
          <p:nvPr/>
        </p:nvGraphicFramePr>
        <p:xfrm>
          <a:off x="5842635" y="5644992"/>
          <a:ext cx="1371600" cy="481012"/>
        </p:xfrm>
        <a:graphic>
          <a:graphicData uri="http://schemas.openxmlformats.org/presentationml/2006/ole">
            <mc:AlternateContent xmlns:mc="http://schemas.openxmlformats.org/markup-compatibility/2006">
              <mc:Choice xmlns:v="urn:schemas-microsoft-com:vml" Requires="v">
                <p:oleObj spid="_x0000_s3085" name="" r:id="rId15" imgW="1370965" imgH="482600" progId="Equation.3">
                  <p:embed/>
                </p:oleObj>
              </mc:Choice>
              <mc:Fallback>
                <p:oleObj name="" r:id="rId15" imgW="1370965" imgH="482600" progId="Equation.3">
                  <p:embed/>
                  <p:pic>
                    <p:nvPicPr>
                      <p:cNvPr id="0" name="图片 3084"/>
                      <p:cNvPicPr/>
                      <p:nvPr/>
                    </p:nvPicPr>
                    <p:blipFill>
                      <a:blip r:embed="rId16"/>
                      <a:stretch>
                        <a:fillRect/>
                      </a:stretch>
                    </p:blipFill>
                    <p:spPr>
                      <a:xfrm>
                        <a:off x="5842635" y="5644992"/>
                        <a:ext cx="1371600" cy="481012"/>
                      </a:xfrm>
                      <a:prstGeom prst="rect">
                        <a:avLst/>
                      </a:prstGeom>
                      <a:noFill/>
                      <a:ln w="38100">
                        <a:noFill/>
                        <a:miter/>
                      </a:ln>
                    </p:spPr>
                  </p:pic>
                </p:oleObj>
              </mc:Fallback>
            </mc:AlternateContent>
          </a:graphicData>
        </a:graphic>
      </p:graphicFrame>
      <p:graphicFrame>
        <p:nvGraphicFramePr>
          <p:cNvPr id="9246" name="对象 9245"/>
          <p:cNvGraphicFramePr/>
          <p:nvPr/>
        </p:nvGraphicFramePr>
        <p:xfrm>
          <a:off x="7261860" y="5631498"/>
          <a:ext cx="2374900" cy="508000"/>
        </p:xfrm>
        <a:graphic>
          <a:graphicData uri="http://schemas.openxmlformats.org/presentationml/2006/ole">
            <mc:AlternateContent xmlns:mc="http://schemas.openxmlformats.org/markup-compatibility/2006">
              <mc:Choice xmlns:v="urn:schemas-microsoft-com:vml" Requires="v">
                <p:oleObj spid="_x0000_s3086" name="" r:id="rId17" imgW="2374900" imgH="508000" progId="Equation.3">
                  <p:embed/>
                </p:oleObj>
              </mc:Choice>
              <mc:Fallback>
                <p:oleObj name="" r:id="rId17" imgW="2374900" imgH="508000" progId="Equation.3">
                  <p:embed/>
                  <p:pic>
                    <p:nvPicPr>
                      <p:cNvPr id="0" name="图片 3085"/>
                      <p:cNvPicPr/>
                      <p:nvPr/>
                    </p:nvPicPr>
                    <p:blipFill>
                      <a:blip r:embed="rId18"/>
                      <a:stretch>
                        <a:fillRect/>
                      </a:stretch>
                    </p:blipFill>
                    <p:spPr>
                      <a:xfrm>
                        <a:off x="7261860" y="5631498"/>
                        <a:ext cx="2374900" cy="508000"/>
                      </a:xfrm>
                      <a:prstGeom prst="rect">
                        <a:avLst/>
                      </a:prstGeom>
                      <a:noFill/>
                      <a:ln w="38100">
                        <a:noFill/>
                        <a:miter/>
                      </a:ln>
                    </p:spPr>
                  </p:pic>
                </p:oleObj>
              </mc:Fallback>
            </mc:AlternateContent>
          </a:graphicData>
        </a:graphic>
      </p:graphicFrame>
      <p:grpSp>
        <p:nvGrpSpPr>
          <p:cNvPr id="38926" name="组合 9246"/>
          <p:cNvGrpSpPr/>
          <p:nvPr/>
        </p:nvGrpSpPr>
        <p:grpSpPr>
          <a:xfrm>
            <a:off x="5273040" y="732790"/>
            <a:ext cx="2816225" cy="1981200"/>
            <a:chOff x="2930" y="144"/>
            <a:chExt cx="1774" cy="1248"/>
          </a:xfrm>
        </p:grpSpPr>
        <p:grpSp>
          <p:nvGrpSpPr>
            <p:cNvPr id="38927" name="组合 9247"/>
            <p:cNvGrpSpPr/>
            <p:nvPr/>
          </p:nvGrpSpPr>
          <p:grpSpPr>
            <a:xfrm>
              <a:off x="2930" y="144"/>
              <a:ext cx="1774" cy="1248"/>
              <a:chOff x="1657" y="1321"/>
              <a:chExt cx="2974" cy="1910"/>
            </a:xfrm>
          </p:grpSpPr>
          <p:grpSp>
            <p:nvGrpSpPr>
              <p:cNvPr id="38928" name="组合 9248"/>
              <p:cNvGrpSpPr/>
              <p:nvPr/>
            </p:nvGrpSpPr>
            <p:grpSpPr>
              <a:xfrm>
                <a:off x="1657" y="1321"/>
                <a:ext cx="2974" cy="1910"/>
                <a:chOff x="1657" y="1321"/>
                <a:chExt cx="2974" cy="1910"/>
              </a:xfrm>
            </p:grpSpPr>
            <p:sp>
              <p:nvSpPr>
                <p:cNvPr id="38929" name="直接连接符 9249"/>
                <p:cNvSpPr/>
                <p:nvPr/>
              </p:nvSpPr>
              <p:spPr>
                <a:xfrm rot="721836" flipH="1">
                  <a:off x="1900" y="2592"/>
                  <a:ext cx="624" cy="624"/>
                </a:xfrm>
                <a:prstGeom prst="line">
                  <a:avLst/>
                </a:prstGeom>
                <a:ln w="28575" cap="flat" cmpd="sng">
                  <a:solidFill>
                    <a:schemeClr val="tx1"/>
                  </a:solidFill>
                  <a:prstDash val="solid"/>
                  <a:round/>
                  <a:headEnd type="none" w="med" len="med"/>
                  <a:tailEnd type="triangle" w="med" len="med"/>
                </a:ln>
              </p:spPr>
            </p:sp>
            <p:sp>
              <p:nvSpPr>
                <p:cNvPr id="38930" name="直接连接符 9250"/>
                <p:cNvSpPr/>
                <p:nvPr/>
              </p:nvSpPr>
              <p:spPr>
                <a:xfrm flipV="1">
                  <a:off x="2592" y="1488"/>
                  <a:ext cx="0" cy="1172"/>
                </a:xfrm>
                <a:prstGeom prst="line">
                  <a:avLst/>
                </a:prstGeom>
                <a:ln w="28575" cap="flat" cmpd="sng">
                  <a:solidFill>
                    <a:schemeClr val="tx1"/>
                  </a:solidFill>
                  <a:prstDash val="solid"/>
                  <a:round/>
                  <a:headEnd type="none" w="med" len="med"/>
                  <a:tailEnd type="triangle" w="med" len="med"/>
                </a:ln>
              </p:spPr>
            </p:sp>
            <p:sp>
              <p:nvSpPr>
                <p:cNvPr id="38931" name="直接连接符 9251"/>
                <p:cNvSpPr/>
                <p:nvPr/>
              </p:nvSpPr>
              <p:spPr>
                <a:xfrm flipH="1">
                  <a:off x="2592" y="2660"/>
                  <a:ext cx="1868" cy="0"/>
                </a:xfrm>
                <a:prstGeom prst="line">
                  <a:avLst/>
                </a:prstGeom>
                <a:ln w="28575" cap="flat" cmpd="sng">
                  <a:solidFill>
                    <a:schemeClr val="tx1"/>
                  </a:solidFill>
                  <a:prstDash val="solid"/>
                  <a:round/>
                  <a:headEnd type="triangle" w="med" len="med"/>
                  <a:tailEnd type="none" w="med" len="med"/>
                </a:ln>
              </p:spPr>
            </p:sp>
            <p:graphicFrame>
              <p:nvGraphicFramePr>
                <p:cNvPr id="38932" name="对象 9252"/>
                <p:cNvGraphicFramePr/>
                <p:nvPr/>
              </p:nvGraphicFramePr>
              <p:xfrm>
                <a:off x="1657" y="3072"/>
                <a:ext cx="167" cy="159"/>
              </p:xfrm>
              <a:graphic>
                <a:graphicData uri="http://schemas.openxmlformats.org/presentationml/2006/ole">
                  <mc:AlternateContent xmlns:mc="http://schemas.openxmlformats.org/markup-compatibility/2006">
                    <mc:Choice xmlns:v="urn:schemas-microsoft-com:vml" Requires="v">
                      <p:oleObj spid="_x0000_s3088" name="" r:id="rId19" imgW="266065" imgH="253365" progId="Equation.3">
                        <p:embed/>
                      </p:oleObj>
                    </mc:Choice>
                    <mc:Fallback>
                      <p:oleObj name="" r:id="rId19" imgW="266065" imgH="253365" progId="Equation.3">
                        <p:embed/>
                        <p:pic>
                          <p:nvPicPr>
                            <p:cNvPr id="0" name="图片 3087"/>
                            <p:cNvPicPr/>
                            <p:nvPr/>
                          </p:nvPicPr>
                          <p:blipFill>
                            <a:blip r:embed="rId20"/>
                            <a:stretch>
                              <a:fillRect/>
                            </a:stretch>
                          </p:blipFill>
                          <p:spPr>
                            <a:xfrm>
                              <a:off x="1657" y="3072"/>
                              <a:ext cx="167" cy="159"/>
                            </a:xfrm>
                            <a:prstGeom prst="rect">
                              <a:avLst/>
                            </a:prstGeom>
                            <a:noFill/>
                            <a:ln w="38100">
                              <a:noFill/>
                              <a:miter/>
                            </a:ln>
                          </p:spPr>
                        </p:pic>
                      </p:oleObj>
                    </mc:Fallback>
                  </mc:AlternateContent>
                </a:graphicData>
              </a:graphic>
            </p:graphicFrame>
            <p:graphicFrame>
              <p:nvGraphicFramePr>
                <p:cNvPr id="38933" name="对象 9253"/>
                <p:cNvGraphicFramePr/>
                <p:nvPr/>
              </p:nvGraphicFramePr>
              <p:xfrm>
                <a:off x="4464" y="2592"/>
                <a:ext cx="167" cy="208"/>
              </p:xfrm>
              <a:graphic>
                <a:graphicData uri="http://schemas.openxmlformats.org/presentationml/2006/ole">
                  <mc:AlternateContent xmlns:mc="http://schemas.openxmlformats.org/markup-compatibility/2006">
                    <mc:Choice xmlns:v="urn:schemas-microsoft-com:vml" Requires="v">
                      <p:oleObj spid="_x0000_s3093" name="" r:id="rId21" imgW="266065" imgH="329565" progId="Equation.3">
                        <p:embed/>
                      </p:oleObj>
                    </mc:Choice>
                    <mc:Fallback>
                      <p:oleObj name="" r:id="rId21" imgW="266065" imgH="329565" progId="Equation.3">
                        <p:embed/>
                        <p:pic>
                          <p:nvPicPr>
                            <p:cNvPr id="0" name="图片 3092"/>
                            <p:cNvPicPr/>
                            <p:nvPr/>
                          </p:nvPicPr>
                          <p:blipFill>
                            <a:blip r:embed="rId22"/>
                            <a:stretch>
                              <a:fillRect/>
                            </a:stretch>
                          </p:blipFill>
                          <p:spPr>
                            <a:xfrm>
                              <a:off x="4464" y="2592"/>
                              <a:ext cx="167" cy="208"/>
                            </a:xfrm>
                            <a:prstGeom prst="rect">
                              <a:avLst/>
                            </a:prstGeom>
                            <a:noFill/>
                            <a:ln w="38100">
                              <a:noFill/>
                              <a:miter/>
                            </a:ln>
                          </p:spPr>
                        </p:pic>
                      </p:oleObj>
                    </mc:Fallback>
                  </mc:AlternateContent>
                </a:graphicData>
              </a:graphic>
            </p:graphicFrame>
            <p:graphicFrame>
              <p:nvGraphicFramePr>
                <p:cNvPr id="38934" name="对象 9254"/>
                <p:cNvGraphicFramePr/>
                <p:nvPr/>
              </p:nvGraphicFramePr>
              <p:xfrm>
                <a:off x="2553" y="1321"/>
                <a:ext cx="135" cy="167"/>
              </p:xfrm>
              <a:graphic>
                <a:graphicData uri="http://schemas.openxmlformats.org/presentationml/2006/ole">
                  <mc:AlternateContent xmlns:mc="http://schemas.openxmlformats.org/markup-compatibility/2006">
                    <mc:Choice xmlns:v="urn:schemas-microsoft-com:vml" Requires="v">
                      <p:oleObj spid="_x0000_s3089" name="" r:id="rId23" imgW="215900" imgH="266065" progId="Equation.3">
                        <p:embed/>
                      </p:oleObj>
                    </mc:Choice>
                    <mc:Fallback>
                      <p:oleObj name="" r:id="rId23" imgW="215900" imgH="266065" progId="Equation.3">
                        <p:embed/>
                        <p:pic>
                          <p:nvPicPr>
                            <p:cNvPr id="0" name="图片 3088"/>
                            <p:cNvPicPr/>
                            <p:nvPr/>
                          </p:nvPicPr>
                          <p:blipFill>
                            <a:blip r:embed="rId24"/>
                            <a:stretch>
                              <a:fillRect/>
                            </a:stretch>
                          </p:blipFill>
                          <p:spPr>
                            <a:xfrm>
                              <a:off x="2553" y="1321"/>
                              <a:ext cx="135" cy="167"/>
                            </a:xfrm>
                            <a:prstGeom prst="rect">
                              <a:avLst/>
                            </a:prstGeom>
                            <a:noFill/>
                            <a:ln w="38100">
                              <a:noFill/>
                              <a:miter/>
                            </a:ln>
                          </p:spPr>
                        </p:pic>
                      </p:oleObj>
                    </mc:Fallback>
                  </mc:AlternateContent>
                </a:graphicData>
              </a:graphic>
            </p:graphicFrame>
          </p:grpSp>
          <p:graphicFrame>
            <p:nvGraphicFramePr>
              <p:cNvPr id="38935" name="对象 9255"/>
              <p:cNvGraphicFramePr/>
              <p:nvPr/>
            </p:nvGraphicFramePr>
            <p:xfrm>
              <a:off x="2592" y="2673"/>
              <a:ext cx="144" cy="159"/>
            </p:xfrm>
            <a:graphic>
              <a:graphicData uri="http://schemas.openxmlformats.org/presentationml/2006/ole">
                <mc:AlternateContent xmlns:mc="http://schemas.openxmlformats.org/markup-compatibility/2006">
                  <mc:Choice xmlns:v="urn:schemas-microsoft-com:vml" Requires="v">
                    <p:oleObj spid="_x0000_s3095" name="" r:id="rId25" imgW="228600" imgH="254000" progId="Equation.3">
                      <p:embed/>
                    </p:oleObj>
                  </mc:Choice>
                  <mc:Fallback>
                    <p:oleObj name="" r:id="rId25" imgW="228600" imgH="254000" progId="Equation.3">
                      <p:embed/>
                      <p:pic>
                        <p:nvPicPr>
                          <p:cNvPr id="0" name="图片 3094"/>
                          <p:cNvPicPr/>
                          <p:nvPr/>
                        </p:nvPicPr>
                        <p:blipFill>
                          <a:blip r:embed="rId26"/>
                          <a:stretch>
                            <a:fillRect/>
                          </a:stretch>
                        </p:blipFill>
                        <p:spPr>
                          <a:xfrm>
                            <a:off x="2592" y="2673"/>
                            <a:ext cx="144" cy="159"/>
                          </a:xfrm>
                          <a:prstGeom prst="rect">
                            <a:avLst/>
                          </a:prstGeom>
                          <a:noFill/>
                          <a:ln w="38100">
                            <a:noFill/>
                            <a:miter/>
                          </a:ln>
                        </p:spPr>
                      </p:pic>
                    </p:oleObj>
                  </mc:Fallback>
                </mc:AlternateContent>
              </a:graphicData>
            </a:graphic>
          </p:graphicFrame>
        </p:grpSp>
        <p:grpSp>
          <p:nvGrpSpPr>
            <p:cNvPr id="38936" name="组合 9256"/>
            <p:cNvGrpSpPr/>
            <p:nvPr/>
          </p:nvGrpSpPr>
          <p:grpSpPr>
            <a:xfrm>
              <a:off x="3629" y="555"/>
              <a:ext cx="193" cy="178"/>
              <a:chOff x="2172" y="3404"/>
              <a:chExt cx="324" cy="244"/>
            </a:xfrm>
          </p:grpSpPr>
          <p:graphicFrame>
            <p:nvGraphicFramePr>
              <p:cNvPr id="38937" name="对象 9257"/>
              <p:cNvGraphicFramePr/>
              <p:nvPr/>
            </p:nvGraphicFramePr>
            <p:xfrm>
              <a:off x="2400" y="3552"/>
              <a:ext cx="96" cy="96"/>
            </p:xfrm>
            <a:graphic>
              <a:graphicData uri="http://schemas.openxmlformats.org/presentationml/2006/ole">
                <mc:AlternateContent xmlns:mc="http://schemas.openxmlformats.org/markup-compatibility/2006">
                  <mc:Choice xmlns:v="urn:schemas-microsoft-com:vml" Requires="v">
                    <p:oleObj spid="_x0000_s3090" name="" r:id="rId27" imgW="203200" imgH="203200" progId="Equation.3">
                      <p:embed/>
                    </p:oleObj>
                  </mc:Choice>
                  <mc:Fallback>
                    <p:oleObj name="" r:id="rId27" imgW="203200" imgH="203200" progId="Equation.3">
                      <p:embed/>
                      <p:pic>
                        <p:nvPicPr>
                          <p:cNvPr id="0" name="图片 3089"/>
                          <p:cNvPicPr/>
                          <p:nvPr/>
                        </p:nvPicPr>
                        <p:blipFill>
                          <a:blip r:embed="rId28"/>
                          <a:stretch>
                            <a:fillRect/>
                          </a:stretch>
                        </p:blipFill>
                        <p:spPr>
                          <a:xfrm>
                            <a:off x="2400" y="3552"/>
                            <a:ext cx="96" cy="96"/>
                          </a:xfrm>
                          <a:prstGeom prst="rect">
                            <a:avLst/>
                          </a:prstGeom>
                          <a:noFill/>
                          <a:ln w="38100">
                            <a:noFill/>
                            <a:miter/>
                          </a:ln>
                        </p:spPr>
                      </p:pic>
                    </p:oleObj>
                  </mc:Fallback>
                </mc:AlternateContent>
              </a:graphicData>
            </a:graphic>
          </p:graphicFrame>
          <p:graphicFrame>
            <p:nvGraphicFramePr>
              <p:cNvPr id="38938" name="对象 9258"/>
              <p:cNvGraphicFramePr/>
              <p:nvPr/>
            </p:nvGraphicFramePr>
            <p:xfrm>
              <a:off x="2172" y="3404"/>
              <a:ext cx="237" cy="208"/>
            </p:xfrm>
            <a:graphic>
              <a:graphicData uri="http://schemas.openxmlformats.org/presentationml/2006/ole">
                <mc:AlternateContent xmlns:mc="http://schemas.openxmlformats.org/markup-compatibility/2006">
                  <mc:Choice xmlns:v="urn:schemas-microsoft-com:vml" Requires="v">
                    <p:oleObj spid="_x0000_s3097" name="" r:id="rId29" imgW="520700" imgH="457200" progId="Equation.3">
                      <p:embed/>
                    </p:oleObj>
                  </mc:Choice>
                  <mc:Fallback>
                    <p:oleObj name="" r:id="rId29" imgW="520700" imgH="457200" progId="Equation.3">
                      <p:embed/>
                      <p:pic>
                        <p:nvPicPr>
                          <p:cNvPr id="0" name="图片 3096"/>
                          <p:cNvPicPr/>
                          <p:nvPr/>
                        </p:nvPicPr>
                        <p:blipFill>
                          <a:blip r:embed="rId30"/>
                          <a:stretch>
                            <a:fillRect/>
                          </a:stretch>
                        </p:blipFill>
                        <p:spPr>
                          <a:xfrm>
                            <a:off x="2172" y="3404"/>
                            <a:ext cx="237" cy="208"/>
                          </a:xfrm>
                          <a:prstGeom prst="rect">
                            <a:avLst/>
                          </a:prstGeom>
                          <a:noFill/>
                          <a:ln w="38100">
                            <a:noFill/>
                            <a:miter/>
                          </a:ln>
                        </p:spPr>
                      </p:pic>
                    </p:oleObj>
                  </mc:Fallback>
                </mc:AlternateContent>
              </a:graphicData>
            </a:graphic>
          </p:graphicFrame>
        </p:grpSp>
        <p:grpSp>
          <p:nvGrpSpPr>
            <p:cNvPr id="38939" name="组合 9259"/>
            <p:cNvGrpSpPr/>
            <p:nvPr/>
          </p:nvGrpSpPr>
          <p:grpSpPr>
            <a:xfrm>
              <a:off x="3691" y="346"/>
              <a:ext cx="687" cy="489"/>
              <a:chOff x="1968" y="1872"/>
              <a:chExt cx="1152" cy="672"/>
            </a:xfrm>
          </p:grpSpPr>
          <p:sp>
            <p:nvSpPr>
              <p:cNvPr id="38940" name="立方体 9260"/>
              <p:cNvSpPr/>
              <p:nvPr/>
            </p:nvSpPr>
            <p:spPr>
              <a:xfrm>
                <a:off x="1968" y="1872"/>
                <a:ext cx="1152" cy="672"/>
              </a:xfrm>
              <a:prstGeom prst="cube">
                <a:avLst>
                  <a:gd name="adj" fmla="val 25000"/>
                </a:avLst>
              </a:prstGeom>
              <a:solidFill>
                <a:schemeClr val="accent1">
                  <a:alpha val="50000"/>
                </a:schemeClr>
              </a:solidFill>
              <a:ln w="9525"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grpSp>
            <p:nvGrpSpPr>
              <p:cNvPr id="38941" name="组合 9261"/>
              <p:cNvGrpSpPr/>
              <p:nvPr/>
            </p:nvGrpSpPr>
            <p:grpSpPr>
              <a:xfrm>
                <a:off x="1968" y="1880"/>
                <a:ext cx="1152" cy="664"/>
                <a:chOff x="1968" y="1880"/>
                <a:chExt cx="1152" cy="664"/>
              </a:xfrm>
            </p:grpSpPr>
            <p:grpSp>
              <p:nvGrpSpPr>
                <p:cNvPr id="38942" name="组合 9262"/>
                <p:cNvGrpSpPr/>
                <p:nvPr/>
              </p:nvGrpSpPr>
              <p:grpSpPr>
                <a:xfrm>
                  <a:off x="2132" y="1880"/>
                  <a:ext cx="988" cy="476"/>
                  <a:chOff x="2160" y="1900"/>
                  <a:chExt cx="960" cy="480"/>
                </a:xfrm>
              </p:grpSpPr>
              <p:sp>
                <p:nvSpPr>
                  <p:cNvPr id="38943" name="直接连接符 9263"/>
                  <p:cNvSpPr/>
                  <p:nvPr/>
                </p:nvSpPr>
                <p:spPr>
                  <a:xfrm>
                    <a:off x="2160" y="1900"/>
                    <a:ext cx="0" cy="480"/>
                  </a:xfrm>
                  <a:prstGeom prst="line">
                    <a:avLst/>
                  </a:prstGeom>
                  <a:ln w="9525" cap="flat" cmpd="sng">
                    <a:solidFill>
                      <a:schemeClr val="tx1"/>
                    </a:solidFill>
                    <a:prstDash val="solid"/>
                    <a:round/>
                    <a:headEnd type="none" w="med" len="med"/>
                    <a:tailEnd type="none" w="med" len="med"/>
                  </a:ln>
                </p:spPr>
              </p:sp>
              <p:sp>
                <p:nvSpPr>
                  <p:cNvPr id="38944" name="直接连接符 9264"/>
                  <p:cNvSpPr/>
                  <p:nvPr/>
                </p:nvSpPr>
                <p:spPr>
                  <a:xfrm>
                    <a:off x="2160" y="2380"/>
                    <a:ext cx="960" cy="0"/>
                  </a:xfrm>
                  <a:prstGeom prst="line">
                    <a:avLst/>
                  </a:prstGeom>
                  <a:ln w="9525" cap="flat" cmpd="sng">
                    <a:solidFill>
                      <a:schemeClr val="tx1"/>
                    </a:solidFill>
                    <a:prstDash val="solid"/>
                    <a:round/>
                    <a:headEnd type="none" w="med" len="med"/>
                    <a:tailEnd type="none" w="med" len="med"/>
                  </a:ln>
                </p:spPr>
              </p:sp>
            </p:grpSp>
            <p:sp>
              <p:nvSpPr>
                <p:cNvPr id="38945" name="直接连接符 9265"/>
                <p:cNvSpPr/>
                <p:nvPr/>
              </p:nvSpPr>
              <p:spPr>
                <a:xfrm flipH="1">
                  <a:off x="1968" y="2352"/>
                  <a:ext cx="172" cy="192"/>
                </a:xfrm>
                <a:prstGeom prst="line">
                  <a:avLst/>
                </a:prstGeom>
                <a:ln w="9525" cap="flat" cmpd="sng">
                  <a:solidFill>
                    <a:schemeClr val="tx1"/>
                  </a:solidFill>
                  <a:prstDash val="solid"/>
                  <a:round/>
                  <a:headEnd type="none" w="med" len="med"/>
                  <a:tailEnd type="none" w="med" len="med"/>
                </a:ln>
              </p:spPr>
            </p:sp>
          </p:grpSp>
        </p:grpSp>
        <p:grpSp>
          <p:nvGrpSpPr>
            <p:cNvPr id="38946" name="组合 9266"/>
            <p:cNvGrpSpPr/>
            <p:nvPr/>
          </p:nvGrpSpPr>
          <p:grpSpPr>
            <a:xfrm>
              <a:off x="3576" y="192"/>
              <a:ext cx="938" cy="788"/>
              <a:chOff x="1776" y="1661"/>
              <a:chExt cx="1571" cy="1083"/>
            </a:xfrm>
          </p:grpSpPr>
          <p:graphicFrame>
            <p:nvGraphicFramePr>
              <p:cNvPr id="38947" name="对象 9267"/>
              <p:cNvGraphicFramePr/>
              <p:nvPr/>
            </p:nvGraphicFramePr>
            <p:xfrm>
              <a:off x="1776" y="2545"/>
              <a:ext cx="199" cy="199"/>
            </p:xfrm>
            <a:graphic>
              <a:graphicData uri="http://schemas.openxmlformats.org/presentationml/2006/ole">
                <mc:AlternateContent xmlns:mc="http://schemas.openxmlformats.org/markup-compatibility/2006">
                  <mc:Choice xmlns:v="urn:schemas-microsoft-com:vml" Requires="v">
                    <p:oleObj spid="_x0000_s3091" name="" r:id="rId31" imgW="317500" imgH="317500" progId="Equation.3">
                      <p:embed/>
                    </p:oleObj>
                  </mc:Choice>
                  <mc:Fallback>
                    <p:oleObj name="" r:id="rId31" imgW="317500" imgH="317500" progId="Equation.3">
                      <p:embed/>
                      <p:pic>
                        <p:nvPicPr>
                          <p:cNvPr id="0" name="图片 3090"/>
                          <p:cNvPicPr/>
                          <p:nvPr/>
                        </p:nvPicPr>
                        <p:blipFill>
                          <a:blip r:embed="rId32"/>
                          <a:stretch>
                            <a:fillRect/>
                          </a:stretch>
                        </p:blipFill>
                        <p:spPr>
                          <a:xfrm>
                            <a:off x="1776" y="2545"/>
                            <a:ext cx="199" cy="199"/>
                          </a:xfrm>
                          <a:prstGeom prst="rect">
                            <a:avLst/>
                          </a:prstGeom>
                          <a:noFill/>
                          <a:ln w="38100">
                            <a:noFill/>
                            <a:miter/>
                          </a:ln>
                        </p:spPr>
                      </p:pic>
                    </p:oleObj>
                  </mc:Fallback>
                </mc:AlternateContent>
              </a:graphicData>
            </a:graphic>
          </p:graphicFrame>
          <p:graphicFrame>
            <p:nvGraphicFramePr>
              <p:cNvPr id="38948" name="对象 9268"/>
              <p:cNvGraphicFramePr/>
              <p:nvPr/>
            </p:nvGraphicFramePr>
            <p:xfrm>
              <a:off x="2928" y="2537"/>
              <a:ext cx="240" cy="199"/>
            </p:xfrm>
            <a:graphic>
              <a:graphicData uri="http://schemas.openxmlformats.org/presentationml/2006/ole">
                <mc:AlternateContent xmlns:mc="http://schemas.openxmlformats.org/markup-compatibility/2006">
                  <mc:Choice xmlns:v="urn:schemas-microsoft-com:vml" Requires="v">
                    <p:oleObj spid="_x0000_s3092" name="" r:id="rId33" imgW="380365" imgH="317500" progId="Equation.3">
                      <p:embed/>
                    </p:oleObj>
                  </mc:Choice>
                  <mc:Fallback>
                    <p:oleObj name="" r:id="rId33" imgW="380365" imgH="317500" progId="Equation.3">
                      <p:embed/>
                      <p:pic>
                        <p:nvPicPr>
                          <p:cNvPr id="0" name="图片 3091"/>
                          <p:cNvPicPr/>
                          <p:nvPr/>
                        </p:nvPicPr>
                        <p:blipFill>
                          <a:blip r:embed="rId34"/>
                          <a:stretch>
                            <a:fillRect/>
                          </a:stretch>
                        </p:blipFill>
                        <p:spPr>
                          <a:xfrm>
                            <a:off x="2928" y="2537"/>
                            <a:ext cx="240" cy="199"/>
                          </a:xfrm>
                          <a:prstGeom prst="rect">
                            <a:avLst/>
                          </a:prstGeom>
                          <a:noFill/>
                          <a:ln w="38100">
                            <a:noFill/>
                            <a:miter/>
                          </a:ln>
                        </p:spPr>
                      </p:pic>
                    </p:oleObj>
                  </mc:Fallback>
                </mc:AlternateContent>
              </a:graphicData>
            </a:graphic>
          </p:graphicFrame>
          <p:graphicFrame>
            <p:nvGraphicFramePr>
              <p:cNvPr id="38949" name="对象 9269"/>
              <p:cNvGraphicFramePr/>
              <p:nvPr/>
            </p:nvGraphicFramePr>
            <p:xfrm>
              <a:off x="3148" y="2241"/>
              <a:ext cx="199" cy="255"/>
            </p:xfrm>
            <a:graphic>
              <a:graphicData uri="http://schemas.openxmlformats.org/presentationml/2006/ole">
                <mc:AlternateContent xmlns:mc="http://schemas.openxmlformats.org/markup-compatibility/2006">
                  <mc:Choice xmlns:v="urn:schemas-microsoft-com:vml" Requires="v">
                    <p:oleObj spid="_x0000_s3094" name="" r:id="rId35" imgW="317500" imgH="405765" progId="Equation.3">
                      <p:embed/>
                    </p:oleObj>
                  </mc:Choice>
                  <mc:Fallback>
                    <p:oleObj name="" r:id="rId35" imgW="317500" imgH="405765" progId="Equation.3">
                      <p:embed/>
                      <p:pic>
                        <p:nvPicPr>
                          <p:cNvPr id="0" name="图片 3093"/>
                          <p:cNvPicPr/>
                          <p:nvPr/>
                        </p:nvPicPr>
                        <p:blipFill>
                          <a:blip r:embed="rId36"/>
                          <a:stretch>
                            <a:fillRect/>
                          </a:stretch>
                        </p:blipFill>
                        <p:spPr>
                          <a:xfrm>
                            <a:off x="3148" y="2241"/>
                            <a:ext cx="199" cy="255"/>
                          </a:xfrm>
                          <a:prstGeom prst="rect">
                            <a:avLst/>
                          </a:prstGeom>
                          <a:noFill/>
                          <a:ln w="38100">
                            <a:noFill/>
                            <a:miter/>
                          </a:ln>
                        </p:spPr>
                      </p:pic>
                    </p:oleObj>
                  </mc:Fallback>
                </mc:AlternateContent>
              </a:graphicData>
            </a:graphic>
          </p:graphicFrame>
          <p:graphicFrame>
            <p:nvGraphicFramePr>
              <p:cNvPr id="38950" name="对象 9270"/>
              <p:cNvGraphicFramePr/>
              <p:nvPr/>
            </p:nvGraphicFramePr>
            <p:xfrm>
              <a:off x="2057" y="1661"/>
              <a:ext cx="199" cy="199"/>
            </p:xfrm>
            <a:graphic>
              <a:graphicData uri="http://schemas.openxmlformats.org/presentationml/2006/ole">
                <mc:AlternateContent xmlns:mc="http://schemas.openxmlformats.org/markup-compatibility/2006">
                  <mc:Choice xmlns:v="urn:schemas-microsoft-com:vml" Requires="v">
                    <p:oleObj spid="_x0000_s3096" name="" r:id="rId37" imgW="317500" imgH="317500" progId="Equation.3">
                      <p:embed/>
                    </p:oleObj>
                  </mc:Choice>
                  <mc:Fallback>
                    <p:oleObj name="" r:id="rId37" imgW="317500" imgH="317500" progId="Equation.3">
                      <p:embed/>
                      <p:pic>
                        <p:nvPicPr>
                          <p:cNvPr id="0" name="图片 3095"/>
                          <p:cNvPicPr/>
                          <p:nvPr/>
                        </p:nvPicPr>
                        <p:blipFill>
                          <a:blip r:embed="rId38"/>
                          <a:stretch>
                            <a:fillRect/>
                          </a:stretch>
                        </p:blipFill>
                        <p:spPr>
                          <a:xfrm>
                            <a:off x="2057" y="1661"/>
                            <a:ext cx="199" cy="199"/>
                          </a:xfrm>
                          <a:prstGeom prst="rect">
                            <a:avLst/>
                          </a:prstGeom>
                          <a:noFill/>
                          <a:ln w="38100">
                            <a:noFill/>
                            <a:miter/>
                          </a:ln>
                        </p:spPr>
                      </p:pic>
                    </p:oleObj>
                  </mc:Fallback>
                </mc:AlternateContent>
              </a:graphicData>
            </a:graphic>
          </p:graphicFrame>
        </p:grpSp>
        <p:grpSp>
          <p:nvGrpSpPr>
            <p:cNvPr id="38951" name="组合 9271"/>
            <p:cNvGrpSpPr/>
            <p:nvPr/>
          </p:nvGrpSpPr>
          <p:grpSpPr>
            <a:xfrm>
              <a:off x="4264" y="366"/>
              <a:ext cx="233" cy="185"/>
              <a:chOff x="3024" y="1776"/>
              <a:chExt cx="392" cy="254"/>
            </a:xfrm>
          </p:grpSpPr>
          <p:graphicFrame>
            <p:nvGraphicFramePr>
              <p:cNvPr id="38952" name="对象 9272"/>
              <p:cNvGraphicFramePr/>
              <p:nvPr/>
            </p:nvGraphicFramePr>
            <p:xfrm>
              <a:off x="3024" y="1872"/>
              <a:ext cx="96" cy="96"/>
            </p:xfrm>
            <a:graphic>
              <a:graphicData uri="http://schemas.openxmlformats.org/presentationml/2006/ole">
                <mc:AlternateContent xmlns:mc="http://schemas.openxmlformats.org/markup-compatibility/2006">
                  <mc:Choice xmlns:v="urn:schemas-microsoft-com:vml" Requires="v">
                    <p:oleObj spid="_x0000_s3098" name="" r:id="rId39" imgW="203200" imgH="203200" progId="Equation.3">
                      <p:embed/>
                    </p:oleObj>
                  </mc:Choice>
                  <mc:Fallback>
                    <p:oleObj name="" r:id="rId39" imgW="203200" imgH="203200" progId="Equation.3">
                      <p:embed/>
                      <p:pic>
                        <p:nvPicPr>
                          <p:cNvPr id="0" name="图片 3097"/>
                          <p:cNvPicPr/>
                          <p:nvPr/>
                        </p:nvPicPr>
                        <p:blipFill>
                          <a:blip r:embed="rId28"/>
                          <a:stretch>
                            <a:fillRect/>
                          </a:stretch>
                        </p:blipFill>
                        <p:spPr>
                          <a:xfrm>
                            <a:off x="3024" y="1872"/>
                            <a:ext cx="96" cy="96"/>
                          </a:xfrm>
                          <a:prstGeom prst="rect">
                            <a:avLst/>
                          </a:prstGeom>
                          <a:noFill/>
                          <a:ln w="38100">
                            <a:noFill/>
                            <a:miter/>
                          </a:ln>
                        </p:spPr>
                      </p:pic>
                    </p:oleObj>
                  </mc:Fallback>
                </mc:AlternateContent>
              </a:graphicData>
            </a:graphic>
          </p:graphicFrame>
          <p:graphicFrame>
            <p:nvGraphicFramePr>
              <p:cNvPr id="38953" name="对象 9273"/>
              <p:cNvGraphicFramePr/>
              <p:nvPr/>
            </p:nvGraphicFramePr>
            <p:xfrm>
              <a:off x="3120" y="1776"/>
              <a:ext cx="296" cy="254"/>
            </p:xfrm>
            <a:graphic>
              <a:graphicData uri="http://schemas.openxmlformats.org/presentationml/2006/ole">
                <mc:AlternateContent xmlns:mc="http://schemas.openxmlformats.org/markup-compatibility/2006">
                  <mc:Choice xmlns:v="urn:schemas-microsoft-com:vml" Requires="v">
                    <p:oleObj spid="_x0000_s3076" name="" r:id="rId40" imgW="533400" imgH="457200" progId="Equation.3">
                      <p:embed/>
                    </p:oleObj>
                  </mc:Choice>
                  <mc:Fallback>
                    <p:oleObj name="" r:id="rId40" imgW="533400" imgH="457200" progId="Equation.3">
                      <p:embed/>
                      <p:pic>
                        <p:nvPicPr>
                          <p:cNvPr id="0" name="图片 3075"/>
                          <p:cNvPicPr/>
                          <p:nvPr/>
                        </p:nvPicPr>
                        <p:blipFill>
                          <a:blip r:embed="rId41"/>
                          <a:stretch>
                            <a:fillRect/>
                          </a:stretch>
                        </p:blipFill>
                        <p:spPr>
                          <a:xfrm>
                            <a:off x="3120" y="1776"/>
                            <a:ext cx="296" cy="254"/>
                          </a:xfrm>
                          <a:prstGeom prst="rect">
                            <a:avLst/>
                          </a:prstGeom>
                          <a:noFill/>
                          <a:ln w="38100">
                            <a:noFill/>
                            <a:miter/>
                          </a:ln>
                        </p:spPr>
                      </p:pic>
                    </p:oleObj>
                  </mc:Fallback>
                </mc:AlternateContent>
              </a:graphicData>
            </a:graphic>
          </p:graphicFrame>
        </p:grpSp>
        <p:sp>
          <p:nvSpPr>
            <p:cNvPr id="38954" name="直接连接符 9274"/>
            <p:cNvSpPr/>
            <p:nvPr/>
          </p:nvSpPr>
          <p:spPr>
            <a:xfrm flipV="1">
              <a:off x="3782" y="485"/>
              <a:ext cx="486" cy="210"/>
            </a:xfrm>
            <a:prstGeom prst="line">
              <a:avLst/>
            </a:prstGeom>
            <a:ln w="38100" cap="flat" cmpd="sng">
              <a:solidFill>
                <a:srgbClr val="FF3300"/>
              </a:solidFill>
              <a:prstDash val="solid"/>
              <a:round/>
              <a:headEnd type="none" w="med" len="med"/>
              <a:tailEnd type="none" w="med" len="med"/>
            </a:ln>
          </p:spPr>
        </p:sp>
        <p:sp>
          <p:nvSpPr>
            <p:cNvPr id="38955" name="直接连接符 9275"/>
            <p:cNvSpPr/>
            <p:nvPr/>
          </p:nvSpPr>
          <p:spPr>
            <a:xfrm>
              <a:off x="3805" y="695"/>
              <a:ext cx="487" cy="140"/>
            </a:xfrm>
            <a:prstGeom prst="line">
              <a:avLst/>
            </a:prstGeom>
            <a:ln w="28575" cap="flat" cmpd="sng">
              <a:solidFill>
                <a:srgbClr val="CC00CC"/>
              </a:solidFill>
              <a:prstDash val="solid"/>
              <a:round/>
              <a:headEnd type="none" w="med" len="med"/>
              <a:tailEnd type="none" w="med" len="med"/>
            </a:ln>
          </p:spPr>
        </p:sp>
      </p:gr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35"/>
                                        </p:tgtEl>
                                        <p:attrNameLst>
                                          <p:attrName>style.visibility</p:attrName>
                                        </p:attrNameLst>
                                      </p:cBhvr>
                                      <p:to>
                                        <p:strVal val="visible"/>
                                      </p:to>
                                    </p:set>
                                    <p:animEffect transition="in" filter="wipe(left)">
                                      <p:cBhvr>
                                        <p:cTn id="7" dur="500"/>
                                        <p:tgtEl>
                                          <p:spTgt spid="92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236"/>
                                        </p:tgtEl>
                                        <p:attrNameLst>
                                          <p:attrName>style.visibility</p:attrName>
                                        </p:attrNameLst>
                                      </p:cBhvr>
                                      <p:to>
                                        <p:strVal val="visible"/>
                                      </p:to>
                                    </p:set>
                                    <p:animEffect transition="in" filter="wipe(left)">
                                      <p:cBhvr>
                                        <p:cTn id="11" dur="500"/>
                                        <p:tgtEl>
                                          <p:spTgt spid="923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9237"/>
                                        </p:tgtEl>
                                        <p:attrNameLst>
                                          <p:attrName>style.visibility</p:attrName>
                                        </p:attrNameLst>
                                      </p:cBhvr>
                                      <p:to>
                                        <p:strVal val="visible"/>
                                      </p:to>
                                    </p:set>
                                    <p:animEffect transition="in" filter="wipe(left)">
                                      <p:cBhvr>
                                        <p:cTn id="16" dur="500"/>
                                        <p:tgtEl>
                                          <p:spTgt spid="923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238"/>
                                        </p:tgtEl>
                                        <p:attrNameLst>
                                          <p:attrName>style.visibility</p:attrName>
                                        </p:attrNameLst>
                                      </p:cBhvr>
                                      <p:to>
                                        <p:strVal val="visible"/>
                                      </p:to>
                                    </p:set>
                                    <p:animEffect transition="in" filter="wipe(left)">
                                      <p:cBhvr>
                                        <p:cTn id="21" dur="500"/>
                                        <p:tgtEl>
                                          <p:spTgt spid="923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9239"/>
                                        </p:tgtEl>
                                        <p:attrNameLst>
                                          <p:attrName>style.visibility</p:attrName>
                                        </p:attrNameLst>
                                      </p:cBhvr>
                                      <p:to>
                                        <p:strVal val="visible"/>
                                      </p:to>
                                    </p:set>
                                    <p:animEffect transition="in" filter="wipe(left)">
                                      <p:cBhvr>
                                        <p:cTn id="26" dur="500"/>
                                        <p:tgtEl>
                                          <p:spTgt spid="923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242"/>
                                        </p:tgtEl>
                                        <p:attrNameLst>
                                          <p:attrName>style.visibility</p:attrName>
                                        </p:attrNameLst>
                                      </p:cBhvr>
                                      <p:to>
                                        <p:strVal val="visible"/>
                                      </p:to>
                                    </p:set>
                                    <p:animEffect transition="in" filter="wipe(left)">
                                      <p:cBhvr>
                                        <p:cTn id="31" dur="500"/>
                                        <p:tgtEl>
                                          <p:spTgt spid="9242"/>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9243"/>
                                        </p:tgtEl>
                                        <p:attrNameLst>
                                          <p:attrName>style.visibility</p:attrName>
                                        </p:attrNameLst>
                                      </p:cBhvr>
                                      <p:to>
                                        <p:strVal val="visible"/>
                                      </p:to>
                                    </p:set>
                                    <p:animEffect transition="in" filter="wipe(left)">
                                      <p:cBhvr>
                                        <p:cTn id="35" dur="500"/>
                                        <p:tgtEl>
                                          <p:spTgt spid="9243"/>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9244"/>
                                        </p:tgtEl>
                                        <p:attrNameLst>
                                          <p:attrName>style.visibility</p:attrName>
                                        </p:attrNameLst>
                                      </p:cBhvr>
                                      <p:to>
                                        <p:strVal val="visible"/>
                                      </p:to>
                                    </p:set>
                                    <p:animEffect transition="in" filter="wipe(left)">
                                      <p:cBhvr>
                                        <p:cTn id="39" dur="500"/>
                                        <p:tgtEl>
                                          <p:spTgt spid="924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245"/>
                                        </p:tgtEl>
                                        <p:attrNameLst>
                                          <p:attrName>style.visibility</p:attrName>
                                        </p:attrNameLst>
                                      </p:cBhvr>
                                      <p:to>
                                        <p:strVal val="visible"/>
                                      </p:to>
                                    </p:set>
                                    <p:animEffect transition="in" filter="wipe(left)">
                                      <p:cBhvr>
                                        <p:cTn id="44" dur="500"/>
                                        <p:tgtEl>
                                          <p:spTgt spid="9245"/>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9246"/>
                                        </p:tgtEl>
                                        <p:attrNameLst>
                                          <p:attrName>style.visibility</p:attrName>
                                        </p:attrNameLst>
                                      </p:cBhvr>
                                      <p:to>
                                        <p:strVal val="visible"/>
                                      </p:to>
                                    </p:set>
                                    <p:animEffect transition="in" filter="wipe(left)">
                                      <p:cBhvr>
                                        <p:cTn id="48" dur="500"/>
                                        <p:tgtEl>
                                          <p:spTgt spid="9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164840"/>
          </a:xfrm>
          <a:prstGeom prst="rect">
            <a:avLst/>
          </a:prstGeom>
          <a:noFill/>
          <a:ln w="9525">
            <a:noFill/>
          </a:ln>
        </p:spPr>
        <p:txBody>
          <a:bodyPr anchor="t" anchorCtr="0">
            <a:noAutofit/>
          </a:bodyPr>
          <a:p>
            <a:pPr indent="711200" algn="just" fontAlgn="auto">
              <a:lnSpc>
                <a:spcPct val="150000"/>
              </a:lnSpc>
            </a:pPr>
            <a:r>
              <a:rPr lang="zh-CN" altLang="en-US" sz="2400" dirty="0">
                <a:solidFill>
                  <a:schemeClr val="bg1"/>
                </a:solidFill>
                <a:latin typeface="Times New Roman" panose="02020603050405020304" pitchFamily="18" charset="0"/>
                <a:ea typeface="宋体" pitchFamily="2" charset="-122"/>
                <a:sym typeface="+mn-ea"/>
              </a:rPr>
              <a:t>在社会生活和经济活动中，经常遇到两个或多个变量的情形，如矩形面积</a:t>
            </a:r>
            <a:r>
              <a:rPr lang="en-US" altLang="zh-CN" sz="2400" dirty="0">
                <a:solidFill>
                  <a:schemeClr val="bg1"/>
                </a:solidFill>
                <a:latin typeface="Times New Roman" panose="02020603050405020304" pitchFamily="18" charset="0"/>
                <a:ea typeface="宋体" pitchFamily="2" charset="-122"/>
                <a:sym typeface="+mn-ea"/>
              </a:rPr>
              <a:t> </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S</a:t>
            </a:r>
            <a:r>
              <a:rPr lang="en-US" altLang="zh-CN" sz="2400" dirty="0">
                <a:solidFill>
                  <a:schemeClr val="bg1"/>
                </a:solidFill>
                <a:latin typeface="Times New Roman" panose="02020603050405020304" pitchFamily="18" charset="0"/>
                <a:ea typeface="宋体" pitchFamily="2" charset="-122"/>
                <a:sym typeface="+mn-ea"/>
              </a:rPr>
              <a:t>=</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xy </a:t>
            </a:r>
            <a:r>
              <a:rPr lang="zh-CN" altLang="en-US" sz="2400" dirty="0">
                <a:solidFill>
                  <a:schemeClr val="bg1"/>
                </a:solidFill>
                <a:latin typeface="Times New Roman" panose="02020603050405020304" pitchFamily="18" charset="0"/>
                <a:ea typeface="宋体" pitchFamily="2" charset="-122"/>
                <a:sym typeface="+mn-ea"/>
              </a:rPr>
              <a:t>其中</a:t>
            </a:r>
            <a:r>
              <a:rPr lang="en-US" altLang="zh-CN" sz="2400" dirty="0">
                <a:solidFill>
                  <a:schemeClr val="bg1"/>
                </a:solidFill>
                <a:latin typeface="Times New Roman" panose="02020603050405020304" pitchFamily="18" charset="0"/>
                <a:ea typeface="宋体" pitchFamily="2" charset="-122"/>
                <a:sym typeface="+mn-ea"/>
              </a:rPr>
              <a:t> </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x</a:t>
            </a:r>
            <a:r>
              <a:rPr lang="en-US" altLang="zh-CN" sz="2400" dirty="0">
                <a:solidFill>
                  <a:schemeClr val="bg1"/>
                </a:solidFill>
                <a:latin typeface="Times New Roman" panose="02020603050405020304" pitchFamily="18" charset="0"/>
                <a:ea typeface="宋体" pitchFamily="2" charset="-122"/>
                <a:sym typeface="+mn-ea"/>
              </a:rPr>
              <a:t>&gt;0, </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y</a:t>
            </a:r>
            <a:r>
              <a:rPr lang="en-US" altLang="zh-CN" sz="2400" dirty="0">
                <a:solidFill>
                  <a:schemeClr val="bg1"/>
                </a:solidFill>
                <a:latin typeface="Times New Roman" panose="02020603050405020304" pitchFamily="18" charset="0"/>
                <a:ea typeface="宋体" pitchFamily="2" charset="-122"/>
                <a:sym typeface="+mn-ea"/>
              </a:rPr>
              <a:t>&gt;0 </a:t>
            </a:r>
            <a:r>
              <a:rPr lang="zh-CN" altLang="en-US" sz="2400" dirty="0">
                <a:solidFill>
                  <a:schemeClr val="bg1"/>
                </a:solidFill>
                <a:latin typeface="Times New Roman" panose="02020603050405020304" pitchFamily="18" charset="0"/>
                <a:ea typeface="宋体" pitchFamily="2" charset="-122"/>
                <a:sym typeface="+mn-ea"/>
              </a:rPr>
              <a:t>分别表示矩形的长和宽，圆柱体的体积 </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V</a:t>
            </a:r>
            <a:r>
              <a:rPr lang="en-US" altLang="zh-CN" sz="2400" dirty="0">
                <a:solidFill>
                  <a:schemeClr val="bg1"/>
                </a:solidFill>
                <a:latin typeface="Times New Roman" panose="02020603050405020304" pitchFamily="18" charset="0"/>
                <a:ea typeface="宋体" pitchFamily="2" charset="-122"/>
                <a:sym typeface="+mn-ea"/>
              </a:rPr>
              <a:t>=π</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R</a:t>
            </a:r>
            <a:r>
              <a:rPr lang="en-US" altLang="zh-CN" sz="2400" baseline="30000" dirty="0">
                <a:solidFill>
                  <a:schemeClr val="bg1"/>
                </a:solidFill>
                <a:latin typeface="Times New Roman" panose="02020603050405020304" pitchFamily="18" charset="0"/>
                <a:ea typeface="宋体" pitchFamily="2" charset="-122"/>
                <a:sym typeface="+mn-ea"/>
              </a:rPr>
              <a:t>2</a:t>
            </a:r>
            <a:r>
              <a:rPr lang="zh-CN" altLang="en-US" sz="2400" i="1" dirty="0">
                <a:solidFill>
                  <a:schemeClr val="bg1"/>
                </a:solidFill>
                <a:latin typeface="Times New Roman Italic" panose="02020603050405020304" charset="0"/>
                <a:ea typeface="宋体" pitchFamily="2" charset="-122"/>
                <a:cs typeface="Times New Roman Italic" panose="02020603050405020304" charset="0"/>
                <a:sym typeface="+mn-ea"/>
              </a:rPr>
              <a:t>h</a:t>
            </a:r>
            <a:r>
              <a:rPr lang="zh-CN" altLang="en-US" sz="2400" dirty="0">
                <a:solidFill>
                  <a:schemeClr val="bg1"/>
                </a:solidFill>
                <a:latin typeface="Times New Roman" panose="02020603050405020304" pitchFamily="18" charset="0"/>
                <a:ea typeface="宋体" pitchFamily="2" charset="-122"/>
                <a:sym typeface="+mn-ea"/>
              </a:rPr>
              <a:t>，其中</a:t>
            </a:r>
            <a:r>
              <a:rPr lang="en-US" altLang="zh-CN" sz="2400" dirty="0">
                <a:solidFill>
                  <a:schemeClr val="bg1"/>
                </a:solidFill>
                <a:latin typeface="Times New Roman" panose="02020603050405020304" pitchFamily="18" charset="0"/>
                <a:ea typeface="宋体" pitchFamily="2" charset="-122"/>
                <a:sym typeface="+mn-ea"/>
              </a:rPr>
              <a:t>R&gt;0</a:t>
            </a:r>
            <a:r>
              <a:rPr lang="zh-CN" altLang="en-US" sz="2400" dirty="0">
                <a:solidFill>
                  <a:schemeClr val="bg1"/>
                </a:solidFill>
                <a:latin typeface="Times New Roman" panose="02020603050405020304" pitchFamily="18" charset="0"/>
                <a:ea typeface="宋体" pitchFamily="2" charset="-122"/>
                <a:sym typeface="+mn-ea"/>
              </a:rPr>
              <a:t>，</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sym typeface="+mn-ea"/>
              </a:rPr>
              <a:t>h</a:t>
            </a:r>
            <a:r>
              <a:rPr lang="en-US" altLang="zh-CN" sz="2400" dirty="0">
                <a:solidFill>
                  <a:schemeClr val="bg1"/>
                </a:solidFill>
                <a:latin typeface="Times New Roman" panose="02020603050405020304" pitchFamily="18" charset="0"/>
                <a:ea typeface="宋体" pitchFamily="2" charset="-122"/>
                <a:sym typeface="+mn-ea"/>
              </a:rPr>
              <a:t>&gt;0</a:t>
            </a:r>
            <a:r>
              <a:rPr lang="zh-CN" altLang="en-US" sz="2400" dirty="0">
                <a:solidFill>
                  <a:schemeClr val="bg1"/>
                </a:solidFill>
                <a:latin typeface="Times New Roman" panose="02020603050405020304" pitchFamily="18" charset="0"/>
                <a:ea typeface="宋体" pitchFamily="2" charset="-122"/>
                <a:sym typeface="+mn-ea"/>
              </a:rPr>
              <a:t> 分别表示圆柱体的底面半径和高。</a:t>
            </a:r>
            <a:endParaRPr lang="zh-CN" altLang="en-US" sz="2400" dirty="0">
              <a:solidFill>
                <a:schemeClr val="bg1"/>
              </a:solidFill>
              <a:latin typeface="Times New Roman" panose="02020603050405020304" pitchFamily="18" charset="0"/>
              <a:ea typeface="宋体" pitchFamily="2" charset="-122"/>
              <a:cs typeface="Times New Roman Regular" panose="02020603050405020304" charset="0"/>
              <a:sym typeface="+mn-ea"/>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二、二元函数的概念</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961765"/>
          </a:xfrm>
          <a:prstGeom prst="rect">
            <a:avLst/>
          </a:prstGeom>
          <a:noFill/>
          <a:ln w="9525">
            <a:noFill/>
          </a:ln>
        </p:spPr>
        <p:txBody>
          <a:bodyPr anchor="t" anchorCtr="0">
            <a:noAutofit/>
          </a:bodyPr>
          <a:p>
            <a:pPr indent="711200" algn="just" fontAlgn="auto">
              <a:lnSpc>
                <a:spcPct val="150000"/>
              </a:lnSpc>
            </a:pPr>
            <a:r>
              <a:rPr sz="2400" b="1" dirty="0">
                <a:solidFill>
                  <a:srgbClr val="FFFF00"/>
                </a:solidFill>
                <a:highlight>
                  <a:srgbClr val="008000"/>
                </a:highlight>
                <a:latin typeface="Microsoft YaHei Bold" panose="020B0503020204020204" charset="-122"/>
                <a:ea typeface="Microsoft YaHei Bold" panose="020B0503020204020204" charset="-122"/>
                <a:cs typeface="Microsoft YaHei Bold" panose="020B0503020204020204" charset="-122"/>
                <a:sym typeface="+mn-ea"/>
              </a:rPr>
              <a:t> 定义 1</a:t>
            </a:r>
            <a:r>
              <a:rPr lang="en-US" sz="2400" b="1" dirty="0">
                <a:solidFill>
                  <a:srgbClr val="FFFF00"/>
                </a:solidFill>
                <a:highlight>
                  <a:srgbClr val="008000"/>
                </a:highlight>
                <a:latin typeface="Microsoft YaHei Bold" panose="020B0503020204020204" charset="-122"/>
                <a:ea typeface="Microsoft YaHei Bold" panose="020B0503020204020204" charset="-122"/>
                <a:cs typeface="Microsoft YaHei Bold" panose="020B0503020204020204" charset="-122"/>
                <a:sym typeface="+mn-ea"/>
              </a:rPr>
              <a:t> </a:t>
            </a:r>
            <a:r>
              <a:rPr sz="2400" dirty="0">
                <a:solidFill>
                  <a:schemeClr val="bg1"/>
                </a:solidFill>
                <a:ea typeface="宋体" pitchFamily="2" charset="-122"/>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在某个变化过程中，有两个变量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和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，对变量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和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所取的任一组允许值，变量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按某一对应规律有唯一确定的值与之对应，则称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的二元函数，记作</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ctr" fontAlgn="auto">
              <a:lnSpc>
                <a:spcPct val="150000"/>
              </a:lnSpc>
            </a:pP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其中，</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称为自变量，</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称为</a:t>
            </a:r>
            <a:r>
              <a:rPr sz="2400" b="1" dirty="0">
                <a:solidFill>
                  <a:schemeClr val="accent2"/>
                </a:solidFill>
                <a:latin typeface="Times New Roman Regular" panose="02020603050405020304" charset="0"/>
                <a:ea typeface="Microsoft YaHei Regular" panose="020B0503020204020204" charset="-122"/>
                <a:cs typeface="Times New Roman Regular" panose="02020603050405020304" charset="0"/>
                <a:sym typeface="+mn-ea"/>
              </a:rPr>
              <a:t>函数 ( 或因变量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与一元函数类似，使二元函数有意义的自变量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的集合，称为</a:t>
            </a:r>
            <a:r>
              <a:rPr sz="2400" b="1" dirty="0">
                <a:solidFill>
                  <a:schemeClr val="accent2"/>
                </a:solidFill>
                <a:latin typeface="Microsoft YaHei Bold" panose="020B0503020204020204" charset="-122"/>
                <a:ea typeface="Microsoft YaHei Bold" panose="020B0503020204020204" charset="-122"/>
                <a:cs typeface="Times New Roman Regular" panose="02020603050405020304" charset="0"/>
                <a:sym typeface="+mn-ea"/>
              </a:rPr>
              <a:t>二</a:t>
            </a:r>
            <a:r>
              <a:rPr sz="2400" b="1" dirty="0">
                <a:solidFill>
                  <a:schemeClr val="accent2"/>
                </a:solidFill>
                <a:latin typeface="Times New Roman Bold" panose="02020603050405020304" charset="0"/>
                <a:ea typeface="Microsoft YaHei Bold" panose="020B0503020204020204" charset="-122"/>
                <a:cs typeface="Times New Roman Regular" panose="02020603050405020304" charset="0"/>
                <a:sym typeface="+mn-ea"/>
              </a:rPr>
              <a:t>元函数的定义域</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，记作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961765"/>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一元函数的定义域通常是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轴上的区间 . 而二元函数的定义域通常是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平面上的某个区域 . 该区域一般是由平面上一条或几条曲线所围成的平面图形，通常用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表示 . 围成平面区域的曲线称为边界 . 包括边界在内的区域称为闭区域，不包括边界在内的区域称为开区域 . 可以无限延伸的区域称为无界区域，否则称为有界区域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484948" y="877253"/>
            <a:ext cx="8208962" cy="968375"/>
            <a:chOff x="793" y="527"/>
            <a:chExt cx="5171" cy="610"/>
          </a:xfrm>
        </p:grpSpPr>
        <p:sp>
          <p:nvSpPr>
            <p:cNvPr id="43010" name="文本框 2"/>
            <p:cNvSpPr txBox="1"/>
            <p:nvPr/>
          </p:nvSpPr>
          <p:spPr>
            <a:xfrm>
              <a:off x="793" y="618"/>
              <a:ext cx="5171" cy="329"/>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例   求                                         的定义域</a:t>
              </a:r>
              <a:r>
                <a:rPr lang="en-US" altLang="zh-CN" sz="2800" dirty="0">
                  <a:latin typeface="Times New Roman" panose="02020603050405020304" pitchFamily="18" charset="0"/>
                  <a:ea typeface="宋体" pitchFamily="2" charset="-122"/>
                </a:rPr>
                <a:t>.</a:t>
              </a:r>
              <a:endParaRPr lang="en-US" altLang="zh-CN" sz="2800" dirty="0">
                <a:latin typeface="Times New Roman" panose="02020603050405020304" pitchFamily="18" charset="0"/>
                <a:ea typeface="宋体" pitchFamily="2" charset="-122"/>
              </a:endParaRPr>
            </a:p>
          </p:txBody>
        </p:sp>
        <p:graphicFrame>
          <p:nvGraphicFramePr>
            <p:cNvPr id="43011" name="内容占位符 3"/>
            <p:cNvGraphicFramePr>
              <a:graphicFrameLocks noGrp="1"/>
            </p:cNvGraphicFramePr>
            <p:nvPr>
              <p:ph idx="4294967295"/>
            </p:nvPr>
          </p:nvGraphicFramePr>
          <p:xfrm>
            <a:off x="1565" y="527"/>
            <a:ext cx="2192" cy="610"/>
          </p:xfrm>
          <a:graphic>
            <a:graphicData uri="http://schemas.openxmlformats.org/presentationml/2006/ole">
              <mc:AlternateContent xmlns:mc="http://schemas.openxmlformats.org/markup-compatibility/2006">
                <mc:Choice xmlns:v="urn:schemas-microsoft-com:vml" Requires="v">
                  <p:oleObj spid="_x0000_s3261" name="" r:id="rId1" imgW="1689100" imgH="469900" progId="Equation.3">
                    <p:embed/>
                  </p:oleObj>
                </mc:Choice>
                <mc:Fallback>
                  <p:oleObj name="" r:id="rId1" imgW="1689100" imgH="469900" progId="Equation.3">
                    <p:embed/>
                    <p:pic>
                      <p:nvPicPr>
                        <p:cNvPr id="0" name="图片 3260"/>
                        <p:cNvPicPr/>
                        <p:nvPr/>
                      </p:nvPicPr>
                      <p:blipFill>
                        <a:blip r:embed="rId2"/>
                        <a:stretch>
                          <a:fillRect/>
                        </a:stretch>
                      </p:blipFill>
                      <p:spPr>
                        <a:xfrm>
                          <a:off x="1565" y="527"/>
                          <a:ext cx="2192" cy="610"/>
                        </a:xfrm>
                        <a:prstGeom prst="rect">
                          <a:avLst/>
                        </a:prstGeom>
                        <a:noFill/>
                        <a:ln w="38100">
                          <a:miter/>
                        </a:ln>
                      </p:spPr>
                    </p:pic>
                  </p:oleObj>
                </mc:Fallback>
              </mc:AlternateContent>
            </a:graphicData>
          </a:graphic>
        </p:graphicFrame>
      </p:grpSp>
      <p:sp>
        <p:nvSpPr>
          <p:cNvPr id="6" name="文本框 5"/>
          <p:cNvSpPr txBox="1"/>
          <p:nvPr/>
        </p:nvSpPr>
        <p:spPr>
          <a:xfrm>
            <a:off x="1484948" y="2100580"/>
            <a:ext cx="7129462" cy="520700"/>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解：要使函数有意义，必须</a:t>
            </a:r>
            <a:endParaRPr lang="zh-CN" altLang="en-US" sz="2800" dirty="0">
              <a:latin typeface="Times New Roman" panose="02020603050405020304" pitchFamily="18" charset="0"/>
              <a:ea typeface="宋体" pitchFamily="2" charset="-122"/>
            </a:endParaRPr>
          </a:p>
        </p:txBody>
      </p:sp>
      <p:graphicFrame>
        <p:nvGraphicFramePr>
          <p:cNvPr id="7" name="对象 6"/>
          <p:cNvGraphicFramePr/>
          <p:nvPr/>
        </p:nvGraphicFramePr>
        <p:xfrm>
          <a:off x="1485265" y="3083561"/>
          <a:ext cx="2087563" cy="1392237"/>
        </p:xfrm>
        <a:graphic>
          <a:graphicData uri="http://schemas.openxmlformats.org/presentationml/2006/ole">
            <mc:AlternateContent xmlns:mc="http://schemas.openxmlformats.org/markup-compatibility/2006">
              <mc:Choice xmlns:v="urn:schemas-microsoft-com:vml" Requires="v">
                <p:oleObj spid="_x0000_s3264" name="" r:id="rId3" imgW="1028065" imgH="482600" progId="Equation.3">
                  <p:embed/>
                </p:oleObj>
              </mc:Choice>
              <mc:Fallback>
                <p:oleObj name="" r:id="rId3" imgW="1028065" imgH="482600" progId="Equation.3">
                  <p:embed/>
                  <p:pic>
                    <p:nvPicPr>
                      <p:cNvPr id="0" name="图片 3263"/>
                      <p:cNvPicPr/>
                      <p:nvPr/>
                    </p:nvPicPr>
                    <p:blipFill>
                      <a:blip r:embed="rId4"/>
                      <a:stretch>
                        <a:fillRect/>
                      </a:stretch>
                    </p:blipFill>
                    <p:spPr>
                      <a:xfrm>
                        <a:off x="1485265" y="3083561"/>
                        <a:ext cx="2087563" cy="1392237"/>
                      </a:xfrm>
                      <a:prstGeom prst="rect">
                        <a:avLst/>
                      </a:prstGeom>
                      <a:noFill/>
                      <a:ln w="38100">
                        <a:noFill/>
                        <a:miter/>
                      </a:ln>
                    </p:spPr>
                  </p:pic>
                </p:oleObj>
              </mc:Fallback>
            </mc:AlternateContent>
          </a:graphicData>
        </a:graphic>
      </p:graphicFrame>
      <p:grpSp>
        <p:nvGrpSpPr>
          <p:cNvPr id="9" name="组合 8"/>
          <p:cNvGrpSpPr/>
          <p:nvPr/>
        </p:nvGrpSpPr>
        <p:grpSpPr>
          <a:xfrm>
            <a:off x="3861753" y="3059748"/>
            <a:ext cx="2898775" cy="1439862"/>
            <a:chOff x="2517" y="2205"/>
            <a:chExt cx="1826" cy="907"/>
          </a:xfrm>
        </p:grpSpPr>
        <p:sp>
          <p:nvSpPr>
            <p:cNvPr id="43015" name="文本框 9"/>
            <p:cNvSpPr txBox="1"/>
            <p:nvPr/>
          </p:nvSpPr>
          <p:spPr>
            <a:xfrm>
              <a:off x="2517" y="2494"/>
              <a:ext cx="393" cy="329"/>
            </a:xfrm>
            <a:prstGeom prst="rect">
              <a:avLst/>
            </a:prstGeom>
            <a:noFill/>
            <a:ln w="9525">
              <a:noFill/>
            </a:ln>
          </p:spPr>
          <p:txBody>
            <a:bodyPr wrap="square" anchor="t" anchorCtr="0">
              <a:spAutoFit/>
            </a:bodyPr>
            <a:p>
              <a:r>
                <a:rPr lang="zh-CN" altLang="en-US" sz="2800" dirty="0">
                  <a:latin typeface="Times New Roman" panose="02020603050405020304" pitchFamily="18" charset="0"/>
                  <a:ea typeface="宋体" pitchFamily="2" charset="-122"/>
                </a:rPr>
                <a:t>即</a:t>
              </a:r>
              <a:endParaRPr lang="zh-CN" altLang="en-US" sz="2800" dirty="0">
                <a:latin typeface="Times New Roman" panose="02020603050405020304" pitchFamily="18" charset="0"/>
                <a:ea typeface="宋体" pitchFamily="2" charset="-122"/>
              </a:endParaRPr>
            </a:p>
          </p:txBody>
        </p:sp>
        <p:graphicFrame>
          <p:nvGraphicFramePr>
            <p:cNvPr id="43016" name="对象 10"/>
            <p:cNvGraphicFramePr/>
            <p:nvPr/>
          </p:nvGraphicFramePr>
          <p:xfrm>
            <a:off x="2983" y="2205"/>
            <a:ext cx="1360" cy="907"/>
          </p:xfrm>
          <a:graphic>
            <a:graphicData uri="http://schemas.openxmlformats.org/presentationml/2006/ole">
              <mc:AlternateContent xmlns:mc="http://schemas.openxmlformats.org/markup-compatibility/2006">
                <mc:Choice xmlns:v="urn:schemas-microsoft-com:vml" Requires="v">
                  <p:oleObj spid="_x0000_s3265" name="" r:id="rId5" imgW="824865" imgH="482600" progId="Equation.3">
                    <p:embed/>
                  </p:oleObj>
                </mc:Choice>
                <mc:Fallback>
                  <p:oleObj name="" r:id="rId5" imgW="824865" imgH="482600" progId="Equation.3">
                    <p:embed/>
                    <p:pic>
                      <p:nvPicPr>
                        <p:cNvPr id="0" name="图片 3264"/>
                        <p:cNvPicPr/>
                        <p:nvPr/>
                      </p:nvPicPr>
                      <p:blipFill>
                        <a:blip r:embed="rId6"/>
                        <a:stretch>
                          <a:fillRect/>
                        </a:stretch>
                      </p:blipFill>
                      <p:spPr>
                        <a:xfrm>
                          <a:off x="2983" y="2205"/>
                          <a:ext cx="1360" cy="907"/>
                        </a:xfrm>
                        <a:prstGeom prst="rect">
                          <a:avLst/>
                        </a:prstGeom>
                        <a:noFill/>
                        <a:ln w="38100">
                          <a:noFill/>
                          <a:miter/>
                        </a:ln>
                      </p:spPr>
                    </p:pic>
                  </p:oleObj>
                </mc:Fallback>
              </mc:AlternateContent>
            </a:graphicData>
          </a:graphic>
        </p:graphicFrame>
      </p:grpSp>
      <p:sp>
        <p:nvSpPr>
          <p:cNvPr id="3" name="文本框 2"/>
          <p:cNvSpPr txBox="1"/>
          <p:nvPr/>
        </p:nvSpPr>
        <p:spPr>
          <a:xfrm>
            <a:off x="1485265" y="4779010"/>
            <a:ext cx="9000000" cy="521970"/>
          </a:xfrm>
          <a:prstGeom prst="rect">
            <a:avLst/>
          </a:prstGeom>
          <a:noFill/>
        </p:spPr>
        <p:txBody>
          <a:bodyPr wrap="square" rtlCol="0" anchor="t">
            <a:spAutoFit/>
          </a:bodyPr>
          <a:p>
            <a:r>
              <a:rPr lang="zh-CN" altLang="en-US" sz="2800"/>
              <a:t>其定义域为图 8-3 所示的阴影部分的开区域 .</a:t>
            </a:r>
            <a:endParaRPr lang="zh-CN" altLang="en-US" sz="2800"/>
          </a:p>
        </p:txBody>
      </p:sp>
      <p:pic>
        <p:nvPicPr>
          <p:cNvPr id="4" name="图片 3"/>
          <p:cNvPicPr>
            <a:picLocks noChangeAspect="1"/>
          </p:cNvPicPr>
          <p:nvPr/>
        </p:nvPicPr>
        <p:blipFill>
          <a:blip r:embed="rId7"/>
          <a:stretch>
            <a:fillRect/>
          </a:stretch>
        </p:blipFill>
        <p:spPr>
          <a:xfrm>
            <a:off x="7624445" y="1794510"/>
            <a:ext cx="3086100" cy="2984500"/>
          </a:xfrm>
          <a:prstGeom prst="rect">
            <a:avLst/>
          </a:prstGeom>
        </p:spPr>
      </p:pic>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6">
                                            <p:txEl>
                                              <p:charRg st="0" end="13"/>
                                            </p:txEl>
                                          </p:spTgt>
                                        </p:tgtEl>
                                        <p:attrNameLst>
                                          <p:attrName>style.visibility</p:attrName>
                                        </p:attrNameLst>
                                      </p:cBhvr>
                                      <p:to>
                                        <p:strVal val="visible"/>
                                      </p:to>
                                    </p:set>
                                    <p:animEffect transition="in" filter="blinds(horizontal)">
                                      <p:cBhvr>
                                        <p:cTn id="13" dur="500"/>
                                        <p:tgtEl>
                                          <p:spTgt spid="6">
                                            <p:txEl>
                                              <p:charRg st="0" end="1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961765"/>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我们知道，一元函数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的图像是平面上的一条曲线，对于二元函数，我们可以利用空间直角坐标系来表示它的图像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设二元函数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的定义域为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平面上某一区域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对于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中的每一个点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)，在空间可以对应出空间一个点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当点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中变动时，点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在空间中相应变动 . 一般来说，它们的轨迹是空间中一张曲面，如</a:t>
            </a:r>
            <a:r>
              <a:rPr 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下页</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图所示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5057" name="对象 137219"/>
          <p:cNvGraphicFramePr/>
          <p:nvPr/>
        </p:nvGraphicFramePr>
        <p:xfrm>
          <a:off x="3128169" y="877253"/>
          <a:ext cx="5935663" cy="4552950"/>
        </p:xfrm>
        <a:graphic>
          <a:graphicData uri="http://schemas.openxmlformats.org/presentationml/2006/ole">
            <mc:AlternateContent xmlns:mc="http://schemas.openxmlformats.org/markup-compatibility/2006">
              <mc:Choice xmlns:v="urn:schemas-microsoft-com:vml" Requires="v">
                <p:oleObj spid="_x0000_s3226" name="" r:id="rId1" imgW="5934075" imgH="4552950" progId="Paint.Picture">
                  <p:embed/>
                </p:oleObj>
              </mc:Choice>
              <mc:Fallback>
                <p:oleObj name="" r:id="rId1" imgW="5934075" imgH="4552950" progId="Paint.Picture">
                  <p:embed/>
                  <p:pic>
                    <p:nvPicPr>
                      <p:cNvPr id="0" name="图片 3225"/>
                      <p:cNvPicPr/>
                      <p:nvPr/>
                    </p:nvPicPr>
                    <p:blipFill>
                      <a:blip r:embed="rId2"/>
                      <a:stretch>
                        <a:fillRect/>
                      </a:stretch>
                    </p:blipFill>
                    <p:spPr>
                      <a:xfrm>
                        <a:off x="3128169" y="877253"/>
                        <a:ext cx="5935663" cy="4552950"/>
                      </a:xfrm>
                      <a:prstGeom prst="rect">
                        <a:avLst/>
                      </a:prstGeom>
                      <a:noFill/>
                      <a:ln w="3175" cap="flat" cmpd="sng">
                        <a:solidFill>
                          <a:schemeClr val="accent2"/>
                        </a:solidFill>
                        <a:prstDash val="solid"/>
                        <a:miter/>
                        <a:headEnd type="none" w="med" len="med"/>
                        <a:tailEnd type="none" w="med" len="med"/>
                      </a:ln>
                    </p:spPr>
                  </p:pic>
                </p:oleObj>
              </mc:Fallback>
            </mc:AlternateContent>
          </a:graphicData>
        </a:graphic>
      </p:graphicFrame>
      <p:sp>
        <p:nvSpPr>
          <p:cNvPr id="45058" name="文本框 137220"/>
          <p:cNvSpPr txBox="1"/>
          <p:nvPr/>
        </p:nvSpPr>
        <p:spPr>
          <a:xfrm>
            <a:off x="3128010" y="5518785"/>
            <a:ext cx="5935980" cy="460375"/>
          </a:xfrm>
          <a:prstGeom prst="rect">
            <a:avLst/>
          </a:prstGeom>
          <a:noFill/>
          <a:ln w="57150">
            <a:noFill/>
          </a:ln>
        </p:spPr>
        <p:txBody>
          <a:bodyPr wrap="square" anchor="t" anchorCtr="0">
            <a:spAutoFit/>
          </a:bodyPr>
          <a:p>
            <a:pPr algn="ctr"/>
            <a:r>
              <a:rPr lang="zh-CN" altLang="en-US" sz="2400" dirty="0">
                <a:latin typeface="Times New Roman" panose="02020603050405020304" pitchFamily="18" charset="0"/>
                <a:ea typeface="宋体" pitchFamily="2" charset="-122"/>
              </a:rPr>
              <a:t>二元函数的图形通常是一张曲面</a:t>
            </a:r>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宋体" pitchFamily="2" charset="-122"/>
            </a:endParaRPr>
          </a:p>
        </p:txBody>
      </p:sp>
    </p:spTree>
  </p:cSld>
  <p:clrMapOvr>
    <a:masterClrMapping/>
  </p:clrMapOvr>
  <p:transition spd="slow" advTm="3000">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818380"/>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首先介绍平面上点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δ</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邻域，在平面上点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δ</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邻域是指以</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为圆心，</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δ</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 为半径的圆的内部所有点构成的有界开区域，即满足等式 </a:t>
                </a:r>
                <a14:m>
                  <m:oMath xmlns:m="http://schemas.openxmlformats.org/officeDocument/2006/math">
                    <m:rad>
                      <m:radPr>
                        <m:degHide m:val="on"/>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radPr>
                      <m:deg/>
                      <m:e>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e>
                    </m:rad>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𝛿</m:t>
                    </m:r>
                  </m:oMath>
                </a14:m>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的全体称为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δ</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邻域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趋近于</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，记作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)，就是说点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到点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的距离</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𝜌</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ad>
                        <m:radPr>
                          <m:degHide m:val="on"/>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radPr>
                        <m:deg/>
                        <m:e>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e>
                      </m:rad>
                    </m:oMath>
                  </m:oMathPara>
                </a14:m>
                <a:endPar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0" algn="l"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无限变小，即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ρ</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8183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三、二元函数的极限与连续</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53415"/>
                <a:ext cx="10079990" cy="3119755"/>
              </a:xfrm>
              <a:prstGeom prst="rect">
                <a:avLst/>
              </a:prstGeom>
              <a:noFill/>
              <a:ln w="9525">
                <a:noFill/>
              </a:ln>
            </p:spPr>
            <p:txBody>
              <a:bodyPr anchor="t" anchorCtr="0">
                <a:noAutofit/>
              </a:bodyPr>
              <a:p>
                <a:pPr indent="711200" algn="just" fontAlgn="auto">
                  <a:lnSpc>
                    <a:spcPct val="150000"/>
                  </a:lnSpc>
                </a:pPr>
                <a:r>
                  <a:rPr sz="2400" b="1" dirty="0">
                    <a:solidFill>
                      <a:srgbClr val="FFFF00"/>
                    </a:solidFill>
                    <a:highlight>
                      <a:srgbClr val="008000"/>
                    </a:highlight>
                    <a:latin typeface="Times New Roman Regular" panose="02020603050405020304" charset="0"/>
                    <a:ea typeface="Microsoft YaHei Bold" panose="020B0503020204020204" charset="-122"/>
                    <a:cs typeface="Times New Roman Regular" panose="02020603050405020304" charset="0"/>
                    <a:sym typeface="+mn-ea"/>
                  </a:rPr>
                  <a:t> 定义 </a:t>
                </a:r>
                <a:r>
                  <a:rPr lang="en-US" sz="2400" b="1" dirty="0">
                    <a:solidFill>
                      <a:srgbClr val="FFFF00"/>
                    </a:solidFill>
                    <a:highlight>
                      <a:srgbClr val="008000"/>
                    </a:highlight>
                    <a:latin typeface="Times New Roman Regular" panose="02020603050405020304" charset="0"/>
                    <a:ea typeface="Microsoft YaHei Bold" panose="020B0503020204020204" charset="-122"/>
                    <a:cs typeface="Times New Roman Regular" panose="02020603050405020304" charset="0"/>
                    <a:sym typeface="+mn-ea"/>
                  </a:rPr>
                  <a:t>2 </a:t>
                </a:r>
                <a:r>
                  <a:rPr sz="2400" dirty="0">
                    <a:solidFill>
                      <a:schemeClr val="bg1"/>
                    </a:solidFill>
                    <a:latin typeface="Times New Roman Regular" panose="02020603050405020304" charset="0"/>
                    <a:ea typeface="宋体" pitchFamily="2"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设二元函数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的某个邻域内有定义 ( 在点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可以无定义 )，如果当点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趋近于点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时 ( 即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ρ</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0)，</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与常数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的差为无穷小量，即f (x, y)-A=0，就说二元函数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当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时以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为极限，记作</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e>
                              </m:d>
                            </m:lim>
                          </m:limLow>
                        </m:fName>
                        <m:e>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𝑓</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e>
                      </m:func>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𝐴</m:t>
                      </m:r>
                      <m: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或</m:t>
                      </m:r>
                      <m:func>
                        <m:funcPr>
                          <m:ctrlP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𝜌</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 </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lim>
                          </m:limLow>
                        </m:fName>
                        <m:e>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𝑓</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e>
                      </m:func>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𝐴</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53415"/>
                <a:ext cx="10079990" cy="311975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文本框 1"/>
          <p:cNvSpPr txBox="1"/>
          <p:nvPr/>
        </p:nvSpPr>
        <p:spPr>
          <a:xfrm>
            <a:off x="1056005" y="4195445"/>
            <a:ext cx="10079990" cy="1468755"/>
          </a:xfrm>
          <a:prstGeom prst="rect">
            <a:avLst/>
          </a:prstGeom>
          <a:noFill/>
        </p:spPr>
        <p:txBody>
          <a:bodyPr wrap="square" rtlCol="0" anchor="t">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这里要注意的是，在二元函数中，点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趋近于点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时，可以沿着任何路径以任何方式趋近 . 这比一元函数复杂得多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5"/>
                                        </p:tgtEl>
                                        <p:attrNameLst>
                                          <p:attrName>style.color</p:attrName>
                                        </p:attrNameLst>
                                      </p:cBhvr>
                                      <p:to>
                                        <a:srgbClr val="FFFFFF"/>
                                      </p:to>
                                    </p:animClr>
                                    <p:animClr clrSpc="rgb" dir="cw">
                                      <p:cBhvr>
                                        <p:cTn id="113" dur="100" fill="hold"/>
                                        <p:tgtEl>
                                          <p:spTgt spid="5"/>
                                        </p:tgtEl>
                                        <p:attrNameLst>
                                          <p:attrName>fillcolor</p:attrName>
                                        </p:attrNameLst>
                                      </p:cBhvr>
                                      <p:to>
                                        <a:srgbClr val="FFFFFF"/>
                                      </p:to>
                                    </p:animClr>
                                    <p:set>
                                      <p:cBhvr>
                                        <p:cTn id="114" dur="100" fill="hold"/>
                                        <p:tgtEl>
                                          <p:spTgt spid="5"/>
                                        </p:tgtEl>
                                        <p:attrNameLst>
                                          <p:attrName>fill.type</p:attrName>
                                        </p:attrNameLst>
                                      </p:cBhvr>
                                      <p:to>
                                        <p:strVal val="solid"/>
                                      </p:to>
                                    </p:set>
                                    <p:set>
                                      <p:cBhvr>
                                        <p:cTn id="115" dur="100" fill="hold"/>
                                        <p:tgtEl>
                                          <p:spTgt spid="5"/>
                                        </p:tgtEl>
                                        <p:attrNameLst>
                                          <p:attrName>fill.on</p:attrName>
                                        </p:attrNameLst>
                                      </p:cBhvr>
                                      <p:to>
                                        <p:strVal val="true"/>
                                      </p:to>
                                    </p:set>
                                    <p:animRot by="120000">
                                      <p:cBhvr>
                                        <p:cTn id="116" dur="100" fill="hold">
                                          <p:stCondLst>
                                            <p:cond delay="0"/>
                                          </p:stCondLst>
                                        </p:cTn>
                                        <p:tgtEl>
                                          <p:spTgt spid="5"/>
                                        </p:tgtEl>
                                        <p:attrNameLst>
                                          <p:attrName>r</p:attrName>
                                        </p:attrNameLst>
                                      </p:cBhvr>
                                    </p:animRot>
                                    <p:animRot by="-240000">
                                      <p:cBhvr>
                                        <p:cTn id="117" dur="200" fill="hold">
                                          <p:stCondLst>
                                            <p:cond delay="200"/>
                                          </p:stCondLst>
                                        </p:cTn>
                                        <p:tgtEl>
                                          <p:spTgt spid="5"/>
                                        </p:tgtEl>
                                        <p:attrNameLst>
                                          <p:attrName>r</p:attrName>
                                        </p:attrNameLst>
                                      </p:cBhvr>
                                    </p:animRot>
                                    <p:animRot by="240000">
                                      <p:cBhvr>
                                        <p:cTn id="118" dur="200" fill="hold">
                                          <p:stCondLst>
                                            <p:cond delay="400"/>
                                          </p:stCondLst>
                                        </p:cTn>
                                        <p:tgtEl>
                                          <p:spTgt spid="5"/>
                                        </p:tgtEl>
                                        <p:attrNameLst>
                                          <p:attrName>r</p:attrName>
                                        </p:attrNameLst>
                                      </p:cBhvr>
                                    </p:animRot>
                                    <p:animRot by="-240000">
                                      <p:cBhvr>
                                        <p:cTn id="119" dur="200" fill="hold">
                                          <p:stCondLst>
                                            <p:cond delay="600"/>
                                          </p:stCondLst>
                                        </p:cTn>
                                        <p:tgtEl>
                                          <p:spTgt spid="5"/>
                                        </p:tgtEl>
                                        <p:attrNameLst>
                                          <p:attrName>r</p:attrName>
                                        </p:attrNameLst>
                                      </p:cBhvr>
                                    </p:animRot>
                                    <p:animRot by="120000">
                                      <p:cBhvr>
                                        <p:cTn id="12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53415"/>
                <a:ext cx="10079990" cy="200723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例 2　已知 </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=3</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+4</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，求</a:t>
                </a:r>
                <a14:m>
                  <m:oMath xmlns:m="http://schemas.openxmlformats.org/officeDocument/2006/math">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sz="2400" i="1" dirty="0">
                                <a:solidFill>
                                  <a:schemeClr val="bg1"/>
                                </a:solidFill>
                                <a:latin typeface="DejaVu Math TeX Gyre" panose="02000503000000000000" charset="0"/>
                                <a:ea typeface="宋体" charset="0"/>
                                <a:cs typeface="DejaVu Math TeX Gyre" panose="02000503000000000000" charset="0"/>
                                <a:sym typeface="+mn-ea"/>
                              </a:rPr>
                              <m:t>→</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宋体" charset="0"/>
                                    <a:cs typeface="DejaVu Math TeX Gyre" panose="02000503000000000000" charset="0"/>
                                    <a:sym typeface="+mn-ea"/>
                                  </a:rPr>
                                  <m:t>1</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宋体" charset="0"/>
                                    <a:cs typeface="DejaVu Math TeX Gyre" panose="02000503000000000000" charset="0"/>
                                    <a:sym typeface="+mn-ea"/>
                                  </a:rPr>
                                  <m:t>2</m:t>
                                </m:r>
                              </m:e>
                            </m:d>
                          </m:lim>
                        </m:limLow>
                      </m:fName>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func>
                    <m:r>
                      <a:rPr lang="en-US" sz="2400" i="1" dirty="0">
                        <a:solidFill>
                          <a:schemeClr val="bg1"/>
                        </a:solidFill>
                        <a:latin typeface="DejaVu Math TeX Gyre" panose="02000503000000000000" charset="0"/>
                        <a:ea typeface="宋体" charset="0"/>
                        <a:cs typeface="DejaVu Math TeX Gyre" panose="02000503000000000000" charset="0"/>
                        <a:sym typeface="+mn-ea"/>
                      </a:rPr>
                      <m:t>.</m:t>
                    </m:r>
                  </m:oMath>
                </a14:m>
                <a:endParaRPr lang="en-US" sz="2400" i="1"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解</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sz="2400" i="1" dirty="0">
                                <a:solidFill>
                                  <a:schemeClr val="bg1"/>
                                </a:solidFill>
                                <a:latin typeface="DejaVu Math TeX Gyre" panose="02000503000000000000" charset="0"/>
                                <a:ea typeface="宋体" charset="0"/>
                                <a:cs typeface="DejaVu Math TeX Gyre" panose="02000503000000000000" charset="0"/>
                                <a:sym typeface="+mn-ea"/>
                              </a:rPr>
                              <m:t>→</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宋体" charset="0"/>
                                    <a:cs typeface="DejaVu Math TeX Gyre" panose="02000503000000000000" charset="0"/>
                                    <a:sym typeface="+mn-ea"/>
                                  </a:rPr>
                                  <m:t>1</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宋体" charset="0"/>
                                    <a:cs typeface="DejaVu Math TeX Gyre" panose="02000503000000000000" charset="0"/>
                                    <a:sym typeface="+mn-ea"/>
                                  </a:rPr>
                                  <m:t>2</m:t>
                                </m:r>
                              </m:e>
                            </m:d>
                          </m:lim>
                        </m:limLow>
                      </m:fName>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宋体" charset="0"/>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func>
                  </m:oMath>
                </a14:m>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=11.</a:t>
                </a:r>
                <a:endPar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53415"/>
                <a:ext cx="10079990" cy="2007235"/>
              </a:xfrm>
              <a:prstGeom prst="rect">
                <a:avLst/>
              </a:prstGeom>
              <a:blipFill rotWithShape="1">
                <a:blip r:embed="rId1"/>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p:cNvSpPr txBox="1"/>
              <p:nvPr/>
            </p:nvSpPr>
            <p:spPr>
              <a:xfrm>
                <a:off x="1056005" y="2329815"/>
                <a:ext cx="10079990" cy="3138805"/>
              </a:xfrm>
              <a:prstGeom prst="rect">
                <a:avLst/>
              </a:prstGeom>
              <a:noFill/>
            </p:spPr>
            <p:txBody>
              <a:bodyPr wrap="square" rtlCol="0" anchor="t">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例</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3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已知</a:t>
                </a:r>
                <a14:m>
                  <m:oMath xmlns:m="http://schemas.openxmlformats.org/officeDocument/2006/math">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𝑓</m:t>
                    </m:r>
                    <m: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 </m:t>
                    </m:r>
                    <m: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d>
                      <m:dPr>
                        <m:begChr m:val="{"/>
                        <m:endChr m:val=""/>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eqArr>
                          <m:eqArr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eqArrPr>
                          <m:e>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𝑥𝑦</m:t>
                                </m:r>
                              </m:num>
                              <m:den>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en>
                            </m:f>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e>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e>
                        </m:eqArr>
                      </m:e>
                    </m:d>
                    <m: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求</m:t>
                    </m:r>
                    <m:func>
                      <m:funcPr>
                        <m:ctrlP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d>
                              <m:dPr>
                                <m:ctrlP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e>
                            </m:d>
                          </m:lim>
                        </m:limLow>
                      </m:fName>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func>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解</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点</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P(x,y)</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沿着直线</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y=kx</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趋近于点</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(0,0)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时，函数趋于不同常数，所以函数极限不存在</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与一元函数连续性相类似，可给出二元函数连续性的定义 .</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1056005" y="2329815"/>
                <a:ext cx="10079990" cy="3138805"/>
              </a:xfrm>
              <a:prstGeom prst="rect">
                <a:avLst/>
              </a:prstGeom>
              <a:blipFill rotWithShape="1">
                <a:blip r:embed="rId2"/>
                <a:stretch>
                  <a:fillRect b="-607"/>
                </a:stretch>
              </a:blipFill>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69365"/>
                <a:ext cx="10079990" cy="4098290"/>
              </a:xfrm>
              <a:prstGeom prst="rect">
                <a:avLst/>
              </a:prstGeom>
              <a:noFill/>
              <a:ln w="9525">
                <a:noFill/>
              </a:ln>
            </p:spPr>
            <p:txBody>
              <a:bodyPr anchor="t" anchorCtr="0">
                <a:noAutofit/>
              </a:bodyPr>
              <a:p>
                <a:pPr indent="711200" algn="just" fontAlgn="auto">
                  <a:lnSpc>
                    <a:spcPct val="150000"/>
                  </a:lnSpc>
                </a:pPr>
                <a:r>
                  <a:rPr sz="2400" b="1" dirty="0">
                    <a:solidFill>
                      <a:srgbClr val="FFFF00"/>
                    </a:solidFill>
                    <a:highlight>
                      <a:srgbClr val="008000"/>
                    </a:highlight>
                    <a:latin typeface="Times New Roman Regular" panose="02020603050405020304" charset="0"/>
                    <a:ea typeface="Microsoft YaHei Bold" panose="020B0503020204020204" charset="-122"/>
                    <a:cs typeface="Times New Roman Regular" panose="02020603050405020304" charset="0"/>
                    <a:sym typeface="+mn-ea"/>
                  </a:rPr>
                  <a:t> 定义 </a:t>
                </a:r>
                <a:r>
                  <a:rPr lang="en-US" sz="2400" b="1" dirty="0">
                    <a:solidFill>
                      <a:srgbClr val="FFFF00"/>
                    </a:solidFill>
                    <a:highlight>
                      <a:srgbClr val="008000"/>
                    </a:highlight>
                    <a:latin typeface="Times New Roman Regular" panose="02020603050405020304" charset="0"/>
                    <a:ea typeface="Microsoft YaHei Bold" panose="020B0503020204020204" charset="-122"/>
                    <a:cs typeface="Times New Roman Regular" panose="02020603050405020304" charset="0"/>
                    <a:sym typeface="+mn-ea"/>
                  </a:rPr>
                  <a:t>3 </a:t>
                </a:r>
                <a:r>
                  <a:rPr sz="2400" dirty="0">
                    <a:solidFill>
                      <a:schemeClr val="bg1"/>
                    </a:solidFill>
                    <a:latin typeface="Times New Roman Regular" panose="02020603050405020304" charset="0"/>
                    <a:ea typeface="宋体" pitchFamily="2"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若函数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)，当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时的极限存在，且等于它在点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处的函数值，即</a:t>
                </a:r>
                <a:endParaRPr sz="2400" dirty="0">
                  <a:solidFill>
                    <a:schemeClr val="bg1"/>
                  </a:solidFill>
                  <a:ea typeface="Microsoft YaHei Regular" panose="020B0503020204020204" charset="-122"/>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e>
                              </m:d>
                            </m:lim>
                          </m:limLow>
                        </m:fName>
                        <m:e>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𝑓</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𝑦</m:t>
                          </m:r>
                          <m: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e>
                      </m:func>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711200" algn="just" fontAlgn="auto">
                  <a:lnSpc>
                    <a:spcPct val="150000"/>
                  </a:lnSpc>
                </a:pPr>
                <a: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则称函数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在点</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连续 </a:t>
                </a:r>
                <a: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a:t>
                </a:r>
                <a:endPar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69365"/>
                <a:ext cx="10079990" cy="409829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69365"/>
                <a:ext cx="10079990" cy="4098290"/>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由定义 3 可知，函数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在点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处连续必须同时满足三个条件：</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 在点 </a:t>
                </a:r>
                <a:r>
                  <a:rPr lang="zh-CN" alt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zh-CN" altLang="en-US"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zh-CN" altLang="en-US" sz="2400" baseline="-25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的某个邻域内有定义；</a:t>
                </a:r>
                <a:endPar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 极限存在，即</a:t>
                </a:r>
                <a14:m>
                  <m:oMath xmlns:m="http://schemas.openxmlformats.org/officeDocument/2006/math">
                    <m:func>
                      <m:func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lim>
                        </m:limLow>
                      </m:fName>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func>
                    <m:r>
                      <a:rPr lang="zh-CN" alt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存在</m:t>
                    </m:r>
                  </m:oMath>
                </a14:m>
                <a: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a:t>
                </a:r>
                <a:endPar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711200" algn="just" fontAlgn="auto">
                  <a:lnSpc>
                    <a:spcPct val="150000"/>
                  </a:lnSpc>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a:t>
                </a:r>
                <a14:m>
                  <m:oMath xmlns:m="http://schemas.openxmlformats.org/officeDocument/2006/math">
                    <m:func>
                      <m:func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lim>
                        </m:limLow>
                      </m:fName>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func>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e>
                    </m:d>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69365"/>
                <a:ext cx="10079990" cy="409829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712470"/>
            <a:ext cx="10079990" cy="4655185"/>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如例 2 中，函数</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r>
              <a:rPr lang="en-US" sz="2400" dirty="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4</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在点 (1, 2) 处的极限值等于在点 (1, 2) 处的函数值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(1,2)  =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11</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所以函数在 (1, 2) 处连续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如果函数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在区域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内的每一点都连续，则称函数</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在区域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内连续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与一元连续函数类似，二元连续函数具有二元连续函数的和、差、积、商 ( 除去分母为 0 的点 )仍为二元连续函数性质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如果函数</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在有界闭区域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上连续，则</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上必能取得最大值和最小值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8</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2</a:t>
            </a:r>
            <a:r>
              <a:rPr sz="6000" baseline="0">
                <a:solidFill>
                  <a:schemeClr val="bg1"/>
                </a:solidFill>
                <a:latin typeface="微软雅黑" panose="020B0503020204020204" charset="-122"/>
                <a:ea typeface="微软雅黑" panose="020B0503020204020204" charset="-122"/>
              </a:rPr>
              <a:t>　二元函数的微分学</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81838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定义 1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设函数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的某个邻域内有定义 . 若极限</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e>
                      </m:func>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0" algn="just" fontAlgn="auto">
                  <a:lnSpc>
                    <a:spcPct val="150000"/>
                  </a:lnSpc>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存在，则称此极限为函数</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在点</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处对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的偏导数，记作</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711200" algn="just" fontAlgn="auto">
                  <a:lnSpc>
                    <a:spcPct val="150000"/>
                  </a:lnSpc>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711200" algn="just" fontAlgn="auto">
                  <a:lnSpc>
                    <a:spcPct val="150000"/>
                  </a:lnSpc>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8183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一、偏导数</a:t>
            </a:r>
            <a:endParaRPr lang="zh-CN" altLang="en-US" sz="2800" b="1" dirty="0">
              <a:solidFill>
                <a:schemeClr val="accent3"/>
              </a:solidFill>
              <a:latin typeface="Microsoft YaHei Bold" panose="020B0503020204020204" charset="-122"/>
              <a:ea typeface="Microsoft YaHei Bold" panose="020B0503020204020204" charset="-122"/>
            </a:endParaRPr>
          </a:p>
        </p:txBody>
      </p:sp>
      <p:pic>
        <p:nvPicPr>
          <p:cNvPr id="2" name="图片 1"/>
          <p:cNvPicPr>
            <a:picLocks noChangeAspect="1"/>
          </p:cNvPicPr>
          <p:nvPr/>
        </p:nvPicPr>
        <p:blipFill>
          <a:blip r:embed="rId2"/>
          <a:stretch>
            <a:fillRect/>
          </a:stretch>
        </p:blipFill>
        <p:spPr>
          <a:xfrm>
            <a:off x="4057650" y="3829050"/>
            <a:ext cx="4076700" cy="8001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96315"/>
            <a:ext cx="10079990" cy="426974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同理可定义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的偏导数，记作</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如果函数</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在区域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内每一点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处都具有关于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的偏导数，显然此偏导数仍然是变量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的二元函数，称作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内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或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的偏导函数，简称偏导数，记作</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3" name="图片 2"/>
          <p:cNvPicPr>
            <a:picLocks noChangeAspect="1"/>
          </p:cNvPicPr>
          <p:nvPr/>
        </p:nvPicPr>
        <p:blipFill>
          <a:blip r:embed="rId1"/>
          <a:stretch>
            <a:fillRect/>
          </a:stretch>
        </p:blipFill>
        <p:spPr>
          <a:xfrm>
            <a:off x="4000500" y="1811655"/>
            <a:ext cx="4191000" cy="787400"/>
          </a:xfrm>
          <a:prstGeom prst="rect">
            <a:avLst/>
          </a:prstGeom>
        </p:spPr>
      </p:pic>
      <p:pic>
        <p:nvPicPr>
          <p:cNvPr id="4" name="图片 3"/>
          <p:cNvPicPr>
            <a:picLocks noChangeAspect="1"/>
          </p:cNvPicPr>
          <p:nvPr/>
        </p:nvPicPr>
        <p:blipFill>
          <a:blip r:embed="rId2"/>
          <a:stretch>
            <a:fillRect/>
          </a:stretch>
        </p:blipFill>
        <p:spPr>
          <a:xfrm>
            <a:off x="3746500" y="4440555"/>
            <a:ext cx="4699000" cy="8255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26974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顺便说明，二元函数偏导数在经济上表示边际经济量，如生产函数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l</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den>
                    </m:f>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称为资本的边际产量，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𝑄</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𝑙</m:t>
                        </m:r>
                      </m:den>
                    </m:f>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称为劳动力的边际产量，其经济解释同一元函数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2697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96315"/>
            <a:ext cx="10079990" cy="19697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1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，求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(1, 0)</a:t>
            </a:r>
            <a:r>
              <a:rPr 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y</a:t>
            </a:r>
            <a:r>
              <a:rPr lang="en-US"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(1,1).</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yx</a:t>
            </a:r>
            <a:r>
              <a:rPr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，所以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(1, 0)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ln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，所以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(1,1)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 name="文本框 1"/>
          <p:cNvSpPr txBox="1"/>
          <p:nvPr/>
        </p:nvSpPr>
        <p:spPr>
          <a:xfrm>
            <a:off x="1056005" y="2996565"/>
            <a:ext cx="10079990" cy="19697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求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3</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sin3</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的偏导数.</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=3</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sin3</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3</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cos 3</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81838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定义 </a:t>
            </a:r>
            <a:r>
              <a:rPr lang="en-US" sz="2400" b="1">
                <a:solidFill>
                  <a:srgbClr val="FFFF00"/>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2</a:t>
            </a:r>
            <a:r>
              <a:rPr sz="2400" b="1">
                <a:solidFill>
                  <a:srgbClr val="FFFF00"/>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对于二元函数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处的改变量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和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，函数相应改变量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z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可表示为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ο</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ρ</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的函数，与 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无关；</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ο</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ρ</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表示一个比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ρ</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高阶的无穷小量 . 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是函数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处的全微分，记作 d</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或 d</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)，即</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z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400">
                <a:solidFill>
                  <a:schemeClr val="bg1"/>
                </a:solidFill>
                <a:latin typeface="Arial" panose="020B0604020202090204" pitchFamily="34" charset="0"/>
                <a:ea typeface="Microsoft YaHei Regular" panose="020B0503020204020204" charset="-122"/>
                <a:cs typeface="Arial" panose="020B0604020202090204" pitchFamily="3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400">
                <a:solidFill>
                  <a:schemeClr val="bg1"/>
                </a:solidFill>
                <a:latin typeface="Arial" panose="020B0604020202090204" pitchFamily="34" charset="0"/>
                <a:ea typeface="Microsoft YaHei Regular" panose="020B0503020204020204" charset="-122"/>
                <a:cs typeface="Arial" panose="020B0604020202090204" pitchFamily="34" charset="0"/>
              </a:rPr>
              <a:t>.</a:t>
            </a:r>
            <a:endParaRPr lang="en-US" sz="2400">
              <a:solidFill>
                <a:schemeClr val="bg1"/>
              </a:solidFill>
              <a:latin typeface="Arial" panose="020B0604020202090204" pitchFamily="34" charset="0"/>
              <a:ea typeface="Microsoft YaHei Regular" panose="020B0503020204020204" charset="-122"/>
              <a:cs typeface="Arial" panose="020B0604020202090204" pitchFamily="3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二、全微分</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3842385" y="1196975"/>
            <a:ext cx="5905500" cy="1440180"/>
          </a:xfrm>
          <a:prstGeom prst="rect">
            <a:avLst/>
          </a:prstGeom>
          <a:noFill/>
          <a:ln w="9525">
            <a:noFill/>
          </a:ln>
        </p:spPr>
        <p:txBody>
          <a:bodyPr wrap="square" lIns="91440" tIns="45720" rIns="91440" bIns="45720" anchor="t" anchorCtr="0">
            <a:noAutofit/>
          </a:bodyPr>
          <a:p>
            <a:pPr algn="l">
              <a:lnSpc>
                <a:spcPct val="100000"/>
              </a:lnSpc>
            </a:pPr>
            <a:r>
              <a:rPr lang="zh-CN" altLang="en-US" sz="8800" baseline="0">
                <a:solidFill>
                  <a:schemeClr val="bg1"/>
                </a:solidFill>
                <a:latin typeface="微软雅黑" panose="020B0503020204020204" charset="-122"/>
                <a:ea typeface="微软雅黑" panose="020B0503020204020204" charset="-122"/>
              </a:rPr>
              <a:t>定积分</a:t>
            </a:r>
            <a:endParaRPr lang="zh-CN" altLang="en-US" sz="8800" baseline="0">
              <a:solidFill>
                <a:schemeClr val="bg1"/>
              </a:solidFill>
              <a:latin typeface="微软雅黑" panose="020B0503020204020204" charset="-122"/>
              <a:ea typeface="微软雅黑" panose="020B0503020204020204" charset="-122"/>
            </a:endParaRPr>
          </a:p>
        </p:txBody>
      </p:sp>
      <p:grpSp>
        <p:nvGrpSpPr>
          <p:cNvPr id="16388" name="组合"/>
          <p:cNvGrpSpPr/>
          <p:nvPr/>
        </p:nvGrpSpPr>
        <p:grpSpPr>
          <a:xfrm>
            <a:off x="551180" y="548640"/>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八章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3108960"/>
            <a:ext cx="8999855" cy="222567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前面几章我们讨论的函数都是只有一个自变量的函数，即一元函数 . 在社会生活中的许多实际问题中，常常遇到多个自变量的函数，即多元函数 . 本章我们将在一元函数的微积分的基础上，讨论多元函数的微积分，多元函数以二元函数为代表，我们以二元函数为主进行讨论，而多元函数与二元函数类似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此时也称函数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处可微 . 可以证明，</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，于是</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Arial" panose="020B0604020202090204" pitchFamily="34" charset="0"/>
                <a:ea typeface="Microsoft YaHei Regular" panose="020B0503020204020204" charset="-122"/>
                <a:cs typeface="Arial" panose="020B0604020202090204" pitchFamily="3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Arial" panose="020B0604020202090204" pitchFamily="34" charset="0"/>
                <a:ea typeface="Microsoft YaHei Regular" panose="020B0503020204020204" charset="-122"/>
                <a:cs typeface="Arial" panose="020B0604020202090204" pitchFamily="3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由于 dx=Δx, dy=Δy，所以全微分可记为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Arial" panose="020B0604020202090204" pitchFamily="34" charset="0"/>
                <a:ea typeface="Microsoft YaHei Regular" panose="020B0503020204020204" charset="-122"/>
                <a:cs typeface="Arial" panose="020B0604020202090204" pitchFamily="3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显然，当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保持不变时，d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=0，上式变为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的偏微分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例 6　求</a:t>
                </a:r>
                <a:r>
                  <a:rPr lang="en-US" sz="2400">
                    <a:solidFill>
                      <a:schemeClr val="bg1"/>
                    </a:solidFill>
                    <a:ea typeface="Microsoft YaHei Regular" panose="020B0503020204020204" charset="-122"/>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z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lang="en-US"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的全微分</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解</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所以</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z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ye</a:t>
                </a:r>
                <a:r>
                  <a:rPr lang="en-US" altLang="zh-CN"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xe</a:t>
                </a:r>
                <a:r>
                  <a:rPr lang="en-US" altLang="zh-CN"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例</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7    </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求</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z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+ 4</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4</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的全微分</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解</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𝑑𝑧</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4</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8</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4</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sup>
                        </m:sSup>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t="-662"/>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35699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定理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若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υ</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存在偏导数，且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ψ</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可微，其微分形式见图 8-7(a)，则</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35699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三、复合函数的微分法</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若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υ</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存在连续偏导数，且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ψ</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的偏导数都存在，则</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该公式称为链式法则 [图 8-7(b)].</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971800" y="1771650"/>
            <a:ext cx="6248400" cy="3314700"/>
          </a:xfrm>
          <a:prstGeom prst="rect">
            <a:avLst/>
          </a:prstGeom>
        </p:spPr>
      </p:pic>
    </p:spTree>
  </p:cSld>
  <p:clrMapOvr>
    <a:masterClrMapping/>
  </p:clrMapOvr>
  <p:transition>
    <p:pull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例 8</a:t>
                </a:r>
                <a:r>
                  <a:rPr lang="en-US" sz="2400">
                    <a:solidFill>
                      <a:schemeClr val="bg1"/>
                    </a:solidFill>
                    <a:ea typeface="Microsoft YaHei Regular" panose="020B0503020204020204" charset="-122"/>
                  </a:rPr>
                  <a:t>    </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zh-CN" altLang="en-US" sz="2400" i="1">
                        <a:solidFill>
                          <a:schemeClr val="bg1"/>
                        </a:solidFill>
                        <a:latin typeface="DejaVu Math TeX Gyre" panose="02000503000000000000" charset="0"/>
                        <a:ea typeface="宋体" charset="0"/>
                        <a:cs typeface="DejaVu Math TeX Gyre" panose="02000503000000000000" charset="0"/>
                      </a:rPr>
                      <m:t>求</m:t>
                    </m:r>
                    <m:f>
                      <m:fPr>
                        <m:ctrlPr>
                          <a:rPr lang="zh-CN" altLang="en-US" sz="2400" i="1">
                            <a:solidFill>
                              <a:schemeClr val="bg1"/>
                            </a:solidFill>
                            <a:latin typeface="DejaVu Math TeX Gyre" panose="02000503000000000000" charset="0"/>
                            <a:ea typeface="宋体" charset="0"/>
                            <a:cs typeface="DejaVu Math TeX Gyre" panose="02000503000000000000" charset="0"/>
                          </a:rPr>
                        </m:ctrlPr>
                      </m:fPr>
                      <m:num>
                        <m:r>
                          <a:rPr lang="en-US" altLang="zh-CN" sz="2400" i="1">
                            <a:solidFill>
                              <a:schemeClr val="bg1"/>
                            </a:solidFill>
                            <a:latin typeface="DejaVu Math TeX Gyre" panose="02000503000000000000" charset="0"/>
                            <a:ea typeface="宋体" charset="0"/>
                            <a:cs typeface="DejaVu Math TeX Gyre" panose="02000503000000000000" charset="0"/>
                          </a:rPr>
                          <m:t>𝑑𝑧</m:t>
                        </m:r>
                      </m:num>
                      <m:den>
                        <m:r>
                          <a:rPr lang="en-US" altLang="zh-CN" sz="2400" i="1">
                            <a:solidFill>
                              <a:schemeClr val="bg1"/>
                            </a:solidFill>
                            <a:latin typeface="DejaVu Math TeX Gyre" panose="02000503000000000000" charset="0"/>
                            <a:ea typeface="宋体" charset="0"/>
                            <a:cs typeface="DejaVu Math TeX Gyre" panose="02000503000000000000" charset="0"/>
                          </a:rPr>
                          <m:t>𝑑𝑡</m:t>
                        </m:r>
                      </m:den>
                    </m:f>
                    <m:r>
                      <a:rPr lang="en-US" altLang="zh-CN" sz="2400" i="1">
                        <a:solidFill>
                          <a:schemeClr val="bg1"/>
                        </a:solidFill>
                        <a:latin typeface="DejaVu Math TeX Gyre" panose="02000503000000000000" charset="0"/>
                        <a:ea typeface="宋体" charset="0"/>
                        <a:cs typeface="DejaVu Math TeX Gyre" panose="02000503000000000000" charset="0"/>
                      </a:rPr>
                      <m:t>.</m:t>
                    </m:r>
                  </m:oMath>
                </a14:m>
                <a:endParaRPr lang="en-US" altLang="zh-CN" sz="2400" i="1">
                  <a:solidFill>
                    <a:schemeClr val="bg1"/>
                  </a:solidFill>
                  <a:latin typeface="DejaVu Math TeX Gyre" panose="02000503000000000000" charset="0"/>
                  <a:ea typeface="宋体" charset="0"/>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解</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left"/>
                    </m:oMathParaPr>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sSup>
                            <m:sSup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sec</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所以</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sSup>
                          <m:sSup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sec</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例 </a:t>
                </a:r>
                <a:r>
                  <a:rPr lang="en-US" sz="2400">
                    <a:solidFill>
                      <a:schemeClr val="bg1"/>
                    </a:solidFill>
                    <a:ea typeface="Microsoft YaHei Regular" panose="020B0503020204020204" charset="-122"/>
                  </a:rPr>
                  <a:t>9    </a:t>
                </a:r>
                <a:r>
                  <a:rPr lang="zh-CN" altLang="en-US" sz="2400">
                    <a:solidFill>
                      <a:schemeClr val="bg1"/>
                    </a:solidFill>
                    <a:ea typeface="Microsoft YaHei Regular" panose="020B0503020204020204" charset="-122"/>
                  </a:rPr>
                  <a:t>若</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zh-CN" altLang="en-US" sz="2400" i="1">
                        <a:solidFill>
                          <a:schemeClr val="bg1"/>
                        </a:solidFill>
                        <a:latin typeface="DejaVu Math TeX Gyre" panose="02000503000000000000" charset="0"/>
                        <a:ea typeface="宋体" charset="0"/>
                        <a:cs typeface="DejaVu Math TeX Gyre" panose="02000503000000000000" charset="0"/>
                      </a:rPr>
                      <m:t>求</m:t>
                    </m:r>
                    <m:f>
                      <m:fPr>
                        <m:ctrlPr>
                          <a:rPr lang="zh-CN" altLang="en-US" sz="2400" i="1">
                            <a:solidFill>
                              <a:schemeClr val="bg1"/>
                            </a:solidFill>
                            <a:latin typeface="DejaVu Math TeX Gyre" panose="02000503000000000000" charset="0"/>
                            <a:ea typeface="宋体" charset="0"/>
                            <a:cs typeface="DejaVu Math TeX Gyre" panose="02000503000000000000" charset="0"/>
                          </a:rPr>
                        </m:ctrlPr>
                      </m:fPr>
                      <m:num>
                        <m:r>
                          <a:rPr lang="en-US" altLang="zh-CN" sz="2400" i="1">
                            <a:solidFill>
                              <a:schemeClr val="bg1"/>
                            </a:solidFill>
                            <a:latin typeface="DejaVu Math TeX Gyre" panose="02000503000000000000" charset="0"/>
                            <a:ea typeface="宋体" charset="0"/>
                            <a:cs typeface="DejaVu Math TeX Gyre" panose="02000503000000000000" charset="0"/>
                          </a:rPr>
                          <m:t>𝑑𝑧</m:t>
                        </m:r>
                      </m:num>
                      <m:den>
                        <m:r>
                          <a:rPr lang="en-US" altLang="zh-CN" sz="2400" i="1">
                            <a:solidFill>
                              <a:schemeClr val="bg1"/>
                            </a:solidFill>
                            <a:latin typeface="DejaVu Math TeX Gyre" panose="02000503000000000000" charset="0"/>
                            <a:ea typeface="宋体" charset="0"/>
                            <a:cs typeface="DejaVu Math TeX Gyre" panose="02000503000000000000" charset="0"/>
                          </a:rPr>
                          <m:t>𝑑𝑥</m:t>
                        </m:r>
                      </m:den>
                    </m:f>
                    <m:r>
                      <a:rPr lang="en-US" altLang="zh-CN" sz="2400" i="1">
                        <a:solidFill>
                          <a:schemeClr val="bg1"/>
                        </a:solidFill>
                        <a:latin typeface="DejaVu Math TeX Gyre" panose="02000503000000000000" charset="0"/>
                        <a:ea typeface="宋体" charset="0"/>
                        <a:cs typeface="DejaVu Math TeX Gyre" panose="02000503000000000000" charset="0"/>
                      </a:rPr>
                      <m:t>.</m:t>
                    </m:r>
                  </m:oMath>
                </a14:m>
                <a:endParaRPr lang="en-US" altLang="zh-CN" sz="2400" i="1">
                  <a:solidFill>
                    <a:schemeClr val="bg1"/>
                  </a:solidFill>
                  <a:latin typeface="DejaVu Math TeX Gyre" panose="02000503000000000000" charset="0"/>
                  <a:ea typeface="宋体" charset="0"/>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解</a:t>
                </a: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𝜑</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例 </a:t>
                </a:r>
                <a:r>
                  <a:rPr lang="en-US" sz="2400">
                    <a:solidFill>
                      <a:schemeClr val="bg1"/>
                    </a:solidFill>
                    <a:ea typeface="Microsoft YaHei Regular" panose="020B0503020204020204" charset="-122"/>
                  </a:rPr>
                  <a:t>10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求</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up>
                    </m:sSup>
                  </m:oMath>
                </a14:m>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的偏导数</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解</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引进中间变量</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altLang="zh-CN"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而</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596265" y="996315"/>
                <a:ext cx="1133348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由链式法则</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func>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up>
                        </m:sSup>
                      </m:e>
                    </m:func>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up>
                    </m:sSup>
                    <m:d>
                      <m:dPr>
                        <m:begChr m:val="["/>
                        <m:endChr m:val="]"/>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func>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596265" y="996315"/>
                <a:ext cx="1133348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596265" y="996315"/>
                <a:ext cx="1133348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𝑣</m:t>
                        </m:r>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𝑢</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e>
                    </m:func>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sup>
                    </m:sSup>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2</m:t>
                    </m:r>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xy</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up>
                    </m:sSup>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func>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sup>
                    </m:sSup>
                    <m:d>
                      <m:dPr>
                        <m:begChr m:val="["/>
                        <m:endChr m:val="]"/>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sup>
                            </m:sSup>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func>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596265" y="996315"/>
                <a:ext cx="1133348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93802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8</a:t>
            </a:r>
            <a:r>
              <a:rPr sz="6000" baseline="0">
                <a:solidFill>
                  <a:schemeClr val="bg1"/>
                </a:solidFill>
                <a:latin typeface="微软雅黑" panose="020B0503020204020204" charset="-122"/>
                <a:ea typeface="微软雅黑" panose="020B0503020204020204" charset="-122"/>
              </a:rPr>
              <a:t>.1　二元函数的定义、</a:t>
            </a:r>
            <a:endParaRPr sz="6000" baseline="0">
              <a:solidFill>
                <a:schemeClr val="bg1"/>
              </a:solidFill>
              <a:latin typeface="微软雅黑" panose="020B0503020204020204" charset="-122"/>
              <a:ea typeface="微软雅黑" panose="020B0503020204020204" charset="-122"/>
            </a:endParaRPr>
          </a:p>
          <a:p>
            <a:pPr algn="ctr">
              <a:lnSpc>
                <a:spcPct val="100000"/>
              </a:lnSpc>
            </a:pPr>
            <a:r>
              <a:rPr sz="6000" baseline="0">
                <a:solidFill>
                  <a:schemeClr val="bg1"/>
                </a:solidFill>
                <a:latin typeface="微软雅黑" panose="020B0503020204020204" charset="-122"/>
                <a:ea typeface="微软雅黑" panose="020B0503020204020204" charset="-122"/>
              </a:rPr>
              <a:t>极限与连续</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81838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在实际问题中，常遇到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由方程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 确定，这是隐形式的二元函数，如我们前面提到的球面方程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就是隐函数的例子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隐函数的求导方法就是直接从方程</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确定隐函数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来求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及</m:t>
                    </m:r>
                    <m:f>
                      <m:fPr>
                        <m:ctrlP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宋体" charset="0"/>
                            <a:cs typeface="DejaVu Math TeX Gyre" panose="02000503000000000000" charset="0"/>
                          </a:rPr>
                          <m:t>𝜕</m:t>
                        </m:r>
                        <m:r>
                          <a:rPr lang="en-US" altLang="zh-CN" sz="2000" i="1">
                            <a:solidFill>
                              <a:schemeClr val="bg1"/>
                            </a:solidFill>
                            <a:latin typeface="DejaVu Math TeX Gyre" panose="02000503000000000000" charset="0"/>
                            <a:ea typeface="宋体" charset="0"/>
                            <a:cs typeface="DejaVu Math TeX Gyre" panose="02000503000000000000" charset="0"/>
                          </a:rPr>
                          <m:t>𝑧</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方法是将</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代入方程中的</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，应用链式法则，恒等式两边分别对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求偏导数</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8183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四、隐含数的微分法</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313499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当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时，就得到公式</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num>
                      <m:den>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同理</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num>
                      <m:den>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313499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37515"/>
                <a:ext cx="10079990" cy="51352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例 14　求方程</a:t>
                </a:r>
                <a:r>
                  <a:rPr 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oMath>
                </a14:m>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所确定的函数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的偏导数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解</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由</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宋体" charset="0"/>
                            <a:cs typeface="DejaVu Math TeX Gyre" panose="02000503000000000000" charset="0"/>
                          </a:rPr>
                          <m:t>𝜕</m:t>
                        </m:r>
                        <m:r>
                          <a:rPr lang="en-US" altLang="zh-CN" sz="2400" i="1">
                            <a:solidFill>
                              <a:schemeClr val="bg1"/>
                            </a:solidFill>
                            <a:latin typeface="DejaVu Math TeX Gyre" panose="02000503000000000000" charset="0"/>
                            <a:ea typeface="宋体" charset="0"/>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得</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num>
                      <m:den>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num>
                      <m:den>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𝐹</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注意，利用隐函数求偏导数时把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都看作自变量 .</a:t>
                </a:r>
                <a:endPar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37515"/>
                <a:ext cx="10079990" cy="513524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12686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同一元函数类似，我们可以研究二元函数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ea typeface="Microsoft YaHei Regular" panose="020B0503020204020204" charset="-122"/>
              </a:rPr>
              <a:t>的极值，首先给出两个重要结论 .</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1. 二元函数极值存在的必要条件</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bg1"/>
              </a:solidFill>
              <a:ea typeface="Microsoft YaHei Regular" panose="020B0503020204020204" charset="-122"/>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五、二元函数的极值与最值</a:t>
            </a:r>
            <a:endParaRPr lang="zh-CN" altLang="en-US" sz="2800" b="1" dirty="0">
              <a:solidFill>
                <a:schemeClr val="accent3"/>
              </a:solidFill>
              <a:latin typeface="Microsoft YaHei Bold" panose="020B0503020204020204" charset="-122"/>
              <a:ea typeface="Microsoft YaHei Bold" panose="020B0503020204020204" charset="-122"/>
            </a:endParaRPr>
          </a:p>
        </p:txBody>
      </p:sp>
      <p:grpSp>
        <p:nvGrpSpPr>
          <p:cNvPr id="9" name="组合 8"/>
          <p:cNvGrpSpPr/>
          <p:nvPr/>
        </p:nvGrpSpPr>
        <p:grpSpPr>
          <a:xfrm>
            <a:off x="1811020" y="3059430"/>
            <a:ext cx="5495925" cy="1504950"/>
            <a:chOff x="2852" y="3944"/>
            <a:chExt cx="8655" cy="2370"/>
          </a:xfrm>
        </p:grpSpPr>
        <p:grpSp>
          <p:nvGrpSpPr>
            <p:cNvPr id="6" name="组合 5"/>
            <p:cNvGrpSpPr/>
            <p:nvPr/>
          </p:nvGrpSpPr>
          <p:grpSpPr>
            <a:xfrm>
              <a:off x="2852" y="3944"/>
              <a:ext cx="2250" cy="2371"/>
              <a:chOff x="7542" y="5102"/>
              <a:chExt cx="2250" cy="2371"/>
            </a:xfrm>
          </p:grpSpPr>
          <mc:AlternateContent xmlns:mc="http://schemas.openxmlformats.org/markup-compatibility/2006">
            <mc:Choice xmlns:a14="http://schemas.microsoft.com/office/drawing/2010/main" Requires="a14">
              <p:sp>
                <p:nvSpPr>
                  <p:cNvPr id="2" name="文本框 1"/>
                  <p:cNvSpPr txBox="1"/>
                  <p:nvPr/>
                </p:nvSpPr>
                <p:spPr>
                  <a:xfrm>
                    <a:off x="8016" y="5102"/>
                    <a:ext cx="1750" cy="107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f>
                            <m:fPr>
                              <m:ctrlPr>
                                <a:rPr lang="en-US" altLang="zh-CN" sz="2000" i="1">
                                  <a:solidFill>
                                    <a:schemeClr val="bg1"/>
                                  </a:solidFill>
                                  <a:latin typeface="DejaVu Math TeX Gyre" panose="02000503000000000000" charset="0"/>
                                  <a:cs typeface="DejaVu Math TeX Gyre" panose="02000503000000000000" charset="0"/>
                                </a:rPr>
                              </m:ctrlPr>
                            </m:fPr>
                            <m:num>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𝑧</m:t>
                              </m:r>
                            </m:num>
                            <m:den>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𝑥</m:t>
                              </m:r>
                            </m:den>
                          </m:f>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0</m:t>
                          </m:r>
                          <m:r>
                            <a:rPr lang="en-US" altLang="zh-CN" sz="2000" i="1">
                              <a:solidFill>
                                <a:schemeClr val="bg1"/>
                              </a:solidFill>
                              <a:latin typeface="DejaVu Math TeX Gyre" panose="02000503000000000000" charset="0"/>
                              <a:cs typeface="DejaVu Math TeX Gyre" panose="02000503000000000000" charset="0"/>
                            </a:rPr>
                            <m:t>,</m:t>
                          </m:r>
                        </m:oMath>
                      </m:oMathPara>
                    </a14:m>
                    <a:endParaRPr lang="en-US" altLang="zh-CN" sz="2000" i="1">
                      <a:solidFill>
                        <a:schemeClr val="bg1"/>
                      </a:solidFill>
                      <a:latin typeface="DejaVu Math TeX Gyre" panose="02000503000000000000" charset="0"/>
                      <a:cs typeface="DejaVu Math TeX Gyre" panose="02000503000000000000"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8016" y="5102"/>
                    <a:ext cx="1750" cy="1075"/>
                  </a:xfrm>
                  <a:prstGeom prst="rect">
                    <a:avLst/>
                  </a:prstGeom>
                  <a:blipFill rotWithShape="1">
                    <a:blip r:embed="rId1"/>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p:cNvSpPr txBox="1"/>
                  <p:nvPr/>
                </p:nvSpPr>
                <p:spPr>
                  <a:xfrm>
                    <a:off x="8016" y="6315"/>
                    <a:ext cx="1777" cy="1158"/>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f>
                            <m:fPr>
                              <m:ctrlPr>
                                <a:rPr lang="en-US" altLang="zh-CN" sz="2000" i="1">
                                  <a:solidFill>
                                    <a:schemeClr val="bg1"/>
                                  </a:solidFill>
                                  <a:latin typeface="DejaVu Math TeX Gyre" panose="02000503000000000000" charset="0"/>
                                  <a:cs typeface="DejaVu Math TeX Gyre" panose="02000503000000000000" charset="0"/>
                                </a:rPr>
                              </m:ctrlPr>
                            </m:fPr>
                            <m:num>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𝑧</m:t>
                              </m:r>
                            </m:num>
                            <m:den>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𝑦</m:t>
                              </m:r>
                            </m:den>
                          </m:f>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0</m:t>
                          </m:r>
                          <m:r>
                            <a:rPr lang="en-US" altLang="zh-CN" sz="2000" i="1">
                              <a:solidFill>
                                <a:schemeClr val="bg1"/>
                              </a:solidFill>
                              <a:latin typeface="DejaVu Math TeX Gyre" panose="02000503000000000000" charset="0"/>
                              <a:cs typeface="DejaVu Math TeX Gyre" panose="02000503000000000000" charset="0"/>
                            </a:rPr>
                            <m:t>,</m:t>
                          </m:r>
                        </m:oMath>
                      </m:oMathPara>
                    </a14:m>
                    <a:endParaRPr lang="zh-CN" altLang="en-US" sz="2000" i="1">
                      <a:solidFill>
                        <a:schemeClr val="bg1"/>
                      </a:solidFill>
                      <a:latin typeface="DejaVu Math TeX Gyre" panose="02000503000000000000" charset="0"/>
                      <a:cs typeface="DejaVu Math TeX Gyre" panose="02000503000000000000" charset="0"/>
                    </a:endParaRPr>
                  </a:p>
                </p:txBody>
              </p:sp>
            </mc:Choice>
            <mc:Fallback>
              <p:sp>
                <p:nvSpPr>
                  <p:cNvPr id="4" name="文本框 3"/>
                  <p:cNvSpPr txBox="1">
                    <a:spLocks noRot="1" noChangeAspect="1" noMove="1" noResize="1" noEditPoints="1" noAdjustHandles="1" noChangeArrowheads="1" noChangeShapeType="1" noTextEdit="1"/>
                  </p:cNvSpPr>
                  <p:nvPr/>
                </p:nvSpPr>
                <p:spPr>
                  <a:xfrm>
                    <a:off x="8016" y="6315"/>
                    <a:ext cx="1777" cy="1158"/>
                  </a:xfrm>
                  <a:prstGeom prst="rect">
                    <a:avLst/>
                  </a:prstGeom>
                  <a:blipFill rotWithShape="1">
                    <a:blip r:embed="rId2"/>
                  </a:blipFill>
                </p:spPr>
                <p:txBody>
                  <a:bodyPr/>
                  <a:lstStyle/>
                  <a:p>
                    <a:r>
                      <a:rPr lang="zh-CN" altLang="en-US">
                        <a:noFill/>
                      </a:rPr>
                      <a:t> </a:t>
                    </a:r>
                  </a:p>
                </p:txBody>
              </p:sp>
            </mc:Fallback>
          </mc:AlternateContent>
          <p:sp>
            <p:nvSpPr>
              <p:cNvPr id="5" name="左大括号 4"/>
              <p:cNvSpPr/>
              <p:nvPr/>
            </p:nvSpPr>
            <p:spPr>
              <a:xfrm>
                <a:off x="7542" y="5178"/>
                <a:ext cx="474" cy="2179"/>
              </a:xfrm>
              <a:prstGeom prst="leftBrace">
                <a:avLst>
                  <a:gd name="adj1" fmla="val 43248"/>
                  <a:gd name="adj2" fmla="val 50000"/>
                </a:avLst>
              </a:prstGeom>
              <a:ln>
                <a:solidFill>
                  <a:schemeClr val="bg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grpSp>
        <p:sp>
          <p:nvSpPr>
            <p:cNvPr id="8" name="文本框 7"/>
            <p:cNvSpPr txBox="1"/>
            <p:nvPr/>
          </p:nvSpPr>
          <p:spPr>
            <a:xfrm>
              <a:off x="5107" y="4788"/>
              <a:ext cx="6400" cy="683"/>
            </a:xfrm>
            <a:prstGeom prst="rect">
              <a:avLst/>
            </a:prstGeom>
            <a:noFill/>
          </p:spPr>
          <p:txBody>
            <a:bodyPr wrap="square" rtlCol="0">
              <a:noAutofit/>
            </a:bodyPr>
            <a:p>
              <a:r>
                <a:rPr lang="zh-CN" altLang="en-US" sz="2000">
                  <a:solidFill>
                    <a:schemeClr val="bg1"/>
                  </a:solidFill>
                  <a:latin typeface="Microsoft YaHei Regular" panose="020B0503020204020204" charset="-122"/>
                  <a:ea typeface="Microsoft YaHei Regular" panose="020B0503020204020204" charset="-122"/>
                </a:rPr>
                <a:t>解得</a:t>
              </a:r>
              <a:r>
                <a:rPr lang="en-US" altLang="zh-CN" sz="2000">
                  <a:solidFill>
                    <a:schemeClr val="bg1"/>
                  </a:solidFill>
                  <a:latin typeface="Microsoft YaHei Regular" panose="020B0503020204020204" charset="-122"/>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z</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的驻点</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altLang="zh-CN"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12686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2. 二元函数极值存在的充分条件</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ea typeface="Microsoft YaHei Regular" panose="020B0503020204020204" charset="-122"/>
                  </a:rPr>
                  <a:t>令</a:t>
                </a:r>
                <a14:m>
                  <m:oMath xmlns:m="http://schemas.openxmlformats.org/officeDocument/2006/math">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𝑧</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ea typeface="Microsoft YaHei Regular" panose="020B0503020204020204" charset="-122"/>
                  </a:rPr>
                  <a:t>则驻点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altLang="zh-CN"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chemeClr val="bg1"/>
                    </a:solidFill>
                    <a:ea typeface="Microsoft YaHei Regular" panose="020B0503020204020204" charset="-122"/>
                  </a:rPr>
                  <a:t>为极值点，满足</a:t>
                </a:r>
                <a:endParaRPr lang="zh-CN" altLang="en-US"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126865"/>
              </a:xfrm>
              <a:prstGeom prst="rect">
                <a:avLst/>
              </a:prstGeom>
              <a:blipFill rotWithShape="1">
                <a:blip r:embed="rId1"/>
                <a:stretch>
                  <a:fillRect/>
                </a:stretch>
              </a:blipFill>
              <a:ln w="9525">
                <a:noFill/>
              </a:ln>
            </p:spPr>
            <p:txBody>
              <a:bodyPr/>
              <a:lstStyle/>
              <a:p>
                <a:r>
                  <a:rPr lang="zh-CN" altLang="en-US">
                    <a:noFill/>
                  </a:rPr>
                  <a:t> </a:t>
                </a:r>
              </a:p>
            </p:txBody>
          </p:sp>
        </mc:Fallback>
      </mc:AlternateContent>
      <p:grpSp>
        <p:nvGrpSpPr>
          <p:cNvPr id="21" name="组合 20"/>
          <p:cNvGrpSpPr/>
          <p:nvPr/>
        </p:nvGrpSpPr>
        <p:grpSpPr>
          <a:xfrm>
            <a:off x="4213225" y="3354070"/>
            <a:ext cx="4046220" cy="1654810"/>
            <a:chOff x="6635" y="5282"/>
            <a:chExt cx="6372" cy="2606"/>
          </a:xfrm>
        </p:grpSpPr>
        <p:grpSp>
          <p:nvGrpSpPr>
            <p:cNvPr id="19" name="组合 18"/>
            <p:cNvGrpSpPr/>
            <p:nvPr/>
          </p:nvGrpSpPr>
          <p:grpSpPr>
            <a:xfrm>
              <a:off x="8955" y="5282"/>
              <a:ext cx="4052" cy="2606"/>
              <a:chOff x="8164" y="7977"/>
              <a:chExt cx="4052" cy="2606"/>
            </a:xfrm>
          </p:grpSpPr>
          <p:grpSp>
            <p:nvGrpSpPr>
              <p:cNvPr id="18" name="组合 17"/>
              <p:cNvGrpSpPr/>
              <p:nvPr/>
            </p:nvGrpSpPr>
            <p:grpSpPr>
              <a:xfrm>
                <a:off x="8300" y="7977"/>
                <a:ext cx="3916" cy="2606"/>
                <a:chOff x="8300" y="7977"/>
                <a:chExt cx="3916" cy="2606"/>
              </a:xfrm>
            </p:grpSpPr>
            <p:sp>
              <p:nvSpPr>
                <p:cNvPr id="7" name="文本框 6"/>
                <p:cNvSpPr txBox="1"/>
                <p:nvPr/>
              </p:nvSpPr>
              <p:spPr>
                <a:xfrm>
                  <a:off x="8300" y="9211"/>
                  <a:ext cx="3281" cy="628"/>
                </a:xfrm>
                <a:prstGeom prst="rect">
                  <a:avLst/>
                </a:prstGeom>
                <a:noFill/>
              </p:spPr>
              <p:txBody>
                <a:bodyPr wrap="square" rtlCol="0" anchor="t">
                  <a:spAutoFit/>
                </a:bodyPr>
                <a:p>
                  <a:pPr algn="l"/>
                  <a:r>
                    <a:rPr lang="en-US" altLang="zh-CN" sz="2000">
                      <a:solidFill>
                        <a:schemeClr val="bg1"/>
                      </a:solidFill>
                      <a:latin typeface="DejaVu Math TeX Gyre" panose="02000503000000000000" charset="0"/>
                      <a:cs typeface="DejaVu Math TeX Gyre" panose="02000503000000000000" charset="0"/>
                    </a:rPr>
                    <a:t>=0,  </a:t>
                  </a:r>
                  <a:r>
                    <a:rPr lang="zh-CN" altLang="en-US" sz="2000">
                      <a:solidFill>
                        <a:schemeClr val="bg1"/>
                      </a:solidFill>
                      <a:latin typeface="DejaVu Math TeX Gyre" panose="02000503000000000000" charset="0"/>
                      <a:cs typeface="DejaVu Math TeX Gyre" panose="02000503000000000000" charset="0"/>
                    </a:rPr>
                    <a:t>不能</a:t>
                  </a:r>
                  <a:r>
                    <a:rPr lang="zh-CN" altLang="en-US" sz="2000">
                      <a:solidFill>
                        <a:schemeClr val="bg1"/>
                      </a:solidFill>
                      <a:latin typeface="DejaVu Math TeX Gyre" panose="02000503000000000000" charset="0"/>
                      <a:cs typeface="DejaVu Math TeX Gyre" panose="02000503000000000000" charset="0"/>
                    </a:rPr>
                    <a:t>判定，</a:t>
                  </a:r>
                  <a:endParaRPr lang="zh-CN" altLang="en-US" sz="2000">
                    <a:solidFill>
                      <a:schemeClr val="bg1"/>
                    </a:solidFill>
                    <a:latin typeface="DejaVu Math TeX Gyre" panose="02000503000000000000" charset="0"/>
                    <a:cs typeface="DejaVu Math TeX Gyre" panose="02000503000000000000" charset="0"/>
                  </a:endParaRPr>
                </a:p>
              </p:txBody>
            </p:sp>
            <p:sp>
              <p:nvSpPr>
                <p:cNvPr id="10" name="文本框 9"/>
                <p:cNvSpPr txBox="1"/>
                <p:nvPr/>
              </p:nvSpPr>
              <p:spPr>
                <a:xfrm>
                  <a:off x="8300" y="9955"/>
                  <a:ext cx="3281" cy="628"/>
                </a:xfrm>
                <a:prstGeom prst="rect">
                  <a:avLst/>
                </a:prstGeom>
                <a:noFill/>
              </p:spPr>
              <p:txBody>
                <a:bodyPr wrap="square" rtlCol="0" anchor="t">
                  <a:spAutoFit/>
                </a:bodyPr>
                <a:p>
                  <a:pPr algn="l"/>
                  <a:r>
                    <a:rPr lang="en-US" altLang="zh-CN" sz="2000">
                      <a:solidFill>
                        <a:schemeClr val="bg1"/>
                      </a:solidFill>
                      <a:latin typeface="DejaVu Math TeX Gyre" panose="02000503000000000000" charset="0"/>
                      <a:cs typeface="DejaVu Math TeX Gyre" panose="02000503000000000000" charset="0"/>
                    </a:rPr>
                    <a:t>&gt;0,  </a:t>
                  </a:r>
                  <a:r>
                    <a:rPr lang="zh-CN" altLang="en-US" sz="2000">
                      <a:solidFill>
                        <a:schemeClr val="bg1"/>
                      </a:solidFill>
                      <a:latin typeface="DejaVu Math TeX Gyre" panose="02000503000000000000" charset="0"/>
                      <a:cs typeface="DejaVu Math TeX Gyre" panose="02000503000000000000" charset="0"/>
                    </a:rPr>
                    <a:t>没有极值</a:t>
                  </a:r>
                  <a:r>
                    <a:rPr lang="zh-CN" altLang="en-US" sz="2000">
                      <a:solidFill>
                        <a:schemeClr val="bg1"/>
                      </a:solidFill>
                      <a:latin typeface="DejaVu Math TeX Gyre" panose="02000503000000000000" charset="0"/>
                      <a:cs typeface="DejaVu Math TeX Gyre" panose="02000503000000000000" charset="0"/>
                    </a:rPr>
                    <a:t>点。</a:t>
                  </a:r>
                  <a:endParaRPr lang="zh-CN" altLang="en-US" sz="2000">
                    <a:solidFill>
                      <a:schemeClr val="bg1"/>
                    </a:solidFill>
                    <a:latin typeface="DejaVu Math TeX Gyre" panose="02000503000000000000" charset="0"/>
                    <a:cs typeface="DejaVu Math TeX Gyre" panose="02000503000000000000" charset="0"/>
                  </a:endParaRPr>
                </a:p>
              </p:txBody>
            </p:sp>
            <p:grpSp>
              <p:nvGrpSpPr>
                <p:cNvPr id="16" name="组合 15"/>
                <p:cNvGrpSpPr/>
                <p:nvPr/>
              </p:nvGrpSpPr>
              <p:grpSpPr>
                <a:xfrm>
                  <a:off x="8300" y="7977"/>
                  <a:ext cx="3916" cy="1118"/>
                  <a:chOff x="8300" y="7977"/>
                  <a:chExt cx="3916" cy="1118"/>
                </a:xfrm>
              </p:grpSpPr>
              <p:sp>
                <p:nvSpPr>
                  <p:cNvPr id="3" name="文本框 2"/>
                  <p:cNvSpPr txBox="1"/>
                  <p:nvPr/>
                </p:nvSpPr>
                <p:spPr>
                  <a:xfrm>
                    <a:off x="8300" y="8222"/>
                    <a:ext cx="987" cy="628"/>
                  </a:xfrm>
                  <a:prstGeom prst="rect">
                    <a:avLst/>
                  </a:prstGeom>
                  <a:noFill/>
                </p:spPr>
                <p:txBody>
                  <a:bodyPr wrap="none" rtlCol="0" anchor="t">
                    <a:spAutoFit/>
                  </a:bodyPr>
                  <a:p>
                    <a:pPr algn="l"/>
                    <a:fld id="{A014E3AA-ED43-4096-A193-A1A0533394C9}" type="mathplaceholder">
                      <a:rPr lang="en-US" altLang="zh-CN" sz="2000">
                        <a:solidFill>
                          <a:schemeClr val="bg1"/>
                        </a:solidFill>
                        <a:latin typeface="DejaVu Math TeX Gyre" panose="02000503000000000000" charset="0"/>
                        <a:cs typeface="DejaVu Math TeX Gyre" panose="02000503000000000000" charset="0"/>
                      </a:rPr>
                    </a:fld>
                    <a:r>
                      <a:rPr lang="en-US" altLang="zh-CN" sz="2000">
                        <a:solidFill>
                          <a:schemeClr val="bg1"/>
                        </a:solidFill>
                        <a:latin typeface="DejaVu Math TeX Gyre" panose="02000503000000000000" charset="0"/>
                        <a:cs typeface="DejaVu Math TeX Gyre" panose="02000503000000000000" charset="0"/>
                      </a:rPr>
                      <a:t>0,</a:t>
                    </a:r>
                    <a:endParaRPr lang="en-US" altLang="zh-CN" sz="2000">
                      <a:solidFill>
                        <a:schemeClr val="bg1"/>
                      </a:solidFill>
                      <a:latin typeface="DejaVu Math TeX Gyre" panose="02000503000000000000" charset="0"/>
                      <a:cs typeface="DejaVu Math TeX Gyre" panose="02000503000000000000" charset="0"/>
                    </a:endParaRPr>
                  </a:p>
                </p:txBody>
              </p:sp>
              <p:grpSp>
                <p:nvGrpSpPr>
                  <p:cNvPr id="15" name="组合 14"/>
                  <p:cNvGrpSpPr/>
                  <p:nvPr/>
                </p:nvGrpSpPr>
                <p:grpSpPr>
                  <a:xfrm>
                    <a:off x="9386" y="7977"/>
                    <a:ext cx="2831" cy="1118"/>
                    <a:chOff x="9386" y="7977"/>
                    <a:chExt cx="2831" cy="1118"/>
                  </a:xfrm>
                </p:grpSpPr>
                <p:grpSp>
                  <p:nvGrpSpPr>
                    <p:cNvPr id="14" name="组合 13"/>
                    <p:cNvGrpSpPr/>
                    <p:nvPr/>
                  </p:nvGrpSpPr>
                  <p:grpSpPr>
                    <a:xfrm>
                      <a:off x="9487" y="7977"/>
                      <a:ext cx="2730" cy="1118"/>
                      <a:chOff x="9487" y="7977"/>
                      <a:chExt cx="2730" cy="1118"/>
                    </a:xfrm>
                  </p:grpSpPr>
                  <p:sp>
                    <p:nvSpPr>
                      <p:cNvPr id="11" name="文本框 10"/>
                      <p:cNvSpPr txBox="1"/>
                      <p:nvPr/>
                    </p:nvSpPr>
                    <p:spPr>
                      <a:xfrm>
                        <a:off x="9487" y="7977"/>
                        <a:ext cx="2730" cy="628"/>
                      </a:xfrm>
                      <a:prstGeom prst="rect">
                        <a:avLst/>
                      </a:prstGeom>
                      <a:noFill/>
                    </p:spPr>
                    <p:txBody>
                      <a:bodyPr wrap="none" rtlCol="0" anchor="t">
                        <a:spAutoFit/>
                      </a:bodyPr>
                      <a:p>
                        <a:pPr algn="l"/>
                        <a:r>
                          <a:rPr lang="en-US" altLang="zh-CN" sz="2000">
                            <a:solidFill>
                              <a:schemeClr val="bg1"/>
                            </a:solidFill>
                            <a:latin typeface="DejaVu Math TeX Gyre" panose="02000503000000000000" charset="0"/>
                            <a:cs typeface="DejaVu Math TeX Gyre" panose="02000503000000000000" charset="0"/>
                          </a:rPr>
                          <a:t>A&gt;0,  </a:t>
                        </a:r>
                        <a:r>
                          <a:rPr lang="zh-CN" altLang="en-US" sz="2000">
                            <a:solidFill>
                              <a:schemeClr val="bg1"/>
                            </a:solidFill>
                            <a:latin typeface="DejaVu Math TeX Gyre" panose="02000503000000000000" charset="0"/>
                            <a:cs typeface="DejaVu Math TeX Gyre" panose="02000503000000000000" charset="0"/>
                          </a:rPr>
                          <a:t>极</a:t>
                        </a:r>
                        <a:r>
                          <a:rPr lang="zh-CN" altLang="en-US" sz="2000">
                            <a:solidFill>
                              <a:schemeClr val="bg1"/>
                            </a:solidFill>
                            <a:latin typeface="DejaVu Math TeX Gyre" panose="02000503000000000000" charset="0"/>
                            <a:cs typeface="DejaVu Math TeX Gyre" panose="02000503000000000000" charset="0"/>
                          </a:rPr>
                          <a:t>小，</a:t>
                        </a:r>
                        <a:endParaRPr lang="zh-CN" altLang="en-US" sz="2000">
                          <a:solidFill>
                            <a:schemeClr val="bg1"/>
                          </a:solidFill>
                          <a:latin typeface="DejaVu Math TeX Gyre" panose="02000503000000000000" charset="0"/>
                          <a:cs typeface="DejaVu Math TeX Gyre" panose="02000503000000000000" charset="0"/>
                        </a:endParaRPr>
                      </a:p>
                    </p:txBody>
                  </p:sp>
                  <p:sp>
                    <p:nvSpPr>
                      <p:cNvPr id="12" name="文本框 11"/>
                      <p:cNvSpPr txBox="1"/>
                      <p:nvPr/>
                    </p:nvSpPr>
                    <p:spPr>
                      <a:xfrm>
                        <a:off x="9487" y="8467"/>
                        <a:ext cx="2730" cy="628"/>
                      </a:xfrm>
                      <a:prstGeom prst="rect">
                        <a:avLst/>
                      </a:prstGeom>
                      <a:noFill/>
                    </p:spPr>
                    <p:txBody>
                      <a:bodyPr wrap="none" rtlCol="0" anchor="t">
                        <a:spAutoFit/>
                      </a:bodyPr>
                      <a:p>
                        <a:pPr algn="l"/>
                        <a:r>
                          <a:rPr lang="en-US" altLang="zh-CN" sz="2000">
                            <a:solidFill>
                              <a:schemeClr val="bg1"/>
                            </a:solidFill>
                            <a:latin typeface="DejaVu Math TeX Gyre" panose="02000503000000000000" charset="0"/>
                            <a:cs typeface="DejaVu Math TeX Gyre" panose="02000503000000000000" charset="0"/>
                          </a:rPr>
                          <a:t>A&lt;0,  </a:t>
                        </a:r>
                        <a:r>
                          <a:rPr lang="zh-CN" altLang="en-US" sz="2000">
                            <a:solidFill>
                              <a:schemeClr val="bg1"/>
                            </a:solidFill>
                            <a:latin typeface="DejaVu Math TeX Gyre" panose="02000503000000000000" charset="0"/>
                            <a:cs typeface="DejaVu Math TeX Gyre" panose="02000503000000000000" charset="0"/>
                          </a:rPr>
                          <a:t>极</a:t>
                        </a:r>
                        <a:r>
                          <a:rPr lang="zh-CN" altLang="en-US" sz="2000">
                            <a:solidFill>
                              <a:schemeClr val="bg1"/>
                            </a:solidFill>
                            <a:latin typeface="DejaVu Math TeX Gyre" panose="02000503000000000000" charset="0"/>
                            <a:cs typeface="DejaVu Math TeX Gyre" panose="02000503000000000000" charset="0"/>
                          </a:rPr>
                          <a:t>大，</a:t>
                        </a:r>
                        <a:endParaRPr lang="zh-CN" altLang="en-US" sz="2000">
                          <a:solidFill>
                            <a:schemeClr val="bg1"/>
                          </a:solidFill>
                          <a:latin typeface="DejaVu Math TeX Gyre" panose="02000503000000000000" charset="0"/>
                          <a:cs typeface="DejaVu Math TeX Gyre" panose="02000503000000000000" charset="0"/>
                        </a:endParaRPr>
                      </a:p>
                    </p:txBody>
                  </p:sp>
                </p:grpSp>
                <p:sp>
                  <p:nvSpPr>
                    <p:cNvPr id="13" name="左大括号 12"/>
                    <p:cNvSpPr/>
                    <p:nvPr/>
                  </p:nvSpPr>
                  <p:spPr>
                    <a:xfrm>
                      <a:off x="9386" y="8132"/>
                      <a:ext cx="113" cy="808"/>
                    </a:xfrm>
                    <a:prstGeom prst="leftBrace">
                      <a:avLst>
                        <a:gd name="adj1" fmla="val 47887"/>
                        <a:gd name="adj2" fmla="val 50000"/>
                      </a:avLst>
                    </a:prstGeom>
                    <a:ln>
                      <a:solidFill>
                        <a:schemeClr val="bg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grpSp>
            </p:grpSp>
          </p:grpSp>
          <p:sp>
            <p:nvSpPr>
              <p:cNvPr id="17" name="左大括号 16"/>
              <p:cNvSpPr/>
              <p:nvPr/>
            </p:nvSpPr>
            <p:spPr>
              <a:xfrm>
                <a:off x="8164" y="8004"/>
                <a:ext cx="170" cy="2551"/>
              </a:xfrm>
              <a:prstGeom prst="leftBrace">
                <a:avLst>
                  <a:gd name="adj1" fmla="val 100735"/>
                  <a:gd name="adj2" fmla="val 50000"/>
                </a:avLst>
              </a:prstGeom>
              <a:ln>
                <a:solidFill>
                  <a:schemeClr val="bg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grpSp>
        <mc:AlternateContent xmlns:mc="http://schemas.openxmlformats.org/markup-compatibility/2006">
          <mc:Choice xmlns:a14="http://schemas.microsoft.com/office/drawing/2010/main" Requires="a14">
            <p:sp>
              <p:nvSpPr>
                <p:cNvPr id="20" name="文本框 19"/>
                <p:cNvSpPr txBox="1"/>
                <p:nvPr/>
              </p:nvSpPr>
              <p:spPr>
                <a:xfrm>
                  <a:off x="6635" y="6245"/>
                  <a:ext cx="2268" cy="680"/>
                </a:xfrm>
                <a:prstGeom prst="rect">
                  <a:avLst/>
                </a:prstGeom>
                <a:noFill/>
              </p:spPr>
              <p:txBody>
                <a:bodyPr wrap="square" rtlCol="0">
                  <a:noAutofit/>
                </a:bodyPr>
                <a:p>
                  <a14:m>
                    <m:oMathPara xmlns:m="http://schemas.openxmlformats.org/officeDocument/2006/math">
                      <m:oMathParaPr>
                        <m:jc m:val="center"/>
                      </m:oMathParaPr>
                      <m:oMath xmlns:m="http://schemas.openxmlformats.org/officeDocument/2006/math">
                        <m:sSup>
                          <m:sSupPr>
                            <m:ctrlP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sup>
                            <m: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t>𝐴𝐶</m:t>
                        </m:r>
                        <m:r>
                          <a:rPr lang="en-US" altLang="zh-CN"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zh-CN" altLang="en-US"/>
                </a:p>
              </p:txBody>
            </p:sp>
          </mc:Choice>
          <mc:Fallback>
            <p:sp>
              <p:nvSpPr>
                <p:cNvPr id="20" name="文本框 19"/>
                <p:cNvSpPr txBox="1">
                  <a:spLocks noRot="1" noChangeAspect="1" noMove="1" noResize="1" noEditPoints="1" noAdjustHandles="1" noChangeArrowheads="1" noChangeShapeType="1" noTextEdit="1"/>
                </p:cNvSpPr>
                <p:nvPr/>
              </p:nvSpPr>
              <p:spPr>
                <a:xfrm>
                  <a:off x="6635" y="6245"/>
                  <a:ext cx="2268" cy="680"/>
                </a:xfrm>
                <a:prstGeom prst="rect">
                  <a:avLst/>
                </a:prstGeom>
                <a:blipFill rotWithShape="1">
                  <a:blip r:embed="rId2"/>
                </a:blipFill>
              </p:spPr>
              <p:txBody>
                <a:bodyPr/>
                <a:lstStyle/>
                <a:p>
                  <a:r>
                    <a:rPr lang="zh-CN" altLang="en-US">
                      <a:noFill/>
                    </a:rPr>
                    <a:t> </a:t>
                  </a:r>
                </a:p>
              </p:txBody>
            </p:sp>
          </mc:Fallback>
        </mc:AlternateContent>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595630"/>
                <a:ext cx="10079990" cy="493649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例 16　求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3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3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+ 3</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+ 3</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- 9</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的极值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解　先解方程组</a:t>
                </a:r>
                <a14:m>
                  <m:oMath xmlns:m="http://schemas.openxmlformats.org/officeDocument/2006/math">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eqArr>
                          <m:eqArr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3</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9</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e>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3</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e>
                        </m:eqArr>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解得驻点为 (1, 0)，(1, 2)，(-3, 0)，(-3, 2).</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再求二阶偏导数</a:t>
                </a:r>
                <a14:m>
                  <m:oMath xmlns:m="http://schemas.openxmlformats.org/officeDocument/2006/math">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𝑥𝑥</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𝑥𝑦</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𝑦𝑦</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在点(1, 0)处</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=0-12×6= -7</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＜0，又</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＞0，所以函数在(1, 0)处有极小值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(1, 0)= -5.</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在点 (1, 2) 处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=0+12×12=144＞0，所以函数在 (1, 2) 处没有极值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在点 (-3, 0) 处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=0-(-12)×6=72＞0，所以函数在 (-3, 0) 处没有极值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spcBef>
                    <a:spcPts val="0"/>
                  </a:spcBef>
                  <a:spcAft>
                    <a:spcPts val="0"/>
                  </a:spcAft>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在点 (-3, 2) 处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=0-(-12)×(-6)= -72＜0，又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-12＜0，所以函数在 (-3, 2) 处有极大值</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 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( 3,2)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31.</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595630"/>
                <a:ext cx="10079990" cy="4936490"/>
              </a:xfrm>
              <a:prstGeom prst="rect">
                <a:avLst/>
              </a:prstGeom>
              <a:blipFill rotWithShape="1">
                <a:blip r:embed="rId1"/>
                <a:stretch>
                  <a:fillRect t="-347"/>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63370"/>
            <a:ext cx="10079990" cy="3968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在自然科学和经济活动中，经常要用试验或调查得到的数据建立研究的变量之间的相应变化关系，这种关系用数学方程给出，叫作经验公式 . 建立经验公式的常用方法就是最小二乘法，下面我们用两个变量有线性关系的情形来说明 .</a:t>
            </a:r>
            <a:endParaRPr sz="2400">
              <a:solidFill>
                <a:schemeClr val="bg1"/>
              </a:solidFill>
              <a:ea typeface="Microsoft YaHei Regular" panose="020B0503020204020204" charset="-122"/>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六、最小二乘法</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为了确定某一对变量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的相依关系，我们对它们进行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次观察 ( 试验或调查 )，得到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对数据</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将这些数据看作平面直角坐标系中的点</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把它们画在坐标系平面上，如图 8-8 所示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2" name="图片 1"/>
          <p:cNvPicPr>
            <a:picLocks noChangeAspect="1"/>
          </p:cNvPicPr>
          <p:nvPr/>
        </p:nvPicPr>
        <p:blipFill>
          <a:blip r:embed="rId1"/>
          <a:stretch>
            <a:fillRect/>
          </a:stretch>
        </p:blipFill>
        <p:spPr>
          <a:xfrm>
            <a:off x="7325995" y="3063875"/>
            <a:ext cx="3810000" cy="33020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如果这些点几乎分布在一条直线上，我们就可以认为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间存在线性关系，设其方程为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为待定参数，设在直线上与点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2, 3,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横坐标相同的点为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2,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的距离为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kx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叫作实测值与理论值的误差 . 要求参数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使误差的平方和</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nary>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为最小，这种方法叫作最小二乘法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我们用二元函数求极值的方法来求</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ea typeface="Microsoft YaHei Regular" panose="020B0503020204020204" charset="-122"/>
                  </a:rPr>
                  <a:t> 的值，由极值存在的必要条件应有</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b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ea typeface="Microsoft YaHei Regular" panose="020B0503020204020204" charset="-122"/>
                  </a:rPr>
                  <a:t>将上式整理，得出关于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ea typeface="Microsoft YaHei Regular" panose="020B0503020204020204" charset="-122"/>
                  </a:rPr>
                  <a:t> 的方程组</a:t>
                </a:r>
                <a:endParaRPr lang="en-US"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eqArr>
                            <m:eqArr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bSup>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e>
                          </m:eqArr>
                        </m:e>
                      </m:d>
                    </m:oMath>
                  </m:oMathPara>
                </a14:m>
                <a:endParaRPr lang="en-US" sz="20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214185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三个坐标轴的正方向符合右手系</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即右手伸直，拇指朝上为</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OZ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的正方向，其余四指指向为</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OX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的正方向，四指弯曲</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90°</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后指向为</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OY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的正方向。</a:t>
            </a:r>
            <a:endPar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一、空间直角坐标系</a:t>
            </a:r>
            <a:endParaRPr lang="zh-CN" altLang="en-US" sz="2800" b="1" dirty="0">
              <a:solidFill>
                <a:schemeClr val="accent3"/>
              </a:solidFill>
              <a:latin typeface="Microsoft YaHei Bold" panose="020B0503020204020204" charset="-122"/>
              <a:ea typeface="Microsoft YaHei Bold" panose="020B0503020204020204" charset="-122"/>
            </a:endParaRPr>
          </a:p>
        </p:txBody>
      </p:sp>
      <p:grpSp>
        <p:nvGrpSpPr>
          <p:cNvPr id="6" name="组合 5"/>
          <p:cNvGrpSpPr/>
          <p:nvPr/>
        </p:nvGrpSpPr>
        <p:grpSpPr>
          <a:xfrm>
            <a:off x="6900545" y="2849880"/>
            <a:ext cx="4041140" cy="3375660"/>
            <a:chOff x="10867" y="4488"/>
            <a:chExt cx="6364" cy="5316"/>
          </a:xfrm>
        </p:grpSpPr>
        <p:sp>
          <p:nvSpPr>
            <p:cNvPr id="35847" name="直接连接符 6174"/>
            <p:cNvSpPr/>
            <p:nvPr/>
          </p:nvSpPr>
          <p:spPr>
            <a:xfrm flipV="1">
              <a:off x="14042" y="4488"/>
              <a:ext cx="0" cy="2880"/>
            </a:xfrm>
            <a:prstGeom prst="line">
              <a:avLst/>
            </a:prstGeom>
            <a:ln w="28575" cap="flat" cmpd="sng">
              <a:solidFill>
                <a:schemeClr val="accent2"/>
              </a:solidFill>
              <a:prstDash val="solid"/>
              <a:round/>
              <a:headEnd type="none" w="med" len="med"/>
              <a:tailEnd type="triangle" w="med" len="med"/>
            </a:ln>
          </p:spPr>
        </p:sp>
        <p:sp>
          <p:nvSpPr>
            <p:cNvPr id="35848" name="直接连接符 6175"/>
            <p:cNvSpPr/>
            <p:nvPr/>
          </p:nvSpPr>
          <p:spPr>
            <a:xfrm flipH="1">
              <a:off x="12484" y="7343"/>
              <a:ext cx="1540" cy="1530"/>
            </a:xfrm>
            <a:prstGeom prst="line">
              <a:avLst/>
            </a:prstGeom>
            <a:ln w="28575" cap="flat" cmpd="sng">
              <a:solidFill>
                <a:schemeClr val="accent2"/>
              </a:solidFill>
              <a:prstDash val="solid"/>
              <a:round/>
              <a:headEnd type="none" w="med" len="med"/>
              <a:tailEnd type="triangle" w="med" len="med"/>
            </a:ln>
          </p:spPr>
        </p:sp>
        <p:sp>
          <p:nvSpPr>
            <p:cNvPr id="35849" name="直接连接符 6176"/>
            <p:cNvSpPr/>
            <p:nvPr/>
          </p:nvSpPr>
          <p:spPr>
            <a:xfrm>
              <a:off x="13954" y="7363"/>
              <a:ext cx="2280" cy="0"/>
            </a:xfrm>
            <a:prstGeom prst="line">
              <a:avLst/>
            </a:prstGeom>
            <a:ln w="28575" cap="flat" cmpd="sng">
              <a:solidFill>
                <a:schemeClr val="accent2"/>
              </a:solidFill>
              <a:prstDash val="solid"/>
              <a:round/>
              <a:headEnd type="none" w="med" len="med"/>
              <a:tailEnd type="triangle" w="med" len="med"/>
            </a:ln>
          </p:spPr>
        </p:sp>
        <p:sp>
          <p:nvSpPr>
            <p:cNvPr id="35851" name="文本框 6179"/>
            <p:cNvSpPr txBox="1"/>
            <p:nvPr/>
          </p:nvSpPr>
          <p:spPr>
            <a:xfrm>
              <a:off x="10867" y="8299"/>
              <a:ext cx="1247" cy="568"/>
            </a:xfrm>
            <a:prstGeom prst="rect">
              <a:avLst/>
            </a:prstGeom>
            <a:noFill/>
            <a:ln w="9525">
              <a:noFill/>
            </a:ln>
          </p:spPr>
          <p:txBody>
            <a:bodyPr anchor="t" anchorCtr="0">
              <a:noAutofit/>
            </a:bodyPr>
            <a:p>
              <a:pPr>
                <a:lnSpc>
                  <a:spcPct val="100000"/>
                </a:lnSpc>
              </a:pPr>
              <a:r>
                <a:rPr lang="zh-CN" altLang="en-US" sz="2000" dirty="0">
                  <a:solidFill>
                    <a:schemeClr val="bg1"/>
                  </a:solidFill>
                  <a:latin typeface="Times New Roman" panose="02020603050405020304" pitchFamily="18" charset="0"/>
                  <a:ea typeface="宋体" pitchFamily="2" charset="-122"/>
                </a:rPr>
                <a:t>横轴</a:t>
              </a:r>
              <a:endParaRPr lang="zh-CN" altLang="en-US" sz="2000" dirty="0">
                <a:solidFill>
                  <a:schemeClr val="bg1"/>
                </a:solidFill>
                <a:latin typeface="Times New Roman" panose="02020603050405020304" pitchFamily="18" charset="0"/>
                <a:ea typeface="宋体" pitchFamily="2" charset="-122"/>
              </a:endParaRPr>
            </a:p>
          </p:txBody>
        </p:sp>
        <p:sp>
          <p:nvSpPr>
            <p:cNvPr id="35853" name="文本框 6182"/>
            <p:cNvSpPr txBox="1"/>
            <p:nvPr/>
          </p:nvSpPr>
          <p:spPr>
            <a:xfrm>
              <a:off x="16097" y="7208"/>
              <a:ext cx="1135" cy="568"/>
            </a:xfrm>
            <a:prstGeom prst="rect">
              <a:avLst/>
            </a:prstGeom>
            <a:noFill/>
            <a:ln w="9525">
              <a:noFill/>
            </a:ln>
          </p:spPr>
          <p:txBody>
            <a:bodyPr anchor="t" anchorCtr="0">
              <a:noAutofit/>
            </a:bodyPr>
            <a:p>
              <a:r>
                <a:rPr lang="zh-CN" altLang="en-US" sz="2000" dirty="0">
                  <a:solidFill>
                    <a:schemeClr val="bg1"/>
                  </a:solidFill>
                  <a:latin typeface="Times New Roman" panose="02020603050405020304" pitchFamily="18" charset="0"/>
                  <a:ea typeface="宋体" pitchFamily="2" charset="-122"/>
                </a:rPr>
                <a:t>纵轴</a:t>
              </a:r>
              <a:endParaRPr lang="zh-CN" altLang="en-US" sz="2000" dirty="0">
                <a:solidFill>
                  <a:schemeClr val="bg1"/>
                </a:solidFill>
                <a:latin typeface="Times New Roman" panose="02020603050405020304" pitchFamily="18" charset="0"/>
                <a:ea typeface="宋体" pitchFamily="2" charset="-122"/>
              </a:endParaRPr>
            </a:p>
          </p:txBody>
        </p:sp>
        <p:sp>
          <p:nvSpPr>
            <p:cNvPr id="35855" name="文本框 6185"/>
            <p:cNvSpPr txBox="1"/>
            <p:nvPr/>
          </p:nvSpPr>
          <p:spPr>
            <a:xfrm>
              <a:off x="14750" y="4496"/>
              <a:ext cx="1135" cy="568"/>
            </a:xfrm>
            <a:prstGeom prst="rect">
              <a:avLst/>
            </a:prstGeom>
            <a:noFill/>
            <a:ln w="9525">
              <a:noFill/>
            </a:ln>
          </p:spPr>
          <p:txBody>
            <a:bodyPr anchor="t" anchorCtr="0">
              <a:noAutofit/>
            </a:bodyPr>
            <a:p>
              <a:r>
                <a:rPr lang="zh-CN" altLang="en-US" sz="2000" dirty="0">
                  <a:solidFill>
                    <a:schemeClr val="bg1"/>
                  </a:solidFill>
                  <a:latin typeface="Times New Roman" panose="02020603050405020304" pitchFamily="18" charset="0"/>
                  <a:ea typeface="宋体" pitchFamily="2" charset="-122"/>
                </a:rPr>
                <a:t>竖轴</a:t>
              </a:r>
              <a:endParaRPr lang="zh-CN" altLang="en-US" sz="2000" dirty="0">
                <a:solidFill>
                  <a:schemeClr val="bg1"/>
                </a:solidFill>
                <a:latin typeface="Times New Roman" panose="02020603050405020304" pitchFamily="18" charset="0"/>
                <a:ea typeface="宋体" pitchFamily="2" charset="-122"/>
              </a:endParaRPr>
            </a:p>
          </p:txBody>
        </p:sp>
        <p:graphicFrame>
          <p:nvGraphicFramePr>
            <p:cNvPr id="35856" name="对象 6187"/>
            <p:cNvGraphicFramePr/>
            <p:nvPr/>
          </p:nvGraphicFramePr>
          <p:xfrm>
            <a:off x="13964" y="7290"/>
            <a:ext cx="160" cy="160"/>
          </p:xfrm>
          <a:graphic>
            <a:graphicData uri="http://schemas.openxmlformats.org/presentationml/2006/ole">
              <mc:AlternateContent xmlns:mc="http://schemas.openxmlformats.org/markup-compatibility/2006">
                <mc:Choice xmlns:v="urn:schemas-microsoft-com:vml" Requires="v">
                  <p:oleObj spid="_x0000_s3105" name="" r:id="rId1" imgW="203200" imgH="203200" progId="Equation.3">
                    <p:embed/>
                  </p:oleObj>
                </mc:Choice>
                <mc:Fallback>
                  <p:oleObj name="" r:id="rId1" imgW="203200" imgH="203200" progId="Equation.3">
                    <p:embed/>
                    <p:pic>
                      <p:nvPicPr>
                        <p:cNvPr id="0" name="图片 3104"/>
                        <p:cNvPicPr/>
                        <p:nvPr/>
                      </p:nvPicPr>
                      <p:blipFill>
                        <a:blip r:embed="rId2"/>
                        <a:stretch>
                          <a:fillRect/>
                        </a:stretch>
                      </p:blipFill>
                      <p:spPr>
                        <a:xfrm>
                          <a:off x="13964" y="7290"/>
                          <a:ext cx="160" cy="160"/>
                        </a:xfrm>
                        <a:prstGeom prst="rect">
                          <a:avLst/>
                        </a:prstGeom>
                        <a:noFill/>
                        <a:ln w="38100">
                          <a:noFill/>
                          <a:miter/>
                        </a:ln>
                      </p:spPr>
                    </p:pic>
                  </p:oleObj>
                </mc:Fallback>
              </mc:AlternateContent>
            </a:graphicData>
          </a:graphic>
        </p:graphicFrame>
        <p:sp>
          <p:nvSpPr>
            <p:cNvPr id="35858" name="文本框 6188"/>
            <p:cNvSpPr txBox="1"/>
            <p:nvPr/>
          </p:nvSpPr>
          <p:spPr>
            <a:xfrm>
              <a:off x="12114" y="6828"/>
              <a:ext cx="1135" cy="568"/>
            </a:xfrm>
            <a:prstGeom prst="rect">
              <a:avLst/>
            </a:prstGeom>
            <a:noFill/>
            <a:ln w="9525">
              <a:noFill/>
            </a:ln>
          </p:spPr>
          <p:txBody>
            <a:bodyPr anchor="t" anchorCtr="0">
              <a:noAutofit/>
            </a:bodyPr>
            <a:p>
              <a:r>
                <a:rPr lang="zh-CN" altLang="en-US" sz="2000" dirty="0">
                  <a:solidFill>
                    <a:schemeClr val="bg1"/>
                  </a:solidFill>
                  <a:latin typeface="Times New Roman" panose="02020603050405020304" pitchFamily="18" charset="0"/>
                  <a:ea typeface="宋体" pitchFamily="2" charset="-122"/>
                </a:rPr>
                <a:t>定点</a:t>
              </a:r>
              <a:endParaRPr lang="zh-CN" altLang="en-US" sz="2000" dirty="0">
                <a:solidFill>
                  <a:schemeClr val="bg1"/>
                </a:solidFill>
                <a:latin typeface="Times New Roman" panose="02020603050405020304" pitchFamily="18" charset="0"/>
                <a:ea typeface="宋体" pitchFamily="2" charset="-122"/>
              </a:endParaRPr>
            </a:p>
          </p:txBody>
        </p:sp>
        <p:sp>
          <p:nvSpPr>
            <p:cNvPr id="35860" name="文本框 6190"/>
            <p:cNvSpPr txBox="1"/>
            <p:nvPr/>
          </p:nvSpPr>
          <p:spPr>
            <a:xfrm>
              <a:off x="12342" y="9154"/>
              <a:ext cx="3892" cy="650"/>
            </a:xfrm>
            <a:prstGeom prst="rect">
              <a:avLst/>
            </a:prstGeom>
            <a:noFill/>
            <a:ln w="9525">
              <a:noFill/>
            </a:ln>
          </p:spPr>
          <p:txBody>
            <a:bodyPr anchor="t" anchorCtr="0">
              <a:noAutofit/>
            </a:bodyPr>
            <a:p>
              <a:pPr algn="ctr"/>
              <a:r>
                <a:rPr lang="zh-CN" altLang="en-US" sz="2000" dirty="0">
                  <a:solidFill>
                    <a:schemeClr val="bg1"/>
                  </a:solidFill>
                  <a:latin typeface="Times New Roman" panose="02020603050405020304" pitchFamily="18" charset="0"/>
                  <a:ea typeface="宋体" pitchFamily="2" charset="-122"/>
                </a:rPr>
                <a:t>空间直角坐标系</a:t>
              </a:r>
              <a:endParaRPr lang="zh-CN" altLang="en-US" sz="2000" dirty="0">
                <a:solidFill>
                  <a:schemeClr val="bg1"/>
                </a:solidFill>
                <a:latin typeface="Times New Roman" panose="02020603050405020304" pitchFamily="18" charset="0"/>
                <a:ea typeface="宋体" pitchFamily="2" charset="-122"/>
              </a:endParaRPr>
            </a:p>
          </p:txBody>
        </p:sp>
        <p:sp>
          <p:nvSpPr>
            <p:cNvPr id="2" name="文本框 1"/>
            <p:cNvSpPr txBox="1"/>
            <p:nvPr/>
          </p:nvSpPr>
          <p:spPr>
            <a:xfrm>
              <a:off x="11849" y="8293"/>
              <a:ext cx="632" cy="580"/>
            </a:xfrm>
            <a:prstGeom prst="rect">
              <a:avLst/>
            </a:prstGeom>
            <a:noFill/>
          </p:spPr>
          <p:txBody>
            <a:bodyPr wrap="square" rtlCol="0">
              <a:noAutofit/>
            </a:bodyPr>
            <a:p>
              <a:pPr>
                <a:lnSpc>
                  <a:spcPct val="100000"/>
                </a:lnSpc>
              </a:pPr>
              <a:r>
                <a:rPr lang="en-US" altLang="zh-CN" i="1">
                  <a:solidFill>
                    <a:srgbClr val="FFFF00"/>
                  </a:solidFill>
                  <a:latin typeface="Times New Roman Italic" panose="02020603050405020304" charset="0"/>
                  <a:cs typeface="Times New Roman Italic" panose="02020603050405020304" charset="0"/>
                </a:rPr>
                <a:t>X</a:t>
              </a:r>
              <a:endParaRPr lang="en-US" altLang="zh-CN" i="1">
                <a:solidFill>
                  <a:srgbClr val="FFFF00"/>
                </a:solidFill>
                <a:latin typeface="Times New Roman Italic" panose="02020603050405020304" charset="0"/>
                <a:cs typeface="Times New Roman Italic" panose="02020603050405020304" charset="0"/>
              </a:endParaRPr>
            </a:p>
          </p:txBody>
        </p:sp>
        <p:sp>
          <p:nvSpPr>
            <p:cNvPr id="3" name="文本框 2"/>
            <p:cNvSpPr txBox="1"/>
            <p:nvPr/>
          </p:nvSpPr>
          <p:spPr>
            <a:xfrm>
              <a:off x="15465" y="7542"/>
              <a:ext cx="632" cy="580"/>
            </a:xfrm>
            <a:prstGeom prst="rect">
              <a:avLst/>
            </a:prstGeom>
            <a:noFill/>
          </p:spPr>
          <p:txBody>
            <a:bodyPr wrap="square" rtlCol="0">
              <a:noAutofit/>
            </a:bodyPr>
            <a:p>
              <a:r>
                <a:rPr lang="en-US" altLang="zh-CN" i="1">
                  <a:solidFill>
                    <a:srgbClr val="FFFF00"/>
                  </a:solidFill>
                  <a:latin typeface="Times New Roman Italic" panose="02020603050405020304" charset="0"/>
                  <a:cs typeface="Times New Roman Italic" panose="02020603050405020304" charset="0"/>
                </a:rPr>
                <a:t>Y</a:t>
              </a:r>
              <a:endParaRPr lang="en-US" altLang="zh-CN" i="1">
                <a:solidFill>
                  <a:srgbClr val="FFFF00"/>
                </a:solidFill>
                <a:latin typeface="Times New Roman Italic" panose="02020603050405020304" charset="0"/>
                <a:cs typeface="Times New Roman Italic" panose="02020603050405020304" charset="0"/>
              </a:endParaRPr>
            </a:p>
          </p:txBody>
        </p:sp>
        <p:sp>
          <p:nvSpPr>
            <p:cNvPr id="4" name="文本框 3"/>
            <p:cNvSpPr txBox="1"/>
            <p:nvPr/>
          </p:nvSpPr>
          <p:spPr>
            <a:xfrm>
              <a:off x="14169" y="4490"/>
              <a:ext cx="632" cy="580"/>
            </a:xfrm>
            <a:prstGeom prst="rect">
              <a:avLst/>
            </a:prstGeom>
            <a:noFill/>
          </p:spPr>
          <p:txBody>
            <a:bodyPr wrap="square" rtlCol="0">
              <a:noAutofit/>
            </a:bodyPr>
            <a:p>
              <a:r>
                <a:rPr lang="en-US" altLang="zh-CN" i="1">
                  <a:solidFill>
                    <a:srgbClr val="FFFF00"/>
                  </a:solidFill>
                  <a:latin typeface="Times New Roman Italic" panose="02020603050405020304" charset="0"/>
                  <a:cs typeface="Times New Roman Italic" panose="02020603050405020304" charset="0"/>
                </a:rPr>
                <a:t>Z</a:t>
              </a:r>
              <a:endParaRPr lang="en-US" altLang="zh-CN" i="1">
                <a:solidFill>
                  <a:srgbClr val="FFFF00"/>
                </a:solidFill>
                <a:latin typeface="Times New Roman Italic" panose="02020603050405020304" charset="0"/>
                <a:cs typeface="Times New Roman Italic" panose="02020603050405020304" charset="0"/>
              </a:endParaRPr>
            </a:p>
          </p:txBody>
        </p:sp>
        <p:sp>
          <p:nvSpPr>
            <p:cNvPr id="5" name="文本框 4"/>
            <p:cNvSpPr txBox="1"/>
            <p:nvPr/>
          </p:nvSpPr>
          <p:spPr>
            <a:xfrm>
              <a:off x="13319" y="6822"/>
              <a:ext cx="632" cy="580"/>
            </a:xfrm>
            <a:prstGeom prst="rect">
              <a:avLst/>
            </a:prstGeom>
            <a:noFill/>
          </p:spPr>
          <p:txBody>
            <a:bodyPr wrap="square" rtlCol="0">
              <a:noAutofit/>
            </a:bodyPr>
            <a:p>
              <a:r>
                <a:rPr lang="en-US" altLang="zh-CN" i="1">
                  <a:solidFill>
                    <a:srgbClr val="FFFF00"/>
                  </a:solidFill>
                  <a:latin typeface="Times New Roman Italic" panose="02020603050405020304" charset="0"/>
                  <a:cs typeface="Times New Roman Italic" panose="02020603050405020304" charset="0"/>
                </a:rPr>
                <a:t>O</a:t>
              </a:r>
              <a:endParaRPr lang="en-US" altLang="zh-CN" i="1">
                <a:solidFill>
                  <a:srgbClr val="FFFF00"/>
                </a:solidFill>
                <a:latin typeface="Times New Roman Italic" panose="02020603050405020304" charset="0"/>
                <a:cs typeface="Times New Roman Italic" panose="02020603050405020304"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该方程称为最小二乘法的标准方程，记此方程组的解为 </a:t>
                </a:r>
                <a14:m>
                  <m:oMath xmlns:m="http://schemas.openxmlformats.org/officeDocument/2006/math">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acc>
                  </m:oMath>
                </a14:m>
                <a:r>
                  <a:rPr sz="2000">
                    <a:solidFill>
                      <a:schemeClr val="bg1"/>
                    </a:solidFill>
                    <a:ea typeface="Microsoft YaHei Regular" panose="020B0503020204020204" charset="-122"/>
                  </a:rPr>
                  <a:t>.</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acc>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acc>
                            </m:e>
                          </m:nary>
                        </m:num>
                        <m:den>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bSup>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acc>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e>
                      </m:acc>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ea typeface="Microsoft YaHei Regular" panose="020B0503020204020204" charset="-122"/>
                  </a:rPr>
                  <a:t>其中，</a:t>
                </a:r>
                <a14:m>
                  <m:oMath xmlns:m="http://schemas.openxmlformats.org/officeDocument/2006/math">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ea typeface="Microsoft YaHei Regular" panose="020B0503020204020204" charset="-122"/>
                  </a:rPr>
                  <a:t>于是，变量 x 与 y 之间的经验公式为</a:t>
                </a:r>
                <a:endParaRPr lang="en-US"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acc>
                        <m:ac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ac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8</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3</a:t>
            </a:r>
            <a:r>
              <a:rPr sz="6000" baseline="0">
                <a:solidFill>
                  <a:schemeClr val="bg1"/>
                </a:solidFill>
                <a:latin typeface="微软雅黑" panose="020B0503020204020204" charset="-122"/>
                <a:ea typeface="微软雅黑" panose="020B0503020204020204" charset="-122"/>
              </a:rPr>
              <a:t>　二重积分</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63370"/>
            <a:ext cx="6371590" cy="39687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我们来讨论曲顶柱体的体积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在有界闭区域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上连续，且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0，(</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，在几何上它表示一张连续</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的曲面 . 试求以曲面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为顶，以区域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为底，以平行于 Z 轴的直线为母线的曲顶柱体的体积，如图 8-9 所示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一、二重积分的概念</a:t>
            </a:r>
            <a:endParaRPr lang="zh-CN" altLang="en-US" sz="2800" b="1" dirty="0">
              <a:solidFill>
                <a:schemeClr val="accent3"/>
              </a:solidFill>
              <a:latin typeface="Microsoft YaHei Bold" panose="020B0503020204020204" charset="-122"/>
              <a:ea typeface="Microsoft YaHei Bold" panose="020B0503020204020204" charset="-122"/>
            </a:endParaRPr>
          </a:p>
        </p:txBody>
      </p:sp>
      <p:pic>
        <p:nvPicPr>
          <p:cNvPr id="2" name="图片 1"/>
          <p:cNvPicPr>
            <a:picLocks noChangeAspect="1"/>
          </p:cNvPicPr>
          <p:nvPr/>
        </p:nvPicPr>
        <p:blipFill>
          <a:blip r:embed="rId1"/>
          <a:stretch>
            <a:fillRect/>
          </a:stretch>
        </p:blipFill>
        <p:spPr>
          <a:xfrm>
            <a:off x="7570470" y="2068195"/>
            <a:ext cx="3708400" cy="29591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2505"/>
                <a:ext cx="10079990" cy="453961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我们仿照求曲边梯形面积的方法来求曲顶柱体的体积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将区域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任意分成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个小区域，记为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且以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表示第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个小区域的面积，如图 8-10 所示，这样就把曲顶柱体分成了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个小的曲顶柱体 . 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为底的第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个小曲顶柱体的体积，用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表示以区域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为底的曲顶柱体的体积，则有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2505"/>
                <a:ext cx="10079990" cy="4539615"/>
              </a:xfrm>
              <a:prstGeom prst="rect">
                <a:avLst/>
              </a:prstGeom>
              <a:blipFill rotWithShape="1">
                <a:blip r:embed="rId1"/>
                <a:stretch>
                  <a:fillRect/>
                </a:stretch>
              </a:blipFill>
              <a:ln w="9525">
                <a:noFill/>
              </a:ln>
            </p:spPr>
            <p:txBody>
              <a:bodyPr/>
              <a:lstStyle/>
              <a:p>
                <a:r>
                  <a:rPr lang="zh-CN" altLang="en-US">
                    <a:noFill/>
                  </a:rPr>
                  <a:t> </a:t>
                </a:r>
              </a:p>
            </p:txBody>
          </p:sp>
        </mc:Fallback>
      </mc:AlternateContent>
      <p:pic>
        <p:nvPicPr>
          <p:cNvPr id="3" name="图片 2"/>
          <p:cNvPicPr>
            <a:picLocks noChangeAspect="1"/>
          </p:cNvPicPr>
          <p:nvPr/>
        </p:nvPicPr>
        <p:blipFill>
          <a:blip r:embed="rId2"/>
          <a:stretch>
            <a:fillRect/>
          </a:stretch>
        </p:blipFill>
        <p:spPr>
          <a:xfrm>
            <a:off x="7867650" y="3429000"/>
            <a:ext cx="3441700" cy="30226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2505"/>
                <a:ext cx="10079990" cy="453961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在每个小区域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1,2,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内任取一点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η</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η</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为高，</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为底的平顶柱体的体积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η</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作为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的近似值，即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V</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η</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1,2,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(3) 作总和</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 xmlns:m="http://schemas.openxmlformats.org/officeDocument/2006/math">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ξ</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η</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则</a:t>
                </a:r>
                <a14:m>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是 </a:t>
                </a:r>
                <a: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a:t>V</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的一个近似值 .</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2505"/>
                <a:ext cx="10079990" cy="453961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2505"/>
                <a:ext cx="10237470" cy="453961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(4) 当分割越来越细，小区域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越来越小而逐渐收缩接近于一个点时，总和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就越来越接近于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内任意两点间距离的最大值，称为该区域的直径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1, 2,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𝑚𝑎𝑥</m:t>
                    </m:r>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，如果当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趋于 0 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的极限存在，我们就将这个极限定义为曲顶柱体的体积，即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eqArr>
                                <m:eqArr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eqArr>
                            </m:lim>
                          </m:limLow>
                        </m:fName>
                        <m:e>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e>
                      </m:func>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2505"/>
                <a:ext cx="10237470" cy="453961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文本框 1"/>
          <p:cNvSpPr txBox="1"/>
          <p:nvPr/>
        </p:nvSpPr>
        <p:spPr>
          <a:xfrm>
            <a:off x="1831975" y="2693670"/>
            <a:ext cx="190500" cy="280035"/>
          </a:xfrm>
          <a:prstGeom prst="rect">
            <a:avLst/>
          </a:prstGeom>
          <a:noFill/>
        </p:spPr>
        <p:txBody>
          <a:bodyPr wrap="square" rtlCol="0">
            <a:noAutofit/>
          </a:bodyPr>
          <a:p>
            <a:r>
              <a:rPr lang="en-US" altLang="zh-CN" i="1">
                <a:solidFill>
                  <a:schemeClr val="bg1"/>
                </a:solidFill>
                <a:latin typeface="Times New Roman Italic" panose="02020603050405020304" charset="0"/>
                <a:cs typeface="Times New Roman Italic" panose="02020603050405020304" charset="0"/>
              </a:rPr>
              <a:t>i</a:t>
            </a:r>
            <a:endParaRPr lang="en-US" altLang="zh-CN" i="1">
              <a:solidFill>
                <a:schemeClr val="bg1"/>
              </a:solidFill>
              <a:latin typeface="Times New Roman Italic" panose="02020603050405020304" charset="0"/>
              <a:cs typeface="Times New Roman Italic"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564515"/>
                <a:ext cx="10237470" cy="563372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a:solidFill>
                      <a:srgbClr val="FFFF00"/>
                    </a:solidFill>
                    <a:highlight>
                      <a:srgbClr val="008000"/>
                    </a:highlight>
                    <a:latin typeface="Microsoft YaHei Bold" panose="020B0503020204020204" charset="-122"/>
                    <a:ea typeface="Microsoft YaHei Bold" panose="020B0503020204020204" charset="-122"/>
                    <a:cs typeface="Times New Roman Regular" panose="02020603050405020304" charset="0"/>
                  </a:rPr>
                  <a:t>定义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是定义在有界闭区域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上的二元连续函数，将区域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任意分成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个小区域</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baseline="-25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1</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baseline="-25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2</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i="1" baseline="-2500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在每个小区域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σ</a:t>
                </a:r>
                <a:r>
                  <a:rPr sz="2000" i="1" baseline="-25000">
                    <a:solidFill>
                      <a:schemeClr val="tx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中任取一点 (</a:t>
                </a:r>
                <a14:m>
                  <m:oMath xmlns:m="http://schemas.openxmlformats.org/officeDocument/2006/math">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𝜉</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oMath>
                </a14:m>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 作乘积 ∫(</a:t>
                </a:r>
                <a14:m>
                  <m:oMath xmlns:m="http://schemas.openxmlformats.org/officeDocument/2006/math">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m:t>ξ</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oMath>
                </a14:m>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σ</a:t>
                </a:r>
                <a:r>
                  <a:rPr lang="en-US" sz="2000" i="1" baseline="-25000">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1, 2,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 并作和</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chr m:val="∑"/>
                        <m:limLoc m:val="undOv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m:t>ξ</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nary>
                  </m:oMath>
                </a14:m>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 如果每个小闭区域的直径中最大值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趋于零时，这和的极限存在，则称此极限为函数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在区域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上的二重积分，记作</a:t>
                </a: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subSup"/>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𝜎</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e>
                      </m:nary>
                      <m:func>
                        <m:func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t>lim</m:t>
                              </m:r>
                            </m:e>
                            <m:lim>
                              <m:eqArr>
                                <m:eqArr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eqArr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0</m:t>
                                  </m:r>
                                </m:e>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𝑛</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e>
                              </m:eqArr>
                            </m:lim>
                          </m:limLow>
                        </m:fName>
                        <m:e>
                          <m:nary>
                            <m:naryPr>
                              <m:chr m:val="∑"/>
                              <m:limLoc m:val="undOv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m:t>𝜉</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nary>
                        </m:e>
                      </m:func>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其中，</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称为积分区域，</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称为被积函数，d</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σ</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称为面积元素 .</a:t>
                </a: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所以曲顶柱体的体积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就是二元函数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f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0 在区域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上的二重积分 .</a:t>
                </a: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ea typeface="Microsoft YaHei Regular" panose="020B0503020204020204" charset="-122"/>
                    <a:sym typeface="+mn-ea"/>
                  </a:rPr>
                  <a:t>根据定义 1，二重积分就是和式</a:t>
                </a:r>
                <a14:m>
                  <m:oMath xmlns:m="http://schemas.openxmlformats.org/officeDocument/2006/math">
                    <m:nary>
                      <m:naryPr>
                        <m:chr m:val="∑"/>
                        <m:limLoc m:val="undOv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m:t>𝜉</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𝑖</m:t>
                            </m:r>
                          </m:sub>
                        </m:sSub>
                      </m:e>
                    </m:nary>
                  </m:oMath>
                </a14:m>
                <a:r>
                  <a:rPr sz="2000">
                    <a:solidFill>
                      <a:schemeClr val="tx1"/>
                    </a:solidFill>
                    <a:ea typeface="Microsoft YaHei Regular" panose="020B0503020204020204" charset="-122"/>
                    <a:sym typeface="+mn-ea"/>
                  </a:rPr>
                  <a:t>的极限，如果和式的极限存在，称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ea typeface="Microsoft YaHei Regular" panose="020B0503020204020204" charset="-122"/>
                    <a:sym typeface="+mn-ea"/>
                  </a:rPr>
                  <a:t>(</a:t>
                </a:r>
                <a:r>
                  <a:rPr lang="en-US" sz="2000">
                    <a:solidFill>
                      <a:schemeClr val="tx1"/>
                    </a:solidFill>
                    <a:ea typeface="Microsoft YaHei Regular" panose="020B0503020204020204" charset="-122"/>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tx1"/>
                    </a:solidFill>
                    <a:ea typeface="Microsoft YaHei Regular" panose="020B0503020204020204" charset="-122"/>
                    <a:sym typeface="+mn-ea"/>
                  </a:rPr>
                  <a:t>) 在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D</a:t>
                </a:r>
                <a:r>
                  <a:rPr sz="2000">
                    <a:solidFill>
                      <a:schemeClr val="tx1"/>
                    </a:solidFill>
                    <a:ea typeface="Microsoft YaHei Regular" panose="020B0503020204020204" charset="-122"/>
                    <a:sym typeface="+mn-ea"/>
                  </a:rPr>
                  <a:t> 上是可积的 .</a:t>
                </a:r>
                <a:endParaRPr sz="2000">
                  <a:solidFill>
                    <a:schemeClr val="tx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ea typeface="Microsoft YaHei Regular" panose="020B0503020204020204" charset="-122"/>
                    <a:sym typeface="+mn-ea"/>
                  </a:rPr>
                  <a:t>可以证明，如果函数</a:t>
                </a:r>
                <a:r>
                  <a:rPr lang="en-US" sz="2000">
                    <a:solidFill>
                      <a:schemeClr val="tx1"/>
                    </a:solidFill>
                    <a:ea typeface="Microsoft YaHei Regular" panose="020B0503020204020204" charset="-122"/>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z</a:t>
                </a:r>
                <a:r>
                  <a:rPr sz="2000">
                    <a:solidFill>
                      <a:schemeClr val="tx1"/>
                    </a:solidFill>
                    <a:ea typeface="Microsoft YaHei Regular" panose="020B0503020204020204" charset="-122"/>
                    <a:sym typeface="+mn-ea"/>
                  </a:rPr>
                  <a:t> </a:t>
                </a:r>
                <a:r>
                  <a:rPr lang="en-US" sz="2000">
                    <a:solidFill>
                      <a:schemeClr val="tx1"/>
                    </a:solidFill>
                    <a:ea typeface="Microsoft YaHei Regular" panose="020B0503020204020204" charset="-122"/>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ea typeface="Microsoft YaHei Regular" panose="020B0503020204020204" charset="-122"/>
                    <a:sym typeface="+mn-ea"/>
                  </a:rPr>
                  <a:t>(</a:t>
                </a:r>
                <a:r>
                  <a:rPr lang="en-US" sz="2000">
                    <a:solidFill>
                      <a:schemeClr val="tx1"/>
                    </a:solidFill>
                    <a:ea typeface="Microsoft YaHei Regular" panose="020B0503020204020204" charset="-122"/>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tx1"/>
                    </a:solidFill>
                    <a:ea typeface="Microsoft YaHei Regular" panose="020B0503020204020204" charset="-122"/>
                    <a:sym typeface="+mn-ea"/>
                  </a:rPr>
                  <a:t>)</a:t>
                </a:r>
                <a:r>
                  <a:rPr lang="en-US" sz="2000">
                    <a:solidFill>
                      <a:schemeClr val="tx1"/>
                    </a:solidFill>
                    <a:ea typeface="Microsoft YaHei Regular" panose="020B0503020204020204" charset="-122"/>
                    <a:sym typeface="+mn-ea"/>
                  </a:rPr>
                  <a:t> </a:t>
                </a:r>
                <a:r>
                  <a:rPr sz="2000">
                    <a:solidFill>
                      <a:schemeClr val="tx1"/>
                    </a:solidFill>
                    <a:ea typeface="Microsoft YaHei Regular" panose="020B0503020204020204" charset="-122"/>
                    <a:sym typeface="+mn-ea"/>
                  </a:rPr>
                  <a:t>在有界闭区域</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D</a:t>
                </a:r>
                <a:r>
                  <a:rPr sz="2000">
                    <a:solidFill>
                      <a:schemeClr val="tx1"/>
                    </a:solidFill>
                    <a:ea typeface="Microsoft YaHei Regular" panose="020B0503020204020204" charset="-122"/>
                    <a:sym typeface="+mn-ea"/>
                  </a:rPr>
                  <a:t>上连续，则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tx1"/>
                    </a:solidFill>
                    <a:ea typeface="Microsoft YaHei Regular" panose="020B0503020204020204" charset="-122"/>
                    <a:sym typeface="+mn-ea"/>
                  </a:rPr>
                  <a:t>(</a:t>
                </a:r>
                <a:r>
                  <a:rPr lang="en-US" sz="2000">
                    <a:solidFill>
                      <a:schemeClr val="tx1"/>
                    </a:solidFill>
                    <a:ea typeface="Microsoft YaHei Regular" panose="020B0503020204020204" charset="-122"/>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sz="20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tx1"/>
                    </a:solidFill>
                    <a:ea typeface="Microsoft YaHei Regular" panose="020B0503020204020204" charset="-122"/>
                    <a:sym typeface="+mn-ea"/>
                  </a:rPr>
                  <a:t>) </a:t>
                </a:r>
                <a:r>
                  <a:rPr sz="2000">
                    <a:solidFill>
                      <a:schemeClr val="tx1"/>
                    </a:solidFill>
                    <a:ea typeface="Microsoft YaHei Regular" panose="020B0503020204020204" charset="-122"/>
                    <a:sym typeface="+mn-ea"/>
                  </a:rPr>
                  <a:t> 在</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sym typeface="+mn-ea"/>
                  </a:rPr>
                  <a:t>D</a:t>
                </a:r>
                <a:r>
                  <a:rPr sz="2000">
                    <a:solidFill>
                      <a:schemeClr val="tx1"/>
                    </a:solidFill>
                    <a:ea typeface="Microsoft YaHei Regular" panose="020B0503020204020204" charset="-122"/>
                    <a:sym typeface="+mn-ea"/>
                  </a:rPr>
                  <a:t>上一定可积 .</a:t>
                </a:r>
                <a:endParaRPr sz="2000">
                  <a:solidFill>
                    <a:schemeClr val="tx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564515"/>
                <a:ext cx="10237470" cy="5633720"/>
              </a:xfrm>
              <a:prstGeom prst="rect">
                <a:avLst/>
              </a:prstGeom>
              <a:blipFill rotWithShape="1">
                <a:blip r:embed="rId1"/>
                <a:stretch>
                  <a:fillRect b="-8408"/>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36880"/>
                <a:ext cx="10237470" cy="5095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由定义可知，和式 </a:t>
                </a:r>
                <a14:m>
                  <m:oMath xmlns:m="http://schemas.openxmlformats.org/officeDocument/2006/math">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𝜂</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e>
                    </m:nary>
                  </m:oMath>
                </a14:m>
                <a:r>
                  <a:rPr sz="2000">
                    <a:solidFill>
                      <a:schemeClr val="bg1"/>
                    </a:solidFill>
                    <a:ea typeface="Microsoft YaHei Regular" panose="020B0503020204020204" charset="-122"/>
                  </a:rPr>
                  <a:t> 的极限存在且与区域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ea typeface="Microsoft YaHei Regular" panose="020B0503020204020204" charset="-122"/>
                  </a:rPr>
                  <a:t> 的分法无关 . 因此，在直角坐标系中常用平行于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ea typeface="Microsoft YaHei Regular" panose="020B0503020204020204" charset="-122"/>
                  </a:rPr>
                  <a:t> 轴和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ea typeface="Microsoft YaHei Regular" panose="020B0503020204020204" charset="-122"/>
                  </a:rPr>
                  <a:t> 轴的两组直线来分割区域</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ea typeface="Microsoft YaHei Regular" panose="020B0503020204020204" charset="-122"/>
                  </a:rPr>
                  <a:t>，如图 8-11 所示，于是小区域的面积为</a:t>
                </a:r>
                <a:endParaRPr sz="2000">
                  <a:solidFill>
                    <a:schemeClr val="bg1"/>
                  </a:solidFill>
                  <a:ea typeface="Microsoft YaHei Regular"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σ</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1, 2,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可以证明，取极限后的面积元素</a:t>
                </a:r>
                <a:endParaRPr sz="2000">
                  <a:solidFill>
                    <a:schemeClr val="bg1"/>
                  </a:solidFill>
                  <a:ea typeface="Microsoft YaHei Regular" panose="020B0503020204020204" charset="-122"/>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σ</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ea typeface="Microsoft YaHei Regular" panose="020B0503020204020204" charset="-122"/>
                  </a:rPr>
                  <a:t>.</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所以在直角坐标系中，二重积分可以记为</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left"/>
                    </m:oMathParaPr>
                    <m:oMath xmlns:m="http://schemas.openxmlformats.org/officeDocument/2006/math">
                      <m:nary>
                        <m:naryPr>
                          <m:chr m:val="∬"/>
                          <m:limLoc m:val="undOv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sz="20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36880"/>
                <a:ext cx="10237470" cy="5095240"/>
              </a:xfrm>
              <a:prstGeom prst="rect">
                <a:avLst/>
              </a:prstGeom>
              <a:blipFill rotWithShape="1">
                <a:blip r:embed="rId1"/>
                <a:stretch>
                  <a:fillRect/>
                </a:stretch>
              </a:blipFill>
              <a:ln w="9525">
                <a:noFill/>
              </a:ln>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8283575" y="2990850"/>
            <a:ext cx="3009900" cy="30353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80000" cy="39687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二重积分与一元函数定积分具有相应的性质，其性质如下所述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性质 1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常数因子可以提到积分号外面，</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为常数</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i="1">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性质 2 </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函数代数和的积分等于各个函数积分的代数和，即</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8000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二、二重积分的性质</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性质 </a:t>
                </a:r>
                <a:r>
                  <a:rPr lang="en-US"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3</a:t>
                </a: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可加性 ) 如果积分区域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被任一曲线分成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两个区域，则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i="1">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性质 </a:t>
                </a:r>
                <a:r>
                  <a:rPr lang="en-US" altLang="zh-CN"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4</a:t>
                </a:r>
                <a:r>
                  <a:rPr lang="zh-CN" altLang="en-US"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如果在区域 </a:t>
                </a:r>
                <a: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a:t>D</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上有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 则</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特别有</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214185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O</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称为坐标原点，三条直线分别称为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轴，每两条坐标轴确定一个平面，称为坐标平面，由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轴和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轴确定的平面为</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平面，由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轴和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轴确定的平面为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平面，由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轴和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轴确定的平面为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平面，三个坐标平面将空间分成 8 个部分，称为 </a:t>
            </a:r>
            <a:r>
              <a:rPr sz="2400" b="1">
                <a:solidFill>
                  <a:srgbClr val="FFC000"/>
                </a:solidFill>
                <a:latin typeface="Times New Roman Regular" panose="02020603050405020304" charset="0"/>
                <a:ea typeface="Microsoft YaHei Regular" panose="020B0503020204020204" charset="-122"/>
                <a:cs typeface="Times New Roman Regular" panose="02020603050405020304" charset="0"/>
              </a:rPr>
              <a:t>8 个卦限</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性质 </a:t>
                </a:r>
                <a:r>
                  <a:rPr lang="en-US"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5</a:t>
                </a: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分别是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上的最小值和最大值，</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是区域</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的面积，则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𝑚𝐴</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𝑀𝐴</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i="1">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性</a:t>
                </a:r>
                <a:r>
                  <a:rPr lang="zh-CN" altLang="en-US"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质 </a:t>
                </a:r>
                <a:r>
                  <a:rPr lang="en-US" altLang="zh-CN"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6</a:t>
                </a:r>
                <a:r>
                  <a:rPr lang="zh-CN" altLang="en-US" sz="2000">
                    <a:solidFill>
                      <a:schemeClr val="bg1"/>
                    </a:solidFill>
                    <a:highlight>
                      <a:srgbClr val="008000"/>
                    </a:highlight>
                    <a:latin typeface="DejaVu Math TeX Gyre" panose="02000503000000000000" charset="0"/>
                    <a:ea typeface="Microsoft YaHei Regular" panose="020B0503020204020204" charset="-122"/>
                    <a:cs typeface="DejaVu Math TeX Gyre" panose="02000503000000000000" charset="0"/>
                  </a:rPr>
                  <a:t> </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a:t>
                </a:r>
                <a:r>
                  <a:rPr sz="2000">
                    <a:solidFill>
                      <a:schemeClr val="bg1"/>
                    </a:solidFill>
                    <a:ea typeface="Microsoft YaHei Regular" panose="020B0503020204020204" charset="-122"/>
                  </a:rPr>
                  <a:t>如果在区域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上有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 </a:t>
                </a:r>
                <a:r>
                  <a:rPr sz="2000">
                    <a:solidFill>
                      <a:schemeClr val="bg1"/>
                    </a:solidFill>
                    <a:ea typeface="Microsoft YaHei Regular" panose="020B0503020204020204" charset="-122"/>
                  </a:rPr>
                  <a:t>的面积，则</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0880"/>
                <a:ext cx="10079990" cy="4841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性质 </a:t>
                </a:r>
                <a:r>
                  <a:rPr lang="en-US"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7</a:t>
                </a: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二重积分的中值定理 ) 如果</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在闭区域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上连续，</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的面积，则在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内至少存在一点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ξ</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η</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使得</a:t>
                </a:r>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ξ</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η</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二重积分中值定理的几何解释是，在区域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上以曲面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为顶的曲顶柱体的体积，等于区域</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上以某一点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ξ</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η</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至少能找到这样一个点 ) 的函数值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η</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为高的平顶柱体的体积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0880"/>
                <a:ext cx="10079990" cy="4841240"/>
              </a:xfrm>
              <a:prstGeom prst="rect">
                <a:avLst/>
              </a:prstGeom>
              <a:blipFill rotWithShape="1">
                <a:blip r:embed="rId1"/>
                <a:stretch>
                  <a:fillRect r="-580"/>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80000" cy="39687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1. 直角坐标系下的二重积分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为区域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上的连续函数 ( 不妨设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0 )，区域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如图 8-12 所示 .</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 </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 </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 </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 </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altLang="zh-CN"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a:t>
                </a:r>
                <a:r>
                  <a:rPr lang="zh-CN" alt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称为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型区域，其中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为常数 .</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对任意取定的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过点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0, 0) 做垂直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轴的平面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，这个平面与曲顶柱体相交截面是以区间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z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为曲边的曲边梯形 ( 图 8-13 中阴影部分 )，根据定积分的几何意义，此曲边梯形的面积为</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sub>
                        <m:sup>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8000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三、二重积分的计算</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146300" y="1885950"/>
            <a:ext cx="7899400" cy="3086100"/>
          </a:xfrm>
          <a:prstGeom prst="rect">
            <a:avLst/>
          </a:prstGeom>
        </p:spPr>
      </p:pic>
    </p:spTree>
  </p:cSld>
  <p:clrMapOvr>
    <a:masterClrMapping/>
  </p:clrMapOvr>
  <p:transition>
    <p:pull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75995"/>
                <a:ext cx="10079990" cy="455612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的任意性可知，对于任意的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)，过点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0, 0) 作垂直于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轴的平面，该平面与曲顶柱体相交的截面面积为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于是曲顶柱体可看成截面面积为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的已知立体，由定积分可知，所求曲顶柱体的体积为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e>
                              </m:nary>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75995"/>
                <a:ext cx="10079990" cy="455612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09880"/>
                <a:ext cx="9985375" cy="52222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上式右端是一个先对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，后对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的二次积分 . 也就是说，积分时先把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看作常数，把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只看作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的函数，并对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计算从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的定积分，然后把算得的结果作为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的函数，再对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积分，这个积分常记作</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类似地，积分区域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也可写成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型区域，即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当积分区域写成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型区域时，可采用先对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，后对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的积分次序，将二重积分化为二次积分</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e>
                      </m:nary>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09880"/>
                <a:ext cx="9985375" cy="5222240"/>
              </a:xfrm>
              <a:prstGeom prst="rect">
                <a:avLst/>
              </a:prstGeom>
              <a:blipFill rotWithShape="1">
                <a:blip r:embed="rId1"/>
                <a:stretch>
                  <a:fillRect b="-9606"/>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46505"/>
            <a:ext cx="9985375" cy="428561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化二重积分为二次积分时，从理论上讲，有两种积分顺序，即先对y，后对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或先对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，后对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积分，计算结果是一样的，但实际计算时，积分顺序的选择可能影响计算繁简，甚至于影响到是否能积出 . 因此，化二重积分为二次积分时，应注意积分次序的选择，必要时可交换积分次序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另外，化二重积分为二次积分时，积分区域必须满足穿过区域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内部且平行于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 ) 的直线与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的边界相交不多于两点，当穿过区域</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多于两点时，如图 8-14 所示，利用二重积分的可加性，将区域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分成小区域，如图 8-14 中应将区域分成三个部分进行积分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63370"/>
            <a:ext cx="10080000" cy="39687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 2. 极坐标系下的二重积分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我们知道平面上的点，在直角坐标系下用有序数组 (x, y) 表示，而在极坐标系下可以用极半径和极角表示为 (r, θ)，如图 8-19 所示 .</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直极互化公式为</a:t>
            </a:r>
            <a:endParaRPr sz="2000">
              <a:solidFill>
                <a:schemeClr val="bg1"/>
              </a:solidFill>
              <a:ea typeface="Microsoft YaHei Regular" panose="020B0503020204020204" charset="-122"/>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x </a:t>
            </a:r>
            <a:r>
              <a:rPr lang="en-US" sz="2000" i="1">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lang="en-US" sz="2000" i="1">
                <a:solidFill>
                  <a:schemeClr val="bg1"/>
                </a:solidFill>
                <a:latin typeface="FangSong" panose="02010609060101010101" charset="-122"/>
                <a:ea typeface="FangSong" panose="02010609060101010101" charset="-122"/>
                <a:cs typeface="Times New Roman Regular" panose="02020603050405020304" charset="0"/>
              </a:rPr>
              <a:t>·</a:t>
            </a:r>
            <a:r>
              <a:rPr lang="en-US" sz="2000">
                <a:solidFill>
                  <a:schemeClr val="bg1"/>
                </a:solidFill>
                <a:latin typeface="Times New Roman Regular" panose="02020603050405020304" charset="0"/>
                <a:ea typeface="FangSong" panose="02010609060101010101" charset="-122"/>
                <a:cs typeface="Times New Roman Regular" panose="02020603050405020304" charset="0"/>
              </a:rPr>
              <a:t>cos </a:t>
            </a:r>
            <a:r>
              <a:rPr lang="en-US" sz="2000" i="1">
                <a:solidFill>
                  <a:schemeClr val="bg1"/>
                </a:solidFill>
                <a:latin typeface="Times New Roman Regular" panose="02020603050405020304" charset="0"/>
                <a:ea typeface="FangSong" panose="02010609060101010101" charset="-122"/>
                <a:cs typeface="Times New Roman Regular" panose="02020603050405020304" charset="0"/>
              </a:rPr>
              <a:t>θ</a:t>
            </a:r>
            <a:r>
              <a:rPr lang="en-US" sz="2000">
                <a:solidFill>
                  <a:schemeClr val="bg1"/>
                </a:solidFill>
                <a:latin typeface="Arial" panose="020B0604020202090204" pitchFamily="34" charset="0"/>
                <a:ea typeface="FangSong" panose="02010609060101010101" charset="-122"/>
                <a:cs typeface="Arial" panose="020B0604020202090204" pitchFamily="34" charset="0"/>
              </a:rPr>
              <a:t>,</a:t>
            </a:r>
            <a:endParaRPr lang="en-US" sz="2000">
              <a:solidFill>
                <a:schemeClr val="bg1"/>
              </a:solidFill>
              <a:latin typeface="Arial" panose="020B0604020202090204" pitchFamily="34" charset="0"/>
              <a:ea typeface="FangSong" panose="02010609060101010101" charset="-122"/>
              <a:cs typeface="Arial" panose="020B0604020202090204" pitchFamily="3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i="1">
                <a:solidFill>
                  <a:schemeClr val="bg1"/>
                </a:solidFill>
                <a:latin typeface="Times New Roman Italic" panose="02020603050405020304" charset="0"/>
                <a:ea typeface="FangSong" panose="02010609060101010101" charset="-122"/>
                <a:cs typeface="Times New Roman Italic" panose="02020603050405020304" charset="0"/>
              </a:rPr>
              <a:t>                                                      y </a:t>
            </a:r>
            <a:r>
              <a:rPr lang="en-US" sz="2000">
                <a:solidFill>
                  <a:schemeClr val="bg1"/>
                </a:solidFill>
                <a:latin typeface="Times New Roman Regular" panose="02020603050405020304" charset="0"/>
                <a:ea typeface="FangSong" panose="02010609060101010101" charset="-122"/>
                <a:cs typeface="Times New Roman Regular" panose="02020603050405020304" charset="0"/>
              </a:rPr>
              <a:t>= </a:t>
            </a:r>
            <a:r>
              <a:rPr lang="en-US" sz="2000" i="1">
                <a:solidFill>
                  <a:schemeClr val="bg1"/>
                </a:solidFill>
                <a:latin typeface="Times New Roman Italic" panose="02020603050405020304" charset="0"/>
                <a:ea typeface="FangSong" panose="02010609060101010101" charset="-122"/>
                <a:cs typeface="Times New Roman Italic" panose="02020603050405020304" charset="0"/>
              </a:rPr>
              <a:t>r</a:t>
            </a:r>
            <a:r>
              <a:rPr lang="en-US" sz="2000">
                <a:solidFill>
                  <a:schemeClr val="bg1"/>
                </a:solidFill>
                <a:latin typeface="FangSong" panose="02010609060101010101" charset="-122"/>
                <a:ea typeface="FangSong" panose="02010609060101010101" charset="-122"/>
                <a:cs typeface="Arial" panose="020B0604020202090204" pitchFamily="34" charset="0"/>
              </a:rPr>
              <a:t>·</a:t>
            </a:r>
            <a:r>
              <a:rPr lang="en-US" sz="2000">
                <a:solidFill>
                  <a:schemeClr val="bg1"/>
                </a:solidFill>
                <a:latin typeface="Times New Roman Regular" panose="02020603050405020304" charset="0"/>
                <a:ea typeface="FangSong" panose="02010609060101010101" charset="-122"/>
                <a:cs typeface="Times New Roman Regular" panose="02020603050405020304" charset="0"/>
              </a:rPr>
              <a:t>sin </a:t>
            </a:r>
            <a:r>
              <a:rPr lang="en-US" sz="2000" i="1">
                <a:solidFill>
                  <a:schemeClr val="bg1"/>
                </a:solidFill>
                <a:latin typeface="Times New Roman Italic" panose="02020603050405020304" charset="0"/>
                <a:ea typeface="FangSong" panose="02010609060101010101" charset="-122"/>
                <a:cs typeface="Times New Roman Italic" panose="02020603050405020304" charset="0"/>
              </a:rPr>
              <a:t>θ.</a:t>
            </a:r>
            <a:endParaRPr lang="en-US" sz="2000" i="1">
              <a:solidFill>
                <a:schemeClr val="bg1"/>
              </a:solidFill>
              <a:latin typeface="Times New Roman Italic" panose="02020603050405020304" charset="0"/>
              <a:ea typeface="FangSong" panose="02010609060101010101" charset="-122"/>
              <a:cs typeface="Times New Roman Italic"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三、二重积分的计算</a:t>
            </a:r>
            <a:endParaRPr lang="zh-CN" altLang="en-US" sz="2800" b="1" dirty="0">
              <a:solidFill>
                <a:schemeClr val="accent3"/>
              </a:solidFill>
              <a:latin typeface="Microsoft YaHei Bold" panose="020B0503020204020204" charset="-122"/>
              <a:ea typeface="Microsoft YaHei Bold" panose="020B0503020204020204" charset="-122"/>
            </a:endParaRPr>
          </a:p>
        </p:txBody>
      </p:sp>
      <p:sp>
        <p:nvSpPr>
          <p:cNvPr id="2" name="左大括号 1"/>
          <p:cNvSpPr/>
          <p:nvPr/>
        </p:nvSpPr>
        <p:spPr>
          <a:xfrm>
            <a:off x="4863465" y="3639185"/>
            <a:ext cx="123825" cy="682625"/>
          </a:xfrm>
          <a:prstGeom prst="leftBrace">
            <a:avLst>
              <a:gd name="adj1" fmla="val 63322"/>
              <a:gd name="adj2" fmla="val 50000"/>
            </a:avLst>
          </a:prstGeom>
          <a:ln>
            <a:solidFill>
              <a:schemeClr val="bg1"/>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8608695" y="3047365"/>
            <a:ext cx="2527300" cy="23749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68755"/>
            <a:ext cx="9985375" cy="406336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有些二重积分，积分区域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和被积函数用极坐标变量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θ</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表达比较简便 . 例如，圆的方程，圆心在原点，半径为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的圆的方程，在直角坐标系下表示为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，而在极坐标系下表示为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，所以与圆和弧有关的区域或被积函数与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有关的一些二重积分可以考虑用极坐标进行计算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68755"/>
                <a:ext cx="9985375" cy="406336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在直角坐标系中，用平行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轴的直线网分割区域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，得到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dσ</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与此类似，在极坐标中我们用极点为中心的一组同心圆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常数和从极点出发的一组射线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θ</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常数分割区域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，如图 8-20 所示，任取一个小区域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σ</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，它是由两个同心圆弧 ( 半径分别为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及两条射线 ( 极角分别为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θ</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θ</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θ</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围成的，则由扇形面积公式得</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e>
                          </m:d>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e>
                          </m:d>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68755"/>
                <a:ext cx="9985375" cy="40633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9065"/>
            <a:ext cx="6613525" cy="398780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对于空间内任一点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，过点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分别作垂直于三个坐标轴的平面，与三个坐标轴分别交于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三点，设这三个点在轴上的坐标为</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，这样点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便唯一确定了三个有序的实数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反之，已知三个有序的实数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，则在空间中必有唯一确定的点 M 与它对应 ( 图 8-2). 可见空间点 M 与有序数组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建立了一一对应关系，我们称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为点 M 的坐标，记为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其中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叫作横坐标，</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叫作纵坐标，</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叫作竖坐标 ( 或立坐标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2" name="图片 1"/>
          <p:cNvPicPr>
            <a:picLocks noChangeAspect="1"/>
          </p:cNvPicPr>
          <p:nvPr/>
        </p:nvPicPr>
        <p:blipFill>
          <a:blip r:embed="rId1"/>
          <a:stretch>
            <a:fillRect/>
          </a:stretch>
        </p:blipFill>
        <p:spPr>
          <a:xfrm>
            <a:off x="7804150" y="1409065"/>
            <a:ext cx="3416300" cy="39878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76630"/>
                <a:ext cx="9985375" cy="455549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略去高阶无穷小量</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e>
                        </m:d>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所以面积元素</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𝜎</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𝑟𝑑𝑟𝑑</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这样就得到极坐标系下二重积分公式</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𝑑𝑥𝑑𝑦</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chr m:val="∬"/>
                          <m:limLoc m:val="undOv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𝐷</m:t>
                          </m: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csc</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e>
                              </m:func>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𝑟𝑑𝑟𝑑</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𝜃</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76630"/>
                <a:ext cx="9985375" cy="455549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548005"/>
                <a:ext cx="9985375" cy="57937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在极坐标系下计算二重积分，也要把二重积分化为二次积分，在化为二次积分时，一般总是先对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后对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θ</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进行积分，由于极点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O</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在区域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的位置不同，分为以下三种情形：</a:t>
                </a: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(1) 极点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O</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在区域 </a:t>
                </a:r>
                <a:r>
                  <a:rPr sz="2000" i="1">
                    <a:solidFill>
                      <a:schemeClr val="tx1"/>
                    </a:solidFill>
                    <a:latin typeface="Times New Roman Italic" panose="02020603050405020304" charset="0"/>
                    <a:ea typeface="Microsoft YaHei Regular" panose="020B0503020204020204" charset="-122"/>
                    <a:cs typeface="Times New Roman Italic" panose="02020603050405020304" charset="0"/>
                  </a:rPr>
                  <a:t>D</a:t>
                </a:r>
                <a:r>
                  <a:rPr sz="2000">
                    <a:solidFill>
                      <a:schemeClr val="tx1"/>
                    </a:solidFill>
                    <a:latin typeface="Times New Roman Regular" panose="02020603050405020304" charset="0"/>
                    <a:ea typeface="Microsoft YaHei Regular" panose="020B0503020204020204" charset="-122"/>
                    <a:cs typeface="Times New Roman Regular" panose="02020603050405020304" charset="0"/>
                  </a:rPr>
                  <a:t> 之外，如图 8-21 所示 .</a:t>
                </a: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sz="2000">
                  <a:solidFill>
                    <a:schemeClr val="tx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𝐷</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𝛽</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d>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chr m:val="∬"/>
                          <m:limLoc m:val="undOv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𝐷</m:t>
                          </m:r>
                        </m:sub>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func>
                                <m:funcPr>
                                  <m:ctrl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t>cos</m:t>
                                  </m:r>
                                </m:fName>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func>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func>
                                <m:funcPr>
                                  <m:ctrl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t>sin</m:t>
                                  </m:r>
                                </m:fName>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func>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𝑟𝑑𝑟𝑑</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nary>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𝛼</m:t>
                          </m:r>
                        </m:sub>
                        <m:sup>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𝛽</m:t>
                          </m:r>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𝑑</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nary>
                      <m:nary>
                        <m:naryPr>
                          <m:limLoc m:val="subSup"/>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1</m:t>
                              </m:r>
                            </m:sub>
                          </m:sSub>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d>
                        </m:sub>
                        <m:sup>
                          <m:sSub>
                            <m:sSub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e>
                            <m:sub>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2</m:t>
                              </m:r>
                            </m:sub>
                          </m:sSub>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d>
                        </m:sup>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func>
                                <m:funcPr>
                                  <m:ctrl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t>cos</m:t>
                                  </m:r>
                                </m:fName>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func>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m:t>
                              </m:r>
                              <m:func>
                                <m:funcPr>
                                  <m:ctrl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tx1"/>
                                      </a:solidFill>
                                      <a:latin typeface="DejaVu Math TeX Gyre" panose="02000503000000000000" charset="0"/>
                                      <a:ea typeface="Microsoft YaHei Regular" panose="020B0503020204020204" charset="-122"/>
                                      <a:cs typeface="DejaVu Math TeX Gyre" panose="02000503000000000000" charset="0"/>
                                    </a:rPr>
                                    <m:t>sin</m:t>
                                  </m:r>
                                </m:fName>
                                <m:e>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𝜃</m:t>
                                  </m:r>
                                </m:e>
                              </m:func>
                            </m:e>
                          </m:d>
                          <m:r>
                            <a:rPr lang="en-US" sz="2000" i="1">
                              <a:solidFill>
                                <a:schemeClr val="tx1"/>
                              </a:solidFill>
                              <a:latin typeface="DejaVu Math TeX Gyre" panose="02000503000000000000" charset="0"/>
                              <a:ea typeface="Microsoft YaHei Regular" panose="020B0503020204020204" charset="-122"/>
                              <a:cs typeface="DejaVu Math TeX Gyre" panose="02000503000000000000" charset="0"/>
                            </a:rPr>
                            <m:t>𝑟𝑑𝑟</m:t>
                          </m:r>
                        </m:e>
                      </m:nary>
                      <m:r>
                        <a:rPr lang="en-US" sz="2000" i="1">
                          <a:solidFill>
                            <a:schemeClr val="tx1"/>
                          </a:solidFill>
                          <a:latin typeface="DejaVu Math TeX Gyre" panose="02000503000000000000" charset="0"/>
                          <a:ea typeface="宋体" charset="0"/>
                          <a:cs typeface="DejaVu Math TeX Gyre" panose="02000503000000000000" charset="0"/>
                        </a:rPr>
                        <m:t>.</m:t>
                      </m:r>
                    </m:oMath>
                  </m:oMathPara>
                </a14:m>
                <a:endParaRPr lang="en-US" sz="2000" i="1">
                  <a:solidFill>
                    <a:schemeClr val="tx1"/>
                  </a:solidFill>
                  <a:latin typeface="DejaVu Math TeX Gyre" panose="02000503000000000000" charset="0"/>
                  <a:ea typeface="宋体" charset="0"/>
                  <a:cs typeface="DejaVu Math TeX Gyre" panose="02000503000000000000"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548005"/>
                <a:ext cx="9985375" cy="5793740"/>
              </a:xfrm>
              <a:prstGeom prst="rect">
                <a:avLst/>
              </a:prstGeom>
              <a:blipFill rotWithShape="1">
                <a:blip r:embed="rId1"/>
                <a:stretch>
                  <a:fillRect r="-948"/>
                </a:stretch>
              </a:blipFill>
              <a:ln w="9525">
                <a:noFill/>
              </a:ln>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2354580" y="2073275"/>
            <a:ext cx="7482787" cy="25920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548005"/>
            <a:ext cx="9985375" cy="579374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latin typeface="Times New Roman Regular" panose="02020603050405020304" charset="0"/>
                <a:ea typeface="宋体" charset="0"/>
                <a:cs typeface="Times New Roman Regular" panose="02020603050405020304" charset="0"/>
              </a:rPr>
              <a:t>(2) 极点 </a:t>
            </a:r>
            <a:r>
              <a:rPr lang="en-US" sz="2000" i="1">
                <a:solidFill>
                  <a:schemeClr val="tx1"/>
                </a:solidFill>
                <a:latin typeface="Times New Roman Italic" panose="02020603050405020304" charset="0"/>
                <a:ea typeface="宋体" charset="0"/>
                <a:cs typeface="Times New Roman Italic" panose="02020603050405020304" charset="0"/>
              </a:rPr>
              <a:t>O</a:t>
            </a:r>
            <a:r>
              <a:rPr lang="en-US" sz="2000">
                <a:solidFill>
                  <a:schemeClr val="tx1"/>
                </a:solidFill>
                <a:latin typeface="Times New Roman Regular" panose="02020603050405020304" charset="0"/>
                <a:ea typeface="宋体" charset="0"/>
                <a:cs typeface="Times New Roman Regular" panose="02020603050405020304" charset="0"/>
              </a:rPr>
              <a:t> 在区域 </a:t>
            </a:r>
            <a:r>
              <a:rPr lang="en-US" sz="2000" i="1">
                <a:solidFill>
                  <a:schemeClr val="tx1"/>
                </a:solidFill>
                <a:latin typeface="Times New Roman Italic" panose="02020603050405020304" charset="0"/>
                <a:ea typeface="宋体" charset="0"/>
                <a:cs typeface="Times New Roman Italic" panose="02020603050405020304" charset="0"/>
              </a:rPr>
              <a:t>D</a:t>
            </a:r>
            <a:r>
              <a:rPr lang="en-US" sz="2000">
                <a:solidFill>
                  <a:schemeClr val="tx1"/>
                </a:solidFill>
                <a:latin typeface="Times New Roman Regular" panose="02020603050405020304" charset="0"/>
                <a:ea typeface="宋体" charset="0"/>
                <a:cs typeface="Times New Roman Regular" panose="02020603050405020304" charset="0"/>
              </a:rPr>
              <a:t> 边界上，如图 8-22 所示 .</a:t>
            </a: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lang="en-US" sz="2000" i="1">
                <a:solidFill>
                  <a:schemeClr val="tx1"/>
                </a:solidFill>
                <a:latin typeface="Times New Roman Italic" panose="02020603050405020304" charset="0"/>
                <a:ea typeface="宋体" charset="0"/>
                <a:cs typeface="Times New Roman Italic" panose="02020603050405020304" charset="0"/>
              </a:rPr>
              <a:t>D</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a:latin typeface="Times New Roman Regular" panose="02020603050405020304" charset="0"/>
                <a:ea typeface="宋体" charset="0"/>
                <a:cs typeface="Times New Roman Regular" panose="02020603050405020304" charset="0"/>
                <a:sym typeface="+mn-ea"/>
              </a:rPr>
              <a:t>=</a:t>
            </a:r>
            <a:r>
              <a:rPr lang="en-US" sz="2000">
                <a:solidFill>
                  <a:schemeClr val="tx1"/>
                </a:solidFill>
                <a:latin typeface="Times New Roman Regular" panose="02020603050405020304" charset="0"/>
                <a:ea typeface="宋体" charset="0"/>
                <a:cs typeface="Times New Roman Regular" panose="02020603050405020304" charset="0"/>
              </a:rPr>
              <a:t> {( </a:t>
            </a:r>
            <a:r>
              <a:rPr lang="en-US" sz="2000" i="1">
                <a:latin typeface="Times New Roman Italic" panose="02020603050405020304" charset="0"/>
                <a:ea typeface="宋体" charset="0"/>
                <a:cs typeface="Times New Roman Italic" panose="02020603050405020304" charset="0"/>
                <a:sym typeface="+mn-ea"/>
              </a:rPr>
              <a:t>r</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Regular" panose="02020603050405020304" charset="0"/>
                <a:ea typeface="宋体" charset="0"/>
                <a:cs typeface="Times New Roman Regular" panose="02020603050405020304" charset="0"/>
                <a:sym typeface="+mn-ea"/>
              </a:rPr>
              <a:t> </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i="1">
                <a:solidFill>
                  <a:schemeClr val="tx1"/>
                </a:solidFill>
                <a:latin typeface="Times New Roman Italic" panose="02020603050405020304" charset="0"/>
                <a:ea typeface="宋体" charset="0"/>
                <a:cs typeface="Times New Roman Italic" panose="02020603050405020304" charset="0"/>
              </a:rPr>
              <a:t>a</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a:latin typeface="Times New Roman Regular" panose="02020603050405020304" charset="0"/>
                <a:ea typeface="宋体" charset="0"/>
                <a:cs typeface="Times New Roman Regular" panose="02020603050405020304" charset="0"/>
                <a:sym typeface="+mn-ea"/>
              </a:rPr>
              <a:t>≤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β</a:t>
            </a:r>
            <a:r>
              <a:rPr lang="en-US" sz="2000">
                <a:latin typeface="Times New Roman Regular" panose="02020603050405020304" charset="0"/>
                <a:ea typeface="宋体" charset="0"/>
                <a:cs typeface="Times New Roman Regular" panose="02020603050405020304" charset="0"/>
                <a:sym typeface="+mn-ea"/>
              </a:rPr>
              <a:t> , </a:t>
            </a:r>
            <a:r>
              <a:rPr lang="en-US" altLang="zh-CN" sz="2000">
                <a:latin typeface="Times New Roman Regular" panose="02020603050405020304" charset="0"/>
                <a:ea typeface="宋体" charset="0"/>
                <a:cs typeface="Times New Roman Regular" panose="02020603050405020304" charset="0"/>
                <a:sym typeface="+mn-ea"/>
              </a:rPr>
              <a:t>0</a:t>
            </a:r>
            <a:r>
              <a:rPr lang="en-US" sz="2000">
                <a:latin typeface="Times New Roman Regular" panose="02020603050405020304" charset="0"/>
                <a:ea typeface="宋体" charset="0"/>
                <a:cs typeface="Times New Roman Regular" panose="02020603050405020304" charset="0"/>
                <a:sym typeface="+mn-ea"/>
              </a:rPr>
              <a:t> ≤</a:t>
            </a:r>
            <a:r>
              <a:rPr lang="en-US" altLang="zh-CN" sz="2000" i="1">
                <a:latin typeface="Times New Roman Italic" panose="02020603050405020304" charset="0"/>
                <a:ea typeface="宋体" charset="0"/>
                <a:cs typeface="Times New Roman Italic" panose="02020603050405020304" charset="0"/>
                <a:sym typeface="+mn-ea"/>
              </a:rPr>
              <a:t> </a:t>
            </a:r>
            <a:r>
              <a:rPr lang="en-US" sz="2000" i="1">
                <a:latin typeface="Times New Roman Italic" panose="02020603050405020304" charset="0"/>
                <a:ea typeface="宋体" charset="0"/>
                <a:cs typeface="Times New Roman Italic" panose="02020603050405020304" charset="0"/>
                <a:sym typeface="+mn-ea"/>
              </a:rPr>
              <a:t>r</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r</a:t>
            </a:r>
            <a:r>
              <a:rPr lang="en-US" sz="2000" baseline="-25000">
                <a:latin typeface="Times New Roman" panose="02020603050405020304" pitchFamily="18" charset="0"/>
                <a:ea typeface="宋体" charset="0"/>
                <a:cs typeface="Times New Roman" panose="02020603050405020304" pitchFamily="18" charset="0"/>
                <a:sym typeface="+mn-ea"/>
              </a:rPr>
              <a:t>2</a:t>
            </a:r>
            <a:r>
              <a:rPr lang="en-US" sz="2000">
                <a:latin typeface="Times New Roman" panose="02020603050405020304" pitchFamily="18" charset="0"/>
                <a:ea typeface="宋体" charset="0"/>
                <a:cs typeface="Times New Roman" panose="02020603050405020304" pitchFamily="18" charset="0"/>
                <a:sym typeface="+mn-ea"/>
              </a:rPr>
              <a:t>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panose="02020603050405020304" pitchFamily="18" charset="0"/>
                <a:ea typeface="宋体" charset="0"/>
                <a:cs typeface="Times New Roman" panose="02020603050405020304" pitchFamily="18" charset="0"/>
                <a:sym typeface="+mn-ea"/>
              </a:rPr>
              <a:t>)</a:t>
            </a:r>
            <a:r>
              <a:rPr lang="en-US" sz="2000">
                <a:solidFill>
                  <a:schemeClr val="tx1"/>
                </a:solidFill>
                <a:latin typeface="Times New Roman Regular" panose="02020603050405020304" charset="0"/>
                <a:ea typeface="宋体" charset="0"/>
                <a:cs typeface="Times New Roman Regular" panose="02020603050405020304" charset="0"/>
              </a:rPr>
              <a:t>},</a:t>
            </a: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latin typeface="Times New Roman Regular" panose="02020603050405020304" charset="0"/>
                <a:ea typeface="宋体" charset="0"/>
                <a:cs typeface="Times New Roman Regular" panose="02020603050405020304" charset="0"/>
              </a:rPr>
              <a:t>所以</a:t>
            </a: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latin typeface="Times New Roman Regular" panose="02020603050405020304" charset="0"/>
                <a:ea typeface="宋体" charset="0"/>
                <a:cs typeface="Times New Roman Regular" panose="02020603050405020304" charset="0"/>
              </a:rPr>
              <a:t>(3) 极点 O 在区域 D 内部，如图 8-23 所示 .</a:t>
            </a: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lang="en-US" sz="2000" i="1">
                <a:solidFill>
                  <a:schemeClr val="tx1"/>
                </a:solidFill>
                <a:latin typeface="Times New Roman Italic" panose="02020603050405020304" charset="0"/>
                <a:ea typeface="宋体" charset="0"/>
                <a:cs typeface="Times New Roman Italic" panose="02020603050405020304" charset="0"/>
              </a:rPr>
              <a:t>D</a:t>
            </a:r>
            <a:r>
              <a:rPr lang="en-US" sz="2000">
                <a:solidFill>
                  <a:schemeClr val="tx1"/>
                </a:solidFill>
                <a:latin typeface="Times New Roman Regular" panose="02020603050405020304" charset="0"/>
                <a:ea typeface="宋体" charset="0"/>
                <a:cs typeface="Times New Roman Regular" panose="02020603050405020304" charset="0"/>
              </a:rPr>
              <a:t> = {(</a:t>
            </a:r>
            <a:r>
              <a:rPr lang="en-US" sz="2000" i="1">
                <a:latin typeface="Times New Roman Italic" panose="02020603050405020304" charset="0"/>
                <a:ea typeface="宋体" charset="0"/>
                <a:cs typeface="Times New Roman Italic" panose="02020603050405020304" charset="0"/>
                <a:sym typeface="+mn-ea"/>
              </a:rPr>
              <a:t>r</a:t>
            </a:r>
            <a:r>
              <a:rPr lang="en-US" sz="2000">
                <a:solidFill>
                  <a:schemeClr val="tx1"/>
                </a:solidFill>
                <a:latin typeface="Times New Roman Regular" panose="02020603050405020304" charset="0"/>
                <a:ea typeface="宋体" charset="0"/>
                <a:cs typeface="Times New Roman Regular" panose="02020603050405020304" charset="0"/>
              </a:rPr>
              <a:t> , </a:t>
            </a:r>
            <a:r>
              <a:rPr lang="en-US" sz="2000" i="1">
                <a:latin typeface="Times New Roman Italic" panose="02020603050405020304" charset="0"/>
                <a:ea typeface="宋体" charset="0"/>
                <a:cs typeface="Times New Roman Italic" panose="02020603050405020304" charset="0"/>
                <a:sym typeface="+mn-ea"/>
              </a:rPr>
              <a:t>θ</a:t>
            </a:r>
            <a:r>
              <a:rPr lang="en-US" sz="2000">
                <a:solidFill>
                  <a:schemeClr val="tx1"/>
                </a:solidFill>
                <a:latin typeface="Times New Roman Regular" panose="02020603050405020304" charset="0"/>
                <a:ea typeface="宋体" charset="0"/>
                <a:cs typeface="Times New Roman Regular" panose="02020603050405020304" charset="0"/>
              </a:rPr>
              <a:t>) | 0 </a:t>
            </a:r>
            <a:r>
              <a:rPr lang="en-US" sz="2000">
                <a:latin typeface="Times New Roman Regular" panose="02020603050405020304" charset="0"/>
                <a:ea typeface="宋体" charset="0"/>
                <a:cs typeface="Times New Roman Regular" panose="02020603050405020304" charset="0"/>
                <a:sym typeface="+mn-ea"/>
              </a:rPr>
              <a:t>≤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Regular" panose="02020603050405020304" charset="0"/>
                <a:ea typeface="宋体" charset="0"/>
                <a:cs typeface="Times New Roman Regular" panose="02020603050405020304" charset="0"/>
                <a:sym typeface="+mn-ea"/>
              </a:rPr>
              <a:t> ≤ 2</a:t>
            </a:r>
            <a:r>
              <a:rPr lang="en-US" sz="2000" i="1">
                <a:solidFill>
                  <a:schemeClr val="tx1"/>
                </a:solidFill>
                <a:latin typeface="Times New Roman Italic" panose="02020603050405020304" charset="0"/>
                <a:ea typeface="宋体" charset="0"/>
                <a:cs typeface="Times New Roman Italic" panose="02020603050405020304" charset="0"/>
              </a:rPr>
              <a:t>π</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a:latin typeface="Times New Roman Regular" panose="02020603050405020304" charset="0"/>
                <a:ea typeface="宋体" charset="0"/>
                <a:cs typeface="Times New Roman Regular" panose="02020603050405020304" charset="0"/>
                <a:sym typeface="+mn-ea"/>
              </a:rPr>
              <a:t>, </a:t>
            </a:r>
            <a:r>
              <a:rPr lang="en-US" sz="2000">
                <a:solidFill>
                  <a:schemeClr val="tx1"/>
                </a:solidFill>
                <a:latin typeface="Times New Roman Regular" panose="02020603050405020304" charset="0"/>
                <a:ea typeface="宋体" charset="0"/>
                <a:cs typeface="Times New Roman Regular" panose="02020603050405020304" charset="0"/>
              </a:rPr>
              <a:t>0 </a:t>
            </a:r>
            <a:r>
              <a:rPr lang="en-US" sz="2000">
                <a:latin typeface="Times New Roman Regular" panose="02020603050405020304" charset="0"/>
                <a:ea typeface="宋体" charset="0"/>
                <a:cs typeface="Times New Roman Regular" panose="02020603050405020304" charset="0"/>
                <a:sym typeface="+mn-ea"/>
              </a:rPr>
              <a:t>≤</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i="1">
                <a:solidFill>
                  <a:schemeClr val="tx1"/>
                </a:solidFill>
                <a:latin typeface="Times New Roman Italic" panose="02020603050405020304" charset="0"/>
                <a:ea typeface="宋体" charset="0"/>
                <a:cs typeface="Times New Roman Italic" panose="02020603050405020304" charset="0"/>
              </a:rPr>
              <a:t>r</a:t>
            </a:r>
            <a:r>
              <a:rPr lang="en-US" sz="2000">
                <a:solidFill>
                  <a:schemeClr val="tx1"/>
                </a:solidFill>
                <a:latin typeface="Times New Roman Regular" panose="02020603050405020304" charset="0"/>
                <a:ea typeface="宋体" charset="0"/>
                <a:cs typeface="Times New Roman Regular" panose="02020603050405020304" charset="0"/>
              </a:rPr>
              <a:t> ≤ </a:t>
            </a:r>
            <a:r>
              <a:rPr lang="en-US" sz="2000" i="1">
                <a:latin typeface="Times New Roman Italic" panose="02020603050405020304" charset="0"/>
                <a:ea typeface="宋体" charset="0"/>
                <a:cs typeface="Times New Roman Italic" panose="02020603050405020304" charset="0"/>
                <a:sym typeface="+mn-ea"/>
              </a:rPr>
              <a:t>r</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i="1">
                <a:latin typeface="Times New Roman Italic" panose="02020603050405020304" charset="0"/>
                <a:ea typeface="宋体" charset="0"/>
                <a:cs typeface="Times New Roman Italic" panose="02020603050405020304" charset="0"/>
                <a:sym typeface="+mn-ea"/>
              </a:rPr>
              <a:t>θ</a:t>
            </a:r>
            <a:r>
              <a:rPr lang="en-US" sz="2000">
                <a:solidFill>
                  <a:schemeClr val="tx1"/>
                </a:solidFill>
                <a:latin typeface="Times New Roman Regular" panose="02020603050405020304" charset="0"/>
                <a:ea typeface="宋体" charset="0"/>
                <a:cs typeface="Times New Roman Regular" panose="02020603050405020304" charset="0"/>
              </a:rPr>
              <a:t>) </a:t>
            </a:r>
            <a:r>
              <a:rPr lang="en-US" sz="2000">
                <a:latin typeface="Times New Roman Regular" panose="02020603050405020304" charset="0"/>
                <a:ea typeface="宋体" charset="0"/>
                <a:cs typeface="Times New Roman Regular" panose="02020603050405020304" charset="0"/>
                <a:sym typeface="+mn-ea"/>
              </a:rPr>
              <a:t>}</a:t>
            </a:r>
            <a:r>
              <a:rPr lang="en-US" sz="2000">
                <a:solidFill>
                  <a:schemeClr val="tx1"/>
                </a:solidFill>
                <a:latin typeface="Times New Roman Regular" panose="02020603050405020304" charset="0"/>
                <a:ea typeface="宋体" charset="0"/>
                <a:cs typeface="Times New Roman Regular" panose="02020603050405020304" charset="0"/>
              </a:rPr>
              <a:t> ，   </a:t>
            </a:r>
            <a:endParaRPr lang="en-US" sz="2000">
              <a:solidFill>
                <a:schemeClr val="tx1"/>
              </a:solidFill>
              <a:latin typeface="Times New Roman Regular" panose="02020603050405020304" charset="0"/>
              <a:ea typeface="宋体" charset="0"/>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latin typeface="Times New Roman Regular" panose="02020603050405020304" charset="0"/>
                <a:ea typeface="宋体" charset="0"/>
                <a:cs typeface="Times New Roman Regular" panose="02020603050405020304" charset="0"/>
              </a:rPr>
              <a:t>所以</a:t>
            </a:r>
            <a:endParaRPr lang="en-US" sz="2000">
              <a:solidFill>
                <a:schemeClr val="tx1"/>
              </a:solidFill>
              <a:latin typeface="Times New Roman Regular" panose="02020603050405020304" charset="0"/>
              <a:ea typeface="宋体" charset="0"/>
              <a:cs typeface="Times New Roman Regular" panose="02020603050405020304" charset="0"/>
            </a:endParaRPr>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rcRect t="11864" b="3390"/>
          <a:stretch>
            <a:fillRect/>
          </a:stretch>
        </p:blipFill>
        <p:spPr>
          <a:xfrm>
            <a:off x="2273300" y="1920875"/>
            <a:ext cx="6883400" cy="635000"/>
          </a:xfrm>
          <a:prstGeom prst="rect">
            <a:avLst/>
          </a:prstGeom>
        </p:spPr>
      </p:pic>
      <mc:AlternateContent xmlns:mc="http://schemas.openxmlformats.org/markup-compatibility/2006">
        <mc:Choice xmlns:a14="http://schemas.microsoft.com/office/drawing/2010/main" Requires="a14">
          <p:sp>
            <p:nvSpPr>
              <p:cNvPr id="5" name="文本框 4"/>
              <p:cNvSpPr txBox="1"/>
              <p:nvPr/>
            </p:nvSpPr>
            <p:spPr>
              <a:xfrm>
                <a:off x="2428812" y="3396869"/>
                <a:ext cx="7239635" cy="71628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nary>
                        <m:naryPr>
                          <m:chr m:val="∬"/>
                          <m:limLoc m:val="undOvr"/>
                          <m:ctrlPr>
                            <a:rPr lang="en-US" altLang="zh-CN" i="1">
                              <a:latin typeface="DejaVu Math TeX Gyre" panose="02000503000000000000" charset="0"/>
                              <a:cs typeface="DejaVu Math TeX Gyre" panose="02000503000000000000" charset="0"/>
                            </a:rPr>
                          </m:ctrlPr>
                        </m:naryPr>
                        <m:sub>
                          <m:r>
                            <a:rPr lang="en-US" altLang="zh-CN" i="1">
                              <a:latin typeface="DejaVu Math TeX Gyre" panose="02000503000000000000" charset="0"/>
                              <a:cs typeface="DejaVu Math TeX Gyre" panose="02000503000000000000" charset="0"/>
                            </a:rPr>
                            <m:t>𝐷</m:t>
                          </m:r>
                        </m:sub>
                        <m:sup/>
                        <m:e>
                          <m:r>
                            <a:rPr lang="en-US" altLang="zh-CN" i="1">
                              <a:latin typeface="DejaVu Math TeX Gyre" panose="02000503000000000000" charset="0"/>
                              <a:cs typeface="DejaVu Math TeX Gyre" panose="02000503000000000000" charset="0"/>
                            </a:rPr>
                            <m:t>𝑓</m:t>
                          </m:r>
                          <m:d>
                            <m:dPr>
                              <m:ctrlPr>
                                <a:rPr lang="en-US" altLang="zh-CN" i="1">
                                  <a:latin typeface="DejaVu Math TeX Gyre" panose="02000503000000000000" charset="0"/>
                                  <a:cs typeface="DejaVu Math TeX Gyre" panose="02000503000000000000" charset="0"/>
                                </a:rPr>
                              </m:ctrlPr>
                            </m:dPr>
                            <m:e>
                              <m:r>
                                <a:rPr lang="en-US" altLang="zh-CN" i="1">
                                  <a:latin typeface="DejaVu Math TeX Gyre" panose="02000503000000000000" charset="0"/>
                                  <a:cs typeface="DejaVu Math TeX Gyre" panose="02000503000000000000" charset="0"/>
                                </a:rPr>
                                <m:t>𝑟</m:t>
                              </m:r>
                              <m:func>
                                <m:funcPr>
                                  <m:ctrlPr>
                                    <a:rPr lang="en-US" altLang="zh-CN">
                                      <a:latin typeface="DejaVu Math TeX Gyre" panose="02000503000000000000" charset="0"/>
                                      <a:cs typeface="DejaVu Math TeX Gyre" panose="02000503000000000000" charset="0"/>
                                    </a:rPr>
                                  </m:ctrlPr>
                                </m:funcPr>
                                <m:fName>
                                  <m:r>
                                    <m:rPr>
                                      <m:sty m:val="p"/>
                                    </m:rPr>
                                    <a:rPr lang="en-US" altLang="zh-CN">
                                      <a:latin typeface="DejaVu Math TeX Gyre" panose="02000503000000000000" charset="0"/>
                                      <a:cs typeface="DejaVu Math TeX Gyre" panose="02000503000000000000" charset="0"/>
                                    </a:rPr>
                                    <m:t>cos</m:t>
                                  </m:r>
                                </m:fName>
                                <m:e>
                                  <m:r>
                                    <a:rPr lang="en-US" altLang="zh-CN" i="1">
                                      <a:latin typeface="DejaVu Math TeX Gyre" panose="02000503000000000000" charset="0"/>
                                      <a:cs typeface="DejaVu Math TeX Gyre" panose="02000503000000000000" charset="0"/>
                                    </a:rPr>
                                    <m:t>𝜃</m:t>
                                  </m:r>
                                </m:e>
                              </m:func>
                              <m:r>
                                <a:rPr lang="en-US" altLang="zh-CN" i="1">
                                  <a:latin typeface="DejaVu Math TeX Gyre" panose="02000503000000000000" charset="0"/>
                                  <a:cs typeface="DejaVu Math TeX Gyre" panose="02000503000000000000" charset="0"/>
                                </a:rPr>
                                <m:t>,</m:t>
                              </m:r>
                              <m:r>
                                <a:rPr lang="en-US" altLang="zh-CN" i="1">
                                  <a:latin typeface="DejaVu Math TeX Gyre" panose="02000503000000000000" charset="0"/>
                                  <a:cs typeface="DejaVu Math TeX Gyre" panose="02000503000000000000" charset="0"/>
                                </a:rPr>
                                <m:t>𝑟</m:t>
                              </m:r>
                              <m:func>
                                <m:funcPr>
                                  <m:ctrlPr>
                                    <a:rPr lang="en-US" altLang="zh-CN">
                                      <a:latin typeface="DejaVu Math TeX Gyre" panose="02000503000000000000" charset="0"/>
                                      <a:cs typeface="DejaVu Math TeX Gyre" panose="02000503000000000000" charset="0"/>
                                    </a:rPr>
                                  </m:ctrlPr>
                                </m:funcPr>
                                <m:fName>
                                  <m:r>
                                    <m:rPr>
                                      <m:sty m:val="p"/>
                                    </m:rPr>
                                    <a:rPr lang="en-US" altLang="zh-CN">
                                      <a:latin typeface="DejaVu Math TeX Gyre" panose="02000503000000000000" charset="0"/>
                                      <a:cs typeface="DejaVu Math TeX Gyre" panose="02000503000000000000" charset="0"/>
                                    </a:rPr>
                                    <m:t>sin</m:t>
                                  </m:r>
                                </m:fName>
                                <m:e>
                                  <m:r>
                                    <a:rPr lang="en-US" altLang="zh-CN" i="1">
                                      <a:latin typeface="DejaVu Math TeX Gyre" panose="02000503000000000000" charset="0"/>
                                      <a:cs typeface="DejaVu Math TeX Gyre" panose="02000503000000000000" charset="0"/>
                                    </a:rPr>
                                    <m:t>𝜃</m:t>
                                  </m:r>
                                </m:e>
                              </m:func>
                            </m:e>
                          </m:d>
                          <m:r>
                            <a:rPr lang="en-US" altLang="zh-CN" i="1">
                              <a:latin typeface="DejaVu Math TeX Gyre" panose="02000503000000000000" charset="0"/>
                              <a:cs typeface="DejaVu Math TeX Gyre" panose="02000503000000000000" charset="0"/>
                            </a:rPr>
                            <m:t>𝑟𝑑𝑟𝑑</m:t>
                          </m:r>
                          <m:r>
                            <a:rPr lang="en-US" altLang="zh-CN" i="1">
                              <a:latin typeface="DejaVu Math TeX Gyre" panose="02000503000000000000" charset="0"/>
                              <a:cs typeface="DejaVu Math TeX Gyre" panose="02000503000000000000" charset="0"/>
                            </a:rPr>
                            <m:t>𝜃</m:t>
                          </m:r>
                        </m:e>
                      </m:nary>
                      <m:r>
                        <a:rPr lang="en-US" altLang="zh-CN" i="1">
                          <a:latin typeface="DejaVu Math TeX Gyre" panose="02000503000000000000" charset="0"/>
                          <a:cs typeface="DejaVu Math TeX Gyre" panose="02000503000000000000" charset="0"/>
                        </a:rPr>
                        <m:t>=</m:t>
                      </m:r>
                      <m:nary>
                        <m:naryPr>
                          <m:limLoc m:val="subSup"/>
                          <m:ctrlPr>
                            <a:rPr lang="en-US" altLang="zh-CN" i="1">
                              <a:latin typeface="DejaVu Math TeX Gyre" panose="02000503000000000000" charset="0"/>
                              <a:cs typeface="DejaVu Math TeX Gyre" panose="02000503000000000000" charset="0"/>
                            </a:rPr>
                          </m:ctrlPr>
                        </m:naryPr>
                        <m:sub>
                          <m:r>
                            <a:rPr lang="en-US" altLang="zh-CN" i="1">
                              <a:latin typeface="DejaVu Math TeX Gyre" panose="02000503000000000000" charset="0"/>
                              <a:cs typeface="DejaVu Math TeX Gyre" panose="02000503000000000000" charset="0"/>
                            </a:rPr>
                            <m:t>0</m:t>
                          </m:r>
                        </m:sub>
                        <m:sup>
                          <m:r>
                            <a:rPr lang="en-US" altLang="zh-CN">
                              <a:latin typeface="DejaVu Math TeX Gyre" panose="02000503000000000000" charset="0"/>
                              <a:ea typeface="宋体" charset="0"/>
                              <a:cs typeface="DejaVu Math TeX Gyre" panose="02000503000000000000" charset="0"/>
                            </a:rPr>
                            <m:t>2</m:t>
                          </m:r>
                          <m:r>
                            <a:rPr lang="en-US" altLang="zh-CN" i="1">
                              <a:latin typeface="DejaVu Math TeX Gyre" panose="02000503000000000000" charset="0"/>
                              <a:ea typeface="宋体" charset="0"/>
                              <a:cs typeface="DejaVu Math TeX Gyre" panose="02000503000000000000" charset="0"/>
                            </a:rPr>
                            <m:t>𝜋</m:t>
                          </m:r>
                        </m:sup>
                        <m:e>
                          <m:r>
                            <a:rPr lang="en-US" altLang="zh-CN" i="1">
                              <a:latin typeface="DejaVu Math TeX Gyre" panose="02000503000000000000" charset="0"/>
                              <a:cs typeface="DejaVu Math TeX Gyre" panose="02000503000000000000" charset="0"/>
                            </a:rPr>
                            <m:t>𝑑</m:t>
                          </m:r>
                          <m:r>
                            <a:rPr lang="en-US" altLang="zh-CN" i="1">
                              <a:latin typeface="DejaVu Math TeX Gyre" panose="02000503000000000000" charset="0"/>
                              <a:cs typeface="DejaVu Math TeX Gyre" panose="02000503000000000000" charset="0"/>
                            </a:rPr>
                            <m:t>𝜃</m:t>
                          </m:r>
                        </m:e>
                      </m:nary>
                      <m:nary>
                        <m:naryPr>
                          <m:limLoc m:val="subSup"/>
                          <m:ctrlPr>
                            <a:rPr lang="en-US" altLang="zh-CN" i="1">
                              <a:latin typeface="DejaVu Math TeX Gyre" panose="02000503000000000000" charset="0"/>
                              <a:cs typeface="DejaVu Math TeX Gyre" panose="02000503000000000000" charset="0"/>
                            </a:rPr>
                          </m:ctrlPr>
                        </m:naryPr>
                        <m:sub>
                          <m:r>
                            <a:rPr lang="en-US" altLang="zh-CN" i="1">
                              <a:latin typeface="DejaVu Math TeX Gyre" panose="02000503000000000000" charset="0"/>
                              <a:cs typeface="DejaVu Math TeX Gyre" panose="02000503000000000000" charset="0"/>
                            </a:rPr>
                            <m:t>0</m:t>
                          </m:r>
                        </m:sub>
                        <m:sup>
                          <m:r>
                            <a:rPr lang="en-US" altLang="zh-CN" i="1">
                              <a:latin typeface="DejaVu Math TeX Gyre" panose="02000503000000000000" charset="0"/>
                              <a:cs typeface="DejaVu Math TeX Gyre" panose="02000503000000000000" charset="0"/>
                            </a:rPr>
                            <m:t>𝑟</m:t>
                          </m:r>
                          <m:d>
                            <m:dPr>
                              <m:ctrlPr>
                                <a:rPr lang="en-US" altLang="zh-CN" i="1">
                                  <a:latin typeface="DejaVu Math TeX Gyre" panose="02000503000000000000" charset="0"/>
                                  <a:cs typeface="DejaVu Math TeX Gyre" panose="02000503000000000000" charset="0"/>
                                </a:rPr>
                              </m:ctrlPr>
                            </m:dPr>
                            <m:e>
                              <m:r>
                                <a:rPr lang="en-US" altLang="zh-CN" i="1">
                                  <a:latin typeface="DejaVu Math TeX Gyre" panose="02000503000000000000" charset="0"/>
                                  <a:cs typeface="DejaVu Math TeX Gyre" panose="02000503000000000000" charset="0"/>
                                </a:rPr>
                                <m:t>𝜃</m:t>
                              </m:r>
                            </m:e>
                          </m:d>
                        </m:sup>
                        <m:e>
                          <m:r>
                            <a:rPr lang="en-US" altLang="zh-CN" i="1">
                              <a:latin typeface="DejaVu Math TeX Gyre" panose="02000503000000000000" charset="0"/>
                              <a:cs typeface="DejaVu Math TeX Gyre" panose="02000503000000000000" charset="0"/>
                            </a:rPr>
                            <m:t>𝑓</m:t>
                          </m:r>
                          <m:d>
                            <m:dPr>
                              <m:ctrlPr>
                                <a:rPr lang="en-US" altLang="zh-CN" i="1">
                                  <a:latin typeface="DejaVu Math TeX Gyre" panose="02000503000000000000" charset="0"/>
                                  <a:cs typeface="DejaVu Math TeX Gyre" panose="02000503000000000000" charset="0"/>
                                </a:rPr>
                              </m:ctrlPr>
                            </m:dPr>
                            <m:e>
                              <m:r>
                                <a:rPr lang="en-US" altLang="zh-CN" i="1">
                                  <a:latin typeface="DejaVu Math TeX Gyre" panose="02000503000000000000" charset="0"/>
                                  <a:cs typeface="DejaVu Math TeX Gyre" panose="02000503000000000000" charset="0"/>
                                </a:rPr>
                                <m:t>𝑟</m:t>
                              </m:r>
                              <m:func>
                                <m:funcPr>
                                  <m:ctrlPr>
                                    <a:rPr lang="en-US" altLang="zh-CN">
                                      <a:latin typeface="DejaVu Math TeX Gyre" panose="02000503000000000000" charset="0"/>
                                      <a:cs typeface="DejaVu Math TeX Gyre" panose="02000503000000000000" charset="0"/>
                                    </a:rPr>
                                  </m:ctrlPr>
                                </m:funcPr>
                                <m:fName>
                                  <m:r>
                                    <m:rPr>
                                      <m:sty m:val="p"/>
                                    </m:rPr>
                                    <a:rPr lang="en-US" altLang="zh-CN">
                                      <a:latin typeface="DejaVu Math TeX Gyre" panose="02000503000000000000" charset="0"/>
                                      <a:cs typeface="DejaVu Math TeX Gyre" panose="02000503000000000000" charset="0"/>
                                    </a:rPr>
                                    <m:t>cos</m:t>
                                  </m:r>
                                </m:fName>
                                <m:e>
                                  <m:r>
                                    <a:rPr lang="en-US" altLang="zh-CN" i="1">
                                      <a:latin typeface="DejaVu Math TeX Gyre" panose="02000503000000000000" charset="0"/>
                                      <a:cs typeface="DejaVu Math TeX Gyre" panose="02000503000000000000" charset="0"/>
                                    </a:rPr>
                                    <m:t>𝜃</m:t>
                                  </m:r>
                                </m:e>
                              </m:func>
                              <m:r>
                                <a:rPr lang="en-US" altLang="zh-CN" i="1">
                                  <a:latin typeface="DejaVu Math TeX Gyre" panose="02000503000000000000" charset="0"/>
                                  <a:cs typeface="DejaVu Math TeX Gyre" panose="02000503000000000000" charset="0"/>
                                </a:rPr>
                                <m:t>,</m:t>
                              </m:r>
                              <m:r>
                                <a:rPr lang="en-US" altLang="zh-CN" i="1">
                                  <a:latin typeface="DejaVu Math TeX Gyre" panose="02000503000000000000" charset="0"/>
                                  <a:cs typeface="DejaVu Math TeX Gyre" panose="02000503000000000000" charset="0"/>
                                </a:rPr>
                                <m:t>𝑟</m:t>
                              </m:r>
                              <m:func>
                                <m:funcPr>
                                  <m:ctrlPr>
                                    <a:rPr lang="en-US" altLang="zh-CN">
                                      <a:latin typeface="DejaVu Math TeX Gyre" panose="02000503000000000000" charset="0"/>
                                      <a:cs typeface="DejaVu Math TeX Gyre" panose="02000503000000000000" charset="0"/>
                                    </a:rPr>
                                  </m:ctrlPr>
                                </m:funcPr>
                                <m:fName>
                                  <m:r>
                                    <m:rPr>
                                      <m:sty m:val="p"/>
                                    </m:rPr>
                                    <a:rPr lang="en-US" altLang="zh-CN">
                                      <a:latin typeface="DejaVu Math TeX Gyre" panose="02000503000000000000" charset="0"/>
                                      <a:cs typeface="DejaVu Math TeX Gyre" panose="02000503000000000000" charset="0"/>
                                    </a:rPr>
                                    <m:t>sin</m:t>
                                  </m:r>
                                </m:fName>
                                <m:e>
                                  <m:r>
                                    <a:rPr lang="en-US" altLang="zh-CN" i="1">
                                      <a:latin typeface="DejaVu Math TeX Gyre" panose="02000503000000000000" charset="0"/>
                                      <a:cs typeface="DejaVu Math TeX Gyre" panose="02000503000000000000" charset="0"/>
                                    </a:rPr>
                                    <m:t>𝜃</m:t>
                                  </m:r>
                                </m:e>
                              </m:func>
                            </m:e>
                          </m:d>
                          <m:r>
                            <a:rPr lang="en-US" altLang="zh-CN" i="1">
                              <a:latin typeface="DejaVu Math TeX Gyre" panose="02000503000000000000" charset="0"/>
                              <a:cs typeface="DejaVu Math TeX Gyre" panose="02000503000000000000" charset="0"/>
                            </a:rPr>
                            <m:t>𝑟𝑑𝑟</m:t>
                          </m:r>
                        </m:e>
                      </m:nary>
                      <m:r>
                        <a:rPr lang="en-US" altLang="zh-CN" i="1">
                          <a:latin typeface="DejaVu Math TeX Gyre" panose="02000503000000000000" charset="0"/>
                          <a:cs typeface="DejaVu Math TeX Gyre" panose="02000503000000000000" charset="0"/>
                        </a:rPr>
                        <m:t>.</m:t>
                      </m:r>
                    </m:oMath>
                  </m:oMathPara>
                </a14:m>
                <a:endParaRPr lang="zh-CN" altLang="en-US"/>
              </a:p>
            </p:txBody>
          </p:sp>
        </mc:Choice>
        <mc:Fallback>
          <p:sp>
            <p:nvSpPr>
              <p:cNvPr id="5" name="文本框 4"/>
              <p:cNvSpPr txBox="1">
                <a:spLocks noRot="1" noChangeAspect="1" noMove="1" noResize="1" noEditPoints="1" noAdjustHandles="1" noChangeArrowheads="1" noChangeShapeType="1" noTextEdit="1"/>
              </p:cNvSpPr>
              <p:nvPr/>
            </p:nvSpPr>
            <p:spPr>
              <a:xfrm>
                <a:off x="2428812" y="3396869"/>
                <a:ext cx="7239635" cy="716280"/>
              </a:xfrm>
              <a:prstGeom prst="rect">
                <a:avLst/>
              </a:prstGeom>
              <a:blipFill rotWithShape="1">
                <a:blip r:embed="rId2"/>
                <a:stretch>
                  <a:fillRect l="-8" t="-35" r="8" b="35"/>
                </a:stretch>
              </a:blipFill>
            </p:spPr>
            <p:txBody>
              <a:bodyPr/>
              <a:lstStyle/>
              <a:p>
                <a:r>
                  <a:rPr lang="zh-CN" altLang="en-US">
                    <a:noFill/>
                  </a:rPr>
                  <a:t> </a:t>
                </a:r>
              </a:p>
            </p:txBody>
          </p:sp>
        </mc:Fallback>
      </mc:AlternateContent>
      <p:pic>
        <p:nvPicPr>
          <p:cNvPr id="6" name="图片 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066925" y="4112895"/>
            <a:ext cx="7962900" cy="22098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36270"/>
            <a:ext cx="9985375" cy="548322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ea typeface="宋体" charset="0"/>
              </a:rPr>
              <a:t>例 6　计算                             </a:t>
            </a:r>
            <a:r>
              <a:rPr lang="zh-CN" altLang="en-US" sz="2000">
                <a:solidFill>
                  <a:schemeClr val="tx1"/>
                </a:solidFill>
                <a:ea typeface="宋体" charset="0"/>
              </a:rPr>
              <a:t>，</a:t>
            </a:r>
            <a:r>
              <a:rPr lang="en-US" sz="2000">
                <a:solidFill>
                  <a:schemeClr val="tx1"/>
                </a:solidFill>
                <a:ea typeface="宋体" charset="0"/>
              </a:rPr>
              <a:t>其中 </a:t>
            </a:r>
            <a:r>
              <a:rPr lang="en-US" sz="2000" i="1">
                <a:solidFill>
                  <a:schemeClr val="tx1"/>
                </a:solidFill>
                <a:latin typeface="Times New Roman Italic" panose="02020603050405020304" charset="0"/>
                <a:ea typeface="宋体" charset="0"/>
                <a:cs typeface="Times New Roman Italic" panose="02020603050405020304" charset="0"/>
              </a:rPr>
              <a:t>D</a:t>
            </a:r>
            <a:r>
              <a:rPr lang="en-US" sz="2000">
                <a:solidFill>
                  <a:schemeClr val="tx1"/>
                </a:solidFill>
                <a:ea typeface="宋体" charset="0"/>
              </a:rPr>
              <a:t> 是由圆点与半径 </a:t>
            </a:r>
            <a:r>
              <a:rPr lang="en-US" sz="2000" i="1">
                <a:solidFill>
                  <a:schemeClr val="tx1"/>
                </a:solidFill>
                <a:latin typeface="Times New Roman Italic" panose="02020603050405020304" charset="0"/>
                <a:ea typeface="宋体" charset="0"/>
                <a:cs typeface="Times New Roman Italic" panose="02020603050405020304" charset="0"/>
              </a:rPr>
              <a:t>R</a:t>
            </a:r>
            <a:r>
              <a:rPr lang="en-US" sz="2000">
                <a:solidFill>
                  <a:schemeClr val="tx1"/>
                </a:solidFill>
                <a:ea typeface="宋体" charset="0"/>
              </a:rPr>
              <a:t> 围成圆的区域 .</a:t>
            </a:r>
            <a:endParaRPr lang="en-US" sz="2000">
              <a:solidFill>
                <a:schemeClr val="tx1"/>
              </a:solidFill>
              <a:ea typeface="宋体" charset="0"/>
            </a:endParaRPr>
          </a:p>
          <a:p>
            <a:pPr indent="508000" algn="just" fontAlgn="auto">
              <a:lnSpc>
                <a:spcPct val="150000"/>
              </a:lnSpc>
              <a:extLst>
                <a:ext uri="{35155182-B16C-46BC-9424-99874614C6A1}">
                  <wpsdc:indentchars xmlns:wpsdc="http://www.wps.cn/officeDocument/2017/drawingmlCustomData" val="200" checksum="282533468"/>
                </a:ext>
              </a:extLst>
            </a:pPr>
            <a:endParaRPr lang="en-US" sz="2000">
              <a:solidFill>
                <a:schemeClr val="tx1"/>
              </a:solidFill>
              <a:ea typeface="宋体"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tx1"/>
                </a:solidFill>
                <a:ea typeface="宋体" charset="0"/>
              </a:rPr>
              <a:t>解　在极坐标系中，区域 </a:t>
            </a:r>
            <a:r>
              <a:rPr lang="en-US" sz="2000" i="1">
                <a:solidFill>
                  <a:schemeClr val="tx1"/>
                </a:solidFill>
                <a:latin typeface="Times New Roman Italic" panose="02020603050405020304" charset="0"/>
                <a:ea typeface="宋体" charset="0"/>
                <a:cs typeface="Times New Roman Italic" panose="02020603050405020304" charset="0"/>
              </a:rPr>
              <a:t>D</a:t>
            </a:r>
            <a:r>
              <a:rPr lang="en-US" sz="2000">
                <a:solidFill>
                  <a:schemeClr val="tx1"/>
                </a:solidFill>
                <a:ea typeface="宋体" charset="0"/>
              </a:rPr>
              <a:t> 可表示为</a:t>
            </a:r>
            <a:endParaRPr lang="en-US" sz="2000">
              <a:solidFill>
                <a:schemeClr val="tx1"/>
              </a:solidFill>
              <a:ea typeface="宋体" charset="0"/>
            </a:endParaRPr>
          </a:p>
          <a:p>
            <a:pPr indent="508000" algn="ctr" fontAlgn="auto">
              <a:lnSpc>
                <a:spcPct val="150000"/>
              </a:lnSpc>
            </a:pPr>
            <a:r>
              <a:rPr lang="en-US" sz="2000" i="1">
                <a:latin typeface="Times New Roman Italic" panose="02020603050405020304" charset="0"/>
                <a:ea typeface="宋体" charset="0"/>
                <a:cs typeface="Times New Roman Italic" panose="02020603050405020304" charset="0"/>
                <a:sym typeface="+mn-ea"/>
              </a:rPr>
              <a:t>D</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r</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Regular" panose="02020603050405020304" charset="0"/>
                <a:ea typeface="宋体" charset="0"/>
                <a:cs typeface="Times New Roman Regular" panose="02020603050405020304" charset="0"/>
                <a:sym typeface="+mn-ea"/>
              </a:rPr>
              <a:t>) | 0 </a:t>
            </a:r>
            <a:r>
              <a:rPr lang="en-US" sz="2000">
                <a:latin typeface="Times New Roman Regular" panose="02020603050405020304" charset="0"/>
                <a:ea typeface="宋体" charset="0"/>
                <a:cs typeface="Times New Roman Regular" panose="02020603050405020304" charset="0"/>
                <a:sym typeface="+mn-ea"/>
              </a:rPr>
              <a:t>≤ </a:t>
            </a:r>
            <a:r>
              <a:rPr lang="en-US" sz="2000" i="1">
                <a:latin typeface="Times New Roman Italic" panose="02020603050405020304" charset="0"/>
                <a:ea typeface="宋体" charset="0"/>
                <a:cs typeface="Times New Roman Italic" panose="02020603050405020304" charset="0"/>
                <a:sym typeface="+mn-ea"/>
              </a:rPr>
              <a:t>θ</a:t>
            </a:r>
            <a:r>
              <a:rPr lang="en-US" sz="2000">
                <a:latin typeface="Times New Roman Regular" panose="02020603050405020304" charset="0"/>
                <a:ea typeface="宋体" charset="0"/>
                <a:cs typeface="Times New Roman Regular" panose="02020603050405020304" charset="0"/>
                <a:sym typeface="+mn-ea"/>
              </a:rPr>
              <a:t> ≤ 2</a:t>
            </a:r>
            <a:r>
              <a:rPr lang="en-US" sz="2000" i="1">
                <a:latin typeface="Times New Roman Italic" panose="02020603050405020304" charset="0"/>
                <a:ea typeface="宋体" charset="0"/>
                <a:cs typeface="Times New Roman Italic" panose="02020603050405020304" charset="0"/>
                <a:sym typeface="+mn-ea"/>
              </a:rPr>
              <a:t>π</a:t>
            </a:r>
            <a:r>
              <a:rPr lang="en-US" sz="2000">
                <a:latin typeface="Times New Roman Regular" panose="02020603050405020304" charset="0"/>
                <a:ea typeface="宋体" charset="0"/>
                <a:cs typeface="Times New Roman Regular" panose="02020603050405020304" charset="0"/>
                <a:sym typeface="+mn-ea"/>
              </a:rPr>
              <a:t> </a:t>
            </a:r>
            <a:r>
              <a:rPr lang="en-US" sz="2000">
                <a:latin typeface="Times New Roman Regular" panose="02020603050405020304" charset="0"/>
                <a:ea typeface="宋体" charset="0"/>
                <a:cs typeface="Times New Roman Regular" panose="02020603050405020304" charset="0"/>
                <a:sym typeface="+mn-ea"/>
              </a:rPr>
              <a:t>, </a:t>
            </a:r>
            <a:r>
              <a:rPr lang="en-US" sz="2000">
                <a:latin typeface="Times New Roman Regular" panose="02020603050405020304" charset="0"/>
                <a:ea typeface="宋体" charset="0"/>
                <a:cs typeface="Times New Roman Regular" panose="02020603050405020304" charset="0"/>
                <a:sym typeface="+mn-ea"/>
              </a:rPr>
              <a:t>0 </a:t>
            </a:r>
            <a:r>
              <a:rPr lang="en-US" sz="2000">
                <a:latin typeface="Times New Roman Regular" panose="02020603050405020304" charset="0"/>
                <a:ea typeface="宋体" charset="0"/>
                <a:cs typeface="Times New Roman Regular" panose="02020603050405020304" charset="0"/>
                <a:sym typeface="+mn-ea"/>
              </a:rPr>
              <a:t>≤</a:t>
            </a:r>
            <a:r>
              <a:rPr lang="en-US" sz="2000">
                <a:latin typeface="Times New Roman Regular" panose="02020603050405020304" charset="0"/>
                <a:ea typeface="宋体" charset="0"/>
                <a:cs typeface="Times New Roman Regular" panose="02020603050405020304" charset="0"/>
                <a:sym typeface="+mn-ea"/>
              </a:rPr>
              <a:t> </a:t>
            </a:r>
            <a:r>
              <a:rPr lang="en-US" sz="2000" i="1">
                <a:latin typeface="Times New Roman Italic" panose="02020603050405020304" charset="0"/>
                <a:ea typeface="宋体" charset="0"/>
                <a:cs typeface="Times New Roman Italic" panose="02020603050405020304" charset="0"/>
                <a:sym typeface="+mn-ea"/>
              </a:rPr>
              <a:t>r</a:t>
            </a:r>
            <a:r>
              <a:rPr lang="en-US" sz="2000">
                <a:latin typeface="Times New Roman Regular" panose="02020603050405020304" charset="0"/>
                <a:ea typeface="宋体" charset="0"/>
                <a:cs typeface="Times New Roman Regular" panose="02020603050405020304" charset="0"/>
                <a:sym typeface="+mn-ea"/>
              </a:rPr>
              <a:t> ≤ </a:t>
            </a:r>
            <a:r>
              <a:rPr lang="en-US" sz="2000" i="1">
                <a:latin typeface="Times New Roman Italic" panose="02020603050405020304" charset="0"/>
                <a:ea typeface="宋体" charset="0"/>
                <a:cs typeface="Times New Roman Italic" panose="02020603050405020304" charset="0"/>
                <a:sym typeface="+mn-ea"/>
              </a:rPr>
              <a:t>R</a:t>
            </a:r>
            <a:r>
              <a:rPr lang="en-US" sz="2000">
                <a:latin typeface="Times New Roman Regular" panose="02020603050405020304" charset="0"/>
                <a:ea typeface="宋体" charset="0"/>
                <a:cs typeface="Times New Roman Regular" panose="02020603050405020304" charset="0"/>
                <a:sym typeface="+mn-ea"/>
              </a:rPr>
              <a:t>}</a:t>
            </a:r>
            <a:endParaRPr lang="en-US" sz="2000">
              <a:latin typeface="Times New Roman Regular" panose="02020603050405020304" charset="0"/>
              <a:ea typeface="宋体" charset="0"/>
              <a:cs typeface="Times New Roman Regular" panose="02020603050405020304" charset="0"/>
              <a:sym typeface="+mn-ea"/>
            </a:endParaRPr>
          </a:p>
          <a:p>
            <a:pPr indent="508000" algn="just" fontAlgn="auto">
              <a:lnSpc>
                <a:spcPct val="150000"/>
              </a:lnSpc>
            </a:pPr>
            <a:endParaRPr lang="en-US" sz="2000">
              <a:solidFill>
                <a:schemeClr val="tx1"/>
              </a:solidFill>
              <a:ea typeface="宋体" charset="0"/>
            </a:endParaRPr>
          </a:p>
          <a:p>
            <a:pPr indent="508000" algn="just" fontAlgn="auto">
              <a:lnSpc>
                <a:spcPct val="150000"/>
              </a:lnSpc>
            </a:pPr>
            <a:r>
              <a:rPr lang="en-US" sz="2000">
                <a:solidFill>
                  <a:schemeClr val="tx1"/>
                </a:solidFill>
                <a:ea typeface="宋体" charset="0"/>
              </a:rPr>
              <a:t>所以</a:t>
            </a:r>
            <a:endParaRPr lang="en-US" sz="2000">
              <a:solidFill>
                <a:schemeClr val="tx1"/>
              </a:solidFill>
              <a:ea typeface="宋体" charset="0"/>
            </a:endParaRPr>
          </a:p>
        </p:txBody>
      </p:sp>
      <mc:AlternateContent xmlns:mc="http://schemas.openxmlformats.org/markup-compatibility/2006">
        <mc:Choice xmlns:a14="http://schemas.microsoft.com/office/drawing/2010/main" Requires="a14">
          <p:sp>
            <p:nvSpPr>
              <p:cNvPr id="2" name="文本框 1"/>
              <p:cNvSpPr txBox="1"/>
              <p:nvPr/>
            </p:nvSpPr>
            <p:spPr>
              <a:xfrm>
                <a:off x="2788222" y="573024"/>
                <a:ext cx="2258060" cy="78740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nary>
                        <m:naryPr>
                          <m:chr m:val="∬"/>
                          <m:limLoc m:val="undOvr"/>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𝐷</m:t>
                          </m:r>
                        </m:sub>
                        <m:sup/>
                        <m:e>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𝑒</m:t>
                              </m:r>
                            </m:e>
                            <m: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𝑥</m:t>
                                  </m:r>
                                </m:e>
                                <m:sup>
                                  <m:r>
                                    <a:rPr lang="en-US" altLang="zh-CN" sz="2000" i="1">
                                      <a:latin typeface="DejaVu Math TeX Gyre" panose="02000503000000000000" charset="0"/>
                                      <a:cs typeface="DejaVu Math TeX Gyre" panose="02000503000000000000" charset="0"/>
                                    </a:rPr>
                                    <m:t>2</m:t>
                                  </m:r>
                                </m:sup>
                              </m:s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𝑦</m:t>
                                  </m:r>
                                </m:e>
                                <m:sup>
                                  <m:r>
                                    <a:rPr lang="en-US" altLang="zh-CN" sz="2000" i="1">
                                      <a:latin typeface="DejaVu Math TeX Gyre" panose="02000503000000000000" charset="0"/>
                                      <a:cs typeface="DejaVu Math TeX Gyre" panose="02000503000000000000" charset="0"/>
                                    </a:rPr>
                                    <m:t>2</m:t>
                                  </m:r>
                                </m:sup>
                              </m:sSup>
                            </m:sup>
                          </m:sSup>
                          <m:r>
                            <a:rPr lang="en-US" altLang="zh-CN" sz="2000" i="1">
                              <a:latin typeface="DejaVu Math TeX Gyre" panose="02000503000000000000" charset="0"/>
                              <a:cs typeface="DejaVu Math TeX Gyre" panose="02000503000000000000" charset="0"/>
                            </a:rPr>
                            <m:t>𝑑𝑥𝑑𝑦</m:t>
                          </m:r>
                        </m:e>
                      </m:nary>
                    </m:oMath>
                  </m:oMathPara>
                </a14:m>
                <a:endParaRPr lang="zh-CN" altLang="en-US" sz="2000"/>
              </a:p>
            </p:txBody>
          </p:sp>
        </mc:Choice>
        <mc:Fallback>
          <p:sp>
            <p:nvSpPr>
              <p:cNvPr id="2" name="文本框 1"/>
              <p:cNvSpPr txBox="1">
                <a:spLocks noRot="1" noChangeAspect="1" noMove="1" noResize="1" noEditPoints="1" noAdjustHandles="1" noChangeArrowheads="1" noChangeShapeType="1" noTextEdit="1"/>
              </p:cNvSpPr>
              <p:nvPr/>
            </p:nvSpPr>
            <p:spPr>
              <a:xfrm>
                <a:off x="2788222" y="573024"/>
                <a:ext cx="2258060" cy="787400"/>
              </a:xfrm>
              <a:prstGeom prst="rect">
                <a:avLst/>
              </a:prstGeom>
              <a:blipFill rotWithShape="1">
                <a:blip r:embed="rId1"/>
                <a:stretch>
                  <a:fillRect l="-25" t="-32" r="25" b="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p:cNvSpPr txBox="1"/>
              <p:nvPr/>
            </p:nvSpPr>
            <p:spPr>
              <a:xfrm>
                <a:off x="3837877" y="2747899"/>
                <a:ext cx="4219575" cy="78740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nary>
                        <m:naryPr>
                          <m:chr m:val="∬"/>
                          <m:limLoc m:val="undOvr"/>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𝐷</m:t>
                          </m:r>
                        </m:sub>
                        <m:sup/>
                        <m:e>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𝑒</m:t>
                              </m:r>
                            </m:e>
                            <m: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𝑥</m:t>
                                  </m:r>
                                </m:e>
                                <m:sup>
                                  <m:r>
                                    <a:rPr lang="en-US" altLang="zh-CN" sz="2000" i="1">
                                      <a:latin typeface="DejaVu Math TeX Gyre" panose="02000503000000000000" charset="0"/>
                                      <a:cs typeface="DejaVu Math TeX Gyre" panose="02000503000000000000" charset="0"/>
                                    </a:rPr>
                                    <m:t>2</m:t>
                                  </m:r>
                                </m:sup>
                              </m:s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𝑦</m:t>
                                  </m:r>
                                </m:e>
                                <m:sup>
                                  <m:r>
                                    <a:rPr lang="en-US" altLang="zh-CN" sz="2000" i="1">
                                      <a:latin typeface="DejaVu Math TeX Gyre" panose="02000503000000000000" charset="0"/>
                                      <a:cs typeface="DejaVu Math TeX Gyre" panose="02000503000000000000" charset="0"/>
                                    </a:rPr>
                                    <m:t>2</m:t>
                                  </m:r>
                                </m:sup>
                              </m:sSup>
                            </m:sup>
                          </m:sSup>
                          <m:r>
                            <a:rPr lang="en-US" altLang="zh-CN" sz="2000" i="1">
                              <a:latin typeface="DejaVu Math TeX Gyre" panose="02000503000000000000" charset="0"/>
                              <a:cs typeface="DejaVu Math TeX Gyre" panose="02000503000000000000" charset="0"/>
                            </a:rPr>
                            <m:t>𝑑𝑥𝑑𝑦</m:t>
                          </m:r>
                        </m:e>
                      </m:nary>
                      <m:r>
                        <a:rPr lang="en-US" altLang="zh-CN" sz="2000" i="1">
                          <a:latin typeface="DejaVu Math TeX Gyre" panose="02000503000000000000" charset="0"/>
                          <a:cs typeface="DejaVu Math TeX Gyre" panose="02000503000000000000" charset="0"/>
                        </a:rPr>
                        <m:t>=</m:t>
                      </m:r>
                      <m:nary>
                        <m:naryPr>
                          <m:chr m:val="∬"/>
                          <m:limLoc m:val="undOvr"/>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𝐷</m:t>
                          </m:r>
                        </m:sub>
                        <m:sup/>
                        <m:e>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𝑒</m:t>
                              </m:r>
                            </m:e>
                            <m: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𝑟</m:t>
                                  </m:r>
                                </m:e>
                                <m:sup>
                                  <m:r>
                                    <a:rPr lang="en-US" altLang="zh-CN" sz="2000" i="1">
                                      <a:latin typeface="DejaVu Math TeX Gyre" panose="02000503000000000000" charset="0"/>
                                      <a:cs typeface="DejaVu Math TeX Gyre" panose="02000503000000000000" charset="0"/>
                                    </a:rPr>
                                    <m:t>2</m:t>
                                  </m:r>
                                </m:sup>
                              </m:sSup>
                            </m:sup>
                          </m:sSup>
                          <m:r>
                            <a:rPr lang="en-US" altLang="zh-CN" sz="2000" i="1">
                              <a:latin typeface="DejaVu Math TeX Gyre" panose="02000503000000000000" charset="0"/>
                              <a:cs typeface="DejaVu Math TeX Gyre" panose="02000503000000000000" charset="0"/>
                            </a:rPr>
                            <m:t>𝑟𝑑𝑟𝑑</m:t>
                          </m:r>
                          <m:r>
                            <a:rPr lang="en-US" altLang="zh-CN" sz="2000" i="1">
                              <a:latin typeface="DejaVu Math TeX Gyre" panose="02000503000000000000" charset="0"/>
                              <a:cs typeface="DejaVu Math TeX Gyre" panose="02000503000000000000" charset="0"/>
                            </a:rPr>
                            <m:t>𝜃</m:t>
                          </m:r>
                        </m:e>
                      </m:nary>
                    </m:oMath>
                  </m:oMathPara>
                </a14:m>
                <a:endParaRPr lang="zh-CN" altLang="en-US" sz="2000"/>
              </a:p>
            </p:txBody>
          </p:sp>
        </mc:Choice>
        <mc:Fallback>
          <p:sp>
            <p:nvSpPr>
              <p:cNvPr id="3" name="文本框 2"/>
              <p:cNvSpPr txBox="1">
                <a:spLocks noRot="1" noChangeAspect="1" noMove="1" noResize="1" noEditPoints="1" noAdjustHandles="1" noChangeArrowheads="1" noChangeShapeType="1" noTextEdit="1"/>
              </p:cNvSpPr>
              <p:nvPr/>
            </p:nvSpPr>
            <p:spPr>
              <a:xfrm>
                <a:off x="3837877" y="2747899"/>
                <a:ext cx="4219575" cy="787400"/>
              </a:xfrm>
              <a:prstGeom prst="rect">
                <a:avLst/>
              </a:prstGeom>
              <a:blipFill rotWithShape="1">
                <a:blip r:embed="rId2"/>
                <a:stretch>
                  <a:fillRect l="-14" t="-32" r="14" b="3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文本框 6"/>
              <p:cNvSpPr txBox="1"/>
              <p:nvPr/>
            </p:nvSpPr>
            <p:spPr>
              <a:xfrm>
                <a:off x="5883847" y="3535299"/>
                <a:ext cx="3987165" cy="67945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000" i="1">
                          <a:latin typeface="DejaVu Math TeX Gyre" panose="02000503000000000000" charset="0"/>
                          <a:cs typeface="DejaVu Math TeX Gyre" panose="02000503000000000000" charset="0"/>
                        </a:rPr>
                        <m:t>=</m:t>
                      </m:r>
                      <m:nary>
                        <m:naryPr>
                          <m:limLoc m:val="subSup"/>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0</m:t>
                          </m:r>
                        </m:sub>
                        <m:sup>
                          <m:r>
                            <a:rPr lang="en-US" sz="2000">
                              <a:latin typeface="Times New Roman Regular" panose="02020603050405020304" charset="0"/>
                              <a:ea typeface="宋体" charset="0"/>
                              <a:cs typeface="Times New Roman Regular" panose="02020603050405020304" charset="0"/>
                              <a:sym typeface="+mn-ea"/>
                            </a:rPr>
                            <m:t>2</m:t>
                          </m:r>
                          <m:r>
                            <a:rPr lang="en-US" sz="2000" i="1">
                              <a:latin typeface="Times New Roman Italic" panose="02020603050405020304" charset="0"/>
                              <a:ea typeface="宋体" charset="0"/>
                              <a:cs typeface="Times New Roman Italic" panose="02020603050405020304" charset="0"/>
                              <a:sym typeface="+mn-ea"/>
                            </a:rPr>
                            <m:t>π</m:t>
                          </m:r>
                        </m:sup>
                        <m:e>
                          <m:r>
                            <a:rPr lang="en-US" altLang="zh-CN" sz="2000" i="1">
                              <a:latin typeface="DejaVu Math TeX Gyre" panose="02000503000000000000" charset="0"/>
                              <a:cs typeface="DejaVu Math TeX Gyre" panose="02000503000000000000" charset="0"/>
                            </a:rPr>
                            <m:t>𝑑</m:t>
                          </m:r>
                          <m:r>
                            <a:rPr lang="en-US" altLang="zh-CN" sz="2000" i="1">
                              <a:latin typeface="DejaVu Math TeX Gyre" panose="02000503000000000000" charset="0"/>
                              <a:cs typeface="DejaVu Math TeX Gyre" panose="02000503000000000000" charset="0"/>
                            </a:rPr>
                            <m:t>𝜃</m:t>
                          </m:r>
                          <m:nary>
                            <m:naryPr>
                              <m:limLoc m:val="subSup"/>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0</m:t>
                              </m:r>
                            </m:sub>
                            <m:sup>
                              <m:r>
                                <a:rPr lang="en-US" altLang="zh-CN" sz="2000" i="1">
                                  <a:latin typeface="DejaVu Math TeX Gyre" panose="02000503000000000000" charset="0"/>
                                  <a:cs typeface="DejaVu Math TeX Gyre" panose="02000503000000000000" charset="0"/>
                                </a:rPr>
                                <m:t>𝑅</m:t>
                              </m:r>
                            </m:sup>
                            <m:e>
                              <m:d>
                                <m:dPr>
                                  <m:ctrlPr>
                                    <a:rPr lang="en-US" altLang="zh-CN" sz="2000" i="1">
                                      <a:latin typeface="DejaVu Math TeX Gyre" panose="02000503000000000000" charset="0"/>
                                      <a:cs typeface="DejaVu Math TeX Gyre" panose="02000503000000000000" charset="0"/>
                                    </a:rPr>
                                  </m:ctrlPr>
                                </m:dPr>
                                <m:e>
                                  <m:r>
                                    <a:rPr lang="en-US" altLang="zh-CN" sz="2000" i="1">
                                      <a:latin typeface="DejaVu Math TeX Gyre" panose="02000503000000000000" charset="0"/>
                                      <a:cs typeface="DejaVu Math TeX Gyre" panose="02000503000000000000" charset="0"/>
                                    </a:rPr>
                                    <m:t>−</m:t>
                                  </m:r>
                                  <m:f>
                                    <m:fPr>
                                      <m:ctrlPr>
                                        <a:rPr lang="en-US" altLang="zh-CN" sz="2000" i="1">
                                          <a:latin typeface="DejaVu Math TeX Gyre" panose="02000503000000000000" charset="0"/>
                                          <a:cs typeface="DejaVu Math TeX Gyre" panose="02000503000000000000" charset="0"/>
                                        </a:rPr>
                                      </m:ctrlPr>
                                    </m:fPr>
                                    <m:num>
                                      <m:r>
                                        <a:rPr lang="en-US" altLang="zh-CN" sz="2000" i="1">
                                          <a:latin typeface="DejaVu Math TeX Gyre" panose="02000503000000000000" charset="0"/>
                                          <a:cs typeface="DejaVu Math TeX Gyre" panose="02000503000000000000" charset="0"/>
                                        </a:rPr>
                                        <m:t>1</m:t>
                                      </m:r>
                                    </m:num>
                                    <m:den>
                                      <m:r>
                                        <a:rPr lang="en-US" altLang="zh-CN" sz="2000" i="1">
                                          <a:latin typeface="DejaVu Math TeX Gyre" panose="02000503000000000000" charset="0"/>
                                          <a:cs typeface="DejaVu Math TeX Gyre" panose="02000503000000000000" charset="0"/>
                                        </a:rPr>
                                        <m:t>2</m:t>
                                      </m:r>
                                    </m:den>
                                  </m:f>
                                </m:e>
                              </m:d>
                            </m:e>
                          </m:nary>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𝑒</m:t>
                              </m:r>
                            </m:e>
                            <m:sup>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𝑟</m:t>
                                  </m:r>
                                </m:e>
                                <m:sup>
                                  <m:r>
                                    <a:rPr lang="en-US" altLang="zh-CN" sz="2000" i="1">
                                      <a:latin typeface="DejaVu Math TeX Gyre" panose="02000503000000000000" charset="0"/>
                                      <a:cs typeface="DejaVu Math TeX Gyre" panose="02000503000000000000" charset="0"/>
                                    </a:rPr>
                                    <m:t>2</m:t>
                                  </m:r>
                                </m:sup>
                              </m:sSup>
                            </m:sup>
                          </m:sSup>
                          <m:r>
                            <a:rPr lang="en-US" altLang="zh-CN" sz="2000" i="1">
                              <a:latin typeface="DejaVu Math TeX Gyre" panose="02000503000000000000" charset="0"/>
                              <a:cs typeface="DejaVu Math TeX Gyre" panose="02000503000000000000" charset="0"/>
                            </a:rPr>
                            <m:t>𝑑</m:t>
                          </m:r>
                          <m:d>
                            <m:dPr>
                              <m:ctrlPr>
                                <a:rPr lang="en-US" altLang="zh-CN" sz="2000" i="1">
                                  <a:latin typeface="DejaVu Math TeX Gyre" panose="02000503000000000000" charset="0"/>
                                  <a:cs typeface="DejaVu Math TeX Gyre" panose="02000503000000000000" charset="0"/>
                                </a:rPr>
                              </m:ctrlPr>
                            </m:dPr>
                            <m:e>
                              <m:r>
                                <a:rPr lang="en-US" altLang="zh-CN" sz="2000" i="1">
                                  <a:latin typeface="DejaVu Math TeX Gyre" panose="02000503000000000000" charset="0"/>
                                  <a:cs typeface="DejaVu Math TeX Gyre" panose="02000503000000000000" charset="0"/>
                                </a:rPr>
                                <m:t>−</m:t>
                              </m:r>
                              <m:sSup>
                                <m:sSupPr>
                                  <m:ctrlPr>
                                    <a:rPr lang="en-US" altLang="zh-CN" sz="2000" i="1">
                                      <a:latin typeface="DejaVu Math TeX Gyre" panose="02000503000000000000" charset="0"/>
                                      <a:cs typeface="DejaVu Math TeX Gyre" panose="02000503000000000000" charset="0"/>
                                    </a:rPr>
                                  </m:ctrlPr>
                                </m:sSupPr>
                                <m:e>
                                  <m:r>
                                    <a:rPr lang="en-US" altLang="zh-CN" sz="2000" i="1">
                                      <a:latin typeface="DejaVu Math TeX Gyre" panose="02000503000000000000" charset="0"/>
                                      <a:cs typeface="DejaVu Math TeX Gyre" panose="02000503000000000000" charset="0"/>
                                    </a:rPr>
                                    <m:t>𝑟</m:t>
                                  </m:r>
                                </m:e>
                                <m:sup>
                                  <m:r>
                                    <a:rPr lang="en-US" altLang="zh-CN" sz="2000" i="1">
                                      <a:latin typeface="DejaVu Math TeX Gyre" panose="02000503000000000000" charset="0"/>
                                      <a:cs typeface="DejaVu Math TeX Gyre" panose="02000503000000000000" charset="0"/>
                                    </a:rPr>
                                    <m:t>2</m:t>
                                  </m:r>
                                </m:sup>
                              </m:sSup>
                            </m:e>
                          </m:d>
                        </m:e>
                      </m:nary>
                    </m:oMath>
                  </m:oMathPara>
                </a14:m>
                <a:endParaRPr lang="en-US" altLang="zh-CN" sz="2000"/>
              </a:p>
            </p:txBody>
          </p:sp>
        </mc:Choice>
        <mc:Fallback>
          <p:sp>
            <p:nvSpPr>
              <p:cNvPr id="7" name="文本框 6"/>
              <p:cNvSpPr txBox="1">
                <a:spLocks noRot="1" noChangeAspect="1" noMove="1" noResize="1" noEditPoints="1" noAdjustHandles="1" noChangeArrowheads="1" noChangeShapeType="1" noTextEdit="1"/>
              </p:cNvSpPr>
              <p:nvPr/>
            </p:nvSpPr>
            <p:spPr>
              <a:xfrm>
                <a:off x="5883847" y="3535299"/>
                <a:ext cx="3987165" cy="679450"/>
              </a:xfrm>
              <a:prstGeom prst="rect">
                <a:avLst/>
              </a:prstGeom>
              <a:blipFill rotWithShape="1">
                <a:blip r:embed="rId3"/>
                <a:stretch>
                  <a:fillRect l="-14" t="-37" r="14"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8" name="文本框 7"/>
              <p:cNvSpPr txBox="1"/>
              <p:nvPr/>
            </p:nvSpPr>
            <p:spPr>
              <a:xfrm>
                <a:off x="5883847" y="4214749"/>
                <a:ext cx="2794635" cy="68326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000" i="1">
                          <a:latin typeface="DejaVu Math TeX Gyre" panose="02000503000000000000" charset="0"/>
                          <a:cs typeface="DejaVu Math TeX Gyre" panose="02000503000000000000" charset="0"/>
                        </a:rPr>
                        <m:t>=</m:t>
                      </m:r>
                      <m:nary>
                        <m:naryPr>
                          <m:limLoc m:val="subSup"/>
                          <m:ctrlPr>
                            <a:rPr lang="en-US" altLang="zh-CN" sz="2000" i="1">
                              <a:latin typeface="DejaVu Math TeX Gyre" panose="02000503000000000000" charset="0"/>
                              <a:cs typeface="DejaVu Math TeX Gyre" panose="02000503000000000000" charset="0"/>
                            </a:rPr>
                          </m:ctrlPr>
                        </m:naryPr>
                        <m:sub>
                          <m:r>
                            <a:rPr lang="en-US" altLang="zh-CN" sz="2000" i="1">
                              <a:latin typeface="DejaVu Math TeX Gyre" panose="02000503000000000000" charset="0"/>
                              <a:cs typeface="DejaVu Math TeX Gyre" panose="02000503000000000000" charset="0"/>
                            </a:rPr>
                            <m:t>0</m:t>
                          </m:r>
                        </m:sub>
                        <m:sup>
                          <m:r>
                            <a:rPr lang="en-US" sz="2000">
                              <a:latin typeface="Times New Roman Regular" panose="02020603050405020304" charset="0"/>
                              <a:ea typeface="宋体" charset="0"/>
                              <a:cs typeface="Times New Roman Regular" panose="02020603050405020304" charset="0"/>
                              <a:sym typeface="+mn-ea"/>
                            </a:rPr>
                            <m:t>2</m:t>
                          </m:r>
                          <m:r>
                            <a:rPr lang="en-US" sz="2000" i="1">
                              <a:latin typeface="Times New Roman Italic" panose="02020603050405020304" charset="0"/>
                              <a:ea typeface="宋体" charset="0"/>
                              <a:cs typeface="Times New Roman Italic" panose="02020603050405020304" charset="0"/>
                              <a:sym typeface="+mn-ea"/>
                            </a:rPr>
                            <m:t>π</m:t>
                          </m:r>
                        </m:sup>
                        <m:e>
                          <m:d>
                            <m:dPr>
                              <m:begChr m:val=""/>
                              <m:endChr m:val="|"/>
                              <m:ctrlPr>
                                <a:rPr lang="en-US" sz="2000" i="1">
                                  <a:latin typeface="DejaVu Math TeX Gyre" panose="02000503000000000000" charset="0"/>
                                  <a:ea typeface="宋体" charset="0"/>
                                  <a:cs typeface="DejaVu Math TeX Gyre" panose="02000503000000000000" charset="0"/>
                                  <a:sym typeface="+mn-ea"/>
                                </a:rPr>
                              </m:ctrlPr>
                            </m:dPr>
                            <m:e>
                              <m:d>
                                <m:dPr>
                                  <m:ctrlPr>
                                    <a:rPr lang="en-US" sz="2000" i="1">
                                      <a:latin typeface="DejaVu Math TeX Gyre" panose="02000503000000000000" charset="0"/>
                                      <a:ea typeface="宋体" charset="0"/>
                                      <a:cs typeface="DejaVu Math TeX Gyre" panose="02000503000000000000" charset="0"/>
                                      <a:sym typeface="+mn-ea"/>
                                    </a:rPr>
                                  </m:ctrlPr>
                                </m:dPr>
                                <m:e>
                                  <m:r>
                                    <a:rPr lang="en-US" sz="2000" i="1">
                                      <a:latin typeface="DejaVu Math TeX Gyre" panose="02000503000000000000" charset="0"/>
                                      <a:ea typeface="宋体" charset="0"/>
                                      <a:cs typeface="DejaVu Math TeX Gyre" panose="02000503000000000000" charset="0"/>
                                      <a:sym typeface="+mn-ea"/>
                                    </a:rPr>
                                    <m:t>−</m:t>
                                  </m:r>
                                  <m:f>
                                    <m:fPr>
                                      <m:ctrlPr>
                                        <a:rPr lang="en-US" sz="2000" i="1">
                                          <a:latin typeface="DejaVu Math TeX Gyre" panose="02000503000000000000" charset="0"/>
                                          <a:ea typeface="宋体" charset="0"/>
                                          <a:cs typeface="DejaVu Math TeX Gyre" panose="02000503000000000000" charset="0"/>
                                          <a:sym typeface="+mn-ea"/>
                                        </a:rPr>
                                      </m:ctrlPr>
                                    </m:fPr>
                                    <m:num>
                                      <m:r>
                                        <a:rPr lang="en-US" sz="2000" i="1">
                                          <a:latin typeface="DejaVu Math TeX Gyre" panose="02000503000000000000" charset="0"/>
                                          <a:ea typeface="宋体" charset="0"/>
                                          <a:cs typeface="DejaVu Math TeX Gyre" panose="02000503000000000000" charset="0"/>
                                          <a:sym typeface="+mn-ea"/>
                                        </a:rPr>
                                        <m:t>1</m:t>
                                      </m:r>
                                    </m:num>
                                    <m:den>
                                      <m:r>
                                        <a:rPr lang="en-US" sz="2000" i="1">
                                          <a:latin typeface="DejaVu Math TeX Gyre" panose="02000503000000000000" charset="0"/>
                                          <a:ea typeface="宋体" charset="0"/>
                                          <a:cs typeface="DejaVu Math TeX Gyre" panose="02000503000000000000" charset="0"/>
                                          <a:sym typeface="+mn-ea"/>
                                        </a:rPr>
                                        <m:t>2</m:t>
                                      </m:r>
                                    </m:den>
                                  </m:f>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𝑒</m:t>
                                      </m:r>
                                    </m:e>
                                    <m:sup>
                                      <m:r>
                                        <a:rPr lang="en-US" sz="2000" i="1">
                                          <a:latin typeface="DejaVu Math TeX Gyre" panose="02000503000000000000" charset="0"/>
                                          <a:ea typeface="宋体" charset="0"/>
                                          <a:cs typeface="DejaVu Math TeX Gyre" panose="02000503000000000000" charset="0"/>
                                          <a:sym typeface="+mn-ea"/>
                                        </a:rPr>
                                        <m:t>−</m:t>
                                      </m:r>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𝑟</m:t>
                                          </m:r>
                                        </m:e>
                                        <m:sup>
                                          <m:r>
                                            <a:rPr lang="en-US" sz="2000" i="1">
                                              <a:latin typeface="DejaVu Math TeX Gyre" panose="02000503000000000000" charset="0"/>
                                              <a:ea typeface="宋体" charset="0"/>
                                              <a:cs typeface="DejaVu Math TeX Gyre" panose="02000503000000000000" charset="0"/>
                                              <a:sym typeface="+mn-ea"/>
                                            </a:rPr>
                                            <m:t>2</m:t>
                                          </m:r>
                                        </m:sup>
                                      </m:sSup>
                                    </m:sup>
                                  </m:sSup>
                                </m:e>
                              </m:d>
                            </m:e>
                          </m:d>
                          <m:f>
                            <m:fPr>
                              <m:type m:val="noBar"/>
                              <m:ctrlPr>
                                <a:rPr lang="en-US" sz="2000" i="1">
                                  <a:latin typeface="DejaVu Math TeX Gyre" panose="02000503000000000000" charset="0"/>
                                  <a:ea typeface="宋体" charset="0"/>
                                  <a:cs typeface="DejaVu Math TeX Gyre" panose="02000503000000000000" charset="0"/>
                                  <a:sym typeface="+mn-ea"/>
                                </a:rPr>
                              </m:ctrlPr>
                            </m:fPr>
                            <m:num>
                              <m:r>
                                <a:rPr lang="en-US" sz="2000" i="1">
                                  <a:latin typeface="DejaVu Math TeX Gyre" panose="02000503000000000000" charset="0"/>
                                  <a:ea typeface="宋体" charset="0"/>
                                  <a:cs typeface="DejaVu Math TeX Gyre" panose="02000503000000000000" charset="0"/>
                                  <a:sym typeface="+mn-ea"/>
                                </a:rPr>
                                <m:t>𝑅</m:t>
                              </m:r>
                            </m:num>
                            <m:den>
                              <m:r>
                                <a:rPr lang="en-US" sz="2000" i="1">
                                  <a:latin typeface="DejaVu Math TeX Gyre" panose="02000503000000000000" charset="0"/>
                                  <a:ea typeface="宋体" charset="0"/>
                                  <a:cs typeface="DejaVu Math TeX Gyre" panose="02000503000000000000" charset="0"/>
                                  <a:sym typeface="+mn-ea"/>
                                </a:rPr>
                                <m:t>0</m:t>
                              </m:r>
                            </m:den>
                          </m:f>
                          <m:r>
                            <a:rPr lang="en-US" sz="2000" i="1">
                              <a:latin typeface="DejaVu Math TeX Gyre" panose="02000503000000000000" charset="0"/>
                              <a:ea typeface="宋体" charset="0"/>
                              <a:cs typeface="DejaVu Math TeX Gyre" panose="02000503000000000000" charset="0"/>
                              <a:sym typeface="+mn-ea"/>
                            </a:rPr>
                            <m:t>𝑑</m:t>
                          </m:r>
                          <m:r>
                            <a:rPr lang="en-US" sz="2000" i="1">
                              <a:latin typeface="DejaVu Math TeX Gyre" panose="02000503000000000000" charset="0"/>
                              <a:ea typeface="宋体" charset="0"/>
                              <a:cs typeface="DejaVu Math TeX Gyre" panose="02000503000000000000" charset="0"/>
                              <a:sym typeface="+mn-ea"/>
                            </a:rPr>
                            <m:t>𝜃</m:t>
                          </m:r>
                        </m:e>
                      </m:nary>
                    </m:oMath>
                  </m:oMathPara>
                </a14:m>
                <a:endParaRPr lang="en-US" altLang="zh-CN" sz="2000"/>
              </a:p>
            </p:txBody>
          </p:sp>
        </mc:Choice>
        <mc:Fallback>
          <p:sp>
            <p:nvSpPr>
              <p:cNvPr id="8" name="文本框 7"/>
              <p:cNvSpPr txBox="1">
                <a:spLocks noRot="1" noChangeAspect="1" noMove="1" noResize="1" noEditPoints="1" noAdjustHandles="1" noChangeArrowheads="1" noChangeShapeType="1" noTextEdit="1"/>
              </p:cNvSpPr>
              <p:nvPr/>
            </p:nvSpPr>
            <p:spPr>
              <a:xfrm>
                <a:off x="5883847" y="4214749"/>
                <a:ext cx="2794635" cy="683260"/>
              </a:xfrm>
              <a:prstGeom prst="rect">
                <a:avLst/>
              </a:prstGeom>
              <a:blipFill rotWithShape="1">
                <a:blip r:embed="rId4"/>
                <a:stretch>
                  <a:fillRect l="-20" t="-37" r="20"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9" name="文本框 8"/>
              <p:cNvSpPr txBox="1"/>
              <p:nvPr/>
            </p:nvSpPr>
            <p:spPr>
              <a:xfrm>
                <a:off x="5883847" y="4913249"/>
                <a:ext cx="2444750" cy="67945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000" i="1">
                          <a:latin typeface="DejaVu Math TeX Gyre" panose="02000503000000000000" charset="0"/>
                          <a:cs typeface="DejaVu Math TeX Gyre" panose="02000503000000000000" charset="0"/>
                        </a:rPr>
                        <m:t>=</m:t>
                      </m:r>
                      <m:r>
                        <a:rPr lang="en-US" sz="2000">
                          <a:latin typeface="Times New Roman Regular" panose="02020603050405020304" charset="0"/>
                          <a:ea typeface="宋体" charset="0"/>
                          <a:cs typeface="Times New Roman Regular" panose="02020603050405020304" charset="0"/>
                          <a:sym typeface="+mn-ea"/>
                        </a:rPr>
                        <m:t>2</m:t>
                      </m:r>
                      <m:r>
                        <a:rPr lang="en-US" sz="2000" i="1">
                          <a:latin typeface="Times New Roman Italic" panose="02020603050405020304" charset="0"/>
                          <a:ea typeface="宋体" charset="0"/>
                          <a:cs typeface="Times New Roman Italic" panose="02020603050405020304" charset="0"/>
                          <a:sym typeface="+mn-ea"/>
                        </a:rPr>
                        <m:t>π</m:t>
                      </m:r>
                      <m:r>
                        <a:rPr lang="en-US" sz="2000" i="1">
                          <a:latin typeface="DejaVu Math TeX Gyre" panose="02000503000000000000" charset="0"/>
                          <a:ea typeface="宋体" charset="0"/>
                          <a:cs typeface="DejaVu Math TeX Gyre" panose="02000503000000000000" charset="0"/>
                          <a:sym typeface="+mn-ea"/>
                        </a:rPr>
                        <m:t>∙</m:t>
                      </m:r>
                      <m:f>
                        <m:fPr>
                          <m:ctrlPr>
                            <a:rPr lang="en-US" sz="2000" i="1">
                              <a:latin typeface="DejaVu Math TeX Gyre" panose="02000503000000000000" charset="0"/>
                              <a:ea typeface="宋体" charset="0"/>
                              <a:cs typeface="DejaVu Math TeX Gyre" panose="02000503000000000000" charset="0"/>
                              <a:sym typeface="+mn-ea"/>
                            </a:rPr>
                          </m:ctrlPr>
                        </m:fPr>
                        <m:num>
                          <m:r>
                            <a:rPr lang="en-US" sz="2000" i="1">
                              <a:latin typeface="DejaVu Math TeX Gyre" panose="02000503000000000000" charset="0"/>
                              <a:ea typeface="宋体" charset="0"/>
                              <a:cs typeface="DejaVu Math TeX Gyre" panose="02000503000000000000" charset="0"/>
                              <a:sym typeface="+mn-ea"/>
                            </a:rPr>
                            <m:t>1</m:t>
                          </m:r>
                        </m:num>
                        <m:den>
                          <m:r>
                            <a:rPr lang="en-US" sz="2000" i="1">
                              <a:latin typeface="DejaVu Math TeX Gyre" panose="02000503000000000000" charset="0"/>
                              <a:ea typeface="宋体" charset="0"/>
                              <a:cs typeface="DejaVu Math TeX Gyre" panose="02000503000000000000" charset="0"/>
                              <a:sym typeface="+mn-ea"/>
                            </a:rPr>
                            <m:t>2</m:t>
                          </m:r>
                        </m:den>
                      </m:f>
                      <m:d>
                        <m:dPr>
                          <m:ctrlPr>
                            <a:rPr lang="en-US" sz="2000" i="1">
                              <a:latin typeface="DejaVu Math TeX Gyre" panose="02000503000000000000" charset="0"/>
                              <a:ea typeface="宋体" charset="0"/>
                              <a:cs typeface="DejaVu Math TeX Gyre" panose="02000503000000000000" charset="0"/>
                              <a:sym typeface="+mn-ea"/>
                            </a:rPr>
                          </m:ctrlPr>
                        </m:dPr>
                        <m:e>
                          <m:r>
                            <a:rPr lang="en-US" sz="2000" i="1">
                              <a:latin typeface="DejaVu Math TeX Gyre" panose="02000503000000000000" charset="0"/>
                              <a:ea typeface="宋体" charset="0"/>
                              <a:cs typeface="DejaVu Math TeX Gyre" panose="02000503000000000000" charset="0"/>
                              <a:sym typeface="+mn-ea"/>
                            </a:rPr>
                            <m:t>1</m:t>
                          </m:r>
                          <m:r>
                            <a:rPr lang="en-US" sz="2000" i="1">
                              <a:latin typeface="DejaVu Math TeX Gyre" panose="02000503000000000000" charset="0"/>
                              <a:ea typeface="宋体" charset="0"/>
                              <a:cs typeface="DejaVu Math TeX Gyre" panose="02000503000000000000" charset="0"/>
                              <a:sym typeface="+mn-ea"/>
                            </a:rPr>
                            <m:t>−</m:t>
                          </m:r>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𝑒</m:t>
                              </m:r>
                            </m:e>
                            <m:sup>
                              <m:r>
                                <a:rPr lang="en-US" sz="2000" i="1">
                                  <a:latin typeface="DejaVu Math TeX Gyre" panose="02000503000000000000" charset="0"/>
                                  <a:ea typeface="宋体" charset="0"/>
                                  <a:cs typeface="DejaVu Math TeX Gyre" panose="02000503000000000000" charset="0"/>
                                  <a:sym typeface="+mn-ea"/>
                                </a:rPr>
                                <m:t>−</m:t>
                              </m:r>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𝑅</m:t>
                                  </m:r>
                                </m:e>
                                <m:sup>
                                  <m:r>
                                    <a:rPr lang="en-US" sz="2000" i="1">
                                      <a:latin typeface="DejaVu Math TeX Gyre" panose="02000503000000000000" charset="0"/>
                                      <a:ea typeface="宋体" charset="0"/>
                                      <a:cs typeface="DejaVu Math TeX Gyre" panose="02000503000000000000" charset="0"/>
                                      <a:sym typeface="+mn-ea"/>
                                    </a:rPr>
                                    <m:t>2</m:t>
                                  </m:r>
                                </m:sup>
                              </m:sSup>
                            </m:sup>
                          </m:sSup>
                        </m:e>
                      </m:d>
                    </m:oMath>
                  </m:oMathPara>
                </a14:m>
                <a:endParaRPr lang="en-US" altLang="zh-CN" sz="2000"/>
              </a:p>
            </p:txBody>
          </p:sp>
        </mc:Choice>
        <mc:Fallback>
          <p:sp>
            <p:nvSpPr>
              <p:cNvPr id="9" name="文本框 8"/>
              <p:cNvSpPr txBox="1">
                <a:spLocks noRot="1" noChangeAspect="1" noMove="1" noResize="1" noEditPoints="1" noAdjustHandles="1" noChangeArrowheads="1" noChangeShapeType="1" noTextEdit="1"/>
              </p:cNvSpPr>
              <p:nvPr/>
            </p:nvSpPr>
            <p:spPr>
              <a:xfrm>
                <a:off x="5883847" y="4913249"/>
                <a:ext cx="2444750" cy="679450"/>
              </a:xfrm>
              <a:prstGeom prst="rect">
                <a:avLst/>
              </a:prstGeom>
              <a:blipFill rotWithShape="1">
                <a:blip r:embed="rId5"/>
                <a:stretch>
                  <a:fillRect l="-23" t="-37" r="23" b="37"/>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文本框 9"/>
              <p:cNvSpPr txBox="1"/>
              <p:nvPr/>
            </p:nvSpPr>
            <p:spPr>
              <a:xfrm>
                <a:off x="5883847" y="5599049"/>
                <a:ext cx="2052320" cy="44259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000" i="1">
                          <a:latin typeface="DejaVu Math TeX Gyre" panose="02000503000000000000" charset="0"/>
                          <a:cs typeface="DejaVu Math TeX Gyre" panose="02000503000000000000" charset="0"/>
                        </a:rPr>
                        <m:t>=</m:t>
                      </m:r>
                      <m:r>
                        <a:rPr lang="en-US" sz="2000" i="1">
                          <a:latin typeface="Times New Roman Italic" panose="02020603050405020304" charset="0"/>
                          <a:ea typeface="宋体" charset="0"/>
                          <a:cs typeface="Times New Roman Italic" panose="02020603050405020304" charset="0"/>
                          <a:sym typeface="+mn-ea"/>
                        </a:rPr>
                        <m:t>π</m:t>
                      </m:r>
                      <m:d>
                        <m:dPr>
                          <m:ctrlPr>
                            <a:rPr lang="en-US" sz="2000" i="1">
                              <a:latin typeface="DejaVu Math TeX Gyre" panose="02000503000000000000" charset="0"/>
                              <a:ea typeface="宋体" charset="0"/>
                              <a:cs typeface="DejaVu Math TeX Gyre" panose="02000503000000000000" charset="0"/>
                              <a:sym typeface="+mn-ea"/>
                            </a:rPr>
                          </m:ctrlPr>
                        </m:dPr>
                        <m:e>
                          <m:r>
                            <a:rPr lang="en-US" sz="2000" i="1">
                              <a:latin typeface="DejaVu Math TeX Gyre" panose="02000503000000000000" charset="0"/>
                              <a:ea typeface="宋体" charset="0"/>
                              <a:cs typeface="DejaVu Math TeX Gyre" panose="02000503000000000000" charset="0"/>
                              <a:sym typeface="+mn-ea"/>
                            </a:rPr>
                            <m:t>1</m:t>
                          </m:r>
                          <m:r>
                            <a:rPr lang="en-US" sz="2000" i="1">
                              <a:latin typeface="DejaVu Math TeX Gyre" panose="02000503000000000000" charset="0"/>
                              <a:ea typeface="宋体" charset="0"/>
                              <a:cs typeface="DejaVu Math TeX Gyre" panose="02000503000000000000" charset="0"/>
                              <a:sym typeface="+mn-ea"/>
                            </a:rPr>
                            <m:t>−</m:t>
                          </m:r>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𝑒</m:t>
                              </m:r>
                            </m:e>
                            <m:sup>
                              <m:r>
                                <a:rPr lang="en-US" sz="2000" i="1">
                                  <a:latin typeface="DejaVu Math TeX Gyre" panose="02000503000000000000" charset="0"/>
                                  <a:ea typeface="宋体" charset="0"/>
                                  <a:cs typeface="DejaVu Math TeX Gyre" panose="02000503000000000000" charset="0"/>
                                  <a:sym typeface="+mn-ea"/>
                                </a:rPr>
                                <m:t>−</m:t>
                              </m:r>
                              <m:sSup>
                                <m:sSupPr>
                                  <m:ctrlPr>
                                    <a:rPr lang="en-US" sz="2000" i="1">
                                      <a:latin typeface="DejaVu Math TeX Gyre" panose="02000503000000000000" charset="0"/>
                                      <a:ea typeface="宋体" charset="0"/>
                                      <a:cs typeface="DejaVu Math TeX Gyre" panose="02000503000000000000" charset="0"/>
                                      <a:sym typeface="+mn-ea"/>
                                    </a:rPr>
                                  </m:ctrlPr>
                                </m:sSupPr>
                                <m:e>
                                  <m:r>
                                    <a:rPr lang="en-US" sz="2000" i="1">
                                      <a:latin typeface="DejaVu Math TeX Gyre" panose="02000503000000000000" charset="0"/>
                                      <a:ea typeface="宋体" charset="0"/>
                                      <a:cs typeface="DejaVu Math TeX Gyre" panose="02000503000000000000" charset="0"/>
                                      <a:sym typeface="+mn-ea"/>
                                    </a:rPr>
                                    <m:t>𝑅</m:t>
                                  </m:r>
                                </m:e>
                                <m:sup>
                                  <m:r>
                                    <a:rPr lang="en-US" sz="2000" i="1">
                                      <a:latin typeface="DejaVu Math TeX Gyre" panose="02000503000000000000" charset="0"/>
                                      <a:ea typeface="宋体" charset="0"/>
                                      <a:cs typeface="DejaVu Math TeX Gyre" panose="02000503000000000000" charset="0"/>
                                      <a:sym typeface="+mn-ea"/>
                                    </a:rPr>
                                    <m:t>2</m:t>
                                  </m:r>
                                </m:sup>
                              </m:sSup>
                            </m:sup>
                          </m:sSup>
                        </m:e>
                      </m:d>
                      <m:r>
                        <a:rPr lang="en-US" sz="2000" i="1">
                          <a:latin typeface="DejaVu Math TeX Gyre" panose="02000503000000000000" charset="0"/>
                          <a:ea typeface="宋体" charset="0"/>
                          <a:cs typeface="DejaVu Math TeX Gyre" panose="02000503000000000000" charset="0"/>
                          <a:sym typeface="+mn-ea"/>
                        </a:rPr>
                        <m:t>.</m:t>
                      </m:r>
                    </m:oMath>
                  </m:oMathPara>
                </a14:m>
                <a:endParaRPr lang="en-US" altLang="zh-CN" sz="2000"/>
              </a:p>
            </p:txBody>
          </p:sp>
        </mc:Choice>
        <mc:Fallback>
          <p:sp>
            <p:nvSpPr>
              <p:cNvPr id="10" name="文本框 9"/>
              <p:cNvSpPr txBox="1">
                <a:spLocks noRot="1" noChangeAspect="1" noMove="1" noResize="1" noEditPoints="1" noAdjustHandles="1" noChangeArrowheads="1" noChangeShapeType="1" noTextEdit="1"/>
              </p:cNvSpPr>
              <p:nvPr/>
            </p:nvSpPr>
            <p:spPr>
              <a:xfrm>
                <a:off x="5883847" y="5599049"/>
                <a:ext cx="2052320" cy="442595"/>
              </a:xfrm>
              <a:prstGeom prst="rect">
                <a:avLst/>
              </a:prstGeom>
              <a:blipFill rotWithShape="1">
                <a:blip r:embed="rId6"/>
                <a:stretch>
                  <a:fillRect l="-28" t="-57" r="28" b="57"/>
                </a:stretch>
              </a:blipFill>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9135"/>
                <a:ext cx="10079990" cy="469773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显然，原点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O</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的坐标为 (0, 0, 0)，</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轴上点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的坐标为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0, 0)，</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轴上点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的坐标为 (0,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0)，Z 轴上点 R 的坐标为 (0, 0,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设给定空间中任意两点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)，过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各点分别作三个平面垂直于三个坐标轴，这六个平面构成一个以线段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为对角线的长方体，因此，</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的距离为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d>
                        <m:dPr>
                          <m:begChr m:val="|"/>
                          <m:end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𝐴𝐵</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ra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特别地，点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z</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到原点的距离为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d>
                        <m:dPr>
                          <m:begChr m:val="|"/>
                          <m:end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𝑂𝐴</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𝑧</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ra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9135"/>
                <a:ext cx="10079990" cy="469773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平行四边形 1"/>
          <p:cNvSpPr/>
          <p:nvPr/>
        </p:nvSpPr>
        <p:spPr>
          <a:xfrm rot="-2055135">
            <a:off x="8728710" y="4013518"/>
            <a:ext cx="1600200" cy="908050"/>
          </a:xfrm>
          <a:prstGeom prst="parallelogram">
            <a:avLst>
              <a:gd name="adj" fmla="val 68938"/>
            </a:avLst>
          </a:prstGeom>
          <a:solidFill>
            <a:srgbClr val="D3E9E2">
              <a:alpha val="50000"/>
            </a:srgbClr>
          </a:solidFill>
          <a:ln w="22225" cap="flat" cmpd="sng">
            <a:solidFill>
              <a:schemeClr val="tx1"/>
            </a:solidFill>
            <a:prstDash val="solid"/>
            <a:miter/>
            <a:headEnd type="none" w="med" len="med"/>
            <a:tailEnd type="none" w="med" len="med"/>
          </a:ln>
        </p:spPr>
        <p:txBody>
          <a:bodyPr anchor="t" anchorCtr="0"/>
          <a:p>
            <a:endParaRPr lang="zh-CN" altLang="en-US" sz="2800">
              <a:solidFill>
                <a:schemeClr val="bg1"/>
              </a:solidFill>
              <a:latin typeface="Calibri" charset="0"/>
              <a:ea typeface="宋体" pitchFamily="2" charset="-122"/>
            </a:endParaRPr>
          </a:p>
        </p:txBody>
      </p:sp>
      <p:sp>
        <p:nvSpPr>
          <p:cNvPr id="3" name="文本框 7184"/>
          <p:cNvSpPr txBox="1"/>
          <p:nvPr/>
        </p:nvSpPr>
        <p:spPr>
          <a:xfrm>
            <a:off x="1054100" y="1177290"/>
            <a:ext cx="1946275" cy="521970"/>
          </a:xfrm>
          <a:prstGeom prst="rect">
            <a:avLst/>
          </a:prstGeom>
          <a:noFill/>
          <a:ln w="9525">
            <a:noFill/>
          </a:ln>
        </p:spPr>
        <p:txBody>
          <a:bodyPr wrap="square" anchor="t" anchorCtr="0">
            <a:spAutoFit/>
          </a:bodyPr>
          <a:p>
            <a:r>
              <a:rPr lang="zh-CN" altLang="en-US" sz="2800" dirty="0">
                <a:solidFill>
                  <a:schemeClr val="tx1"/>
                </a:solidFill>
                <a:latin typeface="Times New Roman" panose="02020603050405020304" pitchFamily="18" charset="0"/>
                <a:ea typeface="宋体" pitchFamily="2" charset="-122"/>
              </a:rPr>
              <a:t>空间的点</a:t>
            </a:r>
            <a:endParaRPr lang="zh-CN" altLang="en-US" sz="2800" dirty="0">
              <a:solidFill>
                <a:schemeClr val="tx1"/>
              </a:solidFill>
              <a:latin typeface="Times New Roman" panose="02020603050405020304" pitchFamily="18" charset="0"/>
              <a:ea typeface="宋体" pitchFamily="2" charset="-122"/>
            </a:endParaRPr>
          </a:p>
        </p:txBody>
      </p:sp>
      <p:sp>
        <p:nvSpPr>
          <p:cNvPr id="5" name="文本框 7186"/>
          <p:cNvSpPr txBox="1"/>
          <p:nvPr/>
        </p:nvSpPr>
        <p:spPr>
          <a:xfrm>
            <a:off x="4581525" y="1177290"/>
            <a:ext cx="2965450" cy="521970"/>
          </a:xfrm>
          <a:prstGeom prst="rect">
            <a:avLst/>
          </a:prstGeom>
          <a:noFill/>
          <a:ln w="9525">
            <a:noFill/>
          </a:ln>
        </p:spPr>
        <p:txBody>
          <a:bodyPr wrap="square" anchor="t" anchorCtr="0">
            <a:spAutoFit/>
          </a:bodyPr>
          <a:p>
            <a:r>
              <a:rPr lang="zh-CN" altLang="en-US" sz="2800" dirty="0">
                <a:solidFill>
                  <a:schemeClr val="tx1"/>
                </a:solidFill>
                <a:latin typeface="Times New Roman" panose="02020603050405020304" pitchFamily="18" charset="0"/>
                <a:ea typeface="宋体" pitchFamily="2" charset="-122"/>
              </a:rPr>
              <a:t>有序数组</a:t>
            </a:r>
            <a:r>
              <a:rPr lang="en-US" altLang="zh-CN" sz="2800" dirty="0">
                <a:solidFill>
                  <a:schemeClr val="tx1"/>
                </a:solidFill>
                <a:latin typeface="Times New Roman" panose="02020603050405020304" pitchFamily="18" charset="0"/>
                <a:ea typeface="宋体" pitchFamily="2" charset="-122"/>
              </a:rPr>
              <a:t> (</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rPr>
              <a:t>x</a:t>
            </a:r>
            <a:r>
              <a:rPr lang="en-US" altLang="zh-CN" sz="2800" dirty="0">
                <a:solidFill>
                  <a:schemeClr val="tx1"/>
                </a:solidFill>
                <a:latin typeface="Times New Roman" panose="02020603050405020304" pitchFamily="18" charset="0"/>
                <a:ea typeface="宋体" pitchFamily="2" charset="-122"/>
              </a:rPr>
              <a:t> , </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rPr>
              <a:t>y</a:t>
            </a:r>
            <a:r>
              <a:rPr lang="en-US" altLang="zh-CN" sz="2800" dirty="0">
                <a:solidFill>
                  <a:schemeClr val="tx1"/>
                </a:solidFill>
                <a:latin typeface="Times New Roman" panose="02020603050405020304" pitchFamily="18" charset="0"/>
                <a:ea typeface="宋体" pitchFamily="2" charset="-122"/>
              </a:rPr>
              <a:t> , </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rPr>
              <a:t>z</a:t>
            </a:r>
            <a:r>
              <a:rPr lang="en-US" altLang="zh-CN" sz="2800" dirty="0">
                <a:solidFill>
                  <a:schemeClr val="tx1"/>
                </a:solidFill>
                <a:latin typeface="Times New Roman" panose="02020603050405020304" pitchFamily="18" charset="0"/>
                <a:ea typeface="宋体" pitchFamily="2" charset="-122"/>
              </a:rPr>
              <a:t>)</a:t>
            </a:r>
            <a:endParaRPr lang="en-US" altLang="zh-CN" sz="2800" dirty="0">
              <a:solidFill>
                <a:schemeClr val="tx1"/>
              </a:solidFill>
              <a:latin typeface="Times New Roman" panose="02020603050405020304" pitchFamily="18" charset="0"/>
              <a:ea typeface="宋体" pitchFamily="2" charset="-122"/>
            </a:endParaRPr>
          </a:p>
        </p:txBody>
      </p:sp>
      <p:graphicFrame>
        <p:nvGraphicFramePr>
          <p:cNvPr id="8" name="对象 7"/>
          <p:cNvGraphicFramePr/>
          <p:nvPr/>
        </p:nvGraphicFramePr>
        <p:xfrm>
          <a:off x="3155633" y="1228884"/>
          <a:ext cx="1270000" cy="419100"/>
        </p:xfrm>
        <a:graphic>
          <a:graphicData uri="http://schemas.openxmlformats.org/presentationml/2006/ole">
            <mc:AlternateContent xmlns:mc="http://schemas.openxmlformats.org/markup-compatibility/2006">
              <mc:Choice xmlns:v="urn:schemas-microsoft-com:vml" Requires="v">
                <p:oleObj spid="_x0000_s9" name="" r:id="rId1" imgW="1269365" imgH="419100" progId="Equation.3">
                  <p:embed/>
                </p:oleObj>
              </mc:Choice>
              <mc:Fallback>
                <p:oleObj name="" r:id="rId1" imgW="1269365" imgH="419100" progId="Equation.3">
                  <p:embed/>
                  <p:pic>
                    <p:nvPicPr>
                      <p:cNvPr id="0" name="图片 3113"/>
                      <p:cNvPicPr/>
                      <p:nvPr/>
                    </p:nvPicPr>
                    <p:blipFill>
                      <a:blip r:embed="rId2"/>
                      <a:stretch>
                        <a:fillRect/>
                      </a:stretch>
                    </p:blipFill>
                    <p:spPr>
                      <a:xfrm>
                        <a:off x="3155633" y="1228884"/>
                        <a:ext cx="1270000" cy="419100"/>
                      </a:xfrm>
                      <a:prstGeom prst="rect">
                        <a:avLst/>
                      </a:prstGeom>
                      <a:noFill/>
                      <a:ln w="38100">
                        <a:noFill/>
                        <a:miter/>
                      </a:ln>
                    </p:spPr>
                  </p:pic>
                </p:oleObj>
              </mc:Fallback>
            </mc:AlternateContent>
          </a:graphicData>
        </a:graphic>
      </p:graphicFrame>
      <p:sp>
        <p:nvSpPr>
          <p:cNvPr id="10" name="文本框 9"/>
          <p:cNvSpPr txBox="1"/>
          <p:nvPr/>
        </p:nvSpPr>
        <p:spPr>
          <a:xfrm>
            <a:off x="1054100" y="1863090"/>
            <a:ext cx="10080000" cy="1383665"/>
          </a:xfrm>
          <a:prstGeom prst="rect">
            <a:avLst/>
          </a:prstGeom>
          <a:noFill/>
          <a:ln w="9525">
            <a:noFill/>
          </a:ln>
        </p:spPr>
        <p:txBody>
          <a:bodyPr wrap="square" anchor="t" anchorCtr="0">
            <a:spAutoFit/>
          </a:bodyPr>
          <a:p>
            <a:pPr algn="just">
              <a:lnSpc>
                <a:spcPct val="150000"/>
              </a:lnSpc>
            </a:pPr>
            <a:r>
              <a:rPr lang="zh-CN" altLang="en-US" sz="2800" dirty="0">
                <a:solidFill>
                  <a:srgbClr val="C00000"/>
                </a:solidFill>
                <a:latin typeface="Times New Roman" panose="02020603050405020304" pitchFamily="18" charset="0"/>
                <a:ea typeface="宋体" pitchFamily="2" charset="-122"/>
              </a:rPr>
              <a:t>特殊点的表示</a:t>
            </a:r>
            <a:r>
              <a:rPr lang="zh-CN" altLang="en-US" sz="2800">
                <a:solidFill>
                  <a:srgbClr val="C00000"/>
                </a:solidFill>
                <a:latin typeface="Times New Roman" panose="02020603050405020304" pitchFamily="18" charset="0"/>
                <a:ea typeface="宋体" pitchFamily="2" charset="-122"/>
              </a:rPr>
              <a:t>：</a:t>
            </a:r>
            <a:r>
              <a:rPr lang="zh-CN" altLang="en-US" sz="2800" dirty="0">
                <a:solidFill>
                  <a:schemeClr val="tx1"/>
                </a:solidFill>
                <a:latin typeface="Times New Roman" panose="02020603050405020304" pitchFamily="18" charset="0"/>
                <a:ea typeface="宋体" pitchFamily="2" charset="-122"/>
                <a:sym typeface="+mn-ea"/>
              </a:rPr>
              <a:t>坐标轴上的点</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P</a:t>
            </a:r>
            <a:r>
              <a:rPr lang="zh-CN" altLang="en-US" sz="2800" dirty="0">
                <a:solidFill>
                  <a:schemeClr val="tx1"/>
                </a:solidFill>
                <a:latin typeface="Times New Roman" panose="02020603050405020304" pitchFamily="18" charset="0"/>
                <a:ea typeface="宋体" pitchFamily="2" charset="-122"/>
                <a:sym typeface="+mn-ea"/>
              </a:rPr>
              <a:t>，</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Q</a:t>
            </a:r>
            <a:r>
              <a:rPr lang="zh-CN" altLang="en-US" sz="2800" dirty="0">
                <a:solidFill>
                  <a:schemeClr val="tx1"/>
                </a:solidFill>
                <a:latin typeface="Times New Roman" panose="02020603050405020304" pitchFamily="18" charset="0"/>
                <a:ea typeface="宋体" pitchFamily="2" charset="-122"/>
                <a:sym typeface="+mn-ea"/>
              </a:rPr>
              <a:t>，</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R</a:t>
            </a:r>
            <a:r>
              <a:rPr lang="zh-CN" altLang="en-US" sz="2800" dirty="0">
                <a:solidFill>
                  <a:schemeClr val="tx1"/>
                </a:solidFill>
                <a:latin typeface="Times New Roman" panose="02020603050405020304" pitchFamily="18" charset="0"/>
                <a:ea typeface="宋体" pitchFamily="2" charset="-122"/>
                <a:sym typeface="+mn-ea"/>
              </a:rPr>
              <a:t>，坐标面上的点</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A</a:t>
            </a:r>
            <a:r>
              <a:rPr lang="zh-CN" altLang="en-US" sz="2800" dirty="0">
                <a:solidFill>
                  <a:schemeClr val="tx1"/>
                </a:solidFill>
                <a:latin typeface="Times New Roman" panose="02020603050405020304" pitchFamily="18" charset="0"/>
                <a:ea typeface="宋体" pitchFamily="2" charset="-122"/>
                <a:sym typeface="+mn-ea"/>
              </a:rPr>
              <a:t>，</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B</a:t>
            </a:r>
            <a:r>
              <a:rPr lang="zh-CN" altLang="en-US" sz="2800" dirty="0">
                <a:solidFill>
                  <a:schemeClr val="tx1"/>
                </a:solidFill>
                <a:latin typeface="Times New Roman" panose="02020603050405020304" pitchFamily="18" charset="0"/>
                <a:ea typeface="宋体" pitchFamily="2" charset="-122"/>
                <a:sym typeface="+mn-ea"/>
              </a:rPr>
              <a:t>，</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C</a:t>
            </a:r>
            <a:r>
              <a:rPr lang="zh-CN" altLang="en-US" sz="2800" dirty="0">
                <a:solidFill>
                  <a:schemeClr val="tx1"/>
                </a:solidFill>
                <a:latin typeface="Times New Roman" panose="02020603050405020304" pitchFamily="18" charset="0"/>
                <a:ea typeface="宋体" pitchFamily="2" charset="-122"/>
                <a:sym typeface="+mn-ea"/>
              </a:rPr>
              <a:t>，</a:t>
            </a:r>
            <a:r>
              <a:rPr lang="en-US" altLang="zh-CN" sz="2800" i="1" dirty="0">
                <a:solidFill>
                  <a:schemeClr val="tx1"/>
                </a:solidFill>
                <a:latin typeface="Times New Roman Italic" panose="02020603050405020304" charset="0"/>
                <a:ea typeface="宋体" pitchFamily="2" charset="-122"/>
                <a:cs typeface="Times New Roman Italic" panose="02020603050405020304" charset="0"/>
                <a:sym typeface="+mn-ea"/>
              </a:rPr>
              <a:t>O</a:t>
            </a:r>
            <a:r>
              <a:rPr lang="en-US" altLang="zh-CN" sz="2800" dirty="0">
                <a:solidFill>
                  <a:schemeClr val="tx1"/>
                </a:solidFill>
                <a:latin typeface="Times New Roman" panose="02020603050405020304" pitchFamily="18" charset="0"/>
                <a:ea typeface="宋体" pitchFamily="2" charset="-122"/>
                <a:sym typeface="+mn-ea"/>
              </a:rPr>
              <a:t>(0,0,0)</a:t>
            </a:r>
            <a:endParaRPr lang="en-US" altLang="zh-CN" sz="2800" dirty="0">
              <a:solidFill>
                <a:schemeClr val="tx1"/>
              </a:solidFill>
              <a:latin typeface="Times New Roman" panose="02020603050405020304" pitchFamily="18" charset="0"/>
              <a:ea typeface="宋体" pitchFamily="2" charset="-122"/>
              <a:sym typeface="+mn-ea"/>
            </a:endParaRPr>
          </a:p>
        </p:txBody>
      </p:sp>
      <p:sp>
        <p:nvSpPr>
          <p:cNvPr id="13" name="矩形 12"/>
          <p:cNvSpPr/>
          <p:nvPr/>
        </p:nvSpPr>
        <p:spPr>
          <a:xfrm>
            <a:off x="6610985" y="4175443"/>
            <a:ext cx="2514600" cy="1125537"/>
          </a:xfrm>
          <a:prstGeom prst="rect">
            <a:avLst/>
          </a:prstGeom>
          <a:solidFill>
            <a:srgbClr val="FE4A79"/>
          </a:solidFill>
          <a:ln w="9525" cap="flat" cmpd="sng">
            <a:solidFill>
              <a:schemeClr val="tx1"/>
            </a:solidFill>
            <a:prstDash val="solid"/>
            <a:miter/>
            <a:headEnd type="none" w="med" len="med"/>
            <a:tailEnd type="none" w="med" len="med"/>
          </a:ln>
        </p:spPr>
        <p:txBody>
          <a:bodyPr anchor="t" anchorCtr="0"/>
          <a:p>
            <a:endParaRPr lang="zh-CN" altLang="en-US" sz="2800">
              <a:solidFill>
                <a:schemeClr val="bg1"/>
              </a:solidFill>
              <a:latin typeface="Calibri" charset="0"/>
              <a:ea typeface="宋体" pitchFamily="2" charset="-122"/>
            </a:endParaRPr>
          </a:p>
        </p:txBody>
      </p:sp>
      <p:sp>
        <p:nvSpPr>
          <p:cNvPr id="14" name="平行四边形 13"/>
          <p:cNvSpPr/>
          <p:nvPr/>
        </p:nvSpPr>
        <p:spPr>
          <a:xfrm>
            <a:off x="6610985" y="3642043"/>
            <a:ext cx="3352800" cy="533400"/>
          </a:xfrm>
          <a:prstGeom prst="parallelogram">
            <a:avLst>
              <a:gd name="adj" fmla="val 157960"/>
            </a:avLst>
          </a:prstGeom>
          <a:solidFill>
            <a:srgbClr val="66FFFF"/>
          </a:solidFill>
          <a:ln w="9525" cap="flat" cmpd="sng">
            <a:solidFill>
              <a:schemeClr val="tx1"/>
            </a:solidFill>
            <a:prstDash val="solid"/>
            <a:miter/>
            <a:headEnd type="none" w="med" len="med"/>
            <a:tailEnd type="none" w="med" len="med"/>
          </a:ln>
        </p:spPr>
        <p:txBody>
          <a:bodyPr anchor="t" anchorCtr="0"/>
          <a:p>
            <a:endParaRPr lang="zh-CN" altLang="en-US" sz="2800">
              <a:solidFill>
                <a:schemeClr val="bg1"/>
              </a:solidFill>
              <a:latin typeface="Calibri" charset="0"/>
              <a:ea typeface="宋体" pitchFamily="2" charset="-122"/>
            </a:endParaRPr>
          </a:p>
        </p:txBody>
      </p:sp>
      <p:grpSp>
        <p:nvGrpSpPr>
          <p:cNvPr id="15" name="组合 14"/>
          <p:cNvGrpSpPr/>
          <p:nvPr/>
        </p:nvGrpSpPr>
        <p:grpSpPr>
          <a:xfrm>
            <a:off x="9070023" y="4043680"/>
            <a:ext cx="1543050" cy="309563"/>
            <a:chOff x="3792" y="768"/>
            <a:chExt cx="1212" cy="255"/>
          </a:xfrm>
        </p:grpSpPr>
        <p:graphicFrame>
          <p:nvGraphicFramePr>
            <p:cNvPr id="16" name="对象 7194"/>
            <p:cNvGraphicFramePr/>
            <p:nvPr/>
          </p:nvGraphicFramePr>
          <p:xfrm>
            <a:off x="3980" y="768"/>
            <a:ext cx="1024" cy="255"/>
          </p:xfrm>
          <a:graphic>
            <a:graphicData uri="http://schemas.openxmlformats.org/presentationml/2006/ole">
              <mc:AlternateContent xmlns:mc="http://schemas.openxmlformats.org/markup-compatibility/2006">
                <mc:Choice xmlns:v="urn:schemas-microsoft-com:vml" Requires="v">
                  <p:oleObj spid="_x0000_s17" name="" r:id="rId3" imgW="1624330" imgH="405765" progId="Equation.3">
                    <p:embed/>
                  </p:oleObj>
                </mc:Choice>
                <mc:Fallback>
                  <p:oleObj name="" r:id="rId3" imgW="1624330" imgH="405765" progId="Equation.3">
                    <p:embed/>
                    <p:pic>
                      <p:nvPicPr>
                        <p:cNvPr id="0" name="图片 3115"/>
                        <p:cNvPicPr/>
                        <p:nvPr/>
                      </p:nvPicPr>
                      <p:blipFill>
                        <a:blip r:embed="rId4"/>
                        <a:stretch>
                          <a:fillRect/>
                        </a:stretch>
                      </p:blipFill>
                      <p:spPr>
                        <a:xfrm>
                          <a:off x="3980" y="768"/>
                          <a:ext cx="1024" cy="255"/>
                        </a:xfrm>
                        <a:prstGeom prst="rect">
                          <a:avLst/>
                        </a:prstGeom>
                        <a:noFill/>
                        <a:ln w="38100">
                          <a:noFill/>
                          <a:miter/>
                        </a:ln>
                      </p:spPr>
                    </p:pic>
                  </p:oleObj>
                </mc:Fallback>
              </mc:AlternateContent>
            </a:graphicData>
          </a:graphic>
        </p:graphicFrame>
        <p:graphicFrame>
          <p:nvGraphicFramePr>
            <p:cNvPr id="18" name="对象 7195"/>
            <p:cNvGraphicFramePr/>
            <p:nvPr/>
          </p:nvGraphicFramePr>
          <p:xfrm>
            <a:off x="3792" y="816"/>
            <a:ext cx="96" cy="96"/>
          </p:xfrm>
          <a:graphic>
            <a:graphicData uri="http://schemas.openxmlformats.org/presentationml/2006/ole">
              <mc:AlternateContent xmlns:mc="http://schemas.openxmlformats.org/markup-compatibility/2006">
                <mc:Choice xmlns:v="urn:schemas-microsoft-com:vml" Requires="v">
                  <p:oleObj spid="_x0000_s19" name="" r:id="rId5" imgW="203200" imgH="203200" progId="Equation.3">
                    <p:embed/>
                  </p:oleObj>
                </mc:Choice>
                <mc:Fallback>
                  <p:oleObj name="" r:id="rId5" imgW="203200" imgH="203200" progId="Equation.3">
                    <p:embed/>
                    <p:pic>
                      <p:nvPicPr>
                        <p:cNvPr id="0" name="图片 3112"/>
                        <p:cNvPicPr/>
                        <p:nvPr/>
                      </p:nvPicPr>
                      <p:blipFill>
                        <a:blip r:embed="rId6"/>
                        <a:stretch>
                          <a:fillRect/>
                        </a:stretch>
                      </p:blipFill>
                      <p:spPr>
                        <a:xfrm>
                          <a:off x="3792" y="816"/>
                          <a:ext cx="96" cy="96"/>
                        </a:xfrm>
                        <a:prstGeom prst="rect">
                          <a:avLst/>
                        </a:prstGeom>
                        <a:noFill/>
                        <a:ln w="38100">
                          <a:noFill/>
                          <a:miter/>
                        </a:ln>
                      </p:spPr>
                    </p:pic>
                  </p:oleObj>
                </mc:Fallback>
              </mc:AlternateContent>
            </a:graphicData>
          </a:graphic>
        </p:graphicFrame>
      </p:grpSp>
      <p:grpSp>
        <p:nvGrpSpPr>
          <p:cNvPr id="20" name="组合 19"/>
          <p:cNvGrpSpPr/>
          <p:nvPr/>
        </p:nvGrpSpPr>
        <p:grpSpPr>
          <a:xfrm>
            <a:off x="5964873" y="2614930"/>
            <a:ext cx="4721225" cy="3032125"/>
            <a:chOff x="1657" y="1321"/>
            <a:chExt cx="2974" cy="1910"/>
          </a:xfrm>
        </p:grpSpPr>
        <p:grpSp>
          <p:nvGrpSpPr>
            <p:cNvPr id="21" name="组合 7197"/>
            <p:cNvGrpSpPr/>
            <p:nvPr/>
          </p:nvGrpSpPr>
          <p:grpSpPr>
            <a:xfrm>
              <a:off x="1657" y="1321"/>
              <a:ext cx="2974" cy="1910"/>
              <a:chOff x="1657" y="1321"/>
              <a:chExt cx="2974" cy="1910"/>
            </a:xfrm>
          </p:grpSpPr>
          <p:sp>
            <p:nvSpPr>
              <p:cNvPr id="22" name="直接连接符 7198"/>
              <p:cNvSpPr/>
              <p:nvPr/>
            </p:nvSpPr>
            <p:spPr>
              <a:xfrm rot="721836" flipH="1">
                <a:off x="1900" y="2592"/>
                <a:ext cx="624" cy="624"/>
              </a:xfrm>
              <a:prstGeom prst="line">
                <a:avLst/>
              </a:prstGeom>
              <a:ln w="28575" cap="flat" cmpd="sng">
                <a:solidFill>
                  <a:schemeClr val="tx1"/>
                </a:solidFill>
                <a:prstDash val="solid"/>
                <a:round/>
                <a:headEnd type="none" w="med" len="med"/>
                <a:tailEnd type="triangle" w="med" len="med"/>
              </a:ln>
            </p:spPr>
          </p:sp>
          <p:sp>
            <p:nvSpPr>
              <p:cNvPr id="23" name="直接连接符 7199"/>
              <p:cNvSpPr/>
              <p:nvPr/>
            </p:nvSpPr>
            <p:spPr>
              <a:xfrm flipV="1">
                <a:off x="2592" y="1488"/>
                <a:ext cx="0" cy="1172"/>
              </a:xfrm>
              <a:prstGeom prst="line">
                <a:avLst/>
              </a:prstGeom>
              <a:ln w="28575" cap="flat" cmpd="sng">
                <a:solidFill>
                  <a:schemeClr val="tx1"/>
                </a:solidFill>
                <a:prstDash val="solid"/>
                <a:round/>
                <a:headEnd type="none" w="med" len="med"/>
                <a:tailEnd type="triangle" w="med" len="med"/>
              </a:ln>
            </p:spPr>
          </p:sp>
          <p:sp>
            <p:nvSpPr>
              <p:cNvPr id="24" name="直接连接符 7200"/>
              <p:cNvSpPr/>
              <p:nvPr/>
            </p:nvSpPr>
            <p:spPr>
              <a:xfrm flipH="1">
                <a:off x="2592" y="2660"/>
                <a:ext cx="1868" cy="0"/>
              </a:xfrm>
              <a:prstGeom prst="line">
                <a:avLst/>
              </a:prstGeom>
              <a:ln w="28575" cap="flat" cmpd="sng">
                <a:solidFill>
                  <a:schemeClr val="tx1"/>
                </a:solidFill>
                <a:prstDash val="solid"/>
                <a:round/>
                <a:headEnd type="triangle" w="med" len="med"/>
                <a:tailEnd type="none" w="med" len="med"/>
              </a:ln>
            </p:spPr>
          </p:sp>
          <p:graphicFrame>
            <p:nvGraphicFramePr>
              <p:cNvPr id="25" name="对象 7201"/>
              <p:cNvGraphicFramePr/>
              <p:nvPr/>
            </p:nvGraphicFramePr>
            <p:xfrm>
              <a:off x="1657" y="3072"/>
              <a:ext cx="167" cy="159"/>
            </p:xfrm>
            <a:graphic>
              <a:graphicData uri="http://schemas.openxmlformats.org/presentationml/2006/ole">
                <mc:AlternateContent xmlns:mc="http://schemas.openxmlformats.org/markup-compatibility/2006">
                  <mc:Choice xmlns:v="urn:schemas-microsoft-com:vml" Requires="v">
                    <p:oleObj spid="_x0000_s26" name="" r:id="rId7" imgW="266065" imgH="253365" progId="Equation.3">
                      <p:embed/>
                    </p:oleObj>
                  </mc:Choice>
                  <mc:Fallback>
                    <p:oleObj name="" r:id="rId7" imgW="266065" imgH="253365" progId="Equation.3">
                      <p:embed/>
                      <p:pic>
                        <p:nvPicPr>
                          <p:cNvPr id="0" name="图片 3117"/>
                          <p:cNvPicPr/>
                          <p:nvPr/>
                        </p:nvPicPr>
                        <p:blipFill>
                          <a:blip r:embed="rId8"/>
                          <a:stretch>
                            <a:fillRect/>
                          </a:stretch>
                        </p:blipFill>
                        <p:spPr>
                          <a:xfrm>
                            <a:off x="1657" y="3072"/>
                            <a:ext cx="167" cy="159"/>
                          </a:xfrm>
                          <a:prstGeom prst="rect">
                            <a:avLst/>
                          </a:prstGeom>
                          <a:noFill/>
                          <a:ln w="38100">
                            <a:noFill/>
                            <a:miter/>
                          </a:ln>
                        </p:spPr>
                      </p:pic>
                    </p:oleObj>
                  </mc:Fallback>
                </mc:AlternateContent>
              </a:graphicData>
            </a:graphic>
          </p:graphicFrame>
          <p:graphicFrame>
            <p:nvGraphicFramePr>
              <p:cNvPr id="27" name="对象 7202"/>
              <p:cNvGraphicFramePr/>
              <p:nvPr/>
            </p:nvGraphicFramePr>
            <p:xfrm>
              <a:off x="4464" y="2592"/>
              <a:ext cx="167" cy="208"/>
            </p:xfrm>
            <a:graphic>
              <a:graphicData uri="http://schemas.openxmlformats.org/presentationml/2006/ole">
                <mc:AlternateContent xmlns:mc="http://schemas.openxmlformats.org/markup-compatibility/2006">
                  <mc:Choice xmlns:v="urn:schemas-microsoft-com:vml" Requires="v">
                    <p:oleObj spid="_x0000_s28" name="" r:id="rId9" imgW="266065" imgH="329565" progId="Equation.3">
                      <p:embed/>
                    </p:oleObj>
                  </mc:Choice>
                  <mc:Fallback>
                    <p:oleObj name="" r:id="rId9" imgW="266065" imgH="329565" progId="Equation.3">
                      <p:embed/>
                      <p:pic>
                        <p:nvPicPr>
                          <p:cNvPr id="0" name="图片 3123"/>
                          <p:cNvPicPr/>
                          <p:nvPr/>
                        </p:nvPicPr>
                        <p:blipFill>
                          <a:blip r:embed="rId10"/>
                          <a:stretch>
                            <a:fillRect/>
                          </a:stretch>
                        </p:blipFill>
                        <p:spPr>
                          <a:xfrm>
                            <a:off x="4464" y="2592"/>
                            <a:ext cx="167" cy="208"/>
                          </a:xfrm>
                          <a:prstGeom prst="rect">
                            <a:avLst/>
                          </a:prstGeom>
                          <a:noFill/>
                          <a:ln w="38100">
                            <a:noFill/>
                            <a:miter/>
                          </a:ln>
                        </p:spPr>
                      </p:pic>
                    </p:oleObj>
                  </mc:Fallback>
                </mc:AlternateContent>
              </a:graphicData>
            </a:graphic>
          </p:graphicFrame>
          <p:graphicFrame>
            <p:nvGraphicFramePr>
              <p:cNvPr id="29" name="对象 7203"/>
              <p:cNvGraphicFramePr/>
              <p:nvPr/>
            </p:nvGraphicFramePr>
            <p:xfrm>
              <a:off x="2553" y="1321"/>
              <a:ext cx="135" cy="167"/>
            </p:xfrm>
            <a:graphic>
              <a:graphicData uri="http://schemas.openxmlformats.org/presentationml/2006/ole">
                <mc:AlternateContent xmlns:mc="http://schemas.openxmlformats.org/markup-compatibility/2006">
                  <mc:Choice xmlns:v="urn:schemas-microsoft-com:vml" Requires="v">
                    <p:oleObj spid="_x0000_s30" name="" r:id="rId11" imgW="215900" imgH="266065" progId="Equation.3">
                      <p:embed/>
                    </p:oleObj>
                  </mc:Choice>
                  <mc:Fallback>
                    <p:oleObj name="" r:id="rId11" imgW="215900" imgH="266065" progId="Equation.3">
                      <p:embed/>
                      <p:pic>
                        <p:nvPicPr>
                          <p:cNvPr id="0" name="图片 3118"/>
                          <p:cNvPicPr/>
                          <p:nvPr/>
                        </p:nvPicPr>
                        <p:blipFill>
                          <a:blip r:embed="rId12"/>
                          <a:stretch>
                            <a:fillRect/>
                          </a:stretch>
                        </p:blipFill>
                        <p:spPr>
                          <a:xfrm>
                            <a:off x="2553" y="1321"/>
                            <a:ext cx="135" cy="167"/>
                          </a:xfrm>
                          <a:prstGeom prst="rect">
                            <a:avLst/>
                          </a:prstGeom>
                          <a:noFill/>
                          <a:ln w="38100">
                            <a:noFill/>
                            <a:miter/>
                          </a:ln>
                        </p:spPr>
                      </p:pic>
                    </p:oleObj>
                  </mc:Fallback>
                </mc:AlternateContent>
              </a:graphicData>
            </a:graphic>
          </p:graphicFrame>
        </p:grpSp>
        <p:graphicFrame>
          <p:nvGraphicFramePr>
            <p:cNvPr id="31" name="对象 7204"/>
            <p:cNvGraphicFramePr/>
            <p:nvPr/>
          </p:nvGraphicFramePr>
          <p:xfrm>
            <a:off x="2592" y="2673"/>
            <a:ext cx="144" cy="159"/>
          </p:xfrm>
          <a:graphic>
            <a:graphicData uri="http://schemas.openxmlformats.org/presentationml/2006/ole">
              <mc:AlternateContent xmlns:mc="http://schemas.openxmlformats.org/markup-compatibility/2006">
                <mc:Choice xmlns:v="urn:schemas-microsoft-com:vml" Requires="v">
                  <p:oleObj spid="_x0000_s32" name="" r:id="rId13" imgW="228600" imgH="254000" progId="Equation.3">
                    <p:embed/>
                  </p:oleObj>
                </mc:Choice>
                <mc:Fallback>
                  <p:oleObj name="" r:id="rId13" imgW="228600" imgH="254000" progId="Equation.3">
                    <p:embed/>
                    <p:pic>
                      <p:nvPicPr>
                        <p:cNvPr id="0" name="图片 3116"/>
                        <p:cNvPicPr/>
                        <p:nvPr/>
                      </p:nvPicPr>
                      <p:blipFill>
                        <a:blip r:embed="rId14"/>
                        <a:stretch>
                          <a:fillRect/>
                        </a:stretch>
                      </p:blipFill>
                      <p:spPr>
                        <a:xfrm>
                          <a:off x="2592" y="2673"/>
                          <a:ext cx="144" cy="159"/>
                        </a:xfrm>
                        <a:prstGeom prst="rect">
                          <a:avLst/>
                        </a:prstGeom>
                        <a:noFill/>
                        <a:ln w="38100">
                          <a:noFill/>
                          <a:miter/>
                        </a:ln>
                      </p:spPr>
                    </p:pic>
                  </p:oleObj>
                </mc:Fallback>
              </mc:AlternateContent>
            </a:graphicData>
          </a:graphic>
        </p:graphicFrame>
      </p:grpSp>
      <p:graphicFrame>
        <p:nvGraphicFramePr>
          <p:cNvPr id="33" name="对象 32"/>
          <p:cNvGraphicFramePr/>
          <p:nvPr/>
        </p:nvGraphicFramePr>
        <p:xfrm>
          <a:off x="6534785" y="5318443"/>
          <a:ext cx="1106488" cy="320675"/>
        </p:xfrm>
        <a:graphic>
          <a:graphicData uri="http://schemas.openxmlformats.org/presentationml/2006/ole">
            <mc:AlternateContent xmlns:mc="http://schemas.openxmlformats.org/markup-compatibility/2006">
              <mc:Choice xmlns:v="urn:schemas-microsoft-com:vml" Requires="v">
                <p:oleObj spid="_x0000_s34" name="" r:id="rId15" imgW="1395730" imgH="405765" progId="Equation.3">
                  <p:embed/>
                </p:oleObj>
              </mc:Choice>
              <mc:Fallback>
                <p:oleObj name="" r:id="rId15" imgW="1395730" imgH="405765" progId="Equation.3">
                  <p:embed/>
                  <p:pic>
                    <p:nvPicPr>
                      <p:cNvPr id="0" name="图片 3122"/>
                      <p:cNvPicPr/>
                      <p:nvPr/>
                    </p:nvPicPr>
                    <p:blipFill>
                      <a:blip r:embed="rId16"/>
                      <a:stretch>
                        <a:fillRect/>
                      </a:stretch>
                    </p:blipFill>
                    <p:spPr>
                      <a:xfrm>
                        <a:off x="6534785" y="5318443"/>
                        <a:ext cx="1106488" cy="320675"/>
                      </a:xfrm>
                      <a:prstGeom prst="rect">
                        <a:avLst/>
                      </a:prstGeom>
                      <a:noFill/>
                      <a:ln w="38100">
                        <a:noFill/>
                        <a:miter/>
                      </a:ln>
                    </p:spPr>
                  </p:pic>
                </p:oleObj>
              </mc:Fallback>
            </mc:AlternateContent>
          </a:graphicData>
        </a:graphic>
      </p:graphicFrame>
      <p:graphicFrame>
        <p:nvGraphicFramePr>
          <p:cNvPr id="35" name="对象 34"/>
          <p:cNvGraphicFramePr/>
          <p:nvPr/>
        </p:nvGraphicFramePr>
        <p:xfrm>
          <a:off x="9836785" y="4824730"/>
          <a:ext cx="1157288" cy="328613"/>
        </p:xfrm>
        <a:graphic>
          <a:graphicData uri="http://schemas.openxmlformats.org/presentationml/2006/ole">
            <mc:AlternateContent xmlns:mc="http://schemas.openxmlformats.org/markup-compatibility/2006">
              <mc:Choice xmlns:v="urn:schemas-microsoft-com:vml" Requires="v">
                <p:oleObj spid="_x0000_s36" name="" r:id="rId17" imgW="1421130" imgH="405765" progId="Equation.3">
                  <p:embed/>
                </p:oleObj>
              </mc:Choice>
              <mc:Fallback>
                <p:oleObj name="" r:id="rId17" imgW="1421130" imgH="405765" progId="Equation.3">
                  <p:embed/>
                  <p:pic>
                    <p:nvPicPr>
                      <p:cNvPr id="0" name="图片 3124"/>
                      <p:cNvPicPr/>
                      <p:nvPr/>
                    </p:nvPicPr>
                    <p:blipFill>
                      <a:blip r:embed="rId18"/>
                      <a:stretch>
                        <a:fillRect/>
                      </a:stretch>
                    </p:blipFill>
                    <p:spPr>
                      <a:xfrm>
                        <a:off x="9836785" y="4824730"/>
                        <a:ext cx="1157288" cy="328613"/>
                      </a:xfrm>
                      <a:prstGeom prst="rect">
                        <a:avLst/>
                      </a:prstGeom>
                      <a:noFill/>
                      <a:ln w="38100">
                        <a:noFill/>
                        <a:miter/>
                      </a:ln>
                    </p:spPr>
                  </p:pic>
                </p:oleObj>
              </mc:Fallback>
            </mc:AlternateContent>
          </a:graphicData>
        </a:graphic>
      </p:graphicFrame>
      <p:graphicFrame>
        <p:nvGraphicFramePr>
          <p:cNvPr id="37" name="对象 36"/>
          <p:cNvGraphicFramePr/>
          <p:nvPr/>
        </p:nvGraphicFramePr>
        <p:xfrm>
          <a:off x="6442710" y="3376930"/>
          <a:ext cx="969963" cy="287338"/>
        </p:xfrm>
        <a:graphic>
          <a:graphicData uri="http://schemas.openxmlformats.org/presentationml/2006/ole">
            <mc:AlternateContent xmlns:mc="http://schemas.openxmlformats.org/markup-compatibility/2006">
              <mc:Choice xmlns:v="urn:schemas-microsoft-com:vml" Requires="v">
                <p:oleObj spid="_x0000_s38" name="" r:id="rId19" imgW="1370330" imgH="405765" progId="Equation.3">
                  <p:embed/>
                </p:oleObj>
              </mc:Choice>
              <mc:Fallback>
                <p:oleObj name="" r:id="rId19" imgW="1370330" imgH="405765" progId="Equation.3">
                  <p:embed/>
                  <p:pic>
                    <p:nvPicPr>
                      <p:cNvPr id="0" name="图片 3128"/>
                      <p:cNvPicPr/>
                      <p:nvPr/>
                    </p:nvPicPr>
                    <p:blipFill>
                      <a:blip r:embed="rId20"/>
                      <a:stretch>
                        <a:fillRect/>
                      </a:stretch>
                    </p:blipFill>
                    <p:spPr>
                      <a:xfrm>
                        <a:off x="6442710" y="3376930"/>
                        <a:ext cx="969963" cy="287338"/>
                      </a:xfrm>
                      <a:prstGeom prst="rect">
                        <a:avLst/>
                      </a:prstGeom>
                      <a:noFill/>
                      <a:ln w="38100">
                        <a:noFill/>
                        <a:miter/>
                      </a:ln>
                    </p:spPr>
                  </p:pic>
                </p:oleObj>
              </mc:Fallback>
            </mc:AlternateContent>
          </a:graphicData>
        </a:graphic>
      </p:graphicFrame>
      <p:graphicFrame>
        <p:nvGraphicFramePr>
          <p:cNvPr id="39" name="对象 38"/>
          <p:cNvGraphicFramePr/>
          <p:nvPr/>
        </p:nvGraphicFramePr>
        <p:xfrm>
          <a:off x="8936673" y="5327968"/>
          <a:ext cx="1219200" cy="334962"/>
        </p:xfrm>
        <a:graphic>
          <a:graphicData uri="http://schemas.openxmlformats.org/presentationml/2006/ole">
            <mc:AlternateContent xmlns:mc="http://schemas.openxmlformats.org/markup-compatibility/2006">
              <mc:Choice xmlns:v="urn:schemas-microsoft-com:vml" Requires="v">
                <p:oleObj spid="_x0000_s40" name="" r:id="rId21" imgW="1471930" imgH="405765" progId="Equation.3">
                  <p:embed/>
                </p:oleObj>
              </mc:Choice>
              <mc:Fallback>
                <p:oleObj name="" r:id="rId21" imgW="1471930" imgH="405765" progId="Equation.3">
                  <p:embed/>
                  <p:pic>
                    <p:nvPicPr>
                      <p:cNvPr id="0" name="图片 3121"/>
                      <p:cNvPicPr/>
                      <p:nvPr/>
                    </p:nvPicPr>
                    <p:blipFill>
                      <a:blip r:embed="rId22"/>
                      <a:stretch>
                        <a:fillRect/>
                      </a:stretch>
                    </p:blipFill>
                    <p:spPr>
                      <a:xfrm>
                        <a:off x="8936673" y="5327968"/>
                        <a:ext cx="1219200" cy="334962"/>
                      </a:xfrm>
                      <a:prstGeom prst="rect">
                        <a:avLst/>
                      </a:prstGeom>
                      <a:noFill/>
                      <a:ln w="38100">
                        <a:noFill/>
                        <a:miter/>
                      </a:ln>
                    </p:spPr>
                  </p:pic>
                </p:oleObj>
              </mc:Fallback>
            </mc:AlternateContent>
          </a:graphicData>
        </a:graphic>
      </p:graphicFrame>
      <p:graphicFrame>
        <p:nvGraphicFramePr>
          <p:cNvPr id="41" name="对象 40"/>
          <p:cNvGraphicFramePr/>
          <p:nvPr/>
        </p:nvGraphicFramePr>
        <p:xfrm>
          <a:off x="9851073" y="3300730"/>
          <a:ext cx="1219200" cy="341313"/>
        </p:xfrm>
        <a:graphic>
          <a:graphicData uri="http://schemas.openxmlformats.org/presentationml/2006/ole">
            <mc:AlternateContent xmlns:mc="http://schemas.openxmlformats.org/markup-compatibility/2006">
              <mc:Choice xmlns:v="urn:schemas-microsoft-com:vml" Requires="v">
                <p:oleObj spid="_x0000_s42" name="" r:id="rId23" imgW="1446530" imgH="405765" progId="Equation.3">
                  <p:embed/>
                </p:oleObj>
              </mc:Choice>
              <mc:Fallback>
                <p:oleObj name="" r:id="rId23" imgW="1446530" imgH="405765" progId="Equation.3">
                  <p:embed/>
                  <p:pic>
                    <p:nvPicPr>
                      <p:cNvPr id="0" name="图片 3125"/>
                      <p:cNvPicPr/>
                      <p:nvPr/>
                    </p:nvPicPr>
                    <p:blipFill>
                      <a:blip r:embed="rId24"/>
                      <a:stretch>
                        <a:fillRect/>
                      </a:stretch>
                    </p:blipFill>
                    <p:spPr>
                      <a:xfrm>
                        <a:off x="9851073" y="3300730"/>
                        <a:ext cx="1219200" cy="341313"/>
                      </a:xfrm>
                      <a:prstGeom prst="rect">
                        <a:avLst/>
                      </a:prstGeom>
                      <a:noFill/>
                      <a:ln w="38100">
                        <a:noFill/>
                        <a:miter/>
                      </a:ln>
                    </p:spPr>
                  </p:pic>
                </p:oleObj>
              </mc:Fallback>
            </mc:AlternateContent>
          </a:graphicData>
        </a:graphic>
      </p:graphicFrame>
      <p:graphicFrame>
        <p:nvGraphicFramePr>
          <p:cNvPr id="43" name="对象 42"/>
          <p:cNvGraphicFramePr/>
          <p:nvPr/>
        </p:nvGraphicFramePr>
        <p:xfrm>
          <a:off x="5355273" y="4061143"/>
          <a:ext cx="1193800" cy="330200"/>
        </p:xfrm>
        <a:graphic>
          <a:graphicData uri="http://schemas.openxmlformats.org/presentationml/2006/ole">
            <mc:AlternateContent xmlns:mc="http://schemas.openxmlformats.org/markup-compatibility/2006">
              <mc:Choice xmlns:v="urn:schemas-microsoft-com:vml" Requires="v">
                <p:oleObj spid="_x0000_s44" name="" r:id="rId25" imgW="1459230" imgH="405765" progId="Equation.3">
                  <p:embed/>
                </p:oleObj>
              </mc:Choice>
              <mc:Fallback>
                <p:oleObj name="" r:id="rId25" imgW="1459230" imgH="405765" progId="Equation.3">
                  <p:embed/>
                  <p:pic>
                    <p:nvPicPr>
                      <p:cNvPr id="0" name="图片 3126"/>
                      <p:cNvPicPr/>
                      <p:nvPr/>
                    </p:nvPicPr>
                    <p:blipFill>
                      <a:blip r:embed="rId26"/>
                      <a:stretch>
                        <a:fillRect/>
                      </a:stretch>
                    </p:blipFill>
                    <p:spPr>
                      <a:xfrm>
                        <a:off x="5355273" y="4061143"/>
                        <a:ext cx="1193800" cy="330200"/>
                      </a:xfrm>
                      <a:prstGeom prst="rect">
                        <a:avLst/>
                      </a:prstGeom>
                      <a:noFill/>
                      <a:ln w="38100">
                        <a:noFill/>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6"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arn(in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500"/>
                            </p:stCondLst>
                            <p:childTnLst>
                              <p:par>
                                <p:cTn id="24" presetID="2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right)">
                                      <p:cBhvr>
                                        <p:cTn id="26" dur="500"/>
                                        <p:tgtEl>
                                          <p:spTgt spid="14"/>
                                        </p:tgtEl>
                                      </p:cBhvr>
                                    </p:animEffect>
                                  </p:childTnLst>
                                </p:cTn>
                              </p:par>
                            </p:childTnLst>
                          </p:cTn>
                        </p:par>
                        <p:par>
                          <p:cTn id="27" fill="hold">
                            <p:stCondLst>
                              <p:cond delay="1000"/>
                            </p:stCondLst>
                            <p:childTnLst>
                              <p:par>
                                <p:cTn id="28" presetID="22" presetClass="entr" presetSubtype="1"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up)">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5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1000"/>
                            </p:stCondLst>
                            <p:childTnLst>
                              <p:par>
                                <p:cTn id="41" presetID="22" presetClass="entr" presetSubtype="8" fill="hold"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left)">
                                      <p:cBhvr>
                                        <p:cTn id="43" dur="500"/>
                                        <p:tgtEl>
                                          <p:spTgt spid="35"/>
                                        </p:tgtEl>
                                      </p:cBhvr>
                                    </p:animEffect>
                                  </p:childTnLst>
                                </p:cTn>
                              </p:par>
                            </p:childTnLst>
                          </p:cTn>
                        </p:par>
                        <p:par>
                          <p:cTn id="44" fill="hold">
                            <p:stCondLst>
                              <p:cond delay="15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2500"/>
                            </p:stCondLst>
                            <p:childTnLst>
                              <p:par>
                                <p:cTn id="53" presetID="22" presetClass="entr" presetSubtype="8"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3000"/>
                            </p:stCondLst>
                            <p:childTnLst>
                              <p:par>
                                <p:cTn id="57" presetID="22" presetClass="entr" presetSubtype="8"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left)">
                                      <p:cBhvr>
                                        <p:cTn id="5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14882</Words>
  <Application>WPS 表格</Application>
  <PresentationFormat>宽屏</PresentationFormat>
  <Paragraphs>455</Paragraphs>
  <Slides>74</Slides>
  <Notes>1</Notes>
  <HiddenSlides>0</HiddenSlides>
  <MMClips>0</MMClips>
  <ScaleCrop>false</ScaleCrop>
  <HeadingPairs>
    <vt:vector size="8" baseType="variant">
      <vt:variant>
        <vt:lpstr>已用的字体</vt:lpstr>
      </vt:variant>
      <vt:variant>
        <vt:i4>50</vt:i4>
      </vt:variant>
      <vt:variant>
        <vt:lpstr>主题</vt:lpstr>
      </vt:variant>
      <vt:variant>
        <vt:i4>1</vt:i4>
      </vt:variant>
      <vt:variant>
        <vt:lpstr>嵌入 OLE 服务器</vt:lpstr>
      </vt:variant>
      <vt:variant>
        <vt:i4>52</vt:i4>
      </vt:variant>
      <vt:variant>
        <vt:lpstr>幻灯片标题</vt:lpstr>
      </vt:variant>
      <vt:variant>
        <vt:i4>74</vt:i4>
      </vt:variant>
    </vt:vector>
  </HeadingPairs>
  <TitlesOfParts>
    <vt:vector size="177" baseType="lpstr">
      <vt:lpstr>Arial</vt:lpstr>
      <vt:lpstr>宋体</vt:lpstr>
      <vt:lpstr>Wingdings</vt:lpstr>
      <vt:lpstr>微软雅黑</vt:lpstr>
      <vt:lpstr>Times New Roman</vt:lpstr>
      <vt:lpstr>黑体</vt:lpstr>
      <vt:lpstr>等线</vt:lpstr>
      <vt:lpstr>汉仪中等线KW</vt:lpstr>
      <vt:lpstr>Microsoft YaHei Bold</vt:lpstr>
      <vt:lpstr>楷体</vt:lpstr>
      <vt:lpstr>汉仪楷体KW</vt:lpstr>
      <vt:lpstr>Microsoft YaHei Regular</vt:lpstr>
      <vt:lpstr>Times New Roman Regular</vt:lpstr>
      <vt:lpstr>Times New Roman Italic</vt:lpstr>
      <vt:lpstr>汉仪书宋二KW</vt:lpstr>
      <vt:lpstr>DejaVu Math TeX Gyre</vt:lpstr>
      <vt:lpstr>Calibri</vt:lpstr>
      <vt:lpstr>宋体</vt:lpstr>
      <vt:lpstr>Arial Unicode MS</vt:lpstr>
      <vt:lpstr>Helvetica Neue</vt:lpstr>
      <vt:lpstr>Times New Roman Bold</vt:lpstr>
      <vt:lpstr>Microsoft YaHei</vt:lpstr>
      <vt:lpstr>思源黑体 CN Normal</vt:lpstr>
      <vt:lpstr>Symbol</vt:lpstr>
      <vt:lpstr>楷体_GB2312</vt:lpstr>
      <vt:lpstr>汉仪楷体简</vt:lpstr>
      <vt:lpstr>幼圆</vt:lpstr>
      <vt:lpstr>苹方-简</vt:lpstr>
      <vt:lpstr>Kingsoft Sign</vt:lpstr>
      <vt:lpstr>Symbol</vt:lpstr>
      <vt:lpstr>幼圆</vt:lpstr>
      <vt:lpstr>楷体</vt:lpstr>
      <vt:lpstr>楷体_GB2312</vt:lpstr>
      <vt:lpstr>等线</vt:lpstr>
      <vt:lpstr>宋体</vt:lpstr>
      <vt:lpstr>Courier New Regular</vt:lpstr>
      <vt:lpstr>Copperplate Regular</vt:lpstr>
      <vt:lpstr>Corsiva Hebrew Regular</vt:lpstr>
      <vt:lpstr>Baghdad</vt:lpstr>
      <vt:lpstr>Bangla MN Regular</vt:lpstr>
      <vt:lpstr>Microsoft YaHei Light</vt:lpstr>
      <vt:lpstr>宋体-简</vt:lpstr>
      <vt:lpstr>FangSong</vt:lpstr>
      <vt:lpstr>方正字迹-童体毛笔简体</vt:lpstr>
      <vt:lpstr>Arial Italic</vt:lpstr>
      <vt:lpstr>Andale Mono</vt:lpstr>
      <vt:lpstr>方正品尚黑</vt:lpstr>
      <vt:lpstr>CPo3HKS</vt:lpstr>
      <vt:lpstr>方正铁筋隶书繁体</vt:lpstr>
      <vt:lpstr>字魂27号-布丁体</vt:lpstr>
      <vt:lpstr>WPS</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Paint.Picture</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空间两点间的距离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六月</cp:lastModifiedBy>
  <cp:revision>13</cp:revision>
  <dcterms:created xsi:type="dcterms:W3CDTF">2023-10-19T01:51:58Z</dcterms:created>
  <dcterms:modified xsi:type="dcterms:W3CDTF">2023-10-19T01:51:58Z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2052-6.2.2.8394</vt:lpwstr>
  </property>
  <property fmtid="{D5CDD505-2E9C-101B-9397-08002B2CF9AE}" pid="3" name="ICV">
    <vt:lpwstr>44D0236676AEF0121FDE2D65682EE0FA_41</vt:lpwstr>
  </property>
</Properties>
</file>