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handoutMasterIdLst>
    <p:handoutMasterId r:id="rId65"/>
  </p:handoutMasterIdLst>
  <p:sldIdLst>
    <p:sldId id="257" r:id="rId3"/>
    <p:sldId id="258" r:id="rId4"/>
    <p:sldId id="457" r:id="rId5"/>
    <p:sldId id="456" r:id="rId7"/>
    <p:sldId id="259" r:id="rId8"/>
    <p:sldId id="260" r:id="rId9"/>
    <p:sldId id="262" r:id="rId10"/>
    <p:sldId id="266" r:id="rId11"/>
    <p:sldId id="458" r:id="rId12"/>
    <p:sldId id="267" r:id="rId13"/>
    <p:sldId id="269" r:id="rId14"/>
    <p:sldId id="459" r:id="rId15"/>
    <p:sldId id="460" r:id="rId16"/>
    <p:sldId id="461" r:id="rId17"/>
    <p:sldId id="462" r:id="rId18"/>
    <p:sldId id="276" r:id="rId19"/>
    <p:sldId id="463" r:id="rId20"/>
    <p:sldId id="337" r:id="rId21"/>
    <p:sldId id="464" r:id="rId22"/>
    <p:sldId id="465" r:id="rId23"/>
    <p:sldId id="346" r:id="rId24"/>
    <p:sldId id="347" r:id="rId25"/>
    <p:sldId id="412" r:id="rId26"/>
    <p:sldId id="466" r:id="rId27"/>
    <p:sldId id="467" r:id="rId28"/>
    <p:sldId id="468" r:id="rId29"/>
    <p:sldId id="427" r:id="rId30"/>
    <p:sldId id="469" r:id="rId31"/>
    <p:sldId id="470" r:id="rId32"/>
    <p:sldId id="471" r:id="rId33"/>
    <p:sldId id="472" r:id="rId34"/>
    <p:sldId id="473" r:id="rId35"/>
    <p:sldId id="474" r:id="rId36"/>
    <p:sldId id="475" r:id="rId37"/>
    <p:sldId id="476" r:id="rId38"/>
    <p:sldId id="477" r:id="rId39"/>
    <p:sldId id="478" r:id="rId40"/>
    <p:sldId id="479" r:id="rId41"/>
    <p:sldId id="480" r:id="rId42"/>
    <p:sldId id="481" r:id="rId43"/>
    <p:sldId id="482" r:id="rId44"/>
    <p:sldId id="483" r:id="rId45"/>
    <p:sldId id="484" r:id="rId46"/>
    <p:sldId id="485" r:id="rId47"/>
    <p:sldId id="486" r:id="rId48"/>
    <p:sldId id="487" r:id="rId49"/>
    <p:sldId id="488" r:id="rId50"/>
    <p:sldId id="431" r:id="rId51"/>
    <p:sldId id="489" r:id="rId52"/>
    <p:sldId id="490" r:id="rId53"/>
    <p:sldId id="491" r:id="rId54"/>
    <p:sldId id="492" r:id="rId55"/>
    <p:sldId id="493" r:id="rId56"/>
    <p:sldId id="494" r:id="rId57"/>
    <p:sldId id="495" r:id="rId58"/>
    <p:sldId id="496" r:id="rId59"/>
    <p:sldId id="497" r:id="rId60"/>
    <p:sldId id="498" r:id="rId61"/>
    <p:sldId id="499" r:id="rId62"/>
    <p:sldId id="500" r:id="rId63"/>
    <p:sldId id="443" r:id="rId6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234"/>
        <p:guide pos="3840"/>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handoutMaster" Target="handoutMasters/handoutMaster1.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notesMaster" Target="notesMasters/notesMaster1.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1266"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11267" name="对象"/>
          <p:cNvSpPr>
            <a:spLocks noGrp="1" noChangeAspect="1"/>
          </p:cNvSpPr>
          <p:nvPr>
            <p:ph type="sldImg"/>
          </p:nvPr>
        </p:nvSpPr>
        <p:spPr>
          <a:ln>
            <a:noFill/>
          </a:ln>
        </p:spPr>
      </p:sp>
      <p:sp>
        <p:nvSpPr>
          <p:cNvPr id="11268"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3314" name="文本框"/>
          <p:cNvSpPr>
            <a:spLocks noGrp="1"/>
          </p:cNvSpPr>
          <p:nvPr>
            <p:ph type="sldNum" sz="quarter"/>
          </p:nvPr>
        </p:nvSpPr>
        <p:spPr>
          <a:xfrm>
            <a:off x="3884613" y="8685213"/>
            <a:ext cx="2971800" cy="458787"/>
          </a:xfrm>
          <a:prstGeom prst="rect">
            <a:avLst/>
          </a:prstGeom>
          <a:noFill/>
          <a:ln w="9525">
            <a:noFill/>
          </a:ln>
        </p:spPr>
        <p:txBody>
          <a:bodyPr vert="horz" wrap="square" lIns="91440" tIns="45720" rIns="91440" bIns="45720" anchor="b" anchorCtr="0"/>
          <a:p>
            <a:pPr lvl="0" algn="r"/>
            <a:fld id="{9A0DB2DC-4C9A-4742-B13C-FB6460FD3503}" type="slidenum">
              <a:rPr lang="en-US" altLang="zh-CN" sz="1200" u="none" baseline="0">
                <a:latin typeface="等线" charset="-122"/>
                <a:ea typeface="等线" charset="-122"/>
              </a:rPr>
            </a:fld>
            <a:endParaRPr lang="en-US" altLang="zh-CN" sz="1200" u="none" baseline="0">
              <a:latin typeface="等线" charset="-122"/>
              <a:ea typeface="等线" charset="-122"/>
            </a:endParaRPr>
          </a:p>
        </p:txBody>
      </p:sp>
      <p:sp>
        <p:nvSpPr>
          <p:cNvPr id="13315" name="对象"/>
          <p:cNvSpPr>
            <a:spLocks noGrp="1" noChangeAspect="1"/>
          </p:cNvSpPr>
          <p:nvPr>
            <p:ph type="sldImg"/>
          </p:nvPr>
        </p:nvSpPr>
        <p:spPr>
          <a:ln>
            <a:noFill/>
          </a:ln>
        </p:spPr>
      </p:sp>
      <p:sp>
        <p:nvSpPr>
          <p:cNvPr id="13316" name="文本框"/>
          <p:cNvSpPr>
            <a:spLocks noGrp="1"/>
          </p:cNvSpPr>
          <p:nvPr>
            <p:ph type="body"/>
          </p:nvPr>
        </p:nvSpPr>
        <p:spPr/>
        <p:txBody>
          <a:bodyPr wrap="square" lIns="91440" tIns="45720" rIns="91440" bIns="45720" anchor="t" anchorCtr="0"/>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7" name="标题 6"/>
          <p:cNvSpPr>
            <a:spLocks noGrp="1"/>
          </p:cNvSpPr>
          <p:nvPr>
            <p:ph type="ctrTitle" hasCustomPrompt="1"/>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pPr fontAlgn="auto"/>
            <a:r>
              <a:rPr lang="zh-CN" altLang="en-US" strike="noStrike" noProof="1" dirty="0"/>
              <a:t>单击此处编辑标题</a:t>
            </a:r>
            <a:endParaRPr lang="zh-CN" altLang="en-US" strike="noStrike" noProof="1" dirty="0"/>
          </a:p>
        </p:txBody>
      </p:sp>
      <p:sp>
        <p:nvSpPr>
          <p:cNvPr id="8" name="副标题 7"/>
          <p:cNvSpPr>
            <a:spLocks noGrp="1"/>
          </p:cNvSpPr>
          <p:nvPr>
            <p:ph type="subTitle" idx="1" hasCustomPrompt="1"/>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16" name="日期占位符 15"/>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90204" pitchFamily="34" charset="0"/>
                <a:ea typeface="微软雅黑" panose="020B0503020204020204" charset="-122"/>
                <a:cs typeface="+mn-cs"/>
              </a:rPr>
            </a:fld>
            <a:endParaRPr lang="zh-CN" altLang="en-US" strike="noStrike" noProof="1"/>
          </a:p>
        </p:txBody>
      </p:sp>
      <p:sp>
        <p:nvSpPr>
          <p:cNvPr id="17" name="页脚占位符 16"/>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18" name="灯片编号占位符 17"/>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90204" pitchFamily="34" charset="0"/>
                <a:ea typeface="微软雅黑" panose="020B0503020204020204" charset="-122"/>
                <a:cs typeface="+mn-cs"/>
              </a:rPr>
            </a:fld>
            <a:endParaRPr lang="zh-CN" altLang="en-US" strike="noStrike" noProof="1" dirty="0"/>
          </a:p>
        </p:txBody>
      </p:sp>
      <p:sp>
        <p:nvSpPr>
          <p:cNvPr id="9" name="矩形 8"/>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0" name="矩形 9"/>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1" name="矩形 10"/>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2" name="椭圆 11"/>
          <p:cNvSpPr/>
          <p:nvPr userDrawn="1"/>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353550" y="3860800"/>
            <a:ext cx="2495550" cy="2495550"/>
          </a:xfrm>
          <a:prstGeom prst="ellipse">
            <a:avLst/>
          </a:prstGeom>
          <a:solidFill>
            <a:srgbClr val="FF6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4" name="椭圆 13"/>
          <p:cNvSpPr/>
          <p:nvPr userDrawn="1"/>
        </p:nvSpPr>
        <p:spPr>
          <a:xfrm>
            <a:off x="10439400" y="523875"/>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Tree>
  </p:cSld>
  <p:clrMapOvr>
    <a:masterClrMapping/>
  </p:clrMapOvr>
  <p:transition spd="slow" advTm="3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Tree>
  </p:cSld>
  <p:clrMapOvr>
    <a:masterClrMapping/>
  </p:clrMapOvr>
  <p:transition spd="slow"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7" name="标题 6"/>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a:t>单击此处编辑母版标题样式</a:t>
            </a:r>
            <a:endParaRPr lang="zh-CN" altLang="en-US" strike="noStrike" noProof="1"/>
          </a:p>
        </p:txBody>
      </p:sp>
      <p:sp>
        <p:nvSpPr>
          <p:cNvPr id="8" name="副标题 7"/>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zh-CN" altLang="en-US" strike="noStrike" noProof="1"/>
          </a:p>
        </p:txBody>
      </p:sp>
      <p:sp>
        <p:nvSpPr>
          <p:cNvPr id="9" name="日期占位符 8"/>
          <p:cNvSpPr>
            <a:spLocks noGrp="1"/>
          </p:cNvSpPr>
          <p:nvPr>
            <p:ph type="dt" sz="half" idx="10"/>
          </p:nvPr>
        </p:nvSpPr>
        <p:spPr>
          <a:xfrm>
            <a:off x="838200" y="6356350"/>
            <a:ext cx="2743200" cy="365125"/>
          </a:xfrm>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10" name="页脚占位符 9"/>
          <p:cNvSpPr>
            <a:spLocks noGrp="1"/>
          </p:cNvSpPr>
          <p:nvPr>
            <p:ph type="ftr" sz="quarter" idx="11"/>
          </p:nvPr>
        </p:nvSpPr>
        <p:spPr>
          <a:xfrm>
            <a:off x="4038600" y="6356350"/>
            <a:ext cx="4114800" cy="365125"/>
          </a:xfrm>
        </p:spPr>
        <p:txBody>
          <a:bodyPr/>
          <a:p>
            <a:pPr fontAlgn="auto"/>
            <a:endParaRPr lang="zh-CN" altLang="en-US" strike="noStrike" noProof="1"/>
          </a:p>
        </p:txBody>
      </p:sp>
      <p:sp>
        <p:nvSpPr>
          <p:cNvPr id="11" name="灯片编号占位符 10"/>
          <p:cNvSpPr>
            <a:spLocks noGrp="1"/>
          </p:cNvSpPr>
          <p:nvPr>
            <p:ph type="sldNum" sz="quarter" idx="12"/>
          </p:nvPr>
        </p:nvSpPr>
        <p:spPr>
          <a:xfrm>
            <a:off x="8610600" y="6356350"/>
            <a:ext cx="2743200" cy="365125"/>
          </a:xfrm>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
        <p:nvSpPr>
          <p:cNvPr id="12" name="矩形 11"/>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3" name="矩形 12"/>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4" name="矩形 13"/>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7" name="椭圆 16"/>
          <p:cNvSpPr/>
          <p:nvPr userDrawn="1"/>
        </p:nvSpPr>
        <p:spPr>
          <a:xfrm>
            <a:off x="342900" y="1365250"/>
            <a:ext cx="2495550" cy="2495550"/>
          </a:xfrm>
          <a:prstGeom prst="ellipse">
            <a:avLst/>
          </a:prstGeom>
          <a:solidFill>
            <a:srgbClr val="FFD1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353550" y="3860800"/>
            <a:ext cx="2495550" cy="2495550"/>
          </a:xfrm>
          <a:prstGeom prst="ellipse">
            <a:avLst/>
          </a:prstGeom>
          <a:solidFill>
            <a:srgbClr val="FF6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8" name="椭圆 17"/>
          <p:cNvSpPr/>
          <p:nvPr userDrawn="1"/>
        </p:nvSpPr>
        <p:spPr>
          <a:xfrm>
            <a:off x="10439400" y="523875"/>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Tree>
  </p:cSld>
  <p:clrMapOvr>
    <a:masterClrMapping/>
  </p:clrMapOvr>
  <p:transition spd="slow" advTm="3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8" name="图片 7" descr="图片1"/>
          <p:cNvPicPr/>
          <p:nvPr userDrawn="1"/>
        </p:nvPicPr>
        <p:blipFill>
          <a:blip r:embed="rId2"/>
          <a:stretch>
            <a:fillRect/>
          </a:stretch>
        </p:blipFill>
        <p:spPr>
          <a:xfrm>
            <a:off x="155575" y="188595"/>
            <a:ext cx="11880000" cy="6480175"/>
          </a:xfrm>
          <a:prstGeom prst="rect">
            <a:avLst/>
          </a:prstGeom>
        </p:spPr>
      </p:pic>
    </p:spTree>
  </p:cSld>
  <p:clrMapOvr>
    <a:masterClrMapping/>
  </p:clrMapOvr>
  <p:transition spd="slow" advTm="3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descr="图片5"/>
          <p:cNvPicPr>
            <a:picLocks noChangeAspect="1"/>
          </p:cNvPicPr>
          <p:nvPr userDrawn="1"/>
        </p:nvPicPr>
        <p:blipFill>
          <a:blip r:embed="rId2"/>
          <a:stretch>
            <a:fillRect/>
          </a:stretch>
        </p:blipFill>
        <p:spPr>
          <a:xfrm>
            <a:off x="-34925" y="0"/>
            <a:ext cx="12227560" cy="6898005"/>
          </a:xfrm>
          <a:prstGeom prst="rect">
            <a:avLst/>
          </a:prstGeom>
        </p:spPr>
      </p:pic>
    </p:spTree>
  </p:cSld>
  <p:clrMapOvr>
    <a:masterClrMapping/>
  </p:clrMapOvr>
  <p:transition spd="slow" advTm="3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8" name="图片 7" descr="图片3"/>
          <p:cNvPicPr/>
          <p:nvPr userDrawn="1"/>
        </p:nvPicPr>
        <p:blipFill>
          <a:blip r:embed="rId2"/>
          <a:stretch>
            <a:fillRect/>
          </a:stretch>
        </p:blipFill>
        <p:spPr>
          <a:xfrm>
            <a:off x="-635" y="0"/>
            <a:ext cx="12192000" cy="6866255"/>
          </a:xfrm>
          <a:prstGeom prst="rect">
            <a:avLst/>
          </a:prstGeom>
        </p:spPr>
      </p:pic>
    </p:spTree>
  </p:cSld>
  <p:clrMapOvr>
    <a:masterClrMapping/>
  </p:clrMapOvr>
  <p:transition spd="slow" advTm="3000">
    <p:push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9" name="图片 8" descr="图片4"/>
          <p:cNvPicPr>
            <a:picLocks noChangeAspect="1"/>
          </p:cNvPicPr>
          <p:nvPr userDrawn="1"/>
        </p:nvPicPr>
        <p:blipFill>
          <a:blip r:embed="rId2"/>
          <a:stretch>
            <a:fillRect/>
          </a:stretch>
        </p:blipFill>
        <p:spPr>
          <a:xfrm>
            <a:off x="0" y="0"/>
            <a:ext cx="12192000" cy="6857365"/>
          </a:xfrm>
          <a:prstGeom prst="rect">
            <a:avLst/>
          </a:prstGeom>
        </p:spPr>
      </p:pic>
    </p:spTree>
  </p:cSld>
  <p:clrMapOvr>
    <a:masterClrMapping/>
  </p:clrMapOvr>
  <p:transition spd="slow"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fourObj" preserve="1">
  <p:cSld name="标题和四项内容">
    <p:spTree>
      <p:nvGrpSpPr>
        <p:cNvPr id="1" name=""/>
        <p:cNvGrpSpPr/>
        <p:nvPr/>
      </p:nvGrpSpPr>
      <p:grpSpPr>
        <a:xfrm>
          <a:off x="0" y="0"/>
          <a:ext cx="0" cy="0"/>
          <a:chOff x="0" y="0"/>
          <a:chExt cx="0" cy="0"/>
        </a:xfrm>
      </p:grpSpPr>
      <p:pic>
        <p:nvPicPr>
          <p:cNvPr id="10" name="图片 9" descr="图片4"/>
          <p:cNvPicPr>
            <a:picLocks noChangeAspect="1"/>
          </p:cNvPicPr>
          <p:nvPr userDrawn="1"/>
        </p:nvPicPr>
        <p:blipFill>
          <a:blip r:embed="rId2"/>
          <a:stretch>
            <a:fillRect/>
          </a:stretch>
        </p:blipFill>
        <p:spPr>
          <a:xfrm>
            <a:off x="0" y="0"/>
            <a:ext cx="12192000" cy="6857365"/>
          </a:xfrm>
          <a:prstGeom prst="rect">
            <a:avLst/>
          </a:prstGeom>
        </p:spPr>
      </p:pic>
      <p:sp>
        <p:nvSpPr>
          <p:cNvPr id="11" name="圆角矩形 10"/>
          <p:cNvSpPr/>
          <p:nvPr userDrawn="1"/>
        </p:nvSpPr>
        <p:spPr>
          <a:xfrm>
            <a:off x="426085" y="459105"/>
            <a:ext cx="11340000" cy="5940000"/>
          </a:xfrm>
          <a:prstGeom prst="roundRect">
            <a:avLst>
              <a:gd name="adj" fmla="val 5371"/>
            </a:avLst>
          </a:prstGeom>
          <a:solidFill>
            <a:schemeClr val="bg1">
              <a:alpha val="8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Tm="3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7" name="图片 6" descr="图片2"/>
          <p:cNvPicPr/>
          <p:nvPr userDrawn="1"/>
        </p:nvPicPr>
        <p:blipFill>
          <a:blip r:embed="rId2"/>
          <a:stretch>
            <a:fillRect/>
          </a:stretch>
        </p:blipFill>
        <p:spPr>
          <a:xfrm>
            <a:off x="156210" y="189230"/>
            <a:ext cx="11880000" cy="6480000"/>
          </a:xfrm>
          <a:prstGeom prst="rect">
            <a:avLst/>
          </a:prstGeom>
        </p:spPr>
      </p:pic>
    </p:spTree>
  </p:cSld>
  <p:clrMapOvr>
    <a:masterClrMapping/>
  </p:clrMapOvr>
  <p:transition spd="slow" advTm="3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9.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0.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tags" Target="../tags/tag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5.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8.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0.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1.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2.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3.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4.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5.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6.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7.pn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8.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9.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p:cNvSpPr/>
          <p:nvPr/>
        </p:nvSpPr>
        <p:spPr>
          <a:xfrm>
            <a:off x="1055370" y="1484948"/>
            <a:ext cx="8446770" cy="1198880"/>
          </a:xfrm>
          <a:prstGeom prst="rect">
            <a:avLst/>
          </a:prstGeom>
          <a:noFill/>
          <a:ln w="9525">
            <a:noFill/>
          </a:ln>
        </p:spPr>
        <p:txBody>
          <a:bodyPr wrap="none" lIns="91440" tIns="45720" rIns="91440" bIns="45720" anchor="t" anchorCtr="0">
            <a:spAutoFit/>
          </a:bodyPr>
          <a:p>
            <a:r>
              <a:rPr lang="zh-CN" altLang="en-US" sz="7200" b="1" baseline="0">
                <a:solidFill>
                  <a:schemeClr val="bg1"/>
                </a:solidFill>
                <a:latin typeface="黑体" panose="02010609060101010101" charset="-122"/>
                <a:ea typeface="黑体" panose="02010609060101010101" charset="-122"/>
              </a:rPr>
              <a:t>高等数学（第</a:t>
            </a:r>
            <a:r>
              <a:rPr lang="zh-CN" altLang="en-US" sz="7200" b="1">
                <a:solidFill>
                  <a:schemeClr val="bg1"/>
                </a:solidFill>
                <a:latin typeface="黑体" panose="02010609060101010101" charset="-122"/>
                <a:ea typeface="黑体" panose="02010609060101010101" charset="-122"/>
              </a:rPr>
              <a:t>三</a:t>
            </a:r>
            <a:r>
              <a:rPr lang="zh-CN" altLang="en-US" sz="7200" b="1" baseline="0">
                <a:solidFill>
                  <a:schemeClr val="bg1"/>
                </a:solidFill>
                <a:latin typeface="黑体" panose="02010609060101010101" charset="-122"/>
                <a:ea typeface="黑体" panose="02010609060101010101" charset="-122"/>
              </a:rPr>
              <a:t>版）</a:t>
            </a:r>
            <a:endParaRPr lang="zh-CN" altLang="en-US" sz="7200" b="1" baseline="0">
              <a:solidFill>
                <a:schemeClr val="bg1"/>
              </a:solidFill>
              <a:latin typeface="黑体" panose="02010609060101010101" charset="-122"/>
              <a:ea typeface="黑体" panose="02010609060101010101" charset="-122"/>
            </a:endParaRPr>
          </a:p>
        </p:txBody>
      </p:sp>
      <p:sp>
        <p:nvSpPr>
          <p:cNvPr id="4" name="矩形"/>
          <p:cNvSpPr/>
          <p:nvPr/>
        </p:nvSpPr>
        <p:spPr>
          <a:xfrm>
            <a:off x="2783205" y="3306763"/>
            <a:ext cx="3234055" cy="829945"/>
          </a:xfrm>
          <a:prstGeom prst="rect">
            <a:avLst/>
          </a:prstGeom>
          <a:noFill/>
          <a:ln w="9525">
            <a:noFill/>
          </a:ln>
        </p:spPr>
        <p:txBody>
          <a:bodyPr wrap="none" lIns="91440" tIns="45720" rIns="91440" bIns="45720" anchor="t" anchorCtr="0">
            <a:spAutoFit/>
          </a:bodyPr>
          <a:p>
            <a:r>
              <a:rPr lang="zh-CN" altLang="en-US" sz="4800" b="1" baseline="0">
                <a:solidFill>
                  <a:schemeClr val="bg1"/>
                </a:solidFill>
                <a:latin typeface="等线" charset="-122"/>
                <a:ea typeface="等线" charset="-122"/>
              </a:rPr>
              <a:t>北京出版社</a:t>
            </a:r>
            <a:endParaRPr lang="zh-CN" altLang="en-US" sz="4800" b="1" baseline="0">
              <a:solidFill>
                <a:schemeClr val="bg1"/>
              </a:solidFill>
              <a:latin typeface="等线" charset="-122"/>
              <a:ea typeface="等线"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450">
                                          <p:stCondLst>
                                            <p:cond delay="0"/>
                                          </p:stCondLst>
                                        </p:cTn>
                                        <p:tgtEl>
                                          <p:spTgt spid="3"/>
                                        </p:tgtEl>
                                      </p:cBhvr>
                                    </p:animEffect>
                                    <p:anim calcmode="lin" valueType="num">
                                      <p:cBhvr>
                                        <p:cTn id="8" dur="4555"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3"/>
                                        </p:tgtEl>
                                        <p:attrNameLst>
                                          <p:attrName>ppt_y</p:attrName>
                                        </p:attrNameLst>
                                      </p:cBhvr>
                                      <p:tavLst>
                                        <p:tav tm="0" fmla="#ppt_y-sin(pi*$)/3">
                                          <p:val>
                                            <p:fltVal val="0.500000"/>
                                          </p:val>
                                        </p:tav>
                                        <p:tav tm="100000">
                                          <p:val>
                                            <p:fltVal val="1.000000"/>
                                          </p:val>
                                        </p:tav>
                                      </p:tavLst>
                                    </p:anim>
                                    <p:anim calcmode="lin" valueType="num">
                                      <p:cBhvr>
                                        <p:cTn id="10" dur="1660" tmFilter="0, 0; 0.125,0.2665; 0.25,0.4; 0.375,0.465; 0.5,0.5;  0.625,0.535; 0.75,0.6; 0.875,0.7335; 1,1">
                                          <p:stCondLst>
                                            <p:cond delay="1660"/>
                                          </p:stCondLst>
                                        </p:cTn>
                                        <p:tgtEl>
                                          <p:spTgt spid="3"/>
                                        </p:tgtEl>
                                        <p:attrNameLst>
                                          <p:attrName>ppt_y</p:attrName>
                                        </p:attrNameLst>
                                      </p:cBhvr>
                                      <p:tavLst>
                                        <p:tav tm="0" fmla="#ppt_y-sin(pi*$)/9">
                                          <p:val>
                                            <p:fltVal val="0.000000"/>
                                          </p:val>
                                        </p:tav>
                                        <p:tav tm="100000">
                                          <p:val>
                                            <p:fltVal val="1.000000"/>
                                          </p:val>
                                        </p:tav>
                                      </p:tavLst>
                                    </p:anim>
                                    <p:anim calcmode="lin" valueType="num">
                                      <p:cBhvr>
                                        <p:cTn id="11" dur="830" tmFilter="0, 0; 0.125,0.2665; 0.25,0.4; 0.375,0.465; 0.5,0.5;  0.625,0.535; 0.75,0.6; 0.875,0.7335; 1,1">
                                          <p:stCondLst>
                                            <p:cond delay="3310"/>
                                          </p:stCondLst>
                                        </p:cTn>
                                        <p:tgtEl>
                                          <p:spTgt spid="3"/>
                                        </p:tgtEl>
                                        <p:attrNameLst>
                                          <p:attrName>ppt_y</p:attrName>
                                        </p:attrNameLst>
                                      </p:cBhvr>
                                      <p:tavLst>
                                        <p:tav tm="0" fmla="#ppt_y-sin(pi*$)/27">
                                          <p:val>
                                            <p:fltVal val="0.000000"/>
                                          </p:val>
                                        </p:tav>
                                        <p:tav tm="100000">
                                          <p:val>
                                            <p:fltVal val="1.000000"/>
                                          </p:val>
                                        </p:tav>
                                      </p:tavLst>
                                    </p:anim>
                                    <p:anim calcmode="lin" valueType="num">
                                      <p:cBhvr>
                                        <p:cTn id="12" dur="410" tmFilter="0, 0; 0.125,0.2665; 0.25,0.4; 0.375,0.465; 0.5,0.5;  0.625,0.535; 0.75,0.6; 0.875,0.7335; 1,1">
                                          <p:stCondLst>
                                            <p:cond delay="4140"/>
                                          </p:stCondLst>
                                        </p:cTn>
                                        <p:tgtEl>
                                          <p:spTgt spid="3"/>
                                        </p:tgtEl>
                                        <p:attrNameLst>
                                          <p:attrName>ppt_y</p:attrName>
                                        </p:attrNameLst>
                                      </p:cBhvr>
                                      <p:tavLst>
                                        <p:tav tm="0" fmla="#ppt_y-sin(pi*$)/81">
                                          <p:val>
                                            <p:fltVal val="0.000000"/>
                                          </p:val>
                                        </p:tav>
                                        <p:tav tm="100000">
                                          <p:val>
                                            <p:fltVal val="1.000000"/>
                                          </p:val>
                                        </p:tav>
                                      </p:tavLst>
                                    </p:anim>
                                    <p:animScale>
                                      <p:cBhvr>
                                        <p:cTn id="13" dur="65">
                                          <p:stCondLst>
                                            <p:cond delay="1625"/>
                                          </p:stCondLst>
                                        </p:cTn>
                                        <p:tgtEl>
                                          <p:spTgt spid="3"/>
                                        </p:tgtEl>
                                      </p:cBhvr>
                                      <p:to x="100000" y="60000"/>
                                    </p:animScale>
                                    <p:animScale>
                                      <p:cBhvr>
                                        <p:cTn id="14" dur="415" decel="50000">
                                          <p:stCondLst>
                                            <p:cond delay="1690"/>
                                          </p:stCondLst>
                                        </p:cTn>
                                        <p:tgtEl>
                                          <p:spTgt spid="3"/>
                                        </p:tgtEl>
                                      </p:cBhvr>
                                      <p:to x="100000" y="100000"/>
                                    </p:animScale>
                                    <p:animScale>
                                      <p:cBhvr>
                                        <p:cTn id="15" dur="65">
                                          <p:stCondLst>
                                            <p:cond delay="3280"/>
                                          </p:stCondLst>
                                        </p:cTn>
                                        <p:tgtEl>
                                          <p:spTgt spid="3"/>
                                        </p:tgtEl>
                                      </p:cBhvr>
                                      <p:to x="100000" y="80000"/>
                                    </p:animScale>
                                    <p:animScale>
                                      <p:cBhvr>
                                        <p:cTn id="16" dur="415" decel="50000">
                                          <p:stCondLst>
                                            <p:cond delay="3345"/>
                                          </p:stCondLst>
                                        </p:cTn>
                                        <p:tgtEl>
                                          <p:spTgt spid="3"/>
                                        </p:tgtEl>
                                      </p:cBhvr>
                                      <p:to x="100000" y="100000"/>
                                    </p:animScale>
                                    <p:animScale>
                                      <p:cBhvr>
                                        <p:cTn id="17" dur="65">
                                          <p:stCondLst>
                                            <p:cond delay="4105"/>
                                          </p:stCondLst>
                                        </p:cTn>
                                        <p:tgtEl>
                                          <p:spTgt spid="3"/>
                                        </p:tgtEl>
                                      </p:cBhvr>
                                      <p:to x="100000" y="90000"/>
                                    </p:animScale>
                                    <p:animScale>
                                      <p:cBhvr>
                                        <p:cTn id="18" dur="415" decel="50000">
                                          <p:stCondLst>
                                            <p:cond delay="4170"/>
                                          </p:stCondLst>
                                        </p:cTn>
                                        <p:tgtEl>
                                          <p:spTgt spid="3"/>
                                        </p:tgtEl>
                                      </p:cBhvr>
                                      <p:to x="100000" y="100000"/>
                                    </p:animScale>
                                    <p:animScale>
                                      <p:cBhvr>
                                        <p:cTn id="19" dur="65">
                                          <p:stCondLst>
                                            <p:cond delay="4520"/>
                                          </p:stCondLst>
                                        </p:cTn>
                                        <p:tgtEl>
                                          <p:spTgt spid="3"/>
                                        </p:tgtEl>
                                      </p:cBhvr>
                                      <p:to x="100000" y="95000"/>
                                    </p:animScale>
                                    <p:animScale>
                                      <p:cBhvr>
                                        <p:cTn id="20" dur="415" decel="50000">
                                          <p:stCondLst>
                                            <p:cond delay="4585"/>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000000"/>
                                          </p:val>
                                        </p:tav>
                                        <p:tav tm="100000">
                                          <p:val>
                                            <p:strVal val="#ppt_w"/>
                                          </p:val>
                                        </p:tav>
                                      </p:tavLst>
                                    </p:anim>
                                    <p:anim calcmode="lin" valueType="num">
                                      <p:cBhvr>
                                        <p:cTn id="26" dur="1000" fill="hold"/>
                                        <p:tgtEl>
                                          <p:spTgt spid="4"/>
                                        </p:tgtEl>
                                        <p:attrNameLst>
                                          <p:attrName>ppt_h</p:attrName>
                                        </p:attrNameLst>
                                      </p:cBhvr>
                                      <p:tavLst>
                                        <p:tav tm="0">
                                          <p:val>
                                            <p:fltVal val="0.000000"/>
                                          </p:val>
                                        </p:tav>
                                        <p:tav tm="100000">
                                          <p:val>
                                            <p:strVal val="#ppt_h"/>
                                          </p:val>
                                        </p:tav>
                                      </p:tavLst>
                                    </p:anim>
                                    <p:anim calcmode="lin" valueType="num">
                                      <p:cBhvr>
                                        <p:cTn id="27" dur="1000" fill="hold"/>
                                        <p:tgtEl>
                                          <p:spTgt spid="4"/>
                                        </p:tgtEl>
                                        <p:attrNameLst>
                                          <p:attrName>style.rotation</p:attrName>
                                        </p:attrNameLst>
                                      </p:cBhvr>
                                      <p:tavLst>
                                        <p:tav tm="0">
                                          <p:val>
                                            <p:fltVal val="90.000000"/>
                                          </p:val>
                                        </p:tav>
                                        <p:tav tm="100000">
                                          <p:val>
                                            <p:fltVal val="0.000000"/>
                                          </p:val>
                                        </p:tav>
                                      </p:tavLst>
                                    </p:anim>
                                    <p:animEffect transition="in" filter="fade">
                                      <p:cBhvr>
                                        <p:cTn id="2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9065"/>
            <a:ext cx="10439400" cy="398780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b="1">
                <a:solidFill>
                  <a:schemeClr val="bg1"/>
                </a:solidFill>
                <a:latin typeface="Times New Roman Regular" panose="02020603050405020304" charset="0"/>
                <a:ea typeface="Microsoft YaHei Regular" panose="020B0503020204020204" charset="-122"/>
                <a:cs typeface="Times New Roman Regular" panose="02020603050405020304" charset="0"/>
              </a:rPr>
              <a:t>例 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某人将 500 元存入银行，年存款利率为 5%，求经过两年的本利和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endParaRPr sz="2400" b="1">
              <a:solidFill>
                <a:schemeClr val="bg1"/>
              </a:solidFill>
              <a:latin typeface="Microsoft YaHei Bold" panose="020B0503020204020204" charset="-122"/>
              <a:ea typeface="Microsoft YaHei Bold"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b="1">
                <a:solidFill>
                  <a:schemeClr val="bg1"/>
                </a:solidFill>
                <a:latin typeface="Microsoft YaHei Bold" panose="020B0503020204020204" charset="-122"/>
                <a:ea typeface="Microsoft YaHei Bold" panose="020B0503020204020204" charset="-122"/>
                <a:cs typeface="Times New Roman Regular" panose="02020603050405020304" charset="0"/>
              </a:rPr>
              <a:t>解</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经过两年的本利和为</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ctr" fontAlgn="auto">
              <a:lnSpc>
                <a:spcPct val="150000"/>
              </a:lnSpc>
              <a:extLst>
                <a:ext uri="{35155182-B16C-46BC-9424-99874614C6A1}">
                  <wpsdc:indentchars xmlns:wpsdc="http://www.wps.cn/officeDocument/2017/drawingmlCustomData" val="200" checksum="4158780845"/>
                </a:ext>
              </a:extLst>
            </a:pP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=500×(1+5%)2=551.25( 元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405255"/>
                <a:ext cx="10079990" cy="3420110"/>
              </a:xfrm>
              <a:prstGeom prst="rect">
                <a:avLst/>
              </a:prstGeom>
              <a:noFill/>
              <a:ln w="9525">
                <a:noFill/>
              </a:ln>
            </p:spPr>
            <p:txBody>
              <a:bodyPr anchor="t" anchorCtr="0">
                <a:noAutofit/>
              </a:bodyPr>
              <a:p>
                <a:pPr indent="711200" algn="just" fontAlgn="auto">
                  <a:lnSpc>
                    <a:spcPct val="150000"/>
                  </a:lnSpc>
                </a:pPr>
                <a:r>
                  <a:rPr sz="2400" dirty="0">
                    <a:solidFill>
                      <a:schemeClr val="accent6"/>
                    </a:solidFill>
                    <a:highlight>
                      <a:srgbClr val="FFFF00"/>
                    </a:highlight>
                    <a:latin typeface="Times New Roman Regular" panose="02020603050405020304" charset="0"/>
                    <a:ea typeface="Microsoft YaHei Regular" panose="020B0503020204020204" charset="-122"/>
                    <a:cs typeface="Times New Roman Regular" panose="02020603050405020304" charset="0"/>
                    <a:sym typeface="+mn-ea"/>
                  </a:rPr>
                  <a:t>1. 单利付息情形</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因每次的利息都不计入本金，故若一年分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次付息，则年末的本利和为</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14:m>
                  <m:oMathPara xmlns:m="http://schemas.openxmlformats.org/officeDocument/2006/math">
                    <m:oMathParaPr>
                      <m:jc m:val="centerGroup"/>
                    </m:oMathParaPr>
                    <m:oMath xmlns:m="http://schemas.openxmlformats.org/officeDocument/2006/math">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𝐹</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𝑃</m:t>
                      </m:r>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𝑛</m:t>
                          </m:r>
                          <m:f>
                            <m:f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𝑖</m:t>
                              </m:r>
                            </m:num>
                            <m:den>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𝑛</m:t>
                              </m:r>
                            </m:den>
                          </m:f>
                        </m:e>
                      </m:d>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𝑃</m:t>
                      </m:r>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𝑖</m:t>
                          </m:r>
                        </m:e>
                      </m:d>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oMath>
                  </m:oMathPara>
                </a14:m>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即年末的本利和与支付利息的次数无关 .</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405255"/>
                <a:ext cx="10079990" cy="342011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二、多次付息</a:t>
            </a:r>
            <a:endParaRPr lang="zh-CN" altLang="en-US" sz="2800" b="1" dirty="0">
              <a:solidFill>
                <a:schemeClr val="accent3"/>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699770"/>
                <a:ext cx="10079990" cy="4712335"/>
              </a:xfrm>
              <a:prstGeom prst="rect">
                <a:avLst/>
              </a:prstGeom>
              <a:noFill/>
              <a:ln w="9525">
                <a:noFill/>
              </a:ln>
            </p:spPr>
            <p:txBody>
              <a:bodyPr anchor="t" anchorCtr="0">
                <a:noAutofit/>
              </a:bodyPr>
              <a:p>
                <a:pPr indent="711200" algn="just" fontAlgn="auto">
                  <a:lnSpc>
                    <a:spcPct val="150000"/>
                  </a:lnSpc>
                </a:pPr>
                <a:r>
                  <a:rPr sz="2400" dirty="0">
                    <a:solidFill>
                      <a:schemeClr val="accent6"/>
                    </a:solidFill>
                    <a:highlight>
                      <a:srgbClr val="FFFF00"/>
                    </a:highlight>
                    <a:latin typeface="Times New Roman Regular" panose="02020603050405020304" charset="0"/>
                    <a:ea typeface="Microsoft YaHei Regular" panose="020B0503020204020204" charset="-122"/>
                    <a:cs typeface="Times New Roman Regular" panose="02020603050405020304" charset="0"/>
                    <a:sym typeface="+mn-ea"/>
                  </a:rPr>
                  <a:t>2. 复利付息情形</a:t>
                </a:r>
                <a:endParaRPr sz="2400" dirty="0">
                  <a:solidFill>
                    <a:schemeClr val="accent6"/>
                  </a:solidFill>
                  <a:highlight>
                    <a:srgbClr val="FFFF00"/>
                  </a:highlight>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因每次支付的利息都计入本金，故年末的本利和与支付利息的次数是有关系的 .</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设初始本金为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元 )，年利率为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，若一年分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次付息，则一年末的本利和为</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14:m>
                  <m:oMathPara xmlns:m="http://schemas.openxmlformats.org/officeDocument/2006/math">
                    <m:oMathParaPr>
                      <m:jc m:val="centerGroup"/>
                    </m:oMathParaPr>
                    <m:oMath xmlns:m="http://schemas.openxmlformats.org/officeDocument/2006/math">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𝑃</m:t>
                      </m:r>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𝑖</m:t>
                                  </m:r>
                                </m:num>
                                <m:den>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𝑚</m:t>
                                  </m:r>
                                </m:den>
                              </m:f>
                            </m:e>
                          </m:d>
                        </m:e>
                        <m: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𝑚</m:t>
                          </m:r>
                        </m:sup>
                      </m:s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oMath>
                  </m:oMathPara>
                </a14:m>
                <a:endPar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endParaRPr>
              </a:p>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即实际利率</a:t>
                </a:r>
                <a14:m>
                  <m:oMath xmlns:m="http://schemas.openxmlformats.org/officeDocument/2006/math">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𝑟</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𝑖</m:t>
                                </m:r>
                              </m:num>
                              <m:den>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𝑚</m:t>
                                </m:r>
                              </m:den>
                            </m:f>
                          </m:e>
                        </m:d>
                      </m:e>
                      <m: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𝑚</m:t>
                        </m:r>
                      </m:sup>
                    </m:s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oMath>
                </a14:m>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699770"/>
                <a:ext cx="10079990" cy="471233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751965"/>
                <a:ext cx="10079990" cy="3660140"/>
              </a:xfrm>
              <a:prstGeom prst="rect">
                <a:avLst/>
              </a:prstGeom>
              <a:noFill/>
              <a:ln w="9525">
                <a:noFill/>
              </a:ln>
            </p:spPr>
            <p:txBody>
              <a:bodyPr anchor="t" anchorCtr="0">
                <a:noAutofit/>
              </a:bodyPr>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例 2　年利率 12%，按季复利计算，试计算实际利率 .</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解</a:t>
                </a:r>
                <a:r>
                  <a:rPr 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14:m>
                  <m:oMath xmlns:m="http://schemas.openxmlformats.org/officeDocument/2006/math">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𝑟</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𝑖</m:t>
                                </m:r>
                              </m:num>
                              <m:den>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𝑚</m:t>
                                </m:r>
                              </m:den>
                            </m:f>
                          </m:e>
                        </m:d>
                      </m:e>
                      <m: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𝑚</m:t>
                        </m:r>
                      </m:sup>
                    </m:s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12</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num>
                              <m:den>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4</m:t>
                                </m:r>
                              </m:den>
                            </m:f>
                          </m:e>
                        </m:d>
                      </m:e>
                      <m: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4</m:t>
                        </m:r>
                      </m:sup>
                    </m:s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12</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55</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oMath>
                </a14:m>
                <a:endParaRPr 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751965"/>
                <a:ext cx="10079990" cy="366014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699770"/>
                <a:ext cx="10079990" cy="4712335"/>
              </a:xfrm>
              <a:prstGeom prst="rect">
                <a:avLst/>
              </a:prstGeom>
              <a:noFill/>
              <a:ln w="9525">
                <a:noFill/>
              </a:ln>
            </p:spPr>
            <p:txBody>
              <a:bodyPr anchor="t" anchorCtr="0">
                <a:noAutofit/>
              </a:bodyPr>
              <a:p>
                <a:pPr indent="711200" algn="just" fontAlgn="auto">
                  <a:lnSpc>
                    <a:spcPct val="150000"/>
                  </a:lnSpc>
                </a:pPr>
                <a:r>
                  <a:rPr sz="2400" dirty="0">
                    <a:solidFill>
                      <a:schemeClr val="accent6"/>
                    </a:solidFill>
                    <a:highlight>
                      <a:srgbClr val="FFFF00"/>
                    </a:highlight>
                    <a:latin typeface="Times New Roman Regular" panose="02020603050405020304" charset="0"/>
                    <a:ea typeface="Microsoft YaHei Regular" panose="020B0503020204020204" charset="-122"/>
                    <a:cs typeface="Times New Roman Regular" panose="02020603050405020304" charset="0"/>
                    <a:sym typeface="+mn-ea"/>
                  </a:rPr>
                  <a:t>3. 连续复利情形</a:t>
                </a:r>
                <a:endParaRPr sz="2400" dirty="0">
                  <a:solidFill>
                    <a:schemeClr val="accent6"/>
                  </a:solidFill>
                  <a:highlight>
                    <a:srgbClr val="FFFF00"/>
                  </a:highlight>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设初始本金为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元 )，年利率为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，若一年的付息期数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m</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，即每时每刻计息，称为连续复利，那么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年末的本利和为</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711200" algn="just" fontAlgn="auto">
                  <a:lnSpc>
                    <a:spcPct val="150000"/>
                  </a:lnSpc>
                </a:pPr>
                <a14:m>
                  <m:oMathPara xmlns:m="http://schemas.openxmlformats.org/officeDocument/2006/math">
                    <m:oMathParaPr>
                      <m:jc m:val="centerGroup"/>
                    </m:oMathParaPr>
                    <m:oMath xmlns:m="http://schemas.openxmlformats.org/officeDocument/2006/math">
                      <m:sSub>
                        <m:sSub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𝐹</m:t>
                          </m:r>
                        </m:e>
                        <m:sub>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𝑛</m:t>
                          </m:r>
                        </m:sub>
                      </m:sSub>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unc>
                        <m:func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uncPr>
                        <m:fName>
                          <m:limLow>
                            <m:limLowPr>
                              <m:ctrlPr>
                                <a:rPr 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limLowPr>
                            <m:e>
                              <m:r>
                                <m:rPr>
                                  <m:sty m:val="p"/>
                                </m:rPr>
                                <a:rPr 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lim</m:t>
                              </m:r>
                            </m:e>
                            <m:lim>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𝑚</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lim>
                          </m:limLow>
                        </m:fName>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𝑃</m:t>
                          </m:r>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𝑖</m:t>
                                      </m:r>
                                    </m:num>
                                    <m:den>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𝑚</m:t>
                                      </m:r>
                                    </m:den>
                                  </m:f>
                                </m:e>
                              </m:d>
                            </m:e>
                            <m: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𝑚𝑛</m:t>
                              </m:r>
                            </m:sup>
                          </m:sSup>
                        </m:e>
                      </m:func>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unc>
                        <m:func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uncPr>
                        <m:fName>
                          <m:limLow>
                            <m:limLowPr>
                              <m:ctrlPr>
                                <a:rPr 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limLowPr>
                            <m:e>
                              <m:r>
                                <m:rPr>
                                  <m:sty m:val="p"/>
                                </m:rPr>
                                <a:rPr 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lim</m:t>
                              </m:r>
                            </m:e>
                            <m:lim>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𝑚</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lim>
                          </m:limLow>
                        </m:fName>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𝑃</m:t>
                          </m:r>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d>
                                <m:dPr>
                                  <m:begChr m:val="["/>
                                  <m:endChr m:val="]"/>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d>
                                        <m:d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𝑖</m:t>
                                              </m:r>
                                            </m:num>
                                            <m:den>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𝑚</m:t>
                                              </m:r>
                                            </m:den>
                                          </m:f>
                                        </m:e>
                                      </m:d>
                                    </m:e>
                                    <m:sup>
                                      <m:f>
                                        <m:f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𝑚</m:t>
                                          </m:r>
                                        </m:num>
                                        <m:den>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𝑖</m:t>
                                          </m:r>
                                        </m:den>
                                      </m:f>
                                    </m:sup>
                                  </m:sSup>
                                </m:e>
                              </m:d>
                            </m:e>
                            <m: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𝑖𝑛</m:t>
                              </m:r>
                            </m:sup>
                          </m:sSup>
                        </m:e>
                      </m:func>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𝑃</m:t>
                      </m:r>
                      <m:sSup>
                        <m:sSup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𝑒</m:t>
                          </m:r>
                        </m:e>
                        <m:sup>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𝑖𝑛</m:t>
                          </m:r>
                        </m:sup>
                      </m:sSup>
                    </m:oMath>
                  </m:oMathPara>
                </a14:m>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699770"/>
                <a:ext cx="10079990" cy="471233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9</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2</a:t>
            </a:r>
            <a:r>
              <a:rPr sz="6000" baseline="0">
                <a:solidFill>
                  <a:schemeClr val="bg1"/>
                </a:solidFill>
                <a:latin typeface="微软雅黑" panose="020B0503020204020204" charset="-122"/>
                <a:ea typeface="微软雅黑" panose="020B0503020204020204" charset="-122"/>
              </a:rPr>
              <a:t>　需求函数</a:t>
            </a:r>
            <a:endParaRPr sz="6000" baseline="0">
              <a:solidFill>
                <a:schemeClr val="bg1"/>
              </a:solidFill>
              <a:latin typeface="微软雅黑" panose="020B0503020204020204" charset="-122"/>
              <a:ea typeface="微软雅黑" panose="020B0503020204020204" charset="-122"/>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255395"/>
            <a:ext cx="10079990" cy="4126865"/>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在特定的时间内消费者</a:t>
            </a:r>
            <a:r>
              <a:rPr lang="zh-CN" alt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愿意</a:t>
            </a: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并能够购买的某种商品的数量称为</a:t>
            </a:r>
            <a:r>
              <a:rPr lang="zh-CN" altLang="zh-CN" sz="2400" b="1" noProof="0" dirty="0">
                <a:ln>
                  <a:noFill/>
                </a:ln>
                <a:solidFill>
                  <a:srgbClr val="FFFF00"/>
                </a:solidFill>
                <a:effectLst/>
                <a:uLnTx/>
                <a:uFillTx/>
                <a:latin typeface="Microsoft YaHei Bold" panose="020B0503020204020204" charset="-122"/>
                <a:ea typeface="Microsoft YaHei Bold" panose="020B0503020204020204" charset="-122"/>
                <a:cs typeface="Times New Roman Regular" panose="02020603050405020304" charset="0"/>
                <a:sym typeface="+mn-ea"/>
              </a:rPr>
              <a:t>需求量</a:t>
            </a: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，记为</a:t>
            </a:r>
            <a:r>
              <a:rPr lang="en-US" altLang="zh-CN" sz="2400" i="1" noProof="0" dirty="0" err="1">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lang="en-US" altLang="zh-CN" sz="2400" i="1" baseline="-25000" noProof="0" dirty="0" err="1">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d</a:t>
            </a: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endParaRPr kumimoji="0" lang="zh-CN" altLang="zh-CN" sz="2400" i="0" u="none" strike="noStrike" kern="1200" cap="none" spc="0" normalizeH="0" baseline="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制定价格时，一般把价格</a:t>
            </a: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看作变量，这时市场需求量受价格的影响 ，因此需求量是价格的函数 </a:t>
            </a:r>
            <a:r>
              <a:rPr lang="zh-CN" alt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即</a:t>
            </a:r>
            <a:r>
              <a:rPr lang="zh-CN" altLang="zh-CN" sz="2400" b="1" noProof="0" dirty="0">
                <a:ln>
                  <a:noFill/>
                </a:ln>
                <a:solidFill>
                  <a:srgbClr val="FFFF00"/>
                </a:solidFill>
                <a:effectLst/>
                <a:uLnTx/>
                <a:uFillTx/>
                <a:latin typeface="Microsoft YaHei Bold" panose="020B0503020204020204" charset="-122"/>
                <a:ea typeface="Microsoft YaHei Bold" panose="020B0503020204020204" charset="-122"/>
                <a:cs typeface="Times New Roman Regular" panose="02020603050405020304" charset="0"/>
                <a:sym typeface="+mn-ea"/>
              </a:rPr>
              <a:t>需求函数</a:t>
            </a: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endParaRPr kumimoji="0" lang="zh-CN" altLang="zh-CN" sz="2400" i="0" u="none" strike="noStrike" kern="1200" cap="none" spc="0" normalizeH="0" baseline="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记为：</a:t>
            </a:r>
            <a:r>
              <a:rPr lang="en-US" altLang="zh-CN" sz="2400" i="1" noProof="0" dirty="0" err="1">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lang="en-US" altLang="zh-CN" sz="2400" i="1" baseline="-25000" noProof="0" dirty="0" err="1">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d</a:t>
            </a:r>
            <a:r>
              <a:rPr lang="en-US" altLang="zh-CN"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f</a:t>
            </a: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endParaRPr kumimoji="0" lang="zh-CN" altLang="zh-CN" sz="2400" i="0" u="none" strike="noStrike" kern="1200" cap="none" spc="0" normalizeH="0" baseline="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其中，</a:t>
            </a:r>
            <a:r>
              <a:rPr lang="en-US" altLang="zh-CN" sz="2400" i="1" noProof="0" dirty="0" err="1">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lang="en-US" altLang="zh-CN" sz="2400" i="1" baseline="-25000" noProof="0" dirty="0" err="1">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d</a:t>
            </a: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表示需求量，</a:t>
            </a:r>
            <a:r>
              <a:rPr lang="en-US"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 </a:t>
            </a: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表示价格。</a:t>
            </a:r>
            <a:endParaRPr lang="zh-CN" altLang="zh-CN" sz="2400" i="1"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255395"/>
            <a:ext cx="10079990" cy="4126865"/>
          </a:xfrm>
          <a:prstGeom prst="rect">
            <a:avLst/>
          </a:prstGeom>
          <a:noFill/>
          <a:ln w="9525">
            <a:noFill/>
          </a:ln>
        </p:spPr>
        <p:txBody>
          <a:bodyPr anchor="t" anchorCtr="0">
            <a:noAutofit/>
          </a:bodyPr>
          <a:p>
            <a:pPr marR="0" lvl="0" indent="609600" algn="just" defTabSz="914400" rtl="0" eaLnBrk="0" fontAlgn="base" hangingPunct="0">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zh-CN"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常见线性需求函数为</a:t>
            </a:r>
            <a:endParaRPr kumimoji="0" lang="en-US" altLang="zh-CN" sz="2400" u="none" strike="noStrike" kern="1200" cap="none" spc="0" normalizeH="0" baseline="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endParaRPr>
          </a:p>
          <a:p>
            <a:pPr marR="0" lvl="0" indent="609600" algn="ctr" defTabSz="914400" rtl="0" eaLnBrk="0" fontAlgn="base" hangingPunct="0">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en-US" altLang="zh-CN" sz="2400" i="1" noProof="0" dirty="0" err="1" smtClean="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lang="en-US" altLang="zh-CN" sz="2400" i="1" baseline="-30000" noProof="0" dirty="0" err="1" smtClean="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d</a:t>
            </a:r>
            <a:r>
              <a:rPr lang="en-US"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400" i="1" noProof="0" dirty="0" smtClean="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f </a:t>
            </a:r>
            <a:r>
              <a:rPr lang="en-US"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i="1" noProof="0" dirty="0" smtClean="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lang="en-US"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400" i="1" noProof="0" dirty="0" err="1" smtClean="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aP</a:t>
            </a:r>
            <a:r>
              <a:rPr lang="en-US" altLang="zh-CN" sz="2400" noProof="0" dirty="0" err="1"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i="1" noProof="0" dirty="0" err="1" smtClean="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b</a:t>
            </a:r>
            <a:r>
              <a:rPr lang="en-US"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400" i="1" noProof="0" dirty="0" smtClean="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a</a:t>
            </a:r>
            <a:r>
              <a:rPr lang="zh-CN" altLang="en-US"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lang="zh-CN" altLang="en-US"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i="1" noProof="0" dirty="0" smtClean="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b</a:t>
            </a:r>
            <a:r>
              <a:rPr lang="zh-CN" altLang="en-US"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endParaRPr kumimoji="0" lang="en-US" altLang="zh-CN" sz="2400" u="none" strike="noStrike" kern="1200" cap="none" spc="0" normalizeH="0" baseline="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endParaRPr>
          </a:p>
          <a:p>
            <a:pPr marR="0" lvl="0" indent="609600" algn="just" defTabSz="914400" rtl="0" eaLnBrk="0" fontAlgn="base" hangingPunct="0">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zh-CN" altLang="en-US"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这个函数的几何形态，是一条反映需求量与价格关系的曲线，我们称之为需求曲线</a:t>
            </a:r>
            <a:r>
              <a:rPr 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如图</a:t>
            </a:r>
            <a:r>
              <a:rPr lang="en-US"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9-1</a:t>
            </a:r>
            <a:r>
              <a:rPr lang="zh-CN" altLang="en-US"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所示</a:t>
            </a:r>
            <a:r>
              <a:rPr lang="en-US"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endParaRPr lang="en-US"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eaLnBrk="0" fontAlgn="base" hangingPunct="0">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zh-CN" altLang="en-US" sz="2400" noProof="0" dirty="0" smtClean="0">
                <a:ln>
                  <a:noFill/>
                </a:ln>
                <a:solidFill>
                  <a:schemeClr val="bg1"/>
                </a:solidFill>
                <a:effectLst/>
                <a:uLnTx/>
                <a:uFillTx/>
                <a:latin typeface="Microsoft YaHei Regular" panose="020B0503020204020204" charset="-122"/>
                <a:ea typeface="Microsoft YaHei Regular" panose="020B0503020204020204" charset="-122"/>
                <a:cs typeface="Microsoft YaHei Regular" panose="020B0503020204020204" charset="-122"/>
                <a:sym typeface="+mn-ea"/>
              </a:rPr>
              <a:t>一般来说，需求函数为价格</a:t>
            </a:r>
            <a:r>
              <a:rPr lang="en-US" altLang="zh-CN" sz="2400" noProof="0" dirty="0" smtClean="0">
                <a:ln>
                  <a:noFill/>
                </a:ln>
                <a:solidFill>
                  <a:schemeClr val="bg1"/>
                </a:solidFill>
                <a:effectLst/>
                <a:uLnTx/>
                <a:uFillTx/>
                <a:latin typeface="Microsoft YaHei Regular" panose="020B0503020204020204" charset="-122"/>
                <a:ea typeface="Microsoft YaHei Regular" panose="020B0503020204020204" charset="-122"/>
                <a:cs typeface="Microsoft YaHei Regular" panose="020B0503020204020204" charset="-122"/>
                <a:sym typeface="+mn-ea"/>
              </a:rPr>
              <a:t>P </a:t>
            </a:r>
            <a:r>
              <a:rPr lang="zh-CN" altLang="en-US" sz="2400" noProof="0" dirty="0" smtClean="0">
                <a:ln>
                  <a:noFill/>
                </a:ln>
                <a:solidFill>
                  <a:schemeClr val="bg1"/>
                </a:solidFill>
                <a:effectLst/>
                <a:uLnTx/>
                <a:uFillTx/>
                <a:latin typeface="Microsoft YaHei Regular" panose="020B0503020204020204" charset="-122"/>
                <a:ea typeface="Microsoft YaHei Regular" panose="020B0503020204020204" charset="-122"/>
                <a:cs typeface="Microsoft YaHei Regular" panose="020B0503020204020204" charset="-122"/>
                <a:sym typeface="+mn-ea"/>
              </a:rPr>
              <a:t>的单调减少函数．</a:t>
            </a:r>
            <a:endParaRPr lang="zh-CN" altLang="en-US" sz="2400" noProof="0" dirty="0" smtClean="0">
              <a:ln>
                <a:noFill/>
              </a:ln>
              <a:solidFill>
                <a:schemeClr val="bg1"/>
              </a:solidFill>
              <a:effectLst/>
              <a:uLnTx/>
              <a:uFillTx/>
              <a:latin typeface="Microsoft YaHei Regular" panose="020B0503020204020204" charset="-122"/>
              <a:ea typeface="Microsoft YaHei Regular" panose="020B0503020204020204" charset="-122"/>
              <a:cs typeface="Microsoft YaHei Regular" panose="020B0503020204020204" charset="-122"/>
              <a:sym typeface="+mn-ea"/>
            </a:endParaRPr>
          </a:p>
        </p:txBody>
      </p:sp>
      <p:pic>
        <p:nvPicPr>
          <p:cNvPr id="3" name="图片 2"/>
          <p:cNvPicPr>
            <a:picLocks noChangeAspect="1"/>
          </p:cNvPicPr>
          <p:nvPr/>
        </p:nvPicPr>
        <p:blipFill>
          <a:blip r:embed="rId1"/>
          <a:stretch>
            <a:fillRect/>
          </a:stretch>
        </p:blipFill>
        <p:spPr>
          <a:xfrm>
            <a:off x="8519795" y="3216910"/>
            <a:ext cx="2616200" cy="25908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712470"/>
                <a:ext cx="10274935" cy="498475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例　某产品按价格70元 / 件销售，可卖出10 000件，价格每增加3元就少卖 300 件，求需求量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Q</a:t>
                </a:r>
                <a:r>
                  <a:rPr sz="2400" i="1" baseline="-25000"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d</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与价格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的线性需求函数 .</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解　设价格由 70 元增加 </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k</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个 3 元，则</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609600" algn="ctr" fontAlgn="auto">
                  <a:lnSpc>
                    <a:spcPct val="150000"/>
                  </a:lnSpc>
                  <a:extLst>
                    <a:ext uri="{35155182-B16C-46BC-9424-99874614C6A1}">
                      <wpsdc:indentchars xmlns:wpsdc="http://www.wps.cn/officeDocument/2017/drawingmlCustomData" val="200" checksum="4158780845"/>
                    </a:ext>
                  </a:extLst>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P=70+3</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k</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Q</a:t>
                </a:r>
                <a:r>
                  <a:rPr sz="2400" i="1" baseline="-25000"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d</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=10 000-300</a:t>
                </a:r>
                <a:r>
                  <a:rPr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k</a:t>
                </a: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endPar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从而</a:t>
                </a:r>
                <a:r>
                  <a:rPr lang="en-US"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14:m>
                  <m:oMath xmlns:m="http://schemas.openxmlformats.org/officeDocument/2006/math">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𝑘</m:t>
                    </m:r>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100</m:t>
                        </m:r>
                      </m:num>
                      <m:den>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3</m:t>
                        </m:r>
                      </m:den>
                    </m:f>
                    <m:r>
                      <a:rPr lang="en-US"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zh-CN" altLang="en-US" sz="2400" i="1" dirty="0">
                        <a:solidFill>
                          <a:schemeClr val="bg1"/>
                        </a:solidFill>
                        <a:latin typeface="DejaVu Math TeX Gyre" panose="02000503000000000000" charset="0"/>
                        <a:ea typeface="宋体" charset="0"/>
                        <a:cs typeface="DejaVu Math TeX Gyre" panose="02000503000000000000" charset="0"/>
                        <a:sym typeface="+mn-ea"/>
                      </a:rPr>
                      <m:t>而</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𝑘</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m:t>
                    </m:r>
                    <m:f>
                      <m:fPr>
                        <m:ctrlPr>
                          <a:rPr lang="en-US" altLang="zh-CN" sz="2400" i="1" dirty="0">
                            <a:solidFill>
                              <a:schemeClr val="bg1"/>
                            </a:solidFill>
                            <a:latin typeface="DejaVu Math TeX Gyre" panose="02000503000000000000" charset="0"/>
                            <a:ea typeface="宋体" charset="0"/>
                            <a:cs typeface="DejaVu Math TeX Gyre" panose="02000503000000000000" charset="0"/>
                            <a:sym typeface="+mn-ea"/>
                          </a:rPr>
                        </m:ctrlPr>
                      </m:fPr>
                      <m:num>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1</m:t>
                        </m:r>
                      </m:num>
                      <m:den>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3</m:t>
                        </m:r>
                      </m:den>
                    </m:f>
                    <m:d>
                      <m:dPr>
                        <m:ctrlPr>
                          <a:rPr lang="en-US" altLang="zh-CN" sz="2400" i="1" dirty="0">
                            <a:solidFill>
                              <a:schemeClr val="bg1"/>
                            </a:solidFill>
                            <a:latin typeface="DejaVu Math TeX Gyre" panose="02000503000000000000" charset="0"/>
                            <a:ea typeface="宋体" charset="0"/>
                            <a:cs typeface="DejaVu Math TeX Gyre" panose="02000503000000000000" charset="0"/>
                            <a:sym typeface="+mn-ea"/>
                          </a:rPr>
                        </m:ctrlPr>
                      </m:dPr>
                      <m:e>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𝑃−</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70</m:t>
                        </m:r>
                      </m:e>
                    </m:d>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m:t>
                    </m:r>
                  </m:oMath>
                </a14:m>
                <a:endParaRPr lang="en-US" altLang="zh-CN" sz="2400" i="1" dirty="0">
                  <a:solidFill>
                    <a:schemeClr val="bg1"/>
                  </a:solidFill>
                  <a:latin typeface="DejaVu Math TeX Gyre" panose="02000503000000000000" charset="0"/>
                  <a:ea typeface="宋体" charset="0"/>
                  <a:cs typeface="DejaVu Math TeX Gyre" panose="02000503000000000000"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a:t>则</a:t>
                </a:r>
                <a:r>
                  <a:rPr lang="en-US" altLang="zh-CN" sz="2400"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a:t>                               </a:t>
                </a:r>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 ≤ </a:t>
                </a:r>
                <a:r>
                  <a:rPr lang="en-US" altLang="zh-CN"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170</a:t>
                </a:r>
                <a:r>
                  <a:rPr lang="en-US" altLang="zh-CN" sz="2400" dirty="0">
                    <a:solidFill>
                      <a:schemeClr val="bg1"/>
                    </a:solidFill>
                    <a:latin typeface="Arial" panose="020B0604020202090204" pitchFamily="34" charset="0"/>
                    <a:ea typeface="Microsoft YaHei Regular" panose="020B0503020204020204" charset="-122"/>
                    <a:cs typeface="Arial" panose="020B0604020202090204" pitchFamily="34" charset="0"/>
                    <a:sym typeface="+mn-ea"/>
                  </a:rPr>
                  <a:t>,</a:t>
                </a:r>
                <a:endParaRPr lang="en-US" altLang="zh-CN" sz="2400" dirty="0">
                  <a:solidFill>
                    <a:schemeClr val="bg1"/>
                  </a:solidFill>
                  <a:latin typeface="Arial" panose="020B0604020202090204" pitchFamily="34" charset="0"/>
                  <a:ea typeface="Microsoft YaHei Regular" panose="020B0503020204020204" charset="-122"/>
                  <a:cs typeface="Arial" panose="020B0604020202090204" pitchFamily="34"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dirty="0">
                    <a:solidFill>
                      <a:schemeClr val="bg1"/>
                    </a:solidFill>
                    <a:latin typeface="Arial" panose="020B0604020202090204" pitchFamily="34" charset="0"/>
                    <a:ea typeface="Microsoft YaHei Regular" panose="020B0503020204020204" charset="-122"/>
                    <a:cs typeface="Arial" panose="020B0604020202090204" pitchFamily="34" charset="0"/>
                    <a:sym typeface="+mn-ea"/>
                  </a:rPr>
                  <a:t>需求曲线必通过</a:t>
                </a:r>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(170, 0)，(70, 10 000)</a:t>
                </a:r>
                <a:r>
                  <a:rPr lang="en-US" altLang="zh-CN" sz="2400" dirty="0">
                    <a:solidFill>
                      <a:schemeClr val="bg1"/>
                    </a:solidFill>
                    <a:latin typeface="Arial" panose="020B0604020202090204" pitchFamily="34" charset="0"/>
                    <a:ea typeface="Microsoft YaHei Regular" panose="020B0503020204020204" charset="-122"/>
                    <a:cs typeface="Arial" panose="020B0604020202090204" pitchFamily="34" charset="0"/>
                    <a:sym typeface="+mn-ea"/>
                  </a:rPr>
                  <a:t>.</a:t>
                </a:r>
                <a:endPar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712470"/>
                <a:ext cx="10274935" cy="498475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69010"/>
                <a:ext cx="10080000" cy="472821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由</a:t>
                </a:r>
                <a14:m>
                  <m:oMath xmlns:m="http://schemas.openxmlformats.org/officeDocument/2006/math">
                    <m:d>
                      <m:dPr>
                        <m:begChr m:val="{"/>
                        <m:endChr m:val=""/>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eqArr>
                          <m:eqArr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eqArrPr>
                          <m:e>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0</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170</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𝑎</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𝑏</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m:t>
                            </m:r>
                          </m:e>
                          <m:e>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10</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 </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000</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70</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𝑎</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𝑏</m:t>
                            </m:r>
                          </m:e>
                        </m:eqAr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m:t>
                        </m:r>
                        <m:d>
                          <m:dPr>
                            <m:begChr m:val="{"/>
                            <m:endChr m:val=""/>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eqArr>
                              <m:eqArr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eqArrPr>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𝑎</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100</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     </m:t>
                                </m:r>
                              </m:e>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𝑏</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17</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 </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000</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m:t>
                                </m:r>
                              </m:e>
                            </m:eqArr>
                          </m:e>
                        </m:d>
                      </m:e>
                    </m:d>
                  </m:oMath>
                </a14:m>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故</a:t>
                </a:r>
                <a:r>
                  <a:rPr lang="en-US" altLang="zh-CN"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Q</a:t>
                </a:r>
                <a:r>
                  <a:rPr lang="en-US" altLang="zh-CN" sz="2400" i="1" baseline="-25000"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d </a:t>
                </a:r>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=17 000-100P,</a:t>
                </a:r>
                <a14:m>
                  <m:oMath xmlns:m="http://schemas.openxmlformats.org/officeDocument/2006/math">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𝑃</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m:t>
                    </m:r>
                    <m:d>
                      <m:dPr>
                        <m:begChr m:val="["/>
                        <m:endChr m:val="]"/>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70</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m:t>
                        </m:r>
                        <m:r>
                          <a:rPr lang="en-US" altLang="zh-CN" sz="2400" i="1" dirty="0">
                            <a:solidFill>
                              <a:schemeClr val="bg1"/>
                            </a:solidFill>
                            <a:latin typeface="DejaVu Math TeX Gyre" panose="02000503000000000000" charset="0"/>
                            <a:ea typeface="宋体" charset="0"/>
                            <a:cs typeface="DejaVu Math TeX Gyre" panose="02000503000000000000" charset="0"/>
                            <a:sym typeface="+mn-ea"/>
                          </a:rPr>
                          <m:t>170</m:t>
                        </m:r>
                      </m:e>
                    </m:d>
                  </m:oMath>
                </a14:m>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endPar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在经济学中，需求函数常以反函数的形式 </a:t>
                </a:r>
                <a:r>
                  <a:rPr lang="en-US" altLang="zh-CN"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a:t>
                </a:r>
                <a:r>
                  <a:rPr lang="en-US" altLang="zh-CN"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 </a:t>
                </a:r>
                <a:r>
                  <a:rPr lang="en-US" altLang="zh-CN" sz="2400" baseline="300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i="1"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Q</a:t>
                </a:r>
                <a:r>
                  <a:rPr lang="en-US" altLang="zh-CN" sz="2400" i="1" baseline="-25000" dirty="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d</a:t>
                </a:r>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给出，需求函数的反函数也称为需求函数，有时也称为价格函数 . 因此，例题中的价格函数为</a:t>
                </a:r>
                <a14:m>
                  <m:oMath xmlns:m="http://schemas.openxmlformats.org/officeDocument/2006/math">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𝑃</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17</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 </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000</m:t>
                        </m:r>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b>
                          <m:sSubPr>
                            <m:ctrlP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𝑄</m:t>
                            </m:r>
                          </m:e>
                          <m:sub>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𝑑</m:t>
                            </m:r>
                          </m:sub>
                        </m:sSub>
                      </m:num>
                      <m:den>
                        <m:r>
                          <a:rPr lang="en-US" altLang="zh-CN" sz="2400" i="1" dirty="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100</m:t>
                        </m:r>
                      </m:den>
                    </m:f>
                  </m:oMath>
                </a14:m>
                <a:r>
                  <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endParaRPr lang="en-US" altLang="zh-CN" sz="2400" dirty="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69010"/>
                <a:ext cx="10080000" cy="472821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矩形"/>
          <p:cNvSpPr/>
          <p:nvPr/>
        </p:nvSpPr>
        <p:spPr>
          <a:xfrm>
            <a:off x="982980" y="908368"/>
            <a:ext cx="1567815" cy="2377440"/>
          </a:xfrm>
          <a:prstGeom prst="rect">
            <a:avLst/>
          </a:prstGeom>
          <a:noFill/>
          <a:ln w="9525">
            <a:noFill/>
          </a:ln>
        </p:spPr>
        <p:txBody>
          <a:bodyPr vert="eaVert" wrap="none" lIns="91440" tIns="45720" rIns="91440" bIns="45720" anchor="t" anchorCtr="0">
            <a:spAutoFit/>
          </a:bodyPr>
          <a:p>
            <a:r>
              <a:rPr lang="zh-CN" altLang="en-US" sz="9000" baseline="0">
                <a:solidFill>
                  <a:schemeClr val="bg1"/>
                </a:solidFill>
                <a:latin typeface="黑体" panose="02010609060101010101" charset="-122"/>
                <a:ea typeface="黑体" panose="02010609060101010101" charset="-122"/>
              </a:rPr>
              <a:t>目录</a:t>
            </a:r>
            <a:endParaRPr lang="zh-CN" altLang="en-US" sz="9000" baseline="0">
              <a:solidFill>
                <a:schemeClr val="bg1"/>
              </a:solidFill>
              <a:latin typeface="黑体" panose="02010609060101010101" charset="-122"/>
              <a:ea typeface="黑体" panose="02010609060101010101" charset="-122"/>
            </a:endParaRPr>
          </a:p>
        </p:txBody>
      </p:sp>
      <p:sp>
        <p:nvSpPr>
          <p:cNvPr id="23" name="矩形"/>
          <p:cNvSpPr/>
          <p:nvPr/>
        </p:nvSpPr>
        <p:spPr>
          <a:xfrm>
            <a:off x="2351405" y="1557020"/>
            <a:ext cx="551815" cy="2235200"/>
          </a:xfrm>
          <a:prstGeom prst="rect">
            <a:avLst/>
          </a:prstGeom>
          <a:noFill/>
          <a:ln w="9525">
            <a:noFill/>
          </a:ln>
        </p:spPr>
        <p:txBody>
          <a:bodyPr vert="eaVert" wrap="square" lIns="91440" tIns="45720" rIns="91440" bIns="45720" anchor="t" anchorCtr="0">
            <a:spAutoFit/>
          </a:bodyPr>
          <a:p>
            <a:pPr algn="dist"/>
            <a:r>
              <a:rPr lang="en-US" altLang="zh-CN" sz="2400" b="1" baseline="0">
                <a:solidFill>
                  <a:schemeClr val="bg1"/>
                </a:solidFill>
                <a:latin typeface="等线" charset="-122"/>
                <a:ea typeface="等线" charset="-122"/>
              </a:rPr>
              <a:t>CONTENTS</a:t>
            </a:r>
            <a:endParaRPr lang="en-US" altLang="zh-CN" sz="2400" b="1" baseline="0">
              <a:solidFill>
                <a:schemeClr val="bg1"/>
              </a:solidFill>
              <a:latin typeface="等线" charset="-122"/>
              <a:ea typeface="等线" charset="-122"/>
            </a:endParaRPr>
          </a:p>
        </p:txBody>
      </p:sp>
      <p:sp>
        <p:nvSpPr>
          <p:cNvPr id="24" name="矩形"/>
          <p:cNvSpPr/>
          <p:nvPr/>
        </p:nvSpPr>
        <p:spPr>
          <a:xfrm>
            <a:off x="4727575" y="837248"/>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第一章 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5" name="矩形"/>
          <p:cNvSpPr/>
          <p:nvPr/>
        </p:nvSpPr>
        <p:spPr>
          <a:xfrm>
            <a:off x="4727575" y="1516063"/>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第二章 极限</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6" name="矩形"/>
          <p:cNvSpPr/>
          <p:nvPr/>
        </p:nvSpPr>
        <p:spPr>
          <a:xfrm>
            <a:off x="4727575" y="2194878"/>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第三章 连续函数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7" name="矩形"/>
          <p:cNvSpPr/>
          <p:nvPr/>
        </p:nvSpPr>
        <p:spPr>
          <a:xfrm>
            <a:off x="4727575" y="2873693"/>
            <a:ext cx="29229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第四章 导数与微分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8" name="矩形"/>
          <p:cNvSpPr/>
          <p:nvPr/>
        </p:nvSpPr>
        <p:spPr>
          <a:xfrm>
            <a:off x="4727575" y="3552508"/>
            <a:ext cx="49041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第五章 微分学基本定理及其应用</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9" name="矩形"/>
          <p:cNvSpPr/>
          <p:nvPr/>
        </p:nvSpPr>
        <p:spPr>
          <a:xfrm>
            <a:off x="4727575" y="4231323"/>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第六章 不定积分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0" name="矩形"/>
          <p:cNvSpPr/>
          <p:nvPr/>
        </p:nvSpPr>
        <p:spPr>
          <a:xfrm>
            <a:off x="4727575" y="4910138"/>
            <a:ext cx="22625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第七章 定积分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5" name="矩形"/>
          <p:cNvSpPr/>
          <p:nvPr/>
        </p:nvSpPr>
        <p:spPr>
          <a:xfrm>
            <a:off x="4727575" y="5588953"/>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第八章 多元函数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1450">
                                          <p:stCondLst>
                                            <p:cond delay="0"/>
                                          </p:stCondLst>
                                        </p:cTn>
                                        <p:tgtEl>
                                          <p:spTgt spid="22"/>
                                        </p:tgtEl>
                                      </p:cBhvr>
                                    </p:animEffect>
                                    <p:anim calcmode="lin" valueType="num">
                                      <p:cBhvr>
                                        <p:cTn id="8" dur="4555"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22"/>
                                        </p:tgtEl>
                                        <p:attrNameLst>
                                          <p:attrName>ppt_y</p:attrName>
                                        </p:attrNameLst>
                                      </p:cBhvr>
                                      <p:tavLst>
                                        <p:tav tm="0" fmla="#ppt_y-sin(pi*$)/3">
                                          <p:val>
                                            <p:fltVal val="0.500000"/>
                                          </p:val>
                                        </p:tav>
                                        <p:tav tm="100000">
                                          <p:val>
                                            <p:fltVal val="1.000000"/>
                                          </p:val>
                                        </p:tav>
                                      </p:tavLst>
                                    </p:anim>
                                    <p:anim calcmode="lin" valueType="num">
                                      <p:cBhvr>
                                        <p:cTn id="10" dur="1660" tmFilter="0, 0; 0.125,0.2665; 0.25,0.4; 0.375,0.465; 0.5,0.5;  0.625,0.535; 0.75,0.6; 0.875,0.7335; 1,1">
                                          <p:stCondLst>
                                            <p:cond delay="1660"/>
                                          </p:stCondLst>
                                        </p:cTn>
                                        <p:tgtEl>
                                          <p:spTgt spid="22"/>
                                        </p:tgtEl>
                                        <p:attrNameLst>
                                          <p:attrName>ppt_y</p:attrName>
                                        </p:attrNameLst>
                                      </p:cBhvr>
                                      <p:tavLst>
                                        <p:tav tm="0" fmla="#ppt_y-sin(pi*$)/9">
                                          <p:val>
                                            <p:fltVal val="0.000000"/>
                                          </p:val>
                                        </p:tav>
                                        <p:tav tm="100000">
                                          <p:val>
                                            <p:fltVal val="1.000000"/>
                                          </p:val>
                                        </p:tav>
                                      </p:tavLst>
                                    </p:anim>
                                    <p:anim calcmode="lin" valueType="num">
                                      <p:cBhvr>
                                        <p:cTn id="11" dur="830" tmFilter="0, 0; 0.125,0.2665; 0.25,0.4; 0.375,0.465; 0.5,0.5;  0.625,0.535; 0.75,0.6; 0.875,0.7335; 1,1">
                                          <p:stCondLst>
                                            <p:cond delay="3310"/>
                                          </p:stCondLst>
                                        </p:cTn>
                                        <p:tgtEl>
                                          <p:spTgt spid="22"/>
                                        </p:tgtEl>
                                        <p:attrNameLst>
                                          <p:attrName>ppt_y</p:attrName>
                                        </p:attrNameLst>
                                      </p:cBhvr>
                                      <p:tavLst>
                                        <p:tav tm="0" fmla="#ppt_y-sin(pi*$)/27">
                                          <p:val>
                                            <p:fltVal val="0.000000"/>
                                          </p:val>
                                        </p:tav>
                                        <p:tav tm="100000">
                                          <p:val>
                                            <p:fltVal val="1.000000"/>
                                          </p:val>
                                        </p:tav>
                                      </p:tavLst>
                                    </p:anim>
                                    <p:anim calcmode="lin" valueType="num">
                                      <p:cBhvr>
                                        <p:cTn id="12" dur="410" tmFilter="0, 0; 0.125,0.2665; 0.25,0.4; 0.375,0.465; 0.5,0.5;  0.625,0.535; 0.75,0.6; 0.875,0.7335; 1,1">
                                          <p:stCondLst>
                                            <p:cond delay="4140"/>
                                          </p:stCondLst>
                                        </p:cTn>
                                        <p:tgtEl>
                                          <p:spTgt spid="22"/>
                                        </p:tgtEl>
                                        <p:attrNameLst>
                                          <p:attrName>ppt_y</p:attrName>
                                        </p:attrNameLst>
                                      </p:cBhvr>
                                      <p:tavLst>
                                        <p:tav tm="0" fmla="#ppt_y-sin(pi*$)/81">
                                          <p:val>
                                            <p:fltVal val="0.000000"/>
                                          </p:val>
                                        </p:tav>
                                        <p:tav tm="100000">
                                          <p:val>
                                            <p:fltVal val="1.000000"/>
                                          </p:val>
                                        </p:tav>
                                      </p:tavLst>
                                    </p:anim>
                                    <p:animScale>
                                      <p:cBhvr>
                                        <p:cTn id="13" dur="65">
                                          <p:stCondLst>
                                            <p:cond delay="1625"/>
                                          </p:stCondLst>
                                        </p:cTn>
                                        <p:tgtEl>
                                          <p:spTgt spid="22"/>
                                        </p:tgtEl>
                                      </p:cBhvr>
                                      <p:to x="100000" y="60000"/>
                                    </p:animScale>
                                    <p:animScale>
                                      <p:cBhvr>
                                        <p:cTn id="14" dur="415" decel="50000">
                                          <p:stCondLst>
                                            <p:cond delay="1690"/>
                                          </p:stCondLst>
                                        </p:cTn>
                                        <p:tgtEl>
                                          <p:spTgt spid="22"/>
                                        </p:tgtEl>
                                      </p:cBhvr>
                                      <p:to x="100000" y="100000"/>
                                    </p:animScale>
                                    <p:animScale>
                                      <p:cBhvr>
                                        <p:cTn id="15" dur="65">
                                          <p:stCondLst>
                                            <p:cond delay="3280"/>
                                          </p:stCondLst>
                                        </p:cTn>
                                        <p:tgtEl>
                                          <p:spTgt spid="22"/>
                                        </p:tgtEl>
                                      </p:cBhvr>
                                      <p:to x="100000" y="80000"/>
                                    </p:animScale>
                                    <p:animScale>
                                      <p:cBhvr>
                                        <p:cTn id="16" dur="415" decel="50000">
                                          <p:stCondLst>
                                            <p:cond delay="3345"/>
                                          </p:stCondLst>
                                        </p:cTn>
                                        <p:tgtEl>
                                          <p:spTgt spid="22"/>
                                        </p:tgtEl>
                                      </p:cBhvr>
                                      <p:to x="100000" y="100000"/>
                                    </p:animScale>
                                    <p:animScale>
                                      <p:cBhvr>
                                        <p:cTn id="17" dur="65">
                                          <p:stCondLst>
                                            <p:cond delay="4105"/>
                                          </p:stCondLst>
                                        </p:cTn>
                                        <p:tgtEl>
                                          <p:spTgt spid="22"/>
                                        </p:tgtEl>
                                      </p:cBhvr>
                                      <p:to x="100000" y="90000"/>
                                    </p:animScale>
                                    <p:animScale>
                                      <p:cBhvr>
                                        <p:cTn id="18" dur="415" decel="50000">
                                          <p:stCondLst>
                                            <p:cond delay="4170"/>
                                          </p:stCondLst>
                                        </p:cTn>
                                        <p:tgtEl>
                                          <p:spTgt spid="22"/>
                                        </p:tgtEl>
                                      </p:cBhvr>
                                      <p:to x="100000" y="100000"/>
                                    </p:animScale>
                                    <p:animScale>
                                      <p:cBhvr>
                                        <p:cTn id="19" dur="65">
                                          <p:stCondLst>
                                            <p:cond delay="4520"/>
                                          </p:stCondLst>
                                        </p:cTn>
                                        <p:tgtEl>
                                          <p:spTgt spid="22"/>
                                        </p:tgtEl>
                                      </p:cBhvr>
                                      <p:to x="100000" y="95000"/>
                                    </p:animScale>
                                    <p:animScale>
                                      <p:cBhvr>
                                        <p:cTn id="20" dur="415" decel="50000">
                                          <p:stCondLst>
                                            <p:cond delay="4585"/>
                                          </p:stCondLst>
                                        </p:cTn>
                                        <p:tgtEl>
                                          <p:spTgt spid="2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1450">
                                          <p:stCondLst>
                                            <p:cond delay="0"/>
                                          </p:stCondLst>
                                        </p:cTn>
                                        <p:tgtEl>
                                          <p:spTgt spid="23"/>
                                        </p:tgtEl>
                                      </p:cBhvr>
                                    </p:animEffect>
                                    <p:anim calcmode="lin" valueType="num">
                                      <p:cBhvr>
                                        <p:cTn id="24" dur="4555"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5" dur="1660" tmFilter="0.0,0.0; 0.25,0.07; 0.50,0.2; 0.75,0.467; 1.0,1.0">
                                          <p:stCondLst>
                                            <p:cond delay="0"/>
                                          </p:stCondLst>
                                        </p:cTn>
                                        <p:tgtEl>
                                          <p:spTgt spid="23"/>
                                        </p:tgtEl>
                                        <p:attrNameLst>
                                          <p:attrName>ppt_y</p:attrName>
                                        </p:attrNameLst>
                                      </p:cBhvr>
                                      <p:tavLst>
                                        <p:tav tm="0" fmla="#ppt_y-sin(pi*$)/3">
                                          <p:val>
                                            <p:fltVal val="0.500000"/>
                                          </p:val>
                                        </p:tav>
                                        <p:tav tm="100000">
                                          <p:val>
                                            <p:fltVal val="1.000000"/>
                                          </p:val>
                                        </p:tav>
                                      </p:tavLst>
                                    </p:anim>
                                    <p:anim calcmode="lin" valueType="num">
                                      <p:cBhvr>
                                        <p:cTn id="26" dur="1660" tmFilter="0, 0; 0.125,0.2665; 0.25,0.4; 0.375,0.465; 0.5,0.5;  0.625,0.535; 0.75,0.6; 0.875,0.7335; 1,1">
                                          <p:stCondLst>
                                            <p:cond delay="1660"/>
                                          </p:stCondLst>
                                        </p:cTn>
                                        <p:tgtEl>
                                          <p:spTgt spid="23"/>
                                        </p:tgtEl>
                                        <p:attrNameLst>
                                          <p:attrName>ppt_y</p:attrName>
                                        </p:attrNameLst>
                                      </p:cBhvr>
                                      <p:tavLst>
                                        <p:tav tm="0" fmla="#ppt_y-sin(pi*$)/9">
                                          <p:val>
                                            <p:fltVal val="0.000000"/>
                                          </p:val>
                                        </p:tav>
                                        <p:tav tm="100000">
                                          <p:val>
                                            <p:fltVal val="1.000000"/>
                                          </p:val>
                                        </p:tav>
                                      </p:tavLst>
                                    </p:anim>
                                    <p:anim calcmode="lin" valueType="num">
                                      <p:cBhvr>
                                        <p:cTn id="27" dur="830" tmFilter="0, 0; 0.125,0.2665; 0.25,0.4; 0.375,0.465; 0.5,0.5;  0.625,0.535; 0.75,0.6; 0.875,0.7335; 1,1">
                                          <p:stCondLst>
                                            <p:cond delay="3310"/>
                                          </p:stCondLst>
                                        </p:cTn>
                                        <p:tgtEl>
                                          <p:spTgt spid="23"/>
                                        </p:tgtEl>
                                        <p:attrNameLst>
                                          <p:attrName>ppt_y</p:attrName>
                                        </p:attrNameLst>
                                      </p:cBhvr>
                                      <p:tavLst>
                                        <p:tav tm="0" fmla="#ppt_y-sin(pi*$)/27">
                                          <p:val>
                                            <p:fltVal val="0.000000"/>
                                          </p:val>
                                        </p:tav>
                                        <p:tav tm="100000">
                                          <p:val>
                                            <p:fltVal val="1.000000"/>
                                          </p:val>
                                        </p:tav>
                                      </p:tavLst>
                                    </p:anim>
                                    <p:anim calcmode="lin" valueType="num">
                                      <p:cBhvr>
                                        <p:cTn id="28" dur="410" tmFilter="0, 0; 0.125,0.2665; 0.25,0.4; 0.375,0.465; 0.5,0.5;  0.625,0.535; 0.75,0.6; 0.875,0.7335; 1,1">
                                          <p:stCondLst>
                                            <p:cond delay="4140"/>
                                          </p:stCondLst>
                                        </p:cTn>
                                        <p:tgtEl>
                                          <p:spTgt spid="23"/>
                                        </p:tgtEl>
                                        <p:attrNameLst>
                                          <p:attrName>ppt_y</p:attrName>
                                        </p:attrNameLst>
                                      </p:cBhvr>
                                      <p:tavLst>
                                        <p:tav tm="0" fmla="#ppt_y-sin(pi*$)/81">
                                          <p:val>
                                            <p:fltVal val="0.000000"/>
                                          </p:val>
                                        </p:tav>
                                        <p:tav tm="100000">
                                          <p:val>
                                            <p:fltVal val="1.000000"/>
                                          </p:val>
                                        </p:tav>
                                      </p:tavLst>
                                    </p:anim>
                                    <p:animScale>
                                      <p:cBhvr>
                                        <p:cTn id="29" dur="65">
                                          <p:stCondLst>
                                            <p:cond delay="1625"/>
                                          </p:stCondLst>
                                        </p:cTn>
                                        <p:tgtEl>
                                          <p:spTgt spid="23"/>
                                        </p:tgtEl>
                                      </p:cBhvr>
                                      <p:to x="100000" y="60000"/>
                                    </p:animScale>
                                    <p:animScale>
                                      <p:cBhvr>
                                        <p:cTn id="30" dur="415" decel="50000">
                                          <p:stCondLst>
                                            <p:cond delay="1690"/>
                                          </p:stCondLst>
                                        </p:cTn>
                                        <p:tgtEl>
                                          <p:spTgt spid="23"/>
                                        </p:tgtEl>
                                      </p:cBhvr>
                                      <p:to x="100000" y="100000"/>
                                    </p:animScale>
                                    <p:animScale>
                                      <p:cBhvr>
                                        <p:cTn id="31" dur="65">
                                          <p:stCondLst>
                                            <p:cond delay="3280"/>
                                          </p:stCondLst>
                                        </p:cTn>
                                        <p:tgtEl>
                                          <p:spTgt spid="23"/>
                                        </p:tgtEl>
                                      </p:cBhvr>
                                      <p:to x="100000" y="80000"/>
                                    </p:animScale>
                                    <p:animScale>
                                      <p:cBhvr>
                                        <p:cTn id="32" dur="415" decel="50000">
                                          <p:stCondLst>
                                            <p:cond delay="3345"/>
                                          </p:stCondLst>
                                        </p:cTn>
                                        <p:tgtEl>
                                          <p:spTgt spid="23"/>
                                        </p:tgtEl>
                                      </p:cBhvr>
                                      <p:to x="100000" y="100000"/>
                                    </p:animScale>
                                    <p:animScale>
                                      <p:cBhvr>
                                        <p:cTn id="33" dur="65">
                                          <p:stCondLst>
                                            <p:cond delay="4105"/>
                                          </p:stCondLst>
                                        </p:cTn>
                                        <p:tgtEl>
                                          <p:spTgt spid="23"/>
                                        </p:tgtEl>
                                      </p:cBhvr>
                                      <p:to x="100000" y="90000"/>
                                    </p:animScale>
                                    <p:animScale>
                                      <p:cBhvr>
                                        <p:cTn id="34" dur="415" decel="50000">
                                          <p:stCondLst>
                                            <p:cond delay="4170"/>
                                          </p:stCondLst>
                                        </p:cTn>
                                        <p:tgtEl>
                                          <p:spTgt spid="23"/>
                                        </p:tgtEl>
                                      </p:cBhvr>
                                      <p:to x="100000" y="100000"/>
                                    </p:animScale>
                                    <p:animScale>
                                      <p:cBhvr>
                                        <p:cTn id="35" dur="65">
                                          <p:stCondLst>
                                            <p:cond delay="4520"/>
                                          </p:stCondLst>
                                        </p:cTn>
                                        <p:tgtEl>
                                          <p:spTgt spid="23"/>
                                        </p:tgtEl>
                                      </p:cBhvr>
                                      <p:to x="100000" y="95000"/>
                                    </p:animScale>
                                    <p:animScale>
                                      <p:cBhvr>
                                        <p:cTn id="36" dur="415" decel="50000">
                                          <p:stCondLst>
                                            <p:cond delay="4585"/>
                                          </p:stCondLst>
                                        </p:cTn>
                                        <p:tgtEl>
                                          <p:spTgt spid="23"/>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32" presetClass="emph" presetSubtype="0" fill="hold" grpId="0" nodeType="clickEffect">
                                  <p:stCondLst>
                                    <p:cond delay="0"/>
                                  </p:stCondLst>
                                  <p:childTnLst>
                                    <p:animClr clrSpc="rgb" dir="cw">
                                      <p:cBhvr override="childStyle">
                                        <p:cTn id="40" dur="100" fill="hold"/>
                                        <p:tgtEl>
                                          <p:spTgt spid="24"/>
                                        </p:tgtEl>
                                        <p:attrNameLst>
                                          <p:attrName>style.color</p:attrName>
                                        </p:attrNameLst>
                                      </p:cBhvr>
                                      <p:to>
                                        <a:srgbClr val="FFFFFF"/>
                                      </p:to>
                                    </p:animClr>
                                    <p:animClr clrSpc="rgb" dir="cw">
                                      <p:cBhvr>
                                        <p:cTn id="41" dur="100" fill="hold"/>
                                        <p:tgtEl>
                                          <p:spTgt spid="24"/>
                                        </p:tgtEl>
                                        <p:attrNameLst>
                                          <p:attrName>fillcolor</p:attrName>
                                        </p:attrNameLst>
                                      </p:cBhvr>
                                      <p:to>
                                        <a:srgbClr val="FFFFFF"/>
                                      </p:to>
                                    </p:animClr>
                                    <p:set>
                                      <p:cBhvr>
                                        <p:cTn id="42" dur="100" fill="hold"/>
                                        <p:tgtEl>
                                          <p:spTgt spid="24"/>
                                        </p:tgtEl>
                                        <p:attrNameLst>
                                          <p:attrName>fill.type</p:attrName>
                                        </p:attrNameLst>
                                      </p:cBhvr>
                                      <p:to>
                                        <p:strVal val="solid"/>
                                      </p:to>
                                    </p:set>
                                    <p:set>
                                      <p:cBhvr>
                                        <p:cTn id="43" dur="100" fill="hold"/>
                                        <p:tgtEl>
                                          <p:spTgt spid="24"/>
                                        </p:tgtEl>
                                        <p:attrNameLst>
                                          <p:attrName>fill.on</p:attrName>
                                        </p:attrNameLst>
                                      </p:cBhvr>
                                      <p:to>
                                        <p:strVal val="true"/>
                                      </p:to>
                                    </p:set>
                                    <p:animRot by="120000">
                                      <p:cBhvr>
                                        <p:cTn id="44" dur="100" fill="hold">
                                          <p:stCondLst>
                                            <p:cond delay="0"/>
                                          </p:stCondLst>
                                        </p:cTn>
                                        <p:tgtEl>
                                          <p:spTgt spid="24"/>
                                        </p:tgtEl>
                                        <p:attrNameLst>
                                          <p:attrName>r</p:attrName>
                                        </p:attrNameLst>
                                      </p:cBhvr>
                                    </p:animRot>
                                    <p:animRot by="-240000">
                                      <p:cBhvr>
                                        <p:cTn id="45" dur="200" fill="hold">
                                          <p:stCondLst>
                                            <p:cond delay="200"/>
                                          </p:stCondLst>
                                        </p:cTn>
                                        <p:tgtEl>
                                          <p:spTgt spid="24"/>
                                        </p:tgtEl>
                                        <p:attrNameLst>
                                          <p:attrName>r</p:attrName>
                                        </p:attrNameLst>
                                      </p:cBhvr>
                                    </p:animRot>
                                    <p:animRot by="240000">
                                      <p:cBhvr>
                                        <p:cTn id="46" dur="200" fill="hold">
                                          <p:stCondLst>
                                            <p:cond delay="400"/>
                                          </p:stCondLst>
                                        </p:cTn>
                                        <p:tgtEl>
                                          <p:spTgt spid="24"/>
                                        </p:tgtEl>
                                        <p:attrNameLst>
                                          <p:attrName>r</p:attrName>
                                        </p:attrNameLst>
                                      </p:cBhvr>
                                    </p:animRot>
                                    <p:animRot by="-240000">
                                      <p:cBhvr>
                                        <p:cTn id="47" dur="200" fill="hold">
                                          <p:stCondLst>
                                            <p:cond delay="600"/>
                                          </p:stCondLst>
                                        </p:cTn>
                                        <p:tgtEl>
                                          <p:spTgt spid="24"/>
                                        </p:tgtEl>
                                        <p:attrNameLst>
                                          <p:attrName>r</p:attrName>
                                        </p:attrNameLst>
                                      </p:cBhvr>
                                    </p:animRot>
                                    <p:animRot by="120000">
                                      <p:cBhvr>
                                        <p:cTn id="48" dur="200" fill="hold">
                                          <p:stCondLst>
                                            <p:cond delay="800"/>
                                          </p:stCondLst>
                                        </p:cTn>
                                        <p:tgtEl>
                                          <p:spTgt spid="24"/>
                                        </p:tgtEl>
                                        <p:attrNameLst>
                                          <p:attrName>r</p:attrName>
                                        </p:attrNameLst>
                                      </p:cBhvr>
                                    </p:animRot>
                                  </p:childTnLst>
                                </p:cTn>
                              </p:par>
                              <p:par>
                                <p:cTn id="49" presetID="32" presetClass="emph" presetSubtype="0" fill="hold" grpId="0" nodeType="withEffect">
                                  <p:stCondLst>
                                    <p:cond delay="0"/>
                                  </p:stCondLst>
                                  <p:childTnLst>
                                    <p:animClr clrSpc="rgb" dir="cw">
                                      <p:cBhvr override="childStyle">
                                        <p:cTn id="50" dur="100" fill="hold"/>
                                        <p:tgtEl>
                                          <p:spTgt spid="25"/>
                                        </p:tgtEl>
                                        <p:attrNameLst>
                                          <p:attrName>style.color</p:attrName>
                                        </p:attrNameLst>
                                      </p:cBhvr>
                                      <p:to>
                                        <a:srgbClr val="FFFFFF"/>
                                      </p:to>
                                    </p:animClr>
                                    <p:animClr clrSpc="rgb" dir="cw">
                                      <p:cBhvr>
                                        <p:cTn id="51" dur="100" fill="hold"/>
                                        <p:tgtEl>
                                          <p:spTgt spid="25"/>
                                        </p:tgtEl>
                                        <p:attrNameLst>
                                          <p:attrName>fillcolor</p:attrName>
                                        </p:attrNameLst>
                                      </p:cBhvr>
                                      <p:to>
                                        <a:srgbClr val="FFFFFF"/>
                                      </p:to>
                                    </p:animClr>
                                    <p:set>
                                      <p:cBhvr>
                                        <p:cTn id="52" dur="100" fill="hold"/>
                                        <p:tgtEl>
                                          <p:spTgt spid="25"/>
                                        </p:tgtEl>
                                        <p:attrNameLst>
                                          <p:attrName>fill.type</p:attrName>
                                        </p:attrNameLst>
                                      </p:cBhvr>
                                      <p:to>
                                        <p:strVal val="solid"/>
                                      </p:to>
                                    </p:set>
                                    <p:set>
                                      <p:cBhvr>
                                        <p:cTn id="53" dur="100" fill="hold"/>
                                        <p:tgtEl>
                                          <p:spTgt spid="25"/>
                                        </p:tgtEl>
                                        <p:attrNameLst>
                                          <p:attrName>fill.on</p:attrName>
                                        </p:attrNameLst>
                                      </p:cBhvr>
                                      <p:to>
                                        <p:strVal val="true"/>
                                      </p:to>
                                    </p:set>
                                    <p:animRot by="120000">
                                      <p:cBhvr>
                                        <p:cTn id="54" dur="100" fill="hold">
                                          <p:stCondLst>
                                            <p:cond delay="0"/>
                                          </p:stCondLst>
                                        </p:cTn>
                                        <p:tgtEl>
                                          <p:spTgt spid="25"/>
                                        </p:tgtEl>
                                        <p:attrNameLst>
                                          <p:attrName>r</p:attrName>
                                        </p:attrNameLst>
                                      </p:cBhvr>
                                    </p:animRot>
                                    <p:animRot by="-240000">
                                      <p:cBhvr>
                                        <p:cTn id="55" dur="200" fill="hold">
                                          <p:stCondLst>
                                            <p:cond delay="200"/>
                                          </p:stCondLst>
                                        </p:cTn>
                                        <p:tgtEl>
                                          <p:spTgt spid="25"/>
                                        </p:tgtEl>
                                        <p:attrNameLst>
                                          <p:attrName>r</p:attrName>
                                        </p:attrNameLst>
                                      </p:cBhvr>
                                    </p:animRot>
                                    <p:animRot by="240000">
                                      <p:cBhvr>
                                        <p:cTn id="56" dur="200" fill="hold">
                                          <p:stCondLst>
                                            <p:cond delay="400"/>
                                          </p:stCondLst>
                                        </p:cTn>
                                        <p:tgtEl>
                                          <p:spTgt spid="25"/>
                                        </p:tgtEl>
                                        <p:attrNameLst>
                                          <p:attrName>r</p:attrName>
                                        </p:attrNameLst>
                                      </p:cBhvr>
                                    </p:animRot>
                                    <p:animRot by="-240000">
                                      <p:cBhvr>
                                        <p:cTn id="57" dur="200" fill="hold">
                                          <p:stCondLst>
                                            <p:cond delay="600"/>
                                          </p:stCondLst>
                                        </p:cTn>
                                        <p:tgtEl>
                                          <p:spTgt spid="25"/>
                                        </p:tgtEl>
                                        <p:attrNameLst>
                                          <p:attrName>r</p:attrName>
                                        </p:attrNameLst>
                                      </p:cBhvr>
                                    </p:animRot>
                                    <p:animRot by="120000">
                                      <p:cBhvr>
                                        <p:cTn id="58" dur="200" fill="hold">
                                          <p:stCondLst>
                                            <p:cond delay="800"/>
                                          </p:stCondLst>
                                        </p:cTn>
                                        <p:tgtEl>
                                          <p:spTgt spid="25"/>
                                        </p:tgtEl>
                                        <p:attrNameLst>
                                          <p:attrName>r</p:attrName>
                                        </p:attrNameLst>
                                      </p:cBhvr>
                                    </p:animRot>
                                  </p:childTnLst>
                                </p:cTn>
                              </p:par>
                              <p:par>
                                <p:cTn id="59" presetID="32" presetClass="emph" presetSubtype="0" fill="hold" grpId="0" nodeType="withEffect">
                                  <p:stCondLst>
                                    <p:cond delay="0"/>
                                  </p:stCondLst>
                                  <p:childTnLst>
                                    <p:animClr clrSpc="rgb" dir="cw">
                                      <p:cBhvr override="childStyle">
                                        <p:cTn id="60" dur="100" fill="hold"/>
                                        <p:tgtEl>
                                          <p:spTgt spid="26"/>
                                        </p:tgtEl>
                                        <p:attrNameLst>
                                          <p:attrName>style.color</p:attrName>
                                        </p:attrNameLst>
                                      </p:cBhvr>
                                      <p:to>
                                        <a:srgbClr val="FFFFFF"/>
                                      </p:to>
                                    </p:animClr>
                                    <p:animClr clrSpc="rgb" dir="cw">
                                      <p:cBhvr>
                                        <p:cTn id="61" dur="100" fill="hold"/>
                                        <p:tgtEl>
                                          <p:spTgt spid="26"/>
                                        </p:tgtEl>
                                        <p:attrNameLst>
                                          <p:attrName>fillcolor</p:attrName>
                                        </p:attrNameLst>
                                      </p:cBhvr>
                                      <p:to>
                                        <a:srgbClr val="FFFFFF"/>
                                      </p:to>
                                    </p:animClr>
                                    <p:set>
                                      <p:cBhvr>
                                        <p:cTn id="62" dur="100" fill="hold"/>
                                        <p:tgtEl>
                                          <p:spTgt spid="26"/>
                                        </p:tgtEl>
                                        <p:attrNameLst>
                                          <p:attrName>fill.type</p:attrName>
                                        </p:attrNameLst>
                                      </p:cBhvr>
                                      <p:to>
                                        <p:strVal val="solid"/>
                                      </p:to>
                                    </p:set>
                                    <p:set>
                                      <p:cBhvr>
                                        <p:cTn id="63" dur="100" fill="hold"/>
                                        <p:tgtEl>
                                          <p:spTgt spid="26"/>
                                        </p:tgtEl>
                                        <p:attrNameLst>
                                          <p:attrName>fill.on</p:attrName>
                                        </p:attrNameLst>
                                      </p:cBhvr>
                                      <p:to>
                                        <p:strVal val="true"/>
                                      </p:to>
                                    </p:set>
                                    <p:animRot by="120000">
                                      <p:cBhvr>
                                        <p:cTn id="64" dur="100" fill="hold">
                                          <p:stCondLst>
                                            <p:cond delay="0"/>
                                          </p:stCondLst>
                                        </p:cTn>
                                        <p:tgtEl>
                                          <p:spTgt spid="26"/>
                                        </p:tgtEl>
                                        <p:attrNameLst>
                                          <p:attrName>r</p:attrName>
                                        </p:attrNameLst>
                                      </p:cBhvr>
                                    </p:animRot>
                                    <p:animRot by="-240000">
                                      <p:cBhvr>
                                        <p:cTn id="65" dur="200" fill="hold">
                                          <p:stCondLst>
                                            <p:cond delay="200"/>
                                          </p:stCondLst>
                                        </p:cTn>
                                        <p:tgtEl>
                                          <p:spTgt spid="26"/>
                                        </p:tgtEl>
                                        <p:attrNameLst>
                                          <p:attrName>r</p:attrName>
                                        </p:attrNameLst>
                                      </p:cBhvr>
                                    </p:animRot>
                                    <p:animRot by="240000">
                                      <p:cBhvr>
                                        <p:cTn id="66" dur="200" fill="hold">
                                          <p:stCondLst>
                                            <p:cond delay="400"/>
                                          </p:stCondLst>
                                        </p:cTn>
                                        <p:tgtEl>
                                          <p:spTgt spid="26"/>
                                        </p:tgtEl>
                                        <p:attrNameLst>
                                          <p:attrName>r</p:attrName>
                                        </p:attrNameLst>
                                      </p:cBhvr>
                                    </p:animRot>
                                    <p:animRot by="-240000">
                                      <p:cBhvr>
                                        <p:cTn id="67" dur="200" fill="hold">
                                          <p:stCondLst>
                                            <p:cond delay="600"/>
                                          </p:stCondLst>
                                        </p:cTn>
                                        <p:tgtEl>
                                          <p:spTgt spid="26"/>
                                        </p:tgtEl>
                                        <p:attrNameLst>
                                          <p:attrName>r</p:attrName>
                                        </p:attrNameLst>
                                      </p:cBhvr>
                                    </p:animRot>
                                    <p:animRot by="120000">
                                      <p:cBhvr>
                                        <p:cTn id="68" dur="200" fill="hold">
                                          <p:stCondLst>
                                            <p:cond delay="800"/>
                                          </p:stCondLst>
                                        </p:cTn>
                                        <p:tgtEl>
                                          <p:spTgt spid="26"/>
                                        </p:tgtEl>
                                        <p:attrNameLst>
                                          <p:attrName>r</p:attrName>
                                        </p:attrNameLst>
                                      </p:cBhvr>
                                    </p:animRot>
                                  </p:childTnLst>
                                </p:cTn>
                              </p:par>
                              <p:par>
                                <p:cTn id="69" presetID="32" presetClass="emph" presetSubtype="0" fill="hold" grpId="0" nodeType="withEffect">
                                  <p:stCondLst>
                                    <p:cond delay="0"/>
                                  </p:stCondLst>
                                  <p:childTnLst>
                                    <p:animClr clrSpc="rgb" dir="cw">
                                      <p:cBhvr override="childStyle">
                                        <p:cTn id="70" dur="100" fill="hold"/>
                                        <p:tgtEl>
                                          <p:spTgt spid="27"/>
                                        </p:tgtEl>
                                        <p:attrNameLst>
                                          <p:attrName>style.color</p:attrName>
                                        </p:attrNameLst>
                                      </p:cBhvr>
                                      <p:to>
                                        <a:srgbClr val="FFFFFF"/>
                                      </p:to>
                                    </p:animClr>
                                    <p:animClr clrSpc="rgb" dir="cw">
                                      <p:cBhvr>
                                        <p:cTn id="71" dur="100" fill="hold"/>
                                        <p:tgtEl>
                                          <p:spTgt spid="27"/>
                                        </p:tgtEl>
                                        <p:attrNameLst>
                                          <p:attrName>fillcolor</p:attrName>
                                        </p:attrNameLst>
                                      </p:cBhvr>
                                      <p:to>
                                        <a:srgbClr val="FFFFFF"/>
                                      </p:to>
                                    </p:animClr>
                                    <p:set>
                                      <p:cBhvr>
                                        <p:cTn id="72" dur="100" fill="hold"/>
                                        <p:tgtEl>
                                          <p:spTgt spid="27"/>
                                        </p:tgtEl>
                                        <p:attrNameLst>
                                          <p:attrName>fill.type</p:attrName>
                                        </p:attrNameLst>
                                      </p:cBhvr>
                                      <p:to>
                                        <p:strVal val="solid"/>
                                      </p:to>
                                    </p:set>
                                    <p:set>
                                      <p:cBhvr>
                                        <p:cTn id="73" dur="100" fill="hold"/>
                                        <p:tgtEl>
                                          <p:spTgt spid="27"/>
                                        </p:tgtEl>
                                        <p:attrNameLst>
                                          <p:attrName>fill.on</p:attrName>
                                        </p:attrNameLst>
                                      </p:cBhvr>
                                      <p:to>
                                        <p:strVal val="true"/>
                                      </p:to>
                                    </p:set>
                                    <p:animRot by="120000">
                                      <p:cBhvr>
                                        <p:cTn id="74" dur="100" fill="hold">
                                          <p:stCondLst>
                                            <p:cond delay="0"/>
                                          </p:stCondLst>
                                        </p:cTn>
                                        <p:tgtEl>
                                          <p:spTgt spid="27"/>
                                        </p:tgtEl>
                                        <p:attrNameLst>
                                          <p:attrName>r</p:attrName>
                                        </p:attrNameLst>
                                      </p:cBhvr>
                                    </p:animRot>
                                    <p:animRot by="-240000">
                                      <p:cBhvr>
                                        <p:cTn id="75" dur="200" fill="hold">
                                          <p:stCondLst>
                                            <p:cond delay="200"/>
                                          </p:stCondLst>
                                        </p:cTn>
                                        <p:tgtEl>
                                          <p:spTgt spid="27"/>
                                        </p:tgtEl>
                                        <p:attrNameLst>
                                          <p:attrName>r</p:attrName>
                                        </p:attrNameLst>
                                      </p:cBhvr>
                                    </p:animRot>
                                    <p:animRot by="240000">
                                      <p:cBhvr>
                                        <p:cTn id="76" dur="200" fill="hold">
                                          <p:stCondLst>
                                            <p:cond delay="400"/>
                                          </p:stCondLst>
                                        </p:cTn>
                                        <p:tgtEl>
                                          <p:spTgt spid="27"/>
                                        </p:tgtEl>
                                        <p:attrNameLst>
                                          <p:attrName>r</p:attrName>
                                        </p:attrNameLst>
                                      </p:cBhvr>
                                    </p:animRot>
                                    <p:animRot by="-240000">
                                      <p:cBhvr>
                                        <p:cTn id="77" dur="200" fill="hold">
                                          <p:stCondLst>
                                            <p:cond delay="600"/>
                                          </p:stCondLst>
                                        </p:cTn>
                                        <p:tgtEl>
                                          <p:spTgt spid="27"/>
                                        </p:tgtEl>
                                        <p:attrNameLst>
                                          <p:attrName>r</p:attrName>
                                        </p:attrNameLst>
                                      </p:cBhvr>
                                    </p:animRot>
                                    <p:animRot by="120000">
                                      <p:cBhvr>
                                        <p:cTn id="78" dur="200" fill="hold">
                                          <p:stCondLst>
                                            <p:cond delay="800"/>
                                          </p:stCondLst>
                                        </p:cTn>
                                        <p:tgtEl>
                                          <p:spTgt spid="27"/>
                                        </p:tgtEl>
                                        <p:attrNameLst>
                                          <p:attrName>r</p:attrName>
                                        </p:attrNameLst>
                                      </p:cBhvr>
                                    </p:animRot>
                                  </p:childTnLst>
                                </p:cTn>
                              </p:par>
                            </p:childTnLst>
                          </p:cTn>
                        </p:par>
                      </p:childTnLst>
                    </p:cTn>
                  </p:par>
                  <p:par>
                    <p:cTn id="79" fill="hold">
                      <p:stCondLst>
                        <p:cond delay="indefinite"/>
                      </p:stCondLst>
                      <p:childTnLst>
                        <p:par>
                          <p:cTn id="80" fill="hold">
                            <p:stCondLst>
                              <p:cond delay="0"/>
                            </p:stCondLst>
                            <p:childTnLst>
                              <p:par>
                                <p:cTn id="81" presetID="32" presetClass="emph" presetSubtype="0" fill="hold" grpId="0" nodeType="clickEffect">
                                  <p:stCondLst>
                                    <p:cond delay="0"/>
                                  </p:stCondLst>
                                  <p:childTnLst>
                                    <p:animClr clrSpc="rgb" dir="cw">
                                      <p:cBhvr override="childStyle">
                                        <p:cTn id="82" dur="100" fill="hold"/>
                                        <p:tgtEl>
                                          <p:spTgt spid="28"/>
                                        </p:tgtEl>
                                        <p:attrNameLst>
                                          <p:attrName>style.color</p:attrName>
                                        </p:attrNameLst>
                                      </p:cBhvr>
                                      <p:to>
                                        <a:srgbClr val="FFFFFF"/>
                                      </p:to>
                                    </p:animClr>
                                    <p:animClr clrSpc="rgb" dir="cw">
                                      <p:cBhvr>
                                        <p:cTn id="83" dur="100" fill="hold"/>
                                        <p:tgtEl>
                                          <p:spTgt spid="28"/>
                                        </p:tgtEl>
                                        <p:attrNameLst>
                                          <p:attrName>fillcolor</p:attrName>
                                        </p:attrNameLst>
                                      </p:cBhvr>
                                      <p:to>
                                        <a:srgbClr val="FFFFFF"/>
                                      </p:to>
                                    </p:animClr>
                                    <p:set>
                                      <p:cBhvr>
                                        <p:cTn id="84" dur="100" fill="hold"/>
                                        <p:tgtEl>
                                          <p:spTgt spid="28"/>
                                        </p:tgtEl>
                                        <p:attrNameLst>
                                          <p:attrName>fill.type</p:attrName>
                                        </p:attrNameLst>
                                      </p:cBhvr>
                                      <p:to>
                                        <p:strVal val="solid"/>
                                      </p:to>
                                    </p:set>
                                    <p:set>
                                      <p:cBhvr>
                                        <p:cTn id="85" dur="100" fill="hold"/>
                                        <p:tgtEl>
                                          <p:spTgt spid="28"/>
                                        </p:tgtEl>
                                        <p:attrNameLst>
                                          <p:attrName>fill.on</p:attrName>
                                        </p:attrNameLst>
                                      </p:cBhvr>
                                      <p:to>
                                        <p:strVal val="true"/>
                                      </p:to>
                                    </p:set>
                                    <p:animRot by="120000">
                                      <p:cBhvr>
                                        <p:cTn id="86" dur="100" fill="hold">
                                          <p:stCondLst>
                                            <p:cond delay="0"/>
                                          </p:stCondLst>
                                        </p:cTn>
                                        <p:tgtEl>
                                          <p:spTgt spid="28"/>
                                        </p:tgtEl>
                                        <p:attrNameLst>
                                          <p:attrName>r</p:attrName>
                                        </p:attrNameLst>
                                      </p:cBhvr>
                                    </p:animRot>
                                    <p:animRot by="-240000">
                                      <p:cBhvr>
                                        <p:cTn id="87" dur="200" fill="hold">
                                          <p:stCondLst>
                                            <p:cond delay="200"/>
                                          </p:stCondLst>
                                        </p:cTn>
                                        <p:tgtEl>
                                          <p:spTgt spid="28"/>
                                        </p:tgtEl>
                                        <p:attrNameLst>
                                          <p:attrName>r</p:attrName>
                                        </p:attrNameLst>
                                      </p:cBhvr>
                                    </p:animRot>
                                    <p:animRot by="240000">
                                      <p:cBhvr>
                                        <p:cTn id="88" dur="200" fill="hold">
                                          <p:stCondLst>
                                            <p:cond delay="400"/>
                                          </p:stCondLst>
                                        </p:cTn>
                                        <p:tgtEl>
                                          <p:spTgt spid="28"/>
                                        </p:tgtEl>
                                        <p:attrNameLst>
                                          <p:attrName>r</p:attrName>
                                        </p:attrNameLst>
                                      </p:cBhvr>
                                    </p:animRot>
                                    <p:animRot by="-240000">
                                      <p:cBhvr>
                                        <p:cTn id="89" dur="200" fill="hold">
                                          <p:stCondLst>
                                            <p:cond delay="600"/>
                                          </p:stCondLst>
                                        </p:cTn>
                                        <p:tgtEl>
                                          <p:spTgt spid="28"/>
                                        </p:tgtEl>
                                        <p:attrNameLst>
                                          <p:attrName>r</p:attrName>
                                        </p:attrNameLst>
                                      </p:cBhvr>
                                    </p:animRot>
                                    <p:animRot by="120000">
                                      <p:cBhvr>
                                        <p:cTn id="90" dur="200" fill="hold">
                                          <p:stCondLst>
                                            <p:cond delay="800"/>
                                          </p:stCondLst>
                                        </p:cTn>
                                        <p:tgtEl>
                                          <p:spTgt spid="28"/>
                                        </p:tgtEl>
                                        <p:attrNameLst>
                                          <p:attrName>r</p:attrName>
                                        </p:attrNameLst>
                                      </p:cBhvr>
                                    </p:animRot>
                                  </p:childTnLst>
                                </p:cTn>
                              </p:par>
                              <p:par>
                                <p:cTn id="91" presetID="32" presetClass="emph" presetSubtype="0" fill="hold" grpId="0" nodeType="withEffect">
                                  <p:stCondLst>
                                    <p:cond delay="0"/>
                                  </p:stCondLst>
                                  <p:childTnLst>
                                    <p:animClr clrSpc="rgb" dir="cw">
                                      <p:cBhvr override="childStyle">
                                        <p:cTn id="92" dur="100" fill="hold"/>
                                        <p:tgtEl>
                                          <p:spTgt spid="29"/>
                                        </p:tgtEl>
                                        <p:attrNameLst>
                                          <p:attrName>style.color</p:attrName>
                                        </p:attrNameLst>
                                      </p:cBhvr>
                                      <p:to>
                                        <a:srgbClr val="FFFFFF"/>
                                      </p:to>
                                    </p:animClr>
                                    <p:animClr clrSpc="rgb" dir="cw">
                                      <p:cBhvr>
                                        <p:cTn id="93" dur="100" fill="hold"/>
                                        <p:tgtEl>
                                          <p:spTgt spid="29"/>
                                        </p:tgtEl>
                                        <p:attrNameLst>
                                          <p:attrName>fillcolor</p:attrName>
                                        </p:attrNameLst>
                                      </p:cBhvr>
                                      <p:to>
                                        <a:srgbClr val="FFFFFF"/>
                                      </p:to>
                                    </p:animClr>
                                    <p:set>
                                      <p:cBhvr>
                                        <p:cTn id="94" dur="100" fill="hold"/>
                                        <p:tgtEl>
                                          <p:spTgt spid="29"/>
                                        </p:tgtEl>
                                        <p:attrNameLst>
                                          <p:attrName>fill.type</p:attrName>
                                        </p:attrNameLst>
                                      </p:cBhvr>
                                      <p:to>
                                        <p:strVal val="solid"/>
                                      </p:to>
                                    </p:set>
                                    <p:set>
                                      <p:cBhvr>
                                        <p:cTn id="95" dur="100" fill="hold"/>
                                        <p:tgtEl>
                                          <p:spTgt spid="29"/>
                                        </p:tgtEl>
                                        <p:attrNameLst>
                                          <p:attrName>fill.on</p:attrName>
                                        </p:attrNameLst>
                                      </p:cBhvr>
                                      <p:to>
                                        <p:strVal val="true"/>
                                      </p:to>
                                    </p:set>
                                    <p:animRot by="120000">
                                      <p:cBhvr>
                                        <p:cTn id="96" dur="100" fill="hold">
                                          <p:stCondLst>
                                            <p:cond delay="0"/>
                                          </p:stCondLst>
                                        </p:cTn>
                                        <p:tgtEl>
                                          <p:spTgt spid="29"/>
                                        </p:tgtEl>
                                        <p:attrNameLst>
                                          <p:attrName>r</p:attrName>
                                        </p:attrNameLst>
                                      </p:cBhvr>
                                    </p:animRot>
                                    <p:animRot by="-240000">
                                      <p:cBhvr>
                                        <p:cTn id="97" dur="200" fill="hold">
                                          <p:stCondLst>
                                            <p:cond delay="200"/>
                                          </p:stCondLst>
                                        </p:cTn>
                                        <p:tgtEl>
                                          <p:spTgt spid="29"/>
                                        </p:tgtEl>
                                        <p:attrNameLst>
                                          <p:attrName>r</p:attrName>
                                        </p:attrNameLst>
                                      </p:cBhvr>
                                    </p:animRot>
                                    <p:animRot by="240000">
                                      <p:cBhvr>
                                        <p:cTn id="98" dur="200" fill="hold">
                                          <p:stCondLst>
                                            <p:cond delay="400"/>
                                          </p:stCondLst>
                                        </p:cTn>
                                        <p:tgtEl>
                                          <p:spTgt spid="29"/>
                                        </p:tgtEl>
                                        <p:attrNameLst>
                                          <p:attrName>r</p:attrName>
                                        </p:attrNameLst>
                                      </p:cBhvr>
                                    </p:animRot>
                                    <p:animRot by="-240000">
                                      <p:cBhvr>
                                        <p:cTn id="99" dur="200" fill="hold">
                                          <p:stCondLst>
                                            <p:cond delay="600"/>
                                          </p:stCondLst>
                                        </p:cTn>
                                        <p:tgtEl>
                                          <p:spTgt spid="29"/>
                                        </p:tgtEl>
                                        <p:attrNameLst>
                                          <p:attrName>r</p:attrName>
                                        </p:attrNameLst>
                                      </p:cBhvr>
                                    </p:animRot>
                                    <p:animRot by="120000">
                                      <p:cBhvr>
                                        <p:cTn id="100" dur="200" fill="hold">
                                          <p:stCondLst>
                                            <p:cond delay="800"/>
                                          </p:stCondLst>
                                        </p:cTn>
                                        <p:tgtEl>
                                          <p:spTgt spid="29"/>
                                        </p:tgtEl>
                                        <p:attrNameLst>
                                          <p:attrName>r</p:attrName>
                                        </p:attrNameLst>
                                      </p:cBhvr>
                                    </p:animRot>
                                  </p:childTnLst>
                                </p:cTn>
                              </p:par>
                              <p:par>
                                <p:cTn id="101" presetID="32" presetClass="emph" presetSubtype="0" fill="hold" grpId="0" nodeType="withEffect">
                                  <p:stCondLst>
                                    <p:cond delay="0"/>
                                  </p:stCondLst>
                                  <p:childTnLst>
                                    <p:animClr clrSpc="rgb" dir="cw">
                                      <p:cBhvr override="childStyle">
                                        <p:cTn id="102" dur="100" fill="hold"/>
                                        <p:tgtEl>
                                          <p:spTgt spid="30"/>
                                        </p:tgtEl>
                                        <p:attrNameLst>
                                          <p:attrName>style.color</p:attrName>
                                        </p:attrNameLst>
                                      </p:cBhvr>
                                      <p:to>
                                        <a:srgbClr val="FFFFFF"/>
                                      </p:to>
                                    </p:animClr>
                                    <p:animClr clrSpc="rgb" dir="cw">
                                      <p:cBhvr>
                                        <p:cTn id="103" dur="100" fill="hold"/>
                                        <p:tgtEl>
                                          <p:spTgt spid="30"/>
                                        </p:tgtEl>
                                        <p:attrNameLst>
                                          <p:attrName>fillcolor</p:attrName>
                                        </p:attrNameLst>
                                      </p:cBhvr>
                                      <p:to>
                                        <a:srgbClr val="FFFFFF"/>
                                      </p:to>
                                    </p:animClr>
                                    <p:set>
                                      <p:cBhvr>
                                        <p:cTn id="104" dur="100" fill="hold"/>
                                        <p:tgtEl>
                                          <p:spTgt spid="30"/>
                                        </p:tgtEl>
                                        <p:attrNameLst>
                                          <p:attrName>fill.type</p:attrName>
                                        </p:attrNameLst>
                                      </p:cBhvr>
                                      <p:to>
                                        <p:strVal val="solid"/>
                                      </p:to>
                                    </p:set>
                                    <p:set>
                                      <p:cBhvr>
                                        <p:cTn id="105" dur="100" fill="hold"/>
                                        <p:tgtEl>
                                          <p:spTgt spid="30"/>
                                        </p:tgtEl>
                                        <p:attrNameLst>
                                          <p:attrName>fill.on</p:attrName>
                                        </p:attrNameLst>
                                      </p:cBhvr>
                                      <p:to>
                                        <p:strVal val="true"/>
                                      </p:to>
                                    </p:set>
                                    <p:animRot by="120000">
                                      <p:cBhvr>
                                        <p:cTn id="106" dur="100" fill="hold">
                                          <p:stCondLst>
                                            <p:cond delay="0"/>
                                          </p:stCondLst>
                                        </p:cTn>
                                        <p:tgtEl>
                                          <p:spTgt spid="30"/>
                                        </p:tgtEl>
                                        <p:attrNameLst>
                                          <p:attrName>r</p:attrName>
                                        </p:attrNameLst>
                                      </p:cBhvr>
                                    </p:animRot>
                                    <p:animRot by="-240000">
                                      <p:cBhvr>
                                        <p:cTn id="107" dur="200" fill="hold">
                                          <p:stCondLst>
                                            <p:cond delay="200"/>
                                          </p:stCondLst>
                                        </p:cTn>
                                        <p:tgtEl>
                                          <p:spTgt spid="30"/>
                                        </p:tgtEl>
                                        <p:attrNameLst>
                                          <p:attrName>r</p:attrName>
                                        </p:attrNameLst>
                                      </p:cBhvr>
                                    </p:animRot>
                                    <p:animRot by="240000">
                                      <p:cBhvr>
                                        <p:cTn id="108" dur="200" fill="hold">
                                          <p:stCondLst>
                                            <p:cond delay="400"/>
                                          </p:stCondLst>
                                        </p:cTn>
                                        <p:tgtEl>
                                          <p:spTgt spid="30"/>
                                        </p:tgtEl>
                                        <p:attrNameLst>
                                          <p:attrName>r</p:attrName>
                                        </p:attrNameLst>
                                      </p:cBhvr>
                                    </p:animRot>
                                    <p:animRot by="-240000">
                                      <p:cBhvr>
                                        <p:cTn id="109" dur="200" fill="hold">
                                          <p:stCondLst>
                                            <p:cond delay="600"/>
                                          </p:stCondLst>
                                        </p:cTn>
                                        <p:tgtEl>
                                          <p:spTgt spid="30"/>
                                        </p:tgtEl>
                                        <p:attrNameLst>
                                          <p:attrName>r</p:attrName>
                                        </p:attrNameLst>
                                      </p:cBhvr>
                                    </p:animRot>
                                    <p:animRot by="120000">
                                      <p:cBhvr>
                                        <p:cTn id="110" dur="200" fill="hold">
                                          <p:stCondLst>
                                            <p:cond delay="800"/>
                                          </p:stCondLst>
                                        </p:cTn>
                                        <p:tgtEl>
                                          <p:spTgt spid="30"/>
                                        </p:tgtEl>
                                        <p:attrNameLst>
                                          <p:attrName>r</p:attrName>
                                        </p:attrNameLst>
                                      </p:cBhvr>
                                    </p:animRot>
                                  </p:childTnLst>
                                </p:cTn>
                              </p:par>
                              <p:par>
                                <p:cTn id="111" presetID="32" presetClass="emph" presetSubtype="0" fill="hold" grpId="0" nodeType="withEffect">
                                  <p:stCondLst>
                                    <p:cond delay="0"/>
                                  </p:stCondLst>
                                  <p:childTnLst>
                                    <p:animClr clrSpc="rgb" dir="cw">
                                      <p:cBhvr override="childStyle">
                                        <p:cTn id="112" dur="100" fill="hold"/>
                                        <p:tgtEl>
                                          <p:spTgt spid="5"/>
                                        </p:tgtEl>
                                        <p:attrNameLst>
                                          <p:attrName>style.color</p:attrName>
                                        </p:attrNameLst>
                                      </p:cBhvr>
                                      <p:to>
                                        <a:srgbClr val="FFFFFF"/>
                                      </p:to>
                                    </p:animClr>
                                    <p:animClr clrSpc="rgb" dir="cw">
                                      <p:cBhvr>
                                        <p:cTn id="113" dur="100" fill="hold"/>
                                        <p:tgtEl>
                                          <p:spTgt spid="5"/>
                                        </p:tgtEl>
                                        <p:attrNameLst>
                                          <p:attrName>fillcolor</p:attrName>
                                        </p:attrNameLst>
                                      </p:cBhvr>
                                      <p:to>
                                        <a:srgbClr val="FFFFFF"/>
                                      </p:to>
                                    </p:animClr>
                                    <p:set>
                                      <p:cBhvr>
                                        <p:cTn id="114" dur="100" fill="hold"/>
                                        <p:tgtEl>
                                          <p:spTgt spid="5"/>
                                        </p:tgtEl>
                                        <p:attrNameLst>
                                          <p:attrName>fill.type</p:attrName>
                                        </p:attrNameLst>
                                      </p:cBhvr>
                                      <p:to>
                                        <p:strVal val="solid"/>
                                      </p:to>
                                    </p:set>
                                    <p:set>
                                      <p:cBhvr>
                                        <p:cTn id="115" dur="100" fill="hold"/>
                                        <p:tgtEl>
                                          <p:spTgt spid="5"/>
                                        </p:tgtEl>
                                        <p:attrNameLst>
                                          <p:attrName>fill.on</p:attrName>
                                        </p:attrNameLst>
                                      </p:cBhvr>
                                      <p:to>
                                        <p:strVal val="true"/>
                                      </p:to>
                                    </p:set>
                                    <p:animRot by="120000">
                                      <p:cBhvr>
                                        <p:cTn id="116" dur="100" fill="hold">
                                          <p:stCondLst>
                                            <p:cond delay="0"/>
                                          </p:stCondLst>
                                        </p:cTn>
                                        <p:tgtEl>
                                          <p:spTgt spid="5"/>
                                        </p:tgtEl>
                                        <p:attrNameLst>
                                          <p:attrName>r</p:attrName>
                                        </p:attrNameLst>
                                      </p:cBhvr>
                                    </p:animRot>
                                    <p:animRot by="-240000">
                                      <p:cBhvr>
                                        <p:cTn id="117" dur="200" fill="hold">
                                          <p:stCondLst>
                                            <p:cond delay="200"/>
                                          </p:stCondLst>
                                        </p:cTn>
                                        <p:tgtEl>
                                          <p:spTgt spid="5"/>
                                        </p:tgtEl>
                                        <p:attrNameLst>
                                          <p:attrName>r</p:attrName>
                                        </p:attrNameLst>
                                      </p:cBhvr>
                                    </p:animRot>
                                    <p:animRot by="240000">
                                      <p:cBhvr>
                                        <p:cTn id="118" dur="200" fill="hold">
                                          <p:stCondLst>
                                            <p:cond delay="400"/>
                                          </p:stCondLst>
                                        </p:cTn>
                                        <p:tgtEl>
                                          <p:spTgt spid="5"/>
                                        </p:tgtEl>
                                        <p:attrNameLst>
                                          <p:attrName>r</p:attrName>
                                        </p:attrNameLst>
                                      </p:cBhvr>
                                    </p:animRot>
                                    <p:animRot by="-240000">
                                      <p:cBhvr>
                                        <p:cTn id="119" dur="200" fill="hold">
                                          <p:stCondLst>
                                            <p:cond delay="600"/>
                                          </p:stCondLst>
                                        </p:cTn>
                                        <p:tgtEl>
                                          <p:spTgt spid="5"/>
                                        </p:tgtEl>
                                        <p:attrNameLst>
                                          <p:attrName>r</p:attrName>
                                        </p:attrNameLst>
                                      </p:cBhvr>
                                    </p:animRot>
                                    <p:animRot by="120000">
                                      <p:cBhvr>
                                        <p:cTn id="120"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9</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3</a:t>
            </a:r>
            <a:r>
              <a:rPr sz="6000" baseline="0">
                <a:solidFill>
                  <a:schemeClr val="bg1"/>
                </a:solidFill>
                <a:latin typeface="微软雅黑" panose="020B0503020204020204" charset="-122"/>
                <a:ea typeface="微软雅黑" panose="020B0503020204020204" charset="-122"/>
              </a:rPr>
              <a:t>　</a:t>
            </a:r>
            <a:r>
              <a:rPr sz="6000">
                <a:solidFill>
                  <a:schemeClr val="bg1"/>
                </a:solidFill>
                <a:latin typeface="微软雅黑" panose="020B0503020204020204" charset="-122"/>
                <a:ea typeface="微软雅黑" panose="020B0503020204020204" charset="-122"/>
                <a:sym typeface="+mn-ea"/>
              </a:rPr>
              <a:t>供给函数</a:t>
            </a:r>
            <a:endParaRPr sz="6000">
              <a:solidFill>
                <a:schemeClr val="bg1"/>
              </a:solidFill>
              <a:latin typeface="微软雅黑" panose="020B0503020204020204" charset="-122"/>
              <a:ea typeface="微软雅黑" panose="020B0503020204020204" charset="-122"/>
              <a:sym typeface="+mn-ea"/>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5255"/>
            <a:ext cx="10079990" cy="3735705"/>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在特定的时间内厂商愿意并能够出售的某种商品的数量称为供给量，记为</a:t>
            </a: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lang="en-US" altLang="zh-CN" sz="2400" i="1" baseline="-25000"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s </a:t>
            </a: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endParaRPr kumimoji="0" lang="zh-CN" altLang="zh-CN" sz="2400" i="0" u="none" strike="noStrike" kern="1200" cap="none" spc="0" normalizeH="0" baseline="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制定价格时，一般把价格</a:t>
            </a: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看作变量，这时生产供给量受价格的影响，因此供给量是价格的函数，即供给函数</a:t>
            </a: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 </a:t>
            </a: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记为</a:t>
            </a:r>
            <a:endPar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ctr"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en-US"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lang="en-US" altLang="zh-CN" sz="2400" i="1" baseline="-25000"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s</a:t>
            </a: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g</a:t>
            </a: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endParaRPr kumimoji="0" lang="zh-CN" altLang="zh-CN" sz="2400" i="0" u="none" strike="noStrike" kern="1200" cap="none" spc="0" normalizeH="0" baseline="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其中，</a:t>
            </a:r>
            <a:r>
              <a:rPr lang="en-US"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lang="en-US" altLang="zh-CN" sz="2400" i="1" baseline="-25000"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s </a:t>
            </a: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表示供给量，</a:t>
            </a:r>
            <a:r>
              <a:rPr lang="en-US"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zh-CN"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表示价格</a:t>
            </a: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endPar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71245" y="996315"/>
            <a:ext cx="10064750" cy="4510405"/>
          </a:xfrm>
          <a:prstGeom prst="rect">
            <a:avLst/>
          </a:prstGeom>
          <a:noFill/>
          <a:ln w="9525">
            <a:noFill/>
          </a:ln>
        </p:spPr>
        <p:txBody>
          <a:bodyPr anchor="t" anchorCtr="0">
            <a:noAutofit/>
          </a:bodyPr>
          <a:p>
            <a:pPr marR="0" lvl="0" indent="609600" algn="just" defTabSz="914400" rtl="0" eaLnBrk="0" fontAlgn="base" hangingPunct="0">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zh-CN"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常见线性供给函数为</a:t>
            </a:r>
            <a:endParaRPr kumimoji="0" lang="en-US" altLang="zh-CN" sz="2400" i="0" u="none" strike="noStrike" kern="1200" cap="none" spc="0" normalizeH="0" baseline="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endParaRPr>
          </a:p>
          <a:p>
            <a:pPr marR="0" lvl="0" indent="609600" algn="ctr" defTabSz="914400" rtl="0" eaLnBrk="0" fontAlgn="base" hangingPunct="0">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en-US" altLang="zh-CN" sz="2400" i="1" noProof="0" dirty="0" smtClean="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lang="en-US" altLang="zh-CN" sz="2400" i="1" baseline="-25000" noProof="0" dirty="0" smtClean="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s</a:t>
            </a:r>
            <a:r>
              <a:rPr lang="en-US"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400" i="1" noProof="0" dirty="0" err="1" smtClean="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 </a:t>
            </a:r>
            <a:r>
              <a:rPr lang="en-US" altLang="zh-CN" sz="2400" noProof="0" dirty="0" err="1"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400" i="1" noProof="0" dirty="0" smtClean="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dP</a:t>
            </a:r>
            <a:r>
              <a:rPr lang="en-US"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400" i="1" noProof="0" dirty="0" smtClean="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lang="zh-CN" altLang="en-US"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lang="zh-CN" altLang="en-US"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i="1" noProof="0" dirty="0" smtClean="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d</a:t>
            </a:r>
            <a:r>
              <a:rPr lang="en-US"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endParaRPr kumimoji="0" lang="en-US" altLang="zh-CN" sz="2400" i="0" u="none" strike="noStrike" kern="1200" cap="none" spc="0" normalizeH="0" baseline="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endParaRPr>
          </a:p>
          <a:p>
            <a:pPr marR="0" lvl="0" indent="609600" algn="just" defTabSz="914400" rtl="0" eaLnBrk="0" fontAlgn="base" hangingPunct="0">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zh-CN" altLang="en-US"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这个函数的几何形态，是一条反应供给量与价格关系的曲线，</a:t>
            </a:r>
            <a:r>
              <a:rPr lang="zh-CN" altLang="en-US"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我们称之为供给曲线。如图</a:t>
            </a:r>
            <a:r>
              <a:rPr lang="en-US"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9-2</a:t>
            </a:r>
            <a:r>
              <a:rPr lang="zh-CN" altLang="en-US"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所示</a:t>
            </a:r>
            <a:r>
              <a:rPr lang="en-US"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endParaRPr lang="en-US" altLang="zh-CN" sz="2400" noProof="0" dirty="0" smtClean="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p:pic>
        <p:nvPicPr>
          <p:cNvPr id="2" name="图片 1"/>
          <p:cNvPicPr>
            <a:picLocks noChangeAspect="1"/>
          </p:cNvPicPr>
          <p:nvPr/>
        </p:nvPicPr>
        <p:blipFill>
          <a:blip r:embed="rId1"/>
          <a:stretch>
            <a:fillRect/>
          </a:stretch>
        </p:blipFill>
        <p:spPr>
          <a:xfrm>
            <a:off x="8494395" y="3277235"/>
            <a:ext cx="2641600" cy="2438400"/>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96315"/>
                <a:ext cx="10079990" cy="451040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例　已知鸡蛋收购价为 3 元 /kg，每月能收购 5 000 kg，提高 0.1 元则收购量可增加 500 kg，求鸡蛋的线性供给函数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解　设鸡蛋的线性供给函数为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Q</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dP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由题意有，</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left"/>
                    </m:oMathParaPr>
                    <m:oMath xmlns:m="http://schemas.openxmlformats.org/officeDocument/2006/math">
                      <m:d>
                        <m:dPr>
                          <m:begChr m:val="{"/>
                          <m:endChr m:val=""/>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eqArr>
                            <m:eqArr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eqArr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5</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 </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000</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−𝑐</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3</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𝑑</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   </m:t>
                              </m:r>
                            </m:e>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5</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 </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500</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−𝑐</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3</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𝑑</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e>
                          </m:eqArr>
                        </m:e>
                      </m:d>
                      <m:r>
                        <a:rPr lang="zh-CN" alt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得</m:t>
                      </m:r>
                      <m:d>
                        <m:dPr>
                          <m:begChr m:val="{"/>
                          <m:endChr m:val=""/>
                          <m:ctrlPr>
                            <a:rPr lang="zh-CN" alt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eqArr>
                            <m:eqArrPr>
                              <m:ctrlPr>
                                <a:rPr lang="zh-CN" alt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eqArr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𝑑</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5</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 </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000</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  </m:t>
                              </m:r>
                            </m:e>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𝑐</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10</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 </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000</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e>
                          </m:eqArr>
                        </m:e>
                      </m:d>
                    </m:oMath>
                  </m:oMathPara>
                </a14:m>
                <a:endParaRPr lang="zh-CN" altLang="en-US"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所求供给函数为 </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Q</a:t>
                </a:r>
                <a:r>
                  <a:rPr lang="zh-CN" altLang="en-US"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-10 000+5 000</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96315"/>
                <a:ext cx="10079990" cy="451040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9</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4</a:t>
            </a:r>
            <a:r>
              <a:rPr sz="6000" baseline="0">
                <a:solidFill>
                  <a:schemeClr val="bg1"/>
                </a:solidFill>
                <a:latin typeface="微软雅黑" panose="020B0503020204020204" charset="-122"/>
                <a:ea typeface="微软雅黑" panose="020B0503020204020204" charset="-122"/>
              </a:rPr>
              <a:t>　</a:t>
            </a:r>
            <a:r>
              <a:rPr sz="6000">
                <a:solidFill>
                  <a:schemeClr val="bg1"/>
                </a:solidFill>
                <a:latin typeface="微软雅黑" panose="020B0503020204020204" charset="-122"/>
                <a:ea typeface="微软雅黑" panose="020B0503020204020204" charset="-122"/>
                <a:sym typeface="+mn-ea"/>
              </a:rPr>
              <a:t>成本函数</a:t>
            </a:r>
            <a:endParaRPr sz="6000">
              <a:solidFill>
                <a:schemeClr val="bg1"/>
              </a:solidFill>
              <a:latin typeface="微软雅黑" panose="020B0503020204020204" charset="-122"/>
              <a:ea typeface="微软雅黑" panose="020B0503020204020204" charset="-122"/>
              <a:sym typeface="+mn-ea"/>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5255"/>
            <a:ext cx="10079990" cy="3735705"/>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ea typeface="Microsoft YaHei Regular" panose="020B0503020204020204" charset="-122"/>
                <a:sym typeface="+mn-ea"/>
              </a:rPr>
              <a:t>某产品的总成本是指厂商在短期内生产一定数量的产品对全部生产要素所支出的总成本 . 它由固定成本与可变成本组成 .</a:t>
            </a:r>
            <a:endParaRPr altLang="zh-CN" sz="2400" noProof="0" dirty="0">
              <a:ln>
                <a:noFill/>
              </a:ln>
              <a:solidFill>
                <a:schemeClr val="bg1"/>
              </a:solidFill>
              <a:effectLst/>
              <a:uLnTx/>
              <a:uFillTx/>
              <a:ea typeface="Microsoft YaHei Regular" panose="020B0503020204020204" charset="-122"/>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ea typeface="Microsoft YaHei Regular" panose="020B0503020204020204" charset="-122"/>
                <a:sym typeface="+mn-ea"/>
              </a:rPr>
              <a:t>固定成本是指厂商在短期内为生产一定量的产品，对不变生产要素所支付的总成本 . 例如，建筑物和机器设备的折旧费等费用 .</a:t>
            </a:r>
            <a:endParaRPr altLang="zh-CN" sz="2400" noProof="0" dirty="0">
              <a:ln>
                <a:noFill/>
              </a:ln>
              <a:solidFill>
                <a:schemeClr val="bg1"/>
              </a:solidFill>
              <a:effectLst/>
              <a:uLnTx/>
              <a:uFillTx/>
              <a:ea typeface="Microsoft YaHei Regular"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5255"/>
            <a:ext cx="10079990" cy="3735705"/>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b="1" noProof="0" dirty="0">
                <a:ln>
                  <a:noFill/>
                </a:ln>
                <a:solidFill>
                  <a:srgbClr val="FFFF00"/>
                </a:solidFill>
                <a:effectLst/>
                <a:uLnTx/>
                <a:uFillTx/>
                <a:latin typeface="Microsoft YaHei Bold" panose="020B0503020204020204" charset="-122"/>
                <a:ea typeface="Microsoft YaHei Bold" panose="020B0503020204020204" charset="-122"/>
                <a:sym typeface="+mn-ea"/>
              </a:rPr>
              <a:t>某产品的总成本</a:t>
            </a:r>
            <a:r>
              <a:rPr altLang="zh-CN" sz="2400" noProof="0" dirty="0">
                <a:ln>
                  <a:noFill/>
                </a:ln>
                <a:solidFill>
                  <a:schemeClr val="bg1"/>
                </a:solidFill>
                <a:effectLst/>
                <a:uLnTx/>
                <a:uFillTx/>
                <a:ea typeface="Microsoft YaHei Regular" panose="020B0503020204020204" charset="-122"/>
                <a:sym typeface="+mn-ea"/>
              </a:rPr>
              <a:t>是指厂商在短期内生产一定数量的产品对全部生产要素所支出的总成本 . 它由固定成本与可变成本组成 .</a:t>
            </a:r>
            <a:endParaRPr altLang="zh-CN" sz="2400" noProof="0" dirty="0">
              <a:ln>
                <a:noFill/>
              </a:ln>
              <a:solidFill>
                <a:schemeClr val="bg1"/>
              </a:solidFill>
              <a:effectLst/>
              <a:uLnTx/>
              <a:uFillTx/>
              <a:ea typeface="Microsoft YaHei Regular" panose="020B0503020204020204" charset="-122"/>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b="1" noProof="0" dirty="0">
                <a:ln>
                  <a:noFill/>
                </a:ln>
                <a:solidFill>
                  <a:srgbClr val="FFFF00"/>
                </a:solidFill>
                <a:effectLst/>
                <a:uLnTx/>
                <a:uFillTx/>
                <a:latin typeface="Microsoft YaHei Bold" panose="020B0503020204020204" charset="-122"/>
                <a:ea typeface="Microsoft YaHei Bold" panose="020B0503020204020204" charset="-122"/>
                <a:sym typeface="+mn-ea"/>
              </a:rPr>
              <a:t>固定成本</a:t>
            </a:r>
            <a:r>
              <a:rPr altLang="zh-CN" sz="2400" noProof="0" dirty="0">
                <a:ln>
                  <a:noFill/>
                </a:ln>
                <a:solidFill>
                  <a:schemeClr val="bg1"/>
                </a:solidFill>
                <a:effectLst/>
                <a:uLnTx/>
                <a:uFillTx/>
                <a:ea typeface="Microsoft YaHei Regular" panose="020B0503020204020204" charset="-122"/>
                <a:sym typeface="+mn-ea"/>
              </a:rPr>
              <a:t>是指厂商在短期内为生产一定量的产品，对不变生产要素所支付的总成本 . 例如，建筑物和机器设备的折旧费等费用 .</a:t>
            </a:r>
            <a:endParaRPr altLang="zh-CN" sz="2400" noProof="0" dirty="0">
              <a:ln>
                <a:noFill/>
              </a:ln>
              <a:solidFill>
                <a:schemeClr val="bg1"/>
              </a:solidFill>
              <a:effectLst/>
              <a:uLnTx/>
              <a:uFillTx/>
              <a:ea typeface="Microsoft YaHei Regular" panose="020B0503020204020204" charset="-122"/>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62660"/>
                <a:ext cx="10079990" cy="456946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b="1">
                    <a:solidFill>
                      <a:srgbClr val="FFFF00"/>
                    </a:solidFill>
                    <a:latin typeface="Microsoft YaHei Bold" panose="020B0503020204020204" charset="-122"/>
                    <a:ea typeface="Microsoft YaHei Bold" panose="020B0503020204020204" charset="-122"/>
                    <a:cs typeface="Times New Roman Regular" panose="02020603050405020304" charset="0"/>
                  </a:rPr>
                  <a:t>可变成本</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是指厂商在短期内为生产一定量的产品，对可变生产要素所支付的总成本 . 例如，原材料、燃料动力和工人的工资的支付等费用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设固定成本为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元，可变成本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元，则生产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件产品的总成本为</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ctr" fontAlgn="auto">
                  <a:lnSpc>
                    <a:spcPct val="150000"/>
                  </a:lnSpc>
                  <a:extLst>
                    <a:ext uri="{35155182-B16C-46BC-9424-99874614C6A1}">
                      <wpsdc:indentchars xmlns:wpsdc="http://www.wps.cn/officeDocument/2017/drawingmlCustomData" val="200" checksum="4158780845"/>
                    </a:ext>
                  </a:extLst>
                </a:pP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C</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每件产品的成本称为单位成本或平均成本，记为</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acc>
                        <m:accPr>
                          <m:chr m:val="̅"/>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acc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e>
                      </m:acc>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62660"/>
                <a:ext cx="10079990" cy="456946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346710"/>
                <a:ext cx="10079990" cy="614807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b="1">
                    <a:solidFill>
                      <a:srgbClr val="FFFF00"/>
                    </a:solidFill>
                    <a:latin typeface="Microsoft YaHei Bold" panose="020B0503020204020204" charset="-122"/>
                    <a:ea typeface="Microsoft YaHei Bold" panose="020B0503020204020204" charset="-122"/>
                    <a:cs typeface="Times New Roman Regular" panose="02020603050405020304" charset="0"/>
                  </a:rPr>
                  <a:t>例</a:t>
                </a:r>
                <a:r>
                  <a:rPr lang="en-US" sz="2400" b="1">
                    <a:solidFill>
                      <a:srgbClr val="FFFF00"/>
                    </a:solidFill>
                    <a:latin typeface="Microsoft YaHei Bold" panose="020B0503020204020204" charset="-122"/>
                    <a:ea typeface="Microsoft YaHei Bold" panose="020B0503020204020204" charset="-122"/>
                    <a:cs typeface="Times New Roman Regular" panose="02020603050405020304" charset="0"/>
                  </a:rPr>
                  <a:t> </a:t>
                </a:r>
                <a:r>
                  <a:rPr lang="en-US" sz="2400" b="1">
                    <a:solidFill>
                      <a:schemeClr val="bg1"/>
                    </a:solidFill>
                    <a:latin typeface="Microsoft YaHei Bold" panose="020B0503020204020204" charset="-122"/>
                    <a:ea typeface="Microsoft YaHei Bold"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已知某种产品的总成本函数为</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 </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000</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𝑞</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8</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求当生产 200 个该产品时的总成本和平均成本．</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解　由题意，产量为 200 个时的总成本为</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200</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 </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000</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200</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8</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7</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 </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000</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产量为 200 个时的平均成本为</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bar>
                        <m:barPr>
                          <m:pos m:val="top"/>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bar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𝐶</m:t>
                          </m:r>
                        </m:e>
                      </m:ba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200</m:t>
                          </m:r>
                        </m:e>
                      </m:d>
                      <m: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 </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000</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200</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8</m:t>
                              </m:r>
                            </m:den>
                          </m:f>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200</m:t>
                          </m:r>
                        </m:den>
                      </m:f>
                      <m: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m:t>=35.</m:t>
                      </m:r>
                    </m:oMath>
                  </m:oMathPara>
                </a14:m>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346710"/>
                <a:ext cx="10079990" cy="6148070"/>
              </a:xfrm>
              <a:prstGeom prst="rect">
                <a:avLst/>
              </a:prstGeom>
              <a:blipFill rotWithShape="1">
                <a:blip r:embed="rId1"/>
                <a:stretch>
                  <a:fillRect b="-6734"/>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9</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5</a:t>
            </a:r>
            <a:r>
              <a:rPr sz="6000" baseline="0">
                <a:solidFill>
                  <a:schemeClr val="bg1"/>
                </a:solidFill>
                <a:latin typeface="微软雅黑" panose="020B0503020204020204" charset="-122"/>
                <a:ea typeface="微软雅黑" panose="020B0503020204020204" charset="-122"/>
              </a:rPr>
              <a:t>　</a:t>
            </a:r>
            <a:r>
              <a:rPr sz="6000">
                <a:solidFill>
                  <a:schemeClr val="bg1"/>
                </a:solidFill>
                <a:latin typeface="微软雅黑" panose="020B0503020204020204" charset="-122"/>
                <a:ea typeface="微软雅黑" panose="020B0503020204020204" charset="-122"/>
                <a:sym typeface="+mn-ea"/>
              </a:rPr>
              <a:t>总收益函数</a:t>
            </a:r>
            <a:endParaRPr sz="6000">
              <a:solidFill>
                <a:schemeClr val="bg1"/>
              </a:solidFill>
              <a:latin typeface="微软雅黑" panose="020B0503020204020204" charset="-122"/>
              <a:ea typeface="微软雅黑" panose="020B0503020204020204" charset="-122"/>
              <a:sym typeface="+mn-ea"/>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矩形"/>
          <p:cNvSpPr/>
          <p:nvPr/>
        </p:nvSpPr>
        <p:spPr>
          <a:xfrm>
            <a:off x="982980" y="908368"/>
            <a:ext cx="1567815" cy="2377440"/>
          </a:xfrm>
          <a:prstGeom prst="rect">
            <a:avLst/>
          </a:prstGeom>
          <a:noFill/>
          <a:ln w="9525">
            <a:noFill/>
          </a:ln>
        </p:spPr>
        <p:txBody>
          <a:bodyPr vert="eaVert" wrap="none" lIns="91440" tIns="45720" rIns="91440" bIns="45720" anchor="t" anchorCtr="0">
            <a:spAutoFit/>
          </a:bodyPr>
          <a:p>
            <a:r>
              <a:rPr lang="zh-CN" altLang="en-US" sz="9000" baseline="0">
                <a:solidFill>
                  <a:schemeClr val="bg1"/>
                </a:solidFill>
                <a:latin typeface="黑体" panose="02010609060101010101" charset="-122"/>
                <a:ea typeface="黑体" panose="02010609060101010101" charset="-122"/>
              </a:rPr>
              <a:t>目录</a:t>
            </a:r>
            <a:endParaRPr lang="zh-CN" altLang="en-US" sz="9000" baseline="0">
              <a:solidFill>
                <a:schemeClr val="bg1"/>
              </a:solidFill>
              <a:latin typeface="黑体" panose="02010609060101010101" charset="-122"/>
              <a:ea typeface="黑体" panose="02010609060101010101" charset="-122"/>
            </a:endParaRPr>
          </a:p>
        </p:txBody>
      </p:sp>
      <p:sp>
        <p:nvSpPr>
          <p:cNvPr id="23" name="矩形"/>
          <p:cNvSpPr/>
          <p:nvPr/>
        </p:nvSpPr>
        <p:spPr>
          <a:xfrm>
            <a:off x="2351405" y="1557020"/>
            <a:ext cx="551815" cy="2235200"/>
          </a:xfrm>
          <a:prstGeom prst="rect">
            <a:avLst/>
          </a:prstGeom>
          <a:noFill/>
          <a:ln w="9525">
            <a:noFill/>
          </a:ln>
        </p:spPr>
        <p:txBody>
          <a:bodyPr vert="eaVert" wrap="square" lIns="91440" tIns="45720" rIns="91440" bIns="45720" anchor="t" anchorCtr="0">
            <a:spAutoFit/>
          </a:bodyPr>
          <a:p>
            <a:pPr algn="dist"/>
            <a:r>
              <a:rPr lang="en-US" altLang="zh-CN" sz="2400" b="1" baseline="0">
                <a:solidFill>
                  <a:schemeClr val="bg1"/>
                </a:solidFill>
                <a:latin typeface="等线" charset="-122"/>
                <a:ea typeface="等线" charset="-122"/>
              </a:rPr>
              <a:t>CONTENTS</a:t>
            </a:r>
            <a:endParaRPr lang="en-US" altLang="zh-CN" sz="2400" b="1" baseline="0">
              <a:solidFill>
                <a:schemeClr val="bg1"/>
              </a:solidFill>
              <a:latin typeface="等线" charset="-122"/>
              <a:ea typeface="等线" charset="-122"/>
            </a:endParaRPr>
          </a:p>
        </p:txBody>
      </p:sp>
      <p:sp>
        <p:nvSpPr>
          <p:cNvPr id="24" name="矩形"/>
          <p:cNvSpPr/>
          <p:nvPr/>
        </p:nvSpPr>
        <p:spPr>
          <a:xfrm>
            <a:off x="4727575" y="837248"/>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a:t>
            </a: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九章 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5" name="矩形"/>
          <p:cNvSpPr/>
          <p:nvPr/>
        </p:nvSpPr>
        <p:spPr>
          <a:xfrm>
            <a:off x="4727575" y="1516063"/>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a:t>
            </a: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十章 极限</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6" name="矩形"/>
          <p:cNvSpPr/>
          <p:nvPr/>
        </p:nvSpPr>
        <p:spPr>
          <a:xfrm>
            <a:off x="4727575" y="2194878"/>
            <a:ext cx="29229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第十</a:t>
            </a: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一章 连续函数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7" name="矩形"/>
          <p:cNvSpPr/>
          <p:nvPr/>
        </p:nvSpPr>
        <p:spPr>
          <a:xfrm>
            <a:off x="4727575" y="2873693"/>
            <a:ext cx="32531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第十</a:t>
            </a: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二章 导数与微分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1450">
                                          <p:stCondLst>
                                            <p:cond delay="0"/>
                                          </p:stCondLst>
                                        </p:cTn>
                                        <p:tgtEl>
                                          <p:spTgt spid="22"/>
                                        </p:tgtEl>
                                      </p:cBhvr>
                                    </p:animEffect>
                                    <p:anim calcmode="lin" valueType="num">
                                      <p:cBhvr>
                                        <p:cTn id="8" dur="4555"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22"/>
                                        </p:tgtEl>
                                        <p:attrNameLst>
                                          <p:attrName>ppt_y</p:attrName>
                                        </p:attrNameLst>
                                      </p:cBhvr>
                                      <p:tavLst>
                                        <p:tav tm="0" fmla="#ppt_y-sin(pi*$)/3">
                                          <p:val>
                                            <p:fltVal val="0.500000"/>
                                          </p:val>
                                        </p:tav>
                                        <p:tav tm="100000">
                                          <p:val>
                                            <p:fltVal val="1.000000"/>
                                          </p:val>
                                        </p:tav>
                                      </p:tavLst>
                                    </p:anim>
                                    <p:anim calcmode="lin" valueType="num">
                                      <p:cBhvr>
                                        <p:cTn id="10" dur="1660" tmFilter="0, 0; 0.125,0.2665; 0.25,0.4; 0.375,0.465; 0.5,0.5;  0.625,0.535; 0.75,0.6; 0.875,0.7335; 1,1">
                                          <p:stCondLst>
                                            <p:cond delay="1660"/>
                                          </p:stCondLst>
                                        </p:cTn>
                                        <p:tgtEl>
                                          <p:spTgt spid="22"/>
                                        </p:tgtEl>
                                        <p:attrNameLst>
                                          <p:attrName>ppt_y</p:attrName>
                                        </p:attrNameLst>
                                      </p:cBhvr>
                                      <p:tavLst>
                                        <p:tav tm="0" fmla="#ppt_y-sin(pi*$)/9">
                                          <p:val>
                                            <p:fltVal val="0.000000"/>
                                          </p:val>
                                        </p:tav>
                                        <p:tav tm="100000">
                                          <p:val>
                                            <p:fltVal val="1.000000"/>
                                          </p:val>
                                        </p:tav>
                                      </p:tavLst>
                                    </p:anim>
                                    <p:anim calcmode="lin" valueType="num">
                                      <p:cBhvr>
                                        <p:cTn id="11" dur="830" tmFilter="0, 0; 0.125,0.2665; 0.25,0.4; 0.375,0.465; 0.5,0.5;  0.625,0.535; 0.75,0.6; 0.875,0.7335; 1,1">
                                          <p:stCondLst>
                                            <p:cond delay="3310"/>
                                          </p:stCondLst>
                                        </p:cTn>
                                        <p:tgtEl>
                                          <p:spTgt spid="22"/>
                                        </p:tgtEl>
                                        <p:attrNameLst>
                                          <p:attrName>ppt_y</p:attrName>
                                        </p:attrNameLst>
                                      </p:cBhvr>
                                      <p:tavLst>
                                        <p:tav tm="0" fmla="#ppt_y-sin(pi*$)/27">
                                          <p:val>
                                            <p:fltVal val="0.000000"/>
                                          </p:val>
                                        </p:tav>
                                        <p:tav tm="100000">
                                          <p:val>
                                            <p:fltVal val="1.000000"/>
                                          </p:val>
                                        </p:tav>
                                      </p:tavLst>
                                    </p:anim>
                                    <p:anim calcmode="lin" valueType="num">
                                      <p:cBhvr>
                                        <p:cTn id="12" dur="410" tmFilter="0, 0; 0.125,0.2665; 0.25,0.4; 0.375,0.465; 0.5,0.5;  0.625,0.535; 0.75,0.6; 0.875,0.7335; 1,1">
                                          <p:stCondLst>
                                            <p:cond delay="4140"/>
                                          </p:stCondLst>
                                        </p:cTn>
                                        <p:tgtEl>
                                          <p:spTgt spid="22"/>
                                        </p:tgtEl>
                                        <p:attrNameLst>
                                          <p:attrName>ppt_y</p:attrName>
                                        </p:attrNameLst>
                                      </p:cBhvr>
                                      <p:tavLst>
                                        <p:tav tm="0" fmla="#ppt_y-sin(pi*$)/81">
                                          <p:val>
                                            <p:fltVal val="0.000000"/>
                                          </p:val>
                                        </p:tav>
                                        <p:tav tm="100000">
                                          <p:val>
                                            <p:fltVal val="1.000000"/>
                                          </p:val>
                                        </p:tav>
                                      </p:tavLst>
                                    </p:anim>
                                    <p:animScale>
                                      <p:cBhvr>
                                        <p:cTn id="13" dur="65">
                                          <p:stCondLst>
                                            <p:cond delay="1625"/>
                                          </p:stCondLst>
                                        </p:cTn>
                                        <p:tgtEl>
                                          <p:spTgt spid="22"/>
                                        </p:tgtEl>
                                      </p:cBhvr>
                                      <p:to x="100000" y="60000"/>
                                    </p:animScale>
                                    <p:animScale>
                                      <p:cBhvr>
                                        <p:cTn id="14" dur="415" decel="50000">
                                          <p:stCondLst>
                                            <p:cond delay="1690"/>
                                          </p:stCondLst>
                                        </p:cTn>
                                        <p:tgtEl>
                                          <p:spTgt spid="22"/>
                                        </p:tgtEl>
                                      </p:cBhvr>
                                      <p:to x="100000" y="100000"/>
                                    </p:animScale>
                                    <p:animScale>
                                      <p:cBhvr>
                                        <p:cTn id="15" dur="65">
                                          <p:stCondLst>
                                            <p:cond delay="3280"/>
                                          </p:stCondLst>
                                        </p:cTn>
                                        <p:tgtEl>
                                          <p:spTgt spid="22"/>
                                        </p:tgtEl>
                                      </p:cBhvr>
                                      <p:to x="100000" y="80000"/>
                                    </p:animScale>
                                    <p:animScale>
                                      <p:cBhvr>
                                        <p:cTn id="16" dur="415" decel="50000">
                                          <p:stCondLst>
                                            <p:cond delay="3345"/>
                                          </p:stCondLst>
                                        </p:cTn>
                                        <p:tgtEl>
                                          <p:spTgt spid="22"/>
                                        </p:tgtEl>
                                      </p:cBhvr>
                                      <p:to x="100000" y="100000"/>
                                    </p:animScale>
                                    <p:animScale>
                                      <p:cBhvr>
                                        <p:cTn id="17" dur="65">
                                          <p:stCondLst>
                                            <p:cond delay="4105"/>
                                          </p:stCondLst>
                                        </p:cTn>
                                        <p:tgtEl>
                                          <p:spTgt spid="22"/>
                                        </p:tgtEl>
                                      </p:cBhvr>
                                      <p:to x="100000" y="90000"/>
                                    </p:animScale>
                                    <p:animScale>
                                      <p:cBhvr>
                                        <p:cTn id="18" dur="415" decel="50000">
                                          <p:stCondLst>
                                            <p:cond delay="4170"/>
                                          </p:stCondLst>
                                        </p:cTn>
                                        <p:tgtEl>
                                          <p:spTgt spid="22"/>
                                        </p:tgtEl>
                                      </p:cBhvr>
                                      <p:to x="100000" y="100000"/>
                                    </p:animScale>
                                    <p:animScale>
                                      <p:cBhvr>
                                        <p:cTn id="19" dur="65">
                                          <p:stCondLst>
                                            <p:cond delay="4520"/>
                                          </p:stCondLst>
                                        </p:cTn>
                                        <p:tgtEl>
                                          <p:spTgt spid="22"/>
                                        </p:tgtEl>
                                      </p:cBhvr>
                                      <p:to x="100000" y="95000"/>
                                    </p:animScale>
                                    <p:animScale>
                                      <p:cBhvr>
                                        <p:cTn id="20" dur="415" decel="50000">
                                          <p:stCondLst>
                                            <p:cond delay="4585"/>
                                          </p:stCondLst>
                                        </p:cTn>
                                        <p:tgtEl>
                                          <p:spTgt spid="2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1450">
                                          <p:stCondLst>
                                            <p:cond delay="0"/>
                                          </p:stCondLst>
                                        </p:cTn>
                                        <p:tgtEl>
                                          <p:spTgt spid="23"/>
                                        </p:tgtEl>
                                      </p:cBhvr>
                                    </p:animEffect>
                                    <p:anim calcmode="lin" valueType="num">
                                      <p:cBhvr>
                                        <p:cTn id="24" dur="4555"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5" dur="1660" tmFilter="0.0,0.0; 0.25,0.07; 0.50,0.2; 0.75,0.467; 1.0,1.0">
                                          <p:stCondLst>
                                            <p:cond delay="0"/>
                                          </p:stCondLst>
                                        </p:cTn>
                                        <p:tgtEl>
                                          <p:spTgt spid="23"/>
                                        </p:tgtEl>
                                        <p:attrNameLst>
                                          <p:attrName>ppt_y</p:attrName>
                                        </p:attrNameLst>
                                      </p:cBhvr>
                                      <p:tavLst>
                                        <p:tav tm="0" fmla="#ppt_y-sin(pi*$)/3">
                                          <p:val>
                                            <p:fltVal val="0.500000"/>
                                          </p:val>
                                        </p:tav>
                                        <p:tav tm="100000">
                                          <p:val>
                                            <p:fltVal val="1.000000"/>
                                          </p:val>
                                        </p:tav>
                                      </p:tavLst>
                                    </p:anim>
                                    <p:anim calcmode="lin" valueType="num">
                                      <p:cBhvr>
                                        <p:cTn id="26" dur="1660" tmFilter="0, 0; 0.125,0.2665; 0.25,0.4; 0.375,0.465; 0.5,0.5;  0.625,0.535; 0.75,0.6; 0.875,0.7335; 1,1">
                                          <p:stCondLst>
                                            <p:cond delay="1660"/>
                                          </p:stCondLst>
                                        </p:cTn>
                                        <p:tgtEl>
                                          <p:spTgt spid="23"/>
                                        </p:tgtEl>
                                        <p:attrNameLst>
                                          <p:attrName>ppt_y</p:attrName>
                                        </p:attrNameLst>
                                      </p:cBhvr>
                                      <p:tavLst>
                                        <p:tav tm="0" fmla="#ppt_y-sin(pi*$)/9">
                                          <p:val>
                                            <p:fltVal val="0.000000"/>
                                          </p:val>
                                        </p:tav>
                                        <p:tav tm="100000">
                                          <p:val>
                                            <p:fltVal val="1.000000"/>
                                          </p:val>
                                        </p:tav>
                                      </p:tavLst>
                                    </p:anim>
                                    <p:anim calcmode="lin" valueType="num">
                                      <p:cBhvr>
                                        <p:cTn id="27" dur="830" tmFilter="0, 0; 0.125,0.2665; 0.25,0.4; 0.375,0.465; 0.5,0.5;  0.625,0.535; 0.75,0.6; 0.875,0.7335; 1,1">
                                          <p:stCondLst>
                                            <p:cond delay="3310"/>
                                          </p:stCondLst>
                                        </p:cTn>
                                        <p:tgtEl>
                                          <p:spTgt spid="23"/>
                                        </p:tgtEl>
                                        <p:attrNameLst>
                                          <p:attrName>ppt_y</p:attrName>
                                        </p:attrNameLst>
                                      </p:cBhvr>
                                      <p:tavLst>
                                        <p:tav tm="0" fmla="#ppt_y-sin(pi*$)/27">
                                          <p:val>
                                            <p:fltVal val="0.000000"/>
                                          </p:val>
                                        </p:tav>
                                        <p:tav tm="100000">
                                          <p:val>
                                            <p:fltVal val="1.000000"/>
                                          </p:val>
                                        </p:tav>
                                      </p:tavLst>
                                    </p:anim>
                                    <p:anim calcmode="lin" valueType="num">
                                      <p:cBhvr>
                                        <p:cTn id="28" dur="410" tmFilter="0, 0; 0.125,0.2665; 0.25,0.4; 0.375,0.465; 0.5,0.5;  0.625,0.535; 0.75,0.6; 0.875,0.7335; 1,1">
                                          <p:stCondLst>
                                            <p:cond delay="4140"/>
                                          </p:stCondLst>
                                        </p:cTn>
                                        <p:tgtEl>
                                          <p:spTgt spid="23"/>
                                        </p:tgtEl>
                                        <p:attrNameLst>
                                          <p:attrName>ppt_y</p:attrName>
                                        </p:attrNameLst>
                                      </p:cBhvr>
                                      <p:tavLst>
                                        <p:tav tm="0" fmla="#ppt_y-sin(pi*$)/81">
                                          <p:val>
                                            <p:fltVal val="0.000000"/>
                                          </p:val>
                                        </p:tav>
                                        <p:tav tm="100000">
                                          <p:val>
                                            <p:fltVal val="1.000000"/>
                                          </p:val>
                                        </p:tav>
                                      </p:tavLst>
                                    </p:anim>
                                    <p:animScale>
                                      <p:cBhvr>
                                        <p:cTn id="29" dur="65">
                                          <p:stCondLst>
                                            <p:cond delay="1625"/>
                                          </p:stCondLst>
                                        </p:cTn>
                                        <p:tgtEl>
                                          <p:spTgt spid="23"/>
                                        </p:tgtEl>
                                      </p:cBhvr>
                                      <p:to x="100000" y="60000"/>
                                    </p:animScale>
                                    <p:animScale>
                                      <p:cBhvr>
                                        <p:cTn id="30" dur="415" decel="50000">
                                          <p:stCondLst>
                                            <p:cond delay="1690"/>
                                          </p:stCondLst>
                                        </p:cTn>
                                        <p:tgtEl>
                                          <p:spTgt spid="23"/>
                                        </p:tgtEl>
                                      </p:cBhvr>
                                      <p:to x="100000" y="100000"/>
                                    </p:animScale>
                                    <p:animScale>
                                      <p:cBhvr>
                                        <p:cTn id="31" dur="65">
                                          <p:stCondLst>
                                            <p:cond delay="3280"/>
                                          </p:stCondLst>
                                        </p:cTn>
                                        <p:tgtEl>
                                          <p:spTgt spid="23"/>
                                        </p:tgtEl>
                                      </p:cBhvr>
                                      <p:to x="100000" y="80000"/>
                                    </p:animScale>
                                    <p:animScale>
                                      <p:cBhvr>
                                        <p:cTn id="32" dur="415" decel="50000">
                                          <p:stCondLst>
                                            <p:cond delay="3345"/>
                                          </p:stCondLst>
                                        </p:cTn>
                                        <p:tgtEl>
                                          <p:spTgt spid="23"/>
                                        </p:tgtEl>
                                      </p:cBhvr>
                                      <p:to x="100000" y="100000"/>
                                    </p:animScale>
                                    <p:animScale>
                                      <p:cBhvr>
                                        <p:cTn id="33" dur="65">
                                          <p:stCondLst>
                                            <p:cond delay="4105"/>
                                          </p:stCondLst>
                                        </p:cTn>
                                        <p:tgtEl>
                                          <p:spTgt spid="23"/>
                                        </p:tgtEl>
                                      </p:cBhvr>
                                      <p:to x="100000" y="90000"/>
                                    </p:animScale>
                                    <p:animScale>
                                      <p:cBhvr>
                                        <p:cTn id="34" dur="415" decel="50000">
                                          <p:stCondLst>
                                            <p:cond delay="4170"/>
                                          </p:stCondLst>
                                        </p:cTn>
                                        <p:tgtEl>
                                          <p:spTgt spid="23"/>
                                        </p:tgtEl>
                                      </p:cBhvr>
                                      <p:to x="100000" y="100000"/>
                                    </p:animScale>
                                    <p:animScale>
                                      <p:cBhvr>
                                        <p:cTn id="35" dur="65">
                                          <p:stCondLst>
                                            <p:cond delay="4520"/>
                                          </p:stCondLst>
                                        </p:cTn>
                                        <p:tgtEl>
                                          <p:spTgt spid="23"/>
                                        </p:tgtEl>
                                      </p:cBhvr>
                                      <p:to x="100000" y="95000"/>
                                    </p:animScale>
                                    <p:animScale>
                                      <p:cBhvr>
                                        <p:cTn id="36" dur="415" decel="50000">
                                          <p:stCondLst>
                                            <p:cond delay="4585"/>
                                          </p:stCondLst>
                                        </p:cTn>
                                        <p:tgtEl>
                                          <p:spTgt spid="23"/>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32" presetClass="emph" presetSubtype="0" fill="hold" grpId="0" nodeType="clickEffect">
                                  <p:stCondLst>
                                    <p:cond delay="0"/>
                                  </p:stCondLst>
                                  <p:childTnLst>
                                    <p:animClr clrSpc="rgb" dir="cw">
                                      <p:cBhvr override="childStyle">
                                        <p:cTn id="40" dur="100" fill="hold"/>
                                        <p:tgtEl>
                                          <p:spTgt spid="24"/>
                                        </p:tgtEl>
                                        <p:attrNameLst>
                                          <p:attrName>style.color</p:attrName>
                                        </p:attrNameLst>
                                      </p:cBhvr>
                                      <p:to>
                                        <a:srgbClr val="FFFFFF"/>
                                      </p:to>
                                    </p:animClr>
                                    <p:animClr clrSpc="rgb" dir="cw">
                                      <p:cBhvr>
                                        <p:cTn id="41" dur="100" fill="hold"/>
                                        <p:tgtEl>
                                          <p:spTgt spid="24"/>
                                        </p:tgtEl>
                                        <p:attrNameLst>
                                          <p:attrName>fillcolor</p:attrName>
                                        </p:attrNameLst>
                                      </p:cBhvr>
                                      <p:to>
                                        <a:srgbClr val="FFFFFF"/>
                                      </p:to>
                                    </p:animClr>
                                    <p:set>
                                      <p:cBhvr>
                                        <p:cTn id="42" dur="100" fill="hold"/>
                                        <p:tgtEl>
                                          <p:spTgt spid="24"/>
                                        </p:tgtEl>
                                        <p:attrNameLst>
                                          <p:attrName>fill.type</p:attrName>
                                        </p:attrNameLst>
                                      </p:cBhvr>
                                      <p:to>
                                        <p:strVal val="solid"/>
                                      </p:to>
                                    </p:set>
                                    <p:set>
                                      <p:cBhvr>
                                        <p:cTn id="43" dur="100" fill="hold"/>
                                        <p:tgtEl>
                                          <p:spTgt spid="24"/>
                                        </p:tgtEl>
                                        <p:attrNameLst>
                                          <p:attrName>fill.on</p:attrName>
                                        </p:attrNameLst>
                                      </p:cBhvr>
                                      <p:to>
                                        <p:strVal val="true"/>
                                      </p:to>
                                    </p:set>
                                    <p:animRot by="120000">
                                      <p:cBhvr>
                                        <p:cTn id="44" dur="100" fill="hold">
                                          <p:stCondLst>
                                            <p:cond delay="0"/>
                                          </p:stCondLst>
                                        </p:cTn>
                                        <p:tgtEl>
                                          <p:spTgt spid="24"/>
                                        </p:tgtEl>
                                        <p:attrNameLst>
                                          <p:attrName>r</p:attrName>
                                        </p:attrNameLst>
                                      </p:cBhvr>
                                    </p:animRot>
                                    <p:animRot by="-240000">
                                      <p:cBhvr>
                                        <p:cTn id="45" dur="200" fill="hold">
                                          <p:stCondLst>
                                            <p:cond delay="200"/>
                                          </p:stCondLst>
                                        </p:cTn>
                                        <p:tgtEl>
                                          <p:spTgt spid="24"/>
                                        </p:tgtEl>
                                        <p:attrNameLst>
                                          <p:attrName>r</p:attrName>
                                        </p:attrNameLst>
                                      </p:cBhvr>
                                    </p:animRot>
                                    <p:animRot by="240000">
                                      <p:cBhvr>
                                        <p:cTn id="46" dur="200" fill="hold">
                                          <p:stCondLst>
                                            <p:cond delay="400"/>
                                          </p:stCondLst>
                                        </p:cTn>
                                        <p:tgtEl>
                                          <p:spTgt spid="24"/>
                                        </p:tgtEl>
                                        <p:attrNameLst>
                                          <p:attrName>r</p:attrName>
                                        </p:attrNameLst>
                                      </p:cBhvr>
                                    </p:animRot>
                                    <p:animRot by="-240000">
                                      <p:cBhvr>
                                        <p:cTn id="47" dur="200" fill="hold">
                                          <p:stCondLst>
                                            <p:cond delay="600"/>
                                          </p:stCondLst>
                                        </p:cTn>
                                        <p:tgtEl>
                                          <p:spTgt spid="24"/>
                                        </p:tgtEl>
                                        <p:attrNameLst>
                                          <p:attrName>r</p:attrName>
                                        </p:attrNameLst>
                                      </p:cBhvr>
                                    </p:animRot>
                                    <p:animRot by="120000">
                                      <p:cBhvr>
                                        <p:cTn id="48" dur="200" fill="hold">
                                          <p:stCondLst>
                                            <p:cond delay="800"/>
                                          </p:stCondLst>
                                        </p:cTn>
                                        <p:tgtEl>
                                          <p:spTgt spid="24"/>
                                        </p:tgtEl>
                                        <p:attrNameLst>
                                          <p:attrName>r</p:attrName>
                                        </p:attrNameLst>
                                      </p:cBhvr>
                                    </p:animRot>
                                  </p:childTnLst>
                                </p:cTn>
                              </p:par>
                              <p:par>
                                <p:cTn id="49" presetID="32" presetClass="emph" presetSubtype="0" fill="hold" grpId="0" nodeType="withEffect">
                                  <p:stCondLst>
                                    <p:cond delay="0"/>
                                  </p:stCondLst>
                                  <p:childTnLst>
                                    <p:animClr clrSpc="rgb" dir="cw">
                                      <p:cBhvr override="childStyle">
                                        <p:cTn id="50" dur="100" fill="hold"/>
                                        <p:tgtEl>
                                          <p:spTgt spid="25"/>
                                        </p:tgtEl>
                                        <p:attrNameLst>
                                          <p:attrName>style.color</p:attrName>
                                        </p:attrNameLst>
                                      </p:cBhvr>
                                      <p:to>
                                        <a:srgbClr val="FFFFFF"/>
                                      </p:to>
                                    </p:animClr>
                                    <p:animClr clrSpc="rgb" dir="cw">
                                      <p:cBhvr>
                                        <p:cTn id="51" dur="100" fill="hold"/>
                                        <p:tgtEl>
                                          <p:spTgt spid="25"/>
                                        </p:tgtEl>
                                        <p:attrNameLst>
                                          <p:attrName>fillcolor</p:attrName>
                                        </p:attrNameLst>
                                      </p:cBhvr>
                                      <p:to>
                                        <a:srgbClr val="FFFFFF"/>
                                      </p:to>
                                    </p:animClr>
                                    <p:set>
                                      <p:cBhvr>
                                        <p:cTn id="52" dur="100" fill="hold"/>
                                        <p:tgtEl>
                                          <p:spTgt spid="25"/>
                                        </p:tgtEl>
                                        <p:attrNameLst>
                                          <p:attrName>fill.type</p:attrName>
                                        </p:attrNameLst>
                                      </p:cBhvr>
                                      <p:to>
                                        <p:strVal val="solid"/>
                                      </p:to>
                                    </p:set>
                                    <p:set>
                                      <p:cBhvr>
                                        <p:cTn id="53" dur="100" fill="hold"/>
                                        <p:tgtEl>
                                          <p:spTgt spid="25"/>
                                        </p:tgtEl>
                                        <p:attrNameLst>
                                          <p:attrName>fill.on</p:attrName>
                                        </p:attrNameLst>
                                      </p:cBhvr>
                                      <p:to>
                                        <p:strVal val="true"/>
                                      </p:to>
                                    </p:set>
                                    <p:animRot by="120000">
                                      <p:cBhvr>
                                        <p:cTn id="54" dur="100" fill="hold">
                                          <p:stCondLst>
                                            <p:cond delay="0"/>
                                          </p:stCondLst>
                                        </p:cTn>
                                        <p:tgtEl>
                                          <p:spTgt spid="25"/>
                                        </p:tgtEl>
                                        <p:attrNameLst>
                                          <p:attrName>r</p:attrName>
                                        </p:attrNameLst>
                                      </p:cBhvr>
                                    </p:animRot>
                                    <p:animRot by="-240000">
                                      <p:cBhvr>
                                        <p:cTn id="55" dur="200" fill="hold">
                                          <p:stCondLst>
                                            <p:cond delay="200"/>
                                          </p:stCondLst>
                                        </p:cTn>
                                        <p:tgtEl>
                                          <p:spTgt spid="25"/>
                                        </p:tgtEl>
                                        <p:attrNameLst>
                                          <p:attrName>r</p:attrName>
                                        </p:attrNameLst>
                                      </p:cBhvr>
                                    </p:animRot>
                                    <p:animRot by="240000">
                                      <p:cBhvr>
                                        <p:cTn id="56" dur="200" fill="hold">
                                          <p:stCondLst>
                                            <p:cond delay="400"/>
                                          </p:stCondLst>
                                        </p:cTn>
                                        <p:tgtEl>
                                          <p:spTgt spid="25"/>
                                        </p:tgtEl>
                                        <p:attrNameLst>
                                          <p:attrName>r</p:attrName>
                                        </p:attrNameLst>
                                      </p:cBhvr>
                                    </p:animRot>
                                    <p:animRot by="-240000">
                                      <p:cBhvr>
                                        <p:cTn id="57" dur="200" fill="hold">
                                          <p:stCondLst>
                                            <p:cond delay="600"/>
                                          </p:stCondLst>
                                        </p:cTn>
                                        <p:tgtEl>
                                          <p:spTgt spid="25"/>
                                        </p:tgtEl>
                                        <p:attrNameLst>
                                          <p:attrName>r</p:attrName>
                                        </p:attrNameLst>
                                      </p:cBhvr>
                                    </p:animRot>
                                    <p:animRot by="120000">
                                      <p:cBhvr>
                                        <p:cTn id="58" dur="200" fill="hold">
                                          <p:stCondLst>
                                            <p:cond delay="800"/>
                                          </p:stCondLst>
                                        </p:cTn>
                                        <p:tgtEl>
                                          <p:spTgt spid="25"/>
                                        </p:tgtEl>
                                        <p:attrNameLst>
                                          <p:attrName>r</p:attrName>
                                        </p:attrNameLst>
                                      </p:cBhvr>
                                    </p:animRot>
                                  </p:childTnLst>
                                </p:cTn>
                              </p:par>
                              <p:par>
                                <p:cTn id="59" presetID="32" presetClass="emph" presetSubtype="0" fill="hold" grpId="0" nodeType="withEffect">
                                  <p:stCondLst>
                                    <p:cond delay="0"/>
                                  </p:stCondLst>
                                  <p:childTnLst>
                                    <p:animClr clrSpc="rgb" dir="cw">
                                      <p:cBhvr override="childStyle">
                                        <p:cTn id="60" dur="100" fill="hold"/>
                                        <p:tgtEl>
                                          <p:spTgt spid="26"/>
                                        </p:tgtEl>
                                        <p:attrNameLst>
                                          <p:attrName>style.color</p:attrName>
                                        </p:attrNameLst>
                                      </p:cBhvr>
                                      <p:to>
                                        <a:srgbClr val="FFFFFF"/>
                                      </p:to>
                                    </p:animClr>
                                    <p:animClr clrSpc="rgb" dir="cw">
                                      <p:cBhvr>
                                        <p:cTn id="61" dur="100" fill="hold"/>
                                        <p:tgtEl>
                                          <p:spTgt spid="26"/>
                                        </p:tgtEl>
                                        <p:attrNameLst>
                                          <p:attrName>fillcolor</p:attrName>
                                        </p:attrNameLst>
                                      </p:cBhvr>
                                      <p:to>
                                        <a:srgbClr val="FFFFFF"/>
                                      </p:to>
                                    </p:animClr>
                                    <p:set>
                                      <p:cBhvr>
                                        <p:cTn id="62" dur="100" fill="hold"/>
                                        <p:tgtEl>
                                          <p:spTgt spid="26"/>
                                        </p:tgtEl>
                                        <p:attrNameLst>
                                          <p:attrName>fill.type</p:attrName>
                                        </p:attrNameLst>
                                      </p:cBhvr>
                                      <p:to>
                                        <p:strVal val="solid"/>
                                      </p:to>
                                    </p:set>
                                    <p:set>
                                      <p:cBhvr>
                                        <p:cTn id="63" dur="100" fill="hold"/>
                                        <p:tgtEl>
                                          <p:spTgt spid="26"/>
                                        </p:tgtEl>
                                        <p:attrNameLst>
                                          <p:attrName>fill.on</p:attrName>
                                        </p:attrNameLst>
                                      </p:cBhvr>
                                      <p:to>
                                        <p:strVal val="true"/>
                                      </p:to>
                                    </p:set>
                                    <p:animRot by="120000">
                                      <p:cBhvr>
                                        <p:cTn id="64" dur="100" fill="hold">
                                          <p:stCondLst>
                                            <p:cond delay="0"/>
                                          </p:stCondLst>
                                        </p:cTn>
                                        <p:tgtEl>
                                          <p:spTgt spid="26"/>
                                        </p:tgtEl>
                                        <p:attrNameLst>
                                          <p:attrName>r</p:attrName>
                                        </p:attrNameLst>
                                      </p:cBhvr>
                                    </p:animRot>
                                    <p:animRot by="-240000">
                                      <p:cBhvr>
                                        <p:cTn id="65" dur="200" fill="hold">
                                          <p:stCondLst>
                                            <p:cond delay="200"/>
                                          </p:stCondLst>
                                        </p:cTn>
                                        <p:tgtEl>
                                          <p:spTgt spid="26"/>
                                        </p:tgtEl>
                                        <p:attrNameLst>
                                          <p:attrName>r</p:attrName>
                                        </p:attrNameLst>
                                      </p:cBhvr>
                                    </p:animRot>
                                    <p:animRot by="240000">
                                      <p:cBhvr>
                                        <p:cTn id="66" dur="200" fill="hold">
                                          <p:stCondLst>
                                            <p:cond delay="400"/>
                                          </p:stCondLst>
                                        </p:cTn>
                                        <p:tgtEl>
                                          <p:spTgt spid="26"/>
                                        </p:tgtEl>
                                        <p:attrNameLst>
                                          <p:attrName>r</p:attrName>
                                        </p:attrNameLst>
                                      </p:cBhvr>
                                    </p:animRot>
                                    <p:animRot by="-240000">
                                      <p:cBhvr>
                                        <p:cTn id="67" dur="200" fill="hold">
                                          <p:stCondLst>
                                            <p:cond delay="600"/>
                                          </p:stCondLst>
                                        </p:cTn>
                                        <p:tgtEl>
                                          <p:spTgt spid="26"/>
                                        </p:tgtEl>
                                        <p:attrNameLst>
                                          <p:attrName>r</p:attrName>
                                        </p:attrNameLst>
                                      </p:cBhvr>
                                    </p:animRot>
                                    <p:animRot by="120000">
                                      <p:cBhvr>
                                        <p:cTn id="68" dur="200" fill="hold">
                                          <p:stCondLst>
                                            <p:cond delay="800"/>
                                          </p:stCondLst>
                                        </p:cTn>
                                        <p:tgtEl>
                                          <p:spTgt spid="26"/>
                                        </p:tgtEl>
                                        <p:attrNameLst>
                                          <p:attrName>r</p:attrName>
                                        </p:attrNameLst>
                                      </p:cBhvr>
                                    </p:animRot>
                                  </p:childTnLst>
                                </p:cTn>
                              </p:par>
                              <p:par>
                                <p:cTn id="69" presetID="32" presetClass="emph" presetSubtype="0" fill="hold" grpId="0" nodeType="withEffect">
                                  <p:stCondLst>
                                    <p:cond delay="0"/>
                                  </p:stCondLst>
                                  <p:childTnLst>
                                    <p:animClr clrSpc="rgb" dir="cw">
                                      <p:cBhvr override="childStyle">
                                        <p:cTn id="70" dur="100" fill="hold"/>
                                        <p:tgtEl>
                                          <p:spTgt spid="27"/>
                                        </p:tgtEl>
                                        <p:attrNameLst>
                                          <p:attrName>style.color</p:attrName>
                                        </p:attrNameLst>
                                      </p:cBhvr>
                                      <p:to>
                                        <a:srgbClr val="FFFFFF"/>
                                      </p:to>
                                    </p:animClr>
                                    <p:animClr clrSpc="rgb" dir="cw">
                                      <p:cBhvr>
                                        <p:cTn id="71" dur="100" fill="hold"/>
                                        <p:tgtEl>
                                          <p:spTgt spid="27"/>
                                        </p:tgtEl>
                                        <p:attrNameLst>
                                          <p:attrName>fillcolor</p:attrName>
                                        </p:attrNameLst>
                                      </p:cBhvr>
                                      <p:to>
                                        <a:srgbClr val="FFFFFF"/>
                                      </p:to>
                                    </p:animClr>
                                    <p:set>
                                      <p:cBhvr>
                                        <p:cTn id="72" dur="100" fill="hold"/>
                                        <p:tgtEl>
                                          <p:spTgt spid="27"/>
                                        </p:tgtEl>
                                        <p:attrNameLst>
                                          <p:attrName>fill.type</p:attrName>
                                        </p:attrNameLst>
                                      </p:cBhvr>
                                      <p:to>
                                        <p:strVal val="solid"/>
                                      </p:to>
                                    </p:set>
                                    <p:set>
                                      <p:cBhvr>
                                        <p:cTn id="73" dur="100" fill="hold"/>
                                        <p:tgtEl>
                                          <p:spTgt spid="27"/>
                                        </p:tgtEl>
                                        <p:attrNameLst>
                                          <p:attrName>fill.on</p:attrName>
                                        </p:attrNameLst>
                                      </p:cBhvr>
                                      <p:to>
                                        <p:strVal val="true"/>
                                      </p:to>
                                    </p:set>
                                    <p:animRot by="120000">
                                      <p:cBhvr>
                                        <p:cTn id="74" dur="100" fill="hold">
                                          <p:stCondLst>
                                            <p:cond delay="0"/>
                                          </p:stCondLst>
                                        </p:cTn>
                                        <p:tgtEl>
                                          <p:spTgt spid="27"/>
                                        </p:tgtEl>
                                        <p:attrNameLst>
                                          <p:attrName>r</p:attrName>
                                        </p:attrNameLst>
                                      </p:cBhvr>
                                    </p:animRot>
                                    <p:animRot by="-240000">
                                      <p:cBhvr>
                                        <p:cTn id="75" dur="200" fill="hold">
                                          <p:stCondLst>
                                            <p:cond delay="200"/>
                                          </p:stCondLst>
                                        </p:cTn>
                                        <p:tgtEl>
                                          <p:spTgt spid="27"/>
                                        </p:tgtEl>
                                        <p:attrNameLst>
                                          <p:attrName>r</p:attrName>
                                        </p:attrNameLst>
                                      </p:cBhvr>
                                    </p:animRot>
                                    <p:animRot by="240000">
                                      <p:cBhvr>
                                        <p:cTn id="76" dur="200" fill="hold">
                                          <p:stCondLst>
                                            <p:cond delay="400"/>
                                          </p:stCondLst>
                                        </p:cTn>
                                        <p:tgtEl>
                                          <p:spTgt spid="27"/>
                                        </p:tgtEl>
                                        <p:attrNameLst>
                                          <p:attrName>r</p:attrName>
                                        </p:attrNameLst>
                                      </p:cBhvr>
                                    </p:animRot>
                                    <p:animRot by="-240000">
                                      <p:cBhvr>
                                        <p:cTn id="77" dur="200" fill="hold">
                                          <p:stCondLst>
                                            <p:cond delay="600"/>
                                          </p:stCondLst>
                                        </p:cTn>
                                        <p:tgtEl>
                                          <p:spTgt spid="27"/>
                                        </p:tgtEl>
                                        <p:attrNameLst>
                                          <p:attrName>r</p:attrName>
                                        </p:attrNameLst>
                                      </p:cBhvr>
                                    </p:animRot>
                                    <p:animRot by="120000">
                                      <p:cBhvr>
                                        <p:cTn id="78" dur="200" fill="hold">
                                          <p:stCondLst>
                                            <p:cond delay="80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968375"/>
            <a:ext cx="10079990" cy="4142740"/>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总收益函数是指将产品售出后得到的全部收入 . 在产品单价保持不变的情况下，总收益为</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ctr"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altLang="zh-CN" sz="2400" i="1" noProof="0" dirty="0">
                <a:ln>
                  <a:noFill/>
                </a:ln>
                <a:solidFill>
                  <a:schemeClr val="bg1"/>
                </a:solidFill>
                <a:effectLst/>
                <a:uLnTx/>
                <a:uFillTx/>
                <a:latin typeface="FangSong" panose="02010609060101010101" charset="-122"/>
                <a:ea typeface="FangSong" panose="02010609060101010101" charset="-122"/>
                <a:cs typeface="Times New Roman Italic"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其中，</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是产品的销售量 ( 产量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是产品的单价 . 但在很多场合下价格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是随着销量 ( 产量 )的多少而发生变化的，即价格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是销量 ( 产量 )</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的函数，这时总收益函数为</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ctr"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FangSong" panose="02010609060101010101" charset="-122"/>
                <a:ea typeface="FangSong" panose="02010609060101010101" charset="-122"/>
                <a:cs typeface="Times New Roman Italic"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465580"/>
                <a:ext cx="10079990" cy="4322445"/>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而平均收益为</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bar>
                        <m:barPr>
                          <m:pos m:val="top"/>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barPr>
                        <m:e>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𝑅</m:t>
                          </m:r>
                        </m:e>
                      </m:bar>
                      <m:d>
                        <m:d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e>
                      </m:d>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f>
                        <m:f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𝑅</m:t>
                          </m:r>
                          <m:d>
                            <m:d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e>
                          </m:d>
                        </m:num>
                        <m:den>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den>
                      </m:f>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𝑃</m:t>
                      </m:r>
                      <m:d>
                        <m:d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e>
                      </m:d>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oMath>
                  </m:oMathPara>
                </a14:m>
                <a:endPar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当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不变时，平均收益就是不变的价格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465580"/>
                <a:ext cx="10079990" cy="432244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412115"/>
                <a:ext cx="10079990" cy="5344795"/>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rgbClr val="FFFF00"/>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例</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某企业计划生产 10 万吨某种型号的水泥，每吨售价 50 元，为了促销，对一次购买量超过1 000 吨的部分九折收费，试建立每笔交易中的收益函数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rgbClr val="FFFF00"/>
                    </a:solidFill>
                    <a:effectLst/>
                    <a:uLnTx/>
                    <a:uFillTx/>
                    <a:latin typeface="Microsoft YaHei" panose="020B0503020204020204" charset="-122"/>
                    <a:ea typeface="Microsoft YaHei" panose="020B0503020204020204" charset="-122"/>
                    <a:cs typeface="Times New Roman Regular" panose="02020603050405020304" charset="0"/>
                    <a:sym typeface="+mn-ea"/>
                  </a:rPr>
                  <a:t>解</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设每笔交易中的销售量为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吨，销售收益为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)，据题意，</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当 0</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1 000 时，</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)=50</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当 1 000＜</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lang="en-US"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≤100 000，</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)=50×1 000+50×0.9×(</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-1 000)=5 000+45</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所以每笔交易中的收益函数是下列分段函数表示的函数：</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𝑅</m:t>
                      </m:r>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e>
                      </m:d>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d>
                        <m:dPr>
                          <m:begChr m:val="{"/>
                          <m:endChr m:val=""/>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eqArr>
                            <m:eqArr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eqArr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50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1</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 </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000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e>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5</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 </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000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45</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1</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 </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000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&lt;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100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 </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000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e>
                          </m:eqArr>
                        </m:e>
                      </m:d>
                    </m:oMath>
                  </m:oMathPara>
                </a14:m>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412115"/>
                <a:ext cx="10079990" cy="534479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9</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6</a:t>
            </a:r>
            <a:r>
              <a:rPr sz="6000" baseline="0">
                <a:solidFill>
                  <a:schemeClr val="bg1"/>
                </a:solidFill>
                <a:latin typeface="微软雅黑" panose="020B0503020204020204" charset="-122"/>
                <a:ea typeface="微软雅黑" panose="020B0503020204020204" charset="-122"/>
              </a:rPr>
              <a:t>　</a:t>
            </a:r>
            <a:r>
              <a:rPr sz="6000">
                <a:solidFill>
                  <a:schemeClr val="bg1"/>
                </a:solidFill>
                <a:latin typeface="微软雅黑" panose="020B0503020204020204" charset="-122"/>
                <a:ea typeface="微软雅黑" panose="020B0503020204020204" charset="-122"/>
                <a:sym typeface="+mn-ea"/>
              </a:rPr>
              <a:t>总利润函数</a:t>
            </a:r>
            <a:endParaRPr sz="6000">
              <a:solidFill>
                <a:schemeClr val="bg1"/>
              </a:solidFill>
              <a:latin typeface="微软雅黑" panose="020B0503020204020204" charset="-122"/>
              <a:ea typeface="微软雅黑" panose="020B0503020204020204" charset="-122"/>
              <a:sym typeface="+mn-ea"/>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65580"/>
            <a:ext cx="10079990" cy="4322445"/>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总利润是总收入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与总成本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之差，设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件产品的总成本为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)，销售收入为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则总利润为</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ctr"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L</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当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时是盈利或盈亏平衡的；</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时是亏损的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203835"/>
                <a:ext cx="10079990" cy="5584190"/>
              </a:xfrm>
              <a:prstGeom prst="rect">
                <a:avLst/>
              </a:prstGeom>
              <a:noFill/>
              <a:ln w="9525">
                <a:noFill/>
              </a:ln>
            </p:spPr>
            <p:txBody>
              <a:bodyPr anchor="t" anchorCtr="0">
                <a:noAutofit/>
              </a:bodyPr>
              <a:p>
                <a:pPr marR="0" lvl="0" indent="609600" algn="just" defTabSz="914400" rtl="0" fontAlgn="base">
                  <a:lnSpc>
                    <a:spcPct val="14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例　若某产品的总成本为 </a:t>
                </a:r>
                <a14:m>
                  <m:oMath xmlns:m="http://schemas.openxmlformats.org/officeDocument/2006/math">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𝐶</m:t>
                    </m:r>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e>
                    </m:d>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1</m:t>
                        </m:r>
                      </m:num>
                      <m:den>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3</m:t>
                        </m:r>
                      </m:den>
                    </m:f>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200</m:t>
                    </m:r>
                  </m:oMath>
                </a14:m>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元</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 如果每天能卖出去 300 件，为了不亏本，每件商品的价格最低应定为多少？</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4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解　设每件产品的价格为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元，销量为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，则收益函数为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altLang="zh-CN" sz="2400" noProof="0" dirty="0">
                    <a:ln>
                      <a:noFill/>
                    </a:ln>
                    <a:solidFill>
                      <a:schemeClr val="bg1"/>
                    </a:solidFill>
                    <a:effectLst/>
                    <a:uLnTx/>
                    <a:uFillTx/>
                    <a:latin typeface="FangSong" panose="02010609060101010101" charset="-122"/>
                    <a:ea typeface="FangSong" panose="02010609060101010101"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4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为了不亏本必须要求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)，即</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4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𝑃</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1</m:t>
                          </m:r>
                        </m:num>
                        <m:den>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3</m:t>
                          </m:r>
                        </m:den>
                      </m:f>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200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oMath>
                  </m:oMathPara>
                </a14:m>
                <a:endPar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endParaRPr>
              </a:p>
              <a:p>
                <a:pPr marR="0" lvl="0" indent="609600" algn="just" defTabSz="914400" rtl="0" fontAlgn="base">
                  <a:lnSpc>
                    <a:spcPct val="14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当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lang="en-US"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300 时，有</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4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300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𝑃</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1</m:t>
                          </m:r>
                        </m:num>
                        <m:den>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3</m:t>
                          </m:r>
                        </m:den>
                      </m:f>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300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200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oMath>
                  </m:oMathPara>
                </a14:m>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4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所以有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P</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1，即每件商品的最低价格应定为 1 元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4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203835"/>
                <a:ext cx="10079990" cy="5584190"/>
              </a:xfrm>
              <a:prstGeom prst="rect">
                <a:avLst/>
              </a:prstGeom>
              <a:blipFill rotWithShape="1">
                <a:blip r:embed="rId1"/>
                <a:stretch>
                  <a:fillRect b="-4583"/>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9</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7</a:t>
            </a:r>
            <a:r>
              <a:rPr sz="6000" baseline="0">
                <a:solidFill>
                  <a:schemeClr val="bg1"/>
                </a:solidFill>
                <a:latin typeface="微软雅黑" panose="020B0503020204020204" charset="-122"/>
                <a:ea typeface="微软雅黑" panose="020B0503020204020204" charset="-122"/>
              </a:rPr>
              <a:t>　</a:t>
            </a:r>
            <a:r>
              <a:rPr sz="6000">
                <a:solidFill>
                  <a:schemeClr val="bg1"/>
                </a:solidFill>
                <a:latin typeface="微软雅黑" panose="020B0503020204020204" charset="-122"/>
                <a:ea typeface="微软雅黑" panose="020B0503020204020204" charset="-122"/>
                <a:sym typeface="+mn-ea"/>
              </a:rPr>
              <a:t>边际函数</a:t>
            </a:r>
            <a:endParaRPr sz="6000">
              <a:solidFill>
                <a:schemeClr val="bg1"/>
              </a:solidFill>
              <a:latin typeface="微软雅黑" panose="020B0503020204020204" charset="-122"/>
              <a:ea typeface="微软雅黑" panose="020B0503020204020204" charset="-122"/>
              <a:sym typeface="+mn-ea"/>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53770"/>
                <a:ext cx="10079990" cy="4609465"/>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由导数定义知，函数的导数是函数的变化率 . 在经济分析中，经济函数的变化率 ( 因变量对自变量的导数 )，通常称为“边际函数”.</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在经济问题中，经常用到年产量的变化率、成本的平均变化率等概念 . 设函数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f</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在点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处可导，则在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+Δ</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区域内的平均变化率为 </a:t>
                </a:r>
                <a14:m>
                  <m:oMath xmlns:m="http://schemas.openxmlformats.org/officeDocument/2006/math">
                    <m:f>
                      <m:f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𝑦</m:t>
                        </m:r>
                      </m:num>
                      <m:den>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den>
                    </m:f>
                  </m:oMath>
                </a14:m>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，瞬时变化率为</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sSup>
                        <m:sSup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pPr>
                        <m:e>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𝑓</m:t>
                          </m:r>
                        </m:e>
                        <m:sup>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sup>
                      </m:sSup>
                      <m:d>
                        <m:d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sSub>
                            <m:sSub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e>
                            <m:sub>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sub>
                          </m:sSub>
                        </m:e>
                      </m:d>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func>
                        <m:func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uncPr>
                        <m:fName>
                          <m:limLow>
                            <m:limLowPr>
                              <m:ctrlPr>
                                <a:rPr lang="en-US" altLang="zh-CN" sz="24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limLowPr>
                            <m:e>
                              <m:r>
                                <m:rPr>
                                  <m:sty m:val="p"/>
                                </m:rPr>
                                <a:rPr lang="en-US" altLang="zh-CN" sz="24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lim</m:t>
                              </m:r>
                            </m:e>
                            <m:lim>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lim>
                          </m:limLow>
                        </m:fName>
                        <m:e>
                          <m:f>
                            <m:f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𝑓</m:t>
                              </m:r>
                              <m:d>
                                <m:d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sSub>
                                    <m:sSub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e>
                                    <m:sub>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sub>
                                  </m:sSub>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e>
                              </m:d>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−𝑓</m:t>
                              </m:r>
                              <m:d>
                                <m:d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sSub>
                                    <m:sSub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e>
                                    <m:sub>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sub>
                                  </m:sSub>
                                </m:e>
                              </m:d>
                            </m:num>
                            <m:den>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den>
                          </m:f>
                        </m:e>
                      </m:func>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oMath>
                  </m:oMathPara>
                </a14:m>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53770"/>
                <a:ext cx="10079990" cy="460946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953770"/>
            <a:ext cx="10079990" cy="4609465"/>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highlight>
                  <a:srgbClr val="008000"/>
                </a:highlight>
                <a:uLnTx/>
                <a:uFillTx/>
                <a:latin typeface="Times New Roman Regular" panose="02020603050405020304" charset="0"/>
                <a:ea typeface="Microsoft YaHei Regular" panose="020B0503020204020204" charset="-122"/>
                <a:cs typeface="Times New Roman Regular" panose="02020603050405020304" charset="0"/>
                <a:sym typeface="+mn-ea"/>
              </a:rPr>
              <a:t>定义</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设函数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y</a:t>
            </a:r>
            <a:r>
              <a:rPr lang="en-US"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f</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在点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处可导，则称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f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为</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f</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的边际函数，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f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在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处的导数值</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f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为</a:t>
            </a:r>
            <a:r>
              <a:rPr altLang="zh-CN" sz="2400" noProof="0" dirty="0">
                <a:ln>
                  <a:noFill/>
                </a:ln>
                <a:solidFill>
                  <a:srgbClr val="FFFF00"/>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边际函数值</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由微分的概念可知，当自变量 x 的改变量很小时有 Δ</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y</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 d</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y</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，但在经济应用中，最小的改变量可以是一个单位，即 Δ</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lang="en-US"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1，所以有</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ctr"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y</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d</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y</a:t>
            </a:r>
            <a:r>
              <a:rPr lang="en-US"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f</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lang="en-US"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f</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这说明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f</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在点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lang="en-US"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处当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产生一个单位的改变时，函数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y</a:t>
            </a:r>
            <a:r>
              <a:rPr lang="en-US"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f</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近似改变了 </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f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x</a:t>
            </a:r>
            <a:r>
              <a:rPr altLang="zh-CN"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个单位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53770"/>
                <a:ext cx="10079990" cy="4609465"/>
              </a:xfrm>
              <a:prstGeom prst="rect">
                <a:avLst/>
              </a:prstGeom>
              <a:noFill/>
              <a:ln w="9525">
                <a:noFill/>
              </a:ln>
            </p:spPr>
            <p:txBody>
              <a:bodyPr anchor="t" anchorCtr="0">
                <a:noAutofit/>
              </a:bodyPr>
              <a:p>
                <a:pPr marR="0" lvl="0" indent="609600" algn="l"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highlight>
                      <a:srgbClr val="008000"/>
                    </a:highlight>
                    <a:uLnTx/>
                    <a:uFillTx/>
                    <a:latin typeface="Times New Roman Regular" panose="02020603050405020304" charset="0"/>
                    <a:ea typeface="Microsoft YaHei Regular" panose="020B0503020204020204" charset="-122"/>
                    <a:cs typeface="Times New Roman Regular" panose="02020603050405020304" charset="0"/>
                    <a:sym typeface="+mn-ea"/>
                  </a:rPr>
                  <a:t>1. 边际成本</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ea typeface="Microsoft YaHei Regular" panose="020B0503020204020204" charset="-122"/>
                    <a:sym typeface="+mn-ea"/>
                  </a:rPr>
                  <a:t>设总成本函数为</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noProof="0" dirty="0">
                    <a:ln>
                      <a:noFill/>
                    </a:ln>
                    <a:solidFill>
                      <a:schemeClr val="bg1"/>
                    </a:solidFill>
                    <a:effectLst/>
                    <a:uLnTx/>
                    <a:uFillTx/>
                    <a:ea typeface="Microsoft YaHei Regular" panose="020B0503020204020204" charset="-122"/>
                    <a:sym typeface="+mn-ea"/>
                  </a:rPr>
                  <a:t>，则称其导数</a:t>
                </a:r>
                <a:endParaRPr sz="2400" noProof="0" dirty="0">
                  <a:ln>
                    <a:noFill/>
                  </a:ln>
                  <a:solidFill>
                    <a:schemeClr val="bg1"/>
                  </a:solidFill>
                  <a:effectLst/>
                  <a:uLnTx/>
                  <a:uFillTx/>
                  <a:ea typeface="Microsoft YaHei Regular" panose="020B0503020204020204" charset="-122"/>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sSup>
                        <m:sSup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𝐶</m:t>
                          </m:r>
                        </m:e>
                        <m:sup>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sup>
                      </m:sSup>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func>
                        <m:func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uncPr>
                        <m:fName>
                          <m:limLow>
                            <m:limLowPr>
                              <m:ctrlPr>
                                <a:rPr lang="en-US" sz="24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limLowPr>
                            <m:e>
                              <m:r>
                                <m:rPr>
                                  <m:sty m:val="p"/>
                                </m:rPr>
                                <a:rPr lang="en-US" sz="24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lim</m:t>
                              </m:r>
                            </m:e>
                            <m:lim>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𝑥</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lim>
                          </m:limLow>
                        </m:fName>
                        <m:e>
                          <m:f>
                            <m:f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𝐶</m:t>
                              </m:r>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−𝐶</m:t>
                              </m:r>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num>
                            <m:den>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den>
                          </m:f>
                        </m:e>
                      </m:func>
                    </m:oMath>
                  </m:oMathPara>
                </a14:m>
                <a:endPar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endParaRPr>
              </a:p>
              <a:p>
                <a:pPr marR="0" lvl="0" indent="0" algn="just" defTabSz="914400" rtl="0" fontAlgn="base">
                  <a:lnSpc>
                    <a:spcPct val="150000"/>
                  </a:lnSpc>
                  <a:spcBef>
                    <a:spcPts val="0"/>
                  </a:spcBef>
                  <a:spcAft>
                    <a:spcPct val="0"/>
                  </a:spcAft>
                  <a:buClrTx/>
                  <a:buSzTx/>
                  <a:buFontTx/>
                  <a:buNone/>
                  <a:defRPr/>
                </a:pP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为产量为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时的边际成本，记作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MC</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即边际成本函数为</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𝑀𝐶</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𝑑𝐶</m:t>
                          </m:r>
                        </m:num>
                        <m:den>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𝑑𝑄</m:t>
                          </m:r>
                        </m:den>
                      </m:f>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func>
                        <m:func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uncPr>
                        <m:fName>
                          <m:limLow>
                            <m:limLowPr>
                              <m:ctrlPr>
                                <a:rPr lang="en-US" sz="24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limLowPr>
                            <m:e>
                              <m:r>
                                <m:rPr>
                                  <m:sty m:val="p"/>
                                </m:rPr>
                                <a:rPr lang="en-US" sz="24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lim</m:t>
                              </m:r>
                            </m:e>
                            <m:lim>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lim>
                          </m:limLow>
                        </m:fName>
                        <m:e>
                          <m:f>
                            <m:f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𝐶</m:t>
                              </m:r>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sSub>
                                    <m:sSub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b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sub>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sub>
                                  </m:sSub>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−𝐶</m:t>
                              </m:r>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sSub>
                                    <m:sSub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b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sub>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sub>
                                  </m:sSub>
                                </m:e>
                              </m:d>
                            </m:num>
                            <m:den>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den>
                          </m:f>
                        </m:e>
                      </m:func>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oMath>
                  </m:oMathPara>
                </a14:m>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53770"/>
                <a:ext cx="10079990" cy="460946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矩形"/>
          <p:cNvSpPr/>
          <p:nvPr/>
        </p:nvSpPr>
        <p:spPr>
          <a:xfrm>
            <a:off x="2829560" y="2588895"/>
            <a:ext cx="5846445" cy="1289050"/>
          </a:xfrm>
          <a:prstGeom prst="rect">
            <a:avLst/>
          </a:prstGeom>
          <a:noFill/>
          <a:ln w="12700">
            <a:noFill/>
          </a:ln>
          <a:effectLst>
            <a:outerShdw dist="43182" dir="2161671" algn="ctr" rotWithShape="0">
              <a:srgbClr val="9999FF"/>
            </a:outerShdw>
          </a:effectLst>
        </p:spPr>
        <p:txBody>
          <a:bodyPr wrap="square" lIns="91440" tIns="45720" rIns="91440" bIns="45720" anchor="t" anchorCtr="0">
            <a:noAutofit/>
          </a:bodyPr>
          <a:p>
            <a:pPr algn="ctr">
              <a:lnSpc>
                <a:spcPct val="100000"/>
              </a:lnSpc>
              <a:spcBef>
                <a:spcPct val="50000"/>
              </a:spcBef>
            </a:pPr>
            <a:r>
              <a:rPr lang="zh-CN" altLang="en-US" sz="8000" b="1" baseline="0">
                <a:solidFill>
                  <a:srgbClr val="FFFF00"/>
                </a:solidFill>
                <a:latin typeface="Microsoft YaHei Bold" panose="020B0503020204020204" charset="-122"/>
                <a:ea typeface="Microsoft YaHei Bold" panose="020B0503020204020204" charset="-122"/>
              </a:rPr>
              <a:t>应用</a:t>
            </a:r>
            <a:r>
              <a:rPr lang="zh-CN" altLang="en-US" sz="8000" b="1" baseline="0">
                <a:solidFill>
                  <a:srgbClr val="FFFF00"/>
                </a:solidFill>
                <a:latin typeface="Microsoft YaHei Bold" panose="020B0503020204020204" charset="-122"/>
                <a:ea typeface="Microsoft YaHei Bold" panose="020B0503020204020204" charset="-122"/>
              </a:rPr>
              <a:t>模块</a:t>
            </a:r>
            <a:endParaRPr lang="zh-CN" altLang="en-US" sz="8000" b="1" baseline="0">
              <a:solidFill>
                <a:srgbClr val="FFFF00"/>
              </a:solidFill>
              <a:latin typeface="Microsoft YaHei Bold" panose="020B0503020204020204" charset="-122"/>
              <a:ea typeface="Microsoft YaHei Bold" panose="020B0503020204020204" charset="-122"/>
            </a:endParaRPr>
          </a:p>
        </p:txBody>
      </p:sp>
      <p:pic>
        <p:nvPicPr>
          <p:cNvPr id="12292" name="图片"/>
          <p:cNvPicPr>
            <a:picLocks noChangeAspect="1"/>
          </p:cNvPicPr>
          <p:nvPr>
            <p:custDataLst>
              <p:tags r:id="rId1"/>
            </p:custDataLst>
          </p:nvPr>
        </p:nvPicPr>
        <p:blipFill>
          <a:blip r:embed="rId2"/>
          <a:stretch>
            <a:fillRect/>
          </a:stretch>
        </p:blipFill>
        <p:spPr>
          <a:xfrm rot="2267043">
            <a:off x="8299195" y="2930259"/>
            <a:ext cx="3240000" cy="3240000"/>
          </a:xfrm>
          <a:prstGeom prst="rect">
            <a:avLst/>
          </a:prstGeom>
          <a:noFill/>
          <a:ln w="9525">
            <a:noFill/>
          </a:ln>
        </p:spPr>
      </p:pic>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anim calcmode="lin" valueType="num">
                                      <p:cBhvr>
                                        <p:cTn id="8" dur="500" fill="hold"/>
                                        <p:tgtEl>
                                          <p:spTgt spid="35"/>
                                        </p:tgtEl>
                                        <p:attrNameLst>
                                          <p:attrName>ppt_x</p:attrName>
                                        </p:attrNameLst>
                                      </p:cBhvr>
                                      <p:tavLst>
                                        <p:tav tm="0">
                                          <p:val>
                                            <p:strVal val="#ppt_x"/>
                                          </p:val>
                                        </p:tav>
                                        <p:tav tm="100000">
                                          <p:val>
                                            <p:strVal val="#ppt_x"/>
                                          </p:val>
                                        </p:tav>
                                      </p:tavLst>
                                    </p:anim>
                                    <p:anim calcmode="lin" valueType="num">
                                      <p:cBhvr>
                                        <p:cTn id="9"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53770"/>
                <a:ext cx="10079990" cy="4609465"/>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由于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lang="en-US"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 </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noProof="0" dirty="0">
                    <a:ln>
                      <a:noFill/>
                    </a:ln>
                    <a:solidFill>
                      <a:schemeClr val="bg1"/>
                    </a:solidFill>
                    <a:effectLst/>
                    <a:uLnTx/>
                    <a:uFillTx/>
                    <a:latin typeface="FangSong" panose="02010609060101010101" charset="-122"/>
                    <a:ea typeface="FangSong" panose="02010609060101010101" charset="-122"/>
                    <a:cs typeface="Times New Roman Regular" panose="02020603050405020304" charset="0"/>
                    <a:sym typeface="+mn-ea"/>
                  </a:rPr>
                  <a:t>·</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，当 Δ</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=1 时，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，因此产量为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时的边际成本的经济意义为：</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近似等于当产品生产了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个单位时再生产一个单位产品所需增加的成本数 .</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显然，边际成本与固定成本无关 .</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平均成本的导数</a:t>
                </a:r>
                <a14:m>
                  <m:oMath xmlns:m="http://schemas.openxmlformats.org/officeDocument/2006/math">
                    <m:bar>
                      <m:barPr>
                        <m:pos m:val="top"/>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bar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𝐶</m:t>
                        </m:r>
                      </m:e>
                    </m:bar>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pPr>
                      <m:e>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f>
                              <m:f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𝐶</m:t>
                                </m:r>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num>
                              <m:den>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den>
                            </m:f>
                          </m:e>
                        </m:d>
                      </m:e>
                      <m:sup>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sup>
                    </m:sSup>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sSup>
                          <m:sSup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𝐶</m:t>
                            </m:r>
                          </m:e>
                          <m:sup>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sup>
                        </m:sSup>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−𝐶</m:t>
                        </m:r>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num>
                      <m:den>
                        <m:sSup>
                          <m:sSup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sup>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2</m:t>
                            </m:r>
                          </m:sup>
                        </m:sSup>
                      </m:den>
                    </m:f>
                  </m:oMath>
                </a14:m>
                <a:r>
                  <a:rPr lang="en-US" altLang="zh-CN" sz="24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a:t> </a:t>
                </a:r>
                <a:r>
                  <a:rPr lang="zh-CN" altLang="en-US" sz="24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a:t>为边际平均成本</a:t>
                </a:r>
                <a:r>
                  <a:rPr lang="en-US" altLang="zh-CN" sz="24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a:t>.</a:t>
                </a:r>
                <a:endParaRPr lang="en-US" altLang="zh-CN" sz="24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53770"/>
                <a:ext cx="10079990" cy="460946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233680"/>
                <a:ext cx="10079990" cy="5329555"/>
              </a:xfrm>
              <a:prstGeom prst="rect">
                <a:avLst/>
              </a:prstGeom>
              <a:noFill/>
              <a:ln w="9525">
                <a:noFill/>
              </a:ln>
            </p:spPr>
            <p:txBody>
              <a:bodyPr anchor="t" anchorCtr="0">
                <a:noAutofit/>
              </a:bodyPr>
              <a:p>
                <a:pPr marR="0" lvl="0" indent="584200" algn="l"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3059719554"/>
                    </a:ext>
                  </a:extLst>
                </a:pPr>
                <a:r>
                  <a:rPr altLang="zh-CN" sz="2300" noProof="0" dirty="0">
                    <a:ln>
                      <a:noFill/>
                    </a:ln>
                    <a:solidFill>
                      <a:schemeClr val="bg1"/>
                    </a:solidFill>
                    <a:effectLst/>
                    <a:highlight>
                      <a:srgbClr val="008000"/>
                    </a:highlight>
                    <a:uLnTx/>
                    <a:uFillTx/>
                    <a:latin typeface="Times New Roman Regular" panose="02020603050405020304" charset="0"/>
                    <a:ea typeface="Microsoft YaHei Regular" panose="020B0503020204020204" charset="-122"/>
                    <a:cs typeface="Times New Roman Regular" panose="02020603050405020304" charset="0"/>
                    <a:sym typeface="+mn-ea"/>
                  </a:rPr>
                  <a:t>2. 边际收入</a:t>
                </a:r>
                <a:r>
                  <a:rPr altLang="zh-CN"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endParaRPr altLang="zh-CN"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5842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3059719554"/>
                    </a:ext>
                  </a:extLst>
                </a:pPr>
                <a:r>
                  <a:rPr sz="2300" noProof="0" dirty="0">
                    <a:ln>
                      <a:noFill/>
                    </a:ln>
                    <a:solidFill>
                      <a:schemeClr val="bg1"/>
                    </a:solidFill>
                    <a:effectLst/>
                    <a:uLnTx/>
                    <a:uFillTx/>
                    <a:ea typeface="Microsoft YaHei Regular" panose="020B0503020204020204" charset="-122"/>
                    <a:sym typeface="+mn-ea"/>
                  </a:rPr>
                  <a:t>设总</a:t>
                </a:r>
                <a:r>
                  <a:rPr lang="zh-CN" sz="2300" noProof="0" dirty="0">
                    <a:ln>
                      <a:noFill/>
                    </a:ln>
                    <a:solidFill>
                      <a:schemeClr val="bg1"/>
                    </a:solidFill>
                    <a:effectLst/>
                    <a:uLnTx/>
                    <a:uFillTx/>
                    <a:ea typeface="Microsoft YaHei Regular" panose="020B0503020204020204" charset="-122"/>
                    <a:sym typeface="+mn-ea"/>
                  </a:rPr>
                  <a:t>收益</a:t>
                </a:r>
                <a:r>
                  <a:rPr sz="2300" noProof="0" dirty="0">
                    <a:ln>
                      <a:noFill/>
                    </a:ln>
                    <a:solidFill>
                      <a:schemeClr val="bg1"/>
                    </a:solidFill>
                    <a:effectLst/>
                    <a:uLnTx/>
                    <a:uFillTx/>
                    <a:ea typeface="Microsoft YaHei Regular" panose="020B0503020204020204" charset="-122"/>
                    <a:sym typeface="+mn-ea"/>
                  </a:rPr>
                  <a:t>函数为</a:t>
                </a:r>
                <a:r>
                  <a:rPr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en-US" sz="23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3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300" noProof="0" dirty="0">
                    <a:ln>
                      <a:noFill/>
                    </a:ln>
                    <a:solidFill>
                      <a:schemeClr val="bg1"/>
                    </a:solidFill>
                    <a:effectLst/>
                    <a:uLnTx/>
                    <a:uFillTx/>
                    <a:ea typeface="Microsoft YaHei Regular" panose="020B0503020204020204" charset="-122"/>
                    <a:sym typeface="+mn-ea"/>
                  </a:rPr>
                  <a:t>，则称其导数</a:t>
                </a:r>
                <a:endParaRPr sz="2300" noProof="0" dirty="0">
                  <a:ln>
                    <a:noFill/>
                  </a:ln>
                  <a:solidFill>
                    <a:schemeClr val="bg1"/>
                  </a:solidFill>
                  <a:effectLst/>
                  <a:uLnTx/>
                  <a:uFillTx/>
                  <a:ea typeface="Microsoft YaHei Regular" panose="020B0503020204020204" charset="-122"/>
                  <a:sym typeface="+mn-ea"/>
                </a:endParaRPr>
              </a:p>
              <a:p>
                <a:pPr marR="0" lvl="0" indent="5842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3059719554"/>
                    </a:ext>
                  </a:extLst>
                </a:pPr>
                <a14:m>
                  <m:oMathPara xmlns:m="http://schemas.openxmlformats.org/officeDocument/2006/math">
                    <m:oMathParaPr>
                      <m:jc m:val="centerGroup"/>
                    </m:oMathParaPr>
                    <m:oMath xmlns:m="http://schemas.openxmlformats.org/officeDocument/2006/math">
                      <m:sSup>
                        <m:sSupPr>
                          <m:ctrlP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pPr>
                        <m:e>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𝑅</m:t>
                          </m:r>
                        </m:e>
                        <m:sup>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sup>
                      </m:sSup>
                      <m:d>
                        <m:dPr>
                          <m:ctrlP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func>
                        <m:funcPr>
                          <m:ctrlP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uncPr>
                        <m:fName>
                          <m:limLow>
                            <m:limLowPr>
                              <m:ctrlPr>
                                <a:rPr lang="en-US" sz="23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limLowPr>
                            <m:e>
                              <m:r>
                                <m:rPr>
                                  <m:sty m:val="p"/>
                                </m:rPr>
                                <a:rPr lang="en-US" sz="23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lim</m:t>
                              </m:r>
                            </m:e>
                            <m:lim>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lim>
                          </m:limLow>
                        </m:fName>
                        <m:e>
                          <m:f>
                            <m:fPr>
                              <m:ctrlP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𝑅</m:t>
                              </m:r>
                              <m:d>
                                <m:dPr>
                                  <m:ctrlP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𝑅</m:t>
                              </m:r>
                              <m:d>
                                <m:dPr>
                                  <m:ctrlP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num>
                            <m:den>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den>
                          </m:f>
                        </m:e>
                      </m:func>
                    </m:oMath>
                  </m:oMathPara>
                </a14:m>
                <a:endPar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endParaRPr>
              </a:p>
              <a:p>
                <a:pPr marR="0" lvl="0" indent="0" algn="just" defTabSz="914400" rtl="0" fontAlgn="base">
                  <a:lnSpc>
                    <a:spcPct val="150000"/>
                  </a:lnSpc>
                  <a:spcBef>
                    <a:spcPts val="0"/>
                  </a:spcBef>
                  <a:spcAft>
                    <a:spcPct val="0"/>
                  </a:spcAft>
                  <a:buClrTx/>
                  <a:buSzTx/>
                  <a:buFontTx/>
                  <a:buNone/>
                  <a:defRPr/>
                </a:pPr>
                <a:r>
                  <a:rPr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为产量为 </a:t>
                </a:r>
                <a:r>
                  <a:rPr sz="23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时的边际成本，记作 </a:t>
                </a:r>
                <a:r>
                  <a:rPr sz="23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M</a:t>
                </a:r>
                <a:r>
                  <a:rPr lang="en-US" sz="23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endParaRPr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5842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3059719554"/>
                    </a:ext>
                  </a:extLst>
                </a:pPr>
                <a:r>
                  <a:rPr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即边际成本函数为</a:t>
                </a:r>
                <a:endParaRPr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5842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3059719554"/>
                    </a:ext>
                  </a:extLst>
                </a:pPr>
                <a14:m>
                  <m:oMathPara xmlns:m="http://schemas.openxmlformats.org/officeDocument/2006/math">
                    <m:oMathParaPr>
                      <m:jc m:val="centerGroup"/>
                    </m:oMathParaPr>
                    <m:oMath xmlns:m="http://schemas.openxmlformats.org/officeDocument/2006/math">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𝑀𝑅</m:t>
                      </m:r>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𝑑𝑅</m:t>
                          </m:r>
                        </m:num>
                        <m:den>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𝑑𝑄</m:t>
                          </m:r>
                        </m:den>
                      </m:f>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func>
                        <m:funcPr>
                          <m:ctrlP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uncPr>
                        <m:fName>
                          <m:limLow>
                            <m:limLowPr>
                              <m:ctrlPr>
                                <a:rPr lang="en-US" sz="23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limLowPr>
                            <m:e>
                              <m:r>
                                <m:rPr>
                                  <m:sty m:val="p"/>
                                </m:rPr>
                                <a:rPr lang="en-US" sz="23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lim</m:t>
                              </m:r>
                            </m:e>
                            <m:lim>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lim>
                          </m:limLow>
                        </m:fName>
                        <m:e>
                          <m:f>
                            <m:fPr>
                              <m:ctrlP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𝑅</m:t>
                              </m:r>
                              <m:d>
                                <m:dPr>
                                  <m:ctrlP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sSub>
                                    <m:sSubPr>
                                      <m:ctrlP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bPr>
                                    <m:e>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sub>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sub>
                                  </m:sSub>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𝑅</m:t>
                              </m:r>
                              <m:d>
                                <m:dPr>
                                  <m:ctrlP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sSub>
                                    <m:sSubPr>
                                      <m:ctrlP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bPr>
                                    <m:e>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sub>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sub>
                                  </m:sSub>
                                </m:e>
                              </m:d>
                            </m:num>
                            <m:den>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den>
                          </m:f>
                        </m:e>
                      </m:func>
                      <m:r>
                        <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oMath>
                  </m:oMathPara>
                </a14:m>
                <a:endParaRPr lang="en-US" sz="23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endParaRPr>
              </a:p>
              <a:p>
                <a:pPr marR="0" lvl="0" indent="5842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3059719554"/>
                    </a:ext>
                  </a:extLst>
                </a:pPr>
                <a:r>
                  <a:rPr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其经济含义是：假定已销量为 </a:t>
                </a:r>
                <a:r>
                  <a:rPr sz="23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3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个单位，再销售一个单位产品，所增加的收益为 R′(</a:t>
                </a:r>
                <a:r>
                  <a:rPr sz="23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lang="en-US" sz="23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endParaRPr sz="23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233680"/>
                <a:ext cx="10079990" cy="5329555"/>
              </a:xfrm>
              <a:prstGeom prst="rect">
                <a:avLst/>
              </a:prstGeom>
              <a:blipFill rotWithShape="1">
                <a:blip r:embed="rId1"/>
                <a:stretch>
                  <a:fillRect b="-1632"/>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53770"/>
                <a:ext cx="10079990" cy="4609465"/>
              </a:xfrm>
              <a:prstGeom prst="rect">
                <a:avLst/>
              </a:prstGeom>
              <a:noFill/>
              <a:ln w="9525">
                <a:noFill/>
              </a:ln>
            </p:spPr>
            <p:txBody>
              <a:bodyPr anchor="t" anchorCtr="0">
                <a:noAutofit/>
              </a:bodyPr>
              <a:p>
                <a:pPr marR="0" lvl="0" indent="609600" algn="l"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altLang="zh-CN" sz="2400" noProof="0" dirty="0">
                    <a:ln>
                      <a:noFill/>
                    </a:ln>
                    <a:solidFill>
                      <a:schemeClr val="bg1"/>
                    </a:solidFill>
                    <a:effectLst/>
                    <a:highlight>
                      <a:srgbClr val="008000"/>
                    </a:highlight>
                    <a:uLnTx/>
                    <a:uFillTx/>
                    <a:latin typeface="Times New Roman Regular" panose="02020603050405020304" charset="0"/>
                    <a:ea typeface="Microsoft YaHei Regular" panose="020B0503020204020204" charset="-122"/>
                    <a:cs typeface="Times New Roman Regular" panose="02020603050405020304" charset="0"/>
                    <a:sym typeface="+mn-ea"/>
                  </a:rPr>
                  <a:t>3. 边际利润</a:t>
                </a:r>
                <a:r>
                  <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endParaRPr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设总利润函数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L</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L</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L</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对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的导数</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14:m>
                  <m:oMath xmlns:m="http://schemas.openxmlformats.org/officeDocument/2006/math">
                    <m:sSup>
                      <m:sSup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𝐿</m:t>
                        </m:r>
                      </m:e>
                      <m:sup>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sup>
                    </m:sSup>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func>
                      <m:func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uncPr>
                      <m:fName>
                        <m:limLow>
                          <m:limLowPr>
                            <m:ctrlPr>
                              <a:rPr lang="en-US" sz="24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limLowPr>
                          <m:e>
                            <m:r>
                              <m:rPr>
                                <m:sty m:val="p"/>
                              </m:rPr>
                              <a:rPr lang="en-US" sz="24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lim</m:t>
                            </m:r>
                          </m:e>
                          <m:lim>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lim>
                        </m:limLow>
                      </m:fName>
                      <m:e>
                        <m:f>
                          <m:f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𝐿</m:t>
                            </m:r>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−𝐿</m:t>
                            </m:r>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num>
                          <m:den>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den>
                        </m:f>
                      </m:e>
                    </m:func>
                  </m:oMath>
                </a14:m>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称为边际利润，记作</a:t>
                </a:r>
                <a:r>
                  <a:rPr lang="en-US" altLang="zh-CN"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ML</a:t>
                </a: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endPar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即边际利润函数为</a:t>
                </a:r>
                <a:endPar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𝑀𝐿</m:t>
                      </m:r>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f>
                        <m:f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𝑑𝐿</m:t>
                          </m:r>
                        </m:num>
                        <m:den>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𝑑𝑄</m:t>
                          </m:r>
                        </m:den>
                      </m:f>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func>
                        <m:func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uncPr>
                        <m:fName>
                          <m:limLow>
                            <m:limLowPr>
                              <m:ctrlPr>
                                <a:rPr lang="en-US" altLang="zh-CN" sz="24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limLowPr>
                            <m:e>
                              <m:r>
                                <m:rPr>
                                  <m:sty m:val="p"/>
                                </m:rPr>
                                <a:rPr lang="en-US" altLang="zh-CN" sz="2400"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lim</m:t>
                              </m:r>
                            </m:e>
                            <m:lim>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lim>
                          </m:limLow>
                        </m:fName>
                        <m:e>
                          <m:f>
                            <m:f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fPr>
                            <m:num>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𝐿</m:t>
                              </m:r>
                              <m:d>
                                <m:d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sSub>
                                    <m:sSub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sub>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sub>
                                  </m:sSub>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−𝐿</m:t>
                              </m:r>
                              <m:d>
                                <m:d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sSub>
                                    <m:sSubPr>
                                      <m:ctrlP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sub>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sub>
                                  </m:sSub>
                                </m:e>
                              </m:d>
                            </m:num>
                            <m:den>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den>
                          </m:f>
                        </m:e>
                      </m:func>
                      <m:r>
                        <a:rPr lang="en-US" altLang="zh-CN"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oMath>
                  </m:oMathPara>
                </a14:m>
                <a:endParaRPr lang="en-US" altLang="zh-CN"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53770"/>
                <a:ext cx="10079990" cy="460946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953770"/>
            <a:ext cx="10079990" cy="4609465"/>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销量为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时的边际利润的经济意义为：假定已销量为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个单位，再销售一个单位产品，所增加的利润为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L</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一般情况下，总利润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L</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等于总收益函数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与总成本函数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之差，即</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ctr"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L</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边际利润为</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ctr"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L</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即边际利润等于边际收益与边际成本之差 .</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683895"/>
            <a:ext cx="10079990" cy="4879340"/>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例　设某企业每月生产的产品固定成本为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=10 000 元，生产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个单位产品的变动成本为</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V</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)=0.01</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baseline="30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2</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+10</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元 ). 若每单位产品的售价为 40 元，求边际成本、边际收益及边际利润，并求边际利润为零时的产量 .</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解　由题设知：</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总成本函数为</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ctr"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V</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sz="2400" baseline="-25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=0.01</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baseline="300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2</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+10</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+10 000.</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总收益函数为</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ctr"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R</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 P</a:t>
            </a:r>
            <a:r>
              <a:rPr lang="en-US" sz="2400" i="1" noProof="0" dirty="0">
                <a:ln>
                  <a:noFill/>
                </a:ln>
                <a:solidFill>
                  <a:schemeClr val="bg1"/>
                </a:solidFill>
                <a:effectLst/>
                <a:uLnTx/>
                <a:uFillTx/>
                <a:latin typeface="FangSong" panose="02010609060101010101" charset="-122"/>
                <a:ea typeface="FangSong" panose="02010609060101010101" charset="-122"/>
                <a:cs typeface="Times New Roman Italic"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40</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683895"/>
                <a:ext cx="10079990" cy="4879340"/>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ea typeface="Microsoft YaHei Regular" panose="020B0503020204020204" charset="-122"/>
                    <a:sym typeface="+mn-ea"/>
                  </a:rPr>
                  <a:t>总利润函数为</a:t>
                </a:r>
                <a:endParaRPr sz="2400" noProof="0" dirty="0">
                  <a:ln>
                    <a:noFill/>
                  </a:ln>
                  <a:solidFill>
                    <a:schemeClr val="bg1"/>
                  </a:solidFill>
                  <a:effectLst/>
                  <a:uLnTx/>
                  <a:uFillTx/>
                  <a:ea typeface="Microsoft YaHei Regular" panose="020B0503020204020204" charset="-122"/>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𝐿</m:t>
                      </m:r>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𝑅</m:t>
                      </m:r>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−𝐶</m:t>
                      </m:r>
                      <m:d>
                        <m:d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d>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                                     </m:t>
                      </m:r>
                    </m:oMath>
                  </m:oMathPara>
                </a14:m>
                <a:endPar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40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01</m:t>
                      </m:r>
                      <m:sSup>
                        <m:sSup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sup>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2</m:t>
                          </m:r>
                        </m:sup>
                      </m:sSup>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10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10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 </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000</m:t>
                      </m:r>
                    </m:oMath>
                  </m:oMathPara>
                </a14:m>
                <a:endPar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01</m:t>
                      </m:r>
                      <m:sSup>
                        <m:sSupPr>
                          <m:ctrlP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e>
                        <m:sup>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2</m:t>
                          </m:r>
                        </m:sup>
                      </m:sSup>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30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𝑄−</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10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 </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000</m:t>
                      </m:r>
                      <m:r>
                        <a:rPr lang="en-US" sz="2400" i="1" noProof="0" dirty="0">
                          <a:ln>
                            <a:noFill/>
                          </a:ln>
                          <a:solidFill>
                            <a:schemeClr val="bg1"/>
                          </a:solidFill>
                          <a:effectLst/>
                          <a:uLnTx/>
                          <a:uFillTx/>
                          <a:latin typeface="DejaVu Math TeX Gyre" panose="02000503000000000000" charset="0"/>
                          <a:ea typeface="Microsoft YaHei Regular" panose="020B0503020204020204" charset="-122"/>
                          <a:cs typeface="DejaVu Math TeX Gyre" panose="02000503000000000000" charset="0"/>
                          <a:sym typeface="+mn-ea"/>
                        </a:rPr>
                        <m:t>.      </m:t>
                      </m:r>
                    </m:oMath>
                  </m:oMathPara>
                </a14:m>
                <a:endParaRPr sz="2400" noProof="0" dirty="0">
                  <a:ln>
                    <a:noFill/>
                  </a:ln>
                  <a:solidFill>
                    <a:schemeClr val="bg1"/>
                  </a:solidFill>
                  <a:effectLst/>
                  <a:uLnTx/>
                  <a:uFillTx/>
                  <a:ea typeface="Microsoft YaHei Regular" panose="020B0503020204020204" charset="-122"/>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ea typeface="Microsoft YaHei Regular" panose="020B0503020204020204" charset="-122"/>
                    <a:sym typeface="+mn-ea"/>
                  </a:rPr>
                  <a:t>边际成本为</a:t>
                </a:r>
                <a:endParaRPr sz="2400" noProof="0" dirty="0">
                  <a:ln>
                    <a:noFill/>
                  </a:ln>
                  <a:solidFill>
                    <a:schemeClr val="bg1"/>
                  </a:solidFill>
                  <a:effectLst/>
                  <a:uLnTx/>
                  <a:uFillTx/>
                  <a:ea typeface="Microsoft YaHei Regular" panose="020B0503020204020204" charset="-122"/>
                  <a:sym typeface="+mn-ea"/>
                </a:endParaRPr>
              </a:p>
              <a:p>
                <a:pPr marR="0" lvl="0" indent="609600" algn="ctr"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MC </a:t>
                </a:r>
                <a:r>
                  <a:rPr sz="2400" noProof="0" dirty="0">
                    <a:ln>
                      <a:noFill/>
                    </a:ln>
                    <a:solidFill>
                      <a:schemeClr val="bg1"/>
                    </a:solidFill>
                    <a:effectLst/>
                    <a:uLnTx/>
                    <a:uFillTx/>
                    <a:ea typeface="Microsoft YaHei Regular" panose="020B0503020204020204" charset="-122"/>
                    <a:sym typeface="+mn-ea"/>
                  </a:rPr>
                  <a:t>=</a:t>
                </a:r>
                <a:r>
                  <a:rPr lang="en-US" sz="2400" noProof="0" dirty="0">
                    <a:ln>
                      <a:noFill/>
                    </a:ln>
                    <a:solidFill>
                      <a:schemeClr val="bg1"/>
                    </a:solidFill>
                    <a:effectLst/>
                    <a:uLnTx/>
                    <a:uFillTx/>
                    <a:ea typeface="Microsoft YaHei Regular" panose="020B0503020204020204" charset="-122"/>
                    <a:sym typeface="+mn-ea"/>
                  </a:rPr>
                  <a:t>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C</a:t>
                </a:r>
                <a:r>
                  <a:rPr sz="2400" noProof="0" dirty="0">
                    <a:ln>
                      <a:noFill/>
                    </a:ln>
                    <a:solidFill>
                      <a:schemeClr val="bg1"/>
                    </a:solidFill>
                    <a:effectLst/>
                    <a:uLnTx/>
                    <a:uFillTx/>
                    <a:ea typeface="Microsoft YaHei Regular" panose="020B0503020204020204" charset="-122"/>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ea typeface="Microsoft YaHei Regular" panose="020B0503020204020204" charset="-122"/>
                    <a:sym typeface="+mn-ea"/>
                  </a:rPr>
                  <a:t>)</a:t>
                </a:r>
                <a:r>
                  <a:rPr lang="en-US" sz="2400" noProof="0" dirty="0">
                    <a:ln>
                      <a:noFill/>
                    </a:ln>
                    <a:solidFill>
                      <a:schemeClr val="bg1"/>
                    </a:solidFill>
                    <a:effectLst/>
                    <a:uLnTx/>
                    <a:uFillTx/>
                    <a:ea typeface="Microsoft YaHei Regular" panose="020B0503020204020204" charset="-122"/>
                    <a:sym typeface="+mn-ea"/>
                  </a:rPr>
                  <a:t>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 </a:t>
                </a:r>
                <a:r>
                  <a:rPr sz="2400" noProof="0" dirty="0">
                    <a:ln>
                      <a:noFill/>
                    </a:ln>
                    <a:solidFill>
                      <a:schemeClr val="bg1"/>
                    </a:solidFill>
                    <a:effectLst/>
                    <a:uLnTx/>
                    <a:uFillTx/>
                    <a:ea typeface="Microsoft YaHei Regular" panose="020B0503020204020204" charset="-122"/>
                    <a:sym typeface="+mn-ea"/>
                  </a:rPr>
                  <a:t>0.02</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ea typeface="Microsoft YaHei Regular" panose="020B0503020204020204" charset="-122"/>
                    <a:sym typeface="+mn-ea"/>
                  </a:rPr>
                  <a:t> +10 ,</a:t>
                </a:r>
                <a:endParaRPr sz="2400" noProof="0" dirty="0">
                  <a:ln>
                    <a:noFill/>
                  </a:ln>
                  <a:solidFill>
                    <a:schemeClr val="bg1"/>
                  </a:solidFill>
                  <a:effectLst/>
                  <a:uLnTx/>
                  <a:uFillTx/>
                  <a:ea typeface="Microsoft YaHei Regular" panose="020B0503020204020204" charset="-122"/>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ea typeface="Microsoft YaHei Regular" panose="020B0503020204020204" charset="-122"/>
                    <a:sym typeface="+mn-ea"/>
                  </a:rPr>
                  <a:t>边际收益为</a:t>
                </a:r>
                <a:endParaRPr sz="2400" noProof="0" dirty="0">
                  <a:ln>
                    <a:noFill/>
                  </a:ln>
                  <a:solidFill>
                    <a:schemeClr val="bg1"/>
                  </a:solidFill>
                  <a:effectLst/>
                  <a:uLnTx/>
                  <a:uFillTx/>
                  <a:ea typeface="Microsoft YaHei Regular" panose="020B0503020204020204" charset="-122"/>
                  <a:sym typeface="+mn-ea"/>
                </a:endParaRPr>
              </a:p>
              <a:p>
                <a:pPr marR="0" lvl="0" indent="609600" algn="ctr"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i="1"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MR</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i="1"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R</a:t>
                </a:r>
                <a:r>
                  <a:rPr lang="en-US" sz="2400" i="1"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40</a:t>
                </a:r>
                <a:r>
                  <a:rPr sz="2400" noProof="0" dirty="0">
                    <a:ln>
                      <a:noFill/>
                    </a:ln>
                    <a:solidFill>
                      <a:schemeClr val="bg1"/>
                    </a:solidFill>
                    <a:effectLst/>
                    <a:uLnTx/>
                    <a:uFillTx/>
                    <a:ea typeface="Microsoft YaHei Regular" panose="020B0503020204020204" charset="-122"/>
                    <a:sym typeface="+mn-ea"/>
                  </a:rPr>
                  <a:t>.</a:t>
                </a:r>
                <a:endParaRPr sz="2400" noProof="0" dirty="0">
                  <a:ln>
                    <a:noFill/>
                  </a:ln>
                  <a:solidFill>
                    <a:schemeClr val="bg1"/>
                  </a:solidFill>
                  <a:effectLst/>
                  <a:uLnTx/>
                  <a:uFillTx/>
                  <a:ea typeface="Microsoft YaHei Regular" panose="020B0503020204020204" charset="-122"/>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683895"/>
                <a:ext cx="10079990" cy="487934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683895"/>
            <a:ext cx="10079990" cy="4879340"/>
          </a:xfrm>
          <a:prstGeom prst="rect">
            <a:avLst/>
          </a:prstGeom>
          <a:noFill/>
          <a:ln w="9525">
            <a:noFill/>
          </a:ln>
        </p:spPr>
        <p:txBody>
          <a:bodyPr anchor="t" anchorCtr="0">
            <a:noAutofit/>
          </a:bodyPr>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边际利润为</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ctr"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ML</a:t>
            </a:r>
            <a:r>
              <a:rPr lang="en-US"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 </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L</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lang="en-US"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- 0.02</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lang="en-US"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 +</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30.</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a:p>
            <a:pPr marR="0" lvl="0" indent="609600" algn="just" defTabSz="914400" rtl="0" fontAlgn="base">
              <a:lnSpc>
                <a:spcPct val="150000"/>
              </a:lnSpc>
              <a:spcBef>
                <a:spcPts val="0"/>
              </a:spcBef>
              <a:spcAft>
                <a:spcPct val="0"/>
              </a:spcAft>
              <a:buClrTx/>
              <a:buSzTx/>
              <a:buFontTx/>
              <a:buNone/>
              <a:defRPr/>
              <a:extLst>
                <a:ext uri="{35155182-B16C-46BC-9424-99874614C6A1}">
                  <wpsdc:indentchars xmlns:wpsdc="http://www.wps.cn/officeDocument/2017/drawingmlCustomData" val="200" checksum="4158780845"/>
                </a:ext>
              </a:extLst>
            </a:pP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令 </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L</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 = </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0 , 得 -0.02</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+30=0，</a:t>
            </a:r>
            <a:r>
              <a:rPr sz="2400" i="1" noProof="0" dirty="0">
                <a:ln>
                  <a:noFill/>
                </a:ln>
                <a:solidFill>
                  <a:schemeClr val="bg1"/>
                </a:solidFill>
                <a:effectLst/>
                <a:uLnTx/>
                <a:uFillTx/>
                <a:latin typeface="Times New Roman Italic" panose="02020603050405020304" charset="0"/>
                <a:ea typeface="Microsoft YaHei Regular" panose="020B0503020204020204" charset="-122"/>
                <a:cs typeface="Times New Roman Italic" panose="02020603050405020304" charset="0"/>
                <a:sym typeface="+mn-ea"/>
              </a:rPr>
              <a:t>Q</a:t>
            </a:r>
            <a:r>
              <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rPr>
              <a:t>=1 500. 即每月产量为 1 500 个单位时，边际利润为零 . 这说明，当月产量为 1 500 个单位时，再多生产产品不会增加利润 .</a:t>
            </a:r>
            <a:endParaRPr sz="2400" noProof="0" dirty="0">
              <a:ln>
                <a:noFill/>
              </a:ln>
              <a:solidFill>
                <a:schemeClr val="bg1"/>
              </a:solidFill>
              <a:effectLst/>
              <a:uLnTx/>
              <a:uFillTx/>
              <a:latin typeface="Times New Roman Regular" panose="02020603050405020304" charset="0"/>
              <a:ea typeface="Microsoft YaHei Regular" panose="020B0503020204020204" charset="-122"/>
              <a:cs typeface="Times New Roman Regular" panose="02020603050405020304" charset="0"/>
              <a:sym typeface="+mn-ea"/>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9</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8</a:t>
            </a:r>
            <a:r>
              <a:rPr sz="6000" baseline="0">
                <a:solidFill>
                  <a:schemeClr val="bg1"/>
                </a:solidFill>
                <a:latin typeface="微软雅黑" panose="020B0503020204020204" charset="-122"/>
                <a:ea typeface="微软雅黑" panose="020B0503020204020204" charset="-122"/>
              </a:rPr>
              <a:t>　</a:t>
            </a:r>
            <a:r>
              <a:rPr sz="6000">
                <a:solidFill>
                  <a:schemeClr val="bg1"/>
                </a:solidFill>
                <a:latin typeface="微软雅黑" panose="020B0503020204020204" charset="-122"/>
                <a:ea typeface="微软雅黑" panose="020B0503020204020204" charset="-122"/>
                <a:sym typeface="+mn-ea"/>
              </a:rPr>
              <a:t>函数的弹性</a:t>
            </a:r>
            <a:endParaRPr sz="6000">
              <a:solidFill>
                <a:schemeClr val="bg1"/>
              </a:solidFill>
              <a:latin typeface="微软雅黑" panose="020B0503020204020204" charset="-122"/>
              <a:ea typeface="微软雅黑" panose="020B0503020204020204" charset="-122"/>
              <a:sym typeface="+mn-ea"/>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563370"/>
                <a:ext cx="10080000" cy="396875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设函数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可导，当自变量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处给以增量 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时，相应地，函数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有增量 </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，称 </a:t>
                </a:r>
                <a14:m>
                  <m:oMath xmlns:m="http://schemas.openxmlformats.org/officeDocument/2006/math">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num>
                      <m:den>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num>
                      <m:den>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den>
                    </m:f>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为自变量与因变量的相对改变量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设函数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处可导，函数的相对改变量</a:t>
                </a:r>
                <a14:m>
                  <m:oMath xmlns:m="http://schemas.openxmlformats.org/officeDocument/2006/math">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num>
                      <m:den>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den>
                    </m:f>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与自变量的相对改变量</a:t>
                </a:r>
                <a14:m>
                  <m:oMath xmlns:m="http://schemas.openxmlformats.org/officeDocument/2006/math">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num>
                      <m:den>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den>
                    </m:f>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之比</a:t>
                </a:r>
                <a14:m>
                  <m:oMath xmlns:m="http://schemas.openxmlformats.org/officeDocument/2006/math">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den>
                    </m:f>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，称为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两点间的相对变化率，或称为从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两点间的弹性．</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563370"/>
                <a:ext cx="10080000" cy="396875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一、函数的弹性定义</a:t>
            </a:r>
            <a:endParaRPr lang="zh-CN" altLang="en-US" sz="2800" b="1" dirty="0">
              <a:solidFill>
                <a:schemeClr val="accent3"/>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721360"/>
                <a:ext cx="10079990" cy="481076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当 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→0，两点间相对变化率的极限</a:t>
                </a:r>
                <a14:m>
                  <m:oMath xmlns:m="http://schemas.openxmlformats.org/officeDocument/2006/math">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lim>
                        </m:limLow>
                      </m:fName>
                      <m:e>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den>
                        </m:f>
                      </m:e>
                    </m:func>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称为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的相对变化率，也称为</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的弹性 . 记作</a:t>
                </a:r>
                <a14:m>
                  <m:oMath xmlns:m="http://schemas.openxmlformats.org/officeDocument/2006/math">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𝐸𝑦</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𝐸𝑥</m:t>
                                </m:r>
                              </m:den>
                            </m:f>
                          </m:e>
                        </m:d>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sub>
                    </m:sSub>
                  </m:oMath>
                </a14:m>
                <a:r>
                  <a:rPr lang="zh-CN" altLang="en-US" sz="2000" i="1">
                    <a:solidFill>
                      <a:schemeClr val="bg1"/>
                    </a:solidFill>
                    <a:latin typeface="DejaVu Math TeX Gyre" panose="02000503000000000000" charset="0"/>
                    <a:ea typeface="Microsoft YaHei Regular" panose="020B0503020204020204" charset="-122"/>
                    <a:cs typeface="DejaVu Math TeX Gyre" panose="02000503000000000000"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且</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𝐸𝑦</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𝐸𝑥</m:t>
                                  </m:r>
                                </m:den>
                              </m:f>
                            </m:e>
                          </m:d>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lim>
                          </m:limLow>
                        </m:fName>
                        <m:e>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den>
                          </m:f>
                        </m:e>
                      </m:fun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p>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一般地，如果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可导，称</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𝐸𝑦</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𝐸𝑥</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unc>
                        <m:func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lim>
                          </m:limLow>
                        </m:fName>
                        <m:e>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e>
                      </m:func>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p>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den>
                      </m:f>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为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的弹性函数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721360"/>
                <a:ext cx="10079990" cy="481076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矩形"/>
          <p:cNvSpPr/>
          <p:nvPr/>
        </p:nvSpPr>
        <p:spPr>
          <a:xfrm>
            <a:off x="3778885" y="1944370"/>
            <a:ext cx="6753225" cy="1350010"/>
          </a:xfrm>
          <a:prstGeom prst="rect">
            <a:avLst/>
          </a:prstGeom>
          <a:noFill/>
          <a:ln w="9525">
            <a:noFill/>
          </a:ln>
        </p:spPr>
        <p:txBody>
          <a:bodyPr wrap="square" lIns="91440" tIns="45720" rIns="91440" bIns="45720" anchor="t" anchorCtr="0">
            <a:noAutofit/>
          </a:bodyPr>
          <a:p>
            <a:pPr algn="l">
              <a:lnSpc>
                <a:spcPct val="100000"/>
              </a:lnSpc>
            </a:pPr>
            <a:r>
              <a:rPr lang="zh-CN" altLang="en-US" sz="8000" baseline="0">
                <a:solidFill>
                  <a:schemeClr val="bg1"/>
                </a:solidFill>
                <a:latin typeface="微软雅黑" panose="020B0503020204020204" charset="-122"/>
                <a:ea typeface="微软雅黑" panose="020B0503020204020204" charset="-122"/>
              </a:rPr>
              <a:t>经济应用函数</a:t>
            </a:r>
            <a:endParaRPr lang="zh-CN" altLang="en-US" sz="8000" baseline="0">
              <a:solidFill>
                <a:schemeClr val="bg1"/>
              </a:solidFill>
              <a:latin typeface="微软雅黑" panose="020B0503020204020204" charset="-122"/>
              <a:ea typeface="微软雅黑" panose="020B0503020204020204" charset="-122"/>
            </a:endParaRPr>
          </a:p>
        </p:txBody>
      </p:sp>
      <p:grpSp>
        <p:nvGrpSpPr>
          <p:cNvPr id="16388" name="组合"/>
          <p:cNvGrpSpPr/>
          <p:nvPr/>
        </p:nvGrpSpPr>
        <p:grpSpPr>
          <a:xfrm>
            <a:off x="770255" y="1205865"/>
            <a:ext cx="3008630" cy="2080186"/>
            <a:chOff x="1056000" y="621000"/>
            <a:chExt cx="3816000" cy="2808000"/>
          </a:xfrm>
        </p:grpSpPr>
        <p:sp>
          <p:nvSpPr>
            <p:cNvPr id="16389" name="等腰三角形"/>
            <p:cNvSpPr/>
            <p:nvPr/>
          </p:nvSpPr>
          <p:spPr>
            <a:xfrm rot="1501635">
              <a:off x="1771453" y="660334"/>
              <a:ext cx="2073278" cy="2284431"/>
            </a:xfrm>
            <a:prstGeom prst="triangle">
              <a:avLst>
                <a:gd name="adj" fmla="val 19685"/>
              </a:avLst>
            </a:prstGeom>
            <a:solidFill>
              <a:srgbClr val="FF3939"/>
            </a:solidFill>
            <a:ln w="12700">
              <a:noFill/>
            </a:ln>
          </p:spPr>
          <p:txBody>
            <a:bodyPr anchor="t" anchorCtr="0"/>
            <a:p>
              <a:endParaRPr lang="zh-CN" altLang="en-US">
                <a:latin typeface="Times New Roman" panose="02020603050405020304" pitchFamily="18" charset="0"/>
                <a:ea typeface="宋体" pitchFamily="2" charset="-122"/>
              </a:endParaRPr>
            </a:p>
          </p:txBody>
        </p:sp>
        <p:sp>
          <p:nvSpPr>
            <p:cNvPr id="16390" name="等腰三角形"/>
            <p:cNvSpPr/>
            <p:nvPr/>
          </p:nvSpPr>
          <p:spPr>
            <a:xfrm rot="1578245">
              <a:off x="2330029" y="1154816"/>
              <a:ext cx="2240400" cy="1740367"/>
            </a:xfrm>
            <a:prstGeom prst="triangle">
              <a:avLst>
                <a:gd name="adj" fmla="val 19685"/>
              </a:avLst>
            </a:prstGeom>
            <a:solidFill>
              <a:srgbClr val="FFE12C"/>
            </a:solidFill>
            <a:ln w="12700">
              <a:noFill/>
            </a:ln>
          </p:spPr>
          <p:txBody>
            <a:bodyPr anchor="t" anchorCtr="0"/>
            <a:p>
              <a:endParaRPr lang="zh-CN" altLang="en-US">
                <a:latin typeface="Times New Roman" panose="02020603050405020304" pitchFamily="18" charset="0"/>
                <a:ea typeface="宋体" pitchFamily="2" charset="-122"/>
              </a:endParaRPr>
            </a:p>
          </p:txBody>
        </p:sp>
        <p:sp>
          <p:nvSpPr>
            <p:cNvPr id="16391" name="等腰三角形"/>
            <p:cNvSpPr/>
            <p:nvPr/>
          </p:nvSpPr>
          <p:spPr>
            <a:xfrm>
              <a:off x="1056000" y="621000"/>
              <a:ext cx="3816000" cy="2808000"/>
            </a:xfrm>
            <a:prstGeom prst="triangle">
              <a:avLst>
                <a:gd name="adj" fmla="val 19685"/>
              </a:avLst>
            </a:prstGeom>
            <a:solidFill>
              <a:schemeClr val="bg1"/>
            </a:solidFill>
            <a:ln w="12700">
              <a:noFill/>
            </a:ln>
          </p:spPr>
          <p:txBody>
            <a:bodyPr anchor="t" anchorCtr="0"/>
            <a:p>
              <a:endParaRPr lang="zh-CN" altLang="en-US">
                <a:latin typeface="Times New Roman" panose="02020603050405020304" pitchFamily="18" charset="0"/>
                <a:ea typeface="宋体" pitchFamily="2" charset="-122"/>
              </a:endParaRPr>
            </a:p>
          </p:txBody>
        </p:sp>
        <p:sp>
          <p:nvSpPr>
            <p:cNvPr id="16392" name="矩形"/>
            <p:cNvSpPr/>
            <p:nvPr/>
          </p:nvSpPr>
          <p:spPr>
            <a:xfrm>
              <a:off x="1420848" y="2272774"/>
              <a:ext cx="2210832" cy="888889"/>
            </a:xfrm>
            <a:prstGeom prst="rect">
              <a:avLst/>
            </a:prstGeom>
            <a:noFill/>
            <a:ln w="9525">
              <a:noFill/>
            </a:ln>
          </p:spPr>
          <p:txBody>
            <a:bodyPr wrap="square" lIns="91440" tIns="45720" rIns="91440" bIns="45720" anchor="t" anchorCtr="0">
              <a:noAutofit/>
            </a:bodyPr>
            <a:p>
              <a:pPr>
                <a:lnSpc>
                  <a:spcPct val="100000"/>
                </a:lnSpc>
              </a:pPr>
              <a:r>
                <a:rPr lang="zh-CN" altLang="en-US" sz="4000" baseline="0">
                  <a:latin typeface="楷体" pitchFamily="-128" charset="-122"/>
                  <a:ea typeface="楷体" pitchFamily="-128" charset="-122"/>
                </a:rPr>
                <a:t>第</a:t>
              </a:r>
              <a:r>
                <a:rPr lang="zh-CN" altLang="en-US" sz="4000" baseline="0">
                  <a:latin typeface="楷体" pitchFamily="-128" charset="-122"/>
                  <a:ea typeface="楷体" pitchFamily="-128" charset="-122"/>
                </a:rPr>
                <a:t>九章</a:t>
              </a:r>
              <a:endParaRPr lang="zh-CN" altLang="en-US" sz="4000" baseline="0">
                <a:latin typeface="楷体" pitchFamily="-128" charset="-122"/>
                <a:ea typeface="楷体" pitchFamily="-128" charset="-122"/>
              </a:endParaRPr>
            </a:p>
          </p:txBody>
        </p:sp>
      </p:grpSp>
      <p:sp>
        <p:nvSpPr>
          <p:cNvPr id="2" name="文本框 1"/>
          <p:cNvSpPr txBox="1"/>
          <p:nvPr/>
        </p:nvSpPr>
        <p:spPr>
          <a:xfrm>
            <a:off x="1595755" y="4267200"/>
            <a:ext cx="8999855" cy="1067435"/>
          </a:xfrm>
          <a:prstGeom prst="rect">
            <a:avLst/>
          </a:prstGeom>
          <a:noFill/>
        </p:spPr>
        <p:txBody>
          <a:bodyPr wrap="square" rtlCol="0">
            <a:noAutofit/>
          </a:bodyPr>
          <a:p>
            <a:pPr indent="508000" algn="just">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rPr>
              <a:t>用数学方法解决实际问题，首先要构建该问题的数学模型，即找出该问题的函数关系 . 本章将介绍几种常用的经济函数 .</a:t>
            </a:r>
            <a:endParaRPr lang="zh-CN" altLang="en-US" sz="2000">
              <a:solidFill>
                <a:schemeClr val="bg1"/>
              </a:solidFill>
              <a:latin typeface="Microsoft YaHei Regular" panose="020B0503020204020204" charset="-122"/>
              <a:ea typeface="Microsoft YaHei Regular" panose="020B0503020204020204" charset="-122"/>
            </a:endParaRPr>
          </a:p>
        </p:txBody>
      </p:sp>
    </p:spTree>
  </p:cSld>
  <p:clrMapOvr>
    <a:masterClrMapping/>
  </p:clrMapOvr>
  <p:transition spd="slow" advTm="3000">
    <p:rand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721360"/>
                <a:ext cx="10079990" cy="4810760"/>
              </a:xfrm>
              <a:prstGeom prst="rect">
                <a:avLst/>
              </a:prstGeom>
              <a:noFill/>
              <a:ln w="9525">
                <a:noFill/>
              </a:ln>
            </p:spPr>
            <p:txBody>
              <a:bodyPr anchor="t" anchorCtr="0">
                <a:noAutofit/>
              </a:bodyPr>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说明：</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(1) 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的弹性</a:t>
                </a:r>
                <a14:m>
                  <m:oMath xmlns:m="http://schemas.openxmlformats.org/officeDocument/2006/math">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𝐸𝑦</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𝐸𝑥</m:t>
                        </m:r>
                      </m:den>
                    </m:f>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反映了函数</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随自变量的变化而变化的幅度大小</a:t>
                </a:r>
                <a:r>
                  <a:rPr 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灵敏度</a:t>
                </a:r>
                <a:r>
                  <a:rPr 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：当</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变化 1% 时，函数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变化了 </a:t>
                </a:r>
                <a14:m>
                  <m:oMath xmlns:m="http://schemas.openxmlformats.org/officeDocument/2006/math">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𝐸𝑦</m:t>
                        </m:r>
                      </m:num>
                      <m:den>
                        <m: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𝐸𝑥</m:t>
                        </m:r>
                      </m:den>
                    </m:f>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(2) 弹性可理解为边际函数与平均函数之商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fontAlgn="auto">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𝐸𝑦</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𝐸𝑥</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𝑑𝑦</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type m:val="lin"/>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𝑑𝑦</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den>
                          </m:f>
                        </m:num>
                        <m:den>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den>
                          </m:f>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zh-CN" alt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边际函数</m:t>
                          </m:r>
                        </m:num>
                        <m:den>
                          <m:r>
                            <a:rPr lang="zh-CN" alt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平均函数</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 .</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(3) 两点间的弹性是有方向性的，因为“相对性”是对初始值而言的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721360"/>
                <a:ext cx="10079990" cy="481076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503680"/>
                <a:ext cx="10079990" cy="402844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例 1　求函数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ax</a:t>
                </a:r>
                <a:r>
                  <a:rPr sz="2400" i="1" baseline="30000">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的弹性函数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ab</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0).</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解</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𝐸𝑦</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𝐸𝑥</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p>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𝑦</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𝑎𝑏</m:t>
                    </m:r>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𝑏−</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sup>
                    </m:sSup>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sSup>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𝑏</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即幂函数的弹性为其幂指数 b.</a:t>
                </a:r>
                <a:endPar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503680"/>
                <a:ext cx="10079990" cy="4028440"/>
              </a:xfrm>
              <a:prstGeom prst="rect">
                <a:avLst/>
              </a:prstGeom>
              <a:blipFill rotWithShape="1">
                <a:blip r:embed="rId1"/>
                <a:stretch>
                  <a:fillRect t="-741"/>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563370"/>
                <a:ext cx="10079990" cy="396875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定义 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设某商品的需求函数为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Q</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，在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处可导，称</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𝑄</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𝑄</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den>
                      </m:f>
                    </m:oMath>
                  </m:oMathPara>
                </a14:m>
                <a:endPar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为需求函数</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Q</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在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与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两点间的需求价格弹性，记作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E</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563370"/>
                <a:ext cx="10079990" cy="396875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二、需求弹性</a:t>
            </a:r>
            <a:endParaRPr lang="zh-CN" altLang="en-US" sz="2800" b="1" dirty="0">
              <a:solidFill>
                <a:schemeClr val="accent3"/>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62660"/>
                <a:ext cx="10079990" cy="4569460"/>
              </a:xfrm>
              <a:prstGeom prst="rect">
                <a:avLst/>
              </a:prstGeom>
              <a:noFill/>
              <a:ln w="9525">
                <a:noFill/>
              </a:ln>
            </p:spPr>
            <p:txBody>
              <a:bodyPr anchor="t" anchorCtr="0">
                <a:noAutofit/>
              </a:bodyPr>
              <a:p>
                <a:pPr indent="609600" algn="just" fontAlgn="auto">
                  <a:lnSpc>
                    <a:spcPct val="150000"/>
                  </a:lnSpc>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而称</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func>
                        <m:func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lim>
                          </m:limLow>
                        </m:fName>
                        <m:e>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𝑄</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𝑄</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den>
                              </m:f>
                            </m:e>
                          </m:d>
                        </m:e>
                      </m:func>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p>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 .</m:t>
                      </m:r>
                    </m:oMath>
                  </m:oMathPara>
                </a14:m>
                <a:endPar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为需求函数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Q</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在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处的需求 ( 价格 ) 弹性，记作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E</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d</a:t>
                </a:r>
                <a:r>
                  <a:rPr lang="en-US"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当把定义中的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换成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时，所得结果分别称为需求函数在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两点间的需求 ( 价格 ) 弹性及需求的 ( 价格 ) 弹性函数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E</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d</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62660"/>
                <a:ext cx="10079990" cy="456946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962660"/>
                <a:ext cx="10079990" cy="4569460"/>
              </a:xfrm>
              <a:prstGeom prst="rect">
                <a:avLst/>
              </a:prstGeom>
              <a:noFill/>
              <a:ln w="9525">
                <a:noFill/>
              </a:ln>
            </p:spPr>
            <p:txBody>
              <a:bodyPr anchor="t" anchorCtr="0">
                <a:noAutofit/>
              </a:bodyPr>
              <a:p>
                <a:pPr indent="609600" algn="just" fontAlgn="auto">
                  <a:lnSpc>
                    <a:spcPct val="150000"/>
                  </a:lnSpc>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说明：</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𝑄</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𝑄</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den>
                    </m:f>
                  </m:oMath>
                </a14:m>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表示：在价格范围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rPr>
                  <a:t>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内，价格从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每增加 ( 减少 )1% 时，需求量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Q</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平均减少 ( 增加 )</a:t>
                </a:r>
                <a14:m>
                  <m:oMath xmlns:m="http://schemas.openxmlformats.org/officeDocument/2006/math">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𝑄</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𝑄</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fontAlgn="auto">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func>
                      <m:func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lim>
                        </m:limLow>
                      </m:fName>
                      <m:e>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𝑄</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𝑄</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den>
                            </m:f>
                          </m:e>
                        </m:d>
                      </m:e>
                    </m:func>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p>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den>
                    </m:f>
                  </m:oMath>
                </a14:m>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表示：当商品价格为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时，若价格上涨 ( 下降 )1%，商品的需求量将下降 ( 上涨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E</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d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962660"/>
                <a:ext cx="10079990" cy="456946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692150"/>
                <a:ext cx="10079990" cy="483997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例 2　某商品的需求函数为</a:t>
                </a:r>
                <a14:m>
                  <m:oMath xmlns:m="http://schemas.openxmlformats.org/officeDocument/2006/math">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𝑄</m:t>
                    </m:r>
                    <m:r>
                      <a:rPr lang="en-US" sz="2400" i="1">
                        <a:solidFill>
                          <a:schemeClr val="bg1"/>
                        </a:solidFill>
                        <a:latin typeface="DejaVu Math TeX Gyre" panose="02000503000000000000" charset="0"/>
                        <a:ea typeface="宋体" charset="0"/>
                        <a:cs typeface="DejaVu Math TeX Gyre" panose="02000503000000000000" charset="0"/>
                        <a:sym typeface="+mn-ea"/>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a:solidFill>
                              <a:schemeClr val="bg1"/>
                            </a:solidFill>
                            <a:latin typeface="DejaVu Math TeX Gyre" panose="02000503000000000000" charset="0"/>
                            <a:ea typeface="宋体" charset="0"/>
                            <a:cs typeface="DejaVu Math TeX Gyre" panose="02000503000000000000" charset="0"/>
                            <a:sym typeface="+mn-ea"/>
                          </a:rPr>
                          <m:t>1</m:t>
                        </m:r>
                        <m:r>
                          <a:rPr lang="en-US" sz="2400" i="1">
                            <a:solidFill>
                              <a:schemeClr val="bg1"/>
                            </a:solidFill>
                            <a:latin typeface="DejaVu Math TeX Gyre" panose="02000503000000000000" charset="0"/>
                            <a:ea typeface="宋体" charset="0"/>
                            <a:cs typeface="DejaVu Math TeX Gyre" panose="02000503000000000000" charset="0"/>
                            <a:sym typeface="+mn-ea"/>
                          </a:rPr>
                          <m:t> </m:t>
                        </m:r>
                        <m:r>
                          <a:rPr lang="en-US" sz="2400" i="1">
                            <a:solidFill>
                              <a:schemeClr val="bg1"/>
                            </a:solidFill>
                            <a:latin typeface="DejaVu Math TeX Gyre" panose="02000503000000000000" charset="0"/>
                            <a:ea typeface="宋体" charset="0"/>
                            <a:cs typeface="DejaVu Math TeX Gyre" panose="02000503000000000000" charset="0"/>
                            <a:sym typeface="+mn-ea"/>
                          </a:rPr>
                          <m:t>200</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𝑃</m:t>
                        </m:r>
                      </m:den>
                    </m:f>
                  </m:oMath>
                </a14:m>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，求：</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=30 到 </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=20 两点间的需求弹性；</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=30 的需求弹性．</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解　(1) ∆</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10</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Q</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Q</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(20) </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Q</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(30) </a:t>
                </a:r>
                <a:r>
                  <a:rPr lang="en-US" altLang="zh-CN"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20 ，</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sSub>
                        <m:sSub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𝐸</m:t>
                          </m:r>
                        </m:e>
                        <m:sub>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𝑑</m:t>
                          </m:r>
                        </m:sub>
                      </m:sSub>
                      <m:d>
                        <m:d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30</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20</m:t>
                          </m:r>
                        </m:e>
                      </m:d>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𝑄</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b>
                            <m:sSub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𝑄</m:t>
                              </m:r>
                            </m:e>
                            <m:sub>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sub>
                          </m:sSub>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𝑃</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b>
                            <m:sSub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𝑃</m:t>
                              </m:r>
                            </m:e>
                            <m:sub>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0</m:t>
                              </m:r>
                            </m:sub>
                          </m:sSub>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20</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40</m:t>
                          </m:r>
                        </m:num>
                        <m:den>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10</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30</m:t>
                          </m:r>
                        </m:den>
                      </m:f>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5</m:t>
                      </m:r>
                      <m:r>
                        <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oMath>
                  </m:oMathPara>
                </a14:m>
                <a:endParaRPr lang="en-US" altLang="zh-CN"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说明价格从 30 降至 20，在此区间内，价格每降 1%，需求量从 40 平均增加 1.5%.</a:t>
                </a:r>
                <a:endPar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692150"/>
                <a:ext cx="10079990" cy="483997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692150"/>
                <a:ext cx="10079990" cy="483997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14:m>
                  <m:oMath xmlns:m="http://schemas.openxmlformats.org/officeDocument/2006/math">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𝑄</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 </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200</m:t>
                        </m:r>
                      </m:num>
                      <m:den>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𝑃</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m:t>
                            </m:r>
                          </m:sup>
                        </m:sSup>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oMath>
                </a14:m>
                <a:endPar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𝐸</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𝑑</m:t>
                          </m:r>
                        </m:sub>
                      </m:sSub>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𝑃</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𝑄</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𝑃</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𝑄</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 </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2000</m:t>
                          </m:r>
                        </m:num>
                        <m:den>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𝑃</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m:t>
                              </m:r>
                            </m:sup>
                          </m:sSup>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𝑃</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 </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2000</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𝑃</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1</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 ,</m:t>
                      </m:r>
                    </m:oMath>
                  </m:oMathPara>
                </a14:m>
                <a:endPar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endParaRPr>
              </a:p>
              <a:p>
                <a:pPr indent="0" algn="just" fontAlgn="auto">
                  <a:lnSpc>
                    <a:spcPct val="150000"/>
                  </a:lnSpc>
                </a:pP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则</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E</a:t>
                </a:r>
                <a:r>
                  <a:rPr lang="en-US"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d</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(30)=1.</a:t>
                </a:r>
                <a:endPar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indent="609600" algn="just" fontAlgn="auto">
                  <a:lnSpc>
                    <a:spcPct val="150000"/>
                  </a:lnSpc>
                  <a:extLst>
                    <a:ext uri="{35155182-B16C-46BC-9424-99874614C6A1}">
                      <wpsdc:indentchars xmlns:wpsdc="http://www.wps.cn/officeDocument/2017/drawingmlCustomData" val="200" checksum="4158780845"/>
                    </a:ext>
                  </a:extLst>
                </a:pP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需求的弹性函数为常数，说明在任何价格 P 处，弹性都不变，称为不变弹性函数，即价格上涨( 下降 )1% 需求量就会下降 ( 上涨 )1%.</a:t>
                </a:r>
                <a:endPar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692150"/>
                <a:ext cx="10079990" cy="483997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563370"/>
                <a:ext cx="10079990" cy="396875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定义 </a:t>
                </a:r>
                <a:r>
                  <a:rPr lang="en-US" sz="2400">
                    <a:solidFill>
                      <a:schemeClr val="bg1"/>
                    </a:solidFill>
                    <a:highlight>
                      <a:srgbClr val="008000"/>
                    </a:highlight>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ea typeface="Microsoft YaHei Regular" panose="020B0503020204020204" charset="-122"/>
                  </a:rPr>
                  <a:t>设某商品的供给函数为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Q</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g</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)，在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处</a:t>
                </a:r>
                <a:r>
                  <a:rPr sz="2400">
                    <a:solidFill>
                      <a:schemeClr val="bg1"/>
                    </a:solidFill>
                    <a:ea typeface="Microsoft YaHei Regular" panose="020B0503020204020204" charset="-122"/>
                  </a:rPr>
                  <a:t>可导，称</a:t>
                </a:r>
                <a:endParaRPr sz="2400">
                  <a:solidFill>
                    <a:schemeClr val="bg1"/>
                  </a:solidFill>
                  <a:ea typeface="Microsoft YaHei Regular" panose="020B0503020204020204" charset="-122"/>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𝑄</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𝑄</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den>
                      </m:f>
                    </m:oMath>
                  </m:oMathPara>
                </a14:m>
                <a:endPar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为供给函数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Q</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g</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在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与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lang="en-US" sz="24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两点间的供给弹性，记作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E</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563370"/>
                <a:ext cx="10079990" cy="396875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三、供给弹性</a:t>
            </a:r>
            <a:endParaRPr lang="zh-CN" altLang="en-US" sz="2800" b="1" dirty="0">
              <a:solidFill>
                <a:schemeClr val="accent3"/>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563370"/>
                <a:ext cx="10079990" cy="396875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而称</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func>
                        <m:func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uncPr>
                        <m:fName>
                          <m:limLow>
                            <m:limLowPr>
                              <m:ctrl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ctrlPr>
                            </m:limLowPr>
                            <m:e>
                              <m:r>
                                <m:rPr>
                                  <m:sty m:val="p"/>
                                </m:rPr>
                                <a:rPr lang="en-US" sz="2400">
                                  <a:solidFill>
                                    <a:schemeClr val="bg1"/>
                                  </a:solidFill>
                                  <a:latin typeface="DejaVu Math TeX Gyre" panose="02000503000000000000" charset="0"/>
                                  <a:ea typeface="Microsoft YaHei Regular" panose="020B0503020204020204" charset="-122"/>
                                  <a:cs typeface="DejaVu Math TeX Gyre" panose="02000503000000000000" charset="0"/>
                                </a:rPr>
                                <m:t>lim</m:t>
                              </m:r>
                            </m:e>
                            <m:li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lim>
                          </m:limLow>
                        </m:fName>
                        <m:e>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𝑄</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𝑄</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den>
                          </m:f>
                        </m:e>
                      </m:func>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𝑔</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p>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Sub>
                            </m:e>
                          </m:d>
                        </m:den>
                      </m:f>
                    </m:oMath>
                  </m:oMathPara>
                </a14:m>
                <a:endPar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为供给函数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Q</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g</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在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处的供给弹性，记作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E</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563370"/>
                <a:ext cx="10079990" cy="396875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563370"/>
            <a:ext cx="10079990" cy="396875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当把定义中的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换成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时，所得结果分别称为供给函数在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+Δ</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两点间的供给 ( 价格 ) 弹性及供给的 ( 价格 ) 弹性函数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E</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一般地，供给的价格弹性可以根据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E</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值的大小分为 5 种类型：</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E</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 表示供给富于弹性；</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E</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s</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＜1表示供给缺乏弹性；</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E</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s</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 表示供给单位弹性；</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E</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s</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=∞表示供给完全弹性；</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E</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s</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=0 表示供给完全无弹性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9</a:t>
            </a:r>
            <a:r>
              <a:rPr sz="6000" baseline="0">
                <a:solidFill>
                  <a:schemeClr val="bg1"/>
                </a:solidFill>
                <a:latin typeface="微软雅黑" panose="020B0503020204020204" charset="-122"/>
                <a:ea typeface="微软雅黑" panose="020B0503020204020204" charset="-122"/>
              </a:rPr>
              <a:t>.1　利息函数</a:t>
            </a:r>
            <a:endParaRPr sz="6000" baseline="0">
              <a:solidFill>
                <a:schemeClr val="bg1"/>
              </a:solidFill>
              <a:latin typeface="微软雅黑" panose="020B0503020204020204" charset="-122"/>
              <a:ea typeface="微软雅黑" panose="020B0503020204020204" charset="-122"/>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6192" name="文本框 6191"/>
              <p:cNvSpPr txBox="1"/>
              <p:nvPr/>
            </p:nvSpPr>
            <p:spPr>
              <a:xfrm>
                <a:off x="1056005" y="1007745"/>
                <a:ext cx="10079990" cy="452437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例 4　设供给函数为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Q</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+6</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-18，求供给价格弹性函数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E</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，及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=3 时的供给价格弹性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解　供给价格弹性函数</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𝐸</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𝑄</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p>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𝑄</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6</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18</m:t>
                                  </m:r>
                                </m:e>
                              </m:d>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p>
                        </m:num>
                        <m:den>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6</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18</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6</m:t>
                          </m:r>
                        </m:num>
                        <m:den>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6</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18</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=3 时的供给价格弹性为</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14:m>
                  <m:oMathPara xmlns:m="http://schemas.openxmlformats.org/officeDocument/2006/math">
                    <m:oMathParaPr>
                      <m:jc m:val="centerGroup"/>
                    </m:oMathParaPr>
                    <m:oMath xmlns:m="http://schemas.openxmlformats.org/officeDocument/2006/math">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𝐸</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6</m:t>
                          </m:r>
                        </m:num>
                        <m:den>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6</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18</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𝑃</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3</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6</m:t>
                          </m:r>
                        </m:num>
                        <m:den>
                          <m:sSup>
                            <m:sSup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3</m:t>
                              </m:r>
                            </m:e>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6</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3</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18</m:t>
                          </m:r>
                        </m:den>
                      </m:f>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3</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4</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192" name="文本框 6191"/>
              <p:cNvSpPr txBox="1">
                <a:spLocks noRot="1" noChangeAspect="1" noMove="1" noResize="1" noEditPoints="1" noAdjustHandles="1" noChangeArrowheads="1" noChangeShapeType="1" noTextEdit="1"/>
              </p:cNvSpPr>
              <p:nvPr/>
            </p:nvSpPr>
            <p:spPr>
              <a:xfrm>
                <a:off x="1056005" y="1007745"/>
                <a:ext cx="10079990" cy="4524375"/>
              </a:xfrm>
              <a:prstGeom prst="rect">
                <a:avLst/>
              </a:prstGeom>
              <a:blipFill rotWithShape="1">
                <a:blip r:embed="rId1"/>
                <a:stretch>
                  <a:fillRect b="-632"/>
                </a:stretch>
              </a:blipFill>
              <a:ln w="9525">
                <a:noFill/>
              </a:ln>
            </p:spPr>
            <p:txBody>
              <a:bodyPr/>
              <a:lstStyle/>
              <a:p>
                <a:r>
                  <a:rPr lang="zh-CN" altLang="en-US">
                    <a:noFill/>
                  </a:rPr>
                  <a:t> </a:t>
                </a:r>
              </a:p>
            </p:txBody>
          </p:sp>
        </mc:Fallback>
      </mc:AlternateContent>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矩形"/>
          <p:cNvSpPr/>
          <p:nvPr/>
        </p:nvSpPr>
        <p:spPr>
          <a:xfrm>
            <a:off x="1622425" y="1466850"/>
            <a:ext cx="6032500" cy="1861185"/>
          </a:xfrm>
          <a:prstGeom prst="rect">
            <a:avLst/>
          </a:prstGeom>
          <a:noFill/>
          <a:ln w="9525">
            <a:noFill/>
          </a:ln>
        </p:spPr>
        <p:txBody>
          <a:bodyPr wrap="none" lIns="91440" tIns="45720" rIns="91440" bIns="45720" anchor="t" anchorCtr="0">
            <a:spAutoFit/>
          </a:bodyPr>
          <a:p>
            <a:r>
              <a:rPr lang="zh-CN" altLang="en-US" sz="11500" b="1" baseline="0">
                <a:solidFill>
                  <a:schemeClr val="bg1"/>
                </a:solidFill>
                <a:latin typeface="字魂27号-布丁体" pitchFamily="2" charset="-122"/>
                <a:ea typeface="字魂27号-布丁体" pitchFamily="2" charset="-122"/>
              </a:rPr>
              <a:t>感谢</a:t>
            </a:r>
            <a:r>
              <a:rPr lang="zh-CN" altLang="en-US" sz="11500" b="1" baseline="0">
                <a:latin typeface="字魂27号-布丁体" pitchFamily="2" charset="-122"/>
                <a:ea typeface="字魂27号-布丁体" pitchFamily="2" charset="-122"/>
              </a:rPr>
              <a:t>观</a:t>
            </a:r>
            <a:r>
              <a:rPr lang="zh-CN" altLang="en-US" sz="11500" b="1" baseline="0">
                <a:solidFill>
                  <a:schemeClr val="bg1"/>
                </a:solidFill>
                <a:latin typeface="字魂27号-布丁体" pitchFamily="2" charset="-122"/>
                <a:ea typeface="字魂27号-布丁体" pitchFamily="2" charset="-122"/>
              </a:rPr>
              <a:t>看</a:t>
            </a:r>
            <a:endParaRPr lang="zh-CN" altLang="en-US" sz="11500" b="1" baseline="0">
              <a:solidFill>
                <a:schemeClr val="bg1"/>
              </a:solidFill>
              <a:latin typeface="字魂27号-布丁体" pitchFamily="2" charset="-122"/>
              <a:ea typeface="字魂27号-布丁体" pitchFamily="2" charset="-122"/>
            </a:endParaRPr>
          </a:p>
        </p:txBody>
      </p:sp>
    </p:spTree>
  </p:cSld>
  <p:clrMapOvr>
    <a:masterClrMapping/>
  </p:clrMapOvr>
  <p:transition spd="slow" advTm="3000">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1405255"/>
            <a:ext cx="10079990" cy="4171950"/>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利息是指借款者向贷款者支付的报酬，它是根据本金的数额按一定比例计算出来的 . 利息又有存款利息、贷款利息、债券利息、贴现利息等几种主要形式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 单利计算公式</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2. 复利计算公式</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35842" name="矩形 6167"/>
          <p:cNvSpPr/>
          <p:nvPr/>
        </p:nvSpPr>
        <p:spPr>
          <a:xfrm>
            <a:off x="1055688" y="690563"/>
            <a:ext cx="10080000" cy="540000"/>
          </a:xfrm>
          <a:prstGeom prst="rect">
            <a:avLst/>
          </a:prstGeom>
          <a:noFill/>
          <a:ln w="9525">
            <a:noFill/>
          </a:ln>
        </p:spPr>
        <p:txBody>
          <a:bodyPr anchor="t" anchorCtr="0">
            <a:noAutofit/>
          </a:bodyPr>
          <a:p>
            <a:r>
              <a:rPr lang="zh-CN" altLang="en-US" sz="2800" b="1" dirty="0">
                <a:solidFill>
                  <a:schemeClr val="accent3"/>
                </a:solidFill>
                <a:latin typeface="Microsoft YaHei Bold" panose="020B0503020204020204" charset="-122"/>
                <a:ea typeface="Microsoft YaHei Bold" panose="020B0503020204020204" charset="-122"/>
              </a:rPr>
              <a:t>一、单利与复利</a:t>
            </a:r>
            <a:endParaRPr lang="zh-CN" altLang="en-US" sz="2800" b="1" dirty="0">
              <a:solidFill>
                <a:schemeClr val="accent3"/>
              </a:solidFill>
              <a:latin typeface="Microsoft YaHei Bold" panose="020B0503020204020204" charset="-122"/>
              <a:ea typeface="Microsoft YaHei Bold"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698500"/>
            <a:ext cx="10079990" cy="486346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accent6"/>
                </a:solidFill>
                <a:highlight>
                  <a:srgbClr val="FFFF00"/>
                </a:highlight>
                <a:latin typeface="Times New Roman Regular" panose="02020603050405020304" charset="0"/>
                <a:ea typeface="Microsoft YaHei Regular" panose="020B0503020204020204" charset="-122"/>
                <a:cs typeface="Times New Roman Regular" panose="02020603050405020304" charset="0"/>
              </a:rPr>
              <a:t>1. 单利计算公式</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设初始本金为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元 )，银行年利率为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，则</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第一年末本利和为</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iP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第二年末本利和为</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iP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(1+2</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第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年末的本利和为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ni</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某人将 1 000 元存入银行，年利率 5%，求 5 年后的终值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ctr" fontAlgn="auto">
              <a:lnSpc>
                <a:spcPct val="150000"/>
              </a:lnSpc>
              <a:extLst>
                <a:ext uri="{35155182-B16C-46BC-9424-99874614C6A1}">
                  <wpsdc:indentchars xmlns:wpsdc="http://www.wps.cn/officeDocument/2017/drawingmlCustomData" val="200" checksum="4158780845"/>
                </a:ext>
              </a:extLst>
            </a:pP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5</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(1+5</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)=1 000×(1+5×5%)=1 250( 元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92" name="文本框 6191"/>
          <p:cNvSpPr txBox="1"/>
          <p:nvPr/>
        </p:nvSpPr>
        <p:spPr>
          <a:xfrm>
            <a:off x="1056005" y="698500"/>
            <a:ext cx="10079990" cy="4863465"/>
          </a:xfrm>
          <a:prstGeom prst="rect">
            <a:avLst/>
          </a:prstGeom>
          <a:noFill/>
          <a:ln w="9525">
            <a:noFill/>
          </a:ln>
        </p:spPr>
        <p:txBody>
          <a:bodyPr anchor="t" anchorCtr="0">
            <a:noAutofit/>
          </a:bodyPr>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accent6"/>
                </a:solidFill>
                <a:highlight>
                  <a:srgbClr val="FFFF00"/>
                </a:highlight>
                <a:latin typeface="Times New Roman Regular" panose="02020603050405020304" charset="0"/>
                <a:ea typeface="Microsoft YaHei Regular" panose="020B0503020204020204" charset="-122"/>
                <a:cs typeface="Times New Roman Regular" panose="02020603050405020304" charset="0"/>
              </a:rPr>
              <a:t>2. 复利计算公式</a:t>
            </a:r>
            <a:endParaRPr sz="2400">
              <a:solidFill>
                <a:schemeClr val="accent6"/>
              </a:solidFill>
              <a:highlight>
                <a:srgbClr val="FFFF00"/>
              </a:highlight>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设初始本金为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元 )，银行年利率为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，则</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第一年末本利和为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iP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第二年末本利和为 </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iP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)2，</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ctr"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609600" algn="just" fontAlgn="auto">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第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年末的本利和为</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400" i="1" baseline="30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2"/>
                                        </p:tgtEl>
                                        <p:attrNameLst>
                                          <p:attrName>style.visibility</p:attrName>
                                        </p:attrNameLst>
                                      </p:cBhvr>
                                      <p:to>
                                        <p:strVal val="visible"/>
                                      </p:to>
                                    </p:set>
                                    <p:animEffect transition="in" filter="wipe(left)">
                                      <p:cBhvr>
                                        <p:cTn id="7" dur="500"/>
                                        <p:tgtEl>
                                          <p:spTgt spid="6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2"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xml><?xml version="1.0" encoding="utf-8"?>
<p:tagLst xmlns:p="http://schemas.openxmlformats.org/presentationml/2006/main">
  <p:tag name="KSO_WM_UNIT_PLACING_PICTURE_USER_VIEWPORT" val="{&quot;height&quot;:6046.656692913386,&quot;width&quot;:6044.0188976377949}"/>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8464</Words>
  <Application>WPS 演示</Application>
  <PresentationFormat>宽屏</PresentationFormat>
  <Paragraphs>328</Paragraphs>
  <Slides>61</Slides>
  <Notes>1</Notes>
  <HiddenSlides>0</HiddenSlides>
  <MMClips>0</MMClips>
  <ScaleCrop>false</ScaleCrop>
  <HeadingPairs>
    <vt:vector size="6" baseType="variant">
      <vt:variant>
        <vt:lpstr>已用的字体</vt:lpstr>
      </vt:variant>
      <vt:variant>
        <vt:i4>35</vt:i4>
      </vt:variant>
      <vt:variant>
        <vt:lpstr>主题</vt:lpstr>
      </vt:variant>
      <vt:variant>
        <vt:i4>1</vt:i4>
      </vt:variant>
      <vt:variant>
        <vt:lpstr>幻灯片标题</vt:lpstr>
      </vt:variant>
      <vt:variant>
        <vt:i4>61</vt:i4>
      </vt:variant>
    </vt:vector>
  </HeadingPairs>
  <TitlesOfParts>
    <vt:vector size="97" baseType="lpstr">
      <vt:lpstr>Arial</vt:lpstr>
      <vt:lpstr>宋体</vt:lpstr>
      <vt:lpstr>Wingdings</vt:lpstr>
      <vt:lpstr>微软雅黑</vt:lpstr>
      <vt:lpstr>黑体</vt:lpstr>
      <vt:lpstr>等线</vt:lpstr>
      <vt:lpstr>汉仪中等线KW</vt:lpstr>
      <vt:lpstr>Microsoft YaHei Bold</vt:lpstr>
      <vt:lpstr>Times New Roman</vt:lpstr>
      <vt:lpstr>楷体</vt:lpstr>
      <vt:lpstr>汉仪楷体KW</vt:lpstr>
      <vt:lpstr>Microsoft YaHei Regular</vt:lpstr>
      <vt:lpstr>Times New Roman Regular</vt:lpstr>
      <vt:lpstr>Times New Roman Italic</vt:lpstr>
      <vt:lpstr>汉仪书宋二KW</vt:lpstr>
      <vt:lpstr>DejaVu Math TeX Gyre</vt:lpstr>
      <vt:lpstr>Calibri</vt:lpstr>
      <vt:lpstr>宋体</vt:lpstr>
      <vt:lpstr>Arial Unicode MS</vt:lpstr>
      <vt:lpstr>Helvetica Neue</vt:lpstr>
      <vt:lpstr>Times New Roman Bold</vt:lpstr>
      <vt:lpstr>Microsoft YaHei</vt:lpstr>
      <vt:lpstr>FangSong</vt:lpstr>
      <vt:lpstr>字魂27号-布丁体</vt:lpstr>
      <vt:lpstr>苹方-简</vt:lpstr>
      <vt:lpstr>字魂27号-布丁体</vt:lpstr>
      <vt:lpstr>楷体</vt:lpstr>
      <vt:lpstr>等线</vt:lpstr>
      <vt:lpstr>宋体-简</vt:lpstr>
      <vt:lpstr>宋体</vt:lpstr>
      <vt:lpstr>Apple Braille Outline 6 Dot</vt:lpstr>
      <vt:lpstr>方正四岁半简体</vt:lpstr>
      <vt:lpstr>Hiragino Sans CNS W3</vt:lpstr>
      <vt:lpstr>阿里巴巴普惠体</vt:lpstr>
      <vt:lpstr>Copperplate Regular</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六月</cp:lastModifiedBy>
  <cp:revision>15</cp:revision>
  <dcterms:created xsi:type="dcterms:W3CDTF">2023-10-19T06:34:28Z</dcterms:created>
  <dcterms:modified xsi:type="dcterms:W3CDTF">2023-10-19T06:34:28Z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2052-6.2.2.8394</vt:lpwstr>
  </property>
  <property fmtid="{D5CDD505-2E9C-101B-9397-08002B2CF9AE}" pid="3" name="ICV">
    <vt:lpwstr>278131686CEF53EDF18B3065481CEF3A_43</vt:lpwstr>
  </property>
</Properties>
</file>