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3"/>
  </p:sldMasterIdLst>
  <p:notesMasterIdLst>
    <p:notesMasterId r:id="rId13"/>
  </p:notesMasterIdLst>
  <p:sldIdLst>
    <p:sldId id="256" r:id="rId4"/>
    <p:sldId id="836" r:id="rId5"/>
    <p:sldId id="837" r:id="rId6"/>
    <p:sldId id="838" r:id="rId7"/>
    <p:sldId id="839" r:id="rId8"/>
    <p:sldId id="840" r:id="rId9"/>
    <p:sldId id="841" r:id="rId10"/>
    <p:sldId id="842" r:id="rId11"/>
    <p:sldId id="843" r:id="rId12"/>
    <p:sldId id="844" r:id="rId14"/>
    <p:sldId id="845" r:id="rId15"/>
    <p:sldId id="846" r:id="rId16"/>
    <p:sldId id="847" r:id="rId17"/>
    <p:sldId id="848" r:id="rId18"/>
    <p:sldId id="849" r:id="rId19"/>
    <p:sldId id="850" r:id="rId20"/>
    <p:sldId id="851" r:id="rId21"/>
    <p:sldId id="852" r:id="rId22"/>
    <p:sldId id="853" r:id="rId23"/>
    <p:sldId id="854" r:id="rId24"/>
    <p:sldId id="855" r:id="rId25"/>
    <p:sldId id="856" r:id="rId26"/>
    <p:sldId id="857" r:id="rId27"/>
    <p:sldId id="858" r:id="rId28"/>
    <p:sldId id="859" r:id="rId29"/>
    <p:sldId id="860" r:id="rId30"/>
    <p:sldId id="861" r:id="rId31"/>
    <p:sldId id="862" r:id="rId32"/>
    <p:sldId id="863" r:id="rId33"/>
    <p:sldId id="864" r:id="rId34"/>
    <p:sldId id="866" r:id="rId35"/>
    <p:sldId id="868" r:id="rId36"/>
    <p:sldId id="869" r:id="rId37"/>
    <p:sldId id="870" r:id="rId38"/>
    <p:sldId id="871" r:id="rId39"/>
    <p:sldId id="872" r:id="rId40"/>
    <p:sldId id="873" r:id="rId41"/>
    <p:sldId id="874" r:id="rId42"/>
    <p:sldId id="875" r:id="rId43"/>
    <p:sldId id="876" r:id="rId44"/>
    <p:sldId id="877" r:id="rId45"/>
    <p:sldId id="280" r:id="rId46"/>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9pPr>
  </p:defaultTextStyle>
  <p:extLst>
    <p:ext uri="{EFAFB233-063F-42B5-8137-9DF3F51BA10A}">
      <p15:sldGuideLst xmlns:p15="http://schemas.microsoft.com/office/powerpoint/2012/main">
        <p15:guide id="1" orient="horz" pos="194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p:scale>
          <a:sx n="75" d="100"/>
          <a:sy n="75" d="100"/>
        </p:scale>
        <p:origin x="1836" y="648"/>
      </p:cViewPr>
      <p:guideLst>
        <p:guide orient="horz" pos="1944"/>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notesMaster" Target="notesMasters/notes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6E7DB2B3-C5AC-462A-9DBC-C6205429A172}" type="datetimeFigureOut">
              <a:rPr lang="zh-CN" altLang="en-US" strike="noStrike" noProof="1" smtClean="0">
                <a:latin typeface="+mn-lt"/>
                <a:ea typeface="+mn-ea"/>
                <a:cs typeface="+mn-cs"/>
              </a:rPr>
            </a:fld>
            <a:endParaRPr lang="zh-CN" altLang="en-US" strike="noStrike" noProof="1"/>
          </a:p>
        </p:txBody>
      </p:sp>
      <p:sp>
        <p:nvSpPr>
          <p:cNvPr id="21508"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1509"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00D923EB-965A-48D1-906D-189B39FFDEAA}"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幻灯片图像占位符 1"/>
          <p:cNvSpPr>
            <a:spLocks noGrp="1" noRot="1"/>
          </p:cNvSpPr>
          <p:nvPr>
            <p:ph type="sldImg"/>
          </p:nvPr>
        </p:nvSpPr>
        <p:spPr>
          <a:ln/>
        </p:spPr>
      </p:sp>
      <p:sp>
        <p:nvSpPr>
          <p:cNvPr id="31746" name="文本占位符 2"/>
          <p:cNvSpPr>
            <a:spLocks noGrp="1"/>
          </p:cNvSpPr>
          <p:nvPr>
            <p:ph type="body"/>
          </p:nvPr>
        </p:nvSpPr>
        <p:spPr>
          <a:ln/>
        </p:spPr>
        <p:txBody>
          <a:bodyPr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幻灯片图像占位符 1"/>
          <p:cNvSpPr>
            <a:spLocks noGrp="1" noRot="1"/>
          </p:cNvSpPr>
          <p:nvPr>
            <p:ph type="sldImg"/>
          </p:nvPr>
        </p:nvSpPr>
        <p:spPr>
          <a:ln/>
        </p:spPr>
      </p:sp>
      <p:sp>
        <p:nvSpPr>
          <p:cNvPr id="39938" name="文本占位符 2"/>
          <p:cNvSpPr>
            <a:spLocks noGrp="1"/>
          </p:cNvSpPr>
          <p:nvPr>
            <p:ph type="body"/>
          </p:nvPr>
        </p:nvSpPr>
        <p:spPr>
          <a:ln/>
        </p:spPr>
        <p:txBody>
          <a:bodyPr lIns="91440" tIns="45720" rIns="91440" bIns="45720" anchor="t" anchorCtr="0"/>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幻灯片图像占位符 1"/>
          <p:cNvSpPr>
            <a:spLocks noGrp="1" noRot="1"/>
          </p:cNvSpPr>
          <p:nvPr>
            <p:ph type="sldImg"/>
          </p:nvPr>
        </p:nvSpPr>
        <p:spPr>
          <a:ln/>
        </p:spPr>
      </p:sp>
      <p:sp>
        <p:nvSpPr>
          <p:cNvPr id="55298" name="文本占位符 2"/>
          <p:cNvSpPr>
            <a:spLocks noGrp="1"/>
          </p:cNvSpPr>
          <p:nvPr>
            <p:ph type="body"/>
          </p:nvPr>
        </p:nvSpPr>
        <p:spPr>
          <a:ln/>
        </p:spPr>
        <p:txBody>
          <a:bodyPr lIns="91440" tIns="45720" rIns="91440" bIns="45720" anchor="t" anchorCtr="0"/>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幻灯片图像占位符 1"/>
          <p:cNvSpPr>
            <a:spLocks noGrp="1" noRot="1"/>
          </p:cNvSpPr>
          <p:nvPr>
            <p:ph type="sldImg"/>
          </p:nvPr>
        </p:nvSpPr>
        <p:spPr>
          <a:ln/>
        </p:spPr>
      </p:sp>
      <p:sp>
        <p:nvSpPr>
          <p:cNvPr id="67586" name="文本占位符 2"/>
          <p:cNvSpPr>
            <a:spLocks noGrp="1"/>
          </p:cNvSpPr>
          <p:nvPr>
            <p:ph type="body"/>
          </p:nvPr>
        </p:nvSpPr>
        <p:spPr>
          <a:ln/>
        </p:spPr>
        <p:txBody>
          <a:bodyPr lIns="91440" tIns="45720" rIns="91440" bIns="45720" anchor="t" anchorCtr="0"/>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椭圆 9"/>
          <p:cNvSpPr/>
          <p:nvPr userDrawn="1"/>
        </p:nvSpPr>
        <p:spPr>
          <a:xfrm>
            <a:off x="342900" y="1365250"/>
            <a:ext cx="2495550" cy="2495550"/>
          </a:xfrm>
          <a:prstGeom prst="ellipse">
            <a:avLst/>
          </a:prstGeom>
          <a:solidFill>
            <a:srgbClr val="FFD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1" name="椭圆 10"/>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pPr fontAlgn="auto"/>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fontAlgn="auto"/>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a:t>单击此处编辑母版文本样式</a:t>
            </a:r>
            <a:endParaRPr lang="zh-CN" altLang="en-US" strike="noStrike" noProof="1"/>
          </a:p>
        </p:txBody>
      </p:sp>
      <p:sp>
        <p:nvSpPr>
          <p:cNvPr id="5" name="日期占位符 4"/>
          <p:cNvSpPr>
            <a:spLocks noGrp="1"/>
          </p:cNvSpPr>
          <p:nvPr>
            <p:ph type="dt" sz="half" idx="10"/>
          </p:nvPr>
        </p:nvSpPr>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日期占位符 3"/>
          <p:cNvSpPr>
            <a:spLocks noGrp="1"/>
          </p:cNvSpPr>
          <p:nvPr>
            <p:ph type="dt" sz="half" idx="10"/>
          </p:nvPr>
        </p:nvSpPr>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日期占位符 3"/>
          <p:cNvSpPr>
            <a:spLocks noGrp="1"/>
          </p:cNvSpPr>
          <p:nvPr>
            <p:ph type="dt" sz="half" idx="10"/>
          </p:nvPr>
        </p:nvSpPr>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7813"/>
            <a:ext cx="10972800" cy="1139825"/>
          </a:xfrm>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3072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97600" y="1600200"/>
            <a:ext cx="5384800" cy="21891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197600" y="3941763"/>
            <a:ext cx="5384800" cy="2189162"/>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日期占位符 5"/>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j-lt"/>
              <a:ea typeface="宋体" pitchFamily="2" charset="-122"/>
              <a:cs typeface="+mn-cs"/>
            </a:endParaRPr>
          </a:p>
        </p:txBody>
      </p:sp>
      <p:sp>
        <p:nvSpPr>
          <p:cNvPr id="7" name="页脚占位符 6"/>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j-lt"/>
              <a:ea typeface="宋体" pitchFamily="2" charset="-122"/>
              <a:cs typeface="+mn-cs"/>
            </a:endParaRPr>
          </a:p>
        </p:txBody>
      </p:sp>
      <p:sp>
        <p:nvSpPr>
          <p:cNvPr id="8" name="灯片编号占位符 7"/>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lvl="0" eaLnBrk="1" fontAlgn="auto" hangingPunct="1">
              <a:spcBef>
                <a:spcPct val="0"/>
              </a:spcBef>
            </a:pPr>
            <a:fld id="{9A0DB2DC-4C9A-4742-B13C-FB6460FD3503}" type="slidenum">
              <a:rPr lang="en-US" altLang="zh-CN" strike="noStrike" noProof="1">
                <a:latin typeface="+mn-lt"/>
                <a:ea typeface="+mn-ea"/>
                <a:cs typeface="+mn-cs"/>
              </a:rPr>
            </a:fld>
            <a:endParaRPr lang="en-US" altLang="zh-CN" strike="noStrike" noProof="1">
              <a:latin typeface="Times New Roman" panose="02020603050405020304" pitchFamily="18" charset="0"/>
            </a:endParaRPr>
          </a:p>
        </p:txBody>
      </p:sp>
    </p:spTree>
  </p:cSld>
  <p:clrMapOvr>
    <a:masterClrMapping/>
  </p:clrMapOvr>
  <p:transition spd="slow" advTm="3000">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7813"/>
            <a:ext cx="10972800" cy="5853112"/>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j-lt"/>
              <a:ea typeface="宋体" pitchFamily="2" charset="-122"/>
              <a:cs typeface="+mn-cs"/>
            </a:endParaRPr>
          </a:p>
        </p:txBody>
      </p:sp>
      <p:sp>
        <p:nvSpPr>
          <p:cNvPr id="4" name="页脚占位符 3"/>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j-lt"/>
              <a:ea typeface="宋体" pitchFamily="2" charset="-122"/>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lvl="0" eaLnBrk="1" fontAlgn="auto" hangingPunct="1">
              <a:spcBef>
                <a:spcPct val="0"/>
              </a:spcBef>
            </a:pPr>
            <a:fld id="{9A0DB2DC-4C9A-4742-B13C-FB6460FD3503}" type="slidenum">
              <a:rPr lang="en-US" altLang="zh-CN" strike="noStrike" noProof="1">
                <a:latin typeface="+mn-lt"/>
                <a:ea typeface="+mn-ea"/>
                <a:cs typeface="+mn-cs"/>
              </a:rPr>
            </a:fld>
            <a:endParaRPr lang="en-US" altLang="zh-CN" strike="noStrike" noProof="1">
              <a:latin typeface="Times New Roman" panose="02020603050405020304" pitchFamily="18" charset="0"/>
            </a:endParaRPr>
          </a:p>
        </p:txBody>
      </p:sp>
    </p:spTree>
  </p:cSld>
  <p:clrMapOvr>
    <a:masterClrMapping/>
  </p:clrMapOvr>
  <p:transition spd="slow" advTm="3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sp>
        <p:nvSpPr>
          <p:cNvPr id="2" name="标题 1"/>
          <p:cNvSpPr>
            <a:spLocks noGrp="1"/>
          </p:cNvSpPr>
          <p:nvPr>
            <p:ph type="title" sz="quarter"/>
          </p:nvPr>
        </p:nvSpPr>
        <p:spPr>
          <a:xfrm>
            <a:off x="609600" y="277813"/>
            <a:ext cx="10972800" cy="1139825"/>
          </a:xfrm>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nvPr>
        </p:nvSpPr>
        <p:spPr>
          <a:xfrm>
            <a:off x="609600" y="1600200"/>
            <a:ext cx="5384800" cy="21891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quarter" idx="2"/>
          </p:nvPr>
        </p:nvSpPr>
        <p:spPr>
          <a:xfrm>
            <a:off x="6197600" y="1600200"/>
            <a:ext cx="5384800" cy="218916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内容占位符 4"/>
          <p:cNvSpPr>
            <a:spLocks noGrp="1"/>
          </p:cNvSpPr>
          <p:nvPr>
            <p:ph sz="quarter" idx="3"/>
          </p:nvPr>
        </p:nvSpPr>
        <p:spPr>
          <a:xfrm>
            <a:off x="609600" y="3941763"/>
            <a:ext cx="5384800" cy="2189162"/>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6" name="内容占位符 5"/>
          <p:cNvSpPr>
            <a:spLocks noGrp="1"/>
          </p:cNvSpPr>
          <p:nvPr>
            <p:ph sz="quarter" idx="4"/>
          </p:nvPr>
        </p:nvSpPr>
        <p:spPr>
          <a:xfrm>
            <a:off x="6197600" y="3941763"/>
            <a:ext cx="5384800" cy="2189162"/>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j-lt"/>
              <a:ea typeface="宋体" pitchFamily="2" charset="-122"/>
              <a:cs typeface="+mn-cs"/>
            </a:endParaRPr>
          </a:p>
        </p:txBody>
      </p:sp>
      <p:sp>
        <p:nvSpPr>
          <p:cNvPr id="8" name="页脚占位符 7"/>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j-lt"/>
              <a:ea typeface="宋体" pitchFamily="2" charset="-122"/>
              <a:cs typeface="+mn-cs"/>
            </a:endParaRPr>
          </a:p>
        </p:txBody>
      </p:sp>
      <p:sp>
        <p:nvSpPr>
          <p:cNvPr id="9" name="灯片编号占位符 8"/>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lvl="0" eaLnBrk="1" fontAlgn="auto" hangingPunct="1">
              <a:spcBef>
                <a:spcPct val="0"/>
              </a:spcBef>
            </a:pPr>
            <a:fld id="{9A0DB2DC-4C9A-4742-B13C-FB6460FD3503}" type="slidenum">
              <a:rPr lang="en-US" altLang="zh-CN" strike="noStrike" noProof="1">
                <a:latin typeface="+mn-lt"/>
                <a:ea typeface="+mn-ea"/>
                <a:cs typeface="+mn-cs"/>
              </a:rPr>
            </a:fld>
            <a:endParaRPr lang="en-US" altLang="zh-CN" strike="noStrike" noProof="1">
              <a:latin typeface="Times New Roman" panose="02020603050405020304" pitchFamily="18" charset="0"/>
            </a:endParaRPr>
          </a:p>
        </p:txBody>
      </p:sp>
    </p:spTree>
  </p:cSld>
  <p:clrMapOvr>
    <a:masterClrMapping/>
  </p:clrMapOvr>
  <p:transition spd="slow" advTm="3000">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17" name="页脚占位符 16"/>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18" name="灯片编号占位符 17"/>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vl6pPr marL="2286000" indent="0">
              <a:buNone/>
              <a:defRPr/>
            </a:lvl6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6" name="灯片编号占位符 5"/>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3" name="椭圆 12"/>
          <p:cNvSpPr/>
          <p:nvPr userDrawn="1"/>
        </p:nvSpPr>
        <p:spPr>
          <a:xfrm>
            <a:off x="342900" y="1365250"/>
            <a:ext cx="2495550" cy="2495550"/>
          </a:xfrm>
          <a:prstGeom prst="ellipse">
            <a:avLst/>
          </a:prstGeom>
          <a:solidFill>
            <a:srgbClr val="FFD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椭圆 13"/>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pPr fontAlgn="auto"/>
            <a:r>
              <a:rPr lang="zh-CN" altLang="en-US" strike="noStrike" noProof="1" dirty="0"/>
              <a:t>单击此处编辑标题</a:t>
            </a:r>
            <a:endParaRPr lang="zh-CN" altLang="en-US" strike="noStrike" noProof="1" dirty="0"/>
          </a:p>
        </p:txBody>
      </p:sp>
      <p:sp>
        <p:nvSpPr>
          <p:cNvPr id="3" name="文本占位符 2"/>
          <p:cNvSpPr>
            <a:spLocks noGrp="1"/>
          </p:cNvSpPr>
          <p:nvPr>
            <p:ph type="body" idx="1" hasCustomPrompt="1"/>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dirty="0"/>
              <a:t>单击此处编辑文本</a:t>
            </a:r>
            <a:endParaRPr lang="zh-CN" altLang="en-US" strike="noStrike" noProof="1" dirty="0"/>
          </a:p>
        </p:txBody>
      </p:sp>
      <p:sp>
        <p:nvSpPr>
          <p:cNvPr id="4" name="日期占位符 3"/>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6" name="灯片编号占位符 5"/>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内容占位符 3"/>
          <p:cNvSpPr>
            <a:spLocks noGrp="1"/>
          </p:cNvSpPr>
          <p:nvPr>
            <p:ph sz="half" idx="2"/>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6" name="页脚占位符 5"/>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7" name="灯片编号占位符 6"/>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8" name="页脚占位符 7"/>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9" name="灯片编号占位符 8"/>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3" name="页脚占位符 2"/>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4" name="灯片编号占位符 3"/>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fontAlgn="auto"/>
            <a:endParaRPr strike="noStrike" noProof="1" dirty="0">
              <a:sym typeface="+mn-ea"/>
            </a:endParaRPr>
          </a:p>
        </p:txBody>
      </p:sp>
      <p:sp>
        <p:nvSpPr>
          <p:cNvPr id="4" name="文本占位符 3"/>
          <p:cNvSpPr>
            <a:spLocks noGrp="1"/>
          </p:cNvSpPr>
          <p:nvPr>
            <p:ph type="body" sz="half" idx="2"/>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charset="-122"/>
              </a:defRPr>
            </a:lvl5pPr>
          </a:lstStyle>
          <a:p>
            <a:pPr lvl="0" fontAlgn="auto"/>
            <a:r>
              <a:rPr strike="noStrike" noProof="1" dirty="0">
                <a:sym typeface="+mn-ea"/>
              </a:rPr>
              <a:t>单击此处编辑母版文本样式</a:t>
            </a:r>
            <a:endParaRPr strike="noStrike" noProof="1" dirty="0">
              <a:sym typeface="+mn-ea"/>
            </a:endParaRPr>
          </a:p>
        </p:txBody>
      </p:sp>
      <p:sp>
        <p:nvSpPr>
          <p:cNvPr id="9" name="标题 8"/>
          <p:cNvSpPr>
            <a:spLocks noGrp="1"/>
          </p:cNvSpPr>
          <p:nvPr>
            <p:ph type="title"/>
          </p:nvPr>
        </p:nvSpPr>
        <p:spPr/>
        <p:txBody>
          <a:bodyPr/>
          <a:lstStyle>
            <a:lvl1pPr>
              <a:defRPr baseline="0"/>
            </a:lvl1pPr>
          </a:lstStyle>
          <a:p>
            <a:pPr fontAlgn="auto"/>
            <a:r>
              <a:rPr lang="zh-CN" altLang="en-US" strike="noStrike" noProof="1"/>
              <a:t>单击此处编辑母版标题样式</a:t>
            </a:r>
            <a:endParaRPr lang="zh-CN" altLang="en-US" strike="noStrike" noProof="1"/>
          </a:p>
        </p:txBody>
      </p:sp>
      <p:sp>
        <p:nvSpPr>
          <p:cNvPr id="5" name="日期占位符 4"/>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9EFD9D74-47D9-4702-A33C-335B63B48DBF}"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
        <p:nvSpPr>
          <p:cNvPr id="6" name="页脚占位符 5"/>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7" name="灯片编号占位符 6"/>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FABC47A4-756D-490B-A52F-7D9E2C9FC05F}"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单击此处编辑标题</a:t>
            </a:r>
            <a:endParaRPr strike="noStrike" noProof="1" dirty="0">
              <a:sym typeface="+mn-ea"/>
            </a:endParaRPr>
          </a:p>
        </p:txBody>
      </p:sp>
      <p:sp>
        <p:nvSpPr>
          <p:cNvPr id="3" name="竖排文字占位符 2"/>
          <p:cNvSpPr>
            <a:spLocks noGrp="1"/>
          </p:cNvSpPr>
          <p:nvPr>
            <p:ph type="body" orient="vert" idx="1"/>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4" name="日期占位符 3"/>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6" name="灯片编号占位符 5"/>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单击此处编辑标题</a:t>
            </a:r>
            <a:endParaRPr strike="noStrike" noProof="1">
              <a:sym typeface="+mn-ea"/>
            </a:endParaRPr>
          </a:p>
        </p:txBody>
      </p:sp>
      <p:sp>
        <p:nvSpPr>
          <p:cNvPr id="7" name="文本占位符 6"/>
          <p:cNvSpPr>
            <a:spLocks noGrp="1"/>
          </p:cNvSpPr>
          <p:nvPr>
            <p:ph type="body" sz="quarter" idx="13"/>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fontAlgn="auto"/>
            <a:r>
              <a:rPr lang="zh-CN" altLang="en-US" strike="noStrike" noProof="1" dirty="0"/>
              <a:t>单击此处编辑母版文本样式</a:t>
            </a:r>
            <a:endParaRPr lang="zh-CN" altLang="en-US" strike="noStrike" noProof="1" dirty="0"/>
          </a:p>
        </p:txBody>
      </p:sp>
      <p:sp>
        <p:nvSpPr>
          <p:cNvPr id="3" name="日期占位符 2"/>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日期占位符 3"/>
          <p:cNvSpPr>
            <a:spLocks noGrp="1"/>
          </p:cNvSpPr>
          <p:nvPr>
            <p:ph type="dt" sz="half" idx="10"/>
          </p:nvPr>
        </p:nvSpPr>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lang="zh-CN" altLang="en-US" strike="noStrike" noProof="1"/>
              <a:t>单击此处编辑母版文本样式</a:t>
            </a:r>
            <a:endParaRPr lang="zh-CN" altLang="en-US" strike="noStrike" noProof="1"/>
          </a:p>
        </p:txBody>
      </p:sp>
      <p:sp>
        <p:nvSpPr>
          <p:cNvPr id="4" name="日期占位符 3"/>
          <p:cNvSpPr>
            <a:spLocks noGrp="1"/>
          </p:cNvSpPr>
          <p:nvPr>
            <p:ph type="dt" sz="half" idx="10"/>
          </p:nvPr>
        </p:nvSpPr>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p:txBody>
          <a:bodyPr/>
          <a:p>
            <a:pPr fontAlgn="auto"/>
            <a:endParaRPr lang="zh-CN" altLang="en-US" strike="noStrike" noProof="1"/>
          </a:p>
        </p:txBody>
      </p:sp>
      <p:sp>
        <p:nvSpPr>
          <p:cNvPr id="6" name="灯片编号占位符 5"/>
          <p:cNvSpPr>
            <a:spLocks noGrp="1"/>
          </p:cNvSpPr>
          <p:nvPr>
            <p:ph type="sldNum" sz="quarter" idx="12"/>
          </p:nvPr>
        </p:nvSpPr>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5" name="日期占位符 4"/>
          <p:cNvSpPr>
            <a:spLocks noGrp="1"/>
          </p:cNvSpPr>
          <p:nvPr>
            <p:ph type="dt" sz="half" idx="10"/>
          </p:nvPr>
        </p:nvSpPr>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p:txBody>
          <a:bodyPr/>
          <a:p>
            <a:pPr fontAlgn="auto"/>
            <a:endParaRPr lang="zh-CN" altLang="en-US" strike="noStrike" noProof="1"/>
          </a:p>
        </p:txBody>
      </p:sp>
      <p:sp>
        <p:nvSpPr>
          <p:cNvPr id="7" name="灯片编号占位符 6"/>
          <p:cNvSpPr>
            <a:spLocks noGrp="1"/>
          </p:cNvSpPr>
          <p:nvPr>
            <p:ph type="sldNum" sz="quarter" idx="12"/>
          </p:nvPr>
        </p:nvSpPr>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4" name="内容占位符 3"/>
          <p:cNvSpPr>
            <a:spLocks noGrp="1"/>
          </p:cNvSpPr>
          <p:nvPr>
            <p:ph sz="half" idx="2"/>
          </p:nvPr>
        </p:nvSpPr>
        <p:spPr>
          <a:xfrm>
            <a:off x="839788" y="2505075"/>
            <a:ext cx="5157787"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单击此处编辑母版文本样式</a:t>
            </a:r>
            <a:endParaRPr lang="zh-CN" altLang="en-US" strike="noStrike" noProof="1"/>
          </a:p>
        </p:txBody>
      </p:sp>
      <p:sp>
        <p:nvSpPr>
          <p:cNvPr id="6" name="内容占位符 5"/>
          <p:cNvSpPr>
            <a:spLocks noGrp="1"/>
          </p:cNvSpPr>
          <p:nvPr>
            <p:ph sz="quarter" idx="4"/>
          </p:nvPr>
        </p:nvSpPr>
        <p:spPr>
          <a:xfrm>
            <a:off x="6172200" y="2505075"/>
            <a:ext cx="5183188" cy="368458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7" name="日期占位符 6"/>
          <p:cNvSpPr>
            <a:spLocks noGrp="1"/>
          </p:cNvSpPr>
          <p:nvPr>
            <p:ph type="dt" sz="half" idx="10"/>
          </p:nvPr>
        </p:nvSpPr>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8" name="页脚占位符 7"/>
          <p:cNvSpPr>
            <a:spLocks noGrp="1"/>
          </p:cNvSpPr>
          <p:nvPr>
            <p:ph type="ftr" sz="quarter" idx="11"/>
          </p:nvPr>
        </p:nvSpPr>
        <p:spPr/>
        <p:txBody>
          <a:bodyPr/>
          <a:p>
            <a:pPr fontAlgn="auto"/>
            <a:endParaRPr lang="zh-CN" altLang="en-US" strike="noStrike" noProof="1"/>
          </a:p>
        </p:txBody>
      </p:sp>
      <p:sp>
        <p:nvSpPr>
          <p:cNvPr id="9" name="灯片编号占位符 8"/>
          <p:cNvSpPr>
            <a:spLocks noGrp="1"/>
          </p:cNvSpPr>
          <p:nvPr>
            <p:ph type="sldNum" sz="quarter" idx="12"/>
          </p:nvPr>
        </p:nvSpPr>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p>
            <a:pPr fontAlgn="auto"/>
            <a:endParaRPr lang="zh-CN" altLang="en-US" strike="noStrike" noProof="1"/>
          </a:p>
        </p:txBody>
      </p:sp>
      <p:sp>
        <p:nvSpPr>
          <p:cNvPr id="5" name="灯片编号占位符 4"/>
          <p:cNvSpPr>
            <a:spLocks noGrp="1"/>
          </p:cNvSpPr>
          <p:nvPr>
            <p:ph type="sldNum" sz="quarter" idx="12"/>
          </p:nvPr>
        </p:nvSpPr>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椭圆 9"/>
          <p:cNvSpPr/>
          <p:nvPr userDrawn="1"/>
        </p:nvSpPr>
        <p:spPr>
          <a:xfrm>
            <a:off x="455930" y="386080"/>
            <a:ext cx="1440000" cy="1440000"/>
          </a:xfrm>
          <a:prstGeom prst="ellipse">
            <a:avLst/>
          </a:prstGeom>
          <a:solidFill>
            <a:srgbClr val="FFD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897745" y="4648835"/>
            <a:ext cx="1800000" cy="180000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1" name="椭圆 10"/>
          <p:cNvSpPr/>
          <p:nvPr userDrawn="1"/>
        </p:nvSpPr>
        <p:spPr>
          <a:xfrm>
            <a:off x="10688320" y="427990"/>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5" name="矩形 4"/>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6" name="矩形 5"/>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椭圆 9"/>
          <p:cNvSpPr/>
          <p:nvPr userDrawn="1"/>
        </p:nvSpPr>
        <p:spPr>
          <a:xfrm>
            <a:off x="342900" y="1365250"/>
            <a:ext cx="2495550" cy="2495550"/>
          </a:xfrm>
          <a:prstGeom prst="ellipse">
            <a:avLst/>
          </a:prstGeom>
          <a:solidFill>
            <a:srgbClr val="FFD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1" name="椭圆 10"/>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 name="日期占位符 1"/>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3" name="页脚占位符 2"/>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6.xml"/><Relationship Id="rId8" Type="http://schemas.openxmlformats.org/officeDocument/2006/relationships/slideLayout" Target="../slideLayouts/slideLayout25.xml"/><Relationship Id="rId7" Type="http://schemas.openxmlformats.org/officeDocument/2006/relationships/slideLayout" Target="../slideLayouts/slideLayout24.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 Type="http://schemas.openxmlformats.org/officeDocument/2006/relationships/slideLayout" Target="../slideLayouts/slideLayout19.xml"/><Relationship Id="rId17" Type="http://schemas.openxmlformats.org/officeDocument/2006/relationships/theme" Target="../theme/theme2.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slideLayout" Target="../slideLayouts/slideLayout28.xml"/><Relationship Id="rId10" Type="http://schemas.openxmlformats.org/officeDocument/2006/relationships/slideLayout" Target="../slideLayouts/slideLayout27.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7" name="矩形 6"/>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8" name="矩形 7"/>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9" name="矩形 8"/>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029"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nchorCtr="0"/>
          <a:p>
            <a:pPr lvl="0"/>
            <a:r>
              <a:rPr lang="zh-CN" altLang="en-US"/>
              <a:t>单击此处编辑母版标题样式</a:t>
            </a:r>
            <a:endParaRPr lang="zh-CN" altLang="en-US"/>
          </a:p>
        </p:txBody>
      </p:sp>
      <p:sp>
        <p:nvSpPr>
          <p:cNvPr id="1030" name="文本占位符 2"/>
          <p:cNvSpPr>
            <a:spLocks noGrp="1"/>
          </p:cNvSpPr>
          <p:nvPr>
            <p:ph type="body"/>
          </p:nvPr>
        </p:nvSpPr>
        <p:spPr>
          <a:xfrm>
            <a:off x="838200" y="1825625"/>
            <a:ext cx="10515600" cy="4351338"/>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228600"/>
            <a:r>
              <a:rPr lang="zh-CN" altLang="en-US"/>
              <a:t>二级</a:t>
            </a:r>
            <a:endParaRPr lang="zh-CN" altLang="en-US"/>
          </a:p>
          <a:p>
            <a:pPr lvl="2" indent="-228600"/>
            <a:r>
              <a:rPr lang="zh-CN" altLang="en-US"/>
              <a:t>三级</a:t>
            </a:r>
            <a:endParaRPr lang="zh-CN" altLang="en-US"/>
          </a:p>
          <a:p>
            <a:pPr lvl="3" indent="-228600"/>
            <a:r>
              <a:rPr lang="zh-CN" altLang="en-US"/>
              <a:t>四级</a:t>
            </a:r>
            <a:endParaRPr lang="zh-CN" altLang="en-US"/>
          </a:p>
          <a:p>
            <a:pPr lvl="4" indent="-228600"/>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117DFC76-6F19-4E55-9EE6-E7C688B98095}" type="slidenum">
              <a:rPr lang="zh-CN" altLang="en-US" strike="noStrike" noProof="1" smtClean="0">
                <a:latin typeface="+mn-lt"/>
                <a:ea typeface="+mn-ea"/>
                <a:cs typeface="+mn-cs"/>
              </a:rPr>
            </a:fld>
            <a:endParaRPr lang="zh-CN" altLang="en-US" strike="noStrike" noProof="1"/>
          </a:p>
        </p:txBody>
      </p:sp>
      <p:sp>
        <p:nvSpPr>
          <p:cNvPr id="10" name="椭圆 9"/>
          <p:cNvSpPr/>
          <p:nvPr userDrawn="1"/>
        </p:nvSpPr>
        <p:spPr>
          <a:xfrm>
            <a:off x="342900" y="1365250"/>
            <a:ext cx="2495550" cy="2495550"/>
          </a:xfrm>
          <a:prstGeom prst="ellipse">
            <a:avLst/>
          </a:prstGeom>
          <a:solidFill>
            <a:srgbClr val="FFD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1" name="椭圆 10"/>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ransition spd="slow" advTm="3000">
    <p:push dir="u"/>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p:sp>
        <p:nvSpPr>
          <p:cNvPr id="2050" name="标题占位符 1"/>
          <p:cNvSpPr>
            <a:spLocks noGrp="1"/>
          </p:cNvSpPr>
          <p:nvPr>
            <p:ph type="title"/>
            <p:custDataLst>
              <p:tags r:id="rId12"/>
            </p:custDataLst>
          </p:nvPr>
        </p:nvSpPr>
        <p:spPr>
          <a:xfrm>
            <a:off x="608013" y="608013"/>
            <a:ext cx="10969625" cy="706437"/>
          </a:xfrm>
          <a:prstGeom prst="rect">
            <a:avLst/>
          </a:prstGeom>
          <a:noFill/>
          <a:ln w="9525">
            <a:noFill/>
          </a:ln>
        </p:spPr>
        <p:txBody>
          <a:bodyPr vert="horz" lIns="90170" tIns="46990" rIns="90170" bIns="46990" anchor="ctr" anchorCtr="0"/>
          <a:p>
            <a:pPr lvl="0"/>
            <a:r>
              <a:rPr lang="zh-CN" altLang="en-US" dirty="0"/>
              <a:t>单击此处编辑母版标题样式</a:t>
            </a:r>
            <a:endParaRPr lang="zh-CN" altLang="en-US" dirty="0"/>
          </a:p>
        </p:txBody>
      </p:sp>
      <p:sp>
        <p:nvSpPr>
          <p:cNvPr id="2051" name="文本占位符 2"/>
          <p:cNvSpPr>
            <a:spLocks noGrp="1"/>
          </p:cNvSpPr>
          <p:nvPr>
            <p:ph type="body"/>
            <p:custDataLst>
              <p:tags r:id="rId13"/>
            </p:custDataLst>
          </p:nvPr>
        </p:nvSpPr>
        <p:spPr>
          <a:xfrm>
            <a:off x="608013" y="1490663"/>
            <a:ext cx="10969625" cy="4759325"/>
          </a:xfrm>
          <a:prstGeom prst="rect">
            <a:avLst/>
          </a:prstGeom>
          <a:noFill/>
          <a:ln w="9525">
            <a:noFill/>
          </a:ln>
        </p:spPr>
        <p:txBody>
          <a:bodyPr vert="horz" lIns="90000" tIns="46800" rIns="90000" bIns="4680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775" y="6315075"/>
            <a:ext cx="2698750" cy="315913"/>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5" name="页脚占位符 4"/>
          <p:cNvSpPr>
            <a:spLocks noGrp="1"/>
          </p:cNvSpPr>
          <p:nvPr>
            <p:ph type="ftr" sz="quarter" idx="3"/>
            <p:custDataLst>
              <p:tags r:id="rId15"/>
            </p:custDataLst>
          </p:nvPr>
        </p:nvSpPr>
        <p:spPr>
          <a:xfrm>
            <a:off x="4116388" y="6315075"/>
            <a:ext cx="3959225" cy="315913"/>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pPr fontAlgn="auto"/>
            <a:endParaRPr lang="zh-CN" altLang="en-US" strike="noStrike" noProof="1" dirty="0"/>
          </a:p>
        </p:txBody>
      </p:sp>
      <p:sp>
        <p:nvSpPr>
          <p:cNvPr id="6" name="灯片编号占位符 5"/>
          <p:cNvSpPr>
            <a:spLocks noGrp="1"/>
          </p:cNvSpPr>
          <p:nvPr>
            <p:ph type="sldNum" sz="quarter" idx="4"/>
            <p:custDataLst>
              <p:tags r:id="rId16"/>
            </p:custDataLst>
          </p:nvPr>
        </p:nvSpPr>
        <p:spPr>
          <a:xfrm>
            <a:off x="8877300" y="6315075"/>
            <a:ext cx="2700338" cy="315913"/>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
        <p:nvSpPr>
          <p:cNvPr id="7" name="矩形 6"/>
          <p:cNvSpPr/>
          <p:nvPr userDrawn="1"/>
        </p:nvSpPr>
        <p:spPr>
          <a:xfrm>
            <a:off x="-11112" y="-7937"/>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800" strike="noStrike" noProof="1"/>
          </a:p>
        </p:txBody>
      </p:sp>
      <p:sp>
        <p:nvSpPr>
          <p:cNvPr id="8" name="矩形 7"/>
          <p:cNvSpPr/>
          <p:nvPr userDrawn="1"/>
        </p:nvSpPr>
        <p:spPr>
          <a:xfrm>
            <a:off x="-11112" y="48577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800" strike="noStrike" noProof="1"/>
          </a:p>
        </p:txBody>
      </p:sp>
      <p:sp>
        <p:nvSpPr>
          <p:cNvPr id="9" name="矩形 8"/>
          <p:cNvSpPr/>
          <p:nvPr userDrawn="1"/>
        </p:nvSpPr>
        <p:spPr>
          <a:xfrm>
            <a:off x="331788" y="277813"/>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z="1800" strike="noStrike" noProof="1"/>
          </a:p>
        </p:txBody>
      </p:sp>
      <p:sp>
        <p:nvSpPr>
          <p:cNvPr id="10" name="椭圆 9"/>
          <p:cNvSpPr/>
          <p:nvPr userDrawn="1"/>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696447" y="4627878"/>
            <a:ext cx="2495550" cy="2495550"/>
          </a:xfrm>
          <a:prstGeom prst="ellipse">
            <a:avLst/>
          </a:prstGeom>
          <a:solidFill>
            <a:srgbClr val="FF6A00"/>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1" name="椭圆 10"/>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slide" Target="slide4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slide" Target="slide37.xml"/><Relationship Id="rId5" Type="http://schemas.openxmlformats.org/officeDocument/2006/relationships/slide" Target="slide35.xml"/><Relationship Id="rId4" Type="http://schemas.openxmlformats.org/officeDocument/2006/relationships/slide" Target="slide34.xml"/><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 Target="slide2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任意多边形: 形状 18"/>
          <p:cNvSpPr/>
          <p:nvPr/>
        </p:nvSpPr>
        <p:spPr>
          <a:xfrm rot="1751734">
            <a:off x="5961063" y="-1171575"/>
            <a:ext cx="7188200" cy="4154488"/>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a:off x="2346325" y="1029653"/>
            <a:ext cx="7498080" cy="1198880"/>
          </a:xfrm>
          <a:prstGeom prst="rect">
            <a:avLst/>
          </a:prstGeom>
          <a:noFill/>
          <a:ln w="9525">
            <a:noFill/>
          </a:ln>
        </p:spPr>
        <p:txBody>
          <a:bodyPr wrap="none" anchor="t" anchorCtr="0">
            <a:spAutoFit/>
          </a:bodyPr>
          <a:p>
            <a:r>
              <a:rPr lang="zh-CN" altLang="en-US" sz="7200" dirty="0">
                <a:solidFill>
                  <a:srgbClr val="404040"/>
                </a:solidFill>
                <a:latin typeface="黑体" panose="02010609060101010101" charset="-122"/>
                <a:ea typeface="黑体" panose="02010609060101010101" charset="-122"/>
              </a:rPr>
              <a:t>高等数学课程教育</a:t>
            </a:r>
            <a:endParaRPr lang="zh-CN" altLang="en-US" sz="7200" dirty="0">
              <a:solidFill>
                <a:srgbClr val="404040"/>
              </a:solidFill>
              <a:latin typeface="黑体" panose="02010609060101010101" charset="-122"/>
              <a:ea typeface="黑体" panose="02010609060101010101" charset="-122"/>
            </a:endParaRPr>
          </a:p>
        </p:txBody>
      </p:sp>
      <p:sp>
        <p:nvSpPr>
          <p:cNvPr id="13" name="椭圆 12"/>
          <p:cNvSpPr/>
          <p:nvPr/>
        </p:nvSpPr>
        <p:spPr>
          <a:xfrm>
            <a:off x="7453313" y="5419725"/>
            <a:ext cx="539750" cy="5397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4108" name="文本框 4107"/>
          <p:cNvSpPr txBox="1"/>
          <p:nvPr/>
        </p:nvSpPr>
        <p:spPr>
          <a:xfrm>
            <a:off x="3179128" y="2459038"/>
            <a:ext cx="5832475" cy="3291840"/>
          </a:xfrm>
          <a:prstGeom prst="rect">
            <a:avLst/>
          </a:prstGeom>
          <a:noFill/>
          <a:ln w="9525">
            <a:noFill/>
          </a:ln>
        </p:spPr>
        <p:txBody>
          <a:bodyPr anchor="t" anchorCtr="0">
            <a:spAutoFit/>
          </a:bodyPr>
          <a:p>
            <a:pPr>
              <a:lnSpc>
                <a:spcPct val="125000"/>
              </a:lnSpc>
              <a:spcBef>
                <a:spcPct val="50000"/>
              </a:spcBef>
            </a:pPr>
            <a:r>
              <a:rPr lang="en-US" altLang="zh-CN" sz="3200" b="1" dirty="0">
                <a:latin typeface="Arial" panose="020B0604020202020204" pitchFamily="34" charset="0"/>
                <a:ea typeface="宋体" pitchFamily="2" charset="-122"/>
                <a:hlinkClick r:id="rId1" action="ppaction://hlinksldjump"/>
              </a:rPr>
              <a:t>1.</a:t>
            </a:r>
            <a:r>
              <a:rPr lang="zh-CN" altLang="en-US" sz="3200" b="1" dirty="0">
                <a:latin typeface="Arial" panose="020B0604020202020204" pitchFamily="34" charset="0"/>
                <a:ea typeface="宋体" pitchFamily="2" charset="-122"/>
                <a:hlinkClick r:id="rId1" action="ppaction://hlinksldjump"/>
              </a:rPr>
              <a:t>高等数学是什么？</a:t>
            </a:r>
            <a:endParaRPr lang="zh-CN" altLang="en-US" sz="3200" b="1" dirty="0">
              <a:latin typeface="Arial" panose="020B0604020202020204" pitchFamily="34" charset="0"/>
              <a:ea typeface="宋体" pitchFamily="2" charset="-122"/>
            </a:endParaRPr>
          </a:p>
          <a:p>
            <a:pPr>
              <a:lnSpc>
                <a:spcPct val="125000"/>
              </a:lnSpc>
              <a:spcBef>
                <a:spcPct val="50000"/>
              </a:spcBef>
            </a:pPr>
            <a:r>
              <a:rPr lang="en-US" altLang="zh-CN" sz="3200" b="1" dirty="0">
                <a:latin typeface="Arial" panose="020B0604020202020204" pitchFamily="34" charset="0"/>
                <a:ea typeface="宋体" pitchFamily="2" charset="-122"/>
              </a:rPr>
              <a:t>2.</a:t>
            </a:r>
            <a:r>
              <a:rPr lang="zh-CN" altLang="en-US" sz="3200" b="1" dirty="0">
                <a:latin typeface="Arial" panose="020B0604020202020204" pitchFamily="34" charset="0"/>
                <a:ea typeface="宋体" pitchFamily="2" charset="-122"/>
              </a:rPr>
              <a:t>为什么学习高等数学？</a:t>
            </a:r>
            <a:endParaRPr lang="zh-CN" altLang="en-US" sz="3200" b="1" dirty="0">
              <a:latin typeface="Arial" panose="020B0604020202020204" pitchFamily="34" charset="0"/>
              <a:ea typeface="宋体" pitchFamily="2" charset="-122"/>
            </a:endParaRPr>
          </a:p>
          <a:p>
            <a:pPr>
              <a:lnSpc>
                <a:spcPct val="125000"/>
              </a:lnSpc>
              <a:spcBef>
                <a:spcPct val="50000"/>
              </a:spcBef>
            </a:pPr>
            <a:r>
              <a:rPr lang="en-US" altLang="zh-CN" sz="3200" b="1" dirty="0">
                <a:latin typeface="Arial" panose="020B0604020202020204" pitchFamily="34" charset="0"/>
                <a:ea typeface="宋体" pitchFamily="2" charset="-122"/>
              </a:rPr>
              <a:t>3.</a:t>
            </a:r>
            <a:r>
              <a:rPr lang="zh-CN" altLang="en-US" sz="3200" b="1" dirty="0">
                <a:latin typeface="Arial" panose="020B0604020202020204" pitchFamily="34" charset="0"/>
                <a:ea typeface="宋体" pitchFamily="2" charset="-122"/>
              </a:rPr>
              <a:t>怎么学习高等数学？</a:t>
            </a:r>
            <a:endParaRPr lang="zh-CN" altLang="en-US" sz="3200" b="1" dirty="0">
              <a:latin typeface="Arial" panose="020B0604020202020204" pitchFamily="34" charset="0"/>
              <a:ea typeface="宋体" pitchFamily="2" charset="-122"/>
            </a:endParaRPr>
          </a:p>
          <a:p>
            <a:pPr>
              <a:lnSpc>
                <a:spcPct val="125000"/>
              </a:lnSpc>
              <a:spcBef>
                <a:spcPct val="50000"/>
              </a:spcBef>
            </a:pPr>
            <a:r>
              <a:rPr lang="en-US" altLang="zh-CN" sz="3200" b="1" dirty="0">
                <a:latin typeface="Arial" panose="020B0604020202020204" pitchFamily="34" charset="0"/>
                <a:ea typeface="宋体" pitchFamily="2" charset="-122"/>
              </a:rPr>
              <a:t>4.</a:t>
            </a:r>
            <a:r>
              <a:rPr lang="zh-CN" altLang="en-US" sz="3200" b="1" dirty="0">
                <a:latin typeface="Arial" panose="020B0604020202020204" pitchFamily="34" charset="0"/>
                <a:ea typeface="宋体" pitchFamily="2" charset="-122"/>
              </a:rPr>
              <a:t>学习高等数学的什么内容？</a:t>
            </a:r>
            <a:endParaRPr lang="zh-CN" altLang="en-US" sz="3200" b="1" dirty="0">
              <a:latin typeface="Arial" panose="020B0604020202020204" pitchFamily="34" charset="0"/>
              <a:ea typeface="宋体" pitchFamily="2" charset="-122"/>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strVal val="#ppt_w+.3"/>
                                          </p:val>
                                        </p:tav>
                                        <p:tav tm="100000">
                                          <p:val>
                                            <p:strVal val="#ppt_w"/>
                                          </p:val>
                                        </p:tav>
                                      </p:tavLst>
                                    </p:anim>
                                    <p:anim calcmode="lin" valueType="num">
                                      <p:cBhvr>
                                        <p:cTn id="8" dur="1000" fill="hold"/>
                                        <p:tgtEl>
                                          <p:spTgt spid="19"/>
                                        </p:tgtEl>
                                        <p:attrNameLst>
                                          <p:attrName>ppt_h</p:attrName>
                                        </p:attrNameLst>
                                      </p:cBhvr>
                                      <p:tavLst>
                                        <p:tav tm="0">
                                          <p:val>
                                            <p:strVal val="#ppt_h"/>
                                          </p:val>
                                        </p:tav>
                                        <p:tav tm="100000">
                                          <p:val>
                                            <p:strVal val="#ppt_h"/>
                                          </p:val>
                                        </p:tav>
                                      </p:tavLst>
                                    </p:anim>
                                    <p:animEffect transition="in" filter="fade">
                                      <p:cBhvr>
                                        <p:cTn id="9" dur="1000"/>
                                        <p:tgtEl>
                                          <p:spTgt spid="19"/>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0"/>
                                        </p:tgtEl>
                                        <p:attrNameLst>
                                          <p:attrName>ppt_y</p:attrName>
                                        </p:attrNameLst>
                                      </p:cBhvr>
                                      <p:tavLst>
                                        <p:tav tm="0">
                                          <p:val>
                                            <p:strVal val="#ppt_y"/>
                                          </p:val>
                                        </p:tav>
                                        <p:tav tm="100000">
                                          <p:val>
                                            <p:strVal val="#ppt_y"/>
                                          </p:val>
                                        </p:tav>
                                      </p:tavLst>
                                    </p:anim>
                                    <p:anim calcmode="lin" valueType="num">
                                      <p:cBhvr>
                                        <p:cTn id="1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0"/>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1000"/>
                                        <p:tgtEl>
                                          <p:spTgt spid="13"/>
                                        </p:tgtEl>
                                      </p:cBhvr>
                                    </p:animEffect>
                                    <p:anim calcmode="lin" valueType="num">
                                      <p:cBhvr>
                                        <p:cTn id="21" dur="1000" fill="hold"/>
                                        <p:tgtEl>
                                          <p:spTgt spid="13"/>
                                        </p:tgtEl>
                                        <p:attrNameLst>
                                          <p:attrName>ppt_x</p:attrName>
                                        </p:attrNameLst>
                                      </p:cBhvr>
                                      <p:tavLst>
                                        <p:tav tm="0">
                                          <p:val>
                                            <p:strVal val="#ppt_x"/>
                                          </p:val>
                                        </p:tav>
                                        <p:tav tm="100000">
                                          <p:val>
                                            <p:strVal val="#ppt_x"/>
                                          </p:val>
                                        </p:tav>
                                      </p:tavLst>
                                    </p:anim>
                                    <p:anim calcmode="lin" valueType="num">
                                      <p:cBhvr>
                                        <p:cTn id="2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108">
                                            <p:txEl>
                                              <p:charRg st="0" end="11"/>
                                            </p:txEl>
                                          </p:spTgt>
                                        </p:tgtEl>
                                        <p:attrNameLst>
                                          <p:attrName>style.visibility</p:attrName>
                                        </p:attrNameLst>
                                      </p:cBhvr>
                                      <p:to>
                                        <p:strVal val="visible"/>
                                      </p:to>
                                    </p:set>
                                    <p:anim calcmode="lin" valueType="num">
                                      <p:cBhvr>
                                        <p:cTn id="27" dur="500" fill="hold"/>
                                        <p:tgtEl>
                                          <p:spTgt spid="4108">
                                            <p:txEl>
                                              <p:charRg st="0" end="11"/>
                                            </p:txEl>
                                          </p:spTgt>
                                        </p:tgtEl>
                                        <p:attrNameLst>
                                          <p:attrName>ppt_x</p:attrName>
                                        </p:attrNameLst>
                                      </p:cBhvr>
                                      <p:tavLst>
                                        <p:tav tm="0">
                                          <p:val>
                                            <p:strVal val="#ppt_x"/>
                                          </p:val>
                                        </p:tav>
                                        <p:tav tm="100000">
                                          <p:val>
                                            <p:strVal val="#ppt_x"/>
                                          </p:val>
                                        </p:tav>
                                      </p:tavLst>
                                    </p:anim>
                                    <p:anim calcmode="lin" valueType="num">
                                      <p:cBhvr>
                                        <p:cTn id="28" dur="500" fill="hold"/>
                                        <p:tgtEl>
                                          <p:spTgt spid="4108">
                                            <p:txEl>
                                              <p:charRg st="0" end="11"/>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4108">
                                            <p:txEl>
                                              <p:charRg st="11" end="24"/>
                                            </p:txEl>
                                          </p:spTgt>
                                        </p:tgtEl>
                                        <p:attrNameLst>
                                          <p:attrName>style.visibility</p:attrName>
                                        </p:attrNameLst>
                                      </p:cBhvr>
                                      <p:to>
                                        <p:strVal val="visible"/>
                                      </p:to>
                                    </p:set>
                                    <p:anim calcmode="lin" valueType="num">
                                      <p:cBhvr>
                                        <p:cTn id="33" dur="500" fill="hold"/>
                                        <p:tgtEl>
                                          <p:spTgt spid="4108">
                                            <p:txEl>
                                              <p:charRg st="11" end="24"/>
                                            </p:txEl>
                                          </p:spTgt>
                                        </p:tgtEl>
                                        <p:attrNameLst>
                                          <p:attrName>ppt_x</p:attrName>
                                        </p:attrNameLst>
                                      </p:cBhvr>
                                      <p:tavLst>
                                        <p:tav tm="0">
                                          <p:val>
                                            <p:strVal val="#ppt_x"/>
                                          </p:val>
                                        </p:tav>
                                        <p:tav tm="100000">
                                          <p:val>
                                            <p:strVal val="#ppt_x"/>
                                          </p:val>
                                        </p:tav>
                                      </p:tavLst>
                                    </p:anim>
                                    <p:anim calcmode="lin" valueType="num">
                                      <p:cBhvr>
                                        <p:cTn id="34" dur="500" fill="hold"/>
                                        <p:tgtEl>
                                          <p:spTgt spid="4108">
                                            <p:txEl>
                                              <p:charRg st="11" end="2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4108">
                                            <p:txEl>
                                              <p:charRg st="24" end="36"/>
                                            </p:txEl>
                                          </p:spTgt>
                                        </p:tgtEl>
                                        <p:attrNameLst>
                                          <p:attrName>style.visibility</p:attrName>
                                        </p:attrNameLst>
                                      </p:cBhvr>
                                      <p:to>
                                        <p:strVal val="visible"/>
                                      </p:to>
                                    </p:set>
                                    <p:anim calcmode="lin" valueType="num">
                                      <p:cBhvr>
                                        <p:cTn id="39" dur="500" fill="hold"/>
                                        <p:tgtEl>
                                          <p:spTgt spid="4108">
                                            <p:txEl>
                                              <p:charRg st="24" end="36"/>
                                            </p:txEl>
                                          </p:spTgt>
                                        </p:tgtEl>
                                        <p:attrNameLst>
                                          <p:attrName>ppt_x</p:attrName>
                                        </p:attrNameLst>
                                      </p:cBhvr>
                                      <p:tavLst>
                                        <p:tav tm="0">
                                          <p:val>
                                            <p:strVal val="#ppt_x"/>
                                          </p:val>
                                        </p:tav>
                                        <p:tav tm="100000">
                                          <p:val>
                                            <p:strVal val="#ppt_x"/>
                                          </p:val>
                                        </p:tav>
                                      </p:tavLst>
                                    </p:anim>
                                    <p:anim calcmode="lin" valueType="num">
                                      <p:cBhvr>
                                        <p:cTn id="40" dur="500" fill="hold"/>
                                        <p:tgtEl>
                                          <p:spTgt spid="4108">
                                            <p:txEl>
                                              <p:charRg st="24" end="36"/>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4108">
                                            <p:txEl>
                                              <p:charRg st="36" end="51"/>
                                            </p:txEl>
                                          </p:spTgt>
                                        </p:tgtEl>
                                        <p:attrNameLst>
                                          <p:attrName>style.visibility</p:attrName>
                                        </p:attrNameLst>
                                      </p:cBhvr>
                                      <p:to>
                                        <p:strVal val="visible"/>
                                      </p:to>
                                    </p:set>
                                    <p:anim calcmode="lin" valueType="num">
                                      <p:cBhvr>
                                        <p:cTn id="45" dur="500" fill="hold"/>
                                        <p:tgtEl>
                                          <p:spTgt spid="4108">
                                            <p:txEl>
                                              <p:charRg st="36" end="51"/>
                                            </p:txEl>
                                          </p:spTgt>
                                        </p:tgtEl>
                                        <p:attrNameLst>
                                          <p:attrName>ppt_x</p:attrName>
                                        </p:attrNameLst>
                                      </p:cBhvr>
                                      <p:tavLst>
                                        <p:tav tm="0">
                                          <p:val>
                                            <p:strVal val="#ppt_x"/>
                                          </p:val>
                                        </p:tav>
                                        <p:tav tm="100000">
                                          <p:val>
                                            <p:strVal val="#ppt_x"/>
                                          </p:val>
                                        </p:tav>
                                      </p:tavLst>
                                    </p:anim>
                                    <p:anim calcmode="lin" valueType="num">
                                      <p:cBhvr>
                                        <p:cTn id="46" dur="500" fill="hold"/>
                                        <p:tgtEl>
                                          <p:spTgt spid="4108">
                                            <p:txEl>
                                              <p:charRg st="36" end="5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 grpId="0"/>
      <p:bldP spid="1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矩形 85000"/>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32770" name="矩形 85001"/>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85003" name="矩形 85002"/>
          <p:cNvSpPr/>
          <p:nvPr/>
        </p:nvSpPr>
        <p:spPr>
          <a:xfrm>
            <a:off x="1055688" y="2128838"/>
            <a:ext cx="10080000" cy="2861310"/>
          </a:xfrm>
          <a:prstGeom prst="rect">
            <a:avLst/>
          </a:prstGeom>
          <a:noFill/>
          <a:ln w="9525">
            <a:noFill/>
          </a:ln>
        </p:spPr>
        <p:txBody>
          <a:bodyPr anchor="ctr"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信息社会有两个重要特征，简言之就是“计算机无所不在”，“数学无处不在”。     </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当今大学生应该具备数学知识、数学建模能力与数值计算能力（含数据处理能力）等数学素质。即会“用数学”解决实际问题，会用计算机进行科学计算。 </a:t>
            </a:r>
            <a:r>
              <a:rPr lang="en-US" altLang="zh-CN" sz="2400" dirty="0">
                <a:latin typeface="Arial" panose="020B0604020202020204" pitchFamily="34" charset="0"/>
                <a:ea typeface="宋体" pitchFamily="2" charset="-122"/>
              </a:rPr>
              <a:t> </a:t>
            </a:r>
            <a:endParaRPr lang="en-US" altLang="zh-CN" sz="2400"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5003"/>
                                        </p:tgtEl>
                                        <p:attrNameLst>
                                          <p:attrName>style.visibility</p:attrName>
                                        </p:attrNameLst>
                                      </p:cBhvr>
                                      <p:to>
                                        <p:strVal val="visible"/>
                                      </p:to>
                                    </p:set>
                                    <p:anim calcmode="lin" valueType="num">
                                      <p:cBhvr>
                                        <p:cTn id="7" dur="500" fill="hold"/>
                                        <p:tgtEl>
                                          <p:spTgt spid="85003"/>
                                        </p:tgtEl>
                                        <p:attrNameLst>
                                          <p:attrName>ppt_x</p:attrName>
                                        </p:attrNameLst>
                                      </p:cBhvr>
                                      <p:tavLst>
                                        <p:tav tm="0">
                                          <p:val>
                                            <p:strVal val="#ppt_x"/>
                                          </p:val>
                                        </p:tav>
                                        <p:tav tm="100000">
                                          <p:val>
                                            <p:strVal val="#ppt_x"/>
                                          </p:val>
                                        </p:tav>
                                      </p:tavLst>
                                    </p:anim>
                                    <p:anim calcmode="lin" valueType="num">
                                      <p:cBhvr>
                                        <p:cTn id="8" dur="500" fill="hold"/>
                                        <p:tgtEl>
                                          <p:spTgt spid="850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0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矩形 12296"/>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33794" name="矩形 12297"/>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12299" name="矩形 12298"/>
          <p:cNvSpPr/>
          <p:nvPr/>
        </p:nvSpPr>
        <p:spPr>
          <a:xfrm>
            <a:off x="1962150" y="2495550"/>
            <a:ext cx="8137525" cy="2727960"/>
          </a:xfrm>
          <a:prstGeom prst="rect">
            <a:avLst/>
          </a:prstGeom>
          <a:noFill/>
          <a:ln w="9525">
            <a:noFill/>
          </a:ln>
        </p:spPr>
        <p:txBody>
          <a:bodyPr anchor="ctr" anchorCtr="0">
            <a:noAutofit/>
          </a:bodyPr>
          <a:p>
            <a:pPr eaLnBrk="0" hangingPunct="0">
              <a:lnSpc>
                <a:spcPct val="150000"/>
              </a:lnSpc>
            </a:pPr>
            <a:r>
              <a:rPr lang="en-US" altLang="zh-CN" sz="2400" b="1" dirty="0">
                <a:latin typeface="宋体" pitchFamily="2" charset="-122"/>
                <a:ea typeface="宋体" pitchFamily="2" charset="-122"/>
                <a:hlinkClick r:id="rId1" action="ppaction://hlinksldjump"/>
              </a:rPr>
              <a:t>1.</a:t>
            </a:r>
            <a:r>
              <a:rPr lang="zh-CN" altLang="en-US" sz="2400" b="1" dirty="0">
                <a:latin typeface="宋体" pitchFamily="2" charset="-122"/>
                <a:ea typeface="宋体" pitchFamily="2" charset="-122"/>
                <a:hlinkClick r:id="rId1" action="ppaction://hlinksldjump"/>
              </a:rPr>
              <a:t>掌握一定的数学方法和数学工具。</a:t>
            </a:r>
            <a:endParaRPr lang="zh-CN" altLang="en-US" sz="2400" b="1" dirty="0">
              <a:latin typeface="宋体" pitchFamily="2" charset="-122"/>
              <a:ea typeface="宋体" pitchFamily="2" charset="-122"/>
            </a:endParaRPr>
          </a:p>
          <a:p>
            <a:pPr eaLnBrk="0" hangingPunct="0">
              <a:lnSpc>
                <a:spcPct val="150000"/>
              </a:lnSpc>
            </a:pPr>
            <a:r>
              <a:rPr lang="en-US" altLang="zh-CN" sz="2400" b="1" dirty="0">
                <a:latin typeface="宋体" pitchFamily="2" charset="-122"/>
                <a:ea typeface="宋体" pitchFamily="2" charset="-122"/>
                <a:hlinkClick r:id="rId2" action="ppaction://hlinksldjump"/>
              </a:rPr>
              <a:t>2.</a:t>
            </a:r>
            <a:r>
              <a:rPr lang="zh-CN" altLang="en-US" sz="2400" b="1" dirty="0">
                <a:latin typeface="宋体" pitchFamily="2" charset="-122"/>
                <a:ea typeface="宋体" pitchFamily="2" charset="-122"/>
                <a:hlinkClick r:id="rId2" action="ppaction://hlinksldjump"/>
              </a:rPr>
              <a:t>培养理性思维。</a:t>
            </a:r>
            <a:endParaRPr lang="zh-CN" altLang="en-US" sz="2400" b="1" dirty="0">
              <a:latin typeface="宋体" pitchFamily="2" charset="-122"/>
              <a:ea typeface="宋体" pitchFamily="2" charset="-122"/>
            </a:endParaRPr>
          </a:p>
          <a:p>
            <a:pPr eaLnBrk="0" hangingPunct="0">
              <a:lnSpc>
                <a:spcPct val="150000"/>
              </a:lnSpc>
            </a:pPr>
            <a:r>
              <a:rPr lang="en-US" altLang="zh-CN" sz="2400" b="1" dirty="0">
                <a:latin typeface="宋体" pitchFamily="2" charset="-122"/>
                <a:ea typeface="宋体" pitchFamily="2" charset="-122"/>
                <a:hlinkClick r:id="rId3" action="ppaction://hlinksldjump"/>
              </a:rPr>
              <a:t>3.</a:t>
            </a:r>
            <a:r>
              <a:rPr lang="zh-CN" altLang="en-US" sz="2400" b="1" dirty="0">
                <a:latin typeface="宋体" pitchFamily="2" charset="-122"/>
                <a:ea typeface="宋体" pitchFamily="2" charset="-122"/>
                <a:hlinkClick r:id="rId3" action="ppaction://hlinksldjump"/>
              </a:rPr>
              <a:t>接受美感熏陶。</a:t>
            </a:r>
            <a:endParaRPr lang="zh-CN" altLang="en-US" sz="2400" b="1">
              <a:latin typeface="宋体" pitchFamily="2" charset="-122"/>
              <a:ea typeface="宋体" pitchFamily="2" charset="-122"/>
            </a:endParaRPr>
          </a:p>
        </p:txBody>
      </p:sp>
      <p:sp>
        <p:nvSpPr>
          <p:cNvPr id="12300" name="矩形 12299"/>
          <p:cNvSpPr/>
          <p:nvPr/>
        </p:nvSpPr>
        <p:spPr>
          <a:xfrm>
            <a:off x="2365375" y="1206183"/>
            <a:ext cx="7331075" cy="645160"/>
          </a:xfrm>
          <a:prstGeom prst="rect">
            <a:avLst/>
          </a:prstGeom>
          <a:noFill/>
          <a:ln w="9525">
            <a:noFill/>
          </a:ln>
        </p:spPr>
        <p:txBody>
          <a:bodyPr anchor="t" anchorCtr="0">
            <a:spAutoFit/>
          </a:bodyPr>
          <a:p>
            <a:pPr algn="ctr" eaLnBrk="0" hangingPunct="0"/>
            <a:r>
              <a:rPr lang="zh-CN" altLang="en-US" sz="3600" b="1" dirty="0">
                <a:latin typeface="宋体" pitchFamily="2" charset="-122"/>
                <a:ea typeface="宋体" pitchFamily="2" charset="-122"/>
              </a:rPr>
              <a:t>高等数学在大学教育中的三个作用</a:t>
            </a:r>
            <a:endParaRPr lang="zh-CN" altLang="en-US" sz="3600" b="1">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2300">
                                            <p:txEl>
                                              <p:charRg st="0" end="16"/>
                                            </p:txEl>
                                          </p:spTgt>
                                        </p:tgtEl>
                                        <p:attrNameLst>
                                          <p:attrName>style.visibility</p:attrName>
                                        </p:attrNameLst>
                                      </p:cBhvr>
                                      <p:to>
                                        <p:strVal val="visible"/>
                                      </p:to>
                                    </p:set>
                                    <p:anim calcmode="lin" valueType="num">
                                      <p:cBhvr>
                                        <p:cTn id="7" dur="1000" fill="hold"/>
                                        <p:tgtEl>
                                          <p:spTgt spid="12300">
                                            <p:txEl>
                                              <p:charRg st="0" end="16"/>
                                            </p:txEl>
                                          </p:spTgt>
                                        </p:tgtEl>
                                        <p:attrNameLst>
                                          <p:attrName>ppt_x</p:attrName>
                                        </p:attrNameLst>
                                      </p:cBhvr>
                                      <p:tavLst>
                                        <p:tav tm="0">
                                          <p:val>
                                            <p:strVal val="#ppt_x-.2"/>
                                          </p:val>
                                        </p:tav>
                                        <p:tav tm="100000">
                                          <p:val>
                                            <p:strVal val="#ppt_x"/>
                                          </p:val>
                                        </p:tav>
                                      </p:tavLst>
                                    </p:anim>
                                    <p:anim calcmode="lin" valueType="num">
                                      <p:cBhvr>
                                        <p:cTn id="8" dur="1000" fill="hold"/>
                                        <p:tgtEl>
                                          <p:spTgt spid="12300">
                                            <p:txEl>
                                              <p:charRg st="0" end="16"/>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300">
                                            <p:txEl>
                                              <p:charRg st="0" end="16"/>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2299">
                                            <p:txEl>
                                              <p:charRg st="1" end="20"/>
                                            </p:txEl>
                                          </p:spTgt>
                                        </p:tgtEl>
                                        <p:attrNameLst>
                                          <p:attrName>style.visibility</p:attrName>
                                        </p:attrNameLst>
                                      </p:cBhvr>
                                      <p:to>
                                        <p:strVal val="visible"/>
                                      </p:to>
                                    </p:set>
                                    <p:anim calcmode="lin" valueType="num">
                                      <p:cBhvr>
                                        <p:cTn id="14" dur="1000" fill="hold"/>
                                        <p:tgtEl>
                                          <p:spTgt spid="12299">
                                            <p:txEl>
                                              <p:charRg st="1" end="20"/>
                                            </p:txEl>
                                          </p:spTgt>
                                        </p:tgtEl>
                                        <p:attrNameLst>
                                          <p:attrName>ppt_x</p:attrName>
                                        </p:attrNameLst>
                                      </p:cBhvr>
                                      <p:tavLst>
                                        <p:tav tm="0">
                                          <p:val>
                                            <p:strVal val="#ppt_x-.2"/>
                                          </p:val>
                                        </p:tav>
                                        <p:tav tm="100000">
                                          <p:val>
                                            <p:strVal val="#ppt_x"/>
                                          </p:val>
                                        </p:tav>
                                      </p:tavLst>
                                    </p:anim>
                                    <p:anim calcmode="lin" valueType="num">
                                      <p:cBhvr>
                                        <p:cTn id="15" dur="1000" fill="hold"/>
                                        <p:tgtEl>
                                          <p:spTgt spid="12299">
                                            <p:txEl>
                                              <p:charRg st="1" end="2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2299">
                                            <p:txEl>
                                              <p:charRg st="1" end="2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12299">
                                            <p:txEl>
                                              <p:charRg st="21" end="32"/>
                                            </p:txEl>
                                          </p:spTgt>
                                        </p:tgtEl>
                                        <p:attrNameLst>
                                          <p:attrName>style.visibility</p:attrName>
                                        </p:attrNameLst>
                                      </p:cBhvr>
                                      <p:to>
                                        <p:strVal val="visible"/>
                                      </p:to>
                                    </p:set>
                                    <p:anim calcmode="lin" valueType="num">
                                      <p:cBhvr>
                                        <p:cTn id="21" dur="1000" fill="hold"/>
                                        <p:tgtEl>
                                          <p:spTgt spid="12299">
                                            <p:txEl>
                                              <p:charRg st="21" end="32"/>
                                            </p:txEl>
                                          </p:spTgt>
                                        </p:tgtEl>
                                        <p:attrNameLst>
                                          <p:attrName>ppt_x</p:attrName>
                                        </p:attrNameLst>
                                      </p:cBhvr>
                                      <p:tavLst>
                                        <p:tav tm="0">
                                          <p:val>
                                            <p:strVal val="#ppt_x-.2"/>
                                          </p:val>
                                        </p:tav>
                                        <p:tav tm="100000">
                                          <p:val>
                                            <p:strVal val="#ppt_x"/>
                                          </p:val>
                                        </p:tav>
                                      </p:tavLst>
                                    </p:anim>
                                    <p:anim calcmode="lin" valueType="num">
                                      <p:cBhvr>
                                        <p:cTn id="22" dur="1000" fill="hold"/>
                                        <p:tgtEl>
                                          <p:spTgt spid="12299">
                                            <p:txEl>
                                              <p:charRg st="21" end="3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2299">
                                            <p:txEl>
                                              <p:charRg st="21" end="3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12299">
                                            <p:txEl>
                                              <p:charRg st="33" end="44"/>
                                            </p:txEl>
                                          </p:spTgt>
                                        </p:tgtEl>
                                        <p:attrNameLst>
                                          <p:attrName>style.visibility</p:attrName>
                                        </p:attrNameLst>
                                      </p:cBhvr>
                                      <p:to>
                                        <p:strVal val="visible"/>
                                      </p:to>
                                    </p:set>
                                    <p:anim calcmode="lin" valueType="num">
                                      <p:cBhvr>
                                        <p:cTn id="28" dur="1000" fill="hold"/>
                                        <p:tgtEl>
                                          <p:spTgt spid="12299">
                                            <p:txEl>
                                              <p:charRg st="33" end="44"/>
                                            </p:txEl>
                                          </p:spTgt>
                                        </p:tgtEl>
                                        <p:attrNameLst>
                                          <p:attrName>ppt_x</p:attrName>
                                        </p:attrNameLst>
                                      </p:cBhvr>
                                      <p:tavLst>
                                        <p:tav tm="0">
                                          <p:val>
                                            <p:strVal val="#ppt_x-.2"/>
                                          </p:val>
                                        </p:tav>
                                        <p:tav tm="100000">
                                          <p:val>
                                            <p:strVal val="#ppt_x"/>
                                          </p:val>
                                        </p:tav>
                                      </p:tavLst>
                                    </p:anim>
                                    <p:anim calcmode="lin" valueType="num">
                                      <p:cBhvr>
                                        <p:cTn id="29" dur="1000" fill="hold"/>
                                        <p:tgtEl>
                                          <p:spTgt spid="12299">
                                            <p:txEl>
                                              <p:charRg st="33" end="44"/>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2299">
                                            <p:txEl>
                                              <p:charRg st="33" end="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矩形 13320"/>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34818" name="矩形 13321"/>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13323" name="矩形 13322"/>
          <p:cNvSpPr/>
          <p:nvPr/>
        </p:nvSpPr>
        <p:spPr>
          <a:xfrm>
            <a:off x="1055688" y="1463516"/>
            <a:ext cx="10080000" cy="3931920"/>
          </a:xfrm>
          <a:prstGeom prst="rect">
            <a:avLst/>
          </a:prstGeom>
          <a:noFill/>
          <a:ln w="9525">
            <a:noFill/>
          </a:ln>
        </p:spPr>
        <p:txBody>
          <a:bodyPr anchor="ctr">
            <a:spAutoFit/>
          </a:bodyPr>
          <a:p>
            <a:pPr algn="ctr" eaLnBrk="0" fontAlgn="base" hangingPunct="0">
              <a:lnSpc>
                <a:spcPct val="120000"/>
              </a:lnSpc>
            </a:pPr>
            <a:r>
              <a:rPr lang="zh-CN" altLang="en-US" sz="2800" b="1" strike="noStrike" noProof="1" dirty="0">
                <a:solidFill>
                  <a:schemeClr val="accent1"/>
                </a:solidFill>
                <a:effectLst>
                  <a:outerShdw blurRad="38100" dist="25400" dir="5400000" algn="ctr" rotWithShape="0">
                    <a:srgbClr val="6E747A">
                      <a:alpha val="43000"/>
                    </a:srgbClr>
                  </a:outerShdw>
                </a:effectLst>
                <a:latin typeface="宋体" pitchFamily="2" charset="-122"/>
                <a:ea typeface="宋体" pitchFamily="2" charset="-122"/>
                <a:cs typeface="+mn-cs"/>
              </a:rPr>
              <a:t>掌握一定的数学方法和数学工具</a:t>
            </a:r>
            <a:endParaRPr lang="zh-CN" altLang="en-US" sz="2800" b="1" strike="noStrike" noProof="1" dirty="0">
              <a:solidFill>
                <a:schemeClr val="accent1"/>
              </a:solidFill>
              <a:effectLst>
                <a:outerShdw blurRad="38100" dist="25400" dir="5400000" algn="ctr" rotWithShape="0">
                  <a:srgbClr val="6E747A">
                    <a:alpha val="43000"/>
                  </a:srgbClr>
                </a:outerShdw>
              </a:effectLst>
              <a:latin typeface="宋体" pitchFamily="2" charset="-122"/>
            </a:endParaRPr>
          </a:p>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b="1" strike="noStrike" noProof="1" dirty="0">
                <a:latin typeface="宋体" pitchFamily="2" charset="-122"/>
                <a:ea typeface="宋体" pitchFamily="2" charset="-122"/>
                <a:cs typeface="+mn-cs"/>
              </a:rPr>
              <a:t>因为数学在其他科学中具有特殊的地位与作用。伟大科学家伽利略说“自然界这部伟大的书是用数学语言写成的”。</a:t>
            </a:r>
            <a:endParaRPr lang="zh-CN" altLang="en-US" sz="2400" b="1" strike="noStrike" noProof="1" dirty="0">
              <a:latin typeface="宋体" pitchFamily="2" charset="-122"/>
            </a:endParaRPr>
          </a:p>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b="1" strike="noStrike" noProof="1" dirty="0">
                <a:latin typeface="宋体" pitchFamily="2" charset="-122"/>
                <a:ea typeface="宋体" pitchFamily="2" charset="-122"/>
                <a:cs typeface="+mn-cs"/>
              </a:rPr>
              <a:t>事实上，数学是各门科学的语言，物理定理及原理都是用数学语言描述的，数学在化学的作用已由发明计算化学的科学家获得诺贝尔化学奖而人所皆知，在生物学领域，分子生物学中的</a:t>
            </a:r>
            <a:r>
              <a:rPr lang="en-US" altLang="zh-CN" sz="2400" b="1" strike="noStrike" noProof="1" dirty="0">
                <a:latin typeface="宋体" pitchFamily="2" charset="-122"/>
                <a:ea typeface="宋体" pitchFamily="2" charset="-122"/>
                <a:cs typeface="+mn-cs"/>
              </a:rPr>
              <a:t>DNA</a:t>
            </a:r>
            <a:r>
              <a:rPr lang="zh-CN" altLang="en-US" sz="2400" b="1" strike="noStrike" noProof="1" dirty="0">
                <a:latin typeface="宋体" pitchFamily="2" charset="-122"/>
                <a:ea typeface="宋体" pitchFamily="2" charset="-122"/>
                <a:cs typeface="+mn-cs"/>
              </a:rPr>
              <a:t>的复杂的立体结构跟数学中拓扑学里的深奥的纽结理论有关</a:t>
            </a:r>
            <a:r>
              <a:rPr lang="zh-CN" altLang="en-US" sz="2400" strike="noStrike" noProof="1" dirty="0">
                <a:latin typeface="宋体" pitchFamily="2" charset="-122"/>
                <a:ea typeface="宋体" pitchFamily="2" charset="-122"/>
                <a:cs typeface="+mn-cs"/>
              </a:rPr>
              <a:t>。</a:t>
            </a:r>
            <a:endParaRPr lang="zh-CN" altLang="en-US" sz="2400" strike="noStrike" noProof="1" dirty="0">
              <a:latin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3323">
                                            <p:txEl>
                                              <p:charRg st="0" end="21"/>
                                            </p:txEl>
                                          </p:spTgt>
                                        </p:tgtEl>
                                        <p:attrNameLst>
                                          <p:attrName>style.visibility</p:attrName>
                                        </p:attrNameLst>
                                      </p:cBhvr>
                                      <p:to>
                                        <p:strVal val="visible"/>
                                      </p:to>
                                    </p:set>
                                    <p:anim calcmode="lin" valueType="num">
                                      <p:cBhvr>
                                        <p:cTn id="7" dur="1000" fill="hold"/>
                                        <p:tgtEl>
                                          <p:spTgt spid="13323">
                                            <p:txEl>
                                              <p:charRg st="0" end="21"/>
                                            </p:txEl>
                                          </p:spTgt>
                                        </p:tgtEl>
                                        <p:attrNameLst>
                                          <p:attrName>ppt_x</p:attrName>
                                        </p:attrNameLst>
                                      </p:cBhvr>
                                      <p:tavLst>
                                        <p:tav tm="0">
                                          <p:val>
                                            <p:strVal val="#ppt_x-.2"/>
                                          </p:val>
                                        </p:tav>
                                        <p:tav tm="100000">
                                          <p:val>
                                            <p:strVal val="#ppt_x"/>
                                          </p:val>
                                        </p:tav>
                                      </p:tavLst>
                                    </p:anim>
                                    <p:anim calcmode="lin" valueType="num">
                                      <p:cBhvr>
                                        <p:cTn id="8" dur="1000" fill="hold"/>
                                        <p:tgtEl>
                                          <p:spTgt spid="13323">
                                            <p:txEl>
                                              <p:charRg st="0" end="2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3323">
                                            <p:txEl>
                                              <p:charRg st="0" end="2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3323">
                                            <p:txEl>
                                              <p:charRg st="21" end="76"/>
                                            </p:txEl>
                                          </p:spTgt>
                                        </p:tgtEl>
                                        <p:attrNameLst>
                                          <p:attrName>style.visibility</p:attrName>
                                        </p:attrNameLst>
                                      </p:cBhvr>
                                      <p:to>
                                        <p:strVal val="visible"/>
                                      </p:to>
                                    </p:set>
                                    <p:anim calcmode="lin" valueType="num">
                                      <p:cBhvr>
                                        <p:cTn id="14" dur="1000" fill="hold"/>
                                        <p:tgtEl>
                                          <p:spTgt spid="13323">
                                            <p:txEl>
                                              <p:charRg st="21" end="76"/>
                                            </p:txEl>
                                          </p:spTgt>
                                        </p:tgtEl>
                                        <p:attrNameLst>
                                          <p:attrName>ppt_x</p:attrName>
                                        </p:attrNameLst>
                                      </p:cBhvr>
                                      <p:tavLst>
                                        <p:tav tm="0">
                                          <p:val>
                                            <p:strVal val="#ppt_x-.2"/>
                                          </p:val>
                                        </p:tav>
                                        <p:tav tm="100000">
                                          <p:val>
                                            <p:strVal val="#ppt_x"/>
                                          </p:val>
                                        </p:tav>
                                      </p:tavLst>
                                    </p:anim>
                                    <p:anim calcmode="lin" valueType="num">
                                      <p:cBhvr>
                                        <p:cTn id="15" dur="1000" fill="hold"/>
                                        <p:tgtEl>
                                          <p:spTgt spid="13323">
                                            <p:txEl>
                                              <p:charRg st="21" end="76"/>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3323">
                                            <p:txEl>
                                              <p:charRg st="21" end="7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323">
                                            <p:txEl>
                                              <p:charRg st="76" end="192"/>
                                            </p:txEl>
                                          </p:spTgt>
                                        </p:tgtEl>
                                        <p:attrNameLst>
                                          <p:attrName>style.visibility</p:attrName>
                                        </p:attrNameLst>
                                      </p:cBhvr>
                                      <p:to>
                                        <p:strVal val="visible"/>
                                      </p:to>
                                    </p:set>
                                    <p:animEffect transition="in" filter="fade">
                                      <p:cBhvr>
                                        <p:cTn id="21" dur="1000"/>
                                        <p:tgtEl>
                                          <p:spTgt spid="13323">
                                            <p:txEl>
                                              <p:charRg st="76" end="192"/>
                                            </p:txEl>
                                          </p:spTgt>
                                        </p:tgtEl>
                                      </p:cBhvr>
                                    </p:animEffect>
                                    <p:anim calcmode="lin" valueType="num">
                                      <p:cBhvr>
                                        <p:cTn id="22" dur="1000" fill="hold"/>
                                        <p:tgtEl>
                                          <p:spTgt spid="13323">
                                            <p:txEl>
                                              <p:charRg st="76" end="192"/>
                                            </p:txEl>
                                          </p:spTgt>
                                        </p:tgtEl>
                                        <p:attrNameLst>
                                          <p:attrName>ppt_x</p:attrName>
                                        </p:attrNameLst>
                                      </p:cBhvr>
                                      <p:tavLst>
                                        <p:tav tm="0">
                                          <p:val>
                                            <p:strVal val="#ppt_x"/>
                                          </p:val>
                                        </p:tav>
                                        <p:tav tm="100000">
                                          <p:val>
                                            <p:strVal val="#ppt_x"/>
                                          </p:val>
                                        </p:tav>
                                      </p:tavLst>
                                    </p:anim>
                                    <p:anim calcmode="lin" valueType="num">
                                      <p:cBhvr>
                                        <p:cTn id="23" dur="1000" fill="hold"/>
                                        <p:tgtEl>
                                          <p:spTgt spid="13323">
                                            <p:txEl>
                                              <p:charRg st="76" end="19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矩形 14344"/>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35842" name="矩形 14345"/>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14347" name="矩形 14346"/>
          <p:cNvSpPr/>
          <p:nvPr/>
        </p:nvSpPr>
        <p:spPr>
          <a:xfrm>
            <a:off x="1056005" y="1998504"/>
            <a:ext cx="10080000" cy="2861310"/>
          </a:xfrm>
          <a:prstGeom prst="rect">
            <a:avLst/>
          </a:prstGeom>
          <a:noFill/>
          <a:ln w="9525">
            <a:noFill/>
          </a:ln>
        </p:spPr>
        <p:txBody>
          <a:bodyPr anchor="ctr" anchorCtr="0">
            <a:spAutoFit/>
          </a:bodyPr>
          <a:p>
            <a:pPr indent="635000" algn="just" eaLnBrk="0" hangingPunct="0">
              <a:lnSpc>
                <a:spcPct val="150000"/>
              </a:lnSpc>
              <a:extLst>
                <a:ext uri="{35155182-B16C-46BC-9424-99874614C6A1}">
                  <wpsdc:indentchars xmlns:wpsdc="http://www.wps.cn/officeDocument/2017/drawingmlCustomData" val="200" checksum="3913960871"/>
                </a:ext>
              </a:extLst>
            </a:pPr>
            <a:r>
              <a:rPr lang="zh-CN" altLang="en-US" sz="24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rPr>
              <a:t>在地质，大气，环境科学中数学工具是必不可少的，管理科学，后台控制，产品设计，全能投资分析，保险业，市场需求预测等正在广泛应用着数学。数学在经济学理论的发展中扮演着重要角色。难怪有人说“数学是人类知识的入口处之一”你要进入人类知识的宝库，就必须掌握好数学。</a:t>
            </a:r>
            <a:endParaRPr lang="zh-CN" altLang="en-US" sz="2400" spc="100" dirty="0">
              <a:solidFill>
                <a:schemeClr val="tx1"/>
              </a:solidFill>
              <a:uFillTx/>
              <a:latin typeface="Microsoft YaHei" panose="020B0503020204020204" charset="-122"/>
              <a:ea typeface="Microsoft YaHei Regular" panose="020B0503020204020204" charset="-122"/>
              <a:cs typeface="Microsoft YaHei Regular"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347">
                                            <p:txEl>
                                              <p:charRg st="0" end="132"/>
                                            </p:txEl>
                                          </p:spTgt>
                                        </p:tgtEl>
                                        <p:attrNameLst>
                                          <p:attrName>style.visibility</p:attrName>
                                        </p:attrNameLst>
                                      </p:cBhvr>
                                      <p:to>
                                        <p:strVal val="visible"/>
                                      </p:to>
                                    </p:set>
                                    <p:animEffect transition="in" filter="fade">
                                      <p:cBhvr>
                                        <p:cTn id="7" dur="1000"/>
                                        <p:tgtEl>
                                          <p:spTgt spid="14347">
                                            <p:txEl>
                                              <p:charRg st="0" end="132"/>
                                            </p:txEl>
                                          </p:spTgt>
                                        </p:tgtEl>
                                      </p:cBhvr>
                                    </p:animEffect>
                                    <p:anim calcmode="lin" valueType="num">
                                      <p:cBhvr>
                                        <p:cTn id="8" dur="1000" fill="hold"/>
                                        <p:tgtEl>
                                          <p:spTgt spid="14347">
                                            <p:txEl>
                                              <p:charRg st="0" end="132"/>
                                            </p:txEl>
                                          </p:spTgt>
                                        </p:tgtEl>
                                        <p:attrNameLst>
                                          <p:attrName>ppt_x</p:attrName>
                                        </p:attrNameLst>
                                      </p:cBhvr>
                                      <p:tavLst>
                                        <p:tav tm="0">
                                          <p:val>
                                            <p:strVal val="#ppt_x"/>
                                          </p:val>
                                        </p:tav>
                                        <p:tav tm="100000">
                                          <p:val>
                                            <p:strVal val="#ppt_x"/>
                                          </p:val>
                                        </p:tav>
                                      </p:tavLst>
                                    </p:anim>
                                    <p:anim calcmode="lin" valueType="num">
                                      <p:cBhvr>
                                        <p:cTn id="9" dur="1000" fill="hold"/>
                                        <p:tgtEl>
                                          <p:spTgt spid="14347">
                                            <p:txEl>
                                              <p:charRg st="0" end="13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矩形 15368"/>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36866" name="矩形 15369"/>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15371" name="矩形 15370"/>
          <p:cNvSpPr/>
          <p:nvPr/>
        </p:nvSpPr>
        <p:spPr>
          <a:xfrm>
            <a:off x="1056005" y="1629409"/>
            <a:ext cx="10080000" cy="3599815"/>
          </a:xfrm>
          <a:prstGeom prst="rect">
            <a:avLst/>
          </a:prstGeom>
          <a:noFill/>
          <a:ln w="9525">
            <a:noFill/>
          </a:ln>
        </p:spPr>
        <p:txBody>
          <a:bodyPr anchor="ctr">
            <a:spAutoFit/>
          </a:bodyPr>
          <a:p>
            <a:pPr algn="ctr" eaLnBrk="0" fontAlgn="base" hangingPunct="0">
              <a:lnSpc>
                <a:spcPct val="150000"/>
              </a:lnSpc>
            </a:pPr>
            <a:r>
              <a:rPr lang="zh-CN" altLang="en-US" sz="3200" b="1" strike="noStrike" noProof="1" dirty="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itchFamily="2" charset="-122"/>
                <a:cs typeface="+mn-cs"/>
              </a:rPr>
              <a:t>培养理性思维</a:t>
            </a:r>
            <a:endParaRPr lang="zh-CN" altLang="en-US" sz="3200" b="1" strike="noStrike" noProof="1"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a:p>
            <a:pPr indent="596900" algn="just" eaLnBrk="0" hangingPunct="0">
              <a:lnSpc>
                <a:spcPct val="150000"/>
              </a:lnSpc>
              <a:extLst>
                <a:ext uri="{35155182-B16C-46BC-9424-99874614C6A1}">
                  <wpsdc:indentchars xmlns:wpsdc="http://www.wps.cn/officeDocument/2017/drawingmlCustomData" val="200" checksum="2387145884"/>
                </a:ext>
              </a:extLst>
            </a:pPr>
            <a:r>
              <a:rPr lang="zh-CN" altLang="en-US" sz="2400" b="1" spc="-50" noProof="1" dirty="0">
                <a:solidFill>
                  <a:schemeClr val="tx1"/>
                </a:solidFill>
                <a:uFillTx/>
                <a:latin typeface="Times New Roman" panose="02020603050405020304" pitchFamily="18" charset="0"/>
                <a:ea typeface="宋体" pitchFamily="2" charset="-122"/>
                <a:cs typeface="+mn-cs"/>
              </a:rPr>
              <a:t>我们知道数学的特点是研究对象的高度抽象性和论证方法的演绎性。在数学中要论证的一个结论的成立是根据假设（包括公理）按照形式逻辑推演出来的，除此之外，不允许任何其他东西作为导出结论的依据。因此，在学数学的过程中，人的逻辑思维能力能够得到很好的训练，考虑问题思路清楚逻辑性强，说明问题能以理服人。这是一个人很重要的一种思维品质。</a:t>
            </a:r>
            <a:endParaRPr lang="zh-CN" altLang="en-US" sz="2400" b="1" spc="-50" noProof="1" dirty="0">
              <a:solidFill>
                <a:schemeClr val="tx1"/>
              </a:solidFill>
              <a:uFillTx/>
              <a:latin typeface="Times New Roman" panose="02020603050405020304" pitchFamily="18" charset="0"/>
              <a:ea typeface="宋体"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5371">
                                            <p:txEl>
                                              <p:charRg st="0" end="34"/>
                                            </p:txEl>
                                          </p:spTgt>
                                        </p:tgtEl>
                                        <p:attrNameLst>
                                          <p:attrName>style.visibility</p:attrName>
                                        </p:attrNameLst>
                                      </p:cBhvr>
                                      <p:to>
                                        <p:strVal val="visible"/>
                                      </p:to>
                                    </p:set>
                                    <p:anim calcmode="lin" valueType="num">
                                      <p:cBhvr>
                                        <p:cTn id="7" dur="1000" fill="hold"/>
                                        <p:tgtEl>
                                          <p:spTgt spid="15371">
                                            <p:txEl>
                                              <p:charRg st="0" end="34"/>
                                            </p:txEl>
                                          </p:spTgt>
                                        </p:tgtEl>
                                        <p:attrNameLst>
                                          <p:attrName>ppt_x</p:attrName>
                                        </p:attrNameLst>
                                      </p:cBhvr>
                                      <p:tavLst>
                                        <p:tav tm="0">
                                          <p:val>
                                            <p:strVal val="#ppt_x-.2"/>
                                          </p:val>
                                        </p:tav>
                                        <p:tav tm="100000">
                                          <p:val>
                                            <p:strVal val="#ppt_x"/>
                                          </p:val>
                                        </p:tav>
                                      </p:tavLst>
                                    </p:anim>
                                    <p:anim calcmode="lin" valueType="num">
                                      <p:cBhvr>
                                        <p:cTn id="8" dur="1000" fill="hold"/>
                                        <p:tgtEl>
                                          <p:spTgt spid="15371">
                                            <p:txEl>
                                              <p:charRg st="0" end="34"/>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5371">
                                            <p:txEl>
                                              <p:charRg st="0" end="34"/>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5371">
                                            <p:txEl>
                                              <p:charRg st="34" end="203"/>
                                            </p:txEl>
                                          </p:spTgt>
                                        </p:tgtEl>
                                        <p:attrNameLst>
                                          <p:attrName>style.visibility</p:attrName>
                                        </p:attrNameLst>
                                      </p:cBhvr>
                                      <p:to>
                                        <p:strVal val="visible"/>
                                      </p:to>
                                    </p:set>
                                    <p:animEffect transition="in" filter="circle(in)">
                                      <p:cBhvr>
                                        <p:cTn id="14" dur="2000"/>
                                        <p:tgtEl>
                                          <p:spTgt spid="15371">
                                            <p:txEl>
                                              <p:charRg st="34" end="2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矩形 16392"/>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37890" name="矩形 16393"/>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16395" name="矩形 16394"/>
          <p:cNvSpPr/>
          <p:nvPr/>
        </p:nvSpPr>
        <p:spPr>
          <a:xfrm>
            <a:off x="1055688" y="2183289"/>
            <a:ext cx="10080000" cy="2491740"/>
          </a:xfrm>
          <a:prstGeom prst="rect">
            <a:avLst/>
          </a:prstGeom>
          <a:noFill/>
          <a:ln w="9525">
            <a:noFill/>
          </a:ln>
        </p:spPr>
        <p:txBody>
          <a:bodyPr anchor="ctr">
            <a:spAutoFit/>
          </a:bodyPr>
          <a:p>
            <a:pPr algn="ctr" eaLnBrk="0" fontAlgn="base" hangingPunct="0">
              <a:lnSpc>
                <a:spcPct val="150000"/>
              </a:lnSpc>
            </a:pPr>
            <a:r>
              <a:rPr lang="zh-CN" altLang="en-US" sz="3200" b="1" strike="noStrike" noProof="1" dirty="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itchFamily="2" charset="-122"/>
                <a:cs typeface="+mn-cs"/>
              </a:rPr>
              <a:t>美感的熏陶</a:t>
            </a:r>
            <a:endParaRPr lang="zh-CN" altLang="en-US" sz="3200" b="1" strike="noStrike" noProof="1" dirty="0">
              <a:solidFill>
                <a:srgbClr val="FFCC00"/>
              </a:solidFill>
              <a:latin typeface="Times New Roman" panose="02020603050405020304" pitchFamily="18" charset="0"/>
            </a:endParaRPr>
          </a:p>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b="1" strike="noStrike" noProof="1" dirty="0">
                <a:latin typeface="Times New Roman" panose="02020603050405020304" pitchFamily="18" charset="0"/>
                <a:ea typeface="宋体" pitchFamily="2" charset="-122"/>
                <a:cs typeface="+mn-cs"/>
              </a:rPr>
              <a:t>数学的美主要体现在它能给看来杂乱无章的对象带来简单而和谐的秩序，从貌似枯燥无味的数字梳理出深刻而合理的信息，这也是现代人必须具有的一种审美意识。</a:t>
            </a:r>
            <a:endParaRPr lang="zh-CN" altLang="en-US" sz="2400" b="1" strike="noStrike" noProof="1"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395">
                                            <p:txEl>
                                              <p:charRg st="0" end="33"/>
                                            </p:txEl>
                                          </p:spTgt>
                                        </p:tgtEl>
                                        <p:attrNameLst>
                                          <p:attrName>style.visibility</p:attrName>
                                        </p:attrNameLst>
                                      </p:cBhvr>
                                      <p:to>
                                        <p:strVal val="visible"/>
                                      </p:to>
                                    </p:set>
                                    <p:animEffect transition="in" filter="fade">
                                      <p:cBhvr>
                                        <p:cTn id="7" dur="1000"/>
                                        <p:tgtEl>
                                          <p:spTgt spid="16395">
                                            <p:txEl>
                                              <p:charRg st="0" end="33"/>
                                            </p:txEl>
                                          </p:spTgt>
                                        </p:tgtEl>
                                      </p:cBhvr>
                                    </p:animEffect>
                                    <p:anim calcmode="lin" valueType="num">
                                      <p:cBhvr>
                                        <p:cTn id="8" dur="1000" fill="hold"/>
                                        <p:tgtEl>
                                          <p:spTgt spid="16395">
                                            <p:txEl>
                                              <p:charRg st="0" end="33"/>
                                            </p:txEl>
                                          </p:spTgt>
                                        </p:tgtEl>
                                        <p:attrNameLst>
                                          <p:attrName>ppt_x</p:attrName>
                                        </p:attrNameLst>
                                      </p:cBhvr>
                                      <p:tavLst>
                                        <p:tav tm="0">
                                          <p:val>
                                            <p:strVal val="#ppt_x"/>
                                          </p:val>
                                        </p:tav>
                                        <p:tav tm="100000">
                                          <p:val>
                                            <p:strVal val="#ppt_x"/>
                                          </p:val>
                                        </p:tav>
                                      </p:tavLst>
                                    </p:anim>
                                    <p:anim calcmode="lin" valueType="num">
                                      <p:cBhvr>
                                        <p:cTn id="9" dur="1000" fill="hold"/>
                                        <p:tgtEl>
                                          <p:spTgt spid="16395">
                                            <p:txEl>
                                              <p:charRg st="0" end="3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16395">
                                            <p:txEl>
                                              <p:charRg st="33" end="114"/>
                                            </p:txEl>
                                          </p:spTgt>
                                        </p:tgtEl>
                                        <p:attrNameLst>
                                          <p:attrName>style.visibility</p:attrName>
                                        </p:attrNameLst>
                                      </p:cBhvr>
                                      <p:to>
                                        <p:strVal val="visible"/>
                                      </p:to>
                                    </p:set>
                                    <p:animEffect transition="in" filter="wedge">
                                      <p:cBhvr>
                                        <p:cTn id="14" dur="2000"/>
                                        <p:tgtEl>
                                          <p:spTgt spid="16395">
                                            <p:txEl>
                                              <p:charRg st="33" end="1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矩形 63496"/>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38914" name="矩形 63497"/>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63499" name="矩形 63498"/>
          <p:cNvSpPr/>
          <p:nvPr/>
        </p:nvSpPr>
        <p:spPr>
          <a:xfrm>
            <a:off x="1055688" y="1998822"/>
            <a:ext cx="10080000" cy="2861310"/>
          </a:xfrm>
          <a:prstGeom prst="rect">
            <a:avLst/>
          </a:prstGeom>
          <a:noFill/>
          <a:ln w="9525">
            <a:noFill/>
          </a:ln>
        </p:spPr>
        <p:txBody>
          <a:bodyPr anchor="ctr" anchorCtr="0">
            <a:spAutoFit/>
          </a:bodyPr>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b="1" dirty="0">
                <a:latin typeface="Microsoft YaHei Bold" panose="020B0503020204020204" charset="-122"/>
                <a:ea typeface="Microsoft YaHei Bold" panose="020B0503020204020204" charset="-122"/>
              </a:rPr>
              <a:t>数学美的表现形式多种多样：</a:t>
            </a:r>
            <a:endParaRPr lang="zh-CN" altLang="en-US" sz="2400" b="1" dirty="0">
              <a:latin typeface="Microsoft YaHei Bold" panose="020B0503020204020204" charset="-122"/>
              <a:ea typeface="Microsoft YaHei Bold" panose="020B0503020204020204" charset="-122"/>
            </a:endParaRPr>
          </a:p>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从数学的外在形象上观赏：她有体系之美、概念之美、公式之美。</a:t>
            </a:r>
            <a:endParaRPr lang="zh-CN" altLang="en-US" sz="2400" b="1" dirty="0">
              <a:latin typeface="Arial" panose="020B0604020202020204" pitchFamily="34" charset="0"/>
              <a:ea typeface="宋体" pitchFamily="2" charset="-122"/>
            </a:endParaRPr>
          </a:p>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从数学的思维方式上分析：她有简约之美、无限之美、抽象之美、类比之美。</a:t>
            </a:r>
            <a:endParaRPr lang="zh-CN" altLang="en-US" sz="2400" b="1" dirty="0">
              <a:latin typeface="Arial" panose="020B0604020202020204" pitchFamily="34" charset="0"/>
              <a:ea typeface="宋体" pitchFamily="2" charset="-122"/>
            </a:endParaRPr>
          </a:p>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从美学原理上探讨：她有对称之美、和谐之美、奇异之美等。 </a:t>
            </a:r>
            <a:endParaRPr lang="zh-CN" altLang="en-US" sz="2400" b="1"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3499">
                                            <p:txEl>
                                              <p:charRg st="0" end="21"/>
                                            </p:txEl>
                                          </p:spTgt>
                                        </p:tgtEl>
                                        <p:attrNameLst>
                                          <p:attrName>style.visibility</p:attrName>
                                        </p:attrNameLst>
                                      </p:cBhvr>
                                      <p:to>
                                        <p:strVal val="visible"/>
                                      </p:to>
                                    </p:set>
                                    <p:animEffect transition="in" filter="fade">
                                      <p:cBhvr>
                                        <p:cTn id="7" dur="1000"/>
                                        <p:tgtEl>
                                          <p:spTgt spid="63499">
                                            <p:txEl>
                                              <p:charRg st="0" end="21"/>
                                            </p:txEl>
                                          </p:spTgt>
                                        </p:tgtEl>
                                      </p:cBhvr>
                                    </p:animEffect>
                                    <p:anim calcmode="lin" valueType="num">
                                      <p:cBhvr>
                                        <p:cTn id="8" dur="1000" fill="hold"/>
                                        <p:tgtEl>
                                          <p:spTgt spid="63499">
                                            <p:txEl>
                                              <p:charRg st="0" end="21"/>
                                            </p:txEl>
                                          </p:spTgt>
                                        </p:tgtEl>
                                        <p:attrNameLst>
                                          <p:attrName>ppt_x</p:attrName>
                                        </p:attrNameLst>
                                      </p:cBhvr>
                                      <p:tavLst>
                                        <p:tav tm="0">
                                          <p:val>
                                            <p:strVal val="#ppt_x"/>
                                          </p:val>
                                        </p:tav>
                                        <p:tav tm="100000">
                                          <p:val>
                                            <p:strVal val="#ppt_x"/>
                                          </p:val>
                                        </p:tav>
                                      </p:tavLst>
                                    </p:anim>
                                    <p:anim calcmode="lin" valueType="num">
                                      <p:cBhvr>
                                        <p:cTn id="9" dur="1000" fill="hold"/>
                                        <p:tgtEl>
                                          <p:spTgt spid="63499">
                                            <p:txEl>
                                              <p:charRg st="0" end="2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3499">
                                            <p:txEl>
                                              <p:charRg st="21" end="58"/>
                                            </p:txEl>
                                          </p:spTgt>
                                        </p:tgtEl>
                                        <p:attrNameLst>
                                          <p:attrName>style.visibility</p:attrName>
                                        </p:attrNameLst>
                                      </p:cBhvr>
                                      <p:to>
                                        <p:strVal val="visible"/>
                                      </p:to>
                                    </p:set>
                                    <p:animEffect transition="in" filter="fade">
                                      <p:cBhvr>
                                        <p:cTn id="14" dur="1000"/>
                                        <p:tgtEl>
                                          <p:spTgt spid="63499">
                                            <p:txEl>
                                              <p:charRg st="21" end="58"/>
                                            </p:txEl>
                                          </p:spTgt>
                                        </p:tgtEl>
                                      </p:cBhvr>
                                    </p:animEffect>
                                    <p:anim calcmode="lin" valueType="num">
                                      <p:cBhvr>
                                        <p:cTn id="15" dur="1000" fill="hold"/>
                                        <p:tgtEl>
                                          <p:spTgt spid="63499">
                                            <p:txEl>
                                              <p:charRg st="21" end="58"/>
                                            </p:txEl>
                                          </p:spTgt>
                                        </p:tgtEl>
                                        <p:attrNameLst>
                                          <p:attrName>ppt_x</p:attrName>
                                        </p:attrNameLst>
                                      </p:cBhvr>
                                      <p:tavLst>
                                        <p:tav tm="0">
                                          <p:val>
                                            <p:strVal val="#ppt_x"/>
                                          </p:val>
                                        </p:tav>
                                        <p:tav tm="100000">
                                          <p:val>
                                            <p:strVal val="#ppt_x"/>
                                          </p:val>
                                        </p:tav>
                                      </p:tavLst>
                                    </p:anim>
                                    <p:anim calcmode="lin" valueType="num">
                                      <p:cBhvr>
                                        <p:cTn id="16" dur="1000" fill="hold"/>
                                        <p:tgtEl>
                                          <p:spTgt spid="63499">
                                            <p:txEl>
                                              <p:charRg st="21" end="58"/>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3499">
                                            <p:txEl>
                                              <p:charRg st="58" end="100"/>
                                            </p:txEl>
                                          </p:spTgt>
                                        </p:tgtEl>
                                        <p:attrNameLst>
                                          <p:attrName>style.visibility</p:attrName>
                                        </p:attrNameLst>
                                      </p:cBhvr>
                                      <p:to>
                                        <p:strVal val="visible"/>
                                      </p:to>
                                    </p:set>
                                    <p:animEffect transition="in" filter="fade">
                                      <p:cBhvr>
                                        <p:cTn id="21" dur="1000"/>
                                        <p:tgtEl>
                                          <p:spTgt spid="63499">
                                            <p:txEl>
                                              <p:charRg st="58" end="100"/>
                                            </p:txEl>
                                          </p:spTgt>
                                        </p:tgtEl>
                                      </p:cBhvr>
                                    </p:animEffect>
                                    <p:anim calcmode="lin" valueType="num">
                                      <p:cBhvr>
                                        <p:cTn id="22" dur="1000" fill="hold"/>
                                        <p:tgtEl>
                                          <p:spTgt spid="63499">
                                            <p:txEl>
                                              <p:charRg st="58" end="100"/>
                                            </p:txEl>
                                          </p:spTgt>
                                        </p:tgtEl>
                                        <p:attrNameLst>
                                          <p:attrName>ppt_x</p:attrName>
                                        </p:attrNameLst>
                                      </p:cBhvr>
                                      <p:tavLst>
                                        <p:tav tm="0">
                                          <p:val>
                                            <p:strVal val="#ppt_x"/>
                                          </p:val>
                                        </p:tav>
                                        <p:tav tm="100000">
                                          <p:val>
                                            <p:strVal val="#ppt_x"/>
                                          </p:val>
                                        </p:tav>
                                      </p:tavLst>
                                    </p:anim>
                                    <p:anim calcmode="lin" valueType="num">
                                      <p:cBhvr>
                                        <p:cTn id="23" dur="1000" fill="hold"/>
                                        <p:tgtEl>
                                          <p:spTgt spid="63499">
                                            <p:txEl>
                                              <p:charRg st="58" end="10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3499">
                                            <p:txEl>
                                              <p:charRg st="100" end="135"/>
                                            </p:txEl>
                                          </p:spTgt>
                                        </p:tgtEl>
                                        <p:attrNameLst>
                                          <p:attrName>style.visibility</p:attrName>
                                        </p:attrNameLst>
                                      </p:cBhvr>
                                      <p:to>
                                        <p:strVal val="visible"/>
                                      </p:to>
                                    </p:set>
                                    <p:animEffect transition="in" filter="fade">
                                      <p:cBhvr>
                                        <p:cTn id="28" dur="1000"/>
                                        <p:tgtEl>
                                          <p:spTgt spid="63499">
                                            <p:txEl>
                                              <p:charRg st="100" end="135"/>
                                            </p:txEl>
                                          </p:spTgt>
                                        </p:tgtEl>
                                      </p:cBhvr>
                                    </p:animEffect>
                                    <p:anim calcmode="lin" valueType="num">
                                      <p:cBhvr>
                                        <p:cTn id="29" dur="1000" fill="hold"/>
                                        <p:tgtEl>
                                          <p:spTgt spid="63499">
                                            <p:txEl>
                                              <p:charRg st="100" end="135"/>
                                            </p:txEl>
                                          </p:spTgt>
                                        </p:tgtEl>
                                        <p:attrNameLst>
                                          <p:attrName>ppt_x</p:attrName>
                                        </p:attrNameLst>
                                      </p:cBhvr>
                                      <p:tavLst>
                                        <p:tav tm="0">
                                          <p:val>
                                            <p:strVal val="#ppt_x"/>
                                          </p:val>
                                        </p:tav>
                                        <p:tav tm="100000">
                                          <p:val>
                                            <p:strVal val="#ppt_x"/>
                                          </p:val>
                                        </p:tav>
                                      </p:tavLst>
                                    </p:anim>
                                    <p:anim calcmode="lin" valueType="num">
                                      <p:cBhvr>
                                        <p:cTn id="30" dur="1000" fill="hold"/>
                                        <p:tgtEl>
                                          <p:spTgt spid="63499">
                                            <p:txEl>
                                              <p:charRg st="100" end="13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文本框 92161"/>
          <p:cNvSpPr txBox="1"/>
          <p:nvPr/>
        </p:nvSpPr>
        <p:spPr>
          <a:xfrm>
            <a:off x="1055688" y="1998028"/>
            <a:ext cx="10080000" cy="2861310"/>
          </a:xfrm>
          <a:prstGeom prst="rect">
            <a:avLst/>
          </a:prstGeom>
          <a:noFill/>
          <a:ln w="9525">
            <a:noFill/>
          </a:ln>
        </p:spPr>
        <p:txBody>
          <a:bodyPr anchor="t"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数学如今已经越来越被人们认为是在科学发展中具有高度重视课程。它不仅是各专业的后继课程所必需。而且它本身就是科学思维，逻辑分析的素质训练。</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通俗地理解数学是解决问题的技能。</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深层次的认识数学是一种文化 。</a:t>
            </a:r>
            <a:endParaRPr lang="zh-CN" altLang="en-US" sz="2400" b="1"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62">
                                            <p:txEl>
                                              <p:charRg st="0" end="82"/>
                                            </p:txEl>
                                          </p:spTgt>
                                        </p:tgtEl>
                                        <p:attrNameLst>
                                          <p:attrName>style.visibility</p:attrName>
                                        </p:attrNameLst>
                                      </p:cBhvr>
                                      <p:to>
                                        <p:strVal val="visible"/>
                                      </p:to>
                                    </p:set>
                                    <p:anim calcmode="lin" valueType="num">
                                      <p:cBhvr>
                                        <p:cTn id="7" dur="500" fill="hold"/>
                                        <p:tgtEl>
                                          <p:spTgt spid="92162">
                                            <p:txEl>
                                              <p:charRg st="0" end="82"/>
                                            </p:txEl>
                                          </p:spTgt>
                                        </p:tgtEl>
                                        <p:attrNameLst>
                                          <p:attrName>ppt_x</p:attrName>
                                        </p:attrNameLst>
                                      </p:cBhvr>
                                      <p:tavLst>
                                        <p:tav tm="0">
                                          <p:val>
                                            <p:strVal val="#ppt_x"/>
                                          </p:val>
                                        </p:tav>
                                        <p:tav tm="100000">
                                          <p:val>
                                            <p:strVal val="#ppt_x"/>
                                          </p:val>
                                        </p:tav>
                                      </p:tavLst>
                                    </p:anim>
                                    <p:anim calcmode="lin" valueType="num">
                                      <p:cBhvr>
                                        <p:cTn id="8" dur="500" fill="hold"/>
                                        <p:tgtEl>
                                          <p:spTgt spid="92162">
                                            <p:txEl>
                                              <p:charRg st="0" end="8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2162">
                                            <p:txEl>
                                              <p:charRg st="82" end="106"/>
                                            </p:txEl>
                                          </p:spTgt>
                                        </p:tgtEl>
                                        <p:attrNameLst>
                                          <p:attrName>style.visibility</p:attrName>
                                        </p:attrNameLst>
                                      </p:cBhvr>
                                      <p:to>
                                        <p:strVal val="visible"/>
                                      </p:to>
                                    </p:set>
                                    <p:anim calcmode="lin" valueType="num">
                                      <p:cBhvr>
                                        <p:cTn id="13" dur="500" fill="hold"/>
                                        <p:tgtEl>
                                          <p:spTgt spid="92162">
                                            <p:txEl>
                                              <p:charRg st="82" end="106"/>
                                            </p:txEl>
                                          </p:spTgt>
                                        </p:tgtEl>
                                        <p:attrNameLst>
                                          <p:attrName>ppt_x</p:attrName>
                                        </p:attrNameLst>
                                      </p:cBhvr>
                                      <p:tavLst>
                                        <p:tav tm="0">
                                          <p:val>
                                            <p:strVal val="#ppt_x"/>
                                          </p:val>
                                        </p:tav>
                                        <p:tav tm="100000">
                                          <p:val>
                                            <p:strVal val="#ppt_x"/>
                                          </p:val>
                                        </p:tav>
                                      </p:tavLst>
                                    </p:anim>
                                    <p:anim calcmode="lin" valueType="num">
                                      <p:cBhvr>
                                        <p:cTn id="14" dur="500" fill="hold"/>
                                        <p:tgtEl>
                                          <p:spTgt spid="92162">
                                            <p:txEl>
                                              <p:charRg st="82" end="106"/>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2162">
                                            <p:txEl>
                                              <p:charRg st="106" end="130"/>
                                            </p:txEl>
                                          </p:spTgt>
                                        </p:tgtEl>
                                        <p:attrNameLst>
                                          <p:attrName>style.visibility</p:attrName>
                                        </p:attrNameLst>
                                      </p:cBhvr>
                                      <p:to>
                                        <p:strVal val="visible"/>
                                      </p:to>
                                    </p:set>
                                    <p:anim calcmode="lin" valueType="num">
                                      <p:cBhvr>
                                        <p:cTn id="17" dur="500" fill="hold"/>
                                        <p:tgtEl>
                                          <p:spTgt spid="92162">
                                            <p:txEl>
                                              <p:charRg st="106" end="130"/>
                                            </p:txEl>
                                          </p:spTgt>
                                        </p:tgtEl>
                                        <p:attrNameLst>
                                          <p:attrName>ppt_x</p:attrName>
                                        </p:attrNameLst>
                                      </p:cBhvr>
                                      <p:tavLst>
                                        <p:tav tm="0">
                                          <p:val>
                                            <p:strVal val="#ppt_x"/>
                                          </p:val>
                                        </p:tav>
                                        <p:tav tm="100000">
                                          <p:val>
                                            <p:strVal val="#ppt_x"/>
                                          </p:val>
                                        </p:tav>
                                      </p:tavLst>
                                    </p:anim>
                                    <p:anim calcmode="lin" valueType="num">
                                      <p:cBhvr>
                                        <p:cTn id="18" dur="500" fill="hold"/>
                                        <p:tgtEl>
                                          <p:spTgt spid="92162">
                                            <p:txEl>
                                              <p:charRg st="106" end="13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矩形 98312"/>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41986" name="矩形 98313"/>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98315" name="矩形 98314"/>
          <p:cNvSpPr/>
          <p:nvPr/>
        </p:nvSpPr>
        <p:spPr>
          <a:xfrm>
            <a:off x="1055688" y="1721485"/>
            <a:ext cx="10080000" cy="3415030"/>
          </a:xfrm>
          <a:prstGeom prst="rect">
            <a:avLst/>
          </a:prstGeom>
          <a:noFill/>
          <a:ln w="9525">
            <a:noFill/>
          </a:ln>
        </p:spPr>
        <p:txBody>
          <a:bodyPr anchor="ctr"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数学具有比数学知识体系更为丰富和深邃的文化内涵。</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学习数学不仅是为了获取知识，更能通过数学学习接受数学精神、数学思想和数学方法的熏陶，提高思维能力，锻炼思维品质。</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数学教育不仅可以培养人正直与诚实的品质，也能锻炼人顽强的意志与勇气。</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sym typeface="+mn-ea"/>
              </a:rPr>
              <a:t>因此，数学是对人们的科学思维与文化素质的哺育。</a:t>
            </a:r>
            <a:r>
              <a:rPr lang="zh-CN" altLang="en-US" sz="2400" dirty="0">
                <a:latin typeface="Arial" panose="020B0604020202020204" pitchFamily="34" charset="0"/>
                <a:sym typeface="+mn-ea"/>
              </a:rPr>
              <a:t> </a:t>
            </a:r>
            <a:endParaRPr lang="zh-CN" altLang="en-US" sz="2400" b="1"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8315">
                                            <p:txEl>
                                              <p:charRg st="0" end="32"/>
                                            </p:txEl>
                                          </p:spTgt>
                                        </p:tgtEl>
                                        <p:attrNameLst>
                                          <p:attrName>style.visibility</p:attrName>
                                        </p:attrNameLst>
                                      </p:cBhvr>
                                      <p:to>
                                        <p:strVal val="visible"/>
                                      </p:to>
                                    </p:set>
                                    <p:anim calcmode="lin" valueType="num">
                                      <p:cBhvr>
                                        <p:cTn id="7" dur="500" fill="hold"/>
                                        <p:tgtEl>
                                          <p:spTgt spid="98315">
                                            <p:txEl>
                                              <p:charRg st="0" end="32"/>
                                            </p:txEl>
                                          </p:spTgt>
                                        </p:tgtEl>
                                        <p:attrNameLst>
                                          <p:attrName>ppt_x</p:attrName>
                                        </p:attrNameLst>
                                      </p:cBhvr>
                                      <p:tavLst>
                                        <p:tav tm="0">
                                          <p:val>
                                            <p:strVal val="#ppt_x"/>
                                          </p:val>
                                        </p:tav>
                                        <p:tav tm="100000">
                                          <p:val>
                                            <p:strVal val="#ppt_x"/>
                                          </p:val>
                                        </p:tav>
                                      </p:tavLst>
                                    </p:anim>
                                    <p:anim calcmode="lin" valueType="num">
                                      <p:cBhvr>
                                        <p:cTn id="8" dur="500" fill="hold"/>
                                        <p:tgtEl>
                                          <p:spTgt spid="98315">
                                            <p:txEl>
                                              <p:charRg st="0" end="3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8315">
                                            <p:txEl>
                                              <p:charRg st="32" end="96"/>
                                            </p:txEl>
                                          </p:spTgt>
                                        </p:tgtEl>
                                        <p:attrNameLst>
                                          <p:attrName>style.visibility</p:attrName>
                                        </p:attrNameLst>
                                      </p:cBhvr>
                                      <p:to>
                                        <p:strVal val="visible"/>
                                      </p:to>
                                    </p:set>
                                    <p:anim calcmode="lin" valueType="num">
                                      <p:cBhvr>
                                        <p:cTn id="13" dur="500" fill="hold"/>
                                        <p:tgtEl>
                                          <p:spTgt spid="98315">
                                            <p:txEl>
                                              <p:charRg st="32" end="96"/>
                                            </p:txEl>
                                          </p:spTgt>
                                        </p:tgtEl>
                                        <p:attrNameLst>
                                          <p:attrName>ppt_x</p:attrName>
                                        </p:attrNameLst>
                                      </p:cBhvr>
                                      <p:tavLst>
                                        <p:tav tm="0">
                                          <p:val>
                                            <p:strVal val="#ppt_x"/>
                                          </p:val>
                                        </p:tav>
                                        <p:tav tm="100000">
                                          <p:val>
                                            <p:strVal val="#ppt_x"/>
                                          </p:val>
                                        </p:tav>
                                      </p:tavLst>
                                    </p:anim>
                                    <p:anim calcmode="lin" valueType="num">
                                      <p:cBhvr>
                                        <p:cTn id="14" dur="500" fill="hold"/>
                                        <p:tgtEl>
                                          <p:spTgt spid="98315">
                                            <p:txEl>
                                              <p:charRg st="32" end="9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8315">
                                            <p:txEl>
                                              <p:charRg st="96" end="138"/>
                                            </p:txEl>
                                          </p:spTgt>
                                        </p:tgtEl>
                                        <p:attrNameLst>
                                          <p:attrName>style.visibility</p:attrName>
                                        </p:attrNameLst>
                                      </p:cBhvr>
                                      <p:to>
                                        <p:strVal val="visible"/>
                                      </p:to>
                                    </p:set>
                                    <p:anim calcmode="lin" valueType="num">
                                      <p:cBhvr>
                                        <p:cTn id="19" dur="500" fill="hold"/>
                                        <p:tgtEl>
                                          <p:spTgt spid="98315">
                                            <p:txEl>
                                              <p:charRg st="96" end="138"/>
                                            </p:txEl>
                                          </p:spTgt>
                                        </p:tgtEl>
                                        <p:attrNameLst>
                                          <p:attrName>ppt_x</p:attrName>
                                        </p:attrNameLst>
                                      </p:cBhvr>
                                      <p:tavLst>
                                        <p:tav tm="0">
                                          <p:val>
                                            <p:strVal val="#ppt_x"/>
                                          </p:val>
                                        </p:tav>
                                        <p:tav tm="100000">
                                          <p:val>
                                            <p:strVal val="#ppt_x"/>
                                          </p:val>
                                        </p:tav>
                                      </p:tavLst>
                                    </p:anim>
                                    <p:anim calcmode="lin" valueType="num">
                                      <p:cBhvr>
                                        <p:cTn id="20" dur="500" fill="hold"/>
                                        <p:tgtEl>
                                          <p:spTgt spid="98315">
                                            <p:txEl>
                                              <p:charRg st="96" end="13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8315">
                                            <p:txEl>
                                              <p:charRg st="3" end="3"/>
                                            </p:txEl>
                                          </p:spTgt>
                                        </p:tgtEl>
                                        <p:attrNameLst>
                                          <p:attrName>style.visibility</p:attrName>
                                        </p:attrNameLst>
                                      </p:cBhvr>
                                      <p:to>
                                        <p:strVal val="visible"/>
                                      </p:to>
                                    </p:set>
                                    <p:anim calcmode="lin" valueType="num">
                                      <p:cBhvr>
                                        <p:cTn id="25" dur="500" fill="hold"/>
                                        <p:tgtEl>
                                          <p:spTgt spid="98315">
                                            <p:txEl>
                                              <p:char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98315">
                                            <p:txEl>
                                              <p:char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矩形 93192"/>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43010" name="矩形 93193"/>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93195" name="矩形 93194"/>
          <p:cNvSpPr/>
          <p:nvPr/>
        </p:nvSpPr>
        <p:spPr>
          <a:xfrm>
            <a:off x="1055688" y="1998663"/>
            <a:ext cx="10080000" cy="2861310"/>
          </a:xfrm>
          <a:prstGeom prst="rect">
            <a:avLst/>
          </a:prstGeom>
          <a:noFill/>
          <a:ln w="9525">
            <a:noFill/>
          </a:ln>
        </p:spPr>
        <p:txBody>
          <a:bodyPr anchor="ctr"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数学在其过程中，伴随着数学知识的发生生成、传播而在特定的数学共同体内积蓄下的对人的发展具有重要促进和启迪价值的数学思考方法、数学思想观念及数学精神品格等，这些都属于数学文化。</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数学文化：</a:t>
            </a:r>
            <a:r>
              <a:rPr lang="zh-CN" altLang="en-US" sz="2400" b="1" spc="-100" dirty="0">
                <a:solidFill>
                  <a:schemeClr val="tx1"/>
                </a:solidFill>
                <a:uFillTx/>
                <a:latin typeface="Arial" panose="020B0604020202020204" pitchFamily="34" charset="0"/>
                <a:ea typeface="宋体" pitchFamily="2" charset="-122"/>
              </a:rPr>
              <a:t>数学知识、技能、能力和素质等概念的高度概括</a:t>
            </a:r>
            <a:r>
              <a:rPr lang="zh-CN" altLang="en-US" sz="2400" b="1" dirty="0">
                <a:latin typeface="Arial" panose="020B0604020202020204" pitchFamily="34" charset="0"/>
                <a:ea typeface="宋体" pitchFamily="2" charset="-122"/>
              </a:rPr>
              <a:t>。</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数学文化是一种“看不见的文化”。</a:t>
            </a:r>
            <a:endParaRPr lang="zh-CN" altLang="en-US" sz="2400" b="1"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3195">
                                            <p:txEl>
                                              <p:charRg st="0" end="95"/>
                                            </p:txEl>
                                          </p:spTgt>
                                        </p:tgtEl>
                                        <p:attrNameLst>
                                          <p:attrName>style.visibility</p:attrName>
                                        </p:attrNameLst>
                                      </p:cBhvr>
                                      <p:to>
                                        <p:strVal val="visible"/>
                                      </p:to>
                                    </p:set>
                                    <p:anim calcmode="lin" valueType="num">
                                      <p:cBhvr>
                                        <p:cTn id="7" dur="500" fill="hold"/>
                                        <p:tgtEl>
                                          <p:spTgt spid="93195">
                                            <p:txEl>
                                              <p:charRg st="0" end="95"/>
                                            </p:txEl>
                                          </p:spTgt>
                                        </p:tgtEl>
                                        <p:attrNameLst>
                                          <p:attrName>ppt_x</p:attrName>
                                        </p:attrNameLst>
                                      </p:cBhvr>
                                      <p:tavLst>
                                        <p:tav tm="0">
                                          <p:val>
                                            <p:strVal val="#ppt_x"/>
                                          </p:val>
                                        </p:tav>
                                        <p:tav tm="100000">
                                          <p:val>
                                            <p:strVal val="#ppt_x"/>
                                          </p:val>
                                        </p:tav>
                                      </p:tavLst>
                                    </p:anim>
                                    <p:anim calcmode="lin" valueType="num">
                                      <p:cBhvr>
                                        <p:cTn id="8" dur="500" fill="hold"/>
                                        <p:tgtEl>
                                          <p:spTgt spid="93195">
                                            <p:txEl>
                                              <p:charRg st="0" end="9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3195">
                                            <p:txEl>
                                              <p:charRg st="95" end="130"/>
                                            </p:txEl>
                                          </p:spTgt>
                                        </p:tgtEl>
                                        <p:attrNameLst>
                                          <p:attrName>style.visibility</p:attrName>
                                        </p:attrNameLst>
                                      </p:cBhvr>
                                      <p:to>
                                        <p:strVal val="visible"/>
                                      </p:to>
                                    </p:set>
                                    <p:anim calcmode="lin" valueType="num">
                                      <p:cBhvr>
                                        <p:cTn id="13" dur="500" fill="hold"/>
                                        <p:tgtEl>
                                          <p:spTgt spid="93195">
                                            <p:txEl>
                                              <p:charRg st="95" end="130"/>
                                            </p:txEl>
                                          </p:spTgt>
                                        </p:tgtEl>
                                        <p:attrNameLst>
                                          <p:attrName>ppt_x</p:attrName>
                                        </p:attrNameLst>
                                      </p:cBhvr>
                                      <p:tavLst>
                                        <p:tav tm="0">
                                          <p:val>
                                            <p:strVal val="#ppt_x"/>
                                          </p:val>
                                        </p:tav>
                                        <p:tav tm="100000">
                                          <p:val>
                                            <p:strVal val="#ppt_x"/>
                                          </p:val>
                                        </p:tav>
                                      </p:tavLst>
                                    </p:anim>
                                    <p:anim calcmode="lin" valueType="num">
                                      <p:cBhvr>
                                        <p:cTn id="14" dur="500" fill="hold"/>
                                        <p:tgtEl>
                                          <p:spTgt spid="93195">
                                            <p:txEl>
                                              <p:charRg st="95" end="13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3195">
                                            <p:txEl>
                                              <p:charRg st="130" end="154"/>
                                            </p:txEl>
                                          </p:spTgt>
                                        </p:tgtEl>
                                        <p:attrNameLst>
                                          <p:attrName>style.visibility</p:attrName>
                                        </p:attrNameLst>
                                      </p:cBhvr>
                                      <p:to>
                                        <p:strVal val="visible"/>
                                      </p:to>
                                    </p:set>
                                    <p:anim calcmode="lin" valueType="num">
                                      <p:cBhvr>
                                        <p:cTn id="19" dur="500" fill="hold"/>
                                        <p:tgtEl>
                                          <p:spTgt spid="93195">
                                            <p:txEl>
                                              <p:charRg st="130" end="154"/>
                                            </p:txEl>
                                          </p:spTgt>
                                        </p:tgtEl>
                                        <p:attrNameLst>
                                          <p:attrName>ppt_x</p:attrName>
                                        </p:attrNameLst>
                                      </p:cBhvr>
                                      <p:tavLst>
                                        <p:tav tm="0">
                                          <p:val>
                                            <p:strVal val="#ppt_x"/>
                                          </p:val>
                                        </p:tav>
                                        <p:tav tm="100000">
                                          <p:val>
                                            <p:strVal val="#ppt_x"/>
                                          </p:val>
                                        </p:tav>
                                      </p:tavLst>
                                    </p:anim>
                                    <p:anim calcmode="lin" valueType="num">
                                      <p:cBhvr>
                                        <p:cTn id="20" dur="500" fill="hold"/>
                                        <p:tgtEl>
                                          <p:spTgt spid="93195">
                                            <p:txEl>
                                              <p:charRg st="130" end="15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矩形 67592"/>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23554" name="矩形 67596"/>
          <p:cNvSpPr/>
          <p:nvPr/>
        </p:nvSpPr>
        <p:spPr>
          <a:xfrm>
            <a:off x="2654618" y="2921318"/>
            <a:ext cx="6882130" cy="1014730"/>
          </a:xfrm>
          <a:prstGeom prst="rect">
            <a:avLst/>
          </a:prstGeom>
          <a:noFill/>
          <a:ln w="9525">
            <a:noFill/>
          </a:ln>
        </p:spPr>
        <p:txBody>
          <a:bodyPr wrap="none" anchor="t" anchorCtr="0">
            <a:spAutoFit/>
          </a:bodyPr>
          <a:p>
            <a:pPr algn="ctr">
              <a:lnSpc>
                <a:spcPct val="100000"/>
              </a:lnSpc>
              <a:spcBef>
                <a:spcPct val="50000"/>
              </a:spcBef>
            </a:pPr>
            <a:r>
              <a:rPr lang="en-US" altLang="zh-CN" sz="6000" b="1" dirty="0">
                <a:latin typeface="方正姚体" panose="02010601030101010101" pitchFamily="2" charset="-122"/>
                <a:ea typeface="方正姚体" panose="02010601030101010101" pitchFamily="2" charset="-122"/>
              </a:rPr>
              <a:t>1.</a:t>
            </a:r>
            <a:r>
              <a:rPr lang="zh-CN" altLang="en-US" sz="6000" b="1" dirty="0">
                <a:latin typeface="方正姚体" panose="02010601030101010101" pitchFamily="2" charset="-122"/>
                <a:ea typeface="方正姚体" panose="02010601030101010101" pitchFamily="2" charset="-122"/>
              </a:rPr>
              <a:t>高等数学是什么？</a:t>
            </a:r>
            <a:endParaRPr lang="zh-CN" altLang="en-US" sz="6000" b="1" dirty="0">
              <a:latin typeface="方正姚体" panose="02010601030101010101" pitchFamily="2" charset="-122"/>
              <a:ea typeface="方正姚体" panose="02010601030101010101"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矩形 94216"/>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44034" name="矩形 94217"/>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94219" name="矩形 94218"/>
          <p:cNvSpPr/>
          <p:nvPr/>
        </p:nvSpPr>
        <p:spPr>
          <a:xfrm>
            <a:off x="1055688" y="1674813"/>
            <a:ext cx="10080000" cy="3507740"/>
          </a:xfrm>
          <a:prstGeom prst="rect">
            <a:avLst/>
          </a:prstGeom>
          <a:noFill/>
          <a:ln w="9525">
            <a:noFill/>
          </a:ln>
        </p:spPr>
        <p:txBody>
          <a:bodyPr anchor="ctr" anchorCtr="0">
            <a:spAutoFit/>
          </a:bodyPr>
          <a:p>
            <a:pPr>
              <a:lnSpc>
                <a:spcPct val="150000"/>
              </a:lnSpc>
            </a:pPr>
            <a:r>
              <a:rPr lang="zh-CN" altLang="en-US" sz="2800" b="1" dirty="0">
                <a:latin typeface="Microsoft YaHei Bold" panose="020B0503020204020204" charset="-122"/>
                <a:ea typeface="Microsoft YaHei Bold" panose="020B0503020204020204" charset="-122"/>
              </a:rPr>
              <a:t>数学的文化价值主要表现在：</a:t>
            </a:r>
            <a:endParaRPr lang="zh-CN" altLang="en-US" sz="2800" b="1" dirty="0">
              <a:latin typeface="Microsoft YaHei Bold" panose="020B0503020204020204" charset="-122"/>
              <a:ea typeface="Microsoft YaHei Bold" panose="020B0503020204020204"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首先，“数学是思维的体操”，由于数学并非对客观事物或现象量性特点的直接研究而是通过相对独立的“模式”的建构，因而它有重要的思维训练功能，对于创造性思维的发展尤具重要意义。</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其次，数学学习需要激情，但更需要理智，需要数学地思维，因而其对于人类理性精神的养成与发展具有特别重要的意义。 </a:t>
            </a:r>
            <a:endParaRPr lang="zh-CN" altLang="en-US" sz="2400" b="1"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4219">
                                            <p:txEl>
                                              <p:charRg st="0" end="21"/>
                                            </p:txEl>
                                          </p:spTgt>
                                        </p:tgtEl>
                                        <p:attrNameLst>
                                          <p:attrName>style.visibility</p:attrName>
                                        </p:attrNameLst>
                                      </p:cBhvr>
                                      <p:to>
                                        <p:strVal val="visible"/>
                                      </p:to>
                                    </p:set>
                                    <p:anim calcmode="lin" valueType="num">
                                      <p:cBhvr>
                                        <p:cTn id="7" dur="500" fill="hold"/>
                                        <p:tgtEl>
                                          <p:spTgt spid="94219">
                                            <p:txEl>
                                              <p:charRg st="0" end="21"/>
                                            </p:txEl>
                                          </p:spTgt>
                                        </p:tgtEl>
                                        <p:attrNameLst>
                                          <p:attrName>ppt_x</p:attrName>
                                        </p:attrNameLst>
                                      </p:cBhvr>
                                      <p:tavLst>
                                        <p:tav tm="0">
                                          <p:val>
                                            <p:strVal val="#ppt_x"/>
                                          </p:val>
                                        </p:tav>
                                        <p:tav tm="100000">
                                          <p:val>
                                            <p:strVal val="#ppt_x"/>
                                          </p:val>
                                        </p:tav>
                                      </p:tavLst>
                                    </p:anim>
                                    <p:anim calcmode="lin" valueType="num">
                                      <p:cBhvr>
                                        <p:cTn id="8" dur="500" fill="hold"/>
                                        <p:tgtEl>
                                          <p:spTgt spid="94219">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4219">
                                            <p:txEl>
                                              <p:charRg st="21" end="114"/>
                                            </p:txEl>
                                          </p:spTgt>
                                        </p:tgtEl>
                                        <p:attrNameLst>
                                          <p:attrName>style.visibility</p:attrName>
                                        </p:attrNameLst>
                                      </p:cBhvr>
                                      <p:to>
                                        <p:strVal val="visible"/>
                                      </p:to>
                                    </p:set>
                                    <p:anim calcmode="lin" valueType="num">
                                      <p:cBhvr>
                                        <p:cTn id="13" dur="500" fill="hold"/>
                                        <p:tgtEl>
                                          <p:spTgt spid="94219">
                                            <p:txEl>
                                              <p:charRg st="21" end="114"/>
                                            </p:txEl>
                                          </p:spTgt>
                                        </p:tgtEl>
                                        <p:attrNameLst>
                                          <p:attrName>ppt_x</p:attrName>
                                        </p:attrNameLst>
                                      </p:cBhvr>
                                      <p:tavLst>
                                        <p:tav tm="0">
                                          <p:val>
                                            <p:strVal val="#ppt_x"/>
                                          </p:val>
                                        </p:tav>
                                        <p:tav tm="100000">
                                          <p:val>
                                            <p:strVal val="#ppt_x"/>
                                          </p:val>
                                        </p:tav>
                                      </p:tavLst>
                                    </p:anim>
                                    <p:anim calcmode="lin" valueType="num">
                                      <p:cBhvr>
                                        <p:cTn id="14" dur="500" fill="hold"/>
                                        <p:tgtEl>
                                          <p:spTgt spid="94219">
                                            <p:txEl>
                                              <p:charRg st="21" end="11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4219">
                                            <p:txEl>
                                              <p:charRg st="114" end="177"/>
                                            </p:txEl>
                                          </p:spTgt>
                                        </p:tgtEl>
                                        <p:attrNameLst>
                                          <p:attrName>style.visibility</p:attrName>
                                        </p:attrNameLst>
                                      </p:cBhvr>
                                      <p:to>
                                        <p:strVal val="visible"/>
                                      </p:to>
                                    </p:set>
                                    <p:anim calcmode="lin" valueType="num">
                                      <p:cBhvr>
                                        <p:cTn id="19" dur="500" fill="hold"/>
                                        <p:tgtEl>
                                          <p:spTgt spid="94219">
                                            <p:txEl>
                                              <p:charRg st="114" end="177"/>
                                            </p:txEl>
                                          </p:spTgt>
                                        </p:tgtEl>
                                        <p:attrNameLst>
                                          <p:attrName>ppt_x</p:attrName>
                                        </p:attrNameLst>
                                      </p:cBhvr>
                                      <p:tavLst>
                                        <p:tav tm="0">
                                          <p:val>
                                            <p:strVal val="#ppt_x"/>
                                          </p:val>
                                        </p:tav>
                                        <p:tav tm="100000">
                                          <p:val>
                                            <p:strVal val="#ppt_x"/>
                                          </p:val>
                                        </p:tav>
                                      </p:tavLst>
                                    </p:anim>
                                    <p:anim calcmode="lin" valueType="num">
                                      <p:cBhvr>
                                        <p:cTn id="20" dur="500" fill="hold"/>
                                        <p:tgtEl>
                                          <p:spTgt spid="94219">
                                            <p:txEl>
                                              <p:charRg st="114" end="17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矩形 95240"/>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45058" name="矩形 95241"/>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95243" name="矩形 95242"/>
          <p:cNvSpPr/>
          <p:nvPr/>
        </p:nvSpPr>
        <p:spPr>
          <a:xfrm>
            <a:off x="1055688" y="1721962"/>
            <a:ext cx="10080000" cy="3415030"/>
          </a:xfrm>
          <a:prstGeom prst="rect">
            <a:avLst/>
          </a:prstGeom>
          <a:noFill/>
          <a:ln w="9525">
            <a:noFill/>
          </a:ln>
        </p:spPr>
        <p:txBody>
          <a:bodyPr anchor="ctr" anchorCtr="0">
            <a:spAutoFit/>
          </a:bodyPr>
          <a:p>
            <a:pPr indent="720090" algn="just">
              <a:lnSpc>
                <a:spcPct val="150000"/>
              </a:lnSpc>
            </a:pPr>
            <a:r>
              <a:rPr lang="zh-CN" altLang="en-US" sz="2400" b="1" dirty="0">
                <a:latin typeface="Arial" panose="020B0604020202020204" pitchFamily="34" charset="0"/>
                <a:ea typeface="宋体" pitchFamily="2" charset="-122"/>
              </a:rPr>
              <a:t>再次，数学看起来似乎与价值判断无关，然而数学依然具有至高无上的“善”，数学学习同样具有独特的“教化”功能：比如探索过程中的执着与坚韧比如论证过程中的务实与谨严；比如数学规则推导过程中的理智与自律；比如数学创造过程中的开拓与超越，甚至于耐心、责任感、敬业品质、民主精神等。正是这些，见证着数学更为深沉的文化力量使数学可以超越知识本身，找寻到更为朴素、更为丰富，也更为动人的内涵。</a:t>
            </a:r>
            <a:endParaRPr lang="zh-CN" altLang="en-US" sz="2400" b="1"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5243">
                                            <p:txEl>
                                              <p:charRg st="0" end="196"/>
                                            </p:txEl>
                                          </p:spTgt>
                                        </p:tgtEl>
                                        <p:attrNameLst>
                                          <p:attrName>style.visibility</p:attrName>
                                        </p:attrNameLst>
                                      </p:cBhvr>
                                      <p:to>
                                        <p:strVal val="visible"/>
                                      </p:to>
                                    </p:set>
                                    <p:anim calcmode="lin" valueType="num">
                                      <p:cBhvr>
                                        <p:cTn id="7" dur="500" fill="hold"/>
                                        <p:tgtEl>
                                          <p:spTgt spid="95243">
                                            <p:txEl>
                                              <p:charRg st="0" end="196"/>
                                            </p:txEl>
                                          </p:spTgt>
                                        </p:tgtEl>
                                        <p:attrNameLst>
                                          <p:attrName>ppt_x</p:attrName>
                                        </p:attrNameLst>
                                      </p:cBhvr>
                                      <p:tavLst>
                                        <p:tav tm="0">
                                          <p:val>
                                            <p:strVal val="#ppt_x"/>
                                          </p:val>
                                        </p:tav>
                                        <p:tav tm="100000">
                                          <p:val>
                                            <p:strVal val="#ppt_x"/>
                                          </p:val>
                                        </p:tav>
                                      </p:tavLst>
                                    </p:anim>
                                    <p:anim calcmode="lin" valueType="num">
                                      <p:cBhvr>
                                        <p:cTn id="8" dur="500" fill="hold"/>
                                        <p:tgtEl>
                                          <p:spTgt spid="95243">
                                            <p:txEl>
                                              <p:charRg st="0" end="19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矩形 81928"/>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46082" name="矩形 81929"/>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46083" name="矩形 81930"/>
          <p:cNvSpPr/>
          <p:nvPr/>
        </p:nvSpPr>
        <p:spPr>
          <a:xfrm>
            <a:off x="1055688" y="1998028"/>
            <a:ext cx="10080000" cy="2861310"/>
          </a:xfrm>
          <a:prstGeom prst="rect">
            <a:avLst/>
          </a:prstGeom>
          <a:noFill/>
          <a:ln w="9525">
            <a:noFill/>
          </a:ln>
        </p:spPr>
        <p:txBody>
          <a:bodyPr anchor="ctr"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数学教育家米山国藏说过一段意味深长的话：学生们在学校所学到的数学知识，在进入了社会之后，如果没有什么机会应用，那么这种作为知识的数学，通常在出校门后不到一两年就会忘掉，然而他们不管从事什么工作，那种铭刻在人脑中的数学精神和数学思想方法，会长期的在他们的工作和生活中发挥着重要作用</a:t>
            </a:r>
            <a:r>
              <a:rPr lang="en-US" altLang="zh-CN" sz="2400" b="1">
                <a:latin typeface="Arial" panose="020B0604020202020204" pitchFamily="34" charset="0"/>
                <a:ea typeface="宋体" pitchFamily="2" charset="-122"/>
              </a:rPr>
              <a:t>—</a:t>
            </a:r>
            <a:r>
              <a:rPr lang="zh-CN" altLang="en-US" sz="2400" b="1" dirty="0">
                <a:latin typeface="Arial" panose="020B0604020202020204" pitchFamily="34" charset="0"/>
                <a:ea typeface="宋体" pitchFamily="2" charset="-122"/>
              </a:rPr>
              <a:t>数学文化内涵的作用。</a:t>
            </a:r>
            <a:endParaRPr lang="zh-CN" altLang="en-US" sz="2400" b="1" dirty="0">
              <a:latin typeface="Arial" panose="020B0604020202020204" pitchFamily="34" charset="0"/>
              <a:ea typeface="宋体" pitchFamily="2"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矩形 70664"/>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47106" name="矩形 70665"/>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47107" name="文本框 70667"/>
          <p:cNvSpPr txBox="1"/>
          <p:nvPr/>
        </p:nvSpPr>
        <p:spPr>
          <a:xfrm>
            <a:off x="1372235" y="2806700"/>
            <a:ext cx="9447530" cy="1245235"/>
          </a:xfrm>
          <a:prstGeom prst="rect">
            <a:avLst/>
          </a:prstGeom>
          <a:noFill/>
          <a:ln w="9525">
            <a:noFill/>
          </a:ln>
        </p:spPr>
        <p:txBody>
          <a:bodyPr wrap="square" anchor="t" anchorCtr="0">
            <a:spAutoFit/>
          </a:bodyPr>
          <a:p>
            <a:pPr algn="ctr">
              <a:lnSpc>
                <a:spcPct val="125000"/>
              </a:lnSpc>
              <a:spcBef>
                <a:spcPct val="50000"/>
              </a:spcBef>
            </a:pPr>
            <a:r>
              <a:rPr lang="en-US" altLang="zh-CN" sz="6000" b="1" dirty="0">
                <a:latin typeface="方正姚体" panose="02010601030101010101" pitchFamily="2" charset="-122"/>
                <a:ea typeface="方正姚体" panose="02010601030101010101" pitchFamily="2" charset="-122"/>
              </a:rPr>
              <a:t>3.</a:t>
            </a:r>
            <a:r>
              <a:rPr lang="zh-CN" altLang="en-US" sz="6000" b="1" dirty="0">
                <a:latin typeface="方正姚体" panose="02010601030101010101" pitchFamily="2" charset="-122"/>
                <a:ea typeface="方正姚体" panose="02010601030101010101" pitchFamily="2" charset="-122"/>
              </a:rPr>
              <a:t>怎么学习高等数学？</a:t>
            </a:r>
            <a:endParaRPr lang="zh-CN" altLang="en-US" sz="6000" b="1" dirty="0">
              <a:latin typeface="方正姚体" panose="02010601030101010101" pitchFamily="2" charset="-122"/>
              <a:ea typeface="方正姚体" panose="02010601030101010101" pitchFamily="2"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矩形 18440"/>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48130" name="矩形 18441"/>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18443" name="矩形 18442"/>
          <p:cNvSpPr/>
          <p:nvPr/>
        </p:nvSpPr>
        <p:spPr>
          <a:xfrm>
            <a:off x="1056005" y="2275523"/>
            <a:ext cx="10080000" cy="2306955"/>
          </a:xfrm>
          <a:prstGeom prst="rect">
            <a:avLst/>
          </a:prstGeom>
          <a:noFill/>
          <a:ln w="9525">
            <a:noFill/>
          </a:ln>
        </p:spPr>
        <p:txBody>
          <a:bodyPr anchor="ctr" anchorCtr="0">
            <a:spAutoFit/>
          </a:bodyPr>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b="1" dirty="0">
                <a:latin typeface="Times New Roman" panose="02020603050405020304" pitchFamily="18" charset="0"/>
                <a:ea typeface="宋体" pitchFamily="2" charset="-122"/>
              </a:rPr>
              <a:t>对于每位刚踏入大学的同学来说，要从简单、基础的数学思维转到对高度抽象、复杂的高等数学的学习中确实有一定的难度，但似乎越难的学科越具有其独特的魅力，使你不断地掏出心思去学它、懂它、理解它、体会它，从而真正感到它内在的美。 </a:t>
            </a:r>
            <a:endParaRPr lang="zh-CN" altLang="en-US" sz="2400" b="1" dirty="0">
              <a:latin typeface="Times New Roman" panose="02020603050405020304" pitchFamily="18"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8443">
                                            <p:txEl>
                                              <p:charRg st="0" end="120"/>
                                            </p:txEl>
                                          </p:spTgt>
                                        </p:tgtEl>
                                        <p:attrNameLst>
                                          <p:attrName>style.visibility</p:attrName>
                                        </p:attrNameLst>
                                      </p:cBhvr>
                                      <p:to>
                                        <p:strVal val="visible"/>
                                      </p:to>
                                    </p:set>
                                    <p:animEffect transition="in" filter="wedge">
                                      <p:cBhvr>
                                        <p:cTn id="7" dur="2000"/>
                                        <p:tgtEl>
                                          <p:spTgt spid="18443">
                                            <p:txEl>
                                              <p:charRg st="0" end="1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矩形 19464"/>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49154" name="矩形 19465"/>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19467" name="矩形 19466"/>
          <p:cNvSpPr/>
          <p:nvPr/>
        </p:nvSpPr>
        <p:spPr>
          <a:xfrm>
            <a:off x="1055688" y="2829561"/>
            <a:ext cx="10080000" cy="1198880"/>
          </a:xfrm>
          <a:prstGeom prst="rect">
            <a:avLst/>
          </a:prstGeom>
          <a:noFill/>
          <a:ln w="9525">
            <a:noFill/>
          </a:ln>
        </p:spPr>
        <p:txBody>
          <a:bodyPr wrap="square" anchor="ctr" anchorCtr="0">
            <a:spAutoFit/>
          </a:bodyPr>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b="1" dirty="0">
                <a:latin typeface="宋体" charset="0"/>
                <a:ea typeface="宋体" pitchFamily="2" charset="-122"/>
              </a:rPr>
              <a:t>要学好高等数学最基本的就是要做好</a:t>
            </a:r>
            <a:r>
              <a:rPr lang="zh-CN" altLang="en-US" sz="2400" b="1" dirty="0">
                <a:solidFill>
                  <a:schemeClr val="tx2"/>
                </a:solidFill>
                <a:latin typeface="宋体" charset="0"/>
                <a:ea typeface="宋体" pitchFamily="2" charset="-122"/>
                <a:hlinkClick r:id="rId1" action="ppaction://hlinksldjump"/>
              </a:rPr>
              <a:t>预习</a:t>
            </a:r>
            <a:r>
              <a:rPr lang="zh-CN" altLang="en-US" sz="2400" b="1" dirty="0">
                <a:solidFill>
                  <a:schemeClr val="tx2"/>
                </a:solidFill>
                <a:latin typeface="宋体" charset="0"/>
                <a:ea typeface="宋体" pitchFamily="2" charset="-122"/>
              </a:rPr>
              <a:t>、</a:t>
            </a:r>
            <a:r>
              <a:rPr lang="zh-CN" altLang="en-US" sz="2400" b="1" dirty="0">
                <a:solidFill>
                  <a:schemeClr val="tx2"/>
                </a:solidFill>
                <a:latin typeface="宋体" charset="0"/>
                <a:ea typeface="宋体" pitchFamily="2" charset="-122"/>
                <a:hlinkClick r:id="rId2" action="ppaction://hlinksldjump"/>
              </a:rPr>
              <a:t>听课</a:t>
            </a:r>
            <a:r>
              <a:rPr lang="zh-CN" altLang="en-US" sz="2400" b="1" dirty="0">
                <a:solidFill>
                  <a:schemeClr val="tx2"/>
                </a:solidFill>
                <a:latin typeface="宋体" charset="0"/>
                <a:ea typeface="宋体" pitchFamily="2" charset="-122"/>
              </a:rPr>
              <a:t>、</a:t>
            </a:r>
            <a:r>
              <a:rPr lang="zh-CN" altLang="en-US" sz="2400" b="1" dirty="0">
                <a:solidFill>
                  <a:schemeClr val="tx2"/>
                </a:solidFill>
                <a:latin typeface="宋体" charset="0"/>
                <a:ea typeface="宋体" pitchFamily="2" charset="-122"/>
                <a:hlinkClick r:id="rId3" action="ppaction://hlinksldjump"/>
              </a:rPr>
              <a:t>方法</a:t>
            </a:r>
            <a:r>
              <a:rPr lang="zh-CN" altLang="en-US" sz="2400" b="1" dirty="0">
                <a:solidFill>
                  <a:schemeClr val="tx2"/>
                </a:solidFill>
                <a:latin typeface="宋体" charset="0"/>
                <a:ea typeface="宋体" pitchFamily="2" charset="-122"/>
              </a:rPr>
              <a:t>、</a:t>
            </a:r>
            <a:r>
              <a:rPr lang="zh-CN" altLang="en-US" sz="2400" b="1" dirty="0">
                <a:solidFill>
                  <a:schemeClr val="tx2"/>
                </a:solidFill>
                <a:latin typeface="宋体" charset="0"/>
                <a:ea typeface="宋体" pitchFamily="2" charset="-122"/>
                <a:hlinkClick r:id="rId4" action="ppaction://hlinksldjump"/>
              </a:rPr>
              <a:t>复习</a:t>
            </a:r>
            <a:r>
              <a:rPr lang="zh-CN" altLang="en-US" sz="2400" b="1" dirty="0">
                <a:solidFill>
                  <a:schemeClr val="tx2"/>
                </a:solidFill>
                <a:latin typeface="宋体" charset="0"/>
                <a:ea typeface="宋体" pitchFamily="2" charset="-122"/>
              </a:rPr>
              <a:t>、</a:t>
            </a:r>
            <a:r>
              <a:rPr lang="zh-CN" altLang="en-US" sz="2400" b="1" dirty="0">
                <a:solidFill>
                  <a:schemeClr val="tx2"/>
                </a:solidFill>
                <a:latin typeface="宋体" charset="0"/>
                <a:ea typeface="宋体" pitchFamily="2" charset="-122"/>
                <a:hlinkClick r:id="rId5" action="ppaction://hlinksldjump"/>
              </a:rPr>
              <a:t>作业</a:t>
            </a:r>
            <a:r>
              <a:rPr lang="zh-CN" altLang="en-US" sz="2400" b="1" dirty="0">
                <a:solidFill>
                  <a:schemeClr val="tx2"/>
                </a:solidFill>
                <a:latin typeface="宋体" charset="0"/>
                <a:ea typeface="宋体" pitchFamily="2" charset="-122"/>
              </a:rPr>
              <a:t>和</a:t>
            </a:r>
            <a:r>
              <a:rPr lang="zh-CN" altLang="en-US" sz="2400" b="1" dirty="0">
                <a:solidFill>
                  <a:schemeClr val="tx2"/>
                </a:solidFill>
                <a:latin typeface="宋体" charset="0"/>
                <a:ea typeface="宋体" pitchFamily="2" charset="-122"/>
                <a:hlinkClick r:id="rId6" action="ppaction://hlinksldjump"/>
              </a:rPr>
              <a:t>答疑</a:t>
            </a:r>
            <a:r>
              <a:rPr lang="zh-CN" altLang="en-US" sz="2400" b="1" dirty="0">
                <a:solidFill>
                  <a:schemeClr val="tx2"/>
                </a:solidFill>
                <a:latin typeface="宋体" charset="0"/>
                <a:ea typeface="宋体" pitchFamily="2" charset="-122"/>
              </a:rPr>
              <a:t>六步。</a:t>
            </a:r>
            <a:r>
              <a:rPr lang="zh-CN" altLang="en-US" sz="2400" b="1" dirty="0">
                <a:latin typeface="宋体" charset="0"/>
                <a:ea typeface="宋体" pitchFamily="2" charset="-122"/>
              </a:rPr>
              <a:t>这六个步骤是学好高等数学的重要环节。</a:t>
            </a:r>
            <a:endParaRPr lang="zh-CN" altLang="en-US" sz="2400" b="1" dirty="0">
              <a:latin typeface="宋体"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9467">
                                            <p:txEl>
                                              <p:charRg st="0" end="58"/>
                                            </p:txEl>
                                          </p:spTgt>
                                        </p:tgtEl>
                                        <p:attrNameLst>
                                          <p:attrName>style.visibility</p:attrName>
                                        </p:attrNameLst>
                                      </p:cBhvr>
                                      <p:to>
                                        <p:strVal val="visible"/>
                                      </p:to>
                                    </p:set>
                                    <p:animEffect transition="in" filter="circle(in)">
                                      <p:cBhvr>
                                        <p:cTn id="7" dur="2000"/>
                                        <p:tgtEl>
                                          <p:spTgt spid="19467">
                                            <p:txEl>
                                              <p:charRg st="0" end="5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矩形 47112"/>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50178" name="矩形 47113"/>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47115" name="矩形 47114"/>
          <p:cNvSpPr/>
          <p:nvPr/>
        </p:nvSpPr>
        <p:spPr>
          <a:xfrm>
            <a:off x="1055688" y="2254568"/>
            <a:ext cx="10080000" cy="2861310"/>
          </a:xfrm>
          <a:prstGeom prst="rect">
            <a:avLst/>
          </a:prstGeom>
          <a:noFill/>
          <a:ln w="9525">
            <a:noFill/>
          </a:ln>
        </p:spPr>
        <p:txBody>
          <a:bodyPr anchor="ctr"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预习能充分提高课堂听课效率，要良好的预习习惯。学生对学习高等数学的感受是“上课听得懂作业做不来”。说到底，还是上课没真懂，而其因素之一可能是没有认真预习。对于预习，大家都觉得特别累，既费时间，又达不到很好的效果。这是因为大家对预习的要求没掌握好，把预习当作了自学实际上预习与自学是两个不同概念。 </a:t>
            </a:r>
            <a:endParaRPr lang="zh-CN" altLang="en-US" sz="2400" b="1" dirty="0">
              <a:latin typeface="Arial" panose="020B0604020202020204" pitchFamily="34" charset="0"/>
              <a:ea typeface="宋体" pitchFamily="2" charset="-122"/>
            </a:endParaRPr>
          </a:p>
        </p:txBody>
      </p:sp>
      <p:sp>
        <p:nvSpPr>
          <p:cNvPr id="47116" name="矩形 47115"/>
          <p:cNvSpPr/>
          <p:nvPr/>
        </p:nvSpPr>
        <p:spPr>
          <a:xfrm>
            <a:off x="1055688" y="804863"/>
            <a:ext cx="10080000" cy="645160"/>
          </a:xfrm>
          <a:prstGeom prst="rect">
            <a:avLst/>
          </a:prstGeom>
          <a:noFill/>
          <a:ln w="9525">
            <a:noFill/>
          </a:ln>
        </p:spPr>
        <p:txBody>
          <a:bodyPr wrap="none" anchor="t">
            <a:spAutoFit/>
            <a:scene3d>
              <a:camera prst="orthographicFront"/>
              <a:lightRig rig="threePt" dir="t"/>
            </a:scene3d>
          </a:bodyPr>
          <a:p>
            <a:pPr algn="ctr" fontAlgn="base"/>
            <a:r>
              <a:rPr lang="zh-CN" altLang="en-US"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itchFamily="2" charset="-122"/>
                <a:cs typeface="+mn-cs"/>
              </a:rPr>
              <a:t>一、预习，要做到细心</a:t>
            </a:r>
            <a:r>
              <a:rPr lang="en-US" altLang="zh-CN"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itchFamily="2" charset="-122"/>
                <a:cs typeface="+mn-cs"/>
              </a:rPr>
              <a:t> </a:t>
            </a:r>
            <a:endParaRPr lang="en-US" altLang="zh-CN"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16"/>
                                        </p:tgtEl>
                                        <p:attrNameLst>
                                          <p:attrName>style.visibility</p:attrName>
                                        </p:attrNameLst>
                                      </p:cBhvr>
                                      <p:to>
                                        <p:strVal val="visible"/>
                                      </p:to>
                                    </p:set>
                                    <p:anim calcmode="lin" valueType="num">
                                      <p:cBhvr>
                                        <p:cTn id="7" dur="500" fill="hold"/>
                                        <p:tgtEl>
                                          <p:spTgt spid="47116"/>
                                        </p:tgtEl>
                                        <p:attrNameLst>
                                          <p:attrName>ppt_x</p:attrName>
                                        </p:attrNameLst>
                                      </p:cBhvr>
                                      <p:tavLst>
                                        <p:tav tm="0">
                                          <p:val>
                                            <p:strVal val="#ppt_x"/>
                                          </p:val>
                                        </p:tav>
                                        <p:tav tm="100000">
                                          <p:val>
                                            <p:strVal val="#ppt_x"/>
                                          </p:val>
                                        </p:tav>
                                      </p:tavLst>
                                    </p:anim>
                                    <p:anim calcmode="lin" valueType="num">
                                      <p:cBhvr>
                                        <p:cTn id="8" dur="500" fill="hold"/>
                                        <p:tgtEl>
                                          <p:spTgt spid="471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7115">
                                            <p:txEl>
                                              <p:charRg st="0" end="161"/>
                                            </p:txEl>
                                          </p:spTgt>
                                        </p:tgtEl>
                                        <p:attrNameLst>
                                          <p:attrName>style.visibility</p:attrName>
                                        </p:attrNameLst>
                                      </p:cBhvr>
                                      <p:to>
                                        <p:strVal val="visible"/>
                                      </p:to>
                                    </p:set>
                                    <p:animEffect transition="in" filter="slide(fromBottom)">
                                      <p:cBhvr>
                                        <p:cTn id="13" dur="500"/>
                                        <p:tgtEl>
                                          <p:spTgt spid="47115">
                                            <p:txEl>
                                              <p:charRg st="0" end="16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矩形 48136"/>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51202" name="矩形 48137"/>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48139" name="矩形 48138"/>
          <p:cNvSpPr/>
          <p:nvPr/>
        </p:nvSpPr>
        <p:spPr>
          <a:xfrm>
            <a:off x="1056005" y="1398587"/>
            <a:ext cx="10080000" cy="4061460"/>
          </a:xfrm>
          <a:prstGeom prst="rect">
            <a:avLst/>
          </a:prstGeom>
          <a:noFill/>
          <a:ln w="9525">
            <a:noFill/>
          </a:ln>
        </p:spPr>
        <p:txBody>
          <a:bodyPr anchor="ctr">
            <a:spAutoFit/>
          </a:bodyPr>
          <a:p>
            <a:pPr algn="just">
              <a:lnSpc>
                <a:spcPct val="150000"/>
              </a:lnSpc>
            </a:pPr>
            <a:r>
              <a:rPr lang="zh-CN" altLang="en-US" sz="2800" b="1" strike="noStrike" noProof="1" dirty="0">
                <a:solidFill>
                  <a:schemeClr val="accent1"/>
                </a:solidFill>
                <a:effectLst>
                  <a:outerShdw blurRad="38100" dist="25400" dir="5400000" algn="ctr" rotWithShape="0">
                    <a:srgbClr val="6E747A">
                      <a:alpha val="43000"/>
                    </a:srgbClr>
                  </a:outerShdw>
                </a:effectLst>
                <a:latin typeface="Microsoft YaHei Bold" panose="020B0503020204020204" charset="-122"/>
                <a:ea typeface="Microsoft YaHei Bold" panose="020B0503020204020204" charset="-122"/>
                <a:cs typeface="+mn-cs"/>
              </a:rPr>
              <a:t>高等数学课程的预习要求：</a:t>
            </a:r>
            <a:endParaRPr lang="zh-CN" altLang="en-US" sz="2800" b="1" strike="noStrike" noProof="1" dirty="0">
              <a:solidFill>
                <a:schemeClr val="accent1"/>
              </a:solidFill>
              <a:effectLst>
                <a:outerShdw blurRad="38100" dist="25400" dir="5400000" algn="ctr" rotWithShape="0">
                  <a:srgbClr val="6E747A">
                    <a:alpha val="43000"/>
                  </a:srgbClr>
                </a:outerShdw>
              </a:effectLst>
              <a:latin typeface="Microsoft YaHei Bold" panose="020B0503020204020204" charset="-122"/>
              <a:ea typeface="Microsoft YaHei Bold" panose="020B0503020204020204"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strike="noStrike" noProof="1" dirty="0">
                <a:latin typeface="Arial" panose="020B0604020202020204" pitchFamily="34" charset="0"/>
                <a:ea typeface="宋体" pitchFamily="2" charset="-122"/>
                <a:cs typeface="+mn-cs"/>
              </a:rPr>
              <a:t>首先预习内容不要太多，根据老师的教学进度表，只要把下一次的教学内容预习一下就行了。太多了理解不了，也难于消化。</a:t>
            </a:r>
            <a:endParaRPr lang="zh-CN" altLang="en-US" sz="2400" b="1" strike="noStrike" noProof="1" dirty="0">
              <a:latin typeface="Arial" panose="020B0604020202020204" pitchFamily="34" charset="0"/>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strike="noStrike" noProof="1" dirty="0">
                <a:latin typeface="Arial" panose="020B0604020202020204" pitchFamily="34" charset="0"/>
                <a:ea typeface="宋体" pitchFamily="2" charset="-122"/>
                <a:cs typeface="+mn-cs"/>
              </a:rPr>
              <a:t>对于较浅显的内容，预习时可以看得细一点，思考得深一点。通过预习能看懂并理解当然是最好但是一般说来老师的理解会比你更深刻、更全面。你再在课堂里仔细听听老师的分析、老师的理解，他能帮你产生认识上的一个“叠加”或“倍增”甚至是“飞跃”。</a:t>
            </a:r>
            <a:r>
              <a:rPr lang="en-US" altLang="zh-CN" sz="2400" b="1" strike="noStrike" noProof="1" dirty="0">
                <a:latin typeface="Arial" panose="020B0604020202020204" pitchFamily="34" charset="0"/>
                <a:ea typeface="宋体" pitchFamily="2" charset="-122"/>
                <a:cs typeface="+mn-cs"/>
              </a:rPr>
              <a:t> </a:t>
            </a:r>
            <a:endParaRPr lang="en-US" altLang="zh-CN" sz="2400" b="1" strike="noStrike" noProof="1"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8139">
                                            <p:txEl>
                                              <p:charRg st="0" end="20"/>
                                            </p:txEl>
                                          </p:spTgt>
                                        </p:tgtEl>
                                        <p:attrNameLst>
                                          <p:attrName>style.visibility</p:attrName>
                                        </p:attrNameLst>
                                      </p:cBhvr>
                                      <p:to>
                                        <p:strVal val="visible"/>
                                      </p:to>
                                    </p:set>
                                    <p:anim calcmode="lin" valueType="num">
                                      <p:cBhvr additive="base">
                                        <p:cTn id="7" dur="500" fill="hold"/>
                                        <p:tgtEl>
                                          <p:spTgt spid="48139">
                                            <p:txEl>
                                              <p:charRg st="0" end="2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8139">
                                            <p:txEl>
                                              <p:charRg st="0" end="2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139">
                                            <p:txEl>
                                              <p:charRg st="20" end="83"/>
                                            </p:txEl>
                                          </p:spTgt>
                                        </p:tgtEl>
                                        <p:attrNameLst>
                                          <p:attrName>style.visibility</p:attrName>
                                        </p:attrNameLst>
                                      </p:cBhvr>
                                      <p:to>
                                        <p:strVal val="visible"/>
                                      </p:to>
                                    </p:set>
                                    <p:anim calcmode="lin" valueType="num">
                                      <p:cBhvr additive="base">
                                        <p:cTn id="13" dur="500" fill="hold"/>
                                        <p:tgtEl>
                                          <p:spTgt spid="48139">
                                            <p:txEl>
                                              <p:charRg st="20" end="8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139">
                                            <p:txEl>
                                              <p:charRg st="20" end="8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139">
                                            <p:txEl>
                                              <p:charRg st="83" end="207"/>
                                            </p:txEl>
                                          </p:spTgt>
                                        </p:tgtEl>
                                        <p:attrNameLst>
                                          <p:attrName>style.visibility</p:attrName>
                                        </p:attrNameLst>
                                      </p:cBhvr>
                                      <p:to>
                                        <p:strVal val="visible"/>
                                      </p:to>
                                    </p:set>
                                    <p:anim calcmode="lin" valueType="num">
                                      <p:cBhvr additive="base">
                                        <p:cTn id="19" dur="500" fill="hold"/>
                                        <p:tgtEl>
                                          <p:spTgt spid="48139">
                                            <p:txEl>
                                              <p:charRg st="83" end="20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39">
                                            <p:txEl>
                                              <p:charRg st="83" end="20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矩形 49160"/>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52226" name="矩形 49161"/>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49163" name="矩形 49162"/>
          <p:cNvSpPr/>
          <p:nvPr/>
        </p:nvSpPr>
        <p:spPr>
          <a:xfrm>
            <a:off x="1056005" y="1721485"/>
            <a:ext cx="10080000" cy="3415030"/>
          </a:xfrm>
          <a:prstGeom prst="rect">
            <a:avLst/>
          </a:prstGeom>
          <a:noFill/>
          <a:ln w="9525">
            <a:noFill/>
          </a:ln>
        </p:spPr>
        <p:txBody>
          <a:bodyPr anchor="ctr"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对于比较深奥的内容，预习时可以看得略微粗一点，思考得浅一点。即便如此，恐怕也要硬着头皮把一个完整的内容看完。预习本来就没有要求你能全部都能搞懂，“模模糊糊、似懂非懂”应该是属于很正常的现象。“似懂”之处，课堂上老师会帮你把模糊的影子变成清晰形象，会使你的认识得到“纠正”、“补充”，变“似懂”为“真懂”；而对于“非懂”之处，在课堂上你一定会听得更认真、更仔细。</a:t>
            </a:r>
            <a:endParaRPr lang="zh-CN" altLang="en-US" sz="2400"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9163">
                                            <p:txEl>
                                              <p:charRg st="0" end="189"/>
                                            </p:txEl>
                                          </p:spTgt>
                                        </p:tgtEl>
                                        <p:attrNameLst>
                                          <p:attrName>style.visibility</p:attrName>
                                        </p:attrNameLst>
                                      </p:cBhvr>
                                      <p:to>
                                        <p:strVal val="visible"/>
                                      </p:to>
                                    </p:set>
                                    <p:animEffect transition="in" filter="slide(fromBottom)">
                                      <p:cBhvr>
                                        <p:cTn id="7" dur="500"/>
                                        <p:tgtEl>
                                          <p:spTgt spid="49163">
                                            <p:txEl>
                                              <p:charRg st="0" end="1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矩形 50184"/>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53250" name="矩形 50185"/>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50187" name="矩形 50186"/>
          <p:cNvSpPr/>
          <p:nvPr/>
        </p:nvSpPr>
        <p:spPr>
          <a:xfrm>
            <a:off x="1056005" y="2275205"/>
            <a:ext cx="10080000" cy="2306955"/>
          </a:xfrm>
          <a:prstGeom prst="rect">
            <a:avLst/>
          </a:prstGeom>
          <a:noFill/>
          <a:ln w="9525">
            <a:noFill/>
          </a:ln>
        </p:spPr>
        <p:txBody>
          <a:bodyPr anchor="ctr"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预习与听课效率之间的关系是不容置疑的，预习后的听课收获与感悟和未经预习的情况不可同日而语。高等数学的教学进度是非常快的，每节课上要学的内容非常多。如果没有经过预习，要想跟上进度确实不是很容易的。</a:t>
            </a:r>
            <a:r>
              <a:rPr lang="zh-CN" altLang="en-US" sz="2400" dirty="0">
                <a:latin typeface="Arial" panose="020B0604020202020204" pitchFamily="34" charset="0"/>
                <a:ea typeface="宋体" pitchFamily="2" charset="-122"/>
              </a:rPr>
              <a:t> </a:t>
            </a:r>
            <a:endParaRPr lang="zh-CN" altLang="en-US" sz="2400"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187">
                                            <p:txEl>
                                              <p:charRg st="0" end="111"/>
                                            </p:txEl>
                                          </p:spTgt>
                                        </p:tgtEl>
                                        <p:attrNameLst>
                                          <p:attrName>style.visibility</p:attrName>
                                        </p:attrNameLst>
                                      </p:cBhvr>
                                      <p:to>
                                        <p:strVal val="visible"/>
                                      </p:to>
                                    </p:set>
                                    <p:anim calcmode="lin" valueType="num">
                                      <p:cBhvr>
                                        <p:cTn id="7" dur="500" fill="hold"/>
                                        <p:tgtEl>
                                          <p:spTgt spid="50187">
                                            <p:txEl>
                                              <p:charRg st="0" end="111"/>
                                            </p:txEl>
                                          </p:spTgt>
                                        </p:tgtEl>
                                        <p:attrNameLst>
                                          <p:attrName>ppt_x</p:attrName>
                                        </p:attrNameLst>
                                      </p:cBhvr>
                                      <p:tavLst>
                                        <p:tav tm="0">
                                          <p:val>
                                            <p:strVal val="#ppt_x"/>
                                          </p:val>
                                        </p:tav>
                                        <p:tav tm="100000">
                                          <p:val>
                                            <p:strVal val="#ppt_x"/>
                                          </p:val>
                                        </p:tav>
                                      </p:tavLst>
                                    </p:anim>
                                    <p:anim calcmode="lin" valueType="num">
                                      <p:cBhvr>
                                        <p:cTn id="8" dur="500" fill="hold"/>
                                        <p:tgtEl>
                                          <p:spTgt spid="50187">
                                            <p:txEl>
                                              <p:charRg st="0" end="1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矩形 5128"/>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24578" name="矩形 5129"/>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1100" dirty="0">
              <a:latin typeface="Times New Roman" panose="02020603050405020304" pitchFamily="18" charset="0"/>
              <a:ea typeface="楷体_GB2312" pitchFamily="49" charset="-122"/>
            </a:endParaRPr>
          </a:p>
        </p:txBody>
      </p:sp>
      <p:sp>
        <p:nvSpPr>
          <p:cNvPr id="5131" name="矩形 5130"/>
          <p:cNvSpPr/>
          <p:nvPr/>
        </p:nvSpPr>
        <p:spPr>
          <a:xfrm>
            <a:off x="2214245" y="3168650"/>
            <a:ext cx="7763510" cy="694055"/>
          </a:xfrm>
          <a:prstGeom prst="rect">
            <a:avLst/>
          </a:prstGeom>
          <a:noFill/>
          <a:ln w="9525">
            <a:noFill/>
          </a:ln>
        </p:spPr>
        <p:txBody>
          <a:bodyPr wrap="square" anchor="t" anchorCtr="0">
            <a:spAutoFit/>
          </a:bodyPr>
          <a:p>
            <a:pPr algn="ctr">
              <a:lnSpc>
                <a:spcPct val="140000"/>
              </a:lnSpc>
            </a:pPr>
            <a:r>
              <a:rPr lang="zh-CN" altLang="en-US" sz="2800" b="1" dirty="0">
                <a:latin typeface="Times New Roman" panose="02020603050405020304" pitchFamily="18" charset="0"/>
                <a:ea typeface="宋体" pitchFamily="2" charset="-122"/>
              </a:rPr>
              <a:t>主要是研究现实世界中数量关系与空间形式。</a:t>
            </a:r>
            <a:endParaRPr lang="zh-CN" altLang="en-US" sz="2800" b="1" dirty="0">
              <a:latin typeface="Times New Roman" panose="02020603050405020304" pitchFamily="18" charset="0"/>
              <a:ea typeface="宋体" pitchFamily="2" charset="-122"/>
            </a:endParaRPr>
          </a:p>
        </p:txBody>
      </p:sp>
      <p:sp>
        <p:nvSpPr>
          <p:cNvPr id="5132" name="矩形 5131"/>
          <p:cNvSpPr/>
          <p:nvPr/>
        </p:nvSpPr>
        <p:spPr>
          <a:xfrm>
            <a:off x="5001895" y="1711325"/>
            <a:ext cx="2187575" cy="768350"/>
          </a:xfrm>
          <a:prstGeom prst="rect">
            <a:avLst/>
          </a:prstGeom>
          <a:noFill/>
          <a:ln w="9525">
            <a:noFill/>
          </a:ln>
        </p:spPr>
        <p:txBody>
          <a:bodyPr wrap="square" anchor="t" anchorCtr="0">
            <a:spAutoFit/>
          </a:bodyPr>
          <a:p>
            <a:pPr algn="ctr" eaLnBrk="0" hangingPunct="0">
              <a:lnSpc>
                <a:spcPct val="100000"/>
              </a:lnSpc>
            </a:pPr>
            <a:r>
              <a:rPr lang="zh-CN" altLang="en-US" sz="4400" b="1" dirty="0">
                <a:solidFill>
                  <a:schemeClr val="tx1"/>
                </a:solidFill>
                <a:uFillTx/>
                <a:latin typeface="Times New Roman" panose="02020603050405020304" pitchFamily="18" charset="0"/>
                <a:ea typeface="宋体" pitchFamily="2" charset="-122"/>
              </a:rPr>
              <a:t>数学</a:t>
            </a:r>
            <a:endParaRPr lang="zh-CN" altLang="en-US" sz="4400" b="1" dirty="0">
              <a:solidFill>
                <a:schemeClr val="tx1"/>
              </a:solidFill>
              <a:uFillTx/>
              <a:latin typeface="Times New Roman" panose="02020603050405020304" pitchFamily="18"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32">
                                            <p:txEl>
                                              <p:charRg st="0" end="9"/>
                                            </p:txEl>
                                          </p:spTgt>
                                        </p:tgtEl>
                                        <p:attrNameLst>
                                          <p:attrName>style.visibility</p:attrName>
                                        </p:attrNameLst>
                                      </p:cBhvr>
                                      <p:to>
                                        <p:strVal val="visible"/>
                                      </p:to>
                                    </p:set>
                                    <p:animEffect transition="in" filter="blinds(horizontal)">
                                      <p:cBhvr>
                                        <p:cTn id="7" dur="500"/>
                                        <p:tgtEl>
                                          <p:spTgt spid="5132">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131">
                                            <p:txEl>
                                              <p:charRg st="0" end="21"/>
                                            </p:txEl>
                                          </p:spTgt>
                                        </p:tgtEl>
                                        <p:attrNameLst>
                                          <p:attrName>style.visibility</p:attrName>
                                        </p:attrNameLst>
                                      </p:cBhvr>
                                      <p:to>
                                        <p:strVal val="visible"/>
                                      </p:to>
                                    </p:set>
                                    <p:anim calcmode="lin" valueType="num">
                                      <p:cBhvr>
                                        <p:cTn id="12" dur="500" fill="hold"/>
                                        <p:tgtEl>
                                          <p:spTgt spid="5131">
                                            <p:txEl>
                                              <p:charRg st="0" end="21"/>
                                            </p:txEl>
                                          </p:spTgt>
                                        </p:tgtEl>
                                        <p:attrNameLst>
                                          <p:attrName>ppt_x</p:attrName>
                                        </p:attrNameLst>
                                      </p:cBhvr>
                                      <p:tavLst>
                                        <p:tav tm="0">
                                          <p:val>
                                            <p:strVal val="#ppt_x"/>
                                          </p:val>
                                        </p:tav>
                                        <p:tav tm="100000">
                                          <p:val>
                                            <p:strVal val="#ppt_x"/>
                                          </p:val>
                                        </p:tav>
                                      </p:tavLst>
                                    </p:anim>
                                    <p:anim calcmode="lin" valueType="num">
                                      <p:cBhvr>
                                        <p:cTn id="13" dur="500" fill="hold"/>
                                        <p:tgtEl>
                                          <p:spTgt spid="5131">
                                            <p:txEl>
                                              <p:charRg st="0" end="2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矩形 35848"/>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54274" name="矩形 35849"/>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35852" name="矩形 35851"/>
          <p:cNvSpPr/>
          <p:nvPr/>
        </p:nvSpPr>
        <p:spPr>
          <a:xfrm>
            <a:off x="1055688" y="1947228"/>
            <a:ext cx="10080000" cy="3415030"/>
          </a:xfrm>
          <a:prstGeom prst="rect">
            <a:avLst/>
          </a:prstGeom>
          <a:noFill/>
          <a:ln w="9525">
            <a:noFill/>
          </a:ln>
        </p:spPr>
        <p:txBody>
          <a:bodyPr anchor="ctr"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认真听课，这是个不言而喻的道理。所以就不多谈了，这里只谈谈记笔记的事。要学好高等数学，一定要学会记笔记。记笔记会使听课更专注，也能帮你有效地进行课外的复习巩固。</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sym typeface="+mn-ea"/>
              </a:rPr>
              <a:t>有些同学不会记笔记，只要是老师所讲，言无轻重、话无巨细，统统照记不误耳、眼、手忙得不亦乐乎，累得还哪里顾得上同步思考，如果是这个样子，倒还不如不记。</a:t>
            </a:r>
            <a:endParaRPr lang="zh-CN" altLang="en-US" sz="2400" b="1" dirty="0">
              <a:latin typeface="Arial" panose="020B0604020202020204" pitchFamily="34" charset="0"/>
              <a:ea typeface="宋体" pitchFamily="2" charset="-122"/>
            </a:endParaRPr>
          </a:p>
        </p:txBody>
      </p:sp>
      <p:sp>
        <p:nvSpPr>
          <p:cNvPr id="35853" name="矩形 35852"/>
          <p:cNvSpPr/>
          <p:nvPr/>
        </p:nvSpPr>
        <p:spPr>
          <a:xfrm>
            <a:off x="1056005" y="839788"/>
            <a:ext cx="10080000" cy="645160"/>
          </a:xfrm>
          <a:prstGeom prst="rect">
            <a:avLst/>
          </a:prstGeom>
          <a:noFill/>
          <a:ln w="9525">
            <a:noFill/>
          </a:ln>
        </p:spPr>
        <p:txBody>
          <a:bodyPr>
            <a:spAutoFit/>
          </a:bodyPr>
          <a:p>
            <a:pPr algn="ctr" fontAlgn="base"/>
            <a:r>
              <a:rPr lang="zh-CN" altLang="en-US"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itchFamily="2" charset="-122"/>
                <a:cs typeface="+mn-cs"/>
              </a:rPr>
              <a:t>二、听课，要做到专心</a:t>
            </a:r>
            <a:r>
              <a:rPr lang="en-US" altLang="zh-CN"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itchFamily="2" charset="-122"/>
                <a:cs typeface="+mn-cs"/>
              </a:rPr>
              <a:t>    </a:t>
            </a:r>
            <a:endParaRPr lang="en-US" altLang="zh-CN"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53"/>
                                        </p:tgtEl>
                                        <p:attrNameLst>
                                          <p:attrName>style.visibility</p:attrName>
                                        </p:attrNameLst>
                                      </p:cBhvr>
                                      <p:to>
                                        <p:strVal val="visible"/>
                                      </p:to>
                                    </p:set>
                                    <p:anim calcmode="lin" valueType="num">
                                      <p:cBhvr>
                                        <p:cTn id="7" dur="500" fill="hold"/>
                                        <p:tgtEl>
                                          <p:spTgt spid="35853"/>
                                        </p:tgtEl>
                                        <p:attrNameLst>
                                          <p:attrName>ppt_x</p:attrName>
                                        </p:attrNameLst>
                                      </p:cBhvr>
                                      <p:tavLst>
                                        <p:tav tm="0">
                                          <p:val>
                                            <p:strVal val="#ppt_x"/>
                                          </p:val>
                                        </p:tav>
                                        <p:tav tm="100000">
                                          <p:val>
                                            <p:strVal val="#ppt_x"/>
                                          </p:val>
                                        </p:tav>
                                      </p:tavLst>
                                    </p:anim>
                                    <p:anim calcmode="lin" valueType="num">
                                      <p:cBhvr>
                                        <p:cTn id="8" dur="500" fill="hold"/>
                                        <p:tgtEl>
                                          <p:spTgt spid="358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5852">
                                            <p:txEl>
                                              <p:charRg st="30" end="118"/>
                                            </p:txEl>
                                          </p:spTgt>
                                        </p:tgtEl>
                                        <p:attrNameLst>
                                          <p:attrName>style.visibility</p:attrName>
                                        </p:attrNameLst>
                                      </p:cBhvr>
                                      <p:to>
                                        <p:strVal val="visible"/>
                                      </p:to>
                                    </p:set>
                                    <p:animEffect transition="in" filter="slide(fromBottom)">
                                      <p:cBhvr>
                                        <p:cTn id="13" dur="500"/>
                                        <p:tgtEl>
                                          <p:spTgt spid="35852">
                                            <p:txEl>
                                              <p:charRg st="30" end="11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35852">
                                            <p:txEl>
                                              <p:charRg st="1" end="1"/>
                                            </p:txEl>
                                          </p:spTgt>
                                        </p:tgtEl>
                                        <p:attrNameLst>
                                          <p:attrName>style.visibility</p:attrName>
                                        </p:attrNameLst>
                                      </p:cBhvr>
                                      <p:to>
                                        <p:strVal val="visible"/>
                                      </p:to>
                                    </p:set>
                                    <p:animEffect transition="in" filter="slide(fromBottom)">
                                      <p:cBhvr>
                                        <p:cTn id="18" dur="500"/>
                                        <p:tgtEl>
                                          <p:spTgt spid="35852">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矩形 38920"/>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57346" name="矩形 38921"/>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38923" name="矩形 38922"/>
          <p:cNvSpPr/>
          <p:nvPr/>
        </p:nvSpPr>
        <p:spPr>
          <a:xfrm>
            <a:off x="1056005" y="1444625"/>
            <a:ext cx="10080000" cy="3969385"/>
          </a:xfrm>
          <a:prstGeom prst="rect">
            <a:avLst/>
          </a:prstGeom>
          <a:noFill/>
          <a:ln w="9525">
            <a:noFill/>
          </a:ln>
        </p:spPr>
        <p:txBody>
          <a:bodyPr wrap="square" anchor="ctr"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课堂笔记没必要追求齐全、讲究系统。只要有选择、有重点地记就可以了，特别要记那些有概括性和技巧性的解题方法，常见的、典型的例题。并且要注意解题方法的积累，特别证明题，因为证明题较抽象，常常感觉无从下手。</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sym typeface="+mn-ea"/>
              </a:rPr>
              <a:t>课后复习时，一定要对笔记进行适当的整理补充，这就是一本好笔记。如果能再加上自己的心得体会与点评，那就是笔记的极品了。如果预习得好，那么对哪些该记、哪些可不记，也会更有的放矢。</a:t>
            </a:r>
            <a:endParaRPr lang="zh-CN" altLang="en-US" sz="2400" b="1"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8923">
                                            <p:txEl>
                                              <p:charRg st="0" end="108"/>
                                            </p:txEl>
                                          </p:spTgt>
                                        </p:tgtEl>
                                        <p:attrNameLst>
                                          <p:attrName>style.visibility</p:attrName>
                                        </p:attrNameLst>
                                      </p:cBhvr>
                                      <p:to>
                                        <p:strVal val="visible"/>
                                      </p:to>
                                    </p:set>
                                    <p:anim calcmode="lin" valueType="num">
                                      <p:cBhvr>
                                        <p:cTn id="7" dur="500" fill="hold"/>
                                        <p:tgtEl>
                                          <p:spTgt spid="38923">
                                            <p:txEl>
                                              <p:charRg st="0" end="108"/>
                                            </p:txEl>
                                          </p:spTgt>
                                        </p:tgtEl>
                                        <p:attrNameLst>
                                          <p:attrName>ppt_x</p:attrName>
                                        </p:attrNameLst>
                                      </p:cBhvr>
                                      <p:tavLst>
                                        <p:tav tm="0">
                                          <p:val>
                                            <p:strVal val="#ppt_x"/>
                                          </p:val>
                                        </p:tav>
                                        <p:tav tm="100000">
                                          <p:val>
                                            <p:strVal val="#ppt_x"/>
                                          </p:val>
                                        </p:tav>
                                      </p:tavLst>
                                    </p:anim>
                                    <p:anim calcmode="lin" valueType="num">
                                      <p:cBhvr>
                                        <p:cTn id="8" dur="500" fill="hold"/>
                                        <p:tgtEl>
                                          <p:spTgt spid="38923">
                                            <p:txEl>
                                              <p:charRg st="0" end="10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8923">
                                            <p:txEl>
                                              <p:charRg st="1" end="1"/>
                                            </p:txEl>
                                          </p:spTgt>
                                        </p:tgtEl>
                                        <p:attrNameLst>
                                          <p:attrName>style.visibility</p:attrName>
                                        </p:attrNameLst>
                                      </p:cBhvr>
                                      <p:to>
                                        <p:strVal val="visible"/>
                                      </p:to>
                                    </p:set>
                                    <p:anim calcmode="lin" valueType="num">
                                      <p:cBhvr>
                                        <p:cTn id="13" dur="500" fill="hold"/>
                                        <p:tgtEl>
                                          <p:spTgt spid="38923">
                                            <p:txEl>
                                              <p:char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8923">
                                            <p:txEl>
                                              <p:char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矩形 51208"/>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59394" name="矩形 51209"/>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51211" name="矩形 51210"/>
          <p:cNvSpPr/>
          <p:nvPr/>
        </p:nvSpPr>
        <p:spPr>
          <a:xfrm>
            <a:off x="1055688" y="2165033"/>
            <a:ext cx="10080000" cy="2861310"/>
          </a:xfrm>
          <a:prstGeom prst="rect">
            <a:avLst/>
          </a:prstGeom>
          <a:noFill/>
          <a:ln w="9525">
            <a:noFill/>
          </a:ln>
        </p:spPr>
        <p:txBody>
          <a:bodyPr anchor="ctr" anchorCtr="0">
            <a:spAutoFit/>
          </a:bodyPr>
          <a:p>
            <a:pPr indent="635000" algn="just" eaLnBrk="0" hangingPunct="0">
              <a:lnSpc>
                <a:spcPct val="150000"/>
              </a:lnSpc>
              <a:extLst>
                <a:ext uri="{35155182-B16C-46BC-9424-99874614C6A1}">
                  <wpsdc:indentchars xmlns:wpsdc="http://www.wps.cn/officeDocument/2017/drawingmlCustomData" val="200" checksum="3913960871"/>
                </a:ext>
              </a:extLst>
            </a:pPr>
            <a:r>
              <a:rPr lang="zh-CN" altLang="en-US" sz="2400" b="1" spc="100" dirty="0">
                <a:solidFill>
                  <a:schemeClr val="tx1"/>
                </a:solidFill>
                <a:uFillTx/>
                <a:latin typeface="Times New Roman" panose="02020603050405020304" pitchFamily="18" charset="0"/>
                <a:ea typeface="宋体" pitchFamily="2" charset="-122"/>
              </a:rPr>
              <a:t>学好高等数学还要注意的一点就是在解题过程中有注重解题方法，特别是在解证明题时，很多同学都怕，因为有些证明题抽象性、概括性很强，</a:t>
            </a:r>
            <a:r>
              <a:rPr lang="zh-CN" altLang="en-US" sz="2400" b="1" dirty="0">
                <a:latin typeface="Times New Roman" panose="02020603050405020304" pitchFamily="18" charset="0"/>
                <a:ea typeface="宋体" pitchFamily="2" charset="-122"/>
              </a:rPr>
              <a:t>这使基础不好的同学无从下手，因而这就讲究解题方法。“搭桥”法是解证明题中最好的方法，首先摆出已知的要证的，然后通过搭桥将其内在的联系起来这样很快就能将其解决。</a:t>
            </a:r>
            <a:endParaRPr lang="zh-CN" altLang="en-US" sz="2400" b="1" dirty="0">
              <a:latin typeface="Times New Roman" panose="02020603050405020304" pitchFamily="18" charset="0"/>
              <a:ea typeface="楷体_GB2312" pitchFamily="49" charset="-122"/>
            </a:endParaRPr>
          </a:p>
        </p:txBody>
      </p:sp>
      <p:sp>
        <p:nvSpPr>
          <p:cNvPr id="51212" name="矩形 51211"/>
          <p:cNvSpPr/>
          <p:nvPr/>
        </p:nvSpPr>
        <p:spPr>
          <a:xfrm>
            <a:off x="1055688" y="785813"/>
            <a:ext cx="10080000" cy="645160"/>
          </a:xfrm>
          <a:prstGeom prst="rect">
            <a:avLst/>
          </a:prstGeom>
          <a:noFill/>
          <a:ln w="9525">
            <a:noFill/>
          </a:ln>
        </p:spPr>
        <p:txBody>
          <a:bodyPr>
            <a:spAutoFit/>
          </a:bodyPr>
          <a:p>
            <a:pPr algn="ctr" eaLnBrk="0" fontAlgn="base" hangingPunct="0"/>
            <a:r>
              <a:rPr lang="zh-CN" altLang="en-US" sz="3600" b="1" strike="noStrike" noProof="1" dirty="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itchFamily="2" charset="-122"/>
                <a:cs typeface="+mn-cs"/>
              </a:rPr>
              <a:t>三</a:t>
            </a:r>
            <a:r>
              <a:rPr lang="zh-CN" altLang="en-US"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itchFamily="2" charset="-122"/>
                <a:cs typeface="+mn-cs"/>
              </a:rPr>
              <a:t>、</a:t>
            </a:r>
            <a:r>
              <a:rPr lang="zh-CN" altLang="en-US" sz="3600" b="1" strike="noStrike" noProof="1" dirty="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宋体" pitchFamily="2" charset="-122"/>
                <a:cs typeface="+mn-cs"/>
              </a:rPr>
              <a:t>方法，要做到简洁</a:t>
            </a:r>
            <a:endParaRPr lang="zh-CN" altLang="en-US" sz="3600" b="1" strike="noStrike" noProof="1" dirty="0">
              <a:solidFill>
                <a:schemeClr val="accent1"/>
              </a:solidFill>
              <a:effectLst>
                <a:outerShdw blurRad="38100" dist="25400" dir="5400000" algn="ctr" rotWithShape="0">
                  <a:srgbClr val="6E747A">
                    <a:alpha val="43000"/>
                  </a:srgbClr>
                </a:outerShdw>
              </a:effectLst>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1212">
                                            <p:txEl>
                                              <p:charRg st="0" end="11"/>
                                            </p:txEl>
                                          </p:spTgt>
                                        </p:tgtEl>
                                        <p:attrNameLst>
                                          <p:attrName>style.visibility</p:attrName>
                                        </p:attrNameLst>
                                      </p:cBhvr>
                                      <p:to>
                                        <p:strVal val="visible"/>
                                      </p:to>
                                    </p:set>
                                    <p:anim calcmode="lin" valueType="num">
                                      <p:cBhvr>
                                        <p:cTn id="7" dur="1000" fill="hold"/>
                                        <p:tgtEl>
                                          <p:spTgt spid="51212">
                                            <p:txEl>
                                              <p:charRg st="0" end="11"/>
                                            </p:txEl>
                                          </p:spTgt>
                                        </p:tgtEl>
                                        <p:attrNameLst>
                                          <p:attrName>ppt_x</p:attrName>
                                        </p:attrNameLst>
                                      </p:cBhvr>
                                      <p:tavLst>
                                        <p:tav tm="0">
                                          <p:val>
                                            <p:strVal val="#ppt_x-.2"/>
                                          </p:val>
                                        </p:tav>
                                        <p:tav tm="100000">
                                          <p:val>
                                            <p:strVal val="#ppt_x"/>
                                          </p:val>
                                        </p:tav>
                                      </p:tavLst>
                                    </p:anim>
                                    <p:anim calcmode="lin" valueType="num">
                                      <p:cBhvr>
                                        <p:cTn id="8" dur="1000" fill="hold"/>
                                        <p:tgtEl>
                                          <p:spTgt spid="51212">
                                            <p:txEl>
                                              <p:charRg st="0" end="1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12">
                                            <p:txEl>
                                              <p:charRg st="0" end="1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1211">
                                            <p:txEl>
                                              <p:charRg st="0" end="152"/>
                                            </p:txEl>
                                          </p:spTgt>
                                        </p:tgtEl>
                                        <p:attrNameLst>
                                          <p:attrName>style.visibility</p:attrName>
                                        </p:attrNameLst>
                                      </p:cBhvr>
                                      <p:to>
                                        <p:strVal val="visible"/>
                                      </p:to>
                                    </p:set>
                                    <p:animEffect transition="in" filter="fade">
                                      <p:cBhvr>
                                        <p:cTn id="14" dur="1000"/>
                                        <p:tgtEl>
                                          <p:spTgt spid="51211">
                                            <p:txEl>
                                              <p:charRg st="0" end="152"/>
                                            </p:txEl>
                                          </p:spTgt>
                                        </p:tgtEl>
                                      </p:cBhvr>
                                    </p:animEffect>
                                    <p:anim calcmode="lin" valueType="num">
                                      <p:cBhvr>
                                        <p:cTn id="15" dur="1000" fill="hold"/>
                                        <p:tgtEl>
                                          <p:spTgt spid="51211">
                                            <p:txEl>
                                              <p:charRg st="0" end="152"/>
                                            </p:txEl>
                                          </p:spTgt>
                                        </p:tgtEl>
                                        <p:attrNameLst>
                                          <p:attrName>ppt_x</p:attrName>
                                        </p:attrNameLst>
                                      </p:cBhvr>
                                      <p:tavLst>
                                        <p:tav tm="0">
                                          <p:val>
                                            <p:strVal val="#ppt_x"/>
                                          </p:val>
                                        </p:tav>
                                        <p:tav tm="100000">
                                          <p:val>
                                            <p:strVal val="#ppt_x"/>
                                          </p:val>
                                        </p:tav>
                                      </p:tavLst>
                                    </p:anim>
                                    <p:anim calcmode="lin" valueType="num">
                                      <p:cBhvr>
                                        <p:cTn id="16" dur="1000" fill="hold"/>
                                        <p:tgtEl>
                                          <p:spTgt spid="51211">
                                            <p:txEl>
                                              <p:charRg st="0" end="15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矩形 54280"/>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60418" name="矩形 54281"/>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54283" name="矩形 54282"/>
          <p:cNvSpPr/>
          <p:nvPr/>
        </p:nvSpPr>
        <p:spPr>
          <a:xfrm>
            <a:off x="1055688" y="1721485"/>
            <a:ext cx="10080000" cy="3415030"/>
          </a:xfrm>
          <a:prstGeom prst="rect">
            <a:avLst/>
          </a:prstGeom>
          <a:noFill/>
          <a:ln w="9525">
            <a:noFill/>
          </a:ln>
        </p:spPr>
        <p:txBody>
          <a:bodyPr anchor="ctr" anchorCtr="0">
            <a:spAutoFit/>
          </a:bodyPr>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b="1" dirty="0">
                <a:latin typeface="Times New Roman" panose="02020603050405020304" pitchFamily="18" charset="0"/>
                <a:ea typeface="宋体" pitchFamily="2" charset="-122"/>
              </a:rPr>
              <a:t>在解计算题过程中，要注意总结解题方法，要做到举一反三，很多的题目的解法是有很多种的。这样，你要注重概括总结，寻找最简单解法，从而做到既简洁又少时。</a:t>
            </a:r>
            <a:r>
              <a:rPr lang="zh-CN" altLang="en-US" sz="2400" b="1" dirty="0">
                <a:latin typeface="Times New Roman" panose="02020603050405020304" pitchFamily="18" charset="0"/>
                <a:ea typeface="楷体_GB2312" pitchFamily="49" charset="-122"/>
              </a:rPr>
              <a:t> </a:t>
            </a:r>
            <a:endParaRPr lang="zh-CN" altLang="en-US" sz="2400" b="1" dirty="0">
              <a:latin typeface="Times New Roman" panose="02020603050405020304" pitchFamily="18" charset="0"/>
              <a:ea typeface="楷体_GB2312" pitchFamily="49"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数学家笛卡尔指出：“  没有正确的方法即使有眼睛的博学者也会像瞎子一样盲目摸索 ”。     </a:t>
            </a:r>
            <a:endParaRPr lang="zh-CN" altLang="en-US" sz="2400" b="1" dirty="0">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学习必须讲究方法，但任何学习方法都不是惟一的。</a:t>
            </a:r>
            <a:endParaRPr lang="zh-CN" altLang="en-US" sz="2400" b="1" dirty="0">
              <a:latin typeface="Times New Roman" panose="02020603050405020304" pitchFamily="18" charset="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283">
                                            <p:txEl>
                                              <p:charRg st="0" end="84"/>
                                            </p:txEl>
                                          </p:spTgt>
                                        </p:tgtEl>
                                        <p:attrNameLst>
                                          <p:attrName>style.visibility</p:attrName>
                                        </p:attrNameLst>
                                      </p:cBhvr>
                                      <p:to>
                                        <p:strVal val="visible"/>
                                      </p:to>
                                    </p:set>
                                    <p:anim calcmode="lin" valueType="num">
                                      <p:cBhvr>
                                        <p:cTn id="7" dur="500" fill="hold"/>
                                        <p:tgtEl>
                                          <p:spTgt spid="54283">
                                            <p:txEl>
                                              <p:charRg st="0" end="84"/>
                                            </p:txEl>
                                          </p:spTgt>
                                        </p:tgtEl>
                                        <p:attrNameLst>
                                          <p:attrName>ppt_x</p:attrName>
                                        </p:attrNameLst>
                                      </p:cBhvr>
                                      <p:tavLst>
                                        <p:tav tm="0">
                                          <p:val>
                                            <p:strVal val="#ppt_x"/>
                                          </p:val>
                                        </p:tav>
                                        <p:tav tm="100000">
                                          <p:val>
                                            <p:strVal val="#ppt_x"/>
                                          </p:val>
                                        </p:tav>
                                      </p:tavLst>
                                    </p:anim>
                                    <p:anim calcmode="lin" valueType="num">
                                      <p:cBhvr>
                                        <p:cTn id="8" dur="500" fill="hold"/>
                                        <p:tgtEl>
                                          <p:spTgt spid="54283">
                                            <p:txEl>
                                              <p:charRg st="0" end="8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4283">
                                            <p:txEl>
                                              <p:charRg st="84" end="139"/>
                                            </p:txEl>
                                          </p:spTgt>
                                        </p:tgtEl>
                                        <p:attrNameLst>
                                          <p:attrName>style.visibility</p:attrName>
                                        </p:attrNameLst>
                                      </p:cBhvr>
                                      <p:to>
                                        <p:strVal val="visible"/>
                                      </p:to>
                                    </p:set>
                                    <p:anim calcmode="lin" valueType="num">
                                      <p:cBhvr>
                                        <p:cTn id="13" dur="500" fill="hold"/>
                                        <p:tgtEl>
                                          <p:spTgt spid="54283">
                                            <p:txEl>
                                              <p:charRg st="84" end="139"/>
                                            </p:txEl>
                                          </p:spTgt>
                                        </p:tgtEl>
                                        <p:attrNameLst>
                                          <p:attrName>ppt_x</p:attrName>
                                        </p:attrNameLst>
                                      </p:cBhvr>
                                      <p:tavLst>
                                        <p:tav tm="0">
                                          <p:val>
                                            <p:strVal val="#ppt_x"/>
                                          </p:val>
                                        </p:tav>
                                        <p:tav tm="100000">
                                          <p:val>
                                            <p:strVal val="#ppt_x"/>
                                          </p:val>
                                        </p:tav>
                                      </p:tavLst>
                                    </p:anim>
                                    <p:anim calcmode="lin" valueType="num">
                                      <p:cBhvr>
                                        <p:cTn id="14" dur="500" fill="hold"/>
                                        <p:tgtEl>
                                          <p:spTgt spid="54283">
                                            <p:txEl>
                                              <p:charRg st="84" end="139"/>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4283">
                                            <p:txEl>
                                              <p:charRg st="139" end="170"/>
                                            </p:txEl>
                                          </p:spTgt>
                                        </p:tgtEl>
                                        <p:attrNameLst>
                                          <p:attrName>style.visibility</p:attrName>
                                        </p:attrNameLst>
                                      </p:cBhvr>
                                      <p:to>
                                        <p:strVal val="visible"/>
                                      </p:to>
                                    </p:set>
                                    <p:anim calcmode="lin" valueType="num">
                                      <p:cBhvr>
                                        <p:cTn id="19" dur="500" fill="hold"/>
                                        <p:tgtEl>
                                          <p:spTgt spid="54283">
                                            <p:txEl>
                                              <p:charRg st="139" end="170"/>
                                            </p:txEl>
                                          </p:spTgt>
                                        </p:tgtEl>
                                        <p:attrNameLst>
                                          <p:attrName>ppt_x</p:attrName>
                                        </p:attrNameLst>
                                      </p:cBhvr>
                                      <p:tavLst>
                                        <p:tav tm="0">
                                          <p:val>
                                            <p:strVal val="#ppt_x"/>
                                          </p:val>
                                        </p:tav>
                                        <p:tav tm="100000">
                                          <p:val>
                                            <p:strVal val="#ppt_x"/>
                                          </p:val>
                                        </p:tav>
                                      </p:tavLst>
                                    </p:anim>
                                    <p:anim calcmode="lin" valueType="num">
                                      <p:cBhvr>
                                        <p:cTn id="20" dur="500" fill="hold"/>
                                        <p:tgtEl>
                                          <p:spTgt spid="54283">
                                            <p:txEl>
                                              <p:charRg st="139" end="17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矩形 39944"/>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61442" name="矩形 39945"/>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39948" name="矩形 39947"/>
          <p:cNvSpPr/>
          <p:nvPr/>
        </p:nvSpPr>
        <p:spPr>
          <a:xfrm>
            <a:off x="1056005" y="2128679"/>
            <a:ext cx="10080000" cy="2861310"/>
          </a:xfrm>
          <a:prstGeom prst="rect">
            <a:avLst/>
          </a:prstGeom>
          <a:noFill/>
          <a:ln w="9525">
            <a:noFill/>
          </a:ln>
        </p:spPr>
        <p:txBody>
          <a:bodyPr anchor="ctr"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在整个学习的过程中，复习是最重要的环节，“知识遗忘规律”有近快远慢的现象。学得越快越多，忘得也越快越多。所以刚学的东西，一下课就要及时复习，这叫“巩固记忆”；期中考试再复习，这叫“加深记忆”；期末考试系统地总复习，这叫“强化记忆”。正所谓“曲不离口，越唱越灵；拳不离手，越打越精”。</a:t>
            </a:r>
            <a:r>
              <a:rPr lang="en-US" altLang="zh-CN" sz="2400" b="1" dirty="0">
                <a:latin typeface="Arial" panose="020B0604020202020204" pitchFamily="34" charset="0"/>
                <a:ea typeface="宋体" pitchFamily="2" charset="-122"/>
              </a:rPr>
              <a:t>  </a:t>
            </a:r>
            <a:endParaRPr lang="en-US" altLang="zh-CN" sz="2400" b="1" dirty="0">
              <a:latin typeface="Arial" panose="020B0604020202020204" pitchFamily="34" charset="0"/>
              <a:ea typeface="宋体" pitchFamily="2" charset="-122"/>
            </a:endParaRPr>
          </a:p>
        </p:txBody>
      </p:sp>
      <p:sp>
        <p:nvSpPr>
          <p:cNvPr id="39949" name="矩形 39948"/>
          <p:cNvSpPr/>
          <p:nvPr/>
        </p:nvSpPr>
        <p:spPr>
          <a:xfrm>
            <a:off x="1055688" y="803910"/>
            <a:ext cx="10080000" cy="645160"/>
          </a:xfrm>
          <a:prstGeom prst="rect">
            <a:avLst/>
          </a:prstGeom>
          <a:noFill/>
          <a:ln w="9525">
            <a:noFill/>
          </a:ln>
        </p:spPr>
        <p:txBody>
          <a:bodyPr>
            <a:spAutoFit/>
          </a:bodyPr>
          <a:p>
            <a:pPr algn="ctr" fontAlgn="base"/>
            <a:r>
              <a:rPr lang="zh-CN" altLang="en-US" sz="32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itchFamily="2" charset="-122"/>
                <a:cs typeface="+mn-cs"/>
              </a:rPr>
              <a:t>四、复习，要做到精心</a:t>
            </a:r>
            <a:r>
              <a:rPr lang="en-US" altLang="zh-CN"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itchFamily="2" charset="-122"/>
                <a:cs typeface="+mn-cs"/>
              </a:rPr>
              <a:t> </a:t>
            </a:r>
            <a:endParaRPr lang="en-US" altLang="zh-CN"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949">
                                            <p:txEl>
                                              <p:charRg st="0" end="12"/>
                                            </p:txEl>
                                          </p:spTgt>
                                        </p:tgtEl>
                                        <p:attrNameLst>
                                          <p:attrName>style.visibility</p:attrName>
                                        </p:attrNameLst>
                                      </p:cBhvr>
                                      <p:to>
                                        <p:strVal val="visible"/>
                                      </p:to>
                                    </p:set>
                                    <p:anim calcmode="lin" valueType="num">
                                      <p:cBhvr additive="base">
                                        <p:cTn id="7" dur="500" fill="hold"/>
                                        <p:tgtEl>
                                          <p:spTgt spid="39949">
                                            <p:txEl>
                                              <p:charRg st="0" end="1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49">
                                            <p:txEl>
                                              <p:charRg st="0" end="1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9948">
                                            <p:txEl>
                                              <p:charRg st="0" end="70"/>
                                            </p:txEl>
                                          </p:spTgt>
                                        </p:tgtEl>
                                        <p:attrNameLst>
                                          <p:attrName>style.visibility</p:attrName>
                                        </p:attrNameLst>
                                      </p:cBhvr>
                                      <p:to>
                                        <p:strVal val="visible"/>
                                      </p:to>
                                    </p:set>
                                    <p:animEffect transition="in" filter="slide(fromBottom)">
                                      <p:cBhvr>
                                        <p:cTn id="13" dur="500"/>
                                        <p:tgtEl>
                                          <p:spTgt spid="39948">
                                            <p:txEl>
                                              <p:charRg st="0" end="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矩形 40968"/>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62466" name="矩形 40969"/>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40971" name="矩形 40970"/>
          <p:cNvSpPr/>
          <p:nvPr/>
        </p:nvSpPr>
        <p:spPr>
          <a:xfrm>
            <a:off x="1056005" y="813435"/>
            <a:ext cx="10080000" cy="583565"/>
          </a:xfrm>
          <a:prstGeom prst="rect">
            <a:avLst/>
          </a:prstGeom>
          <a:noFill/>
          <a:ln w="9525">
            <a:noFill/>
          </a:ln>
        </p:spPr>
        <p:txBody>
          <a:bodyPr wrap="square" anchor="ctr">
            <a:spAutoFit/>
            <a:scene3d>
              <a:camera prst="orthographicFront"/>
              <a:lightRig rig="threePt" dir="t"/>
            </a:scene3d>
          </a:bodyPr>
          <a:p>
            <a:pPr algn="ctr" fontAlgn="base"/>
            <a:r>
              <a:rPr lang="en-US" altLang="zh-CN" strike="noStrike" noProof="1" dirty="0">
                <a:latin typeface="Arial" panose="020B0604020202020204" pitchFamily="34" charset="0"/>
                <a:ea typeface="宋体" pitchFamily="2" charset="-122"/>
                <a:cs typeface="+mn-cs"/>
              </a:rPr>
              <a:t> </a:t>
            </a:r>
            <a:r>
              <a:rPr lang="zh-CN" altLang="en-US" sz="32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itchFamily="2" charset="-122"/>
                <a:cs typeface="+mn-cs"/>
              </a:rPr>
              <a:t>五、作业，要做到用心</a:t>
            </a:r>
            <a:r>
              <a:rPr lang="en-US" altLang="zh-CN" sz="32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itchFamily="2" charset="-122"/>
                <a:cs typeface="+mn-cs"/>
              </a:rPr>
              <a:t> </a:t>
            </a:r>
            <a:endParaRPr lang="en-US" altLang="zh-CN" sz="32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ndParaRPr>
          </a:p>
        </p:txBody>
      </p:sp>
      <p:sp>
        <p:nvSpPr>
          <p:cNvPr id="40972" name="矩形 40971"/>
          <p:cNvSpPr/>
          <p:nvPr/>
        </p:nvSpPr>
        <p:spPr>
          <a:xfrm>
            <a:off x="1055688" y="2263776"/>
            <a:ext cx="10080000" cy="2306955"/>
          </a:xfrm>
          <a:prstGeom prst="rect">
            <a:avLst/>
          </a:prstGeom>
          <a:noFill/>
          <a:ln w="9525">
            <a:noFill/>
          </a:ln>
        </p:spPr>
        <p:txBody>
          <a:bodyPr anchor="ctr"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作业是复习的一个组成部分，不做作业的复习是虚空复习，不复习而做的作业是低效作业。看书、看笔记、做作业，当然需要有先、后的次序，但是适当地交替进行会更有实效。如果说做好预习是提高课堂听课效率的充分条件，那么及时完成好作业就是学好高等数学的必要条件。</a:t>
            </a:r>
            <a:endParaRPr lang="zh-CN" altLang="en-US" sz="2400"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0971"/>
                                        </p:tgtEl>
                                        <p:attrNameLst>
                                          <p:attrName>style.visibility</p:attrName>
                                        </p:attrNameLst>
                                      </p:cBhvr>
                                      <p:to>
                                        <p:strVal val="visible"/>
                                      </p:to>
                                    </p:set>
                                    <p:animEffect transition="in" filter="box(in)">
                                      <p:cBhvr>
                                        <p:cTn id="7" dur="500"/>
                                        <p:tgtEl>
                                          <p:spTgt spid="4097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0972">
                                            <p:txEl>
                                              <p:charRg st="0" end="136"/>
                                            </p:txEl>
                                          </p:spTgt>
                                        </p:tgtEl>
                                        <p:attrNameLst>
                                          <p:attrName>style.visibility</p:attrName>
                                        </p:attrNameLst>
                                      </p:cBhvr>
                                      <p:to>
                                        <p:strVal val="visible"/>
                                      </p:to>
                                    </p:set>
                                    <p:animEffect transition="in" filter="slide(fromBottom)">
                                      <p:cBhvr>
                                        <p:cTn id="12" dur="500"/>
                                        <p:tgtEl>
                                          <p:spTgt spid="40972">
                                            <p:txEl>
                                              <p:charRg st="0"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矩形 41992"/>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63490" name="矩形 41993"/>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41995" name="矩形 41994"/>
          <p:cNvSpPr/>
          <p:nvPr/>
        </p:nvSpPr>
        <p:spPr>
          <a:xfrm>
            <a:off x="1056005" y="2442210"/>
            <a:ext cx="10080000" cy="1974215"/>
          </a:xfrm>
          <a:prstGeom prst="rect">
            <a:avLst/>
          </a:prstGeom>
          <a:noFill/>
          <a:ln w="9525">
            <a:noFill/>
          </a:ln>
        </p:spPr>
        <p:txBody>
          <a:bodyPr wrap="square" anchor="t" anchorCtr="0">
            <a:spAutoFit/>
          </a:bodyPr>
          <a:p>
            <a:pPr>
              <a:lnSpc>
                <a:spcPct val="170000"/>
              </a:lnSpc>
            </a:pPr>
            <a:r>
              <a:rPr lang="en-US" altLang="zh-CN" sz="2400" b="1" dirty="0">
                <a:latin typeface="Arial" panose="020B0604020202020204" pitchFamily="34" charset="0"/>
                <a:ea typeface="宋体" pitchFamily="2" charset="-122"/>
              </a:rPr>
              <a:t>       </a:t>
            </a:r>
            <a:r>
              <a:rPr lang="zh-CN" altLang="en-US" sz="2400" b="1" dirty="0">
                <a:latin typeface="Arial" panose="020B0604020202020204" pitchFamily="34" charset="0"/>
                <a:ea typeface="宋体" pitchFamily="2" charset="-122"/>
              </a:rPr>
              <a:t>老师所布置的作业是最低量作业要求，如果完成这些作业后还找不到明显的感觉，就应该适当地加大自己的作业量。</a:t>
            </a:r>
            <a:endParaRPr lang="zh-CN" altLang="en-US" sz="2400" b="1" dirty="0">
              <a:latin typeface="Arial" panose="020B0604020202020204" pitchFamily="34" charset="0"/>
              <a:ea typeface="宋体" pitchFamily="2" charset="-122"/>
            </a:endParaRPr>
          </a:p>
          <a:p>
            <a:pPr>
              <a:lnSpc>
                <a:spcPct val="170000"/>
              </a:lnSpc>
            </a:pPr>
            <a:r>
              <a:rPr lang="zh-CN" altLang="en-US" sz="2400" b="1" dirty="0">
                <a:latin typeface="Arial" panose="020B0604020202020204" pitchFamily="34" charset="0"/>
                <a:ea typeface="宋体" pitchFamily="2" charset="-122"/>
              </a:rPr>
              <a:t>       作业是为自己作的，抄作业实际上被欺骗的是自己。</a:t>
            </a:r>
            <a:r>
              <a:rPr lang="zh-CN" altLang="en-US" sz="2400" dirty="0">
                <a:latin typeface="Arial" panose="020B0604020202020204" pitchFamily="34" charset="0"/>
                <a:ea typeface="宋体" pitchFamily="2" charset="-122"/>
              </a:rPr>
              <a:t> </a:t>
            </a:r>
            <a:endParaRPr lang="zh-CN" altLang="en-US" sz="2400"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1995">
                                            <p:txEl>
                                              <p:charRg st="0" end="59"/>
                                            </p:txEl>
                                          </p:spTgt>
                                        </p:tgtEl>
                                        <p:attrNameLst>
                                          <p:attrName>style.visibility</p:attrName>
                                        </p:attrNameLst>
                                      </p:cBhvr>
                                      <p:to>
                                        <p:strVal val="visible"/>
                                      </p:to>
                                    </p:set>
                                    <p:animEffect transition="in" filter="slide(fromBottom)">
                                      <p:cBhvr>
                                        <p:cTn id="7" dur="500"/>
                                        <p:tgtEl>
                                          <p:spTgt spid="41995">
                                            <p:txEl>
                                              <p:charRg st="0" end="5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1995">
                                            <p:txEl>
                                              <p:charRg st="59" end="91"/>
                                            </p:txEl>
                                          </p:spTgt>
                                        </p:tgtEl>
                                        <p:attrNameLst>
                                          <p:attrName>style.visibility</p:attrName>
                                        </p:attrNameLst>
                                      </p:cBhvr>
                                      <p:to>
                                        <p:strVal val="visible"/>
                                      </p:to>
                                    </p:set>
                                    <p:animEffect transition="in" filter="slide(fromBottom)">
                                      <p:cBhvr>
                                        <p:cTn id="12" dur="500"/>
                                        <p:tgtEl>
                                          <p:spTgt spid="41995">
                                            <p:txEl>
                                              <p:charRg st="59" end="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矩形 53256"/>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64514" name="矩形 53257"/>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53260" name="矩形 53259"/>
          <p:cNvSpPr/>
          <p:nvPr/>
        </p:nvSpPr>
        <p:spPr>
          <a:xfrm>
            <a:off x="1056005" y="2440623"/>
            <a:ext cx="10080000" cy="2306955"/>
          </a:xfrm>
          <a:prstGeom prst="rect">
            <a:avLst/>
          </a:prstGeom>
          <a:noFill/>
          <a:ln w="9525">
            <a:noFill/>
          </a:ln>
        </p:spPr>
        <p:txBody>
          <a:bodyPr anchor="ctr" anchorCtr="0">
            <a:spAutoFit/>
          </a:bodyPr>
          <a:p>
            <a:pPr indent="635000" algn="just">
              <a:lnSpc>
                <a:spcPct val="150000"/>
              </a:lnSpc>
              <a:extLst>
                <a:ext uri="{35155182-B16C-46BC-9424-99874614C6A1}">
                  <wpsdc:indentchars xmlns:wpsdc="http://www.wps.cn/officeDocument/2017/drawingmlCustomData" val="200" checksum="3913960871"/>
                </a:ext>
              </a:extLst>
            </a:pPr>
            <a:r>
              <a:rPr lang="zh-CN" altLang="en-US" sz="2400" b="1" spc="100" dirty="0">
                <a:solidFill>
                  <a:schemeClr val="tx1"/>
                </a:solidFill>
                <a:uFillTx/>
                <a:latin typeface="Arial" panose="020B0604020202020204" pitchFamily="34" charset="0"/>
                <a:ea typeface="宋体" pitchFamily="2" charset="-122"/>
              </a:rPr>
              <a:t>在学习中遇到疑问时（不管是听课、复习还是作业中的），都应及时请教老师或和同学们交流，切勿“拖欠”。还可以向老师较系统地反映自己学习、思想、生活中的疑惑以及对某些问题的见解，亦可以请教学习方法。</a:t>
            </a:r>
            <a:endParaRPr lang="zh-CN" altLang="en-US" sz="2400" b="1" spc="100" dirty="0">
              <a:solidFill>
                <a:schemeClr val="tx1"/>
              </a:solidFill>
              <a:uFillTx/>
              <a:latin typeface="Arial" panose="020B0604020202020204" pitchFamily="34" charset="0"/>
              <a:ea typeface="宋体" pitchFamily="2" charset="-122"/>
            </a:endParaRPr>
          </a:p>
        </p:txBody>
      </p:sp>
      <p:sp>
        <p:nvSpPr>
          <p:cNvPr id="53261" name="矩形 53260"/>
          <p:cNvSpPr/>
          <p:nvPr/>
        </p:nvSpPr>
        <p:spPr>
          <a:xfrm>
            <a:off x="1055688" y="833120"/>
            <a:ext cx="10080000" cy="583565"/>
          </a:xfrm>
          <a:prstGeom prst="rect">
            <a:avLst/>
          </a:prstGeom>
          <a:noFill/>
          <a:ln w="9525">
            <a:noFill/>
          </a:ln>
        </p:spPr>
        <p:txBody>
          <a:bodyPr anchor="t" anchorCtr="0">
            <a:spAutoFit/>
          </a:bodyPr>
          <a:p>
            <a:pPr algn="ctr"/>
            <a:r>
              <a:rPr lang="zh-CN" altLang="en-US" sz="3200" b="1" dirty="0">
                <a:solidFill>
                  <a:schemeClr val="accent1"/>
                </a:solidFill>
                <a:latin typeface="Arial" panose="020B0604020202020204" pitchFamily="34" charset="0"/>
                <a:ea typeface="宋体" pitchFamily="2" charset="-122"/>
              </a:rPr>
              <a:t>六、答疑，要做到恒心</a:t>
            </a:r>
            <a:endParaRPr lang="zh-CN" altLang="en-US" sz="3200" b="1" dirty="0">
              <a:solidFill>
                <a:schemeClr val="accent1"/>
              </a:solidFill>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61">
                                            <p:txEl>
                                              <p:charRg st="0" end="11"/>
                                            </p:txEl>
                                          </p:spTgt>
                                        </p:tgtEl>
                                        <p:attrNameLst>
                                          <p:attrName>style.visibility</p:attrName>
                                        </p:attrNameLst>
                                      </p:cBhvr>
                                      <p:to>
                                        <p:strVal val="visible"/>
                                      </p:to>
                                    </p:set>
                                    <p:anim calcmode="lin" valueType="num">
                                      <p:cBhvr>
                                        <p:cTn id="7" dur="500" fill="hold"/>
                                        <p:tgtEl>
                                          <p:spTgt spid="53261">
                                            <p:txEl>
                                              <p:charRg st="0" end="11"/>
                                            </p:txEl>
                                          </p:spTgt>
                                        </p:tgtEl>
                                        <p:attrNameLst>
                                          <p:attrName>ppt_x</p:attrName>
                                        </p:attrNameLst>
                                      </p:cBhvr>
                                      <p:tavLst>
                                        <p:tav tm="0">
                                          <p:val>
                                            <p:strVal val="#ppt_x"/>
                                          </p:val>
                                        </p:tav>
                                        <p:tav tm="100000">
                                          <p:val>
                                            <p:strVal val="#ppt_x"/>
                                          </p:val>
                                        </p:tav>
                                      </p:tavLst>
                                    </p:anim>
                                    <p:anim calcmode="lin" valueType="num">
                                      <p:cBhvr>
                                        <p:cTn id="8" dur="500" fill="hold"/>
                                        <p:tgtEl>
                                          <p:spTgt spid="53261">
                                            <p:txEl>
                                              <p:charRg st="0" end="1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260"/>
                                        </p:tgtEl>
                                        <p:attrNameLst>
                                          <p:attrName>style.visibility</p:attrName>
                                        </p:attrNameLst>
                                      </p:cBhvr>
                                      <p:to>
                                        <p:strVal val="visible"/>
                                      </p:to>
                                    </p:set>
                                    <p:anim calcmode="lin" valueType="num">
                                      <p:cBhvr>
                                        <p:cTn id="13" dur="500" fill="hold"/>
                                        <p:tgtEl>
                                          <p:spTgt spid="53260"/>
                                        </p:tgtEl>
                                        <p:attrNameLst>
                                          <p:attrName>ppt_x</p:attrName>
                                        </p:attrNameLst>
                                      </p:cBhvr>
                                      <p:tavLst>
                                        <p:tav tm="0">
                                          <p:val>
                                            <p:strVal val="#ppt_x"/>
                                          </p:val>
                                        </p:tav>
                                        <p:tav tm="100000">
                                          <p:val>
                                            <p:strVal val="#ppt_x"/>
                                          </p:val>
                                        </p:tav>
                                      </p:tavLst>
                                    </p:anim>
                                    <p:anim calcmode="lin" valueType="num">
                                      <p:cBhvr>
                                        <p:cTn id="14" dur="500" fill="hold"/>
                                        <p:tgtEl>
                                          <p:spTgt spid="532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矩形 71688"/>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65538" name="矩形 71689"/>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65539" name="文本框 71691"/>
          <p:cNvSpPr txBox="1"/>
          <p:nvPr/>
        </p:nvSpPr>
        <p:spPr>
          <a:xfrm>
            <a:off x="1127760" y="2921635"/>
            <a:ext cx="9936480" cy="1014730"/>
          </a:xfrm>
          <a:prstGeom prst="rect">
            <a:avLst/>
          </a:prstGeom>
          <a:noFill/>
          <a:ln w="9525">
            <a:noFill/>
          </a:ln>
        </p:spPr>
        <p:txBody>
          <a:bodyPr wrap="square" anchor="t" anchorCtr="0">
            <a:spAutoFit/>
          </a:bodyPr>
          <a:p>
            <a:pPr algn="ctr">
              <a:lnSpc>
                <a:spcPct val="100000"/>
              </a:lnSpc>
              <a:spcBef>
                <a:spcPts val="0"/>
              </a:spcBef>
            </a:pPr>
            <a:r>
              <a:rPr lang="en-US" altLang="zh-CN" sz="6000" b="1" dirty="0">
                <a:solidFill>
                  <a:schemeClr val="tx1"/>
                </a:solidFill>
                <a:uFillTx/>
                <a:latin typeface="FZYaoTi" panose="02010601030101010101" charset="-122"/>
                <a:ea typeface="方正姚体" panose="02010601030101010101" pitchFamily="2" charset="-122"/>
              </a:rPr>
              <a:t>4.</a:t>
            </a:r>
            <a:r>
              <a:rPr lang="zh-CN" altLang="en-US" sz="6000" b="1" dirty="0">
                <a:solidFill>
                  <a:schemeClr val="tx1"/>
                </a:solidFill>
                <a:uFillTx/>
                <a:latin typeface="FZYaoTi" panose="02010601030101010101" charset="-122"/>
                <a:ea typeface="方正姚体" panose="02010601030101010101" pitchFamily="2" charset="-122"/>
              </a:rPr>
              <a:t>学习高等数学的什么内容？</a:t>
            </a:r>
            <a:endParaRPr lang="zh-CN" altLang="en-US" sz="6000" b="1" dirty="0">
              <a:solidFill>
                <a:schemeClr val="tx1"/>
              </a:solidFill>
              <a:uFillTx/>
              <a:latin typeface="FZYaoTi" panose="02010601030101010101" charset="-122"/>
              <a:ea typeface="方正姚体" panose="02010601030101010101" pitchFamily="2"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文本框 25602"/>
          <p:cNvSpPr txBox="1"/>
          <p:nvPr/>
        </p:nvSpPr>
        <p:spPr>
          <a:xfrm>
            <a:off x="5486400" y="1295400"/>
            <a:ext cx="2362200" cy="521970"/>
          </a:xfrm>
          <a:prstGeom prst="rect">
            <a:avLst/>
          </a:prstGeom>
          <a:noFill/>
          <a:ln w="9525">
            <a:noFill/>
          </a:ln>
        </p:spPr>
        <p:txBody>
          <a:bodyPr anchor="t" anchorCtr="0">
            <a:spAutoFit/>
          </a:bodyPr>
          <a:p>
            <a:pPr>
              <a:spcBef>
                <a:spcPct val="50000"/>
              </a:spcBef>
            </a:pPr>
            <a:r>
              <a:rPr lang="en-US" altLang="zh-CN" sz="2800">
                <a:latin typeface="Times New Roman" panose="02020603050405020304" pitchFamily="18" charset="0"/>
                <a:ea typeface="楷体_GB2312" pitchFamily="49" charset="-122"/>
              </a:rPr>
              <a:t> </a:t>
            </a:r>
            <a:endParaRPr lang="en-US" altLang="zh-CN" sz="2800">
              <a:latin typeface="Times New Roman" panose="02020603050405020304" pitchFamily="18" charset="0"/>
              <a:ea typeface="楷体_GB2312" pitchFamily="49" charset="-122"/>
            </a:endParaRPr>
          </a:p>
        </p:txBody>
      </p:sp>
      <p:sp>
        <p:nvSpPr>
          <p:cNvPr id="25613" name="矩形 25612"/>
          <p:cNvSpPr/>
          <p:nvPr/>
        </p:nvSpPr>
        <p:spPr>
          <a:xfrm>
            <a:off x="1055688" y="762318"/>
            <a:ext cx="10080000" cy="645160"/>
          </a:xfrm>
          <a:prstGeom prst="rect">
            <a:avLst/>
          </a:prstGeom>
          <a:noFill/>
          <a:ln w="9525">
            <a:noFill/>
          </a:ln>
        </p:spPr>
        <p:txBody>
          <a:bodyPr>
            <a:spAutoFit/>
          </a:bodyPr>
          <a:p>
            <a:pPr algn="ctr" fontAlgn="base">
              <a:lnSpc>
                <a:spcPct val="100000"/>
              </a:lnSpc>
              <a:spcBef>
                <a:spcPct val="50000"/>
              </a:spcBef>
            </a:pPr>
            <a:r>
              <a:rPr lang="zh-CN" altLang="en-US"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itchFamily="2" charset="-122"/>
                <a:cs typeface="+mn-cs"/>
              </a:rPr>
              <a:t>高等数学的学习内容</a:t>
            </a:r>
            <a:endParaRPr lang="zh-CN" altLang="en-US"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ndParaRPr>
          </a:p>
        </p:txBody>
      </p:sp>
      <p:sp>
        <p:nvSpPr>
          <p:cNvPr id="25616" name="矩形 25615"/>
          <p:cNvSpPr/>
          <p:nvPr/>
        </p:nvSpPr>
        <p:spPr>
          <a:xfrm>
            <a:off x="1056005" y="2606675"/>
            <a:ext cx="10080000" cy="2306955"/>
          </a:xfrm>
          <a:prstGeom prst="rect">
            <a:avLst/>
          </a:prstGeom>
          <a:noFill/>
          <a:ln w="9525">
            <a:noFill/>
          </a:ln>
        </p:spPr>
        <p:txBody>
          <a:bodyPr wrap="square" anchor="t" anchorCtr="0">
            <a:spAutoFit/>
          </a:bodyPr>
          <a:p>
            <a:pPr>
              <a:lnSpc>
                <a:spcPct val="150000"/>
              </a:lnSpc>
            </a:pPr>
            <a:r>
              <a:rPr lang="zh-CN" altLang="en-US" sz="2400" b="1" dirty="0">
                <a:latin typeface="Arial" panose="020B0604020202020204" pitchFamily="34" charset="0"/>
                <a:ea typeface="宋体" pitchFamily="2" charset="-122"/>
              </a:rPr>
              <a:t>第一章</a:t>
            </a:r>
            <a:r>
              <a:rPr lang="en-US" altLang="zh-CN" sz="2400" b="1" dirty="0">
                <a:latin typeface="Arial" panose="020B0604020202020204" pitchFamily="34" charset="0"/>
                <a:ea typeface="宋体" pitchFamily="2" charset="-122"/>
              </a:rPr>
              <a:t>    </a:t>
            </a:r>
            <a:r>
              <a:rPr lang="zh-CN" altLang="en-US" sz="2400" b="1" dirty="0">
                <a:latin typeface="Arial" panose="020B0604020202020204" pitchFamily="34" charset="0"/>
                <a:ea typeface="宋体" pitchFamily="2" charset="-122"/>
              </a:rPr>
              <a:t>函数</a:t>
            </a:r>
            <a:r>
              <a:rPr lang="en-US" altLang="zh-CN" sz="2400" b="1" dirty="0">
                <a:latin typeface="Arial" panose="020B0604020202020204" pitchFamily="34" charset="0"/>
                <a:ea typeface="宋体" pitchFamily="2" charset="-122"/>
              </a:rPr>
              <a:t>				</a:t>
            </a:r>
            <a:r>
              <a:rPr lang="zh-CN" altLang="en-US" sz="2400" b="1" dirty="0">
                <a:latin typeface="Arial" panose="020B0604020202020204" pitchFamily="34" charset="0"/>
                <a:ea typeface="宋体" pitchFamily="2" charset="-122"/>
              </a:rPr>
              <a:t>第二章</a:t>
            </a:r>
            <a:r>
              <a:rPr lang="en-US" altLang="zh-CN" sz="2400" b="1" dirty="0">
                <a:latin typeface="Arial" panose="020B0604020202020204" pitchFamily="34" charset="0"/>
                <a:ea typeface="宋体" pitchFamily="2" charset="-122"/>
              </a:rPr>
              <a:t>    </a:t>
            </a:r>
            <a:r>
              <a:rPr lang="zh-CN" altLang="en-US" sz="2400" b="1" dirty="0">
                <a:latin typeface="Arial" panose="020B0604020202020204" pitchFamily="34" charset="0"/>
                <a:ea typeface="宋体" pitchFamily="2" charset="-122"/>
              </a:rPr>
              <a:t>极限</a:t>
            </a:r>
            <a:endParaRPr lang="zh-CN" altLang="en-US" sz="2400" b="1" dirty="0">
              <a:latin typeface="Arial" panose="020B0604020202020204" pitchFamily="34" charset="0"/>
              <a:ea typeface="宋体" pitchFamily="2" charset="-122"/>
            </a:endParaRPr>
          </a:p>
          <a:p>
            <a:pPr>
              <a:lnSpc>
                <a:spcPct val="150000"/>
              </a:lnSpc>
            </a:pPr>
            <a:r>
              <a:rPr lang="zh-CN" altLang="en-US" sz="2400" b="1" dirty="0">
                <a:latin typeface="Arial" panose="020B0604020202020204" pitchFamily="34" charset="0"/>
                <a:ea typeface="宋体" pitchFamily="2" charset="-122"/>
              </a:rPr>
              <a:t>第三章</a:t>
            </a:r>
            <a:r>
              <a:rPr lang="en-US" altLang="zh-CN" sz="2400" b="1" dirty="0">
                <a:latin typeface="Arial" panose="020B0604020202020204" pitchFamily="34" charset="0"/>
                <a:ea typeface="宋体" pitchFamily="2" charset="-122"/>
              </a:rPr>
              <a:t>    </a:t>
            </a:r>
            <a:r>
              <a:rPr lang="zh-CN" altLang="en-US" sz="2400" b="1" dirty="0">
                <a:latin typeface="Arial" panose="020B0604020202020204" pitchFamily="34" charset="0"/>
                <a:ea typeface="宋体" pitchFamily="2" charset="-122"/>
              </a:rPr>
              <a:t>连续函数</a:t>
            </a:r>
            <a:r>
              <a:rPr lang="en-US" altLang="zh-CN" sz="2400" b="1" dirty="0">
                <a:latin typeface="Arial" panose="020B0604020202020204" pitchFamily="34" charset="0"/>
                <a:ea typeface="宋体" pitchFamily="2" charset="-122"/>
              </a:rPr>
              <a:t>				</a:t>
            </a:r>
            <a:r>
              <a:rPr lang="zh-CN" altLang="en-US" sz="2400" b="1" dirty="0">
                <a:latin typeface="Arial" panose="020B0604020202020204" pitchFamily="34" charset="0"/>
                <a:sym typeface="+mn-ea"/>
              </a:rPr>
              <a:t>第四章    导数与微分</a:t>
            </a:r>
            <a:endParaRPr lang="zh-CN" altLang="en-US" sz="2400" b="1" dirty="0">
              <a:latin typeface="Arial" panose="020B0604020202020204" pitchFamily="34" charset="0"/>
              <a:ea typeface="宋体" pitchFamily="2" charset="-122"/>
            </a:endParaRPr>
          </a:p>
          <a:p>
            <a:pPr>
              <a:lnSpc>
                <a:spcPct val="150000"/>
              </a:lnSpc>
            </a:pPr>
            <a:r>
              <a:rPr lang="zh-CN" altLang="en-US" sz="2400" b="1" dirty="0">
                <a:latin typeface="Arial" panose="020B0604020202020204" pitchFamily="34" charset="0"/>
                <a:sym typeface="+mn-ea"/>
              </a:rPr>
              <a:t>第五章</a:t>
            </a:r>
            <a:r>
              <a:rPr lang="en-US" altLang="zh-CN" sz="2400" b="1" dirty="0">
                <a:latin typeface="Arial" panose="020B0604020202020204" pitchFamily="34" charset="0"/>
                <a:sym typeface="+mn-ea"/>
              </a:rPr>
              <a:t>    </a:t>
            </a:r>
            <a:r>
              <a:rPr lang="zh-CN" altLang="en-US" sz="2400" b="1" dirty="0">
                <a:latin typeface="Arial" panose="020B0604020202020204" pitchFamily="34" charset="0"/>
                <a:sym typeface="+mn-ea"/>
              </a:rPr>
              <a:t>微分学基本定理及其应用</a:t>
            </a:r>
            <a:r>
              <a:rPr lang="en-US" altLang="zh-CN" sz="2400" b="1" dirty="0">
                <a:latin typeface="Arial" panose="020B0604020202020204" pitchFamily="34" charset="0"/>
                <a:sym typeface="+mn-ea"/>
              </a:rPr>
              <a:t>	</a:t>
            </a:r>
            <a:r>
              <a:rPr lang="zh-CN" altLang="en-US" sz="2400" b="1" dirty="0">
                <a:latin typeface="Arial" panose="020B0604020202020204" pitchFamily="34" charset="0"/>
                <a:sym typeface="+mn-ea"/>
              </a:rPr>
              <a:t>第六章</a:t>
            </a:r>
            <a:r>
              <a:rPr lang="en-US" altLang="zh-CN" sz="2400" b="1" dirty="0">
                <a:latin typeface="Arial" panose="020B0604020202020204" pitchFamily="34" charset="0"/>
                <a:sym typeface="+mn-ea"/>
              </a:rPr>
              <a:t>    </a:t>
            </a:r>
            <a:r>
              <a:rPr lang="zh-CN" altLang="en-US" sz="2400" b="1" dirty="0">
                <a:latin typeface="Arial" panose="020B0604020202020204" pitchFamily="34" charset="0"/>
                <a:sym typeface="+mn-ea"/>
              </a:rPr>
              <a:t>不定积分</a:t>
            </a:r>
            <a:endParaRPr lang="zh-CN" altLang="en-US" sz="2400" b="1" dirty="0">
              <a:latin typeface="Arial" panose="020B0604020202020204" pitchFamily="34" charset="0"/>
              <a:ea typeface="宋体" pitchFamily="2" charset="-122"/>
            </a:endParaRPr>
          </a:p>
          <a:p>
            <a:pPr>
              <a:lnSpc>
                <a:spcPct val="150000"/>
              </a:lnSpc>
            </a:pPr>
            <a:r>
              <a:rPr lang="zh-CN" altLang="en-US" sz="2400" b="1" dirty="0">
                <a:latin typeface="Arial" panose="020B0604020202020204" pitchFamily="34" charset="0"/>
                <a:sym typeface="+mn-ea"/>
              </a:rPr>
              <a:t>第七章</a:t>
            </a:r>
            <a:r>
              <a:rPr lang="en-US" altLang="zh-CN" sz="2400" b="1" dirty="0">
                <a:latin typeface="Arial" panose="020B0604020202020204" pitchFamily="34" charset="0"/>
                <a:sym typeface="+mn-ea"/>
              </a:rPr>
              <a:t>    </a:t>
            </a:r>
            <a:r>
              <a:rPr lang="zh-CN" altLang="en-US" sz="2400" b="1" dirty="0">
                <a:latin typeface="Arial" panose="020B0604020202020204" pitchFamily="34" charset="0"/>
                <a:sym typeface="+mn-ea"/>
              </a:rPr>
              <a:t>定积分</a:t>
            </a:r>
            <a:r>
              <a:rPr lang="en-US" altLang="zh-CN" sz="2400" b="1" dirty="0">
                <a:latin typeface="Arial" panose="020B0604020202020204" pitchFamily="34" charset="0"/>
                <a:sym typeface="+mn-ea"/>
              </a:rPr>
              <a:t>				</a:t>
            </a:r>
            <a:r>
              <a:rPr lang="zh-CN" altLang="en-US" sz="2400" b="1" dirty="0">
                <a:latin typeface="Arial" panose="020B0604020202020204" pitchFamily="34" charset="0"/>
                <a:sym typeface="+mn-ea"/>
              </a:rPr>
              <a:t>第八章</a:t>
            </a:r>
            <a:r>
              <a:rPr lang="en-US" altLang="zh-CN" sz="2400" b="1" dirty="0">
                <a:latin typeface="Arial" panose="020B0604020202020204" pitchFamily="34" charset="0"/>
                <a:sym typeface="+mn-ea"/>
              </a:rPr>
              <a:t>    </a:t>
            </a:r>
            <a:r>
              <a:rPr lang="zh-CN" altLang="en-US" sz="2400" b="1" dirty="0">
                <a:latin typeface="Arial" panose="020B0604020202020204" pitchFamily="34" charset="0"/>
                <a:sym typeface="+mn-ea"/>
              </a:rPr>
              <a:t>多元函数</a:t>
            </a:r>
            <a:endParaRPr lang="zh-CN" altLang="en-US" sz="2400" dirty="0">
              <a:latin typeface="Arial" panose="020B0604020202020204" pitchFamily="34" charset="0"/>
              <a:ea typeface="宋体" pitchFamily="2" charset="-122"/>
            </a:endParaRPr>
          </a:p>
        </p:txBody>
      </p:sp>
      <p:sp>
        <p:nvSpPr>
          <p:cNvPr id="25623" name="文本框 25622"/>
          <p:cNvSpPr txBox="1"/>
          <p:nvPr/>
        </p:nvSpPr>
        <p:spPr>
          <a:xfrm>
            <a:off x="1055688" y="1408748"/>
            <a:ext cx="10080000" cy="583565"/>
          </a:xfrm>
          <a:prstGeom prst="rect">
            <a:avLst/>
          </a:prstGeom>
          <a:noFill/>
          <a:ln w="9525">
            <a:noFill/>
          </a:ln>
        </p:spPr>
        <p:txBody>
          <a:bodyPr>
            <a:spAutoFit/>
          </a:bodyPr>
          <a:p>
            <a:pPr algn="ctr">
              <a:spcBef>
                <a:spcPct val="50000"/>
              </a:spcBef>
            </a:pPr>
            <a:r>
              <a:rPr lang="zh-CN" altLang="en-US" sz="3200" b="1" noProof="1" dirty="0">
                <a:ln w="22225">
                  <a:solidFill>
                    <a:schemeClr val="accent2"/>
                  </a:solidFill>
                  <a:prstDash val="solid"/>
                </a:ln>
                <a:solidFill>
                  <a:schemeClr val="accent2">
                    <a:lumMod val="40000"/>
                    <a:lumOff val="60000"/>
                  </a:schemeClr>
                </a:solidFill>
                <a:latin typeface="Arial" panose="020B0604020202020204" pitchFamily="34" charset="0"/>
                <a:ea typeface="宋体" pitchFamily="2" charset="-122"/>
                <a:cs typeface="+mn-cs"/>
              </a:rPr>
              <a:t>基础平台</a:t>
            </a:r>
            <a:endParaRPr lang="zh-CN" altLang="en-US" sz="3200" b="1" noProof="1" dirty="0">
              <a:ln w="22225">
                <a:solidFill>
                  <a:schemeClr val="accent2"/>
                </a:solidFill>
                <a:prstDash val="solid"/>
              </a:ln>
              <a:solidFill>
                <a:schemeClr val="accent2">
                  <a:lumMod val="40000"/>
                  <a:lumOff val="60000"/>
                </a:schemeClr>
              </a:solidFill>
              <a:latin typeface="Arial" panose="020B0604020202020204" pitchFamily="34" charset="0"/>
              <a:ea typeface="宋体" pitchFamily="2" charset="-122"/>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13"/>
                                        </p:tgtEl>
                                        <p:attrNameLst>
                                          <p:attrName>style.visibility</p:attrName>
                                        </p:attrNameLst>
                                      </p:cBhvr>
                                      <p:to>
                                        <p:strVal val="visible"/>
                                      </p:to>
                                    </p:set>
                                    <p:anim calcmode="lin" valueType="num">
                                      <p:cBhvr>
                                        <p:cTn id="7" dur="500" fill="hold"/>
                                        <p:tgtEl>
                                          <p:spTgt spid="25613"/>
                                        </p:tgtEl>
                                        <p:attrNameLst>
                                          <p:attrName>ppt_x</p:attrName>
                                        </p:attrNameLst>
                                      </p:cBhvr>
                                      <p:tavLst>
                                        <p:tav tm="0">
                                          <p:val>
                                            <p:strVal val="#ppt_x"/>
                                          </p:val>
                                        </p:tav>
                                        <p:tav tm="100000">
                                          <p:val>
                                            <p:strVal val="#ppt_x"/>
                                          </p:val>
                                        </p:tav>
                                      </p:tavLst>
                                    </p:anim>
                                    <p:anim calcmode="lin" valueType="num">
                                      <p:cBhvr>
                                        <p:cTn id="8" dur="500" fill="hold"/>
                                        <p:tgtEl>
                                          <p:spTgt spid="256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5623"/>
                                        </p:tgtEl>
                                        <p:attrNameLst>
                                          <p:attrName>style.visibility</p:attrName>
                                        </p:attrNameLst>
                                      </p:cBhvr>
                                      <p:to>
                                        <p:strVal val="visible"/>
                                      </p:to>
                                    </p:set>
                                    <p:animEffect transition="in" filter="fade">
                                      <p:cBhvr>
                                        <p:cTn id="13" dur="500"/>
                                        <p:tgtEl>
                                          <p:spTgt spid="25623"/>
                                        </p:tgtEl>
                                      </p:cBhvr>
                                    </p:animEffect>
                                    <p:anim calcmode="lin" valueType="num">
                                      <p:cBhvr>
                                        <p:cTn id="14" dur="500" fill="hold"/>
                                        <p:tgtEl>
                                          <p:spTgt spid="25623"/>
                                        </p:tgtEl>
                                        <p:attrNameLst>
                                          <p:attrName>ppt_x</p:attrName>
                                        </p:attrNameLst>
                                      </p:cBhvr>
                                      <p:tavLst>
                                        <p:tav tm="0">
                                          <p:val>
                                            <p:strVal val="#ppt_x"/>
                                          </p:val>
                                        </p:tav>
                                        <p:tav tm="100000">
                                          <p:val>
                                            <p:strVal val="#ppt_x"/>
                                          </p:val>
                                        </p:tav>
                                      </p:tavLst>
                                    </p:anim>
                                    <p:anim calcmode="lin" valueType="num">
                                      <p:cBhvr>
                                        <p:cTn id="15" dur="500" fill="hold"/>
                                        <p:tgtEl>
                                          <p:spTgt spid="2562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5616"/>
                                        </p:tgtEl>
                                        <p:attrNameLst>
                                          <p:attrName>style.visibility</p:attrName>
                                        </p:attrNameLst>
                                      </p:cBhvr>
                                      <p:to>
                                        <p:strVal val="visible"/>
                                      </p:to>
                                    </p:set>
                                    <p:anim calcmode="lin" valueType="num">
                                      <p:cBhvr>
                                        <p:cTn id="20" dur="500" fill="hold"/>
                                        <p:tgtEl>
                                          <p:spTgt spid="25616"/>
                                        </p:tgtEl>
                                        <p:attrNameLst>
                                          <p:attrName>ppt_x</p:attrName>
                                        </p:attrNameLst>
                                      </p:cBhvr>
                                      <p:tavLst>
                                        <p:tav tm="0">
                                          <p:val>
                                            <p:strVal val="#ppt_x"/>
                                          </p:val>
                                        </p:tav>
                                        <p:tav tm="100000">
                                          <p:val>
                                            <p:strVal val="#ppt_x"/>
                                          </p:val>
                                        </p:tav>
                                      </p:tavLst>
                                    </p:anim>
                                    <p:anim calcmode="lin" valueType="num">
                                      <p:cBhvr>
                                        <p:cTn id="21" dur="500" fill="hold"/>
                                        <p:tgtEl>
                                          <p:spTgt spid="256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3" grpId="0"/>
      <p:bldP spid="25616" grpId="0"/>
      <p:bldP spid="256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矩形 6152"/>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25602" name="矩形 6153"/>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6155" name="文本框 6154"/>
          <p:cNvSpPr txBox="1"/>
          <p:nvPr/>
        </p:nvSpPr>
        <p:spPr>
          <a:xfrm>
            <a:off x="2207260" y="909320"/>
            <a:ext cx="7777480" cy="1610995"/>
          </a:xfrm>
          <a:prstGeom prst="rect">
            <a:avLst/>
          </a:prstGeom>
          <a:noFill/>
          <a:ln w="9525">
            <a:noFill/>
          </a:ln>
        </p:spPr>
        <p:txBody>
          <a:bodyPr anchor="t" anchorCtr="0">
            <a:noAutofit/>
          </a:bodyPr>
          <a:p>
            <a:pPr algn="ctr">
              <a:spcBef>
                <a:spcPct val="50000"/>
              </a:spcBef>
            </a:pPr>
            <a:r>
              <a:rPr lang="zh-CN" altLang="en-US" sz="3200" b="1" dirty="0">
                <a:latin typeface="宋体" pitchFamily="2" charset="-122"/>
                <a:ea typeface="宋体" pitchFamily="2" charset="-122"/>
              </a:rPr>
              <a:t>初等数学</a:t>
            </a:r>
            <a:endParaRPr lang="zh-CN" altLang="en-US" sz="3200" b="1" dirty="0">
              <a:latin typeface="宋体" pitchFamily="2" charset="-122"/>
              <a:ea typeface="宋体" pitchFamily="2" charset="-122"/>
            </a:endParaRPr>
          </a:p>
          <a:p>
            <a:pPr algn="ctr">
              <a:spcBef>
                <a:spcPct val="50000"/>
              </a:spcBef>
            </a:pPr>
            <a:r>
              <a:rPr lang="zh-CN" altLang="en-US" sz="3200" b="1" dirty="0">
                <a:latin typeface="宋体" pitchFamily="2" charset="-122"/>
                <a:ea typeface="宋体" pitchFamily="2" charset="-122"/>
              </a:rPr>
              <a:t>研究对象为</a:t>
            </a:r>
            <a:r>
              <a:rPr lang="zh-CN" altLang="en-US" sz="3200" b="1" dirty="0">
                <a:solidFill>
                  <a:schemeClr val="tx2"/>
                </a:solidFill>
                <a:latin typeface="宋体" pitchFamily="2" charset="-122"/>
                <a:ea typeface="宋体" pitchFamily="2" charset="-122"/>
              </a:rPr>
              <a:t>常量</a:t>
            </a:r>
            <a:r>
              <a:rPr lang="en-US" altLang="zh-CN" sz="3200" b="1" dirty="0">
                <a:latin typeface="宋体" pitchFamily="2" charset="-122"/>
                <a:ea typeface="宋体" pitchFamily="2" charset="-122"/>
              </a:rPr>
              <a:t>,</a:t>
            </a:r>
            <a:r>
              <a:rPr lang="zh-CN" altLang="en-US" sz="3200" b="1" dirty="0">
                <a:latin typeface="宋体" pitchFamily="2" charset="-122"/>
                <a:ea typeface="宋体" pitchFamily="2" charset="-122"/>
              </a:rPr>
              <a:t>以静止观点研究问题</a:t>
            </a:r>
            <a:r>
              <a:rPr lang="en-US" altLang="zh-CN" sz="3200" b="1">
                <a:latin typeface="宋体" pitchFamily="2" charset="-122"/>
                <a:ea typeface="宋体" pitchFamily="2" charset="-122"/>
              </a:rPr>
              <a:t>.</a:t>
            </a:r>
            <a:endParaRPr lang="en-US" altLang="zh-CN" sz="3200" b="1">
              <a:latin typeface="宋体" pitchFamily="2" charset="-122"/>
              <a:ea typeface="宋体" pitchFamily="2" charset="-122"/>
            </a:endParaRPr>
          </a:p>
        </p:txBody>
      </p:sp>
      <p:sp>
        <p:nvSpPr>
          <p:cNvPr id="6156" name="矩形 6155"/>
          <p:cNvSpPr/>
          <p:nvPr/>
        </p:nvSpPr>
        <p:spPr>
          <a:xfrm>
            <a:off x="3869055" y="3126740"/>
            <a:ext cx="6913245" cy="2520000"/>
          </a:xfrm>
          <a:prstGeom prst="rect">
            <a:avLst/>
          </a:prstGeom>
          <a:noFill/>
          <a:ln w="9525">
            <a:noFill/>
          </a:ln>
        </p:spPr>
        <p:txBody>
          <a:bodyPr anchor="ctr" anchorCtr="0">
            <a:noAutofit/>
          </a:bodyPr>
          <a:p>
            <a:pPr fontAlgn="t">
              <a:lnSpc>
                <a:spcPct val="100000"/>
              </a:lnSpc>
            </a:pPr>
            <a:r>
              <a:rPr lang="zh-CN" altLang="en-US" sz="3200" dirty="0">
                <a:latin typeface="Times New Roman" panose="02020603050405020304" pitchFamily="18" charset="0"/>
                <a:ea typeface="隶书" pitchFamily="49" charset="-122"/>
              </a:rPr>
              <a:t>研究对象：常量</a:t>
            </a:r>
            <a:endParaRPr lang="zh-CN" altLang="en-US" sz="3200" dirty="0">
              <a:latin typeface="Times New Roman" panose="02020603050405020304" pitchFamily="18" charset="0"/>
              <a:ea typeface="隶书" pitchFamily="49" charset="-122"/>
            </a:endParaRPr>
          </a:p>
          <a:p>
            <a:pPr fontAlgn="t">
              <a:lnSpc>
                <a:spcPct val="100000"/>
              </a:lnSpc>
            </a:pPr>
            <a:endParaRPr lang="zh-CN" altLang="en-US" sz="3200" dirty="0">
              <a:latin typeface="Times New Roman" panose="02020603050405020304" pitchFamily="18" charset="0"/>
              <a:ea typeface="隶书" pitchFamily="49" charset="-122"/>
            </a:endParaRPr>
          </a:p>
          <a:p>
            <a:pPr fontAlgn="t">
              <a:lnSpc>
                <a:spcPct val="100000"/>
              </a:lnSpc>
            </a:pPr>
            <a:r>
              <a:rPr lang="zh-CN" altLang="en-US" sz="3200" dirty="0">
                <a:latin typeface="Times New Roman" panose="02020603050405020304" pitchFamily="18" charset="0"/>
                <a:ea typeface="隶书" pitchFamily="49" charset="-122"/>
              </a:rPr>
              <a:t>初等方法：有限的方法</a:t>
            </a:r>
            <a:endParaRPr lang="zh-CN" altLang="en-US" sz="3200" dirty="0">
              <a:latin typeface="Times New Roman" panose="02020603050405020304" pitchFamily="18" charset="0"/>
              <a:ea typeface="隶书" pitchFamily="49" charset="-122"/>
            </a:endParaRPr>
          </a:p>
          <a:p>
            <a:pPr fontAlgn="t">
              <a:lnSpc>
                <a:spcPct val="100000"/>
              </a:lnSpc>
            </a:pPr>
            <a:endParaRPr lang="zh-CN" altLang="en-US" sz="3200" dirty="0">
              <a:latin typeface="Times New Roman" panose="02020603050405020304" pitchFamily="18" charset="0"/>
              <a:ea typeface="隶书" pitchFamily="49" charset="-122"/>
            </a:endParaRPr>
          </a:p>
          <a:p>
            <a:pPr fontAlgn="t">
              <a:lnSpc>
                <a:spcPct val="100000"/>
              </a:lnSpc>
            </a:pPr>
            <a:r>
              <a:rPr lang="zh-CN" altLang="en-US" sz="3200" dirty="0">
                <a:latin typeface="Times New Roman" panose="02020603050405020304" pitchFamily="18" charset="0"/>
                <a:ea typeface="隶书" pitchFamily="49" charset="-122"/>
              </a:rPr>
              <a:t>用有限的方法研究常量的数学</a:t>
            </a:r>
            <a:endParaRPr lang="zh-CN" altLang="en-US" sz="3200" dirty="0">
              <a:latin typeface="Times New Roman" panose="02020603050405020304" pitchFamily="18" charset="0"/>
              <a:ea typeface="隶书" pitchFamily="49" charset="-122"/>
            </a:endParaRPr>
          </a:p>
        </p:txBody>
      </p:sp>
      <p:sp>
        <p:nvSpPr>
          <p:cNvPr id="6157" name="文本框 6156"/>
          <p:cNvSpPr txBox="1"/>
          <p:nvPr/>
        </p:nvSpPr>
        <p:spPr>
          <a:xfrm>
            <a:off x="1917383" y="3180715"/>
            <a:ext cx="723900" cy="2376488"/>
          </a:xfrm>
          <a:prstGeom prst="rect">
            <a:avLst/>
          </a:prstGeom>
          <a:noFill/>
          <a:ln w="9525">
            <a:noFill/>
          </a:ln>
        </p:spPr>
        <p:txBody>
          <a:bodyPr vert="eaVert" anchor="t" anchorCtr="0">
            <a:spAutoFit/>
          </a:bodyPr>
          <a:p>
            <a:pPr algn="ctr" fontAlgn="t">
              <a:lnSpc>
                <a:spcPct val="110000"/>
              </a:lnSpc>
              <a:spcBef>
                <a:spcPct val="50000"/>
              </a:spcBef>
            </a:pPr>
            <a:r>
              <a:rPr lang="zh-CN" altLang="en-US" sz="3200" b="1" dirty="0">
                <a:solidFill>
                  <a:srgbClr val="FF00FF"/>
                </a:solidFill>
                <a:latin typeface="Times New Roman" panose="02020603050405020304" pitchFamily="18" charset="0"/>
                <a:ea typeface="黑体" panose="02010609060101010101" charset="-122"/>
              </a:rPr>
              <a:t>初等数学</a:t>
            </a:r>
            <a:endParaRPr lang="zh-CN" altLang="en-US" sz="3200" b="1" dirty="0">
              <a:solidFill>
                <a:srgbClr val="FF00FF"/>
              </a:solidFill>
              <a:latin typeface="Times New Roman" panose="02020603050405020304" pitchFamily="18" charset="0"/>
              <a:ea typeface="黑体" panose="02010609060101010101" charset="-122"/>
            </a:endParaRPr>
          </a:p>
        </p:txBody>
      </p:sp>
      <p:sp>
        <p:nvSpPr>
          <p:cNvPr id="6158" name="右箭头 6157"/>
          <p:cNvSpPr/>
          <p:nvPr/>
        </p:nvSpPr>
        <p:spPr>
          <a:xfrm>
            <a:off x="2709863" y="4188778"/>
            <a:ext cx="865187" cy="360362"/>
          </a:xfrm>
          <a:prstGeom prst="rightArrow">
            <a:avLst>
              <a:gd name="adj1" fmla="val 50000"/>
              <a:gd name="adj2" fmla="val 60010"/>
            </a:avLst>
          </a:prstGeom>
          <a:solidFill>
            <a:schemeClr val="accent1"/>
          </a:solidFill>
          <a:ln w="9525" cap="flat" cmpd="sng">
            <a:solidFill>
              <a:schemeClr val="tx1"/>
            </a:solidFill>
            <a:prstDash val="solid"/>
            <a:miter/>
            <a:headEnd type="none" w="med" len="med"/>
            <a:tailEnd type="none" w="med" len="med"/>
          </a:ln>
        </p:spPr>
        <p:txBody>
          <a:bodyPr anchor="t" anchorCtr="0"/>
          <a:p>
            <a:endParaRPr lang="zh-CN" altLang="en-US">
              <a:latin typeface="Calibri" charset="0"/>
              <a:ea typeface="宋体" pitchFamily="2" charset="-122"/>
            </a:endParaRPr>
          </a:p>
        </p:txBody>
      </p:sp>
      <p:sp>
        <p:nvSpPr>
          <p:cNvPr id="6159" name="左大括号 6158"/>
          <p:cNvSpPr/>
          <p:nvPr/>
        </p:nvSpPr>
        <p:spPr>
          <a:xfrm>
            <a:off x="3649663" y="2965133"/>
            <a:ext cx="144462" cy="2808287"/>
          </a:xfrm>
          <a:prstGeom prst="leftBrace">
            <a:avLst>
              <a:gd name="adj1" fmla="val 161906"/>
              <a:gd name="adj2" fmla="val 50000"/>
            </a:avLst>
          </a:prstGeom>
          <a:noFill/>
          <a:ln w="53975" cap="flat" cmpd="sng">
            <a:solidFill>
              <a:srgbClr val="800000"/>
            </a:solidFill>
            <a:prstDash val="solid"/>
            <a:round/>
            <a:headEnd type="none" w="med" len="med"/>
            <a:tailEnd type="none" w="med" len="med"/>
          </a:ln>
        </p:spPr>
        <p:txBody>
          <a:bodyPr anchor="t" anchorCtr="0"/>
          <a:p>
            <a:endParaRPr lang="zh-CN" altLang="en-US">
              <a:latin typeface="Calibri" charset="0"/>
              <a:ea typeface="宋体"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6155">
                                            <p:txEl>
                                              <p:charRg st="0" end="20"/>
                                            </p:txEl>
                                          </p:spTgt>
                                        </p:tgtEl>
                                        <p:attrNameLst>
                                          <p:attrName>style.visibility</p:attrName>
                                        </p:attrNameLst>
                                      </p:cBhvr>
                                      <p:to>
                                        <p:strVal val="visible"/>
                                      </p:to>
                                    </p:set>
                                    <p:anim calcmode="lin" valueType="num">
                                      <p:cBhvr>
                                        <p:cTn id="7" dur="1000" fill="hold"/>
                                        <p:tgtEl>
                                          <p:spTgt spid="6155">
                                            <p:txEl>
                                              <p:charRg st="0" end="20"/>
                                            </p:txEl>
                                          </p:spTgt>
                                        </p:tgtEl>
                                        <p:attrNameLst>
                                          <p:attrName>ppt_x</p:attrName>
                                        </p:attrNameLst>
                                      </p:cBhvr>
                                      <p:tavLst>
                                        <p:tav tm="0">
                                          <p:val>
                                            <p:strVal val="#ppt_x-.2"/>
                                          </p:val>
                                        </p:tav>
                                        <p:tav tm="100000">
                                          <p:val>
                                            <p:strVal val="#ppt_x"/>
                                          </p:val>
                                        </p:tav>
                                      </p:tavLst>
                                    </p:anim>
                                    <p:anim calcmode="lin" valueType="num">
                                      <p:cBhvr>
                                        <p:cTn id="8" dur="1000" fill="hold"/>
                                        <p:tgtEl>
                                          <p:spTgt spid="6155">
                                            <p:txEl>
                                              <p:charRg st="0" end="2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155">
                                            <p:txEl>
                                              <p:charRg st="0" end="2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155">
                                            <p:txEl>
                                              <p:charRg st="20" end="42"/>
                                            </p:txEl>
                                          </p:spTgt>
                                        </p:tgtEl>
                                        <p:attrNameLst>
                                          <p:attrName>style.visibility</p:attrName>
                                        </p:attrNameLst>
                                      </p:cBhvr>
                                      <p:to>
                                        <p:strVal val="visible"/>
                                      </p:to>
                                    </p:set>
                                    <p:animEffect transition="in" filter="fade">
                                      <p:cBhvr>
                                        <p:cTn id="14" dur="1000"/>
                                        <p:tgtEl>
                                          <p:spTgt spid="6155">
                                            <p:txEl>
                                              <p:charRg st="20" end="42"/>
                                            </p:txEl>
                                          </p:spTgt>
                                        </p:tgtEl>
                                      </p:cBhvr>
                                    </p:animEffect>
                                    <p:anim calcmode="lin" valueType="num">
                                      <p:cBhvr>
                                        <p:cTn id="15" dur="1000" fill="hold"/>
                                        <p:tgtEl>
                                          <p:spTgt spid="6155">
                                            <p:txEl>
                                              <p:charRg st="20" end="42"/>
                                            </p:txEl>
                                          </p:spTgt>
                                        </p:tgtEl>
                                        <p:attrNameLst>
                                          <p:attrName>ppt_x</p:attrName>
                                        </p:attrNameLst>
                                      </p:cBhvr>
                                      <p:tavLst>
                                        <p:tav tm="0">
                                          <p:val>
                                            <p:strVal val="#ppt_x"/>
                                          </p:val>
                                        </p:tav>
                                        <p:tav tm="100000">
                                          <p:val>
                                            <p:strVal val="#ppt_x"/>
                                          </p:val>
                                        </p:tav>
                                      </p:tavLst>
                                    </p:anim>
                                    <p:anim calcmode="lin" valueType="num">
                                      <p:cBhvr>
                                        <p:cTn id="16" dur="1000" fill="hold"/>
                                        <p:tgtEl>
                                          <p:spTgt spid="6155">
                                            <p:txEl>
                                              <p:charRg st="20" end="4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157">
                                            <p:txEl>
                                              <p:charRg st="0" end="5"/>
                                            </p:txEl>
                                          </p:spTgt>
                                        </p:tgtEl>
                                        <p:attrNameLst>
                                          <p:attrName>style.visibility</p:attrName>
                                        </p:attrNameLst>
                                      </p:cBhvr>
                                      <p:to>
                                        <p:strVal val="visible"/>
                                      </p:to>
                                    </p:set>
                                    <p:anim calcmode="lin" valueType="num">
                                      <p:cBhvr>
                                        <p:cTn id="21" dur="500" fill="hold"/>
                                        <p:tgtEl>
                                          <p:spTgt spid="6157">
                                            <p:txEl>
                                              <p:charRg st="0" end="5"/>
                                            </p:txEl>
                                          </p:spTgt>
                                        </p:tgtEl>
                                        <p:attrNameLst>
                                          <p:attrName>ppt_x</p:attrName>
                                        </p:attrNameLst>
                                      </p:cBhvr>
                                      <p:tavLst>
                                        <p:tav tm="0">
                                          <p:val>
                                            <p:strVal val="#ppt_x"/>
                                          </p:val>
                                        </p:tav>
                                        <p:tav tm="100000">
                                          <p:val>
                                            <p:strVal val="#ppt_x"/>
                                          </p:val>
                                        </p:tav>
                                      </p:tavLst>
                                    </p:anim>
                                    <p:anim calcmode="lin" valueType="num">
                                      <p:cBhvr>
                                        <p:cTn id="22" dur="500" fill="hold"/>
                                        <p:tgtEl>
                                          <p:spTgt spid="6157">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6158"/>
                                        </p:tgtEl>
                                        <p:attrNameLst>
                                          <p:attrName>style.visibility</p:attrName>
                                        </p:attrNameLst>
                                      </p:cBhvr>
                                      <p:to>
                                        <p:strVal val="visible"/>
                                      </p:to>
                                    </p:set>
                                    <p:anim calcmode="lin" valueType="num">
                                      <p:cBhvr>
                                        <p:cTn id="27" dur="1000" fill="hold"/>
                                        <p:tgtEl>
                                          <p:spTgt spid="6158"/>
                                        </p:tgtEl>
                                        <p:attrNameLst>
                                          <p:attrName>ppt_x</p:attrName>
                                        </p:attrNameLst>
                                      </p:cBhvr>
                                      <p:tavLst>
                                        <p:tav tm="0">
                                          <p:val>
                                            <p:strVal val="#ppt_x-.2"/>
                                          </p:val>
                                        </p:tav>
                                        <p:tav tm="100000">
                                          <p:val>
                                            <p:strVal val="#ppt_x"/>
                                          </p:val>
                                        </p:tav>
                                      </p:tavLst>
                                    </p:anim>
                                    <p:anim calcmode="lin" valueType="num">
                                      <p:cBhvr>
                                        <p:cTn id="28" dur="1000" fill="hold"/>
                                        <p:tgtEl>
                                          <p:spTgt spid="6158"/>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158"/>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6159"/>
                                        </p:tgtEl>
                                        <p:attrNameLst>
                                          <p:attrName>style.visibility</p:attrName>
                                        </p:attrNameLst>
                                      </p:cBhvr>
                                      <p:to>
                                        <p:strVal val="visible"/>
                                      </p:to>
                                    </p:set>
                                    <p:animEffect transition="in" filter="dissolve">
                                      <p:cBhvr>
                                        <p:cTn id="34" dur="500"/>
                                        <p:tgtEl>
                                          <p:spTgt spid="6159"/>
                                        </p:tgtEl>
                                      </p:cBhvr>
                                    </p:animEffect>
                                  </p:childTnLst>
                                </p:cTn>
                              </p:par>
                            </p:childTnLst>
                          </p:cTn>
                        </p:par>
                      </p:childTnLst>
                    </p:cTn>
                  </p:par>
                  <p:par>
                    <p:cTn id="35" fill="hold">
                      <p:stCondLst>
                        <p:cond delay="indefinite"/>
                      </p:stCondLst>
                      <p:childTnLst>
                        <p:par>
                          <p:cTn id="36" fill="hold">
                            <p:stCondLst>
                              <p:cond delay="0"/>
                            </p:stCondLst>
                            <p:childTnLst>
                              <p:par>
                                <p:cTn id="37" presetID="29" presetClass="entr" presetSubtype="0" fill="hold" nodeType="clickEffect">
                                  <p:stCondLst>
                                    <p:cond delay="0"/>
                                  </p:stCondLst>
                                  <p:childTnLst>
                                    <p:set>
                                      <p:cBhvr>
                                        <p:cTn id="38" dur="1" fill="hold">
                                          <p:stCondLst>
                                            <p:cond delay="0"/>
                                          </p:stCondLst>
                                        </p:cTn>
                                        <p:tgtEl>
                                          <p:spTgt spid="6156">
                                            <p:txEl>
                                              <p:charRg st="0" end="8"/>
                                            </p:txEl>
                                          </p:spTgt>
                                        </p:tgtEl>
                                        <p:attrNameLst>
                                          <p:attrName>style.visibility</p:attrName>
                                        </p:attrNameLst>
                                      </p:cBhvr>
                                      <p:to>
                                        <p:strVal val="visible"/>
                                      </p:to>
                                    </p:set>
                                    <p:anim calcmode="lin" valueType="num">
                                      <p:cBhvr>
                                        <p:cTn id="39" dur="1000" fill="hold"/>
                                        <p:tgtEl>
                                          <p:spTgt spid="6156">
                                            <p:txEl>
                                              <p:charRg st="0" end="8"/>
                                            </p:txEl>
                                          </p:spTgt>
                                        </p:tgtEl>
                                        <p:attrNameLst>
                                          <p:attrName>ppt_x</p:attrName>
                                        </p:attrNameLst>
                                      </p:cBhvr>
                                      <p:tavLst>
                                        <p:tav tm="0">
                                          <p:val>
                                            <p:strVal val="#ppt_x-.2"/>
                                          </p:val>
                                        </p:tav>
                                        <p:tav tm="100000">
                                          <p:val>
                                            <p:strVal val="#ppt_x"/>
                                          </p:val>
                                        </p:tav>
                                      </p:tavLst>
                                    </p:anim>
                                    <p:anim calcmode="lin" valueType="num">
                                      <p:cBhvr>
                                        <p:cTn id="40" dur="1000" fill="hold"/>
                                        <p:tgtEl>
                                          <p:spTgt spid="6156">
                                            <p:txEl>
                                              <p:charRg st="0" end="8"/>
                                            </p:txEl>
                                          </p:spTgt>
                                        </p:tgtEl>
                                        <p:attrNameLst>
                                          <p:attrName>ppt_y</p:attrName>
                                        </p:attrNameLst>
                                      </p:cBhvr>
                                      <p:tavLst>
                                        <p:tav tm="0">
                                          <p:val>
                                            <p:strVal val="#ppt_y"/>
                                          </p:val>
                                        </p:tav>
                                        <p:tav tm="100000">
                                          <p:val>
                                            <p:strVal val="#ppt_y"/>
                                          </p:val>
                                        </p:tav>
                                      </p:tavLst>
                                    </p:anim>
                                    <p:animEffect transition="in" filter="wipe(right)" prLst="gradientSize: 0.1">
                                      <p:cBhvr>
                                        <p:cTn id="41" dur="1000"/>
                                        <p:tgtEl>
                                          <p:spTgt spid="6156">
                                            <p:txEl>
                                              <p:charRg st="0" end="8"/>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9" presetClass="entr" presetSubtype="0" fill="hold" nodeType="clickEffect">
                                  <p:stCondLst>
                                    <p:cond delay="0"/>
                                  </p:stCondLst>
                                  <p:childTnLst>
                                    <p:set>
                                      <p:cBhvr>
                                        <p:cTn id="45" dur="1" fill="hold">
                                          <p:stCondLst>
                                            <p:cond delay="0"/>
                                          </p:stCondLst>
                                        </p:cTn>
                                        <p:tgtEl>
                                          <p:spTgt spid="6156">
                                            <p:txEl>
                                              <p:charRg st="9" end="20"/>
                                            </p:txEl>
                                          </p:spTgt>
                                        </p:tgtEl>
                                        <p:attrNameLst>
                                          <p:attrName>style.visibility</p:attrName>
                                        </p:attrNameLst>
                                      </p:cBhvr>
                                      <p:to>
                                        <p:strVal val="visible"/>
                                      </p:to>
                                    </p:set>
                                    <p:anim calcmode="lin" valueType="num">
                                      <p:cBhvr>
                                        <p:cTn id="46" dur="1000" fill="hold"/>
                                        <p:tgtEl>
                                          <p:spTgt spid="6156">
                                            <p:txEl>
                                              <p:charRg st="9" end="20"/>
                                            </p:txEl>
                                          </p:spTgt>
                                        </p:tgtEl>
                                        <p:attrNameLst>
                                          <p:attrName>ppt_x</p:attrName>
                                        </p:attrNameLst>
                                      </p:cBhvr>
                                      <p:tavLst>
                                        <p:tav tm="0">
                                          <p:val>
                                            <p:strVal val="#ppt_x-.2"/>
                                          </p:val>
                                        </p:tav>
                                        <p:tav tm="100000">
                                          <p:val>
                                            <p:strVal val="#ppt_x"/>
                                          </p:val>
                                        </p:tav>
                                      </p:tavLst>
                                    </p:anim>
                                    <p:anim calcmode="lin" valueType="num">
                                      <p:cBhvr>
                                        <p:cTn id="47" dur="1000" fill="hold"/>
                                        <p:tgtEl>
                                          <p:spTgt spid="6156">
                                            <p:txEl>
                                              <p:charRg st="9" end="20"/>
                                            </p:txEl>
                                          </p:spTgt>
                                        </p:tgtEl>
                                        <p:attrNameLst>
                                          <p:attrName>ppt_y</p:attrName>
                                        </p:attrNameLst>
                                      </p:cBhvr>
                                      <p:tavLst>
                                        <p:tav tm="0">
                                          <p:val>
                                            <p:strVal val="#ppt_y"/>
                                          </p:val>
                                        </p:tav>
                                        <p:tav tm="100000">
                                          <p:val>
                                            <p:strVal val="#ppt_y"/>
                                          </p:val>
                                        </p:tav>
                                      </p:tavLst>
                                    </p:anim>
                                    <p:animEffect transition="in" filter="wipe(right)" prLst="gradientSize: 0.1">
                                      <p:cBhvr>
                                        <p:cTn id="48" dur="1000"/>
                                        <p:tgtEl>
                                          <p:spTgt spid="6156">
                                            <p:txEl>
                                              <p:charRg st="9" end="2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nodeType="clickEffect">
                                  <p:stCondLst>
                                    <p:cond delay="0"/>
                                  </p:stCondLst>
                                  <p:childTnLst>
                                    <p:set>
                                      <p:cBhvr>
                                        <p:cTn id="52" dur="1" fill="hold">
                                          <p:stCondLst>
                                            <p:cond delay="0"/>
                                          </p:stCondLst>
                                        </p:cTn>
                                        <p:tgtEl>
                                          <p:spTgt spid="6156">
                                            <p:txEl>
                                              <p:charRg st="21" end="35"/>
                                            </p:txEl>
                                          </p:spTgt>
                                        </p:tgtEl>
                                        <p:attrNameLst>
                                          <p:attrName>style.visibility</p:attrName>
                                        </p:attrNameLst>
                                      </p:cBhvr>
                                      <p:to>
                                        <p:strVal val="visible"/>
                                      </p:to>
                                    </p:set>
                                    <p:anim calcmode="lin" valueType="num">
                                      <p:cBhvr>
                                        <p:cTn id="53" dur="1000" fill="hold"/>
                                        <p:tgtEl>
                                          <p:spTgt spid="6156">
                                            <p:txEl>
                                              <p:charRg st="21" end="35"/>
                                            </p:txEl>
                                          </p:spTgt>
                                        </p:tgtEl>
                                        <p:attrNameLst>
                                          <p:attrName>ppt_x</p:attrName>
                                        </p:attrNameLst>
                                      </p:cBhvr>
                                      <p:tavLst>
                                        <p:tav tm="0">
                                          <p:val>
                                            <p:strVal val="#ppt_x-.2"/>
                                          </p:val>
                                        </p:tav>
                                        <p:tav tm="100000">
                                          <p:val>
                                            <p:strVal val="#ppt_x"/>
                                          </p:val>
                                        </p:tav>
                                      </p:tavLst>
                                    </p:anim>
                                    <p:anim calcmode="lin" valueType="num">
                                      <p:cBhvr>
                                        <p:cTn id="54" dur="1000" fill="hold"/>
                                        <p:tgtEl>
                                          <p:spTgt spid="6156">
                                            <p:txEl>
                                              <p:charRg st="21" end="35"/>
                                            </p:txEl>
                                          </p:spTgt>
                                        </p:tgtEl>
                                        <p:attrNameLst>
                                          <p:attrName>ppt_y</p:attrName>
                                        </p:attrNameLst>
                                      </p:cBhvr>
                                      <p:tavLst>
                                        <p:tav tm="0">
                                          <p:val>
                                            <p:strVal val="#ppt_y"/>
                                          </p:val>
                                        </p:tav>
                                        <p:tav tm="100000">
                                          <p:val>
                                            <p:strVal val="#ppt_y"/>
                                          </p:val>
                                        </p:tav>
                                      </p:tavLst>
                                    </p:anim>
                                    <p:animEffect transition="in" filter="wipe(right)" prLst="gradientSize: 0.1">
                                      <p:cBhvr>
                                        <p:cTn id="55" dur="1000"/>
                                        <p:tgtEl>
                                          <p:spTgt spid="6156">
                                            <p:txEl>
                                              <p:charRg st="21" end="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文本框 99329"/>
          <p:cNvSpPr txBox="1"/>
          <p:nvPr/>
        </p:nvSpPr>
        <p:spPr>
          <a:xfrm>
            <a:off x="5486400" y="1295400"/>
            <a:ext cx="2362200" cy="521970"/>
          </a:xfrm>
          <a:prstGeom prst="rect">
            <a:avLst/>
          </a:prstGeom>
          <a:noFill/>
          <a:ln w="9525">
            <a:noFill/>
          </a:ln>
        </p:spPr>
        <p:txBody>
          <a:bodyPr anchor="t" anchorCtr="0">
            <a:spAutoFit/>
          </a:bodyPr>
          <a:p>
            <a:pPr>
              <a:spcBef>
                <a:spcPct val="50000"/>
              </a:spcBef>
            </a:pPr>
            <a:r>
              <a:rPr lang="en-US" altLang="zh-CN" sz="2800">
                <a:latin typeface="Times New Roman" panose="02020603050405020304" pitchFamily="18" charset="0"/>
                <a:ea typeface="楷体_GB2312" pitchFamily="49" charset="-122"/>
              </a:rPr>
              <a:t> </a:t>
            </a:r>
            <a:endParaRPr lang="en-US" altLang="zh-CN" sz="2800">
              <a:latin typeface="Times New Roman" panose="02020603050405020304" pitchFamily="18" charset="0"/>
              <a:ea typeface="楷体_GB2312" pitchFamily="49" charset="-122"/>
            </a:endParaRPr>
          </a:p>
        </p:txBody>
      </p:sp>
      <p:sp>
        <p:nvSpPr>
          <p:cNvPr id="99348" name="文本框 99347"/>
          <p:cNvSpPr txBox="1"/>
          <p:nvPr/>
        </p:nvSpPr>
        <p:spPr>
          <a:xfrm>
            <a:off x="1056005" y="1403033"/>
            <a:ext cx="10080000" cy="583565"/>
          </a:xfrm>
          <a:prstGeom prst="rect">
            <a:avLst/>
          </a:prstGeom>
          <a:noFill/>
          <a:ln w="9525">
            <a:noFill/>
          </a:ln>
        </p:spPr>
        <p:txBody>
          <a:bodyPr>
            <a:spAutoFit/>
          </a:bodyPr>
          <a:p>
            <a:pPr algn="ctr">
              <a:lnSpc>
                <a:spcPct val="100000"/>
              </a:lnSpc>
              <a:spcBef>
                <a:spcPct val="50000"/>
              </a:spcBef>
            </a:pPr>
            <a:r>
              <a:rPr lang="zh-CN" altLang="en-US" sz="3200" b="1" noProof="1" dirty="0">
                <a:ln w="22225">
                  <a:solidFill>
                    <a:schemeClr val="accent2"/>
                  </a:solidFill>
                  <a:prstDash val="solid"/>
                </a:ln>
                <a:solidFill>
                  <a:schemeClr val="accent2">
                    <a:lumMod val="40000"/>
                    <a:lumOff val="60000"/>
                  </a:schemeClr>
                </a:solidFill>
                <a:latin typeface="Arial" panose="020B0604020202020204" pitchFamily="34" charset="0"/>
                <a:ea typeface="宋体" pitchFamily="2" charset="-122"/>
                <a:cs typeface="+mn-cs"/>
              </a:rPr>
              <a:t>应用模块</a:t>
            </a:r>
            <a:endParaRPr lang="zh-CN" altLang="en-US" sz="3200" b="1" noProof="1" dirty="0">
              <a:ln w="22225">
                <a:solidFill>
                  <a:schemeClr val="accent2"/>
                </a:solidFill>
                <a:prstDash val="solid"/>
              </a:ln>
              <a:solidFill>
                <a:schemeClr val="accent2">
                  <a:lumMod val="40000"/>
                  <a:lumOff val="60000"/>
                </a:schemeClr>
              </a:solidFill>
              <a:latin typeface="Arial" panose="020B0604020202020204" pitchFamily="34" charset="0"/>
              <a:ea typeface="宋体" pitchFamily="2" charset="-122"/>
              <a:cs typeface="+mn-cs"/>
            </a:endParaRPr>
          </a:p>
        </p:txBody>
      </p:sp>
      <p:sp>
        <p:nvSpPr>
          <p:cNvPr id="99349" name="文本框 99348"/>
          <p:cNvSpPr txBox="1"/>
          <p:nvPr/>
        </p:nvSpPr>
        <p:spPr>
          <a:xfrm>
            <a:off x="1056005" y="2919095"/>
            <a:ext cx="10080000" cy="1014730"/>
          </a:xfrm>
          <a:prstGeom prst="rect">
            <a:avLst/>
          </a:prstGeom>
          <a:noFill/>
          <a:ln w="9525">
            <a:noFill/>
          </a:ln>
        </p:spPr>
        <p:txBody>
          <a:bodyPr anchor="t" anchorCtr="0">
            <a:spAutoFit/>
          </a:bodyPr>
          <a:p>
            <a:pPr>
              <a:spcBef>
                <a:spcPct val="50000"/>
              </a:spcBef>
            </a:pPr>
            <a:r>
              <a:rPr lang="zh-CN" altLang="en-US" sz="2400" b="1" dirty="0">
                <a:latin typeface="宋体" pitchFamily="2" charset="-122"/>
                <a:ea typeface="宋体" pitchFamily="2" charset="-122"/>
              </a:rPr>
              <a:t>第九章    经济应用函数</a:t>
            </a:r>
            <a:r>
              <a:rPr lang="en-US" altLang="zh-CN" sz="2400" b="1" dirty="0">
                <a:latin typeface="宋体" pitchFamily="2" charset="-122"/>
                <a:ea typeface="宋体" pitchFamily="2" charset="-122"/>
              </a:rPr>
              <a:t>			</a:t>
            </a:r>
            <a:r>
              <a:rPr lang="zh-CN" altLang="en-US" sz="2400" b="1" dirty="0">
                <a:latin typeface="宋体" pitchFamily="2" charset="-122"/>
                <a:sym typeface="+mn-ea"/>
              </a:rPr>
              <a:t>第十章    概率和统计初步</a:t>
            </a:r>
            <a:endParaRPr lang="zh-CN" altLang="en-US" sz="2400" b="1" dirty="0">
              <a:latin typeface="宋体" pitchFamily="2" charset="-122"/>
              <a:sym typeface="+mn-ea"/>
            </a:endParaRPr>
          </a:p>
          <a:p>
            <a:pPr>
              <a:spcBef>
                <a:spcPct val="50000"/>
              </a:spcBef>
            </a:pPr>
            <a:r>
              <a:rPr lang="zh-CN" altLang="en-US" sz="2400" b="1" dirty="0">
                <a:latin typeface="宋体" pitchFamily="2" charset="-122"/>
                <a:sym typeface="+mn-ea"/>
              </a:rPr>
              <a:t>第十一章  逻辑代数初步</a:t>
            </a:r>
            <a:r>
              <a:rPr lang="en-US" altLang="zh-CN" sz="2400" b="1" dirty="0">
                <a:latin typeface="宋体" pitchFamily="2" charset="-122"/>
                <a:sym typeface="+mn-ea"/>
              </a:rPr>
              <a:t>			</a:t>
            </a:r>
            <a:r>
              <a:rPr lang="zh-CN" altLang="en-US" sz="2400" b="1" dirty="0">
                <a:latin typeface="Arial" panose="020B0604020202020204" pitchFamily="34" charset="0"/>
                <a:sym typeface="+mn-ea"/>
              </a:rPr>
              <a:t>第十二章    无穷级数</a:t>
            </a:r>
            <a:endParaRPr lang="zh-CN" altLang="en-US" sz="2400" b="1" dirty="0">
              <a:latin typeface="宋体" pitchFamily="2" charset="-122"/>
              <a:ea typeface="宋体" pitchFamily="2" charset="-122"/>
            </a:endParaRPr>
          </a:p>
        </p:txBody>
      </p:sp>
      <p:sp>
        <p:nvSpPr>
          <p:cNvPr id="25613" name="矩形 25612"/>
          <p:cNvSpPr/>
          <p:nvPr/>
        </p:nvSpPr>
        <p:spPr>
          <a:xfrm>
            <a:off x="1055688" y="762318"/>
            <a:ext cx="10080000" cy="645160"/>
          </a:xfrm>
          <a:prstGeom prst="rect">
            <a:avLst/>
          </a:prstGeom>
          <a:noFill/>
          <a:ln w="9525">
            <a:noFill/>
          </a:ln>
        </p:spPr>
        <p:txBody>
          <a:bodyPr>
            <a:spAutoFit/>
          </a:bodyPr>
          <a:p>
            <a:pPr algn="ctr" fontAlgn="base">
              <a:lnSpc>
                <a:spcPct val="100000"/>
              </a:lnSpc>
              <a:spcBef>
                <a:spcPct val="50000"/>
              </a:spcBef>
            </a:pPr>
            <a:r>
              <a:rPr lang="zh-CN" altLang="en-US"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a typeface="宋体" pitchFamily="2" charset="-122"/>
                <a:cs typeface="+mn-cs"/>
              </a:rPr>
              <a:t>高等数学的学习内容</a:t>
            </a:r>
            <a:endParaRPr lang="zh-CN" altLang="en-US" sz="3600" b="1" strike="noStrike" noProof="1" dirty="0">
              <a:solidFill>
                <a:schemeClr val="accent1"/>
              </a:solidFill>
              <a:effectLst>
                <a:outerShdw blurRad="38100" dist="25400" dir="5400000" algn="ctr" rotWithShape="0">
                  <a:srgbClr val="6E747A">
                    <a:alpha val="43000"/>
                  </a:srgbClr>
                </a:outerShdw>
              </a:effectLst>
              <a:latin typeface="Arial" panose="020B0604020202020204" pitchFamily="34"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9348"/>
                                        </p:tgtEl>
                                        <p:attrNameLst>
                                          <p:attrName>style.visibility</p:attrName>
                                        </p:attrNameLst>
                                      </p:cBhvr>
                                      <p:to>
                                        <p:strVal val="visible"/>
                                      </p:to>
                                    </p:set>
                                    <p:animEffect transition="in" filter="fade">
                                      <p:cBhvr>
                                        <p:cTn id="7" dur="500"/>
                                        <p:tgtEl>
                                          <p:spTgt spid="99348"/>
                                        </p:tgtEl>
                                      </p:cBhvr>
                                    </p:animEffect>
                                    <p:anim calcmode="lin" valueType="num">
                                      <p:cBhvr>
                                        <p:cTn id="8" dur="500" fill="hold"/>
                                        <p:tgtEl>
                                          <p:spTgt spid="99348"/>
                                        </p:tgtEl>
                                        <p:attrNameLst>
                                          <p:attrName>ppt_x</p:attrName>
                                        </p:attrNameLst>
                                      </p:cBhvr>
                                      <p:tavLst>
                                        <p:tav tm="0">
                                          <p:val>
                                            <p:strVal val="#ppt_x"/>
                                          </p:val>
                                        </p:tav>
                                        <p:tav tm="100000">
                                          <p:val>
                                            <p:strVal val="#ppt_x"/>
                                          </p:val>
                                        </p:tav>
                                      </p:tavLst>
                                    </p:anim>
                                    <p:anim calcmode="lin" valueType="num">
                                      <p:cBhvr>
                                        <p:cTn id="9" dur="500" fill="hold"/>
                                        <p:tgtEl>
                                          <p:spTgt spid="9934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9349"/>
                                        </p:tgtEl>
                                        <p:attrNameLst>
                                          <p:attrName>style.visibility</p:attrName>
                                        </p:attrNameLst>
                                      </p:cBhvr>
                                      <p:to>
                                        <p:strVal val="visible"/>
                                      </p:to>
                                    </p:set>
                                    <p:animEffect transition="in" filter="fade">
                                      <p:cBhvr>
                                        <p:cTn id="14" dur="500"/>
                                        <p:tgtEl>
                                          <p:spTgt spid="99349"/>
                                        </p:tgtEl>
                                      </p:cBhvr>
                                    </p:animEffect>
                                    <p:anim calcmode="lin" valueType="num">
                                      <p:cBhvr>
                                        <p:cTn id="15" dur="500" fill="hold"/>
                                        <p:tgtEl>
                                          <p:spTgt spid="99349"/>
                                        </p:tgtEl>
                                        <p:attrNameLst>
                                          <p:attrName>ppt_x</p:attrName>
                                        </p:attrNameLst>
                                      </p:cBhvr>
                                      <p:tavLst>
                                        <p:tav tm="0">
                                          <p:val>
                                            <p:strVal val="#ppt_x"/>
                                          </p:val>
                                        </p:tav>
                                        <p:tav tm="100000">
                                          <p:val>
                                            <p:strVal val="#ppt_x"/>
                                          </p:val>
                                        </p:tav>
                                      </p:tavLst>
                                    </p:anim>
                                    <p:anim calcmode="lin" valueType="num">
                                      <p:cBhvr>
                                        <p:cTn id="16" dur="500" fill="hold"/>
                                        <p:tgtEl>
                                          <p:spTgt spid="9934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5613"/>
                                        </p:tgtEl>
                                        <p:attrNameLst>
                                          <p:attrName>style.visibility</p:attrName>
                                        </p:attrNameLst>
                                      </p:cBhvr>
                                      <p:to>
                                        <p:strVal val="visible"/>
                                      </p:to>
                                    </p:set>
                                    <p:anim calcmode="lin" valueType="num">
                                      <p:cBhvr>
                                        <p:cTn id="21" dur="500" fill="hold"/>
                                        <p:tgtEl>
                                          <p:spTgt spid="25613"/>
                                        </p:tgtEl>
                                        <p:attrNameLst>
                                          <p:attrName>ppt_x</p:attrName>
                                        </p:attrNameLst>
                                      </p:cBhvr>
                                      <p:tavLst>
                                        <p:tav tm="0">
                                          <p:val>
                                            <p:strVal val="#ppt_x"/>
                                          </p:val>
                                        </p:tav>
                                        <p:tav tm="100000">
                                          <p:val>
                                            <p:strVal val="#ppt_x"/>
                                          </p:val>
                                        </p:tav>
                                      </p:tavLst>
                                    </p:anim>
                                    <p:anim calcmode="lin" valueType="num">
                                      <p:cBhvr>
                                        <p:cTn id="22" dur="500" fill="hold"/>
                                        <p:tgtEl>
                                          <p:spTgt spid="256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48" grpId="0"/>
      <p:bldP spid="99349" grpId="0"/>
      <p:bldP spid="256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矩形 82952"/>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82955" name="矩形 82954"/>
          <p:cNvSpPr/>
          <p:nvPr/>
        </p:nvSpPr>
        <p:spPr>
          <a:xfrm>
            <a:off x="1056005" y="1998028"/>
            <a:ext cx="10080000" cy="2861310"/>
          </a:xfrm>
          <a:prstGeom prst="rect">
            <a:avLst/>
          </a:prstGeom>
          <a:noFill/>
          <a:ln w="9525">
            <a:noFill/>
          </a:ln>
        </p:spPr>
        <p:txBody>
          <a:bodyPr anchor="ctr" anchorCtr="0">
            <a:spAutoFit/>
          </a:bodyPr>
          <a:p>
            <a:pPr indent="609600">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高等数学并不可怕，可怕的是你自己没有信心和勇气去学好它。</a:t>
            </a:r>
            <a:endParaRPr lang="zh-CN" altLang="en-US" sz="2400" b="1" dirty="0">
              <a:latin typeface="Arial" panose="020B0604020202020204" pitchFamily="34" charset="0"/>
              <a:ea typeface="宋体" pitchFamily="2" charset="-122"/>
            </a:endParaRPr>
          </a:p>
          <a:p>
            <a:pPr indent="609600">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sym typeface="+mn-ea"/>
              </a:rPr>
              <a:t>每一门学科都有其固有的规律和结构，以及与这些规律和结构相适应的思想方法。</a:t>
            </a:r>
            <a:endParaRPr lang="zh-CN" altLang="en-US" sz="2400" b="1" dirty="0">
              <a:latin typeface="Arial" panose="020B0604020202020204" pitchFamily="34" charset="0"/>
              <a:sym typeface="+mn-ea"/>
            </a:endParaRPr>
          </a:p>
          <a:p>
            <a:pPr indent="609600">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sym typeface="+mn-ea"/>
              </a:rPr>
              <a:t>掌握好的学习方法，加上自己刻苦努力，相信你一定能在高等数学的学习中自由徜徉。</a:t>
            </a:r>
            <a:endParaRPr lang="zh-CN" altLang="en-US" sz="2400" b="1"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2955"/>
                                        </p:tgtEl>
                                        <p:attrNameLst>
                                          <p:attrName>style.visibility</p:attrName>
                                        </p:attrNameLst>
                                      </p:cBhvr>
                                      <p:to>
                                        <p:strVal val="visible"/>
                                      </p:to>
                                    </p:set>
                                    <p:animEffect transition="in" filter="wedge">
                                      <p:cBhvr>
                                        <p:cTn id="7" dur="2000"/>
                                        <p:tgtEl>
                                          <p:spTgt spid="829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任意多边形: 形状 14"/>
          <p:cNvSpPr/>
          <p:nvPr/>
        </p:nvSpPr>
        <p:spPr>
          <a:xfrm>
            <a:off x="0" y="1289050"/>
            <a:ext cx="1430338" cy="3332163"/>
          </a:xfrm>
          <a:custGeom>
            <a:avLst/>
            <a:gdLst>
              <a:gd name="connsiteX0" fmla="*/ 0 w 1430825"/>
              <a:gd name="connsiteY0" fmla="*/ 0 h 3331870"/>
              <a:gd name="connsiteX1" fmla="*/ 105445 w 1430825"/>
              <a:gd name="connsiteY1" fmla="*/ 100627 h 3331870"/>
              <a:gd name="connsiteX2" fmla="*/ 1358900 w 1430825"/>
              <a:gd name="connsiteY2" fmla="*/ 1631982 h 3331870"/>
              <a:gd name="connsiteX3" fmla="*/ 977900 w 1430825"/>
              <a:gd name="connsiteY3" fmla="*/ 2965482 h 3331870"/>
              <a:gd name="connsiteX4" fmla="*/ 222560 w 1430825"/>
              <a:gd name="connsiteY4" fmla="*/ 3275938 h 3331870"/>
              <a:gd name="connsiteX5" fmla="*/ 0 w 1430825"/>
              <a:gd name="connsiteY5" fmla="*/ 3331870 h 3331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30825" h="3331870">
                <a:moveTo>
                  <a:pt x="0" y="0"/>
                </a:moveTo>
                <a:lnTo>
                  <a:pt x="105445" y="100627"/>
                </a:lnTo>
                <a:cubicBezTo>
                  <a:pt x="673166" y="645516"/>
                  <a:pt x="1195916" y="1180074"/>
                  <a:pt x="1358900" y="1631982"/>
                </a:cubicBezTo>
                <a:cubicBezTo>
                  <a:pt x="1545167" y="2148449"/>
                  <a:pt x="1352550" y="2652215"/>
                  <a:pt x="977900" y="2965482"/>
                </a:cubicBezTo>
                <a:cubicBezTo>
                  <a:pt x="837406" y="3082957"/>
                  <a:pt x="539750" y="3189121"/>
                  <a:pt x="222560" y="3275938"/>
                </a:cubicBezTo>
                <a:lnTo>
                  <a:pt x="0" y="3331870"/>
                </a:lnTo>
                <a:close/>
              </a:path>
            </a:pathLst>
          </a:cu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9" name="任意多边形: 形状 18"/>
          <p:cNvSpPr/>
          <p:nvPr/>
        </p:nvSpPr>
        <p:spPr>
          <a:xfrm rot="1751734">
            <a:off x="5961063" y="-1171575"/>
            <a:ext cx="7188200" cy="4154488"/>
          </a:xfrm>
          <a:custGeom>
            <a:avLst/>
            <a:gdLst>
              <a:gd name="connsiteX0" fmla="*/ 0 w 7187770"/>
              <a:gd name="connsiteY0" fmla="*/ 3047660 h 4153854"/>
              <a:gd name="connsiteX1" fmla="*/ 5454137 w 7187770"/>
              <a:gd name="connsiteY1" fmla="*/ 0 h 4153854"/>
              <a:gd name="connsiteX2" fmla="*/ 7187770 w 7187770"/>
              <a:gd name="connsiteY2" fmla="*/ 3102535 h 4153854"/>
              <a:gd name="connsiteX3" fmla="*/ 7131087 w 7187770"/>
              <a:gd name="connsiteY3" fmla="*/ 3148652 h 4153854"/>
              <a:gd name="connsiteX4" fmla="*/ 3627609 w 7187770"/>
              <a:gd name="connsiteY4" fmla="*/ 4153854 h 4153854"/>
              <a:gd name="connsiteX5" fmla="*/ 124132 w 7187770"/>
              <a:gd name="connsiteY5" fmla="*/ 3148652 h 415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770" h="4153854">
                <a:moveTo>
                  <a:pt x="0" y="3047660"/>
                </a:moveTo>
                <a:lnTo>
                  <a:pt x="5454137" y="0"/>
                </a:lnTo>
                <a:lnTo>
                  <a:pt x="7187770" y="3102535"/>
                </a:lnTo>
                <a:lnTo>
                  <a:pt x="7131087" y="3148652"/>
                </a:lnTo>
                <a:cubicBezTo>
                  <a:pt x="6298338" y="3762554"/>
                  <a:pt x="5038084" y="4153854"/>
                  <a:pt x="3627609" y="4153854"/>
                </a:cubicBezTo>
                <a:cubicBezTo>
                  <a:pt x="2217134" y="4153854"/>
                  <a:pt x="956880" y="3762554"/>
                  <a:pt x="124132" y="3148652"/>
                </a:cubicBezTo>
                <a:close/>
              </a:path>
            </a:pathLst>
          </a:cu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1" name="任意多边形: 形状 20"/>
          <p:cNvSpPr/>
          <p:nvPr/>
        </p:nvSpPr>
        <p:spPr>
          <a:xfrm>
            <a:off x="6942138" y="5257800"/>
            <a:ext cx="4098925" cy="1600200"/>
          </a:xfrm>
          <a:custGeom>
            <a:avLst/>
            <a:gdLst>
              <a:gd name="connsiteX0" fmla="*/ 2048912 w 4097825"/>
              <a:gd name="connsiteY0" fmla="*/ 0 h 1600200"/>
              <a:gd name="connsiteX1" fmla="*/ 4068396 w 4097825"/>
              <a:gd name="connsiteY1" fmla="*/ 1485748 h 1600200"/>
              <a:gd name="connsiteX2" fmla="*/ 4097825 w 4097825"/>
              <a:gd name="connsiteY2" fmla="*/ 1600200 h 1600200"/>
              <a:gd name="connsiteX3" fmla="*/ 0 w 4097825"/>
              <a:gd name="connsiteY3" fmla="*/ 1600200 h 1600200"/>
              <a:gd name="connsiteX4" fmla="*/ 29428 w 4097825"/>
              <a:gd name="connsiteY4" fmla="*/ 1485748 h 1600200"/>
              <a:gd name="connsiteX5" fmla="*/ 2048912 w 4097825"/>
              <a:gd name="connsiteY5" fmla="*/ 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97825" h="1600200">
                <a:moveTo>
                  <a:pt x="2048912" y="0"/>
                </a:moveTo>
                <a:cubicBezTo>
                  <a:pt x="2997777" y="0"/>
                  <a:pt x="3800670" y="624981"/>
                  <a:pt x="4068396" y="1485748"/>
                </a:cubicBezTo>
                <a:lnTo>
                  <a:pt x="4097825" y="1600200"/>
                </a:lnTo>
                <a:lnTo>
                  <a:pt x="0" y="1600200"/>
                </a:lnTo>
                <a:lnTo>
                  <a:pt x="29428" y="1485748"/>
                </a:lnTo>
                <a:cubicBezTo>
                  <a:pt x="297155" y="624981"/>
                  <a:pt x="1100047" y="0"/>
                  <a:pt x="2048912" y="0"/>
                </a:cubicBezTo>
                <a:close/>
              </a:path>
            </a:pathLst>
          </a:custGeom>
          <a:solidFill>
            <a:srgbClr val="FF6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0" name="矩形 9"/>
          <p:cNvSpPr/>
          <p:nvPr/>
        </p:nvSpPr>
        <p:spPr>
          <a:xfrm>
            <a:off x="3065463" y="2829243"/>
            <a:ext cx="3840480" cy="1198880"/>
          </a:xfrm>
          <a:prstGeom prst="rect">
            <a:avLst/>
          </a:prstGeom>
          <a:noFill/>
          <a:ln w="9525">
            <a:noFill/>
          </a:ln>
        </p:spPr>
        <p:txBody>
          <a:bodyPr wrap="none" anchor="t" anchorCtr="0">
            <a:spAutoFit/>
          </a:bodyPr>
          <a:p>
            <a:r>
              <a:rPr lang="zh-CN" altLang="en-US" sz="7200" dirty="0">
                <a:solidFill>
                  <a:srgbClr val="404040"/>
                </a:solidFill>
                <a:latin typeface="思源黑体 CN Heavy" pitchFamily="34" charset="-122"/>
                <a:ea typeface="思源黑体 CN Heavy" pitchFamily="34" charset="-122"/>
              </a:rPr>
              <a:t>谢谢观赏</a:t>
            </a:r>
            <a:endParaRPr lang="zh-CN" altLang="en-US" sz="7200" dirty="0">
              <a:solidFill>
                <a:srgbClr val="404040"/>
              </a:solidFill>
              <a:latin typeface="思源黑体 CN Heavy" pitchFamily="34" charset="-122"/>
              <a:ea typeface="思源黑体 CN Heavy" pitchFamily="34" charset="-122"/>
            </a:endParaRPr>
          </a:p>
        </p:txBody>
      </p:sp>
      <p:sp>
        <p:nvSpPr>
          <p:cNvPr id="13" name="椭圆 12"/>
          <p:cNvSpPr/>
          <p:nvPr/>
        </p:nvSpPr>
        <p:spPr>
          <a:xfrm>
            <a:off x="7453313" y="5419725"/>
            <a:ext cx="539750" cy="539750"/>
          </a:xfrm>
          <a:prstGeom prst="ellipse">
            <a:avLst/>
          </a:prstGeom>
          <a:solidFill>
            <a:srgbClr val="FFD1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strVal val="#ppt_w+.3"/>
                                          </p:val>
                                        </p:tav>
                                        <p:tav tm="100000">
                                          <p:val>
                                            <p:strVal val="#ppt_w"/>
                                          </p:val>
                                        </p:tav>
                                      </p:tavLst>
                                    </p:anim>
                                    <p:anim calcmode="lin" valueType="num">
                                      <p:cBhvr>
                                        <p:cTn id="8" dur="1000" fill="hold"/>
                                        <p:tgtEl>
                                          <p:spTgt spid="15"/>
                                        </p:tgtEl>
                                        <p:attrNameLst>
                                          <p:attrName>ppt_h</p:attrName>
                                        </p:attrNameLst>
                                      </p:cBhvr>
                                      <p:tavLst>
                                        <p:tav tm="0">
                                          <p:val>
                                            <p:strVal val="#ppt_h"/>
                                          </p:val>
                                        </p:tav>
                                        <p:tav tm="100000">
                                          <p:val>
                                            <p:strVal val="#ppt_h"/>
                                          </p:val>
                                        </p:tav>
                                      </p:tavLst>
                                    </p:anim>
                                    <p:animEffect transition="in" filter="fade">
                                      <p:cBhvr>
                                        <p:cTn id="9" dur="1000"/>
                                        <p:tgtEl>
                                          <p:spTgt spid="15"/>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1000" fill="hold"/>
                                        <p:tgtEl>
                                          <p:spTgt spid="19"/>
                                        </p:tgtEl>
                                        <p:attrNameLst>
                                          <p:attrName>ppt_w</p:attrName>
                                        </p:attrNameLst>
                                      </p:cBhvr>
                                      <p:tavLst>
                                        <p:tav tm="0">
                                          <p:val>
                                            <p:strVal val="#ppt_w+.3"/>
                                          </p:val>
                                        </p:tav>
                                        <p:tav tm="100000">
                                          <p:val>
                                            <p:strVal val="#ppt_w"/>
                                          </p:val>
                                        </p:tav>
                                      </p:tavLst>
                                    </p:anim>
                                    <p:anim calcmode="lin" valueType="num">
                                      <p:cBhvr>
                                        <p:cTn id="13" dur="1000" fill="hold"/>
                                        <p:tgtEl>
                                          <p:spTgt spid="19"/>
                                        </p:tgtEl>
                                        <p:attrNameLst>
                                          <p:attrName>ppt_h</p:attrName>
                                        </p:attrNameLst>
                                      </p:cBhvr>
                                      <p:tavLst>
                                        <p:tav tm="0">
                                          <p:val>
                                            <p:strVal val="#ppt_h"/>
                                          </p:val>
                                        </p:tav>
                                        <p:tav tm="100000">
                                          <p:val>
                                            <p:strVal val="#ppt_h"/>
                                          </p:val>
                                        </p:tav>
                                      </p:tavLst>
                                    </p:anim>
                                    <p:animEffect transition="in" filter="fade">
                                      <p:cBhvr>
                                        <p:cTn id="14" dur="1000"/>
                                        <p:tgtEl>
                                          <p:spTgt spid="1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strVal val="#ppt_w+.3"/>
                                          </p:val>
                                        </p:tav>
                                        <p:tav tm="100000">
                                          <p:val>
                                            <p:strVal val="#ppt_w"/>
                                          </p:val>
                                        </p:tav>
                                      </p:tavLst>
                                    </p:anim>
                                    <p:anim calcmode="lin" valueType="num">
                                      <p:cBhvr>
                                        <p:cTn id="18" dur="1000" fill="hold"/>
                                        <p:tgtEl>
                                          <p:spTgt spid="21"/>
                                        </p:tgtEl>
                                        <p:attrNameLst>
                                          <p:attrName>ppt_h</p:attrName>
                                        </p:attrNameLst>
                                      </p:cBhvr>
                                      <p:tavLst>
                                        <p:tav tm="0">
                                          <p:val>
                                            <p:strVal val="#ppt_h"/>
                                          </p:val>
                                        </p:tav>
                                        <p:tav tm="100000">
                                          <p:val>
                                            <p:strVal val="#ppt_h"/>
                                          </p:val>
                                        </p:tav>
                                      </p:tavLst>
                                    </p:anim>
                                    <p:animEffect transition="in" filter="fade">
                                      <p:cBhvr>
                                        <p:cTn id="19" dur="10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10"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矩形 7176"/>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26626" name="矩形 7177"/>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1100" dirty="0">
              <a:latin typeface="Times New Roman" panose="02020603050405020304" pitchFamily="18" charset="0"/>
              <a:ea typeface="楷体_GB2312" pitchFamily="49" charset="-122"/>
            </a:endParaRPr>
          </a:p>
        </p:txBody>
      </p:sp>
      <p:sp>
        <p:nvSpPr>
          <p:cNvPr id="7179" name="矩形 7178"/>
          <p:cNvSpPr/>
          <p:nvPr/>
        </p:nvSpPr>
        <p:spPr>
          <a:xfrm>
            <a:off x="4954905" y="544830"/>
            <a:ext cx="2282190" cy="645160"/>
          </a:xfrm>
          <a:prstGeom prst="rect">
            <a:avLst/>
          </a:prstGeom>
          <a:noFill/>
          <a:ln w="9525">
            <a:noFill/>
          </a:ln>
        </p:spPr>
        <p:txBody>
          <a:bodyPr wrap="none" anchor="t" anchorCtr="0">
            <a:spAutoFit/>
          </a:bodyPr>
          <a:p>
            <a:pPr algn="ctr" eaLnBrk="0" hangingPunct="0"/>
            <a:r>
              <a:rPr lang="en-US" altLang="zh-CN" sz="3600" dirty="0">
                <a:latin typeface="Microsoft YaHei Bold" panose="020B0503020204020204" charset="-122"/>
                <a:ea typeface="Microsoft YaHei Bold" panose="020B0503020204020204" charset="-122"/>
                <a:cs typeface="Microsoft YaHei Bold" panose="020B0503020204020204" charset="-122"/>
              </a:rPr>
              <a:t>  </a:t>
            </a:r>
            <a:r>
              <a:rPr lang="zh-CN" altLang="en-US" sz="3600" dirty="0">
                <a:latin typeface="Microsoft YaHei Bold" panose="020B0503020204020204" charset="-122"/>
                <a:ea typeface="Microsoft YaHei Bold" panose="020B0503020204020204" charset="-122"/>
                <a:cs typeface="Microsoft YaHei Bold" panose="020B0503020204020204" charset="-122"/>
              </a:rPr>
              <a:t>高等数学</a:t>
            </a:r>
            <a:endParaRPr lang="zh-CN" altLang="en-US" sz="3600" dirty="0">
              <a:latin typeface="Microsoft YaHei Bold" panose="020B0503020204020204" charset="-122"/>
              <a:ea typeface="Microsoft YaHei Bold" panose="020B0503020204020204" charset="-122"/>
              <a:cs typeface="Microsoft YaHei Bold" panose="020B0503020204020204" charset="-122"/>
            </a:endParaRPr>
          </a:p>
        </p:txBody>
      </p:sp>
      <p:sp>
        <p:nvSpPr>
          <p:cNvPr id="7180" name="矩形 7179"/>
          <p:cNvSpPr/>
          <p:nvPr/>
        </p:nvSpPr>
        <p:spPr>
          <a:xfrm>
            <a:off x="1524000" y="1388110"/>
            <a:ext cx="9143365" cy="1317625"/>
          </a:xfrm>
          <a:prstGeom prst="rect">
            <a:avLst/>
          </a:prstGeom>
          <a:noFill/>
          <a:ln w="9525">
            <a:noFill/>
          </a:ln>
        </p:spPr>
        <p:txBody>
          <a:bodyPr wrap="square" anchor="t" anchorCtr="0">
            <a:noAutofit/>
          </a:bodyPr>
          <a:p>
            <a:pPr algn="just">
              <a:lnSpc>
                <a:spcPct val="150000"/>
              </a:lnSpc>
              <a:spcBef>
                <a:spcPct val="50000"/>
              </a:spcBef>
            </a:pPr>
            <a:r>
              <a:rPr lang="en-US" altLang="zh-CN" sz="2800" b="1" dirty="0">
                <a:latin typeface="宋体" pitchFamily="2" charset="-122"/>
                <a:ea typeface="宋体" pitchFamily="2" charset="-122"/>
              </a:rPr>
              <a:t>    </a:t>
            </a:r>
            <a:r>
              <a:rPr lang="zh-CN" altLang="en-US" sz="2800" b="1" dirty="0">
                <a:latin typeface="黑体" panose="02010609060101010101" charset="-122"/>
                <a:ea typeface="黑体" panose="02010609060101010101" charset="-122"/>
              </a:rPr>
              <a:t>研究对象为</a:t>
            </a:r>
            <a:r>
              <a:rPr lang="zh-CN" altLang="en-US" sz="2800" b="1" dirty="0">
                <a:latin typeface="宋体" pitchFamily="2" charset="-122"/>
                <a:ea typeface="宋体" pitchFamily="2" charset="-122"/>
              </a:rPr>
              <a:t>变量</a:t>
            </a:r>
            <a:r>
              <a:rPr lang="en-US" altLang="zh-CN" sz="2800" b="1" dirty="0">
                <a:latin typeface="宋体" pitchFamily="2" charset="-122"/>
                <a:ea typeface="宋体" pitchFamily="2" charset="-122"/>
              </a:rPr>
              <a:t>,</a:t>
            </a:r>
            <a:r>
              <a:rPr lang="zh-CN" altLang="en-US" sz="2800" b="1" dirty="0">
                <a:latin typeface="宋体" pitchFamily="2" charset="-122"/>
                <a:ea typeface="宋体" pitchFamily="2" charset="-122"/>
              </a:rPr>
              <a:t>以</a:t>
            </a:r>
            <a:r>
              <a:rPr lang="zh-CN" altLang="en-US" sz="2800" b="1" dirty="0">
                <a:latin typeface="Times New Roman" panose="02020603050405020304" pitchFamily="18" charset="0"/>
                <a:ea typeface="黑体" panose="02010609060101010101" charset="-122"/>
              </a:rPr>
              <a:t>运动和变化的观点来探究事物变化和发展的规律。</a:t>
            </a:r>
            <a:endParaRPr lang="zh-CN" altLang="en-US" sz="2800" b="1" dirty="0">
              <a:latin typeface="Times New Roman" panose="02020603050405020304" pitchFamily="18" charset="0"/>
              <a:ea typeface="黑体" panose="02010609060101010101" charset="-122"/>
            </a:endParaRPr>
          </a:p>
          <a:p>
            <a:pPr algn="ctr">
              <a:spcBef>
                <a:spcPct val="50000"/>
              </a:spcBef>
            </a:pPr>
            <a:endParaRPr lang="zh-CN" altLang="en-US" sz="2800" b="1" dirty="0">
              <a:latin typeface="Times New Roman" panose="02020603050405020304" pitchFamily="18" charset="0"/>
              <a:ea typeface="黑体" panose="02010609060101010101" charset="-122"/>
            </a:endParaRPr>
          </a:p>
        </p:txBody>
      </p:sp>
      <p:sp>
        <p:nvSpPr>
          <p:cNvPr id="7181" name="矩形 7180"/>
          <p:cNvSpPr/>
          <p:nvPr/>
        </p:nvSpPr>
        <p:spPr>
          <a:xfrm>
            <a:off x="3832543" y="3068638"/>
            <a:ext cx="6119812" cy="2797175"/>
          </a:xfrm>
          <a:prstGeom prst="rect">
            <a:avLst/>
          </a:prstGeom>
          <a:noFill/>
          <a:ln w="9525">
            <a:noFill/>
          </a:ln>
        </p:spPr>
        <p:txBody>
          <a:bodyPr anchor="t" anchorCtr="0">
            <a:spAutoFit/>
          </a:bodyPr>
          <a:p>
            <a:pPr fontAlgn="t">
              <a:lnSpc>
                <a:spcPct val="110000"/>
              </a:lnSpc>
            </a:pPr>
            <a:r>
              <a:rPr lang="zh-CN" altLang="en-US" sz="3200" b="1" dirty="0">
                <a:latin typeface="隶书" pitchFamily="49" charset="-122"/>
                <a:ea typeface="隶书" pitchFamily="49" charset="-122"/>
              </a:rPr>
              <a:t>研究对象：变量（函数）                            </a:t>
            </a:r>
            <a:endParaRPr lang="zh-CN" altLang="en-US" sz="3200" b="1" dirty="0">
              <a:latin typeface="隶书" pitchFamily="49" charset="-122"/>
              <a:ea typeface="隶书" pitchFamily="49" charset="-122"/>
            </a:endParaRPr>
          </a:p>
          <a:p>
            <a:pPr fontAlgn="t">
              <a:lnSpc>
                <a:spcPct val="110000"/>
              </a:lnSpc>
            </a:pPr>
            <a:endParaRPr lang="zh-CN" altLang="en-US" sz="3200" b="1" dirty="0">
              <a:latin typeface="隶书" pitchFamily="49" charset="-122"/>
              <a:ea typeface="隶书" pitchFamily="49" charset="-122"/>
            </a:endParaRPr>
          </a:p>
          <a:p>
            <a:pPr fontAlgn="t">
              <a:lnSpc>
                <a:spcPct val="110000"/>
              </a:lnSpc>
            </a:pPr>
            <a:r>
              <a:rPr lang="zh-CN" altLang="en-US" sz="3200" b="1" dirty="0">
                <a:latin typeface="隶书" pitchFamily="49" charset="-122"/>
                <a:ea typeface="隶书" pitchFamily="49" charset="-122"/>
              </a:rPr>
              <a:t>研究方法：极限的方法                   </a:t>
            </a:r>
            <a:endParaRPr lang="zh-CN" altLang="en-US" sz="3200" b="1" dirty="0">
              <a:latin typeface="隶书" pitchFamily="49" charset="-122"/>
              <a:ea typeface="隶书" pitchFamily="49" charset="-122"/>
            </a:endParaRPr>
          </a:p>
          <a:p>
            <a:pPr fontAlgn="t">
              <a:lnSpc>
                <a:spcPct val="110000"/>
              </a:lnSpc>
            </a:pPr>
            <a:endParaRPr lang="zh-CN" altLang="en-US" sz="3200" b="1" dirty="0">
              <a:latin typeface="隶书" pitchFamily="49" charset="-122"/>
              <a:ea typeface="隶书" pitchFamily="49" charset="-122"/>
            </a:endParaRPr>
          </a:p>
          <a:p>
            <a:pPr fontAlgn="t">
              <a:lnSpc>
                <a:spcPct val="110000"/>
              </a:lnSpc>
            </a:pPr>
            <a:r>
              <a:rPr lang="zh-CN" altLang="en-US" sz="3200" b="1" dirty="0">
                <a:latin typeface="隶书" pitchFamily="49" charset="-122"/>
                <a:ea typeface="隶书" pitchFamily="49" charset="-122"/>
              </a:rPr>
              <a:t>用极限的方法研究变量的数学</a:t>
            </a:r>
            <a:endParaRPr lang="zh-CN" altLang="en-US" sz="3200" b="1" dirty="0">
              <a:latin typeface="隶书" pitchFamily="49" charset="-122"/>
              <a:ea typeface="隶书" pitchFamily="49" charset="-122"/>
            </a:endParaRPr>
          </a:p>
        </p:txBody>
      </p:sp>
      <p:sp>
        <p:nvSpPr>
          <p:cNvPr id="7182" name="文本框 7181"/>
          <p:cNvSpPr txBox="1"/>
          <p:nvPr/>
        </p:nvSpPr>
        <p:spPr>
          <a:xfrm>
            <a:off x="1975803" y="3464719"/>
            <a:ext cx="723900" cy="2160588"/>
          </a:xfrm>
          <a:prstGeom prst="rect">
            <a:avLst/>
          </a:prstGeom>
          <a:noFill/>
          <a:ln w="9525">
            <a:noFill/>
          </a:ln>
        </p:spPr>
        <p:txBody>
          <a:bodyPr vert="eaVert" anchor="t" anchorCtr="0">
            <a:spAutoFit/>
          </a:bodyPr>
          <a:p>
            <a:pPr algn="ctr" fontAlgn="t">
              <a:lnSpc>
                <a:spcPct val="110000"/>
              </a:lnSpc>
              <a:spcBef>
                <a:spcPct val="50000"/>
              </a:spcBef>
            </a:pPr>
            <a:r>
              <a:rPr lang="zh-CN" altLang="en-US" sz="3200" dirty="0">
                <a:solidFill>
                  <a:srgbClr val="FF00FF"/>
                </a:solidFill>
                <a:latin typeface="Times New Roman" panose="02020603050405020304" pitchFamily="18" charset="0"/>
                <a:ea typeface="黑体" panose="02010609060101010101" charset="-122"/>
              </a:rPr>
              <a:t>高等数学</a:t>
            </a:r>
            <a:endParaRPr lang="zh-CN" altLang="en-US" sz="3200" dirty="0">
              <a:solidFill>
                <a:srgbClr val="FF00FF"/>
              </a:solidFill>
              <a:latin typeface="Times New Roman" panose="02020603050405020304" pitchFamily="18" charset="0"/>
              <a:ea typeface="黑体" panose="02010609060101010101" charset="-122"/>
            </a:endParaRPr>
          </a:p>
        </p:txBody>
      </p:sp>
      <p:sp>
        <p:nvSpPr>
          <p:cNvPr id="7183" name="右箭头 7182"/>
          <p:cNvSpPr/>
          <p:nvPr/>
        </p:nvSpPr>
        <p:spPr>
          <a:xfrm>
            <a:off x="2754948" y="4401344"/>
            <a:ext cx="791845" cy="287338"/>
          </a:xfrm>
          <a:prstGeom prst="rightArrow">
            <a:avLst>
              <a:gd name="adj1" fmla="val 50000"/>
              <a:gd name="adj2" fmla="val 68909"/>
            </a:avLst>
          </a:prstGeom>
          <a:solidFill>
            <a:schemeClr val="accent1"/>
          </a:solidFill>
          <a:ln w="9525" cap="flat" cmpd="sng">
            <a:solidFill>
              <a:schemeClr val="tx1"/>
            </a:solidFill>
            <a:prstDash val="solid"/>
            <a:miter/>
            <a:headEnd type="none" w="med" len="med"/>
            <a:tailEnd type="none" w="med" len="med"/>
          </a:ln>
        </p:spPr>
        <p:txBody>
          <a:bodyPr anchor="t" anchorCtr="0"/>
          <a:p>
            <a:endParaRPr lang="zh-CN" altLang="en-US">
              <a:latin typeface="Calibri" charset="0"/>
              <a:ea typeface="宋体" pitchFamily="2" charset="-122"/>
            </a:endParaRPr>
          </a:p>
        </p:txBody>
      </p:sp>
      <p:sp>
        <p:nvSpPr>
          <p:cNvPr id="7184" name="左大括号 7183"/>
          <p:cNvSpPr/>
          <p:nvPr/>
        </p:nvSpPr>
        <p:spPr>
          <a:xfrm>
            <a:off x="3602038" y="3284538"/>
            <a:ext cx="71120" cy="2520950"/>
          </a:xfrm>
          <a:prstGeom prst="leftBrace">
            <a:avLst>
              <a:gd name="adj1" fmla="val 293912"/>
              <a:gd name="adj2" fmla="val 50000"/>
            </a:avLst>
          </a:prstGeom>
          <a:noFill/>
          <a:ln w="53975" cap="flat" cmpd="sng">
            <a:solidFill>
              <a:srgbClr val="800000"/>
            </a:solidFill>
            <a:prstDash val="solid"/>
            <a:round/>
            <a:headEnd type="none" w="med" len="med"/>
            <a:tailEnd type="none" w="med" len="med"/>
          </a:ln>
        </p:spPr>
        <p:txBody>
          <a:bodyPr anchor="t" anchorCtr="0"/>
          <a:p>
            <a:endParaRPr lang="zh-CN" altLang="en-US">
              <a:latin typeface="Calibri"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179">
                                            <p:txEl>
                                              <p:charRg st="0" end="7"/>
                                            </p:txEl>
                                          </p:spTgt>
                                        </p:tgtEl>
                                        <p:attrNameLst>
                                          <p:attrName>style.visibility</p:attrName>
                                        </p:attrNameLst>
                                      </p:cBhvr>
                                      <p:to>
                                        <p:strVal val="visible"/>
                                      </p:to>
                                    </p:set>
                                    <p:anim calcmode="lin" valueType="num">
                                      <p:cBhvr>
                                        <p:cTn id="7" dur="1000" fill="hold"/>
                                        <p:tgtEl>
                                          <p:spTgt spid="7179">
                                            <p:txEl>
                                              <p:charRg st="0" end="7"/>
                                            </p:txEl>
                                          </p:spTgt>
                                        </p:tgtEl>
                                        <p:attrNameLst>
                                          <p:attrName>ppt_x</p:attrName>
                                        </p:attrNameLst>
                                      </p:cBhvr>
                                      <p:tavLst>
                                        <p:tav tm="0">
                                          <p:val>
                                            <p:strVal val="#ppt_x-.2"/>
                                          </p:val>
                                        </p:tav>
                                        <p:tav tm="100000">
                                          <p:val>
                                            <p:strVal val="#ppt_x"/>
                                          </p:val>
                                        </p:tav>
                                      </p:tavLst>
                                    </p:anim>
                                    <p:anim calcmode="lin" valueType="num">
                                      <p:cBhvr>
                                        <p:cTn id="8" dur="1000" fill="hold"/>
                                        <p:tgtEl>
                                          <p:spTgt spid="7179">
                                            <p:txEl>
                                              <p:charRg st="0" end="7"/>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7179">
                                            <p:txEl>
                                              <p:charRg st="0" end="7"/>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7180">
                                            <p:txEl>
                                              <p:charRg st="0" end="25"/>
                                            </p:txEl>
                                          </p:spTgt>
                                        </p:tgtEl>
                                        <p:attrNameLst>
                                          <p:attrName>style.visibility</p:attrName>
                                        </p:attrNameLst>
                                      </p:cBhvr>
                                      <p:to>
                                        <p:strVal val="visible"/>
                                      </p:to>
                                    </p:set>
                                    <p:anim calcmode="lin" valueType="num">
                                      <p:cBhvr>
                                        <p:cTn id="14" dur="1000" fill="hold"/>
                                        <p:tgtEl>
                                          <p:spTgt spid="7180">
                                            <p:txEl>
                                              <p:charRg st="0" end="25"/>
                                            </p:txEl>
                                          </p:spTgt>
                                        </p:tgtEl>
                                        <p:attrNameLst>
                                          <p:attrName>ppt_x</p:attrName>
                                        </p:attrNameLst>
                                      </p:cBhvr>
                                      <p:tavLst>
                                        <p:tav tm="0">
                                          <p:val>
                                            <p:strVal val="#ppt_x-.2"/>
                                          </p:val>
                                        </p:tav>
                                        <p:tav tm="100000">
                                          <p:val>
                                            <p:strVal val="#ppt_x"/>
                                          </p:val>
                                        </p:tav>
                                      </p:tavLst>
                                    </p:anim>
                                    <p:anim calcmode="lin" valueType="num">
                                      <p:cBhvr>
                                        <p:cTn id="15" dur="1000" fill="hold"/>
                                        <p:tgtEl>
                                          <p:spTgt spid="7180">
                                            <p:txEl>
                                              <p:charRg st="0" end="25"/>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180">
                                            <p:txEl>
                                              <p:charRg st="0" end="25"/>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7182"/>
                                        </p:tgtEl>
                                        <p:attrNameLst>
                                          <p:attrName>style.visibility</p:attrName>
                                        </p:attrNameLst>
                                      </p:cBhvr>
                                      <p:to>
                                        <p:strVal val="visible"/>
                                      </p:to>
                                    </p:set>
                                    <p:anim calcmode="lin" valueType="num">
                                      <p:cBhvr>
                                        <p:cTn id="21" dur="1000" fill="hold"/>
                                        <p:tgtEl>
                                          <p:spTgt spid="7182"/>
                                        </p:tgtEl>
                                        <p:attrNameLst>
                                          <p:attrName>ppt_x</p:attrName>
                                        </p:attrNameLst>
                                      </p:cBhvr>
                                      <p:tavLst>
                                        <p:tav tm="0">
                                          <p:val>
                                            <p:strVal val="#ppt_x-.2"/>
                                          </p:val>
                                        </p:tav>
                                        <p:tav tm="100000">
                                          <p:val>
                                            <p:strVal val="#ppt_x"/>
                                          </p:val>
                                        </p:tav>
                                      </p:tavLst>
                                    </p:anim>
                                    <p:anim calcmode="lin" valueType="num">
                                      <p:cBhvr>
                                        <p:cTn id="22" dur="1000" fill="hold"/>
                                        <p:tgtEl>
                                          <p:spTgt spid="718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182"/>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7183"/>
                                        </p:tgtEl>
                                        <p:attrNameLst>
                                          <p:attrName>style.visibility</p:attrName>
                                        </p:attrNameLst>
                                      </p:cBhvr>
                                      <p:to>
                                        <p:strVal val="visible"/>
                                      </p:to>
                                    </p:set>
                                    <p:anim calcmode="lin" valueType="num">
                                      <p:cBhvr>
                                        <p:cTn id="28" dur="1000" fill="hold"/>
                                        <p:tgtEl>
                                          <p:spTgt spid="7183"/>
                                        </p:tgtEl>
                                        <p:attrNameLst>
                                          <p:attrName>ppt_x</p:attrName>
                                        </p:attrNameLst>
                                      </p:cBhvr>
                                      <p:tavLst>
                                        <p:tav tm="0">
                                          <p:val>
                                            <p:strVal val="#ppt_x-.2"/>
                                          </p:val>
                                        </p:tav>
                                        <p:tav tm="100000">
                                          <p:val>
                                            <p:strVal val="#ppt_x"/>
                                          </p:val>
                                        </p:tav>
                                      </p:tavLst>
                                    </p:anim>
                                    <p:anim calcmode="lin" valueType="num">
                                      <p:cBhvr>
                                        <p:cTn id="29" dur="1000" fill="hold"/>
                                        <p:tgtEl>
                                          <p:spTgt spid="7183"/>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183"/>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7184"/>
                                        </p:tgtEl>
                                        <p:attrNameLst>
                                          <p:attrName>style.visibility</p:attrName>
                                        </p:attrNameLst>
                                      </p:cBhvr>
                                      <p:to>
                                        <p:strVal val="visible"/>
                                      </p:to>
                                    </p:set>
                                    <p:anim calcmode="lin" valueType="num">
                                      <p:cBhvr>
                                        <p:cTn id="35" dur="1000" fill="hold"/>
                                        <p:tgtEl>
                                          <p:spTgt spid="7184"/>
                                        </p:tgtEl>
                                        <p:attrNameLst>
                                          <p:attrName>ppt_x</p:attrName>
                                        </p:attrNameLst>
                                      </p:cBhvr>
                                      <p:tavLst>
                                        <p:tav tm="0">
                                          <p:val>
                                            <p:strVal val="#ppt_x-.2"/>
                                          </p:val>
                                        </p:tav>
                                        <p:tav tm="100000">
                                          <p:val>
                                            <p:strVal val="#ppt_x"/>
                                          </p:val>
                                        </p:tav>
                                      </p:tavLst>
                                    </p:anim>
                                    <p:anim calcmode="lin" valueType="num">
                                      <p:cBhvr>
                                        <p:cTn id="36" dur="1000" fill="hold"/>
                                        <p:tgtEl>
                                          <p:spTgt spid="7184"/>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184"/>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7181">
                                            <p:txEl>
                                              <p:charRg st="0" end="40"/>
                                            </p:txEl>
                                          </p:spTgt>
                                        </p:tgtEl>
                                        <p:attrNameLst>
                                          <p:attrName>style.visibility</p:attrName>
                                        </p:attrNameLst>
                                      </p:cBhvr>
                                      <p:to>
                                        <p:strVal val="visible"/>
                                      </p:to>
                                    </p:set>
                                    <p:anim calcmode="lin" valueType="num">
                                      <p:cBhvr>
                                        <p:cTn id="42" dur="1000" fill="hold"/>
                                        <p:tgtEl>
                                          <p:spTgt spid="7181">
                                            <p:txEl>
                                              <p:charRg st="0" end="40"/>
                                            </p:txEl>
                                          </p:spTgt>
                                        </p:tgtEl>
                                        <p:attrNameLst>
                                          <p:attrName>ppt_x</p:attrName>
                                        </p:attrNameLst>
                                      </p:cBhvr>
                                      <p:tavLst>
                                        <p:tav tm="0">
                                          <p:val>
                                            <p:strVal val="#ppt_x-.2"/>
                                          </p:val>
                                        </p:tav>
                                        <p:tav tm="100000">
                                          <p:val>
                                            <p:strVal val="#ppt_x"/>
                                          </p:val>
                                        </p:tav>
                                      </p:tavLst>
                                    </p:anim>
                                    <p:anim calcmode="lin" valueType="num">
                                      <p:cBhvr>
                                        <p:cTn id="43" dur="1000" fill="hold"/>
                                        <p:tgtEl>
                                          <p:spTgt spid="7181">
                                            <p:txEl>
                                              <p:charRg st="0" end="40"/>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7181">
                                            <p:txEl>
                                              <p:charRg st="0" end="4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7181">
                                            <p:txEl>
                                              <p:charRg st="41" end="71"/>
                                            </p:txEl>
                                          </p:spTgt>
                                        </p:tgtEl>
                                        <p:attrNameLst>
                                          <p:attrName>style.visibility</p:attrName>
                                        </p:attrNameLst>
                                      </p:cBhvr>
                                      <p:to>
                                        <p:strVal val="visible"/>
                                      </p:to>
                                    </p:set>
                                    <p:anim calcmode="lin" valueType="num">
                                      <p:cBhvr>
                                        <p:cTn id="49" dur="1000" fill="hold"/>
                                        <p:tgtEl>
                                          <p:spTgt spid="7181">
                                            <p:txEl>
                                              <p:charRg st="41" end="71"/>
                                            </p:txEl>
                                          </p:spTgt>
                                        </p:tgtEl>
                                        <p:attrNameLst>
                                          <p:attrName>ppt_x</p:attrName>
                                        </p:attrNameLst>
                                      </p:cBhvr>
                                      <p:tavLst>
                                        <p:tav tm="0">
                                          <p:val>
                                            <p:strVal val="#ppt_x-.2"/>
                                          </p:val>
                                        </p:tav>
                                        <p:tav tm="100000">
                                          <p:val>
                                            <p:strVal val="#ppt_x"/>
                                          </p:val>
                                        </p:tav>
                                      </p:tavLst>
                                    </p:anim>
                                    <p:anim calcmode="lin" valueType="num">
                                      <p:cBhvr>
                                        <p:cTn id="50" dur="1000" fill="hold"/>
                                        <p:tgtEl>
                                          <p:spTgt spid="7181">
                                            <p:txEl>
                                              <p:charRg st="41" end="71"/>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7181">
                                            <p:txEl>
                                              <p:charRg st="41" end="7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7181">
                                            <p:txEl>
                                              <p:charRg st="72" end="86"/>
                                            </p:txEl>
                                          </p:spTgt>
                                        </p:tgtEl>
                                        <p:attrNameLst>
                                          <p:attrName>style.visibility</p:attrName>
                                        </p:attrNameLst>
                                      </p:cBhvr>
                                      <p:to>
                                        <p:strVal val="visible"/>
                                      </p:to>
                                    </p:set>
                                    <p:anim calcmode="lin" valueType="num">
                                      <p:cBhvr>
                                        <p:cTn id="56" dur="1000" fill="hold"/>
                                        <p:tgtEl>
                                          <p:spTgt spid="7181">
                                            <p:txEl>
                                              <p:charRg st="72" end="86"/>
                                            </p:txEl>
                                          </p:spTgt>
                                        </p:tgtEl>
                                        <p:attrNameLst>
                                          <p:attrName>ppt_x</p:attrName>
                                        </p:attrNameLst>
                                      </p:cBhvr>
                                      <p:tavLst>
                                        <p:tav tm="0">
                                          <p:val>
                                            <p:strVal val="#ppt_x-.2"/>
                                          </p:val>
                                        </p:tav>
                                        <p:tav tm="100000">
                                          <p:val>
                                            <p:strVal val="#ppt_x"/>
                                          </p:val>
                                        </p:tav>
                                      </p:tavLst>
                                    </p:anim>
                                    <p:anim calcmode="lin" valueType="num">
                                      <p:cBhvr>
                                        <p:cTn id="57" dur="1000" fill="hold"/>
                                        <p:tgtEl>
                                          <p:spTgt spid="7181">
                                            <p:txEl>
                                              <p:charRg st="72" end="86"/>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7181">
                                            <p:txEl>
                                              <p:charRg st="72" end="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矩形 8200"/>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27650" name="矩形 8201"/>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8203" name="矩形 8202"/>
          <p:cNvSpPr/>
          <p:nvPr/>
        </p:nvSpPr>
        <p:spPr>
          <a:xfrm>
            <a:off x="1056005" y="1750695"/>
            <a:ext cx="10079990" cy="3356610"/>
          </a:xfrm>
          <a:prstGeom prst="rect">
            <a:avLst/>
          </a:prstGeom>
          <a:noFill/>
          <a:ln w="9525">
            <a:noFill/>
          </a:ln>
        </p:spPr>
        <p:txBody>
          <a:bodyPr wrap="square" anchor="ctr" anchorCtr="0">
            <a:noAutofit/>
          </a:bodyPr>
          <a:p>
            <a:pPr algn="ctr" eaLnBrk="0" hangingPunct="0"/>
            <a:r>
              <a:rPr lang="zh-CN" altLang="en-US" sz="2800" b="1" dirty="0">
                <a:latin typeface="Microsoft YaHei Bold" panose="020B0503020204020204" charset="-122"/>
                <a:ea typeface="Microsoft YaHei Bold" panose="020B0503020204020204" charset="-122"/>
              </a:rPr>
              <a:t>什么是高等数学</a:t>
            </a:r>
            <a:endParaRPr lang="zh-CN" altLang="en-US" sz="2800" b="1" dirty="0">
              <a:latin typeface="Microsoft YaHei Bold" panose="020B0503020204020204" charset="-122"/>
              <a:ea typeface="Microsoft YaHei Bold" panose="020B0503020204020204" charset="-122"/>
            </a:endParaRPr>
          </a:p>
          <a:p>
            <a:pPr indent="609600" algn="just" eaLnBrk="0" hangingPunct="0">
              <a:lnSpc>
                <a:spcPct val="150000"/>
              </a:lnSpc>
              <a:extLst>
                <a:ext uri="{35155182-B16C-46BC-9424-99874614C6A1}">
                  <wpsdc:indentchars xmlns:wpsdc="http://www.wps.cn/officeDocument/2017/drawingmlCustomData" val="200" checksum="4158780845"/>
                </a:ext>
              </a:extLst>
            </a:pPr>
            <a:endParaRPr lang="zh-CN" altLang="en-US" sz="2400" b="1" dirty="0">
              <a:latin typeface="宋体" pitchFamily="2" charset="-122"/>
              <a:ea typeface="宋体" pitchFamily="2" charset="-122"/>
            </a:endParaRPr>
          </a:p>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b="1" dirty="0">
                <a:latin typeface="宋体" pitchFamily="2" charset="-122"/>
                <a:ea typeface="宋体" pitchFamily="2" charset="-122"/>
              </a:rPr>
              <a:t>高等数学比初等数学“高等”的数学。也有将中学较深入的代数、几何以及简单的集合论逻辑称为中等数学，作为小学初中的初等数学与大学阶段的高等数学的过渡。广义地说，初等数学之外的数学都是高等数学。</a:t>
            </a:r>
            <a:endParaRPr lang="en-US" altLang="zh-CN" sz="2400" b="1" dirty="0">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203">
                                            <p:txEl>
                                              <p:charRg st="0" end="37"/>
                                            </p:txEl>
                                          </p:spTgt>
                                        </p:tgtEl>
                                        <p:attrNameLst>
                                          <p:attrName>style.visibility</p:attrName>
                                        </p:attrNameLst>
                                      </p:cBhvr>
                                      <p:to>
                                        <p:strVal val="visible"/>
                                      </p:to>
                                    </p:set>
                                    <p:animEffect transition="in" filter="blinds(horizontal)">
                                      <p:cBhvr>
                                        <p:cTn id="7" dur="500"/>
                                        <p:tgtEl>
                                          <p:spTgt spid="8203">
                                            <p:txEl>
                                              <p:charRg st="0" end="37"/>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203">
                                            <p:txEl>
                                              <p:charRg st="37" end="136"/>
                                            </p:txEl>
                                          </p:spTgt>
                                        </p:tgtEl>
                                        <p:attrNameLst>
                                          <p:attrName>style.visibility</p:attrName>
                                        </p:attrNameLst>
                                      </p:cBhvr>
                                      <p:to>
                                        <p:strVal val="visible"/>
                                      </p:to>
                                    </p:set>
                                    <p:animEffect transition="in" filter="dissolve">
                                      <p:cBhvr>
                                        <p:cTn id="12" dur="500"/>
                                        <p:tgtEl>
                                          <p:spTgt spid="8203">
                                            <p:txEl>
                                              <p:charRg st="37" end="13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矩形 68616"/>
          <p:cNvSpPr/>
          <p:nvPr/>
        </p:nvSpPr>
        <p:spPr>
          <a:xfrm>
            <a:off x="1524000" y="0"/>
            <a:ext cx="9144000" cy="0"/>
          </a:xfrm>
          <a:prstGeom prst="rect">
            <a:avLst/>
          </a:prstGeom>
          <a:noFill/>
          <a:ln w="9525">
            <a:noFill/>
          </a:ln>
        </p:spPr>
        <p:txBody>
          <a:bodyPr anchor="t" anchorCtr="0"/>
          <a:p>
            <a:endParaRPr lang="zh-CN" altLang="en-US">
              <a:latin typeface="Calibri" charset="0"/>
              <a:ea typeface="宋体" pitchFamily="2" charset="-122"/>
            </a:endParaRPr>
          </a:p>
        </p:txBody>
      </p:sp>
      <p:sp>
        <p:nvSpPr>
          <p:cNvPr id="28674" name="矩形 68617"/>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28675" name="矩形 68619"/>
          <p:cNvSpPr/>
          <p:nvPr/>
        </p:nvSpPr>
        <p:spPr>
          <a:xfrm>
            <a:off x="1715135" y="2921635"/>
            <a:ext cx="8761730" cy="1014730"/>
          </a:xfrm>
          <a:prstGeom prst="rect">
            <a:avLst/>
          </a:prstGeom>
          <a:noFill/>
          <a:ln w="9525">
            <a:noFill/>
          </a:ln>
        </p:spPr>
        <p:txBody>
          <a:bodyPr wrap="square" anchor="t" anchorCtr="0">
            <a:spAutoFit/>
          </a:bodyPr>
          <a:p>
            <a:pPr algn="ctr"/>
            <a:r>
              <a:rPr lang="en-US" altLang="zh-CN" sz="6000" b="1" dirty="0">
                <a:latin typeface="方正姚体" panose="02010601030101010101" pitchFamily="2" charset="-122"/>
                <a:ea typeface="方正姚体" panose="02010601030101010101" pitchFamily="2" charset="-122"/>
              </a:rPr>
              <a:t>2.</a:t>
            </a:r>
            <a:r>
              <a:rPr lang="zh-CN" altLang="en-US" sz="6000" b="1" dirty="0">
                <a:latin typeface="方正姚体" panose="02010601030101010101" pitchFamily="2" charset="-122"/>
                <a:ea typeface="方正姚体" panose="02010601030101010101" pitchFamily="2" charset="-122"/>
              </a:rPr>
              <a:t>为什么学习高等数学？</a:t>
            </a:r>
            <a:endParaRPr lang="zh-CN" altLang="en-US" sz="6000" b="1" dirty="0">
              <a:latin typeface="方正姚体" panose="02010601030101010101" pitchFamily="2" charset="-122"/>
              <a:ea typeface="方正姚体" panose="02010601030101010101" pitchFamily="2"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文本框 91137"/>
          <p:cNvSpPr txBox="1"/>
          <p:nvPr/>
        </p:nvSpPr>
        <p:spPr>
          <a:xfrm>
            <a:off x="4230370" y="2021840"/>
            <a:ext cx="6271260" cy="2469515"/>
          </a:xfrm>
          <a:prstGeom prst="rect">
            <a:avLst/>
          </a:prstGeom>
          <a:noFill/>
          <a:ln w="9525">
            <a:noFill/>
          </a:ln>
        </p:spPr>
        <p:txBody>
          <a:bodyPr wrap="square" anchor="t" anchorCtr="0">
            <a:noAutofit/>
          </a:bodyPr>
          <a:p>
            <a:pPr indent="914400" algn="just">
              <a:lnSpc>
                <a:spcPct val="150000"/>
              </a:lnSpc>
              <a:extLst>
                <a:ext uri="{35155182-B16C-46BC-9424-99874614C6A1}">
                  <wpsdc:indentchars xmlns:wpsdc="http://www.wps.cn/officeDocument/2017/drawingmlCustomData" val="200" checksum="797548545"/>
                </a:ext>
              </a:extLst>
            </a:pPr>
            <a:r>
              <a:rPr lang="zh-CN" altLang="en-US" sz="3600" dirty="0">
                <a:latin typeface="Arial" panose="020B0604020202020204" pitchFamily="34" charset="0"/>
                <a:ea typeface="楷体_GB2312" pitchFamily="49" charset="-122"/>
              </a:rPr>
              <a:t>恩格斯说：“要辩证而又唯物地了解自然，就必须掌握数学”。</a:t>
            </a:r>
            <a:endParaRPr lang="zh-CN" altLang="en-US" sz="3600" dirty="0">
              <a:latin typeface="Arial" panose="020B0604020202020204" pitchFamily="34" charset="0"/>
              <a:ea typeface="楷体_GB2312" pitchFamily="49" charset="-122"/>
            </a:endParaRPr>
          </a:p>
        </p:txBody>
      </p:sp>
      <p:grpSp>
        <p:nvGrpSpPr>
          <p:cNvPr id="2" name="组合 1"/>
          <p:cNvGrpSpPr/>
          <p:nvPr/>
        </p:nvGrpSpPr>
        <p:grpSpPr>
          <a:xfrm>
            <a:off x="1588135" y="2022475"/>
            <a:ext cx="2302510" cy="3095625"/>
            <a:chOff x="1807" y="3183"/>
            <a:chExt cx="3626" cy="4875"/>
          </a:xfrm>
        </p:grpSpPr>
        <p:sp>
          <p:nvSpPr>
            <p:cNvPr id="29699" name="文本框 91139"/>
            <p:cNvSpPr txBox="1"/>
            <p:nvPr/>
          </p:nvSpPr>
          <p:spPr>
            <a:xfrm>
              <a:off x="2154" y="7236"/>
              <a:ext cx="2934" cy="822"/>
            </a:xfrm>
            <a:prstGeom prst="rect">
              <a:avLst/>
            </a:prstGeom>
            <a:noFill/>
            <a:ln w="9525">
              <a:noFill/>
            </a:ln>
          </p:spPr>
          <p:txBody>
            <a:bodyPr anchor="t" anchorCtr="0">
              <a:spAutoFit/>
            </a:bodyPr>
            <a:p>
              <a:pPr algn="ctr" eaLnBrk="0" hangingPunct="0">
                <a:spcBef>
                  <a:spcPct val="50000"/>
                </a:spcBef>
              </a:pPr>
              <a:r>
                <a:rPr lang="zh-CN" altLang="en-US" sz="2800" dirty="0">
                  <a:latin typeface="Times New Roman" panose="02020603050405020304" pitchFamily="18" charset="0"/>
                  <a:ea typeface="楷体_GB2312" pitchFamily="49" charset="-122"/>
                </a:rPr>
                <a:t>恩格斯</a:t>
              </a:r>
              <a:endParaRPr lang="zh-CN" altLang="en-US" sz="2800" dirty="0">
                <a:latin typeface="Times New Roman" panose="02020603050405020304" pitchFamily="18" charset="0"/>
                <a:ea typeface="楷体_GB2312" pitchFamily="49" charset="-122"/>
              </a:endParaRPr>
            </a:p>
          </p:txBody>
        </p:sp>
        <p:pic>
          <p:nvPicPr>
            <p:cNvPr id="29700" name="图片 91140" descr="恩格斯"/>
            <p:cNvPicPr>
              <a:picLocks noChangeAspect="1"/>
            </p:cNvPicPr>
            <p:nvPr/>
          </p:nvPicPr>
          <p:blipFill>
            <a:blip r:embed="rId1"/>
            <a:stretch>
              <a:fillRect/>
            </a:stretch>
          </p:blipFill>
          <p:spPr>
            <a:xfrm>
              <a:off x="1807" y="3183"/>
              <a:ext cx="3627" cy="3888"/>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1138"/>
                                        </p:tgtEl>
                                        <p:attrNameLst>
                                          <p:attrName>style.visibility</p:attrName>
                                        </p:attrNameLst>
                                      </p:cBhvr>
                                      <p:to>
                                        <p:strVal val="visible"/>
                                      </p:to>
                                    </p:set>
                                    <p:anim calcmode="lin" valueType="num">
                                      <p:cBhvr>
                                        <p:cTn id="7" dur="500" fill="hold"/>
                                        <p:tgtEl>
                                          <p:spTgt spid="91138"/>
                                        </p:tgtEl>
                                        <p:attrNameLst>
                                          <p:attrName>ppt_x</p:attrName>
                                        </p:attrNameLst>
                                      </p:cBhvr>
                                      <p:tavLst>
                                        <p:tav tm="0">
                                          <p:val>
                                            <p:strVal val="#ppt_x"/>
                                          </p:val>
                                        </p:tav>
                                        <p:tav tm="100000">
                                          <p:val>
                                            <p:strVal val="#ppt_x"/>
                                          </p:val>
                                        </p:tav>
                                      </p:tavLst>
                                    </p:anim>
                                    <p:anim calcmode="lin" valueType="num">
                                      <p:cBhvr>
                                        <p:cTn id="8" dur="500" fill="hold"/>
                                        <p:tgtEl>
                                          <p:spTgt spid="911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文本框 90113"/>
          <p:cNvSpPr txBox="1"/>
          <p:nvPr/>
        </p:nvSpPr>
        <p:spPr>
          <a:xfrm>
            <a:off x="2351088" y="836613"/>
            <a:ext cx="7777162" cy="780415"/>
          </a:xfrm>
          <a:prstGeom prst="rect">
            <a:avLst/>
          </a:prstGeom>
          <a:noFill/>
          <a:ln w="9525">
            <a:noFill/>
          </a:ln>
        </p:spPr>
        <p:txBody>
          <a:bodyPr anchor="t" anchorCtr="0">
            <a:spAutoFit/>
          </a:bodyPr>
          <a:p>
            <a:pPr>
              <a:lnSpc>
                <a:spcPct val="140000"/>
              </a:lnSpc>
            </a:pPr>
            <a:endParaRPr lang="zh-CN" altLang="en-US" sz="3200" b="1" dirty="0">
              <a:solidFill>
                <a:srgbClr val="FFFF00"/>
              </a:solidFill>
              <a:latin typeface="Arial" panose="020B0604020202020204" pitchFamily="34" charset="0"/>
              <a:ea typeface="宋体" pitchFamily="2" charset="-122"/>
            </a:endParaRPr>
          </a:p>
        </p:txBody>
      </p:sp>
      <p:sp>
        <p:nvSpPr>
          <p:cNvPr id="90115" name="文本框 90114"/>
          <p:cNvSpPr txBox="1"/>
          <p:nvPr/>
        </p:nvSpPr>
        <p:spPr>
          <a:xfrm>
            <a:off x="1056005" y="2275205"/>
            <a:ext cx="10080000" cy="2306955"/>
          </a:xfrm>
          <a:prstGeom prst="rect">
            <a:avLst/>
          </a:prstGeom>
          <a:noFill/>
          <a:ln w="9525">
            <a:noFill/>
          </a:ln>
        </p:spPr>
        <p:txBody>
          <a:bodyPr anchor="t"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sym typeface="+mn-ea"/>
              </a:rPr>
              <a:t>高等数学是高等职业学校许多专业学生必修的重要基础理论课程。</a:t>
            </a:r>
            <a:endParaRPr lang="zh-CN" altLang="en-US" sz="2400" b="1" dirty="0">
              <a:solidFill>
                <a:srgbClr val="FFFF00"/>
              </a:solidFill>
              <a:latin typeface="Arial" panose="020B0604020202020204" pitchFamily="34" charset="0"/>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latin typeface="Arial" panose="020B0604020202020204" pitchFamily="34" charset="0"/>
                <a:ea typeface="宋体" pitchFamily="2" charset="-122"/>
              </a:rPr>
              <a:t>在现实世界中，一切事物都发生变化，并遵循量变到质变的规律，凡是研究量的大小，量的变化，量与量之间关系以及这些关系的变化，就少不了高等数学。</a:t>
            </a:r>
            <a:endParaRPr lang="zh-CN" altLang="en-US" sz="2400" b="1" dirty="0">
              <a:latin typeface="Arial" panose="020B060402020202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0114"/>
                                        </p:tgtEl>
                                        <p:attrNameLst>
                                          <p:attrName>style.visibility</p:attrName>
                                        </p:attrNameLst>
                                      </p:cBhvr>
                                      <p:to>
                                        <p:strVal val="visible"/>
                                      </p:to>
                                    </p:set>
                                    <p:anim calcmode="lin" valueType="num">
                                      <p:cBhvr>
                                        <p:cTn id="7" dur="500" fill="hold"/>
                                        <p:tgtEl>
                                          <p:spTgt spid="90114"/>
                                        </p:tgtEl>
                                        <p:attrNameLst>
                                          <p:attrName>ppt_x</p:attrName>
                                        </p:attrNameLst>
                                      </p:cBhvr>
                                      <p:tavLst>
                                        <p:tav tm="0">
                                          <p:val>
                                            <p:strVal val="#ppt_x"/>
                                          </p:val>
                                        </p:tav>
                                        <p:tav tm="100000">
                                          <p:val>
                                            <p:strVal val="#ppt_x"/>
                                          </p:val>
                                        </p:tav>
                                      </p:tavLst>
                                    </p:anim>
                                    <p:anim calcmode="lin" valueType="num">
                                      <p:cBhvr>
                                        <p:cTn id="8" dur="500" fill="hold"/>
                                        <p:tgtEl>
                                          <p:spTgt spid="901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0115"/>
                                        </p:tgtEl>
                                        <p:attrNameLst>
                                          <p:attrName>style.visibility</p:attrName>
                                        </p:attrNameLst>
                                      </p:cBhvr>
                                      <p:to>
                                        <p:strVal val="visible"/>
                                      </p:to>
                                    </p:set>
                                    <p:anim calcmode="lin" valueType="num">
                                      <p:cBhvr>
                                        <p:cTn id="13" dur="500" fill="hold"/>
                                        <p:tgtEl>
                                          <p:spTgt spid="90115"/>
                                        </p:tgtEl>
                                        <p:attrNameLst>
                                          <p:attrName>ppt_x</p:attrName>
                                        </p:attrNameLst>
                                      </p:cBhvr>
                                      <p:tavLst>
                                        <p:tav tm="0">
                                          <p:val>
                                            <p:strVal val="#ppt_x"/>
                                          </p:val>
                                        </p:tav>
                                        <p:tav tm="100000">
                                          <p:val>
                                            <p:strVal val="#ppt_x"/>
                                          </p:val>
                                        </p:tav>
                                      </p:tavLst>
                                    </p:anim>
                                    <p:anim calcmode="lin" valueType="num">
                                      <p:cBhvr>
                                        <p:cTn id="14" dur="500" fill="hold"/>
                                        <p:tgtEl>
                                          <p:spTgt spid="901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p:bldP spid="9011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4453</Words>
  <Application>WPS 演示</Application>
  <PresentationFormat>宽屏</PresentationFormat>
  <Paragraphs>240</Paragraphs>
  <Slides>42</Slides>
  <Notes>1</Notes>
  <HiddenSlides>0</HiddenSlides>
  <MMClips>0</MMClips>
  <ScaleCrop>false</ScaleCrop>
  <HeadingPairs>
    <vt:vector size="6" baseType="variant">
      <vt:variant>
        <vt:lpstr>已用的字体</vt:lpstr>
      </vt:variant>
      <vt:variant>
        <vt:i4>57</vt:i4>
      </vt:variant>
      <vt:variant>
        <vt:lpstr>主题</vt:lpstr>
      </vt:variant>
      <vt:variant>
        <vt:i4>2</vt:i4>
      </vt:variant>
      <vt:variant>
        <vt:lpstr>幻灯片标题</vt:lpstr>
      </vt:variant>
      <vt:variant>
        <vt:i4>42</vt:i4>
      </vt:variant>
    </vt:vector>
  </HeadingPairs>
  <TitlesOfParts>
    <vt:vector size="101" baseType="lpstr">
      <vt:lpstr>Arial</vt:lpstr>
      <vt:lpstr>宋体</vt:lpstr>
      <vt:lpstr>Wingdings</vt:lpstr>
      <vt:lpstr>汉仪书宋二KW</vt:lpstr>
      <vt:lpstr>思源黑体 CN Heavy</vt:lpstr>
      <vt:lpstr>黑体</vt:lpstr>
      <vt:lpstr>思源黑体 CN Normal</vt:lpstr>
      <vt:lpstr>思源宋体 CN Heavy</vt:lpstr>
      <vt:lpstr>思源宋体 CN</vt:lpstr>
      <vt:lpstr>思源黑体</vt:lpstr>
      <vt:lpstr>思源黑体 CN Bold</vt:lpstr>
      <vt:lpstr>等线</vt:lpstr>
      <vt:lpstr>汉仪中等线KW</vt:lpstr>
      <vt:lpstr>微软雅黑</vt:lpstr>
      <vt:lpstr>Arial Unicode MS</vt:lpstr>
      <vt:lpstr>等线 Light</vt:lpstr>
      <vt:lpstr>Calibri</vt:lpstr>
      <vt:lpstr>Helvetica Neue</vt:lpstr>
      <vt:lpstr>字魂58号-创中黑-Regular</vt:lpstr>
      <vt:lpstr>Segoe UI</vt:lpstr>
      <vt:lpstr>苹方-简</vt:lpstr>
      <vt:lpstr>Lato</vt:lpstr>
      <vt:lpstr>Thonburi</vt:lpstr>
      <vt:lpstr>Latha</vt:lpstr>
      <vt:lpstr>Times New Roman</vt:lpstr>
      <vt:lpstr>Source Han Sans CN Normal</vt:lpstr>
      <vt:lpstr>Kozuka Mincho Pr6N R</vt:lpstr>
      <vt:lpstr>Yu Gothic UI Semilight</vt:lpstr>
      <vt:lpstr>思源黑体 CN Medium</vt:lpstr>
      <vt:lpstr>字魂36号-正文宋楷</vt:lpstr>
      <vt:lpstr>Calibri Light</vt:lpstr>
      <vt:lpstr>Wingdings</vt:lpstr>
      <vt:lpstr>楷体_GB2312</vt:lpstr>
      <vt:lpstr>汉仪楷体简</vt:lpstr>
      <vt:lpstr>Garamond</vt:lpstr>
      <vt:lpstr>Symbol</vt:lpstr>
      <vt:lpstr>Kingsoft Sign</vt:lpstr>
      <vt:lpstr>仿宋_GB2312</vt:lpstr>
      <vt:lpstr>隶书</vt:lpstr>
      <vt:lpstr>方正隶书_GBK</vt:lpstr>
      <vt:lpstr>Georgia</vt:lpstr>
      <vt:lpstr>Frutiger Roman</vt:lpstr>
      <vt:lpstr>MT Extra</vt:lpstr>
      <vt:lpstr>Kingsoft Extra</vt:lpstr>
      <vt:lpstr>幼圆</vt:lpstr>
      <vt:lpstr>方正姚体</vt:lpstr>
      <vt:lpstr>Verdana</vt:lpstr>
      <vt:lpstr>宋体</vt:lpstr>
      <vt:lpstr>思源黑体 CN Heavy</vt:lpstr>
      <vt:lpstr>楷体_GB2312</vt:lpstr>
      <vt:lpstr>等线</vt:lpstr>
      <vt:lpstr>隶书</vt:lpstr>
      <vt:lpstr>Microsoft YaHei Regular</vt:lpstr>
      <vt:lpstr>Microsoft YaHei Light</vt:lpstr>
      <vt:lpstr>Microsoft YaHei Bold</vt:lpstr>
      <vt:lpstr>Microsoft YaHei</vt:lpstr>
      <vt:lpstr>FZYaoTi</vt:lpstr>
      <vt:lpstr>Office</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六月</cp:lastModifiedBy>
  <cp:revision>27</cp:revision>
  <dcterms:created xsi:type="dcterms:W3CDTF">2023-09-20T01:58:43Z</dcterms:created>
  <dcterms:modified xsi:type="dcterms:W3CDTF">2023-09-20T01:58:43Z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133BF7C36AF074D8D3510A652F8C2B57_43</vt:lpwstr>
  </property>
</Properties>
</file>