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1"/>
  </p:handoutMasterIdLst>
  <p:sldIdLst>
    <p:sldId id="257" r:id="rId3"/>
    <p:sldId id="258" r:id="rId4"/>
    <p:sldId id="457" r:id="rId5"/>
    <p:sldId id="259" r:id="rId7"/>
    <p:sldId id="260" r:id="rId8"/>
    <p:sldId id="262" r:id="rId9"/>
    <p:sldId id="266" r:id="rId10"/>
    <p:sldId id="501" r:id="rId11"/>
    <p:sldId id="614" r:id="rId12"/>
    <p:sldId id="615" r:id="rId13"/>
    <p:sldId id="616" r:id="rId14"/>
    <p:sldId id="504" r:id="rId15"/>
    <p:sldId id="617" r:id="rId16"/>
    <p:sldId id="503" r:id="rId17"/>
    <p:sldId id="462" r:id="rId18"/>
    <p:sldId id="507" r:id="rId19"/>
    <p:sldId id="508" r:id="rId20"/>
    <p:sldId id="509" r:id="rId21"/>
    <p:sldId id="510" r:id="rId22"/>
    <p:sldId id="618" r:id="rId23"/>
    <p:sldId id="511" r:id="rId24"/>
    <p:sldId id="619" r:id="rId25"/>
    <p:sldId id="620" r:id="rId26"/>
    <p:sldId id="621" r:id="rId27"/>
    <p:sldId id="622" r:id="rId28"/>
    <p:sldId id="465" r:id="rId29"/>
    <p:sldId id="346" r:id="rId30"/>
    <p:sldId id="512" r:id="rId31"/>
    <p:sldId id="513" r:id="rId32"/>
    <p:sldId id="623" r:id="rId33"/>
    <p:sldId id="624" r:id="rId34"/>
    <p:sldId id="625" r:id="rId35"/>
    <p:sldId id="626" r:id="rId36"/>
    <p:sldId id="627" r:id="rId37"/>
    <p:sldId id="347" r:id="rId38"/>
    <p:sldId id="514" r:id="rId39"/>
    <p:sldId id="628" r:id="rId40"/>
    <p:sldId id="629" r:id="rId41"/>
    <p:sldId id="630" r:id="rId42"/>
    <p:sldId id="631" r:id="rId43"/>
    <p:sldId id="632" r:id="rId44"/>
    <p:sldId id="633" r:id="rId45"/>
    <p:sldId id="634" r:id="rId46"/>
    <p:sldId id="515" r:id="rId47"/>
    <p:sldId id="412" r:id="rId48"/>
    <p:sldId id="635" r:id="rId49"/>
    <p:sldId id="518" r:id="rId50"/>
    <p:sldId id="636" r:id="rId51"/>
    <p:sldId id="468" r:id="rId52"/>
    <p:sldId id="637" r:id="rId53"/>
    <p:sldId id="638" r:id="rId54"/>
    <p:sldId id="639" r:id="rId55"/>
    <p:sldId id="466" r:id="rId56"/>
    <p:sldId id="588" r:id="rId57"/>
    <p:sldId id="590" r:id="rId58"/>
    <p:sldId id="640" r:id="rId59"/>
    <p:sldId id="591" r:id="rId60"/>
    <p:sldId id="641" r:id="rId61"/>
    <p:sldId id="642" r:id="rId62"/>
    <p:sldId id="643" r:id="rId63"/>
    <p:sldId id="644" r:id="rId64"/>
    <p:sldId id="645" r:id="rId65"/>
    <p:sldId id="646" r:id="rId66"/>
    <p:sldId id="647" r:id="rId67"/>
    <p:sldId id="648" r:id="rId68"/>
    <p:sldId id="649" r:id="rId69"/>
    <p:sldId id="443" r:id="rId7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27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handoutMaster" Target="handoutMasters/handoutMaster1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文本框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u="none" baseline="0">
                <a:latin typeface="等线" charset="-122"/>
                <a:ea typeface="等线" charset="-122"/>
              </a:rPr>
            </a:fld>
            <a:endParaRPr lang="en-US" altLang="zh-CN" sz="1200" u="none" baseline="0">
              <a:latin typeface="等线" charset="-122"/>
              <a:ea typeface="等线" charset="-122"/>
            </a:endParaRPr>
          </a:p>
        </p:txBody>
      </p:sp>
      <p:sp>
        <p:nvSpPr>
          <p:cNvPr id="11267" name="对象"/>
          <p:cNvSpPr>
            <a:spLocks noGrp="1" noChangeAspec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11268" name="文本框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9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9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0" name="矩形 9"/>
          <p:cNvSpPr/>
          <p:nvPr userDrawn="1"/>
        </p:nvSpPr>
        <p:spPr>
          <a:xfrm>
            <a:off x="0" y="657225"/>
            <a:ext cx="12192000" cy="5543550"/>
          </a:xfrm>
          <a:prstGeom prst="rect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1" name="矩形 10"/>
          <p:cNvSpPr/>
          <p:nvPr userDrawn="1"/>
        </p:nvSpPr>
        <p:spPr>
          <a:xfrm>
            <a:off x="342900" y="285750"/>
            <a:ext cx="11506200" cy="628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2" name="椭圆 11"/>
          <p:cNvSpPr/>
          <p:nvPr userDrawn="1"/>
        </p:nvSpPr>
        <p:spPr>
          <a:xfrm>
            <a:off x="-1485900" y="400050"/>
            <a:ext cx="2495550" cy="2495550"/>
          </a:xfrm>
          <a:prstGeom prst="ellipse">
            <a:avLst/>
          </a:prstGeom>
          <a:solidFill>
            <a:srgbClr val="FFD135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25" name="椭圆 24"/>
          <p:cNvSpPr/>
          <p:nvPr userDrawn="1"/>
        </p:nvSpPr>
        <p:spPr>
          <a:xfrm>
            <a:off x="9353550" y="3860800"/>
            <a:ext cx="2495550" cy="2495550"/>
          </a:xfrm>
          <a:prstGeom prst="ellipse">
            <a:avLst/>
          </a:prstGeom>
          <a:solidFill>
            <a:srgbClr val="FF6A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4" name="椭圆 13"/>
          <p:cNvSpPr/>
          <p:nvPr userDrawn="1"/>
        </p:nvSpPr>
        <p:spPr>
          <a:xfrm>
            <a:off x="10439400" y="523875"/>
            <a:ext cx="1009650" cy="1008063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31" name="椭圆 30"/>
          <p:cNvSpPr/>
          <p:nvPr userDrawn="1"/>
        </p:nvSpPr>
        <p:spPr>
          <a:xfrm>
            <a:off x="1433513" y="5435600"/>
            <a:ext cx="539750" cy="539750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3" name="矩形 12"/>
          <p:cNvSpPr/>
          <p:nvPr userDrawn="1"/>
        </p:nvSpPr>
        <p:spPr>
          <a:xfrm>
            <a:off x="0" y="657225"/>
            <a:ext cx="12192000" cy="5543550"/>
          </a:xfrm>
          <a:prstGeom prst="rect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4" name="矩形 13"/>
          <p:cNvSpPr/>
          <p:nvPr userDrawn="1"/>
        </p:nvSpPr>
        <p:spPr>
          <a:xfrm>
            <a:off x="342900" y="285750"/>
            <a:ext cx="11506200" cy="628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7" name="椭圆 16"/>
          <p:cNvSpPr/>
          <p:nvPr userDrawn="1"/>
        </p:nvSpPr>
        <p:spPr>
          <a:xfrm>
            <a:off x="342900" y="1365250"/>
            <a:ext cx="2495550" cy="2495550"/>
          </a:xfrm>
          <a:prstGeom prst="ellipse">
            <a:avLst/>
          </a:prstGeom>
          <a:solidFill>
            <a:srgbClr val="FFD13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31" name="椭圆 30"/>
          <p:cNvSpPr/>
          <p:nvPr userDrawn="1"/>
        </p:nvSpPr>
        <p:spPr>
          <a:xfrm>
            <a:off x="1433513" y="5435600"/>
            <a:ext cx="539750" cy="539750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25" name="椭圆 24"/>
          <p:cNvSpPr/>
          <p:nvPr userDrawn="1"/>
        </p:nvSpPr>
        <p:spPr>
          <a:xfrm>
            <a:off x="9353550" y="3860800"/>
            <a:ext cx="2495550" cy="2495550"/>
          </a:xfrm>
          <a:prstGeom prst="ellipse">
            <a:avLst/>
          </a:prstGeom>
          <a:solidFill>
            <a:srgbClr val="FF6A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8" name="椭圆 17"/>
          <p:cNvSpPr/>
          <p:nvPr userDrawn="1"/>
        </p:nvSpPr>
        <p:spPr>
          <a:xfrm>
            <a:off x="10439400" y="523875"/>
            <a:ext cx="1009650" cy="1008063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55575" y="188595"/>
            <a:ext cx="11880000" cy="648017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4925" y="0"/>
            <a:ext cx="12227560" cy="689800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3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-635" y="0"/>
            <a:ext cx="12192000" cy="686625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426085" y="459105"/>
            <a:ext cx="11340000" cy="5940000"/>
          </a:xfrm>
          <a:prstGeom prst="roundRect">
            <a:avLst>
              <a:gd name="adj" fmla="val 5371"/>
            </a:avLst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56210" y="189230"/>
            <a:ext cx="11880000" cy="6480000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1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8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"/>
          <p:cNvSpPr/>
          <p:nvPr/>
        </p:nvSpPr>
        <p:spPr>
          <a:xfrm>
            <a:off x="1055370" y="1484948"/>
            <a:ext cx="8446770" cy="119888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r>
              <a:rPr lang="zh-CN" altLang="en-US" sz="7200" b="1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高等数学（第</a:t>
            </a:r>
            <a:r>
              <a:rPr lang="zh-CN" altLang="en-US" sz="7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r>
              <a:rPr lang="zh-CN" altLang="en-US" sz="7200" b="1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版）</a:t>
            </a:r>
            <a:endParaRPr lang="zh-CN" altLang="en-US" sz="7200" b="1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"/>
          <p:cNvSpPr/>
          <p:nvPr/>
        </p:nvSpPr>
        <p:spPr>
          <a:xfrm>
            <a:off x="2783205" y="3306763"/>
            <a:ext cx="3234055" cy="829945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r>
              <a:rPr lang="zh-CN" altLang="en-US" sz="4800" b="1" baseline="0">
                <a:solidFill>
                  <a:schemeClr val="bg1"/>
                </a:solidFill>
                <a:latin typeface="等线" charset="-122"/>
                <a:ea typeface="等线" charset="-122"/>
              </a:rPr>
              <a:t>北京出版社</a:t>
            </a:r>
            <a:endParaRPr lang="zh-CN" altLang="en-US" sz="4800" b="1" baseline="0">
              <a:solidFill>
                <a:schemeClr val="bg1"/>
              </a:solidFill>
              <a:latin typeface="等线" charset="-122"/>
              <a:ea typeface="等线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408940"/>
            <a:ext cx="10079990" cy="51682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3. 乘法规则：“移位和加法”</a:t>
            </a:r>
            <a:endParaRPr sz="2400">
              <a:solidFill>
                <a:schemeClr val="bg1"/>
              </a:solidFill>
              <a:highlight>
                <a:srgbClr val="008000"/>
              </a:highlight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0×0=0 1×0=0×1=0 1×1=1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例 3　10.101×101 ＝ ?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解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所以 10.101×101 ＝ 1101.001.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0" y="2624455"/>
            <a:ext cx="4686300" cy="20320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408940"/>
            <a:ext cx="10079990" cy="51682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4. 除法规则：“移位和减法”</a:t>
            </a:r>
            <a:endParaRPr sz="2400">
              <a:solidFill>
                <a:schemeClr val="bg1"/>
              </a:solidFill>
              <a:highlight>
                <a:srgbClr val="008000"/>
              </a:highlight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除法是乘法的逆运算，可以归结为与乘法相反方向的移位和减法运算 .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例 4　1010÷111=?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解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9900" y="2419350"/>
            <a:ext cx="3632200" cy="20193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230630"/>
            <a:ext cx="10079990" cy="4346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1. 二进制数转化为十进制数</a:t>
            </a:r>
            <a:endParaRPr sz="2400">
              <a:solidFill>
                <a:schemeClr val="bg1"/>
              </a:solidFill>
              <a:highlight>
                <a:srgbClr val="008000"/>
              </a:highlight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将一个二进制数转化为十进制数，只需要对应地按权展开式，然后计算按权展开式的结果即可 .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例 5　将 (11101.01)</a:t>
            </a:r>
            <a:r>
              <a:rPr sz="2000" baseline="-25000">
                <a:solidFill>
                  <a:schemeClr val="bg1"/>
                </a:solidFill>
                <a:ea typeface="Microsoft YaHei Regular" panose="020B0503020204020204" charset="-122"/>
              </a:rPr>
              <a:t>2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 化为十进制数 .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解　因为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(11101.01)2</a:t>
            </a:r>
            <a:r>
              <a:rPr lang="en-US" sz="2000">
                <a:solidFill>
                  <a:schemeClr val="bg1"/>
                </a:solidFill>
                <a:ea typeface="Microsoft YaHei Regular" panose="020B0503020204020204" charset="-122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=</a:t>
            </a:r>
            <a:r>
              <a:rPr lang="en-US" sz="2000">
                <a:solidFill>
                  <a:schemeClr val="bg1"/>
                </a:solidFill>
                <a:ea typeface="Microsoft YaHei Regular" panose="020B0503020204020204" charset="-122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1×2</a:t>
            </a:r>
            <a:r>
              <a:rPr sz="2000" baseline="30000">
                <a:solidFill>
                  <a:schemeClr val="bg1"/>
                </a:solidFill>
                <a:ea typeface="Microsoft YaHei Regular" panose="020B0503020204020204" charset="-122"/>
              </a:rPr>
              <a:t>4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+1×2</a:t>
            </a:r>
            <a:r>
              <a:rPr sz="2000" baseline="30000">
                <a:solidFill>
                  <a:schemeClr val="bg1"/>
                </a:solidFill>
                <a:ea typeface="Microsoft YaHei Regular" panose="020B0503020204020204" charset="-122"/>
              </a:rPr>
              <a:t>3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+1×2</a:t>
            </a:r>
            <a:r>
              <a:rPr sz="2000" baseline="30000">
                <a:solidFill>
                  <a:schemeClr val="bg1"/>
                </a:solidFill>
                <a:ea typeface="Microsoft YaHei Regular" panose="020B0503020204020204" charset="-122"/>
              </a:rPr>
              <a:t>2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+0×2</a:t>
            </a:r>
            <a:r>
              <a:rPr sz="2000" baseline="30000">
                <a:solidFill>
                  <a:schemeClr val="bg1"/>
                </a:solidFill>
                <a:ea typeface="Microsoft YaHei Regular" panose="020B0503020204020204" charset="-122"/>
              </a:rPr>
              <a:t>1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+1×2</a:t>
            </a:r>
            <a:r>
              <a:rPr sz="2000" baseline="30000">
                <a:solidFill>
                  <a:schemeClr val="bg1"/>
                </a:solidFill>
                <a:ea typeface="Microsoft YaHei Regular" panose="020B0503020204020204" charset="-122"/>
              </a:rPr>
              <a:t>0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+0×2</a:t>
            </a:r>
            <a:r>
              <a:rPr sz="2000" baseline="30000">
                <a:solidFill>
                  <a:schemeClr val="bg1"/>
                </a:solidFill>
                <a:ea typeface="Microsoft YaHei Regular" panose="020B0503020204020204" charset="-122"/>
              </a:rPr>
              <a:t>-1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+1×2</a:t>
            </a:r>
            <a:r>
              <a:rPr sz="2000" baseline="30000">
                <a:solidFill>
                  <a:schemeClr val="bg1"/>
                </a:solidFill>
                <a:ea typeface="Microsoft YaHei Regular" panose="020B0503020204020204" charset="-122"/>
              </a:rPr>
              <a:t>-2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sz="2000">
                <a:solidFill>
                  <a:schemeClr val="bg1"/>
                </a:solidFill>
                <a:ea typeface="Microsoft YaHei Regular" panose="020B0503020204020204" charset="-122"/>
              </a:rPr>
              <a:t>                   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=</a:t>
            </a:r>
            <a:r>
              <a:rPr lang="en-US" sz="2000">
                <a:solidFill>
                  <a:schemeClr val="bg1"/>
                </a:solidFill>
                <a:ea typeface="Microsoft YaHei Regular" panose="020B0503020204020204" charset="-122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16+8+4+1+0.25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sz="2000">
                <a:solidFill>
                  <a:schemeClr val="bg1"/>
                </a:solidFill>
                <a:ea typeface="Microsoft YaHei Regular" panose="020B0503020204020204" charset="-122"/>
              </a:rPr>
              <a:t>                   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=</a:t>
            </a:r>
            <a:r>
              <a:rPr lang="en-US" sz="2000">
                <a:solidFill>
                  <a:schemeClr val="bg1"/>
                </a:solidFill>
                <a:ea typeface="Microsoft YaHei Regular" panose="020B0503020204020204" charset="-122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29.25，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所以 (11101.01)</a:t>
            </a:r>
            <a:r>
              <a:rPr sz="2000" baseline="-25000">
                <a:solidFill>
                  <a:schemeClr val="bg1"/>
                </a:solidFill>
                <a:ea typeface="Microsoft YaHei Regular" panose="020B0503020204020204" charset="-122"/>
              </a:rPr>
              <a:t>2</a:t>
            </a:r>
            <a:r>
              <a:rPr lang="en-US" sz="2000">
                <a:solidFill>
                  <a:schemeClr val="bg1"/>
                </a:solidFill>
                <a:ea typeface="Microsoft YaHei Regular" panose="020B0503020204020204" charset="-122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=</a:t>
            </a:r>
            <a:r>
              <a:rPr lang="en-US" sz="2000">
                <a:solidFill>
                  <a:schemeClr val="bg1"/>
                </a:solidFill>
                <a:ea typeface="Microsoft YaHei Regular" panose="020B0503020204020204" charset="-122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29.25.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三、二进制数与十进制数的转换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487805"/>
            <a:ext cx="10079990" cy="4089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2. 十进制数转化为二进制数</a:t>
            </a:r>
            <a:endParaRPr sz="2400">
              <a:solidFill>
                <a:schemeClr val="bg1"/>
              </a:solidFill>
              <a:highlight>
                <a:srgbClr val="008000"/>
              </a:highlight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十进制数转化为二进制数的过程中，通常将整数部分和小数部分分别进行转换，然后再相加 .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十进制的整数转化为二进制数采用“除 2 取余，逆序排列”法 .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710565"/>
            <a:ext cx="10079990" cy="4851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例 6　将 35 化为二进制数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解　因为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所以 35=(100011)</a:t>
            </a:r>
            <a:r>
              <a:rPr sz="24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十进制的纯小数转化为二进制数采用“乘 2 取整，顺序排列”法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0" y="1898015"/>
            <a:ext cx="4737100" cy="27178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809625" y="2997200"/>
            <a:ext cx="104876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　命题逻辑</a:t>
            </a:r>
            <a:endParaRPr sz="60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405255"/>
            <a:ext cx="10079990" cy="4171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能够判断真假的语句叫作命题 . 例如，以下语句都是命题：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(1) 5 比 3 大．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(2) 所有的书都是中文书 .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一个命题，如果给出的判断符合实际情况，就称这个命题为真 ( 简称真命题 )；如果给出的判断不符合实际情况，就称这个命题为假 ( 简称假命题 ). 因此，上述命题中，(1) 是真命题，(2) 是假命题 .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一、命题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695325"/>
            <a:ext cx="10079990" cy="4881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注：</a:t>
            </a:r>
            <a:r>
              <a:rPr sz="2200">
                <a:solidFill>
                  <a:schemeClr val="bg1"/>
                </a:solidFill>
                <a:latin typeface="宋体" charset="0"/>
                <a:ea typeface="宋体" charset="0"/>
                <a:cs typeface="宋体" charset="0"/>
              </a:rPr>
              <a:t>(1) 并不是所有的语句都能判断真假，如“请坐”和“请把门打开”这两个语句，就无所谓真假，所以都不是命题 .</a:t>
            </a:r>
            <a:endParaRPr sz="2200">
              <a:solidFill>
                <a:schemeClr val="bg1"/>
              </a:solidFill>
              <a:latin typeface="宋体" charset="0"/>
              <a:ea typeface="宋体" charset="0"/>
              <a:cs typeface="宋体" charset="0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宋体" charset="0"/>
                <a:ea typeface="宋体" charset="0"/>
                <a:cs typeface="宋体" charset="0"/>
              </a:rPr>
              <a:t>(2) 命题的定义中强调的是“能够判断真假”，并不要求现在就能够判断真假 . 例如，语句“2060年 12 月 6 日北京会下雪”，虽然现在不能判断真假，但到了 2060 年 12 月 6 日后就能判断真假，所以这个语句也是命题 .</a:t>
            </a:r>
            <a:endParaRPr sz="2200">
              <a:solidFill>
                <a:schemeClr val="bg1"/>
              </a:solidFill>
              <a:latin typeface="宋体" charset="0"/>
              <a:ea typeface="宋体" charset="0"/>
              <a:cs typeface="宋体" charset="0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为了方便起见，我们经常用小写英文字母来表示命题 . 例如：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p：5 比 3 大；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q：所有的书都是中文书 .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因此，判断上述两个命题真假时就可以简单地说成“p 是真命题，q 是假命题”.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405255"/>
            <a:ext cx="10079990" cy="4171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由命题的定义可知，语句“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＞0”不是命题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但是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：对所有的实数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＞0，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：存在实数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＞0，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都是命题，而且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是假命题，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是真命题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二、量词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999490"/>
            <a:ext cx="10079990" cy="45777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命题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中的“所有”表示的是所述的全体，在数学中通常叫作全称量词，并用符号“ ∀ ”表示，含有全称量词的命题，叫作全称命题 . 上述的全称命题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可以改写成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∶∀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∈R，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＞0.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命题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中的“存在”表示的是所述的实数的个体或者部分，在数学中通常叫存在量词，并用符号“ ∃ ”表示，含有存在量词的命题，叫作存在性命题 . 上述的存在性命题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可以改写成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indent="6096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∶∃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∈R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，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＞0.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en-US" altLang="zh-CN"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矩形"/>
          <p:cNvSpPr/>
          <p:nvPr/>
        </p:nvSpPr>
        <p:spPr>
          <a:xfrm>
            <a:off x="982980" y="908368"/>
            <a:ext cx="1567815" cy="2377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91440" tIns="45720" rIns="91440" bIns="45720" anchor="t" anchorCtr="0">
            <a:spAutoFit/>
          </a:bodyPr>
          <a:p>
            <a:r>
              <a:rPr lang="zh-CN" altLang="en-US" sz="900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目录</a:t>
            </a:r>
            <a:endParaRPr lang="zh-CN" altLang="en-US" sz="900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矩形"/>
          <p:cNvSpPr/>
          <p:nvPr/>
        </p:nvSpPr>
        <p:spPr>
          <a:xfrm>
            <a:off x="2351405" y="1557020"/>
            <a:ext cx="551815" cy="22352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91440" tIns="45720" rIns="91440" bIns="45720" anchor="t" anchorCtr="0">
            <a:spAutoFit/>
          </a:bodyPr>
          <a:p>
            <a:pPr algn="dist"/>
            <a:r>
              <a:rPr lang="en-US" altLang="zh-CN" sz="2400" b="1" baseline="0">
                <a:solidFill>
                  <a:schemeClr val="bg1"/>
                </a:solidFill>
                <a:latin typeface="等线" charset="-122"/>
                <a:ea typeface="等线" charset="-122"/>
              </a:rPr>
              <a:t>CONTENTS</a:t>
            </a:r>
            <a:endParaRPr lang="en-US" altLang="zh-CN" sz="2400" b="1" baseline="0">
              <a:solidFill>
                <a:schemeClr val="bg1"/>
              </a:solidFill>
              <a:latin typeface="等线" charset="-122"/>
              <a:ea typeface="等线" charset="-122"/>
            </a:endParaRPr>
          </a:p>
        </p:txBody>
      </p:sp>
      <p:sp>
        <p:nvSpPr>
          <p:cNvPr id="24" name="矩形"/>
          <p:cNvSpPr/>
          <p:nvPr/>
        </p:nvSpPr>
        <p:spPr>
          <a:xfrm>
            <a:off x="4727575" y="837248"/>
            <a:ext cx="19323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第一章 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5" name="矩形"/>
          <p:cNvSpPr/>
          <p:nvPr/>
        </p:nvSpPr>
        <p:spPr>
          <a:xfrm>
            <a:off x="4727575" y="1516063"/>
            <a:ext cx="19323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第二章 极限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6" name="矩形"/>
          <p:cNvSpPr/>
          <p:nvPr/>
        </p:nvSpPr>
        <p:spPr>
          <a:xfrm>
            <a:off x="4727575" y="2194878"/>
            <a:ext cx="25927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第三章 连续函数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7" name="矩形"/>
          <p:cNvSpPr/>
          <p:nvPr/>
        </p:nvSpPr>
        <p:spPr>
          <a:xfrm>
            <a:off x="4727575" y="2873693"/>
            <a:ext cx="29229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第四章 导数与微分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8" name="矩形"/>
          <p:cNvSpPr/>
          <p:nvPr/>
        </p:nvSpPr>
        <p:spPr>
          <a:xfrm>
            <a:off x="4727575" y="3552508"/>
            <a:ext cx="49041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第五章 微分学基本定理及其应用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9" name="矩形"/>
          <p:cNvSpPr/>
          <p:nvPr/>
        </p:nvSpPr>
        <p:spPr>
          <a:xfrm>
            <a:off x="4727575" y="4231323"/>
            <a:ext cx="25927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第六章 不定积分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30" name="矩形"/>
          <p:cNvSpPr/>
          <p:nvPr/>
        </p:nvSpPr>
        <p:spPr>
          <a:xfrm>
            <a:off x="4727575" y="4910138"/>
            <a:ext cx="22625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第七章 定积分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5" name="矩形"/>
          <p:cNvSpPr/>
          <p:nvPr/>
        </p:nvSpPr>
        <p:spPr>
          <a:xfrm>
            <a:off x="4727575" y="5588953"/>
            <a:ext cx="25927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第八章 多元函数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4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5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6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71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2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83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4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93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94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103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04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11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1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999490"/>
            <a:ext cx="10079990" cy="45777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一般地，设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M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是一个集合，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t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表示元素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具有的性质，则全称命题就是形如“对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M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中的所有</a:t>
            </a:r>
            <a:r>
              <a:rPr lang="en-US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，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t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)”的命题，简记为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indent="6096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∀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∈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M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,</a:t>
            </a:r>
            <a:r>
              <a:rPr lang="en-US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t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存在性命题就是形如“集合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M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中存在元素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，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t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)”的命题，简记为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indent="6096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∃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∈M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,</a:t>
            </a:r>
            <a:r>
              <a:rPr lang="en-US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t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509395"/>
            <a:ext cx="10229850" cy="40678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或，且，非这些词叫作逻辑联结词，不含逻辑联结词的命题是简单命题，由简单命题与逻辑联结词构成的命题，是复合命题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b="1">
                <a:solidFill>
                  <a:schemeClr val="accent3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1.“且”</a:t>
            </a:r>
            <a:endParaRPr sz="2400" b="1">
              <a:solidFill>
                <a:schemeClr val="accent3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一般地，用联结词“且”把命题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和命题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联结起来，就得到一个新命题，记作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∧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，读作“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且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”.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当两个命题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和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都是真命题时，新命题“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且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”是真命题；在两个命题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和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之中，至少有一个命题是假命题，新命题“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且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”是假命题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三、逻辑联结词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694055"/>
            <a:ext cx="10229850" cy="4883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b="1">
                <a:solidFill>
                  <a:schemeClr val="accent3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2.“或”</a:t>
            </a:r>
            <a:endParaRPr sz="2400" b="1">
              <a:solidFill>
                <a:schemeClr val="accent3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一般地，用联结词“或”把命题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和命题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联结起来，就得到一个新命题，记作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∨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，读作“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或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”.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在两个命题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和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 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之中，至少有一个命题是真命题时，新命题“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或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”是真命题；当两个命题</a:t>
            </a:r>
            <a:r>
              <a:rPr lang="en-US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和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都是假命题时，新命题“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或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”是假命题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694055"/>
            <a:ext cx="10229850" cy="4883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b="1">
                <a:solidFill>
                  <a:schemeClr val="accent3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3.“非”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设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是一个命题，联结词“非”是对命题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的否定，得到命题“非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”或“不是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”，记作 ¬</a:t>
            </a:r>
            <a:r>
              <a:rPr lang="en-US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一个命题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与这个命题的否定 ¬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，必然一个是真命题，一个是假命题，一个命题否定的否定仍是原命题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694055"/>
            <a:ext cx="10229850" cy="4883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b="1">
                <a:solidFill>
                  <a:schemeClr val="accent3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例　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判断下列命题的真假：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(1) 10 可以被 2 或 5 整除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(2) 菱形的对角线互相垂直且平分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(3) 2 不是 7 的约数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588645"/>
            <a:ext cx="10229850" cy="49885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 b="1">
                <a:solidFill>
                  <a:schemeClr val="accent3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解</a:t>
            </a:r>
            <a:r>
              <a:rPr sz="2400" b="1">
                <a:solidFill>
                  <a:schemeClr val="accent3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　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(1) 命题“10 可以被 2 或 5 整除”是由命题：“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：10 可以被 2 整除；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：10 可以被 5 整除”用“或”联结起来构成的新命题“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或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”. 因为命题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都是真命题，所以“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或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”是真命题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(2) 命题“菱形的对角线互相垂直且平分”是由命题：“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：菱形的对角线互相垂直；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：菱形的对角线互相平分”用“且”联结起来构成的新命题“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且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”. 因为命题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都是真命题，所以“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或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q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”是真命题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(3) 命题“2 不是 7 的约数”是命题“2 是 7 的约数”的否命题 . 因为命题“2 是 7 的约数”是假命题，所以“2 不是 7 的约数”是真命题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809625" y="2997200"/>
            <a:ext cx="104876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  </a:t>
            </a:r>
            <a:r>
              <a:rPr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逻辑代数的基本概念</a:t>
            </a:r>
            <a:endParaRPr sz="6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405255"/>
            <a:ext cx="10079990" cy="37357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marR="0" lvl="0" indent="6096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Microsoft YaHei Regular" panose="020B0503020204020204" charset="-122"/>
                <a:sym typeface="+mn-ea"/>
              </a:rPr>
              <a:t>逻辑代数是按一定的逻辑关系进行运算的代数 . 在逻辑代数中，只有０和１两种逻辑值，有与、或、非三种基本逻辑运算，还有与或、与非、与或非、异或、同或几种复合逻辑运算 .</a:t>
            </a:r>
            <a:endParaRPr altLang="zh-CN" sz="24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Microsoft YaHei Regular" panose="020B0503020204020204" charset="-122"/>
              <a:sym typeface="+mn-ea"/>
            </a:endParaRPr>
          </a:p>
          <a:p>
            <a:pPr marR="0" lvl="0" indent="6096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Microsoft YaHei Regular" panose="020B0503020204020204" charset="-122"/>
                <a:sym typeface="+mn-ea"/>
              </a:rPr>
              <a:t>逻辑代数中的变量称为逻辑变量，用大写字母表示 . 逻辑变量的取值只有两种，即逻辑 0 和逻辑1，0 和 1 称为逻辑常量，并不表示数量的大小，而是表示两种对立的逻辑状态 .</a:t>
            </a:r>
            <a:endParaRPr altLang="zh-CN" sz="24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Microsoft YaHei Regular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509395"/>
            <a:ext cx="10229850" cy="40678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ea typeface="Microsoft YaHei Regular" panose="020B0503020204020204" charset="-122"/>
              </a:rPr>
              <a:t>1. 或运算——逻辑加</a:t>
            </a:r>
            <a:endParaRPr sz="2400">
              <a:solidFill>
                <a:schemeClr val="bg1"/>
              </a:solidFill>
              <a:highlight>
                <a:srgbClr val="008000"/>
              </a:highlight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有一个事件，当决定该事件的诸变量中只要有一个存在，这件事就会发生，这样的因果关系称为“或”逻辑关系，也称为逻辑加 .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一、三种基本逻辑运算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362585"/>
            <a:ext cx="10079990" cy="51701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marR="0" lvl="0" indent="6096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例如，在图 11-1 所示电路中，灯 </a:t>
            </a:r>
            <a:r>
              <a:rPr altLang="zh-CN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P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亮这个事件由两个条件决定，只要开关</a:t>
            </a:r>
            <a:r>
              <a:rPr altLang="zh-CN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与 </a:t>
            </a:r>
            <a:r>
              <a:rPr altLang="zh-CN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中有一个闭合，灯 </a:t>
            </a:r>
            <a:r>
              <a:rPr altLang="zh-CN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P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就亮 . 因此灯 </a:t>
            </a:r>
            <a:r>
              <a:rPr altLang="zh-CN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P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与开关 </a:t>
            </a:r>
            <a:r>
              <a:rPr altLang="zh-CN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与 </a:t>
            </a:r>
            <a:r>
              <a:rPr altLang="zh-CN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满足或逻辑关系，逻辑表达式为</a:t>
            </a:r>
            <a:endParaRPr altLang="zh-CN" sz="24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marR="0" lvl="0" indent="609600" algn="ctr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altLang="zh-CN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P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altLang="zh-CN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+</a:t>
            </a:r>
            <a:r>
              <a:rPr altLang="zh-CN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，</a:t>
            </a:r>
            <a:endParaRPr altLang="zh-CN" sz="24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marR="0" lvl="0" indent="6096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读成“</a:t>
            </a:r>
            <a:r>
              <a:rPr altLang="zh-CN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P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等于 </a:t>
            </a:r>
            <a:r>
              <a:rPr altLang="zh-CN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或 </a:t>
            </a:r>
            <a:r>
              <a:rPr altLang="zh-CN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”，或者“</a:t>
            </a:r>
            <a:r>
              <a:rPr altLang="zh-CN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P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等于 </a:t>
            </a:r>
            <a:r>
              <a:rPr altLang="zh-CN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加 </a:t>
            </a:r>
            <a:r>
              <a:rPr altLang="zh-CN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”</a:t>
            </a:r>
            <a:r>
              <a:rPr 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.</a:t>
            </a:r>
            <a:endParaRPr lang="en-US" sz="24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marR="0" lvl="0" indent="6096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若“以 </a:t>
            </a:r>
            <a:r>
              <a:rPr lang="en-US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，</a:t>
            </a:r>
            <a:r>
              <a:rPr lang="en-US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表示开关的状态，‘1’表示开关闭合，‘0’表示开关断开；以 </a:t>
            </a:r>
            <a:r>
              <a:rPr lang="en-US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P</a:t>
            </a:r>
            <a:r>
              <a:rPr 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表示灯的状态，为‘1’时，表示灯亮，为‘0’时，表示灯灭”，则得如表 11-1 所示，这种表称为真值表 . 真值表：反映逻辑变量 (</a:t>
            </a:r>
            <a:r>
              <a:rPr lang="en-US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，</a:t>
            </a:r>
            <a:r>
              <a:rPr lang="en-US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与函数 (</a:t>
            </a:r>
            <a:r>
              <a:rPr lang="en-US" sz="2400" i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P</a:t>
            </a:r>
            <a:r>
              <a:rPr lang="en-US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的因果关系的数学表达形式 .</a:t>
            </a:r>
            <a:endParaRPr lang="en-US" sz="24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矩形"/>
          <p:cNvSpPr/>
          <p:nvPr/>
        </p:nvSpPr>
        <p:spPr>
          <a:xfrm>
            <a:off x="982980" y="908368"/>
            <a:ext cx="1567815" cy="2377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91440" tIns="45720" rIns="91440" bIns="45720" anchor="t" anchorCtr="0">
            <a:spAutoFit/>
          </a:bodyPr>
          <a:p>
            <a:r>
              <a:rPr lang="zh-CN" altLang="en-US" sz="900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目录</a:t>
            </a:r>
            <a:endParaRPr lang="zh-CN" altLang="en-US" sz="900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矩形"/>
          <p:cNvSpPr/>
          <p:nvPr/>
        </p:nvSpPr>
        <p:spPr>
          <a:xfrm>
            <a:off x="2351405" y="1557020"/>
            <a:ext cx="551815" cy="22352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91440" tIns="45720" rIns="91440" bIns="45720" anchor="t" anchorCtr="0">
            <a:spAutoFit/>
          </a:bodyPr>
          <a:p>
            <a:pPr algn="dist"/>
            <a:r>
              <a:rPr lang="en-US" altLang="zh-CN" sz="2400" b="1" baseline="0">
                <a:solidFill>
                  <a:schemeClr val="bg1"/>
                </a:solidFill>
                <a:latin typeface="等线" charset="-122"/>
                <a:ea typeface="等线" charset="-122"/>
              </a:rPr>
              <a:t>CONTENTS</a:t>
            </a:r>
            <a:endParaRPr lang="en-US" altLang="zh-CN" sz="2400" b="1" baseline="0">
              <a:solidFill>
                <a:schemeClr val="bg1"/>
              </a:solidFill>
              <a:latin typeface="等线" charset="-122"/>
              <a:ea typeface="等线" charset="-122"/>
            </a:endParaRPr>
          </a:p>
        </p:txBody>
      </p:sp>
      <p:sp>
        <p:nvSpPr>
          <p:cNvPr id="24" name="矩形"/>
          <p:cNvSpPr/>
          <p:nvPr/>
        </p:nvSpPr>
        <p:spPr>
          <a:xfrm>
            <a:off x="4727575" y="837248"/>
            <a:ext cx="19323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</a:t>
            </a: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九章 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5" name="矩形"/>
          <p:cNvSpPr/>
          <p:nvPr/>
        </p:nvSpPr>
        <p:spPr>
          <a:xfrm>
            <a:off x="4727575" y="1516063"/>
            <a:ext cx="19323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</a:t>
            </a: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十章 极限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6" name="矩形"/>
          <p:cNvSpPr/>
          <p:nvPr/>
        </p:nvSpPr>
        <p:spPr>
          <a:xfrm>
            <a:off x="4727575" y="2194878"/>
            <a:ext cx="29229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第十</a:t>
            </a: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一章 连续函数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7" name="矩形"/>
          <p:cNvSpPr/>
          <p:nvPr/>
        </p:nvSpPr>
        <p:spPr>
          <a:xfrm>
            <a:off x="4727575" y="2873693"/>
            <a:ext cx="32531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第十</a:t>
            </a: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二章 导数与微分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4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5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6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71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2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618490"/>
            <a:ext cx="10079990" cy="49142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marR="0" lvl="0" indent="6096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Microsoft YaHei Regular" panose="020B0503020204020204" charset="-122"/>
                <a:sym typeface="+mn-ea"/>
              </a:rPr>
              <a:t>注：</a:t>
            </a:r>
            <a:r>
              <a:rPr altLang="zh-CN" sz="24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charset="0"/>
                <a:ea typeface="宋体" charset="0"/>
                <a:cs typeface="宋体" charset="0"/>
                <a:sym typeface="+mn-ea"/>
              </a:rPr>
              <a:t>逻辑加法与算术加法的运算规律不同，有的尽管表面上相同，但实质不同，要特别注意在逻辑代数中 1+1=1.</a:t>
            </a:r>
            <a:endParaRPr altLang="zh-CN" sz="24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charset="0"/>
              <a:ea typeface="宋体" charset="0"/>
              <a:cs typeface="宋体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2895" y="2224405"/>
            <a:ext cx="6568440" cy="330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6425" y="2224405"/>
            <a:ext cx="2909570" cy="3307715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981075"/>
            <a:ext cx="10229850" cy="45961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2. 与运算——逻辑乘</a:t>
            </a:r>
            <a:endParaRPr sz="2400">
              <a:solidFill>
                <a:schemeClr val="bg1"/>
              </a:solidFill>
              <a:highlight>
                <a:srgbClr val="008000"/>
              </a:highlight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有一个事件，当决定该事件的诸变量中必须全部存在，这件事才会发生，这样的因果关系称为“与”逻辑关系 . 例如，在图 11-2 所示电路中，开关 </a:t>
            </a:r>
            <a:r>
              <a:rPr sz="2400" i="1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A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与B 都闭合时，灯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才亮，因此它们之间满足与逻辑关系 . 与逻辑也称为逻辑乘，其真值表如表 11-2 所示，逻辑表达式为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lang="en-US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FangSong" panose="02010609060101010101" charset="-122"/>
                <a:cs typeface="Times New Roman Regular" panose="02020603050405020304" charset="0"/>
              </a:rPr>
              <a:t>·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B</a:t>
            </a:r>
            <a:r>
              <a:rPr lang="en-US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AB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，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读成“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等于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与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B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”，或“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乘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B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”</a:t>
            </a:r>
            <a:r>
              <a:rPr lang="en-US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lang="en-US"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570" y="1760855"/>
            <a:ext cx="6480000" cy="33395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8720" y="1760220"/>
            <a:ext cx="3737610" cy="33401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981075"/>
                <a:ext cx="10229850" cy="45961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3. 非运算——非逻辑关系</a:t>
                </a:r>
                <a:endParaRPr sz="2400">
                  <a:solidFill>
                    <a:schemeClr val="bg1"/>
                  </a:solidFill>
                  <a:highlight>
                    <a:srgbClr val="008000"/>
                  </a:highlight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当一事件的条件满足时，该事件不会发生，条件不满足时，才会发生，这样的因果关系称为“非”逻辑关系 . 图 11-3 所示电路表示了这种关系 . 真值表如表 11-3 所示 . 逻辑式为</a:t>
                </a:r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𝑃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bar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𝐴</m:t>
                          </m:r>
                        </m:e>
                      </m:ba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,</m:t>
                      </m:r>
                    </m:oMath>
                  </m:oMathPara>
                </a14:m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读成“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P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等于非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”. 非逻辑只有一个输入变量 .</a:t>
                </a:r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981075"/>
                <a:ext cx="10229850" cy="459613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685" y="2223135"/>
            <a:ext cx="6356985" cy="2412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3690" y="2223135"/>
            <a:ext cx="2817495" cy="2412365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71245" y="739775"/>
            <a:ext cx="10246995" cy="4766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marR="0" lvl="0" indent="609600" algn="just" defTabSz="914400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zh-CN" sz="240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说明：</a:t>
            </a:r>
            <a:endParaRPr lang="zh-CN" altLang="zh-CN" sz="240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marR="0" lvl="0" indent="558800" algn="just" defTabSz="914400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zh-CN" sz="22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(1) 或运算规则可总结成：“有 1 出 1，全 0 出 0.”在数字电路中，把实现或运算 F=A+B 的逻辑电路叫作或门，通常用图 11-4(b)表示 .</a:t>
            </a:r>
            <a:endParaRPr lang="zh-CN" altLang="zh-CN" sz="220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marR="0" lvl="0" indent="558800" algn="just" defTabSz="914400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zh-CN" sz="22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(2) 与运算规则可总结成：“有 0 出 0，全 1 出 1.”在数字电路中，把实现与运算 F AB = ⋅ 的逻辑电路叫作与门，通常用图 11-4(a)表示 .</a:t>
            </a:r>
            <a:endParaRPr lang="zh-CN" altLang="zh-CN" sz="220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marR="0" lvl="0" indent="558800" algn="just" defTabSz="914400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lang="zh-CN" altLang="zh-CN" sz="220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(3) 非运算规则可总结成：“进 0 出 1，进 1 出 0.”在数字电路中，把实现非运算 P A = 的逻辑电路叫作非门，通常用图 11-4(c) 表示 .</a:t>
            </a:r>
            <a:endParaRPr lang="zh-CN" altLang="zh-CN" sz="220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0" y="4435475"/>
            <a:ext cx="3309620" cy="2145665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509395"/>
            <a:ext cx="10351135" cy="40678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ea typeface="Microsoft YaHei Regular" panose="020B0503020204020204" charset="-122"/>
              </a:rPr>
              <a:t>1. 基本逻辑运算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与、或、非是三种基本的逻辑运算，而实际的逻辑问题往往比与、或、非要复杂得多，但再复杂的逻辑关系都可以用这三种基本逻辑运算表示出来 .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二、组合逻辑运算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466725"/>
                <a:ext cx="10351135" cy="51104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highlight>
                      <a:srgbClr val="008000"/>
                    </a:highlight>
                    <a:ea typeface="Microsoft YaHei Regular" panose="020B0503020204020204" charset="-122"/>
                  </a:rPr>
                  <a:t>常用的复合逻辑运算有：与非、或非、与或非、异或和同或等 .</a:t>
                </a:r>
                <a:endParaRPr sz="2400">
                  <a:solidFill>
                    <a:schemeClr val="bg1"/>
                  </a:solidFill>
                  <a:highlight>
                    <a:srgbClr val="008000"/>
                  </a:highlight>
                  <a:ea typeface="Microsoft YaHei Regular" panose="020B0503020204020204" charset="-122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ea typeface="Microsoft YaHei Regular" panose="020B0503020204020204" charset="-122"/>
                  </a:rPr>
                  <a:t>(1) 与非逻辑运算 .</a:t>
                </a:r>
                <a:endParaRPr sz="22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ea typeface="Microsoft YaHei Regular" panose="020B0503020204020204" charset="-122"/>
                  </a:rPr>
                  <a:t>与非运算式是与运算和非运算的复合 . 逻辑表达式为</a:t>
                </a:r>
                <a:endParaRPr sz="22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𝑃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𝐴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∙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𝐵</m:t>
                          </m:r>
                        </m:e>
                      </m:bar>
                    </m:oMath>
                  </m:oMathPara>
                </a14:m>
                <a:endParaRPr sz="22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ea typeface="Microsoft YaHei Regular" panose="020B0503020204020204" charset="-122"/>
                  </a:rPr>
                  <a:t>(2) 或非逻辑运算 .</a:t>
                </a:r>
                <a:endParaRPr sz="22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ea typeface="Microsoft YaHei Regular" panose="020B0503020204020204" charset="-122"/>
                  </a:rPr>
                  <a:t>或非运算式是或运算和非运算的复合 . 逻辑表达式为</a:t>
                </a:r>
                <a:endParaRPr sz="22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𝑃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𝐴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𝐵</m:t>
                          </m:r>
                        </m:e>
                      </m:bar>
                    </m:oMath>
                  </m:oMathPara>
                </a14:m>
                <a:endParaRPr sz="22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ea typeface="Microsoft YaHei Regular" panose="020B0503020204020204" charset="-122"/>
                  </a:rPr>
                  <a:t>(3) 与或非逻辑运算 .</a:t>
                </a:r>
                <a:endParaRPr sz="22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ea typeface="Microsoft YaHei Regular" panose="020B0503020204020204" charset="-122"/>
                  </a:rPr>
                  <a:t>以四个变量为例，逻辑表达式为</a:t>
                </a:r>
                <a:endParaRPr sz="22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58800" algn="ctr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𝑃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bar>
                      <m:barPr>
                        <m:pos m:val="top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𝐴𝐵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𝐶𝐷</m:t>
                        </m:r>
                      </m:e>
                    </m:ba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sz="22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466725"/>
                <a:ext cx="10351135" cy="5110480"/>
              </a:xfrm>
              <a:prstGeom prst="rect">
                <a:avLst/>
              </a:prstGeom>
              <a:blipFill rotWithShape="1">
                <a:blip r:embed="rId1"/>
                <a:stretch>
                  <a:fillRect b="-460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466725"/>
                <a:ext cx="10351135" cy="51104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highlight>
                      <a:srgbClr val="008000"/>
                    </a:highlight>
                    <a:ea typeface="Microsoft YaHei Regular" panose="020B0503020204020204" charset="-122"/>
                  </a:rPr>
                  <a:t>常用的复合逻辑运算有：与非、或非、与或非、异或和同或等 .</a:t>
                </a:r>
                <a:endParaRPr sz="2400">
                  <a:solidFill>
                    <a:schemeClr val="bg1"/>
                  </a:solidFill>
                  <a:highlight>
                    <a:srgbClr val="008000"/>
                  </a:highlight>
                  <a:ea typeface="Microsoft YaHei Regular" panose="020B0503020204020204" charset="-122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endParaRPr sz="22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ea typeface="Microsoft YaHei Regular" panose="020B0503020204020204" charset="-122"/>
                  </a:rPr>
                  <a:t>(4) 异或逻辑运算 .</a:t>
                </a:r>
                <a:endParaRPr sz="22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当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不同时，输出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 P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为 1；当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相同时，输出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P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为 0. 逻辑表达式为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𝑃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𝐴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⨁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𝐵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𝐴</m:t>
                          </m:r>
                        </m:e>
                      </m:ba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𝐵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𝐴</m:t>
                      </m: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𝐵</m:t>
                          </m:r>
                        </m:e>
                      </m:ba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(5) 同或逻辑运算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当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相同时，输出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P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为 1；当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不同时，输出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P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为 0. 逻辑表达式为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𝑃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𝐴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⨀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𝐵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𝐴</m:t>
                          </m:r>
                        </m:e>
                      </m:ba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 </m:t>
                      </m: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𝐵</m:t>
                          </m:r>
                        </m:e>
                      </m:ba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𝐴𝐵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组合逻辑真值表及运算规则如表 11-4 所示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466725"/>
                <a:ext cx="10351135" cy="51104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0" y="386715"/>
            <a:ext cx="9410700" cy="51181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矩形"/>
          <p:cNvSpPr/>
          <p:nvPr/>
        </p:nvSpPr>
        <p:spPr>
          <a:xfrm>
            <a:off x="3975100" y="1944370"/>
            <a:ext cx="7128510" cy="135001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8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逻辑代数初步</a:t>
            </a:r>
            <a:endParaRPr lang="zh-CN" altLang="en-US" sz="80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388" name="组合"/>
          <p:cNvGrpSpPr/>
          <p:nvPr/>
        </p:nvGrpSpPr>
        <p:grpSpPr>
          <a:xfrm>
            <a:off x="770255" y="1205865"/>
            <a:ext cx="3008630" cy="2080186"/>
            <a:chOff x="1056000" y="621000"/>
            <a:chExt cx="3816000" cy="2808000"/>
          </a:xfrm>
        </p:grpSpPr>
        <p:sp>
          <p:nvSpPr>
            <p:cNvPr id="16389" name="等腰三角形"/>
            <p:cNvSpPr/>
            <p:nvPr/>
          </p:nvSpPr>
          <p:spPr>
            <a:xfrm rot="1501635">
              <a:off x="1771453" y="660334"/>
              <a:ext cx="2073278" cy="2284431"/>
            </a:xfrm>
            <a:prstGeom prst="triangle">
              <a:avLst>
                <a:gd name="adj" fmla="val 19685"/>
              </a:avLst>
            </a:prstGeom>
            <a:solidFill>
              <a:srgbClr val="FF3939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6390" name="等腰三角形"/>
            <p:cNvSpPr/>
            <p:nvPr/>
          </p:nvSpPr>
          <p:spPr>
            <a:xfrm rot="1578245">
              <a:off x="2330029" y="1154816"/>
              <a:ext cx="2240400" cy="1740367"/>
            </a:xfrm>
            <a:prstGeom prst="triangle">
              <a:avLst>
                <a:gd name="adj" fmla="val 19685"/>
              </a:avLst>
            </a:prstGeom>
            <a:solidFill>
              <a:srgbClr val="FFE12C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6391" name="等腰三角形"/>
            <p:cNvSpPr/>
            <p:nvPr/>
          </p:nvSpPr>
          <p:spPr>
            <a:xfrm>
              <a:off x="1056000" y="621000"/>
              <a:ext cx="3816000" cy="2808000"/>
            </a:xfrm>
            <a:prstGeom prst="triangle">
              <a:avLst>
                <a:gd name="adj" fmla="val 19685"/>
              </a:avLst>
            </a:prstGeom>
            <a:solidFill>
              <a:schemeClr val="bg1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6392" name="矩形"/>
            <p:cNvSpPr/>
            <p:nvPr/>
          </p:nvSpPr>
          <p:spPr>
            <a:xfrm>
              <a:off x="1093048" y="2385063"/>
              <a:ext cx="2992073" cy="8888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 anchorCtr="0">
              <a:noAutofit/>
            </a:bodyPr>
            <a:p>
              <a:pPr algn="ctr">
                <a:lnSpc>
                  <a:spcPct val="100000"/>
                </a:lnSpc>
              </a:pPr>
              <a:r>
                <a:rPr lang="zh-CN" altLang="en-US" sz="4000" baseline="0">
                  <a:latin typeface="楷体" pitchFamily="-128" charset="-122"/>
                  <a:ea typeface="楷体" pitchFamily="-128" charset="-122"/>
                </a:rPr>
                <a:t>第十</a:t>
              </a:r>
              <a:r>
                <a:rPr lang="zh-CN" altLang="en-US" sz="4000" baseline="0">
                  <a:latin typeface="楷体" pitchFamily="-128" charset="-122"/>
                  <a:ea typeface="楷体" pitchFamily="-128" charset="-122"/>
                </a:rPr>
                <a:t>一章</a:t>
              </a:r>
              <a:endParaRPr lang="zh-CN" altLang="en-US" sz="4000" baseline="0">
                <a:latin typeface="楷体" pitchFamily="-128" charset="-122"/>
                <a:ea typeface="楷体" pitchFamily="-128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95755" y="3755390"/>
            <a:ext cx="8999855" cy="1579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rPr>
              <a:t>逻辑代数是一种描述客观事物逻辑关系的数学方法，是研究数字电路的数学工具，是分析和设计逻辑电路的理论基础 .</a:t>
            </a:r>
            <a:endParaRPr lang="zh-CN" altLang="en-US" sz="200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419735"/>
            <a:ext cx="9385300" cy="25146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678180"/>
            <a:ext cx="10351135" cy="4899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ea typeface="Microsoft YaHei Regular" panose="020B0503020204020204" charset="-122"/>
              </a:rPr>
              <a:t>2. 组合逻辑门符号</a:t>
            </a:r>
            <a:endParaRPr sz="2400">
              <a:solidFill>
                <a:schemeClr val="bg1"/>
              </a:solidFill>
              <a:highlight>
                <a:srgbClr val="008000"/>
              </a:highlight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与基本逻辑运算有对应的逻辑门一样，组合逻辑运算也有相应的逻辑门符号，这些符号基本上是由基本逻辑门的与门、或门和非门符号组合而成，如图 11-5 所示 .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100" y="3194050"/>
            <a:ext cx="6273800" cy="21717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388745"/>
            <a:ext cx="10351135" cy="41884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ea typeface="Microsoft YaHei Regular" panose="020B0503020204020204" charset="-122"/>
              </a:rPr>
              <a:t>1. 基本公式 ( 布尔恒等式 )( 表 11-5)</a:t>
            </a:r>
            <a:endParaRPr sz="2400">
              <a:solidFill>
                <a:schemeClr val="bg1"/>
              </a:solidFill>
              <a:highlight>
                <a:srgbClr val="008000"/>
              </a:highlight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三、逻辑函数的基本公式和常用公式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0" y="2179320"/>
            <a:ext cx="10604500" cy="4432300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6710680" y="3201670"/>
            <a:ext cx="4425315" cy="2976245"/>
          </a:xfrm>
          <a:prstGeom prst="wedgeRoundRectCallout">
            <a:avLst>
              <a:gd name="adj1" fmla="val -101843"/>
              <a:gd name="adj2" fmla="val -77202"/>
              <a:gd name="adj3" fmla="val 16667"/>
            </a:avLst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50000"/>
              </a:lnSpc>
            </a:pPr>
            <a:r>
              <a:rPr lang="zh-CN" altLang="en-US" sz="2000">
                <a:latin typeface="Microsoft YaHei" panose="020B0503020204020204" charset="-122"/>
                <a:ea typeface="Microsoft YaHei" panose="020B0503020204020204" charset="-122"/>
                <a:cs typeface="Microsoft YaHei" panose="020B0503020204020204" charset="-122"/>
              </a:rPr>
              <a:t>所有基本公式的正确性均可以用写出真值表的方法得以验证 . 也就是说，两个形式不同的逻辑表达式，只要真值表相同，那么这两个逻辑函数式就是相等的 .</a:t>
            </a:r>
            <a:endParaRPr lang="zh-CN" altLang="en-US" sz="2000">
              <a:latin typeface="Microsoft YaHei" panose="020B0503020204020204" charset="-122"/>
              <a:ea typeface="Microsoft YaHei" panose="020B0503020204020204" charset="-122"/>
              <a:cs typeface="Microsoft YaHei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467360"/>
                <a:ext cx="10351135" cy="51098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highlight>
                      <a:srgbClr val="008000"/>
                    </a:highlight>
                    <a:ea typeface="Microsoft YaHei Regular" panose="020B0503020204020204" charset="-122"/>
                  </a:rPr>
                  <a:t>2. 常用公式</a:t>
                </a:r>
                <a:endParaRPr sz="2400">
                  <a:solidFill>
                    <a:schemeClr val="bg1"/>
                  </a:solidFill>
                  <a:highlight>
                    <a:srgbClr val="008000"/>
                  </a:highlight>
                  <a:ea typeface="Microsoft YaHei Regular" panose="020B0503020204020204" charset="-122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公式一：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𝐵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公式二：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𝐴</m:t>
                        </m:r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𝐵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𝐵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公式三：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𝐵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𝐵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公式四：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d>
                      <m:d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𝐴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𝐵</m:t>
                        </m:r>
                      </m:e>
                    </m:d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公式五：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𝐵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𝐴</m:t>
                        </m:r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𝐶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𝐵𝐶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𝐵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𝐴</m:t>
                        </m:r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𝐶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公式六：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𝐵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𝐴</m:t>
                        </m:r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𝐶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𝐵𝐶𝐷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𝐵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𝐴</m:t>
                        </m:r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𝐶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公式七：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d>
                      <m:d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bar>
                          <m:barPr>
                            <m:pos m:val="top"/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bar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𝐴</m:t>
                            </m:r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∙</m:t>
                            </m:r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𝐵</m:t>
                            </m:r>
                          </m:e>
                        </m:bar>
                      </m:e>
                    </m:d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𝐵</m:t>
                        </m:r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公式八：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𝐴</m:t>
                        </m:r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𝐴𝐵</m:t>
                        </m:r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𝐴</m:t>
                        </m:r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467360"/>
                <a:ext cx="10351135" cy="5109845"/>
              </a:xfrm>
              <a:prstGeom prst="rect">
                <a:avLst/>
              </a:prstGeom>
              <a:blipFill rotWithShape="1">
                <a:blip r:embed="rId1"/>
                <a:stretch>
                  <a:fillRect b="-1852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509395"/>
                <a:ext cx="10351135" cy="40678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1. 代入定理</a:t>
                </a:r>
                <a:endParaRPr sz="2400">
                  <a:solidFill>
                    <a:srgbClr val="FFFF00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逻辑等式中的任何变量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，都可用另一逻辑函数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Z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代替，等式仍然成立 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举例：试证明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𝐴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𝐵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𝐶</m:t>
                        </m:r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𝐴</m:t>
                        </m:r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𝐵</m:t>
                        </m:r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𝐶</m:t>
                        </m:r>
                      </m:e>
                    </m:bar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等式成立 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证明　已知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𝐴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𝐵</m:t>
                        </m:r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𝐴</m:t>
                        </m:r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𝐵</m:t>
                        </m:r>
                      </m:e>
                    </m:bar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 摩根定律 )，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将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用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C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代替可得：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bar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𝐴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𝐵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𝐶</m:t>
                              </m:r>
                            </m:e>
                          </m:d>
                        </m:e>
                      </m:ba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bar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𝐴</m:t>
                          </m:r>
                        </m:e>
                      </m:ba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bar>
                        <m:barPr>
                          <m:pos m:val="top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bar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𝐵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𝐶</m:t>
                          </m:r>
                        </m:e>
                      </m:ba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bar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𝐴</m:t>
                          </m:r>
                        </m:e>
                      </m:ba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bar>
                        <m:barPr>
                          <m:pos m:val="top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bar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𝐵</m:t>
                          </m:r>
                        </m:e>
                      </m:ba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bar>
                        <m:barPr>
                          <m:pos m:val="top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bar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𝐶</m:t>
                          </m:r>
                        </m:e>
                      </m:ba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509395"/>
                <a:ext cx="10351135" cy="40678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四、逻辑代数的基本定理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392430"/>
                <a:ext cx="10079990" cy="5114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2. 反演定理</a:t>
                </a:r>
                <a:endParaRPr sz="2400">
                  <a:solidFill>
                    <a:srgbClr val="FFFF00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已知函数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，要求其反函数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𝐹</m:t>
                        </m:r>
                      </m:e>
                    </m:bar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时，只要将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中所有原变量变为反变量、反变量变为原变量、与运算变成或运算 ( 乘变加 )、或运算变成与运算 ( 加变乘 )、0 变为 1、1 变为 0、两个或两个以上变量公用的长“非”号保持不变，便得到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𝐹</m:t>
                        </m:r>
                      </m:e>
                    </m:bar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，这就是反演定理 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例 2　求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𝐹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𝐵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bar>
                          <m:barPr>
                            <m:pos m:val="top"/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bar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𝐶</m:t>
                            </m:r>
                          </m:e>
                        </m:ba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bar>
                          <m:barPr>
                            <m:pos m:val="top"/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bar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𝐷</m:t>
                            </m:r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+</m:t>
                            </m:r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𝐸</m:t>
                            </m:r>
                          </m:e>
                        </m:bar>
                      </m:e>
                    </m:bar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的反函数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𝐹</m:t>
                        </m:r>
                      </m:e>
                    </m:bar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解　按照反演定理可直接得到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bar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𝐹</m:t>
                          </m:r>
                        </m:e>
                      </m:ba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bar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𝐴</m:t>
                          </m:r>
                        </m:e>
                      </m:ba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bar>
                        <m:barPr>
                          <m:pos m:val="top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barPr>
                        <m:e>
                          <m:bar>
                            <m:barPr>
                              <m:pos m:val="top"/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barPr>
                            <m:e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𝐵</m:t>
                              </m:r>
                            </m:e>
                          </m:ba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∙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𝐶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∙</m:t>
                          </m:r>
                          <m:bar>
                            <m:barPr>
                              <m:pos m:val="top"/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barPr>
                            <m:e>
                              <m:bar>
                                <m:barPr>
                                  <m:pos m:val="top"/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𝐷</m:t>
                                  </m:r>
                                </m:e>
                              </m:ba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∙</m:t>
                              </m:r>
                              <m:bar>
                                <m:barPr>
                                  <m:pos m:val="top"/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bar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𝐸</m:t>
                                  </m:r>
                                </m:e>
                              </m:bar>
                            </m:e>
                          </m:bar>
                        </m:e>
                      </m:ba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392430"/>
                <a:ext cx="10079990" cy="5114290"/>
              </a:xfrm>
              <a:prstGeom prst="rect">
                <a:avLst/>
              </a:prstGeom>
              <a:blipFill rotWithShape="1">
                <a:blip r:embed="rId1"/>
                <a:stretch>
                  <a:fillRect r="-2117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/>
          <p:cNvGrpSpPr/>
          <p:nvPr/>
        </p:nvGrpSpPr>
        <p:grpSpPr>
          <a:xfrm>
            <a:off x="4530090" y="2809240"/>
            <a:ext cx="6722110" cy="3262630"/>
            <a:chOff x="7134" y="4424"/>
            <a:chExt cx="10586" cy="5138"/>
          </a:xfrm>
        </p:grpSpPr>
        <p:sp>
          <p:nvSpPr>
            <p:cNvPr id="2" name="云形标注 1"/>
            <p:cNvSpPr/>
            <p:nvPr/>
          </p:nvSpPr>
          <p:spPr>
            <a:xfrm>
              <a:off x="7134" y="4424"/>
              <a:ext cx="10586" cy="5138"/>
            </a:xfrm>
            <a:prstGeom prst="cloudCallout">
              <a:avLst>
                <a:gd name="adj1" fmla="val -41054"/>
                <a:gd name="adj2" fmla="val 55079"/>
              </a:avLst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 rot="21300000">
              <a:off x="8846" y="5183"/>
              <a:ext cx="8183" cy="3235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注：</a:t>
              </a:r>
              <a:endParaRPr lang="zh-CN" altLang="en-US" sz="200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endParaRPr>
            </a:p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(1) 反演时，原来的运算顺序不变，即遵守“先括号，然后乘，最后加”的优先顺序 .</a:t>
              </a:r>
              <a:endParaRPr lang="zh-CN" altLang="en-US" sz="200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endParaRPr>
            </a:p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(2) 反演时，多个变量上的长非号保留不变但长非号下的每个变量都变了 .</a:t>
              </a:r>
              <a:endParaRPr lang="zh-CN" altLang="en-US" sz="200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392430"/>
                <a:ext cx="10079990" cy="5114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3. 对偶定理</a:t>
                </a:r>
                <a:endParaRPr sz="2400">
                  <a:solidFill>
                    <a:srgbClr val="FFFF00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函数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中各变量保持不变，而所有的与运算变为或运算 ( 乘变加 )、所有的或运算变为与运算( 加变乘 )、0 变为 1、1 变为 0、两个或两个以上变量所公用的长“非”号保持不变，则得到一个新函数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G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G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就是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的对偶函数，这就是对偶定理 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例 3　求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𝐹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𝐴𝐵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𝐴</m:t>
                        </m:r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𝐶</m:t>
                    </m:r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的对偶式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G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解　按对偶规则得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𝐺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𝐴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𝐵</m:t>
                          </m:r>
                        </m:e>
                      </m:d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bar>
                            <m:barPr>
                              <m:pos m:val="top"/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barPr>
                            <m:e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𝐴</m:t>
                              </m:r>
                            </m:e>
                          </m:ba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𝐶</m:t>
                          </m:r>
                        </m:e>
                      </m:d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392430"/>
                <a:ext cx="10079990" cy="511429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组合 4"/>
          <p:cNvGrpSpPr/>
          <p:nvPr/>
        </p:nvGrpSpPr>
        <p:grpSpPr>
          <a:xfrm>
            <a:off x="4530090" y="2809240"/>
            <a:ext cx="6722110" cy="3262630"/>
            <a:chOff x="7134" y="4424"/>
            <a:chExt cx="10586" cy="5138"/>
          </a:xfrm>
        </p:grpSpPr>
        <p:sp>
          <p:nvSpPr>
            <p:cNvPr id="6" name="云形标注 5"/>
            <p:cNvSpPr/>
            <p:nvPr/>
          </p:nvSpPr>
          <p:spPr>
            <a:xfrm>
              <a:off x="7134" y="4424"/>
              <a:ext cx="10586" cy="5138"/>
            </a:xfrm>
            <a:prstGeom prst="cloudCallout">
              <a:avLst>
                <a:gd name="adj1" fmla="val -41054"/>
                <a:gd name="adj2" fmla="val 55079"/>
              </a:avLst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 rot="21300000">
              <a:off x="8403" y="5198"/>
              <a:ext cx="8722" cy="3235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注：</a:t>
              </a:r>
              <a:endParaRPr lang="zh-CN" altLang="en-US" sz="200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endParaRPr>
            </a:p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(1) 求对偶式时，原来的运算顺序不变，即遵守“先括号，然后乘，最后加”的优先序 .</a:t>
              </a:r>
              <a:endParaRPr lang="zh-CN" altLang="en-US" sz="200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endParaRPr>
            </a:p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(2) 求对偶式时，多个变量上的长非号保留不变 .</a:t>
              </a:r>
              <a:endParaRPr lang="zh-CN" altLang="en-US" sz="200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246505"/>
                <a:ext cx="10351135" cy="46259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1. 逻辑函数的基本概念</a:t>
                </a:r>
                <a:endParaRPr sz="2400">
                  <a:solidFill>
                    <a:srgbClr val="FFFF00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4356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865856770"/>
                    </a:ext>
                  </a:extLst>
                </a:pPr>
                <a:r>
                  <a:rPr sz="2200" spc="-60">
                    <a:solidFill>
                      <a:schemeClr val="bg1"/>
                    </a:solidFill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若以逻辑变量作为输入，运算结果作为输出，当输入变量的取值确定后，输出变量的取值就被唯一确定，输出与输入之间是一种函数关系，称之为逻辑函数 . 记为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ctr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C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D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…).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其中，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C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D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…为输入逻辑变量，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为输出逻辑变量，称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是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C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…的逻辑函数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例如，与非门：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𝑌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bar>
                      <m:barPr>
                        <m:pos m:val="top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bar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𝐴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∙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𝐵</m:t>
                        </m:r>
                      </m:e>
                    </m:bar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就是一个两输入变量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和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，一个输出变量的逻辑函数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246505"/>
                <a:ext cx="10351135" cy="46259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842" name="矩形 6167"/>
          <p:cNvSpPr/>
          <p:nvPr/>
        </p:nvSpPr>
        <p:spPr>
          <a:xfrm>
            <a:off x="1055688" y="42767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五、逻辑函数及其表示方法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30090" y="2809240"/>
            <a:ext cx="6722110" cy="3262630"/>
            <a:chOff x="7134" y="4424"/>
            <a:chExt cx="10586" cy="5138"/>
          </a:xfrm>
        </p:grpSpPr>
        <p:sp>
          <p:nvSpPr>
            <p:cNvPr id="6" name="云形标注 5"/>
            <p:cNvSpPr/>
            <p:nvPr/>
          </p:nvSpPr>
          <p:spPr>
            <a:xfrm>
              <a:off x="7134" y="4424"/>
              <a:ext cx="10586" cy="5138"/>
            </a:xfrm>
            <a:prstGeom prst="cloudCallout">
              <a:avLst>
                <a:gd name="adj1" fmla="val -41054"/>
                <a:gd name="adj2" fmla="val 55079"/>
              </a:avLst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 rot="21300000">
              <a:off x="8880" y="5202"/>
              <a:ext cx="7670" cy="3235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注：</a:t>
              </a:r>
              <a:endParaRPr lang="zh-CN" altLang="en-US" sz="200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endParaRPr>
            </a:p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(1) 逻辑函数的输入和输出取值为 0 和 1.</a:t>
              </a:r>
              <a:endParaRPr lang="zh-CN" altLang="en-US" sz="200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endParaRPr>
            </a:p>
            <a:p>
              <a:pPr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(2) 任何一个具体的因果关系都可以用一个逻辑函数来描述 .</a:t>
              </a:r>
              <a:endParaRPr lang="zh-CN" altLang="en-US" sz="2000"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717550"/>
            <a:ext cx="10351135" cy="51549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2. 逻辑函数的表示方法</a:t>
            </a:r>
            <a:endParaRPr sz="2400">
              <a:solidFill>
                <a:srgbClr val="FFFF00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4356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865856770"/>
                </a:ext>
              </a:extLst>
            </a:pPr>
            <a:r>
              <a:rPr sz="2200" spc="-60">
                <a:solidFill>
                  <a:schemeClr val="bg1"/>
                </a:solidFill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逻辑函数的表示法主要有逻辑真值表 ( 简称真值表 )、逻辑函数式 ( 也称逻辑式或函数式 )、逻辑图、卡诺图等时序图 .</a:t>
            </a:r>
            <a:endParaRPr sz="2200" spc="-60">
              <a:solidFill>
                <a:schemeClr val="bg1"/>
              </a:solidFill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4356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865856770"/>
                </a:ext>
              </a:extLst>
            </a:pPr>
            <a:r>
              <a:rPr sz="2200" spc="-60">
                <a:solidFill>
                  <a:schemeClr val="bg1"/>
                </a:solidFill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(1) 真值表 .</a:t>
            </a:r>
            <a:endParaRPr sz="2200" spc="-60">
              <a:solidFill>
                <a:schemeClr val="bg1"/>
              </a:solidFill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4356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865856770"/>
                </a:ext>
              </a:extLst>
            </a:pPr>
            <a:r>
              <a:rPr sz="2200" spc="-60">
                <a:solidFill>
                  <a:schemeClr val="bg1"/>
                </a:solidFill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将输入变量的所有可能取值和相应的输出变量以表格形式全部列出，表示输入变量和输出变量之间的逻辑关系 ( 表 11-6).</a:t>
            </a:r>
            <a:endParaRPr sz="2200" spc="-60">
              <a:solidFill>
                <a:schemeClr val="bg1"/>
              </a:solidFill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6490" y="3677285"/>
            <a:ext cx="3840480" cy="276606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876300" y="963295"/>
            <a:ext cx="10440035" cy="4557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marR="0" lvl="0" indent="5842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lang="en-US" sz="230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8000"/>
                </a:highlight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altLang="zh-CN" sz="230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8000"/>
                </a:highlight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优点：</a:t>
            </a:r>
            <a:endParaRPr altLang="zh-CN" sz="230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008000"/>
              </a:highlight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marR="0" lvl="0" indent="5842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altLang="zh-CN" sz="23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①直观明了，输入变量取值一确定，即可查出相应的函数值 .</a:t>
            </a:r>
            <a:endParaRPr altLang="zh-CN" sz="23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marR="0" lvl="0" indent="5842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altLang="zh-CN" sz="23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②在把一个实际问题抽象成数学表达式时，使用真值表是最方便的 .</a:t>
            </a:r>
            <a:endParaRPr altLang="zh-CN" sz="23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marR="0" lvl="0" indent="5842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altLang="zh-CN" sz="230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8000"/>
                </a:highlight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缺点：</a:t>
            </a:r>
            <a:endParaRPr altLang="zh-CN" sz="2300" noProof="0" dirty="0">
              <a:ln>
                <a:noFill/>
              </a:ln>
              <a:solidFill>
                <a:schemeClr val="bg1"/>
              </a:solidFill>
              <a:effectLst/>
              <a:highlight>
                <a:srgbClr val="008000"/>
              </a:highlight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marR="0" lvl="0" indent="5842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altLang="zh-CN" sz="23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①不能用逻辑代数的公式和定理进行运算和变换 .</a:t>
            </a:r>
            <a:endParaRPr altLang="zh-CN" sz="23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marR="0" lvl="0" indent="5842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altLang="zh-CN" sz="23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②当变量较多时，列真值表较烦琐 .</a:t>
            </a:r>
            <a:endParaRPr altLang="zh-CN" sz="23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809625" y="2997200"/>
            <a:ext cx="104876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.1　数制</a:t>
            </a:r>
            <a:endParaRPr sz="60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876300" y="963295"/>
                <a:ext cx="10440035" cy="4557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marR="0" lvl="0" indent="584200" algn="just" defTabSz="914400" rtl="0" fontAlgn="base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3059719554"/>
                    </a:ext>
                  </a:extLst>
                </a:pPr>
                <a:r>
                  <a:rPr altLang="zh-CN" sz="23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(2) 逻辑函数式 .</a:t>
                </a:r>
                <a:endParaRPr altLang="zh-CN" sz="23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marR="0" lvl="0" indent="584200" algn="just" defTabSz="914400" rtl="0" fontAlgn="base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3059719554"/>
                    </a:ext>
                  </a:extLst>
                </a:pPr>
                <a:r>
                  <a:rPr altLang="zh-CN" sz="23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将输出与输入之间的逻辑关系写成由逻辑变量和“与”“或”“非”三种运算符所构成的表达式 .</a:t>
                </a:r>
                <a:endParaRPr altLang="zh-CN" sz="23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marR="0" lvl="0" indent="584200" algn="just" defTabSz="914400" rtl="0" fontAlgn="base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3059719554"/>
                    </a:ext>
                  </a:extLst>
                </a:pPr>
                <a:r>
                  <a:rPr altLang="zh-CN" sz="23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例如：</a:t>
                </a:r>
                <a14:m>
                  <m:oMath xmlns:m="http://schemas.openxmlformats.org/officeDocument/2006/math">
                    <m:r>
                      <a:rPr lang="en-US" sz="2300" i="1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𝑌</m:t>
                    </m:r>
                    <m:r>
                      <a:rPr lang="en-US" sz="2300" i="1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r>
                      <a:rPr lang="en-US" sz="2300" i="1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𝐴𝐵</m:t>
                    </m:r>
                    <m:r>
                      <a:rPr lang="en-US" sz="2300" i="1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;</m:t>
                    </m:r>
                    <m:r>
                      <a:rPr lang="en-US" sz="2300" i="1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𝑌</m:t>
                    </m:r>
                    <m:r>
                      <a:rPr lang="en-US" sz="2300" i="1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bar>
                      <m:barPr>
                        <m:pos m:val="top"/>
                        <m:ctrlPr>
                          <a:rPr lang="en-US" sz="23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3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𝐴</m:t>
                        </m:r>
                      </m:e>
                    </m:bar>
                    <m:bar>
                      <m:barPr>
                        <m:pos m:val="top"/>
                        <m:ctrlPr>
                          <a:rPr lang="en-US" sz="23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3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𝐵</m:t>
                        </m:r>
                      </m:e>
                    </m:bar>
                    <m:r>
                      <a:rPr lang="en-US" sz="2300" i="1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𝐶</m:t>
                    </m:r>
                    <m:r>
                      <a:rPr lang="en-US" sz="2300" i="1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sz="23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3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𝐴</m:t>
                        </m:r>
                      </m:e>
                    </m:bar>
                    <m:r>
                      <a:rPr lang="en-US" sz="2300" i="1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𝐵</m:t>
                    </m:r>
                    <m:bar>
                      <m:barPr>
                        <m:pos m:val="top"/>
                        <m:ctrlPr>
                          <a:rPr lang="en-US" sz="23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3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𝐴</m:t>
                        </m:r>
                      </m:e>
                    </m:bar>
                    <m:r>
                      <a:rPr lang="en-US" sz="2300" i="1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+</m:t>
                    </m:r>
                    <m:r>
                      <a:rPr lang="en-US" sz="2300" i="1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𝐴</m:t>
                    </m:r>
                    <m:bar>
                      <m:barPr>
                        <m:pos m:val="top"/>
                        <m:ctrlPr>
                          <a:rPr lang="en-US" sz="23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3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𝐵</m:t>
                        </m:r>
                      </m:e>
                    </m:bar>
                    <m:bar>
                      <m:barPr>
                        <m:pos m:val="top"/>
                        <m:ctrlPr>
                          <a:rPr lang="en-US" sz="23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3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𝐶</m:t>
                        </m:r>
                      </m:e>
                    </m:bar>
                    <m:r>
                      <a:rPr lang="en-US" sz="2300" i="1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+</m:t>
                    </m:r>
                    <m:r>
                      <a:rPr lang="en-US" sz="2300" i="1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𝐴𝐵𝐶</m:t>
                    </m:r>
                    <m:r>
                      <a:rPr lang="en-US" sz="2300" i="1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.</m:t>
                    </m:r>
                  </m:oMath>
                </a14:m>
                <a:endParaRPr altLang="zh-CN" sz="23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marR="0" lvl="0" indent="584200" algn="just" defTabSz="914400" rtl="0" fontAlgn="base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3059719554"/>
                    </a:ext>
                  </a:extLst>
                </a:pPr>
                <a:r>
                  <a:rPr altLang="zh-CN" sz="23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highlight>
                      <a:srgbClr val="008000"/>
                    </a:highlight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优点：</a:t>
                </a:r>
                <a:r>
                  <a:rPr altLang="zh-CN" sz="23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简洁明了，可用公式和定理灵活地进行运算、变换 .</a:t>
                </a:r>
                <a:endParaRPr altLang="zh-CN" sz="23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marR="0" lvl="0" indent="584200" algn="just" defTabSz="914400" rtl="0" fontAlgn="base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3059719554"/>
                    </a:ext>
                  </a:extLst>
                </a:pPr>
                <a:r>
                  <a:rPr altLang="zh-CN" sz="23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highlight>
                      <a:srgbClr val="008000"/>
                    </a:highlight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缺点：</a:t>
                </a:r>
                <a:r>
                  <a:rPr altLang="zh-CN" sz="23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不够直观 .</a:t>
                </a:r>
                <a:endParaRPr altLang="zh-CN" sz="23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300" y="963295"/>
                <a:ext cx="10440035" cy="4557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876300" y="963295"/>
            <a:ext cx="10440035" cy="4557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marR="0" lvl="0" indent="5842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altLang="zh-CN" sz="23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(3) 逻辑图 .</a:t>
            </a:r>
            <a:endParaRPr altLang="zh-CN" sz="23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marR="0" lvl="0" indent="5842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altLang="zh-CN" sz="23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把相应的逻辑关系用逻辑符号和连线表示出来，就构成了逻辑图 ( 图 11-6).</a:t>
            </a:r>
            <a:endParaRPr altLang="zh-CN" sz="23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marR="0" lvl="0" indent="5842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altLang="zh-CN" sz="230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8000"/>
                </a:highlight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优点：</a:t>
            </a:r>
            <a:r>
              <a:rPr altLang="zh-CN" sz="23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逻辑符号都有实际器件存在，比较接近工程实际 .</a:t>
            </a:r>
            <a:endParaRPr altLang="zh-CN" sz="23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marR="0" lvl="0" indent="5842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altLang="zh-CN" sz="230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8000"/>
                </a:highlight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缺点：</a:t>
            </a:r>
            <a:r>
              <a:rPr altLang="zh-CN" sz="23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不够直观，不能用公式、定理运算和变换 .</a:t>
            </a:r>
            <a:endParaRPr altLang="zh-CN" sz="23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876300" y="963295"/>
            <a:ext cx="10440035" cy="4557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marR="0" lvl="0" indent="5842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altLang="zh-CN" sz="23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(4) 卡诺图 .</a:t>
            </a:r>
            <a:endParaRPr altLang="zh-CN" sz="23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marR="0" lvl="0" indent="5842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altLang="zh-CN" sz="23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卡诺图以方块图的形式表示输入输出逻辑关系 ( 图 11-7).</a:t>
            </a:r>
            <a:endParaRPr altLang="zh-CN" sz="23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marR="0" lvl="0" indent="584200" algn="just" defTabSz="914400" rtl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altLang="zh-CN" sz="230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8000"/>
                </a:highlight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结构特点：</a:t>
            </a:r>
            <a:r>
              <a:rPr altLang="zh-CN" sz="23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变量的取值次序按照循环码排列，几何上相邻的两个小方块所代表的最小项只有一个变量不同 .</a:t>
            </a:r>
            <a:endParaRPr altLang="zh-CN" sz="230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1940" y="3429635"/>
            <a:ext cx="2129155" cy="20910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775" y="3429635"/>
            <a:ext cx="2339975" cy="2596515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809625" y="2997200"/>
            <a:ext cx="104876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逻辑函数的</a:t>
            </a:r>
            <a:endParaRPr sz="6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00000"/>
              </a:lnSpc>
            </a:pPr>
            <a:r>
              <a:rPr lang="en-US"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</a:t>
            </a:r>
            <a:r>
              <a:rPr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卡诺图化简法</a:t>
            </a:r>
            <a:endParaRPr sz="6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503680"/>
            <a:ext cx="10080000" cy="44488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1. 最小项的概念</a:t>
            </a:r>
            <a:endParaRPr sz="2400">
              <a:solidFill>
                <a:srgbClr val="FFFF00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在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个变量逻辑函数中，若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为包含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个因子的乘积项，而这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个变量均以原变量或反变量的形式在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中必须出现而且只能出现一次，则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称为该组变量的最小项 .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最小项是构成逻辑函数的基本单元，对应于输入变量的每一种组合 .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个变量的最小项有 2</a:t>
            </a:r>
            <a:r>
              <a:rPr sz="2200" i="1" baseline="30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个 . 如表 11-7 所示 .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一、最小项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5250" y="4771390"/>
            <a:ext cx="9461500" cy="11811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231265"/>
                <a:ext cx="10079990" cy="42989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rgbClr val="FFFF00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2. 最小项的编号及表示方法</a:t>
                </a:r>
                <a:endParaRPr sz="2400">
                  <a:solidFill>
                    <a:srgbClr val="FFFF00"/>
                  </a:solidFill>
                  <a:latin typeface="Times New Roman Bold" panose="02020603050405020304" charset="0"/>
                  <a:ea typeface="Microsoft YaHei Regular" panose="020B0503020204020204" charset="-122"/>
                  <a:cs typeface="Times New Roman Bold" panose="02020603050405020304" charset="0"/>
                </a:endParaRPr>
              </a:p>
              <a:p>
                <a:pPr indent="6096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uFillTx/>
                    <a:latin typeface="Microsoft YaHei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  <a:sym typeface="+mn-ea"/>
                  </a:rPr>
                  <a:t>将最小项中的原变量用 1 表示，反变量用 0 表示，得到的二进制数所对应的十进制数，即该最小项的编号，记为 </a:t>
                </a:r>
                <a:r>
                  <a:rPr sz="2400" i="1">
                    <a:solidFill>
                      <a:schemeClr val="bg1"/>
                    </a:solidFill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m</a:t>
                </a:r>
                <a:r>
                  <a:rPr sz="2400" i="1" baseline="-25000">
                    <a:solidFill>
                      <a:schemeClr val="bg1"/>
                    </a:solidFill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i</a:t>
                </a:r>
                <a:r>
                  <a:rPr sz="2400">
                    <a:solidFill>
                      <a:schemeClr val="bg1"/>
                    </a:solidFill>
                    <a:uFillTx/>
                    <a:latin typeface="Microsoft YaHei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  <a:sym typeface="+mn-ea"/>
                  </a:rPr>
                  <a:t>.</a:t>
                </a:r>
                <a:endParaRPr sz="2400">
                  <a:solidFill>
                    <a:schemeClr val="bg1"/>
                  </a:solidFill>
                  <a:uFillTx/>
                  <a:latin typeface="Microsoft YaHei" panose="020B0503020204020204" charset="-122"/>
                  <a:ea typeface="Microsoft YaHei Regular" panose="020B0503020204020204" charset="-122"/>
                  <a:cs typeface="Microsoft YaHei Regular" panose="020B0503020204020204" charset="-122"/>
                  <a:sym typeface="+mn-ea"/>
                </a:endParaRPr>
              </a:p>
              <a:p>
                <a:pPr indent="6096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endParaRPr sz="2400">
                  <a:solidFill>
                    <a:schemeClr val="bg1"/>
                  </a:solidFill>
                  <a:uFillTx/>
                  <a:latin typeface="Microsoft YaHei" panose="020B0503020204020204" charset="-122"/>
                  <a:ea typeface="Microsoft YaHei Regular" panose="020B0503020204020204" charset="-122"/>
                  <a:cs typeface="Microsoft YaHei Regular" panose="020B0503020204020204" charset="-122"/>
                  <a:sym typeface="+mn-ea"/>
                </a:endParaRPr>
              </a:p>
              <a:p>
                <a:pPr indent="6096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uFillTx/>
                    <a:latin typeface="宋体" charset="0"/>
                    <a:ea typeface="宋体" charset="0"/>
                    <a:cs typeface="Microsoft YaHei Regular" panose="020B0503020204020204" charset="-122"/>
                    <a:sym typeface="+mn-ea"/>
                  </a:rPr>
                  <a:t>注：</a:t>
                </a:r>
                <a:r>
                  <a:rPr sz="2400">
                    <a:solidFill>
                      <a:schemeClr val="bg1"/>
                    </a:solidFill>
                    <a:uFillTx/>
                    <a:latin typeface="Times New Roman Regular" panose="02020603050405020304" charset="0"/>
                    <a:ea typeface="宋体" charset="0"/>
                    <a:cs typeface="Times New Roman Regular" panose="02020603050405020304" charset="0"/>
                    <a:sym typeface="+mn-ea"/>
                  </a:rPr>
                  <a:t>最小项从0开始编号 . </a:t>
                </a:r>
                <a:r>
                  <a:rPr sz="2400" i="1">
                    <a:solidFill>
                      <a:schemeClr val="bg1"/>
                    </a:solidFill>
                    <a:uFillTx/>
                    <a:latin typeface="Times New Roman Italic" panose="02020603050405020304" charset="0"/>
                    <a:ea typeface="宋体" charset="0"/>
                    <a:cs typeface="Times New Roman Italic" panose="02020603050405020304" charset="0"/>
                    <a:sym typeface="+mn-ea"/>
                  </a:rPr>
                  <a:t>n</a:t>
                </a:r>
                <a:r>
                  <a:rPr sz="2400">
                    <a:solidFill>
                      <a:schemeClr val="bg1"/>
                    </a:solidFill>
                    <a:uFillTx/>
                    <a:latin typeface="Times New Roman Regular" panose="02020603050405020304" charset="0"/>
                    <a:ea typeface="宋体" charset="0"/>
                    <a:cs typeface="Times New Roman Regular" panose="02020603050405020304" charset="0"/>
                    <a:sym typeface="+mn-ea"/>
                  </a:rPr>
                  <a:t>变量最小项的编号为0～2</a:t>
                </a:r>
                <a:r>
                  <a:rPr sz="2400" i="1" baseline="30000">
                    <a:solidFill>
                      <a:schemeClr val="bg1"/>
                    </a:solidFill>
                    <a:uFillTx/>
                    <a:latin typeface="Times New Roman Italic" panose="02020603050405020304" charset="0"/>
                    <a:ea typeface="宋体" charset="0"/>
                    <a:cs typeface="Times New Roman Italic" panose="02020603050405020304" charset="0"/>
                    <a:sym typeface="+mn-ea"/>
                  </a:rPr>
                  <a:t>n</a:t>
                </a:r>
                <a:r>
                  <a:rPr sz="2400">
                    <a:solidFill>
                      <a:schemeClr val="bg1"/>
                    </a:solidFill>
                    <a:uFillTx/>
                    <a:latin typeface="Times New Roman Regular" panose="02020603050405020304" charset="0"/>
                    <a:ea typeface="宋体" charset="0"/>
                    <a:cs typeface="Times New Roman Regular" panose="02020603050405020304" charset="0"/>
                    <a:sym typeface="+mn-ea"/>
                  </a:rPr>
                  <a:t>-1，得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chemeClr val="bg1"/>
                            </a:solidFill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  <a:sym typeface="+mn-ea"/>
                          </a:rPr>
                          <m:t>𝑚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bg1"/>
                            </a:solidFill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  <a:sym typeface="+mn-ea"/>
                          </a:rPr>
                          <m:t>0</m:t>
                        </m:r>
                      </m:sub>
                    </m:sSub>
                    <m:r>
                      <a:rPr lang="en-US" sz="2400" i="1">
                        <a:solidFill>
                          <a:schemeClr val="bg1"/>
                        </a:solidFill>
                        <a:uFillTx/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  <a:sym typeface="+mn-ea"/>
                      </a:rPr>
                      <m:t>∼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bg1"/>
                            </a:solidFill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  <a:sym typeface="+mn-ea"/>
                          </a:rPr>
                          <m:t>𝑚</m:t>
                        </m:r>
                      </m:e>
                      <m:sub>
                        <m:sSup>
                          <m:sSup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uFillTx/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uFillTx/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  <a:sym typeface="+mn-ea"/>
                              </a:rPr>
                              <m:t>2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uFillTx/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</m:sup>
                        </m:sSup>
                        <m:r>
                          <a:rPr lang="en-US" sz="2400" i="1">
                            <a:solidFill>
                              <a:schemeClr val="bg1"/>
                            </a:solidFill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  <a:sym typeface="+mn-ea"/>
                          </a:rPr>
                          <m:t>−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  <a:sym typeface="+mn-ea"/>
                          </a:rPr>
                          <m:t>1</m:t>
                        </m:r>
                      </m:sub>
                    </m:sSub>
                  </m:oMath>
                </a14:m>
                <a:r>
                  <a:rPr sz="2400">
                    <a:solidFill>
                      <a:schemeClr val="bg1"/>
                    </a:solidFill>
                    <a:uFillTx/>
                    <a:latin typeface="Microsoft YaHei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  <a:sym typeface="+mn-ea"/>
                  </a:rPr>
                  <a:t>.</a:t>
                </a:r>
                <a:endParaRPr sz="2400">
                  <a:solidFill>
                    <a:schemeClr val="bg1"/>
                  </a:solidFill>
                  <a:uFillTx/>
                  <a:latin typeface="Microsoft YaHei" panose="020B0503020204020204" charset="-122"/>
                  <a:ea typeface="Microsoft YaHei Regular" panose="020B0503020204020204" charset="-122"/>
                  <a:cs typeface="Microsoft YaHei Regular" panose="020B0503020204020204" charset="-122"/>
                  <a:sym typeface="+mn-ea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231265"/>
                <a:ext cx="10079990" cy="42989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503680"/>
            <a:ext cx="10080000" cy="44488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1. 最大项的概念</a:t>
            </a:r>
            <a:endParaRPr sz="2400">
              <a:solidFill>
                <a:srgbClr val="FFFF00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在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个变量逻辑函数中，若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为包含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个变量的和项，而这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个变量均以原变量或反变量的形式在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中必须出现而且只能出现一次，则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称为该组变量的最大项 . 如表 11-8 所示 .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二、最大项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3806825"/>
            <a:ext cx="9372600" cy="16002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231265"/>
            <a:ext cx="10079990" cy="4721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2. 最大项的编号及表示方法</a:t>
            </a:r>
            <a:endParaRPr sz="2400">
              <a:solidFill>
                <a:srgbClr val="FFFF00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eaLnBrk="0" fontAlgn="auto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将最大项中的原变量用 0 表示，反变量用 1 表示，得到的二进制数所对应的十进制数，即为该最大项的编号，记为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M</a:t>
            </a:r>
            <a:r>
              <a:rPr sz="24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i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indent="609600" algn="just" eaLnBrk="0" fontAlgn="auto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indent="609600" algn="just" eaLnBrk="0" fontAlgn="auto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+mn-ea"/>
                <a:cs typeface="+mn-ea"/>
                <a:sym typeface="+mn-ea"/>
              </a:rPr>
              <a:t>注：最大项从 0 开始编号 .</a:t>
            </a:r>
            <a:endParaRPr sz="2400">
              <a:solidFill>
                <a:schemeClr val="bg1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733425"/>
            <a:ext cx="10079990" cy="52190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3. 最小项和最大项的性质 ( 表 11-9)</a:t>
            </a:r>
            <a:endParaRPr sz="2400">
              <a:solidFill>
                <a:srgbClr val="FFFF00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eaLnBrk="0" fontAlgn="auto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ea typeface="Microsoft YaHei Regular" panose="020B0503020204020204" charset="-122"/>
              <a:sym typeface="+mn-ea"/>
            </a:endParaRPr>
          </a:p>
          <a:p>
            <a:pPr indent="609600" algn="just" eaLnBrk="0" fontAlgn="auto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ea typeface="Microsoft YaHei Regular" panose="020B0503020204020204" charset="-122"/>
              <a:sym typeface="+mn-ea"/>
            </a:endParaRPr>
          </a:p>
          <a:p>
            <a:pPr indent="609600" algn="just" eaLnBrk="0" fontAlgn="auto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ea typeface="Microsoft YaHei Regular" panose="020B0503020204020204" charset="-122"/>
              <a:sym typeface="+mn-ea"/>
            </a:endParaRPr>
          </a:p>
          <a:p>
            <a:pPr indent="609600" algn="just" eaLnBrk="0" fontAlgn="auto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ea typeface="Microsoft YaHei Regular" panose="020B0503020204020204" charset="-122"/>
              <a:sym typeface="+mn-ea"/>
            </a:endParaRPr>
          </a:p>
          <a:p>
            <a:pPr indent="609600" algn="just" eaLnBrk="0" fontAlgn="auto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ea typeface="Microsoft YaHei Regular" panose="020B0503020204020204" charset="-122"/>
              <a:sym typeface="+mn-ea"/>
            </a:endParaRPr>
          </a:p>
          <a:p>
            <a:pPr indent="558800" algn="just" eaLnBrk="0" fontAlgn="auto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  <a:sym typeface="+mn-ea"/>
              </a:rPr>
              <a:t>注：(1) 将编号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cs typeface="Times New Roman Italic" panose="02020603050405020304" charset="0"/>
                <a:sym typeface="+mn-ea"/>
              </a:rPr>
              <a:t>i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  <a:sym typeface="+mn-ea"/>
              </a:rPr>
              <a:t> 二进制代入，则有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cs typeface="Times New Roman Italic" panose="02020603050405020304" charset="0"/>
                <a:sym typeface="+mn-ea"/>
              </a:rPr>
              <a:t>m</a:t>
            </a:r>
            <a:r>
              <a:rPr sz="2200" i="1" baseline="-25000">
                <a:solidFill>
                  <a:schemeClr val="bg1"/>
                </a:solidFill>
                <a:latin typeface="Times New Roman Italic" panose="02020603050405020304" charset="0"/>
                <a:cs typeface="Times New Roman Italic" panose="02020603050405020304" charset="0"/>
                <a:sym typeface="+mn-ea"/>
              </a:rPr>
              <a:t>i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  <a:sym typeface="+mn-ea"/>
              </a:rPr>
              <a:t>=1,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cs typeface="Times New Roman Italic" panose="02020603050405020304" charset="0"/>
                <a:sym typeface="+mn-ea"/>
              </a:rPr>
              <a:t>M</a:t>
            </a:r>
            <a:r>
              <a:rPr sz="2200" i="1" baseline="-25000">
                <a:solidFill>
                  <a:schemeClr val="bg1"/>
                </a:solidFill>
                <a:latin typeface="Times New Roman Italic" panose="02020603050405020304" charset="0"/>
                <a:cs typeface="Times New Roman Italic" panose="02020603050405020304" charset="0"/>
                <a:sym typeface="+mn-ea"/>
              </a:rPr>
              <a:t>i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  <a:sym typeface="+mn-ea"/>
              </a:rPr>
              <a:t>=0.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cs typeface="Times New Roman Regular" panose="02020603050405020304" charset="0"/>
              <a:sym typeface="+mn-ea"/>
            </a:endParaRPr>
          </a:p>
          <a:p>
            <a:pPr indent="558800" algn="just" eaLnBrk="0" fontAlgn="auto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  <a:sym typeface="+mn-ea"/>
              </a:rPr>
              <a:t>(2) 若两个最小项 ( 或最大项 ) 只有一个因子不同，则称它们具有相邻性 .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cs typeface="Times New Roman Regular" panose="0202060305040502030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8900" y="1492250"/>
            <a:ext cx="9474200" cy="25781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733425"/>
                <a:ext cx="10079990" cy="4796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4. 最小项和最大项的关系</a:t>
                </a:r>
                <a:endParaRPr sz="2400">
                  <a:solidFill>
                    <a:srgbClr val="FFFF00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最小项和最大项的关系有：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6096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(1) 相同编号的最小项和最大项存在互补关系 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6096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即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                                     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𝑚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𝑖</m:t>
                            </m:r>
                          </m:sub>
                        </m:sSub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𝑀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𝑖</m:t>
                        </m:r>
                      </m:sub>
                    </m:sSub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,</m:t>
                    </m:r>
                    <m:bar>
                      <m:barPr>
                        <m:pos m:val="top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𝑀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𝑖</m:t>
                            </m:r>
                          </m:sub>
                        </m:sSub>
                      </m:e>
                    </m:ba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𝑚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𝑖</m:t>
                        </m:r>
                      </m:sub>
                    </m:sSub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.</m:t>
                    </m:r>
                  </m:oMath>
                </a14:m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0" algn="just" eaLnBrk="0" fontAlgn="auto" hangingPunct="0">
                  <a:lnSpc>
                    <a:spcPct val="150000"/>
                  </a:lnSpc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如表 11-10 所示 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6096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可以看出：编号相同的最小项和最大项具有互补关系 . 例如：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6096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bar>
                        <m:barPr>
                          <m:pos m:val="top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sSub>
                            <m:sSub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3</m:t>
                              </m:r>
                            </m:sub>
                          </m:sSub>
                        </m:e>
                      </m:ba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𝑀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3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,</m:t>
                      </m:r>
                      <m:bar>
                        <m:barPr>
                          <m:pos m:val="top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sSub>
                            <m:sSub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4</m:t>
                              </m:r>
                            </m:sub>
                          </m:sSub>
                        </m:e>
                      </m:ba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𝑚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4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.</m:t>
                      </m:r>
                    </m:oMath>
                  </m:oMathPara>
                </a14:m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733425"/>
                <a:ext cx="10079990" cy="479679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405255"/>
            <a:ext cx="10079990" cy="44278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84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sz="2300">
                <a:solidFill>
                  <a:schemeClr val="bg1"/>
                </a:solidFill>
                <a:ea typeface="Microsoft YaHei Regular" panose="020B0503020204020204" charset="-122"/>
              </a:rPr>
              <a:t>数码是由数字符号构成且表示物理量大小的数字和数字组合 .</a:t>
            </a:r>
            <a:endParaRPr sz="23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584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sz="2300">
                <a:solidFill>
                  <a:schemeClr val="bg1"/>
                </a:solidFill>
                <a:ea typeface="Microsoft YaHei Regular" panose="020B0503020204020204" charset="-122"/>
              </a:rPr>
              <a:t>数制就是数据的进位计数原则，也是人们利用符号来计数的科学方法，又称为进位计数制，简称“进制”.</a:t>
            </a:r>
            <a:endParaRPr sz="23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584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sz="2300">
                <a:solidFill>
                  <a:schemeClr val="bg1"/>
                </a:solidFill>
                <a:ea typeface="Microsoft YaHei Regular" panose="020B0503020204020204" charset="-122"/>
              </a:rPr>
              <a:t>简单地说，数制就是计数的方法 . 在日常生活中经常要用到数制，通常以十进制数进行计数 . 除了十进制数计数以外，还有二进制数、八进制数、十六进制数等 .</a:t>
            </a:r>
            <a:endParaRPr sz="23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584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sz="2300">
                <a:solidFill>
                  <a:schemeClr val="bg1"/>
                </a:solidFill>
                <a:ea typeface="Microsoft YaHei Regular" panose="020B0503020204020204" charset="-122"/>
              </a:rPr>
              <a:t>当各种计数制同时出现的时候，我们可以用下标加以区别，也可以用其英文的缩写 .</a:t>
            </a:r>
            <a:endParaRPr sz="23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一、数制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733425"/>
                <a:ext cx="10079990" cy="48260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(2) 若干个最小项之和表示的表达式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，其反函数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可用等同个与这些最小项相对应的最大项之积表示 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6096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例如，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𝐹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𝑚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𝑚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3</m:t>
                        </m:r>
                      </m:sub>
                    </m:sSub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𝑚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5</m:t>
                        </m:r>
                      </m:sub>
                    </m:sSub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𝑚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7</m:t>
                        </m:r>
                      </m:sub>
                    </m:sSub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,</m:t>
                    </m:r>
                  </m:oMath>
                </a14:m>
                <a:endParaRPr lang="en-US" sz="24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indent="5080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           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𝐹</m:t>
                        </m:r>
                      </m:e>
                    </m:ba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bar>
                      <m:barPr>
                        <m:pos m:val="top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𝑚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1</m:t>
                            </m:r>
                          </m:sub>
                        </m:s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+</m:t>
                        </m:r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𝑚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3</m:t>
                            </m:r>
                          </m:sub>
                        </m:s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+</m:t>
                        </m:r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𝑚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5</m:t>
                            </m:r>
                          </m:sub>
                        </m:s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+</m:t>
                        </m:r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𝑚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7</m:t>
                            </m:r>
                          </m:sub>
                        </m:sSub>
                      </m:e>
                    </m:ba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bar>
                      <m:barPr>
                        <m:pos m:val="top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𝑚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1</m:t>
                            </m:r>
                          </m:sub>
                        </m:sSub>
                      </m:e>
                    </m:ba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⋅</m:t>
                    </m:r>
                    <m:bar>
                      <m:barPr>
                        <m:pos m:val="top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𝑚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3</m:t>
                            </m:r>
                          </m:sub>
                        </m:sSub>
                      </m:e>
                    </m:ba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⋅</m:t>
                    </m:r>
                    <m:bar>
                      <m:barPr>
                        <m:pos m:val="top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𝑚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5</m:t>
                            </m:r>
                          </m:sub>
                        </m:sSub>
                      </m:e>
                    </m:ba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⋅</m:t>
                    </m:r>
                    <m:bar>
                      <m:barPr>
                        <m:pos m:val="top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𝑚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7</m:t>
                            </m:r>
                          </m:sub>
                        </m:sSub>
                      </m:e>
                    </m:ba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𝑀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1</m:t>
                        </m:r>
                      </m:sub>
                    </m:sSub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⋅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𝑀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3</m:t>
                        </m:r>
                      </m:sub>
                    </m:sSub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⋅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𝑀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5</m:t>
                        </m:r>
                      </m:sub>
                    </m:sSub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⋅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𝑀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7</m:t>
                        </m:r>
                      </m:sub>
                    </m:sSub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.</m:t>
                    </m:r>
                  </m:oMath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733425"/>
                <a:ext cx="10079990" cy="48260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733425"/>
                <a:ext cx="10079990" cy="4796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5. 逻辑函数的“最小项之和”形式 ( 标准与或式 )</a:t>
                </a:r>
                <a:endParaRPr sz="2400">
                  <a:solidFill>
                    <a:srgbClr val="FFFF00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全部由最小项构成的“积之和”表达式，称为最小项表达式 ( 标准与或式 ). 例如：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080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𝐹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𝐴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,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𝐵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,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𝐶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,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𝐷</m:t>
                          </m:r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𝐴</m:t>
                          </m:r>
                        </m:e>
                      </m:bar>
                      <m:bar>
                        <m:barPr>
                          <m:pos m:val="top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𝐵</m:t>
                          </m:r>
                        </m:e>
                      </m:bar>
                      <m:bar>
                        <m:barPr>
                          <m:pos m:val="top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𝐶</m:t>
                          </m:r>
                        </m:e>
                      </m:ba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𝐷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bar>
                        <m:barPr>
                          <m:pos m:val="top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𝐴</m:t>
                          </m:r>
                        </m:e>
                      </m:ba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𝐵</m:t>
                      </m:r>
                      <m:bar>
                        <m:barPr>
                          <m:pos m:val="top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𝐶</m:t>
                          </m:r>
                        </m:e>
                      </m:ba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𝐷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𝐴</m:t>
                      </m:r>
                      <m:bar>
                        <m:barPr>
                          <m:pos m:val="top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𝐵</m:t>
                          </m:r>
                        </m:e>
                      </m:bar>
                      <m:bar>
                        <m:barPr>
                          <m:pos m:val="top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𝐶</m:t>
                          </m:r>
                        </m:e>
                      </m:ba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𝐷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𝐴</m:t>
                      </m:r>
                      <m:bar>
                        <m:barPr>
                          <m:pos m:val="top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𝐵</m:t>
                          </m:r>
                        </m:e>
                      </m:ba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𝐶</m:t>
                      </m:r>
                      <m:bar>
                        <m:barPr>
                          <m:pos m:val="top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𝐷</m:t>
                          </m:r>
                        </m:e>
                      </m:ba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𝐴𝐵𝐶𝐷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indent="6096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𝑚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𝑚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5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𝑚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9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𝑚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10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𝑚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15</m:t>
                          </m:r>
                        </m:sub>
                      </m:sSub>
                    </m:oMath>
                  </m:oMathPara>
                </a14:m>
                <a:endParaRPr lang="en-US" sz="24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indent="6096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bHide m:val="on"/>
                          <m:supHide m:val="on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naryPr>
                        <m:sub/>
                        <m:sup/>
                        <m:e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5</m:t>
                                  </m:r>
                                </m:sub>
                              </m:sSub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9</m:t>
                                  </m:r>
                                </m:sub>
                              </m:sSub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10</m:t>
                                  </m:r>
                                </m:sub>
                              </m:sSub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15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sz="24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indent="6096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bHide m:val="on"/>
                          <m:supHide m:val="on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𝑚</m:t>
                          </m:r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1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,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5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,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9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,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10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,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15</m:t>
                              </m:r>
                            </m:e>
                          </m:d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.</m:t>
                          </m:r>
                        </m:e>
                      </m:nary>
                    </m:oMath>
                  </m:oMathPara>
                </a14:m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6096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说明：任何一个逻辑函数都可以化为唯一的标准与或式 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733425"/>
                <a:ext cx="10079990" cy="479679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733425"/>
            <a:ext cx="10079990" cy="47967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6. 逻辑函数的最大项之积的形式</a:t>
            </a:r>
            <a:endParaRPr sz="2400">
              <a:solidFill>
                <a:srgbClr val="FFFF00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由于最小项与最大项之间的对称关系，可以得到下面的结论：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任意逻辑函数可以表示为最大项之积的形式 ( 和之积式 ).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733425"/>
                <a:ext cx="10079990" cy="4796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7. 逻辑函数的卡诺图表示法</a:t>
                </a:r>
                <a:endParaRPr sz="2400">
                  <a:solidFill>
                    <a:srgbClr val="FFFF00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我们学过逻辑函数的最小项表达式，如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𝐹</m:t>
                      </m:r>
                      <m:d>
                        <m:d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𝐴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,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𝐵</m:t>
                          </m:r>
                        </m:e>
                      </m:d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𝐴</m:t>
                          </m:r>
                        </m:e>
                      </m:ba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𝐵</m:t>
                          </m:r>
                        </m:e>
                      </m:ba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𝐴</m:t>
                          </m:r>
                        </m:e>
                      </m:ba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𝐵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𝐴</m:t>
                      </m: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𝐵</m:t>
                          </m:r>
                        </m:e>
                      </m:bar>
                    </m:oMath>
                  </m:oMathPara>
                </a14:m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就是一个最小项表达式 . 实际上，这样表示的逻辑函数，还可以用卡诺图直观地表示出来 . 具体方法如下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就像得到最小项编号时一样，用 00 代表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acc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𝐴</m:t>
                        </m:r>
                      </m:e>
                    </m:acc>
                    <m:acc>
                      <m:accPr>
                        <m:chr m:val="̅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acc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𝐵</m:t>
                        </m:r>
                      </m:e>
                    </m:acc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，01 代表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𝐴</m:t>
                        </m:r>
                      </m:e>
                    </m:ba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𝐵</m:t>
                    </m:r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，10 代表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𝐴</m:t>
                    </m:r>
                    <m:bar>
                      <m:barPr>
                        <m:pos m:val="top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𝐵</m:t>
                        </m:r>
                      </m:e>
                    </m:bar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，如图 11-8 所示，将表格中对应的格子填上 1，其他的格子填上 0，就得到了逻辑函数的卡诺图表示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733425"/>
                <a:ext cx="10079990" cy="4796790"/>
              </a:xfrm>
              <a:prstGeom prst="rect">
                <a:avLst/>
              </a:prstGeom>
              <a:blipFill rotWithShape="1">
                <a:blip r:embed="rId1"/>
                <a:stretch>
                  <a:fillRect r="-113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8320" y="342900"/>
            <a:ext cx="2438400" cy="20574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296545"/>
            <a:ext cx="10079990" cy="36766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一般地，对于给定的一个逻辑函数最小项表达式，按以下方法可得到它的卡诺图表示：如果它含2 个逻辑自变量 ( 记为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)，只需按照上面的方法填好图 11-9 中的表格即可；如果它含 3 个逻辑自变量 ( 记为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C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则只需填好图 11-10 中的表格即可；它含 4 个逻辑自变量 ( 记为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C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D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)，则只需填好图 11-11 中的表格即可 .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事实上，也就是只要将最小项表达式中出现过的最小项对应编号处填 1，其余地方填 0 即可 .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005" y="3972560"/>
            <a:ext cx="2932430" cy="26377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3972560"/>
            <a:ext cx="7226300" cy="26670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733425"/>
                <a:ext cx="10079990" cy="4796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8. 逻辑函数的卡诺图化简法</a:t>
                </a:r>
                <a:endParaRPr sz="2400">
                  <a:solidFill>
                    <a:srgbClr val="FFFF00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逻辑函数的卡诺图表示可以用来化简逻辑函数表达式 . 例如， 图 11-13 是逻辑函数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𝐹</m:t>
                    </m:r>
                    <m:d>
                      <m:d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𝐴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,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𝐵</m:t>
                        </m:r>
                      </m:e>
                    </m:d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bar>
                      <m:barPr>
                        <m:pos m:val="top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𝐴</m:t>
                        </m:r>
                      </m:e>
                    </m:bar>
                    <m:bar>
                      <m:barPr>
                        <m:pos m:val="top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𝐵</m:t>
                        </m:r>
                      </m:e>
                    </m:ba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𝐴</m:t>
                        </m:r>
                      </m:e>
                    </m:ba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𝐵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+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𝐴</m:t>
                    </m:r>
                    <m:bar>
                      <m:barPr>
                        <m:pos m:val="top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𝐵</m:t>
                        </m:r>
                      </m:e>
                    </m:bar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的卡诺图表示 . 另外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𝐹</m:t>
                      </m:r>
                      <m:d>
                        <m:d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𝐴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,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𝐵</m:t>
                          </m:r>
                        </m:e>
                      </m:d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𝐴</m:t>
                          </m:r>
                        </m:e>
                      </m:bar>
                      <m:d>
                        <m:d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bar>
                            <m:barPr>
                              <m:pos m:val="top"/>
                              <m:ctrlP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barPr>
                            <m:e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𝐵</m:t>
                              </m:r>
                            </m:e>
                          </m:ba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+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𝐵</m:t>
                          </m:r>
                        </m:e>
                      </m:d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𝐴</m:t>
                      </m: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𝐵</m:t>
                          </m:r>
                        </m:e>
                      </m:ba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𝐴</m:t>
                          </m:r>
                        </m:e>
                      </m:ba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𝐴</m:t>
                      </m: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𝐵</m:t>
                          </m:r>
                        </m:e>
                      </m:ba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.</m:t>
                      </m:r>
                    </m:oMath>
                  </m:oMathPara>
                </a14:m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注意到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𝐴𝐵</m:t>
                        </m:r>
                      </m:e>
                    </m:bar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和 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𝐴</m:t>
                        </m:r>
                      </m:e>
                    </m:ba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𝐵</m:t>
                    </m:r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在卡诺图中对应的格子分别是第一行第一个和第二个，也就是说图 11-13 中第一行的两个格子对应的表达式可以化简 ( 即消去一个因子，消去的是在这两个格子中取值既有 0 又有1 的因子 ).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733425"/>
                <a:ext cx="10079990" cy="479679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8295" y="4076700"/>
            <a:ext cx="1917700" cy="24892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688340"/>
                <a:ext cx="10079990" cy="4841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一般地，在逻辑函数的卡诺图表示中，如果有两个相邻的格子都是 1，则这两个格子对应的表达式可以消去一个因子，而且这个因子是在这两个格子中取值既有 0 又有 1 的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值得注意的是，这样的化简方式并不是唯一的，如上述的逻辑函数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𝐹</m:t>
                    </m:r>
                    <m:d>
                      <m:d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𝐴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,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𝐵</m:t>
                        </m:r>
                      </m:e>
                    </m:d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  <a:sym typeface="+mn-ea"/>
                      </a:rPr>
                      <m:t>=</m:t>
                    </m:r>
                    <m:bar>
                      <m:barPr>
                        <m:pos m:val="top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𝐴</m:t>
                        </m:r>
                      </m:e>
                    </m:bar>
                    <m:bar>
                      <m:barPr>
                        <m:pos m:val="top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𝐵</m:t>
                        </m:r>
                      </m:e>
                    </m:ba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  <a:sym typeface="+mn-ea"/>
                      </a:rPr>
                      <m:t>+</m:t>
                    </m:r>
                    <m:bar>
                      <m:barPr>
                        <m:pos m:val="top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𝐴</m:t>
                        </m:r>
                      </m:e>
                    </m:ba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𝐵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  <a:sym typeface="+mn-ea"/>
                      </a:rPr>
                      <m:t>+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𝐴</m:t>
                    </m:r>
                    <m:bar>
                      <m:barPr>
                        <m:pos m:val="top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bar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𝐵</m:t>
                        </m:r>
                      </m:e>
                    </m:bar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， 也可以按照图 11-13 中第一列的两个格子来化简，因为第一列的两个格子中取值既有 0 又有 1 的是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，因此可以消去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，即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𝐹</m:t>
                      </m:r>
                      <m:d>
                        <m:d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𝐴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,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𝐵</m:t>
                          </m:r>
                        </m:e>
                      </m:d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d>
                        <m:d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bar>
                            <m:barPr>
                              <m:pos m:val="top"/>
                              <m:ctrlP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barPr>
                            <m:e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𝐴</m:t>
                              </m:r>
                            </m:e>
                          </m:ba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+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𝐴</m:t>
                          </m:r>
                        </m:e>
                      </m:d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𝐵</m:t>
                          </m:r>
                        </m:e>
                      </m:ba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𝐴</m:t>
                          </m:r>
                        </m:e>
                      </m:ba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𝐵</m:t>
                      </m:r>
                    </m:oMath>
                  </m:oMathPara>
                </a14:m>
                <a:endParaRPr lang="en-US" sz="22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𝐵</m:t>
                          </m:r>
                        </m:e>
                      </m:ba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bar>
                        <m:barPr>
                          <m:pos m:val="top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bar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𝐴</m:t>
                          </m:r>
                        </m:e>
                      </m:ba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𝐵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.</m:t>
                      </m:r>
                    </m:oMath>
                  </m:oMathPara>
                </a14:m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688340"/>
                <a:ext cx="10079990" cy="48418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矩形"/>
          <p:cNvSpPr/>
          <p:nvPr/>
        </p:nvSpPr>
        <p:spPr>
          <a:xfrm>
            <a:off x="1622425" y="1466850"/>
            <a:ext cx="6032500" cy="1861185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r>
              <a:rPr lang="zh-CN" altLang="en-US" sz="11500" b="1" baseline="0">
                <a:solidFill>
                  <a:schemeClr val="bg1"/>
                </a:solidFill>
                <a:latin typeface="字魂27号-布丁体" pitchFamily="2" charset="-122"/>
                <a:ea typeface="字魂27号-布丁体" pitchFamily="2" charset="-122"/>
              </a:rPr>
              <a:t>感谢</a:t>
            </a:r>
            <a:r>
              <a:rPr lang="zh-CN" altLang="en-US" sz="11500" b="1" baseline="0">
                <a:latin typeface="字魂27号-布丁体" pitchFamily="2" charset="-122"/>
                <a:ea typeface="字魂27号-布丁体" pitchFamily="2" charset="-122"/>
              </a:rPr>
              <a:t>观</a:t>
            </a:r>
            <a:r>
              <a:rPr lang="zh-CN" altLang="en-US" sz="11500" b="1" baseline="0">
                <a:solidFill>
                  <a:schemeClr val="bg1"/>
                </a:solidFill>
                <a:latin typeface="字魂27号-布丁体" pitchFamily="2" charset="-122"/>
                <a:ea typeface="字魂27号-布丁体" pitchFamily="2" charset="-122"/>
              </a:rPr>
              <a:t>看</a:t>
            </a:r>
            <a:endParaRPr lang="zh-CN" altLang="en-US" sz="11500" b="1" baseline="0">
              <a:solidFill>
                <a:schemeClr val="bg1"/>
              </a:solidFill>
              <a:latin typeface="字魂27号-布丁体" pitchFamily="2" charset="-122"/>
              <a:ea typeface="字魂27号-布丁体" pitchFamily="2" charset="-122"/>
            </a:endParaRPr>
          </a:p>
        </p:txBody>
      </p:sp>
    </p:spTree>
  </p:cSld>
  <p:clrMapOvr>
    <a:masterClrMapping/>
  </p:clrMapOvr>
  <p:transition spd="slow" advTm="3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439420"/>
            <a:ext cx="10079990" cy="51225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84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一般地，一个 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R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进制数，基数为 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R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，用 0，1，…，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R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-1 共 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R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个数字符号来表示，且逢 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R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进 1，因此，各位的位权是以 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R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为底的幂 . 一个 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R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进制数的按位权展开式为</a:t>
            </a:r>
            <a:endParaRPr sz="23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0" algn="ctr" fontAlgn="auto">
              <a:lnSpc>
                <a:spcPct val="150000"/>
              </a:lnSpc>
            </a:pP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</a:t>
            </a:r>
            <a:r>
              <a:rPr sz="23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R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＝ 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k</a:t>
            </a:r>
            <a:r>
              <a:rPr sz="23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×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R</a:t>
            </a:r>
            <a:r>
              <a:rPr sz="2300" i="1" baseline="30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k</a:t>
            </a:r>
            <a:r>
              <a:rPr sz="23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3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-1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×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R</a:t>
            </a:r>
            <a:r>
              <a:rPr sz="2300" i="1" baseline="30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3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-1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+…+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k</a:t>
            </a:r>
            <a:r>
              <a:rPr sz="23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×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R</a:t>
            </a:r>
            <a:r>
              <a:rPr sz="23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k</a:t>
            </a:r>
            <a:r>
              <a:rPr sz="23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-1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×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R</a:t>
            </a:r>
            <a:r>
              <a:rPr sz="23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-1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k</a:t>
            </a:r>
            <a:r>
              <a:rPr sz="23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-2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×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R</a:t>
            </a:r>
            <a:r>
              <a:rPr sz="23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-2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+…+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k</a:t>
            </a:r>
            <a:r>
              <a:rPr sz="23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</a:t>
            </a:r>
            <a:r>
              <a:rPr sz="23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×</a:t>
            </a:r>
            <a:r>
              <a:rPr sz="23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R</a:t>
            </a:r>
            <a:r>
              <a:rPr sz="23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</a:t>
            </a:r>
            <a:r>
              <a:rPr sz="2300" i="1" baseline="30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sz="23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84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例如，我们表示二进制数只需要 2 个数码：0 和 1. 二进制 101.01 的按权展开式应该是</a:t>
            </a:r>
            <a:endParaRPr sz="23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842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(101.01)</a:t>
            </a:r>
            <a:r>
              <a:rPr sz="23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=1×2</a:t>
            </a:r>
            <a:r>
              <a:rPr sz="23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+0×2</a:t>
            </a:r>
            <a:r>
              <a:rPr sz="23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+1×2</a:t>
            </a:r>
            <a:r>
              <a:rPr sz="23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+0×2</a:t>
            </a:r>
            <a:r>
              <a:rPr sz="23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-1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+1×2</a:t>
            </a:r>
            <a:r>
              <a:rPr sz="23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-2</a:t>
            </a: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sz="23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84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sz="23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值得注意的是，上式右边的运算结果是 5.25，这说明二进制数 101.01 等于十进制数 5.25.</a:t>
            </a:r>
            <a:endParaRPr sz="23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405255"/>
            <a:ext cx="10079990" cy="4171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1. 加法规则：“逢 2 进 1”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0+0=0 1+0=0+1=1 1+1=10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例 1　101.01+110.11 ＝ ?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解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所以 101.01+110.11 ＝ 1100.00.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二、二进制的算术运算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9800" y="3641725"/>
            <a:ext cx="2692400" cy="10541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405255"/>
            <a:ext cx="10079990" cy="4171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2. 减法规则：“借 1 当 2”</a:t>
            </a:r>
            <a:endParaRPr sz="2400">
              <a:solidFill>
                <a:schemeClr val="bg1"/>
              </a:solidFill>
              <a:highlight>
                <a:srgbClr val="008000"/>
              </a:highlight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ctr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0-0=0 1-0=1 1-1=0 10-1=1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例 2　1100.00-110.11 ＝ ?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解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ea typeface="Microsoft YaHei Regular" panose="020B0503020204020204" charset="-122"/>
              </a:rPr>
              <a:t>所以 1100.00-110.11 ＝ 101.01.</a:t>
            </a:r>
            <a:endParaRPr sz="24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1550" y="3587750"/>
            <a:ext cx="2628900" cy="10414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8955</Words>
  <Application>WPS 演示</Application>
  <PresentationFormat>宽屏</PresentationFormat>
  <Paragraphs>399</Paragraphs>
  <Slides>67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111" baseType="lpstr">
      <vt:lpstr>Arial</vt:lpstr>
      <vt:lpstr>宋体</vt:lpstr>
      <vt:lpstr>Wingdings</vt:lpstr>
      <vt:lpstr>微软雅黑</vt:lpstr>
      <vt:lpstr>黑体</vt:lpstr>
      <vt:lpstr>等线</vt:lpstr>
      <vt:lpstr>汉仪中等线KW</vt:lpstr>
      <vt:lpstr>Microsoft YaHei Bold</vt:lpstr>
      <vt:lpstr>Times New Roman</vt:lpstr>
      <vt:lpstr>楷体</vt:lpstr>
      <vt:lpstr>汉仪楷体KW</vt:lpstr>
      <vt:lpstr>Microsoft YaHei Regular</vt:lpstr>
      <vt:lpstr>Times New Roman Regular</vt:lpstr>
      <vt:lpstr>Times New Roman Italic</vt:lpstr>
      <vt:lpstr>宋体</vt:lpstr>
      <vt:lpstr>Arial Unicode MS</vt:lpstr>
      <vt:lpstr>汉仪书宋二KW</vt:lpstr>
      <vt:lpstr>Calibri</vt:lpstr>
      <vt:lpstr>Helvetica Neue</vt:lpstr>
      <vt:lpstr>方正宋三简体</vt:lpstr>
      <vt:lpstr>DejaVu Math TeX Gyre</vt:lpstr>
      <vt:lpstr>Microsoft YaHei</vt:lpstr>
      <vt:lpstr>Times New Roman Bold</vt:lpstr>
      <vt:lpstr>Microsoft YaHei Light</vt:lpstr>
      <vt:lpstr>FangSong</vt:lpstr>
      <vt:lpstr>字魂27号-布丁体</vt:lpstr>
      <vt:lpstr>苹方-简</vt:lpstr>
      <vt:lpstr>宋体-简</vt:lpstr>
      <vt:lpstr>たぬき油性マジック</vt:lpstr>
      <vt:lpstr>Garamond</vt:lpstr>
      <vt:lpstr>字魂27号-布丁体</vt:lpstr>
      <vt:lpstr>楷体</vt:lpstr>
      <vt:lpstr>等线</vt:lpstr>
      <vt:lpstr>宋体</vt:lpstr>
      <vt:lpstr>Copperplate Regular</vt:lpstr>
      <vt:lpstr>Charter Roman</vt:lpstr>
      <vt:lpstr>华文楷体</vt:lpstr>
      <vt:lpstr>思源黑体 CN Regular</vt:lpstr>
      <vt:lpstr>思源黑体 CN Bold</vt:lpstr>
      <vt:lpstr>思源黑体 CN Bold</vt:lpstr>
      <vt:lpstr>方正细珊瑚简体</vt:lpstr>
      <vt:lpstr>方正细珊瑚繁体</vt:lpstr>
      <vt:lpstr>方正细黑一简体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六月</cp:lastModifiedBy>
  <cp:revision>22</cp:revision>
  <dcterms:created xsi:type="dcterms:W3CDTF">2023-10-23T01:32:57Z</dcterms:created>
  <dcterms:modified xsi:type="dcterms:W3CDTF">2023-10-23T01:32:57Z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2052-6.2.2.8394</vt:lpwstr>
  </property>
  <property fmtid="{D5CDD505-2E9C-101B-9397-08002B2CF9AE}" pid="3" name="ICV">
    <vt:lpwstr>DFC04C6C4B67CC5D13393265583E727C_43</vt:lpwstr>
  </property>
</Properties>
</file>