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49"/>
  </p:handoutMasterIdLst>
  <p:sldIdLst>
    <p:sldId id="257" r:id="rId3"/>
    <p:sldId id="258" r:id="rId4"/>
    <p:sldId id="457" r:id="rId5"/>
    <p:sldId id="259" r:id="rId7"/>
    <p:sldId id="260" r:id="rId8"/>
    <p:sldId id="262" r:id="rId9"/>
    <p:sldId id="266" r:id="rId10"/>
    <p:sldId id="501" r:id="rId11"/>
    <p:sldId id="614" r:id="rId12"/>
    <p:sldId id="650" r:id="rId13"/>
    <p:sldId id="615" r:id="rId14"/>
    <p:sldId id="504" r:id="rId15"/>
    <p:sldId id="651" r:id="rId16"/>
    <p:sldId id="652" r:id="rId17"/>
    <p:sldId id="653" r:id="rId18"/>
    <p:sldId id="503" r:id="rId19"/>
    <p:sldId id="617" r:id="rId20"/>
    <p:sldId id="462" r:id="rId21"/>
    <p:sldId id="507" r:id="rId22"/>
    <p:sldId id="509" r:id="rId23"/>
    <p:sldId id="510" r:id="rId24"/>
    <p:sldId id="618" r:id="rId25"/>
    <p:sldId id="654" r:id="rId26"/>
    <p:sldId id="619" r:id="rId27"/>
    <p:sldId id="655" r:id="rId28"/>
    <p:sldId id="511" r:id="rId29"/>
    <p:sldId id="620" r:id="rId30"/>
    <p:sldId id="656" r:id="rId31"/>
    <p:sldId id="465" r:id="rId32"/>
    <p:sldId id="512" r:id="rId33"/>
    <p:sldId id="657" r:id="rId34"/>
    <p:sldId id="658" r:id="rId35"/>
    <p:sldId id="513" r:id="rId36"/>
    <p:sldId id="659" r:id="rId37"/>
    <p:sldId id="514" r:id="rId38"/>
    <p:sldId id="628" r:id="rId39"/>
    <p:sldId id="629" r:id="rId40"/>
    <p:sldId id="466" r:id="rId41"/>
    <p:sldId id="588" r:id="rId42"/>
    <p:sldId id="590" r:id="rId43"/>
    <p:sldId id="660" r:id="rId44"/>
    <p:sldId id="661" r:id="rId45"/>
    <p:sldId id="591" r:id="rId46"/>
    <p:sldId id="640" r:id="rId47"/>
    <p:sldId id="443" r:id="rId4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23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126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1268" name="文本框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 dirty="0"/>
              <a:t>单击此处编辑标题</a:t>
            </a:r>
            <a:endParaRPr lang="zh-CN" altLang="en-US" strike="noStrike" noProof="1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 dirty="0"/>
              <a:t>单击此处编辑副标题</a:t>
            </a:r>
            <a:endParaRPr lang="zh-CN" altLang="en-US" strike="noStrike" noProof="1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9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endParaRPr lang="zh-CN" altLang="en-US" strike="noStrike" noProof="1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90204" pitchFamily="34" charset="0"/>
                <a:ea typeface="微软雅黑" panose="020B050302020402020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0" name="矩形 9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1" name="矩形 10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2" name="椭圆 11"/>
          <p:cNvSpPr/>
          <p:nvPr userDrawn="1"/>
        </p:nvSpPr>
        <p:spPr>
          <a:xfrm>
            <a:off x="-1485900" y="4000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椭圆 13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3" name="矩形 12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矩形 13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7" name="椭圆 16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8" name="椭圆 17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5575" y="188595"/>
            <a:ext cx="11880000" cy="648017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925" y="0"/>
            <a:ext cx="12227560" cy="689800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2000" cy="686625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11" name="圆角矩形 10"/>
          <p:cNvSpPr/>
          <p:nvPr userDrawn="1"/>
        </p:nvSpPr>
        <p:spPr>
          <a:xfrm>
            <a:off x="426085" y="459105"/>
            <a:ext cx="11340000" cy="5940000"/>
          </a:xfrm>
          <a:prstGeom prst="roundRect">
            <a:avLst>
              <a:gd name="adj" fmla="val 5371"/>
            </a:avLst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6210" y="189230"/>
            <a:ext cx="11880000" cy="648000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3.png"/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16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6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"/>
          <p:cNvSpPr/>
          <p:nvPr/>
        </p:nvSpPr>
        <p:spPr>
          <a:xfrm>
            <a:off x="1055370" y="1484948"/>
            <a:ext cx="8446770" cy="119888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高等数学（第</a:t>
            </a:r>
            <a:r>
              <a:rPr lang="zh-CN" altLang="en-US" sz="7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版）</a:t>
            </a:r>
            <a:endParaRPr lang="zh-CN" altLang="en-US" sz="7200" b="1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"/>
          <p:cNvSpPr/>
          <p:nvPr/>
        </p:nvSpPr>
        <p:spPr>
          <a:xfrm>
            <a:off x="2783205" y="3306763"/>
            <a:ext cx="3234055" cy="82994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48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北京出版社</a:t>
            </a:r>
            <a:endParaRPr lang="zh-CN" altLang="en-US" sz="48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936625"/>
                <a:ext cx="10079990" cy="4640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当级数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收敛于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时，其和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与部分和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的差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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𝑅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𝑠−</m:t>
                      </m:r>
                      <m:sSub>
                        <m:sSub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称为该级数的余项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用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作为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的近似值所产生的误差，就是余项的绝对值 |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36625"/>
                <a:ext cx="10079990" cy="46405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553272" y="891159"/>
                <a:ext cx="1059815" cy="849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zh-CN" altLang="en-US" sz="24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3272" y="891159"/>
                <a:ext cx="1059815" cy="849630"/>
              </a:xfrm>
              <a:prstGeom prst="rect">
                <a:avLst/>
              </a:prstGeom>
              <a:blipFill rotWithShape="1">
                <a:blip r:embed="rId2"/>
                <a:stretch>
                  <a:fillRect l="-54" t="-30" r="-48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408940"/>
                <a:ext cx="10079990" cy="56362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2　判别下列级数的敛散性 :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ctr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d>
                                <m:d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</m:den>
                          </m:f>
                        </m:e>
                      </m:nary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解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𝑆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</m:den>
                      </m:f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4</m:t>
                          </m:r>
                        </m:den>
                      </m:f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3</m:t>
                              </m:r>
                            </m:den>
                          </m:f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4</m:t>
                              </m:r>
                            </m:den>
                          </m:f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den>
                          </m:f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1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→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1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→∞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08940"/>
                <a:ext cx="10079990" cy="563626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组合 5"/>
          <p:cNvGrpSpPr/>
          <p:nvPr/>
        </p:nvGrpSpPr>
        <p:grpSpPr>
          <a:xfrm>
            <a:off x="6644640" y="1051560"/>
            <a:ext cx="5151120" cy="3610610"/>
            <a:chOff x="10464" y="1656"/>
            <a:chExt cx="8112" cy="5686"/>
          </a:xfrm>
        </p:grpSpPr>
        <p:sp>
          <p:nvSpPr>
            <p:cNvPr id="4" name="云形标注 3"/>
            <p:cNvSpPr/>
            <p:nvPr/>
          </p:nvSpPr>
          <p:spPr>
            <a:xfrm>
              <a:off x="10464" y="1656"/>
              <a:ext cx="8112" cy="5686"/>
            </a:xfrm>
            <a:prstGeom prst="cloudCallou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l">
                <a:lnSpc>
                  <a:spcPct val="150000"/>
                </a:lnSpc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179" y="3655"/>
              <a:ext cx="6803" cy="168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所以该级数收敛，其和为 1.</a:t>
              </a:r>
              <a:endParaRPr lang="zh-CN" altLang="en-US" sz="2000">
                <a:solidFill>
                  <a:schemeClr val="tx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>
                  <a:sym typeface="+mn-ea"/>
                </a:rPr>
                <a:t>技巧：利用“拆项相消”求和 .</a:t>
              </a:r>
              <a:endParaRPr lang="zh-CN" altLang="en-US" sz="2000"/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532255"/>
                <a:ext cx="10079990" cy="4044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性质 1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若级数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收敛，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为任一非零常数，则级数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也收敛，且有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𝑐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𝑐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说明：级数各项乘以非零常数后其敛散性不变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32255"/>
                <a:ext cx="10079990" cy="4044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三、收敛级数的基本性质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534347" y="1532509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347" y="1532509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8283512" y="1532509"/>
                <a:ext cx="107950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𝑐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3512" y="1532509"/>
                <a:ext cx="107950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53" t="-35" r="53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242695"/>
                <a:ext cx="10079990" cy="4044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性质 </a:t>
                </a:r>
                <a:r>
                  <a:rPr lang="en-US"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若级数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和               分别收敛于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q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和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p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，则级数                             也收敛，且有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±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𝑞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±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𝑝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说明：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性质 2 表明收敛级数可逐项相加或相减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若两个级数中一个收敛一个发散，则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     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必发散 . 但若两个级数都发散，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      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不一定发散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242695"/>
                <a:ext cx="10079990" cy="4044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534347" y="1242949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4347" y="1242949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765612" y="1242949"/>
                <a:ext cx="95504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5612" y="1242949"/>
                <a:ext cx="95504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8854440" y="1242695"/>
                <a:ext cx="1871980" cy="7226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54440" y="1242695"/>
                <a:ext cx="1871980" cy="72263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6095937" y="3998214"/>
                <a:ext cx="18465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5937" y="3998214"/>
                <a:ext cx="1846580" cy="722630"/>
              </a:xfrm>
              <a:prstGeom prst="rect">
                <a:avLst/>
              </a:prstGeom>
              <a:blipFill rotWithShape="1">
                <a:blip r:embed="rId5"/>
                <a:stretch>
                  <a:fillRect l="-31" t="-35" r="3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555687" y="4565269"/>
                <a:ext cx="18465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5687" y="4565269"/>
                <a:ext cx="1846580" cy="722630"/>
              </a:xfrm>
              <a:prstGeom prst="rect">
                <a:avLst/>
              </a:prstGeom>
              <a:blipFill rotWithShape="1">
                <a:blip r:embed="rId5"/>
                <a:stretch>
                  <a:fillRect l="-31" t="-35" r="3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242695"/>
                <a:ext cx="10079990" cy="4044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推论 </a:t>
                </a:r>
                <a:r>
                  <a:rPr lang="en-US"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若级数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和             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均收敛，则对任何非零常数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、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，级数</a:t>
                </a:r>
                <a:endParaRPr lang="en-US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                       </a:t>
                </a:r>
                <a:r>
                  <a:rPr lang="en-US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DejaVu Math TeX Gyre" panose="02000503000000000000" charset="0"/>
                  </a:rPr>
                  <a:t>也收敛，且有</a:t>
                </a: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𝑐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宋体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±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𝑐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性质 3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在级数的前面添上或去掉有限项，级数的敛散性不变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242695"/>
                <a:ext cx="10079990" cy="4044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359087" y="1242949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087" y="1242949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546537" y="1242949"/>
                <a:ext cx="95504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6537" y="1242949"/>
                <a:ext cx="95504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1056005" y="2071370"/>
                <a:ext cx="2520950" cy="7226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𝑣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2071370"/>
                <a:ext cx="2520950" cy="72263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698500"/>
            <a:ext cx="10079990" cy="45891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性质 4</a:t>
            </a:r>
            <a:r>
              <a:rPr lang="en-US" sz="20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若级数 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          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收敛，则对级数的项任意加括号后，所得的级数仍收敛且其和不变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注：</a:t>
            </a:r>
            <a:r>
              <a:rPr sz="2000">
                <a:solidFill>
                  <a:schemeClr val="bg1"/>
                </a:solidFill>
                <a:latin typeface="楷体_GB2312" charset="0"/>
                <a:ea typeface="楷体_GB2312" charset="0"/>
                <a:cs typeface="楷体_GB2312" charset="0"/>
              </a:rPr>
              <a:t>(1) 性质 4 反过来未必成立 . 即若加括号后级数收敛，原级数却不一定收敛 .</a:t>
            </a:r>
            <a:endParaRPr sz="2000">
              <a:solidFill>
                <a:schemeClr val="bg1"/>
              </a:solidFill>
              <a:latin typeface="楷体_GB2312" charset="0"/>
              <a:ea typeface="楷体_GB2312" charset="0"/>
              <a:cs typeface="楷体_GB2312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楷体_GB2312" charset="0"/>
                <a:ea typeface="楷体_GB2312" charset="0"/>
                <a:cs typeface="楷体_GB2312" charset="0"/>
              </a:rPr>
              <a:t>(2) 收敛级数去括弧后所成的级数不一定收敛 .</a:t>
            </a:r>
            <a:endParaRPr sz="2000">
              <a:solidFill>
                <a:schemeClr val="bg1"/>
              </a:solidFill>
              <a:latin typeface="楷体_GB2312" charset="0"/>
              <a:ea typeface="楷体_GB2312" charset="0"/>
              <a:cs typeface="楷体_GB2312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例如，级数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1-1+1+…+(-1)</a:t>
            </a:r>
            <a:r>
              <a:rPr sz="20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+…加括号后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(1-1)+(1-1)+(1-1)+…+(1-1)+…收敛于零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但级数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1-1+1+…+(-1)</a:t>
            </a:r>
            <a:r>
              <a:rPr sz="20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+…发散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highlight>
                  <a:srgbClr val="008000"/>
                </a:highlight>
                <a:ea typeface="Microsoft YaHei Regular" panose="020B0503020204020204" charset="-122"/>
              </a:rPr>
              <a:t>推论 2</a:t>
            </a:r>
            <a:r>
              <a:rPr lang="en-US" sz="2000">
                <a:solidFill>
                  <a:schemeClr val="bg1"/>
                </a:solidFill>
                <a:highlight>
                  <a:srgbClr val="008000"/>
                </a:highlight>
                <a:ea typeface="Microsoft YaHei Regular" panose="020B0503020204020204" charset="-122"/>
              </a:rPr>
              <a:t>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 </a:t>
            </a:r>
            <a:r>
              <a:rPr lang="en-US" sz="2000">
                <a:solidFill>
                  <a:schemeClr val="bg1"/>
                </a:solidFill>
                <a:ea typeface="Microsoft YaHei Regular" panose="020B0503020204020204" charset="-122"/>
              </a:rPr>
              <a:t>   </a:t>
            </a: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若加括弧后的级数发散，则原级数必发散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498787" y="695579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787" y="695579"/>
                <a:ext cx="949960" cy="722630"/>
              </a:xfrm>
              <a:prstGeom prst="rect">
                <a:avLst/>
              </a:prstGeom>
              <a:blipFill rotWithShape="1">
                <a:blip r:embed="rId1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394335"/>
                <a:ext cx="10079990" cy="5333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3　判断级数的敛散性 :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3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3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4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4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加括号后的级数为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ra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3</m:t>
                                  </m:r>
                                </m:e>
                              </m:ra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4</m:t>
                                  </m:r>
                                </m:e>
                              </m:ra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4</m:t>
                                  </m:r>
                                </m:e>
                              </m:ra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e>
                          </m:ra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𝑛−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          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发散，从而原级数发散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94335"/>
                <a:ext cx="10079990" cy="53333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55942" y="4343019"/>
                <a:ext cx="2268855" cy="74676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∴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2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zh-CN" altLang="en-US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942" y="4343019"/>
                <a:ext cx="2268855" cy="746760"/>
              </a:xfrm>
              <a:prstGeom prst="rect">
                <a:avLst/>
              </a:prstGeom>
              <a:blipFill rotWithShape="1">
                <a:blip r:embed="rId2"/>
                <a:stretch>
                  <a:fillRect l="-25" t="-34" r="25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997585" y="584835"/>
                <a:ext cx="10079990" cy="49657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性质 5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 级数收敛的必要条件 ) 若级数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收敛，则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若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≠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e>
                    </m:func>
                  </m:oMath>
                </a14:m>
                <a:r>
                  <a:rPr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或不存在，则级数</a:t>
                </a:r>
                <a:r>
                  <a:rPr lang="en-US"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           一定发散 . 例如，级数</a:t>
                </a:r>
                <a:endParaRPr lang="en-US" sz="22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</m:den>
                      </m:f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4</m:t>
                          </m:r>
                        </m:den>
                      </m:f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sSup>
                        <m:sSup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</m:t>
                              </m:r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𝑛−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p>
                      </m:sSup>
                      <m:f>
                        <m:f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num>
                        <m:den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den>
                      </m:f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</m:t>
                      </m:r>
                    </m:oMath>
                  </m:oMathPara>
                </a14:m>
                <a:endParaRPr lang="en-US" sz="22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lang="en-US" sz="22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其一般项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𝑛−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p>
                    </m:sSup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,</m:t>
                    </m:r>
                  </m:oMath>
                </a14:m>
                <a:r>
                  <a:rPr lang="zh-CN" altLang="en-US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𝑛</m:t>
                    </m:r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→+∞</m:t>
                    </m:r>
                  </m:oMath>
                </a14:m>
                <a:r>
                  <a:rPr lang="zh-CN" altLang="en-US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时不趋于零，所以级数是发散的 .</a:t>
                </a:r>
                <a:endParaRPr lang="zh-CN" altLang="en-US" sz="22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lang="zh-CN" altLang="en-US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应该强调的是，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en-US" altLang="zh-CN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</a:t>
                </a:r>
                <a:r>
                  <a:rPr lang="zh-CN" altLang="en-US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并不是</a:t>
                </a:r>
                <a:r>
                  <a:rPr lang="en-US" altLang="zh-CN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        </a:t>
                </a:r>
                <a:r>
                  <a:rPr lang="zh-CN" altLang="en-US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收敛的充分条件 . 例如， 调和级数</a:t>
                </a:r>
                <a:r>
                  <a:rPr lang="en-US" altLang="zh-CN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          虽然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den>
                        </m:f>
                      </m:e>
                    </m:func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en-US" altLang="zh-CN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， 但它是发散级数 .</a:t>
                </a:r>
                <a:endParaRPr lang="en-US" altLang="zh-CN" sz="22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7585" y="584835"/>
                <a:ext cx="10079990" cy="496570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6567742" y="680974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742" y="680974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5744782" y="1304544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782" y="1304544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6049582" y="3810254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9582" y="3810254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388047" y="4532884"/>
                <a:ext cx="817245" cy="74676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8047" y="4532884"/>
                <a:ext cx="817245" cy="746760"/>
              </a:xfrm>
              <a:prstGeom prst="rect">
                <a:avLst/>
              </a:prstGeom>
              <a:blipFill rotWithShape="1">
                <a:blip r:embed="rId3"/>
                <a:stretch>
                  <a:fillRect l="-70" t="-34" r="70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常数项级数的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00000"/>
              </a:lnSpc>
            </a:pP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敛散性判别法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171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若数项级数的各项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4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均非负，则称  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为正项级数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定理 1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正项级数 </a:t>
            </a:r>
            <a:r>
              <a:rPr lang="en-US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收敛的充要条件是其部分和数列 {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s</a:t>
            </a:r>
            <a:r>
              <a:rPr sz="24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有界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一、正项级数收敛的充要条件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6480112" y="1411224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112" y="1411224"/>
                <a:ext cx="949960" cy="722630"/>
              </a:xfrm>
              <a:prstGeom prst="rect">
                <a:avLst/>
              </a:prstGeom>
              <a:blipFill rotWithShape="1">
                <a:blip r:embed="rId1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4270947" y="2507869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0947" y="2507869"/>
                <a:ext cx="949960" cy="722630"/>
              </a:xfrm>
              <a:prstGeom prst="rect">
                <a:avLst/>
              </a:prstGeom>
              <a:blipFill rotWithShape="1">
                <a:blip r:embed="rId1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第一章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第二章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第三章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第四章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8" name="矩形"/>
          <p:cNvSpPr/>
          <p:nvPr/>
        </p:nvSpPr>
        <p:spPr>
          <a:xfrm>
            <a:off x="4727575" y="3552508"/>
            <a:ext cx="4904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第五章 微分学基本定理及其应用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9" name="矩形"/>
          <p:cNvSpPr/>
          <p:nvPr/>
        </p:nvSpPr>
        <p:spPr>
          <a:xfrm>
            <a:off x="4727575" y="423132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第六章 不定积分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30" name="矩形"/>
          <p:cNvSpPr/>
          <p:nvPr/>
        </p:nvSpPr>
        <p:spPr>
          <a:xfrm>
            <a:off x="4727575" y="4910138"/>
            <a:ext cx="22625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第七章 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5" name="矩形"/>
          <p:cNvSpPr/>
          <p:nvPr/>
        </p:nvSpPr>
        <p:spPr>
          <a:xfrm>
            <a:off x="4727575" y="558895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第八章 多元函数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405255"/>
            <a:ext cx="10079990" cy="4171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rgbClr val="FFFF0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1. 比较判别法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定理 2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 比较判别法 ) 设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都是正项级数，且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2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≤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2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=1, 2, …)，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(1) 若级数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收敛，则级数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也收敛；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(2) 若级数 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发散，则级数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 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也发散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二、正项级数及其敛散性判别法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994847" y="1864614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847" y="1864614"/>
                <a:ext cx="949960" cy="722630"/>
              </a:xfrm>
              <a:prstGeom prst="rect">
                <a:avLst/>
              </a:prstGeom>
              <a:blipFill rotWithShape="1">
                <a:blip r:embed="rId1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6269927" y="1864614"/>
                <a:ext cx="9321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9927" y="1864614"/>
                <a:ext cx="93218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1" t="-35" r="6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2967927" y="2882837"/>
                <a:ext cx="9321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927" y="2882837"/>
                <a:ext cx="93218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1" t="-79" r="61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5629847" y="3894709"/>
                <a:ext cx="9321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9847" y="3894709"/>
                <a:ext cx="93218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1" t="-35" r="6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5673662" y="2882837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3662" y="2882837"/>
                <a:ext cx="949960" cy="722630"/>
              </a:xfrm>
              <a:prstGeom prst="rect">
                <a:avLst/>
              </a:prstGeom>
              <a:blipFill rotWithShape="1">
                <a:blip r:embed="rId4"/>
                <a:stretch>
                  <a:fillRect l="-60" t="-79" r="60" b="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935542" y="3894709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5542" y="3894709"/>
                <a:ext cx="949960" cy="722630"/>
              </a:xfrm>
              <a:prstGeom prst="rect">
                <a:avLst/>
              </a:prstGeom>
              <a:blipFill rotWithShape="1">
                <a:blip r:embed="rId4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396240"/>
            <a:ext cx="10486390" cy="51809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由于级数每项乘以非零数，以及去掉级数的有限项，所得级数的敛散性与原级数相同，可得如下推论：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200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推论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　设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      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, 均为正项级数，且从级数的某项起恒有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u</a:t>
            </a:r>
            <a:r>
              <a:rPr sz="22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≤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kv</a:t>
            </a:r>
            <a:r>
              <a:rPr sz="22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n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k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＞0)，则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(1) 若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收敛，则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也收敛；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spcAft>
                <a:spcPts val="1200"/>
              </a:spcAft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(2) 若 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发散，则</a:t>
            </a:r>
            <a:r>
              <a:rPr lang="en-US"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            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 也发散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  <a:p>
            <a:pPr indent="5588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1956455923"/>
                </a:ext>
              </a:extLst>
            </a:pP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应用比较判别法的关键，是把新给的级数与一个敛散性已知的正项级数作比较，常用于比较的正项级数有调和级数、等比级数与 </a:t>
            </a:r>
            <a:r>
              <a:rPr sz="22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p</a:t>
            </a:r>
            <a:r>
              <a:rPr sz="22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—级数 .</a:t>
            </a:r>
            <a:endParaRPr sz="22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2991422" y="1864614"/>
                <a:ext cx="18465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,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1422" y="1864614"/>
                <a:ext cx="1846580" cy="722630"/>
              </a:xfrm>
              <a:prstGeom prst="rect">
                <a:avLst/>
              </a:prstGeom>
              <a:blipFill rotWithShape="1">
                <a:blip r:embed="rId1"/>
                <a:stretch>
                  <a:fillRect l="-31" t="-35" r="3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2372297" y="2892044"/>
                <a:ext cx="9321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297" y="2892044"/>
                <a:ext cx="93218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1" t="-35" r="6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4532567" y="2892044"/>
                <a:ext cx="92202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567" y="2892044"/>
                <a:ext cx="92202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2" t="-35" r="6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2372297" y="3919474"/>
                <a:ext cx="92202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2297" y="3919474"/>
                <a:ext cx="92202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2" t="-35" r="6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4532567" y="3919474"/>
                <a:ext cx="93218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567" y="3919474"/>
                <a:ext cx="93218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1" t="-35" r="6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999490"/>
                <a:ext cx="10079990" cy="45777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定理 3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　设级数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       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和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    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都是正项级数，且 则它们有相同的敛散性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例 3　判断级数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             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的收敛性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解　一般项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unc>
                      <m:funcPr>
                        <m:ctrlPr>
                          <a:rPr lang="en-US" sz="22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2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tan</m:t>
                        </m:r>
                      </m:fName>
                      <m:e>
                        <m:f>
                          <m:f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num>
                          <m:den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3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den>
                        </m:f>
                      </m:e>
                    </m:func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&gt;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0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 且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sz="22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2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tan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sz="22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2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2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3</m:t>
                                    </m:r>
                                    <m:r>
                                      <a:rPr lang="en-US" sz="22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𝑛</m:t>
                                    </m:r>
                                  </m:den>
                                </m:f>
                              </m:e>
                            </m:func>
                          </m:num>
                          <m:den>
                            <m:f>
                              <m:fPr>
                                <m:ctrlP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fPr>
                              <m:num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3</m:t>
                                </m:r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𝑛</m:t>
                                </m:r>
                              </m:den>
                            </m:f>
                          </m:den>
                        </m:f>
                      </m:e>
                    </m:func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1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 而级数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f>
                          <m:f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num>
                          <m:den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3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den>
                        </m:f>
                      </m:e>
                    </m:nary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3</m:t>
                        </m:r>
                      </m:den>
                    </m:f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f>
                          <m:f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num>
                          <m:den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den>
                        </m:f>
                      </m:e>
                    </m:nary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发散，故级数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func>
                          <m:func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tan</m:t>
                            </m:r>
                          </m:fName>
                          <m:e>
                            <m:f>
                              <m:fPr>
                                <m:ctrlP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fPr>
                              <m:num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3</m:t>
                                </m:r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𝑛</m:t>
                                </m:r>
                              </m:den>
                            </m:f>
                          </m:e>
                        </m:func>
                      </m:e>
                    </m:nary>
                  </m:oMath>
                </a14:m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也发散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由比较判别法可推出另一个常用的判别法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99490"/>
                <a:ext cx="10079990" cy="45777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628962" y="893064"/>
                <a:ext cx="92202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962" y="893064"/>
                <a:ext cx="92202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2" t="-35" r="6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781487" y="893064"/>
                <a:ext cx="91821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1487" y="893064"/>
                <a:ext cx="918210" cy="722630"/>
              </a:xfrm>
              <a:prstGeom prst="rect">
                <a:avLst/>
              </a:prstGeom>
              <a:blipFill rotWithShape="1">
                <a:blip r:embed="rId3"/>
                <a:stretch>
                  <a:fillRect l="-62" t="-35" r="62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626422" y="1909064"/>
                <a:ext cx="1398905" cy="74676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unc>
                            <m:func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tan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3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den>
                              </m:f>
                            </m:e>
                          </m:func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6422" y="1909064"/>
                <a:ext cx="1398905" cy="746760"/>
              </a:xfrm>
              <a:prstGeom prst="rect">
                <a:avLst/>
              </a:prstGeom>
              <a:blipFill rotWithShape="1">
                <a:blip r:embed="rId4"/>
                <a:stretch>
                  <a:fillRect l="-41" t="-34" r="41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405255"/>
                <a:ext cx="10079990" cy="4171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2. 比值判别法</a:t>
                </a:r>
                <a:endParaRPr sz="22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定理 4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 比值判别法 ) 设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是正项级数，</a:t>
                </a:r>
                <a:r>
                  <a:rPr lang="zh-CN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</m:den>
                        </m:f>
                        <m:r>
                          <a:rPr lang="en-US" altLang="zh-CN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altLang="zh-CN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𝑙</m:t>
                        </m:r>
                      </m:e>
                    </m:func>
                  </m:oMath>
                </a14:m>
                <a:r>
                  <a:rPr lang="zh-CN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l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＜1 时，级数收敛；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l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＞1 时 ( 或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sub>
                            </m:sSub>
                          </m:num>
                          <m:den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𝑢𝑛</m:t>
                            </m:r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，级数发散；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 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l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=1 时，级数可能收敛也可能发散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405255"/>
                <a:ext cx="10079990" cy="4171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775772" y="2047494"/>
                <a:ext cx="949960" cy="722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75772" y="2047494"/>
                <a:ext cx="949960" cy="722630"/>
              </a:xfrm>
              <a:prstGeom prst="rect">
                <a:avLst/>
              </a:prstGeom>
              <a:blipFill rotWithShape="1">
                <a:blip r:embed="rId2"/>
                <a:stretch>
                  <a:fillRect l="-60" t="-35" r="60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222375"/>
                <a:ext cx="10229850" cy="43548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例 4　判断级数 </a:t>
                </a:r>
                <a:r>
                  <a:rPr lang="en-US"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                   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的收敛性 .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解　因为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→+∞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den>
                          </m:f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→+∞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num>
                                <m:den>
                                  <m:d>
                                    <m:dPr>
                                      <m:ctrlP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𝑛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+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3</m:t>
                                      </m:r>
                                    </m:e>
                                  </m:d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!</m:t>
                                  </m:r>
                                </m:den>
                              </m:f>
                            </m:num>
                            <m:den>
                              <m:f>
                                <m:f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num>
                                <m:den>
                                  <m:d>
                                    <m:dPr>
                                      <m:ctrlP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2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𝑛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+</m:t>
                                      </m:r>
                                      <m:r>
                                        <a:rPr lang="en-US" sz="24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1</m:t>
                                      </m:r>
                                    </m:e>
                                  </m:d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!</m:t>
                                  </m:r>
                                </m:den>
                              </m:f>
                            </m:den>
                          </m:f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→+∞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3</m:t>
                                  </m:r>
                                </m:e>
                              </m:d>
                              <m:d>
                                <m:d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d>
                            </m:den>
                          </m:f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0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所以该级数收敛 .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222375"/>
                <a:ext cx="10229850" cy="43548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3825812" y="1222629"/>
                <a:ext cx="1631315" cy="74676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</m:den>
                          </m:f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5812" y="1222629"/>
                <a:ext cx="1631315" cy="746760"/>
              </a:xfrm>
              <a:prstGeom prst="rect">
                <a:avLst/>
              </a:prstGeom>
              <a:blipFill rotWithShape="1">
                <a:blip r:embed="rId2"/>
                <a:stretch>
                  <a:fillRect l="-35" t="-34" r="35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405255"/>
                <a:ext cx="10079990" cy="4171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3. 根值判别法</a:t>
                </a:r>
                <a:endParaRPr sz="2400">
                  <a:solidFill>
                    <a:srgbClr val="FFFF00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定理 </a:t>
                </a:r>
                <a:r>
                  <a:rPr lang="en-US"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5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 根值判别法 ) 对于正项级数的一般项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4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，若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rad>
                          <m:ra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radPr>
                          <m:deg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deg>
                          <m:e>
                            <m:sSub>
                              <m:sSub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rad>
                      </m:e>
                    </m:func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</m:t>
                    </m: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则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l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＜1 时，级数收敛；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l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＞1 时，级数发散；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l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=1 时，级数可能收敛也可能发散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405255"/>
                <a:ext cx="10079990" cy="4171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418590"/>
                <a:ext cx="10229850" cy="41586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称级数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3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4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sup>
                        </m:sSup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为交错级数，其中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=1, 2, …) 皆为非负数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定理 6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 莱布尼茨判别法 ) 若交错级数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sup>
                        </m:sSup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满足：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≥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⋯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;</m:t>
                    </m:r>
                  </m:oMath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则交错级数收敛，且其和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≤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，其余项的绝对值 |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|≤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交错级数是一类特殊的级数，定理 6 表明 : 若交错级数收敛，其和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≤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，即不超过首项；若用部分和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作为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的近似值，所产生的误差 |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|≤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，即不超过第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+1 项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418590"/>
                <a:ext cx="10229850" cy="4158615"/>
              </a:xfrm>
              <a:prstGeom prst="rect">
                <a:avLst/>
              </a:prstGeom>
              <a:blipFill rotWithShape="1">
                <a:blip r:embed="rId1"/>
                <a:stretch>
                  <a:fillRect b="-2229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三、交错级数及其敛散性判别法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694055"/>
                <a:ext cx="10229850" cy="48831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accent3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8　判断交错级数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accent3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accent3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400" i="1">
                            <a:solidFill>
                              <a:schemeClr val="accent3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chemeClr val="accent3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accent3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400" i="1">
                                <a:solidFill>
                                  <a:schemeClr val="accent3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accent3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solidFill>
                                      <a:schemeClr val="accent3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sz="2400" i="1">
                                    <a:solidFill>
                                      <a:schemeClr val="accent3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sz="2400" i="1">
                                <a:solidFill>
                                  <a:schemeClr val="accent3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𝑛−</m:t>
                            </m:r>
                            <m:r>
                              <a:rPr lang="en-US" sz="2400" i="1">
                                <a:solidFill>
                                  <a:schemeClr val="accent3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sup>
                        </m:sSup>
                        <m:f>
                          <m:fPr>
                            <m:ctrlPr>
                              <a:rPr lang="en-US" sz="2400" i="1">
                                <a:solidFill>
                                  <a:schemeClr val="accent3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accent3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i="1">
                                <a:solidFill>
                                  <a:schemeClr val="accent3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den>
                        </m:f>
                      </m:e>
                    </m:nary>
                  </m:oMath>
                </a14:m>
                <a:r>
                  <a:rPr lang="en-US" sz="2200">
                    <a:solidFill>
                      <a:schemeClr val="accent3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200">
                    <a:solidFill>
                      <a:schemeClr val="accent3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的敛散性 .</a:t>
                </a:r>
                <a:endParaRPr sz="2200">
                  <a:solidFill>
                    <a:schemeClr val="accent3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由于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3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4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⋯+</m:t>
                    </m:r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𝑛−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p>
                    </m:sSup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满足条件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&gt;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,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.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⋯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;</m:t>
                    </m:r>
                  </m:oMath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den>
                        </m:f>
                      </m:e>
                    </m:func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lang="en-US"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所以它是收敛的，且其和 </a:t>
                </a:r>
                <a:r>
                  <a:rPr lang="en-US"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＜1. 如果取前 </a:t>
                </a:r>
                <a:r>
                  <a:rPr lang="en-US"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项的和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𝑠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3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⋯+</m:t>
                    </m:r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n-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p>
                    </m:sSup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作为 </a:t>
                </a:r>
                <a:r>
                  <a:rPr lang="en-US"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的近似值，即产生的误差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≤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den>
                    </m:f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𝑢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lang="en-US"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694055"/>
                <a:ext cx="10229850" cy="48831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418590"/>
                <a:ext cx="10229850" cy="41586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对于一般项级数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+…+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+…，其各项为任意实数，若级数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各项的绝对值所构成的正项级数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收敛，则称级数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绝对收敛；若级数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收敛，而级数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发散，则称级数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条件收敛 . 易知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sup>
                        </m:sSup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是绝对收敛级数，而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sup>
                        </m:sSup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den>
                        </m:f>
                      </m:e>
                    </m:nary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是条件收敛级数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定理 </a:t>
                </a:r>
                <a:r>
                  <a:rPr lang="en-US"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7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</a:t>
                </a:r>
                <a:r>
                  <a:rPr sz="2000">
                    <a:solidFill>
                      <a:schemeClr val="bg1"/>
                    </a:solidFill>
                  </a:rPr>
                  <a:t>若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</a:rPr>
                  <a:t> 收敛，则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2000">
                    <a:solidFill>
                      <a:schemeClr val="bg1"/>
                    </a:solidFill>
                  </a:rPr>
                  <a:t> </a:t>
                </a:r>
                <a:r>
                  <a:rPr sz="2000">
                    <a:solidFill>
                      <a:schemeClr val="bg1"/>
                    </a:solidFill>
                  </a:rPr>
                  <a:t>必收敛</a:t>
                </a:r>
                <a:r>
                  <a:rPr lang="en-US" sz="2000">
                    <a:solidFill>
                      <a:schemeClr val="bg1"/>
                    </a:solidFill>
                  </a:rPr>
                  <a:t>.</a:t>
                </a:r>
                <a:endParaRPr lang="en-US" sz="200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418590"/>
                <a:ext cx="10229850" cy="41586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四、绝对收敛与条件收敛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  </a:t>
            </a:r>
            <a:r>
              <a: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幂级数</a:t>
            </a:r>
            <a:endParaRPr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九章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十章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第十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一章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3253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第十</a:t>
            </a: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二章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509395"/>
                <a:ext cx="10229850" cy="40678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1. 定义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定义 　形如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⋯=</m:t>
                    </m:r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的级数，称为关于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的幂级数，其中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,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,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⋯,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都是常数，称为幂级数的系数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形如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𝑥−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⋯+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的级数，称为关于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的幂级数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将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换成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，这个级数就变为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下面将主要研究形如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的幂级数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09395"/>
                <a:ext cx="10229850" cy="40678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一、幂级数的概念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407670"/>
                <a:ext cx="10229850" cy="51695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2. 收敛域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取某个数值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后，幂级数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就变成一个相应的常数项级数，可利用常数项级数敛散性的判别法来判断其是否收敛 . 若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在点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处收敛，称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为它的一个收敛点；若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在点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处发散，称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为它的一个发散点；  的全体收敛点的集合，称为它的收敛域；全体发散点的集合称为它的发散域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1　判断幂级数 1+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+…+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+…的敛散性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由第一节例题可知，当 |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|＜1 时，该级数收敛于和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−𝑥</m:t>
                        </m:r>
                      </m:den>
                    </m:f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，当 |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|≥1 时，该级数发散 . 因此，其收敛域是开区间 (-1, 1)，发散域是 (-∞, -1] 及 [1, +∞).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07670"/>
                <a:ext cx="10229850" cy="5169535"/>
              </a:xfrm>
              <a:prstGeom prst="rect">
                <a:avLst/>
              </a:prstGeom>
              <a:blipFill rotWithShape="1">
                <a:blip r:embed="rId1"/>
                <a:stretch>
                  <a:fillRect r="-801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509395"/>
                <a:ext cx="10229850" cy="40678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定理 1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 阿贝尔定理 ) 若幂级数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≠ 0) 时收敛，则对 |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|＜|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 的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，幂级数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绝对收敛 . 反之，若幂级数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≠ 0) 时发散，则对一切适合不等式 |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|＞|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 的x，幂级数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都发散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09395"/>
                <a:ext cx="10229850" cy="40678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二、幂级数的收敛性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362585"/>
                <a:ext cx="10079990" cy="51701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marR="0" lvl="0" indent="5588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推论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　若幂级数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  <m:sup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不是仅在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=0 处收敛，也不是在整个数轴上都收敛，则必有一个确定的正数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存在，使得</a:t>
                </a:r>
                <a:endParaRPr altLang="zh-CN" sz="2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588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 |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|＜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时，幂级数绝对收敛；</a:t>
                </a:r>
                <a:endParaRPr altLang="zh-CN" sz="2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588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 |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|＞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时，幂级数发散；</a:t>
                </a:r>
                <a:endParaRPr altLang="zh-CN" sz="2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588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与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 -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时，幂级数可能收敛也可能发散 .</a:t>
                </a:r>
                <a:endParaRPr altLang="zh-CN" sz="2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marR="0" lvl="0" indent="5588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lang="en-US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 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称为幂级数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  <m:sup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的收敛半径 . 再由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=±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处的收敛性，便可确定该幂级数的收敛区间 . 若只在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=0 处收敛，我们规定它的收敛半径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=0；若对任何实数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  <m:sup>
                        <m:r>
                          <a:rPr lang="en-US" altLang="zh-CN" sz="22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2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皆收敛，则规定其收敛半径 </a:t>
                </a:r>
                <a:r>
                  <a:rPr altLang="zh-CN" sz="2200" i="1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altLang="zh-CN" sz="22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 +∞，这时收敛区间是 (-∞, +∞). 关于幂级数的收敛半径有如下定理 .</a:t>
                </a:r>
                <a:endParaRPr altLang="zh-CN" sz="22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62585"/>
                <a:ext cx="10079990" cy="51701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981710"/>
                <a:ext cx="10079990" cy="45510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marR="0" lvl="0" indent="609600" algn="just" defTabSz="914400" rtl="0" fontAlgn="base">
                  <a:lnSpc>
                    <a:spcPct val="150000"/>
                  </a:lnSpc>
                  <a:spcBef>
                    <a:spcPts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altLang="zh-CN" sz="24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定理 2</a:t>
                </a:r>
                <a:r>
                  <a:rPr altLang="zh-CN" sz="24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　</a:t>
                </a:r>
                <a:r>
                  <a:rPr altLang="zh-CN" sz="24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设幂级数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sz="24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altLang="zh-CN" sz="24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altLang="zh-CN" sz="24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altLang="zh-CN" sz="24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  <m:sup>
                        <m:r>
                          <a:rPr lang="en-US" altLang="zh-CN" sz="24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altLang="zh-CN" sz="24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，若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4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400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400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  <m: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zh-CN" sz="24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i="1" noProof="0" dirty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𝑛</m:t>
                                    </m:r>
                                    <m: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+</m:t>
                                    </m:r>
                                    <m: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sz="2400" i="1" noProof="0" dirty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𝑛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</m:func>
                    <m:r>
                      <a:rPr lang="en-US" altLang="zh-CN" sz="24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r>
                      <a:rPr lang="en-US" altLang="zh-CN" sz="2400" i="1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𝜌</m:t>
                    </m:r>
                  </m:oMath>
                </a14:m>
                <a:r>
                  <a:rPr altLang="zh-CN" sz="240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 ，则幂级数的收敛半径为</a:t>
                </a:r>
                <a:endParaRPr altLang="zh-CN" sz="240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81710"/>
                <a:ext cx="10079990" cy="45510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4783392" y="2874264"/>
                <a:ext cx="2607310" cy="1641475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𝑅</m:t>
                      </m:r>
                      <m:r>
                        <a:rPr lang="en-US" altLang="zh-CN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=  </m:t>
                      </m:r>
                      <m:m>
                        <m:mPr>
                          <m:mcs>
                            <m:mc>
                              <m:mcPr>
                                <m:count m:val="1"/>
                                <m:mcJc m:val="center"/>
                              </m:mcPr>
                            </m:mc>
                          </m:mcs>
                          <m:ctrlP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mPr>
                        <m:mr>
                          <m:e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  <m:t>𝜌</m:t>
                                </m:r>
                              </m:den>
                            </m:f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,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𝜌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≠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0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   </m:t>
                            </m:r>
                          </m:e>
                        </m:mr>
                        <m:mr>
                          <m:e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+∞,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𝜌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=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0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 </m:t>
                            </m:r>
                          </m:e>
                        </m:mr>
                        <m:mr>
                          <m:e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0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,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𝜌</m:t>
                            </m:r>
                            <m:r>
                              <a:rPr lang="en-US" altLang="zh-CN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=+∞.</m:t>
                            </m:r>
                          </m:e>
                        </m:mr>
                      </m:m>
                    </m:oMath>
                  </m:oMathPara>
                </a14:m>
                <a:endParaRPr lang="en-US" altLang="zh-CN" sz="24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3392" y="2874264"/>
                <a:ext cx="2607310" cy="1641475"/>
              </a:xfrm>
              <a:prstGeom prst="rect">
                <a:avLst/>
              </a:prstGeom>
              <a:blipFill rotWithShape="1">
                <a:blip r:embed="rId2"/>
                <a:stretch>
                  <a:fillRect l="-22" t="-15" r="-197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左大括号 2"/>
          <p:cNvSpPr/>
          <p:nvPr/>
        </p:nvSpPr>
        <p:spPr>
          <a:xfrm>
            <a:off x="5521960" y="2939001"/>
            <a:ext cx="72000" cy="1512000"/>
          </a:xfrm>
          <a:prstGeom prst="leftBrace">
            <a:avLst>
              <a:gd name="adj1" fmla="val 168907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509395"/>
                <a:ext cx="10351135" cy="40678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设有两个幂级数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p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⋯+</m:t>
                    </m:r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p>
                    </m:sSup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+⋯</m:t>
                    </m:r>
                  </m:oMath>
                </a14:m>
                <a:r>
                  <a:rPr lang="zh-CN" altLang="en-US" sz="22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与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b>
                      <m:sSub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b>
                    </m:sSub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b>
                      <m:sSub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b>
                    </m:sSub>
                    <m:sSup>
                      <m:sSup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p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+⋯+</m:t>
                    </m:r>
                    <m:sSub>
                      <m:sSub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</m:e>
                      <m:sub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sSup>
                      <m:sSupPr>
                        <m:ctrlP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p>
                    </m:sSup>
                    <m:r>
                      <a:rPr lang="en-US" altLang="zh-CN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+⋯,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分别在区间 (-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及 (-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内收敛，且其和函数为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与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)，设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=min{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1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R</a:t>
                </a:r>
                <a:r>
                  <a:rPr lang="en-US" sz="22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2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}，则在 (-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内有如下运算法则：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1. 加法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±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2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2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±</m:t>
                              </m:r>
                              <m:sSub>
                                <m:sSubPr>
                                  <m:ctrlPr>
                                    <a:rPr lang="en-US" sz="22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2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2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sSup>
                            <m:sSup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±</m:t>
                      </m:r>
                      <m:sSub>
                        <m:sSub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09395"/>
                <a:ext cx="10351135" cy="40678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三、幂级数的运算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678815" y="286385"/>
                <a:ext cx="10728325" cy="59855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2. 数乘幂级数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naryPr>
                      <m:sub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  <m:sup>
                        <m:r>
                          <a:rPr lang="en-US" altLang="zh-CN" sz="2000" i="1" noProof="0" dirty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altLang="zh-CN" sz="20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0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0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altLang="zh-CN" sz="20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0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000" i="1" noProof="0" dirty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在区间 (-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内收敛于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，则对非零常数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k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𝑘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𝑘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e>
                          </m:d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𝑘𝑠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3. 乘法运算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⋯+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⋯</m:t>
                          </m:r>
                        </m:e>
                      </m:d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⋯+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+⋯</m:t>
                          </m:r>
                        </m:e>
                      </m:d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𝑏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naryPr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𝑘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=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𝑘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𝑏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𝑛−𝑘</m:t>
                                  </m:r>
                                </m:sub>
                              </m:sSub>
                            </m:e>
                          </m:nary>
                        </m:e>
                      </m:d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+⋯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 (-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内收敛，且和函数为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)·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815" y="286385"/>
                <a:ext cx="10728325" cy="59855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466725"/>
                <a:ext cx="10351135" cy="51104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4. 逐项微分</a:t>
                </a:r>
                <a:endParaRPr sz="2400">
                  <a:solidFill>
                    <a:schemeClr val="bg1"/>
                  </a:solidFill>
                  <a:highlight>
                    <a:srgbClr val="008000"/>
                  </a:highlight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𝑠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收敛半径为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，则对一切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∈(-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)，都有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’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=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∞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𝑛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’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p>
                          </m:sSup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5. 逐项积分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𝑠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nary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收敛半径为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，则对一切 x∈(-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)，都有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subSu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sup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d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limLoc m:val="subSup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sup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=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∞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sSup>
                                    <m:sSup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𝑛</m:t>
                                      </m:r>
                                    </m:sup>
                                  </m:sSup>
                                </m:e>
                              </m:nary>
                            </m:e>
                          </m:d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nary>
                            <m:naryPr>
                              <m:limLoc m:val="subSup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naryPr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p>
                              </m:s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𝑑𝑥</m:t>
                              </m:r>
                            </m:e>
                          </m:nary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p>
                          </m:sSup>
                        </m:e>
                      </m:nary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性质 4 和性质 5 表明：收敛的幂级数逐项求导或逐项积分得到的新幂级数，其收敛半径不变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66725"/>
                <a:ext cx="10351135" cy="5110480"/>
              </a:xfrm>
              <a:prstGeom prst="rect">
                <a:avLst/>
              </a:prstGeom>
              <a:blipFill rotWithShape="1">
                <a:blip r:embed="rId1"/>
                <a:stretch>
                  <a:fillRect b="-121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sz="6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泰勒级数</a:t>
            </a:r>
            <a:endParaRPr sz="6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1503680"/>
            <a:ext cx="10080000" cy="44488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前面讨论了幂级数在其收敛域内收敛于和函数，但实际应用中，我们常遇到许多相反的问题 . 对已知函数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，是否能确定一个幂级数，在其收敛域内以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为和函数 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我们知道，幂级数被其系数唯一确定，现在问题是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在什么范围内，满足什么条件，其展开式的系数能唯一确定，并收敛于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4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一、泰勒级数的定义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"/>
          <p:cNvSpPr/>
          <p:nvPr/>
        </p:nvSpPr>
        <p:spPr>
          <a:xfrm>
            <a:off x="3975100" y="1944370"/>
            <a:ext cx="7128510" cy="135001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noAutofit/>
          </a:bodyPr>
          <a:p>
            <a:pPr algn="l">
              <a:lnSpc>
                <a:spcPct val="100000"/>
              </a:lnSpc>
            </a:pPr>
            <a:r>
              <a:rPr lang="zh-CN" altLang="en-US" sz="8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无穷级数</a:t>
            </a:r>
            <a:endParaRPr lang="zh-CN" altLang="en-US" sz="8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88" name="组合"/>
          <p:cNvGrpSpPr/>
          <p:nvPr/>
        </p:nvGrpSpPr>
        <p:grpSpPr>
          <a:xfrm>
            <a:off x="770255" y="1205865"/>
            <a:ext cx="3008630" cy="2080186"/>
            <a:chOff x="1056000" y="621000"/>
            <a:chExt cx="3816000" cy="2808000"/>
          </a:xfrm>
        </p:grpSpPr>
        <p:sp>
          <p:nvSpPr>
            <p:cNvPr id="16389" name="等腰三角形"/>
            <p:cNvSpPr/>
            <p:nvPr/>
          </p:nvSpPr>
          <p:spPr>
            <a:xfrm rot="1501635">
              <a:off x="1771453" y="660334"/>
              <a:ext cx="2073278" cy="2284431"/>
            </a:xfrm>
            <a:prstGeom prst="triangle">
              <a:avLst>
                <a:gd name="adj" fmla="val 19685"/>
              </a:avLst>
            </a:prstGeom>
            <a:solidFill>
              <a:srgbClr val="FF3939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0" name="等腰三角形"/>
            <p:cNvSpPr/>
            <p:nvPr/>
          </p:nvSpPr>
          <p:spPr>
            <a:xfrm rot="1578245">
              <a:off x="2330029" y="1154816"/>
              <a:ext cx="2240400" cy="1740367"/>
            </a:xfrm>
            <a:prstGeom prst="triangle">
              <a:avLst>
                <a:gd name="adj" fmla="val 19685"/>
              </a:avLst>
            </a:prstGeom>
            <a:solidFill>
              <a:srgbClr val="FFE12C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1" name="等腰三角形"/>
            <p:cNvSpPr/>
            <p:nvPr/>
          </p:nvSpPr>
          <p:spPr>
            <a:xfrm>
              <a:off x="1056000" y="621000"/>
              <a:ext cx="3816000" cy="2808000"/>
            </a:xfrm>
            <a:prstGeom prst="triangle">
              <a:avLst>
                <a:gd name="adj" fmla="val 19685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2" name="矩形"/>
            <p:cNvSpPr/>
            <p:nvPr/>
          </p:nvSpPr>
          <p:spPr>
            <a:xfrm>
              <a:off x="1093048" y="2385063"/>
              <a:ext cx="2992073" cy="8888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no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第十</a:t>
              </a: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二章</a:t>
              </a:r>
              <a:endParaRPr lang="zh-CN" altLang="en-US" sz="4000" baseline="0">
                <a:latin typeface="楷体" pitchFamily="-128" charset="-122"/>
                <a:ea typeface="楷体" pitchFamily="-12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95755" y="3755390"/>
            <a:ext cx="8999855" cy="1579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无穷级数是数和函数的一种表现形式，是进行数值计算的有效工具 . 在积分运算和微分方程求解，以及自然科学和工程技术中，经常用到无穷级数知识 .</a:t>
            </a:r>
            <a:endParaRPr lang="zh-CN" altLang="en-US" sz="20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231265"/>
                <a:ext cx="10079990" cy="4298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定理 1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设函数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在区间 (-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内具有任意阶导数，且可展成幂级数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e>
                    </m:nary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， 则幂级数的系数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0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𝑛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0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1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2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⋯,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其中， 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0!=1,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 </a:t>
                </a:r>
                <a:r>
                  <a:rPr lang="en-US" sz="24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(0)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(0)=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(0)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231265"/>
                <a:ext cx="10079990" cy="4298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673100"/>
                <a:ext cx="10079990" cy="48571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</a:t>
                </a:r>
                <a:r>
                  <a:rPr lang="zh-CN"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义</a:t>
                </a: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1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设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的某邻域内具有任意阶导数，则以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!</m:t>
                        </m:r>
                      </m:den>
                    </m:f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</m:e>
                      <m:sup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e>
                        </m:d>
                      </m:sup>
                    </m:sSup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为系数的幂级数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称为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 点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处的泰勒级数 . 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=0 时，幂级数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称为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在点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=0 处的麦克劳林级数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673100"/>
                <a:ext cx="10079990" cy="4857115"/>
              </a:xfrm>
              <a:prstGeom prst="rect">
                <a:avLst/>
              </a:prstGeom>
              <a:blipFill rotWithShape="1">
                <a:blip r:embed="rId1"/>
                <a:stretch>
                  <a:fillRect b="-143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58520" y="2026920"/>
                <a:ext cx="10481945" cy="13411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𝑓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sSup>
                            <m:sSup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cs typeface="DejaVu Math TeX Gyre" panose="02000503000000000000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𝑓</m:t>
                      </m:r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+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’</m:t>
                          </m:r>
                        </m:sup>
                      </m:s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𝑥−</m:t>
                          </m:r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2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’’</m:t>
                          </m:r>
                        </m:sup>
                      </m:s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⋯+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sSub>
                                <m:sSub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+⋯</m:t>
                      </m:r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宋体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520" y="2026920"/>
                <a:ext cx="10481945" cy="13411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858520" y="3830955"/>
                <a:ext cx="10481945" cy="13411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0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!</m:t>
                              </m:r>
                            </m:den>
                          </m:f>
                          <m:sSup>
                            <m:sSup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𝑓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cs typeface="DejaVu Math TeX Gyre" panose="02000503000000000000" charset="0"/>
                                    </a:rPr>
                                    <m:t>𝑛</m:t>
                                  </m:r>
                                </m:e>
                              </m:d>
                            </m:sup>
                          </m:sSup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0</m:t>
                              </m:r>
                            </m:e>
                          </m:d>
                          <m:sSup>
                            <m:sSup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𝑓</m:t>
                      </m:r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0</m:t>
                          </m:r>
                        </m:e>
                      </m: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+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’</m:t>
                          </m:r>
                        </m:sup>
                      </m:s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0</m:t>
                          </m:r>
                        </m:e>
                      </m: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𝑥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2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’’</m:t>
                          </m:r>
                        </m:sup>
                      </m:s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0</m:t>
                          </m:r>
                        </m:e>
                      </m:d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2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cs typeface="DejaVu Math TeX Gyre" panose="02000503000000000000" charset="0"/>
                        </a:rPr>
                        <m:t>⋯+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0</m:t>
                          </m:r>
                        </m:e>
                      </m:d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+⋯</m:t>
                      </m:r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宋体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8520" y="3830955"/>
                <a:ext cx="10481945" cy="13411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316865" y="673100"/>
                <a:ext cx="11520000" cy="48571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</a:t>
                </a:r>
                <a:r>
                  <a:rPr lang="zh-CN"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理</a:t>
                </a:r>
                <a:r>
                  <a:rPr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2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( 泰勒中值定理 ) 设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在含有点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的区间 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内有一阶直到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+1 阶的连续导数，则当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取区间 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内的任何值时，可以按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的方幂展开为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’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𝑥−</m:t>
                          </m:r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’’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</m:e>
                        <m: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𝑅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其中，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𝑅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</m:sup>
                        </m:sSup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𝜉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e>
                        </m:d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!</m:t>
                        </m:r>
                      </m:den>
                    </m:f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sSub>
                              <m:sSubPr>
                                <m:ctrlP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sup>
                    </m:sSup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𝜉</m:t>
                        </m:r>
                        <m:r>
                          <a:rPr lang="zh-CN" alt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在</m:t>
                        </m:r>
                        <m:sSub>
                          <m:sSubPr>
                            <m:ctrlPr>
                              <a:rPr lang="zh-CN" alt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0</m:t>
                            </m:r>
                          </m:sub>
                        </m:sSub>
                        <m:r>
                          <a:rPr lang="zh-CN" alt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与</m:t>
                        </m:r>
                        <m:r>
                          <a:rPr lang="en-US" altLang="zh-CN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𝑥</m:t>
                        </m:r>
                        <m:r>
                          <a:rPr lang="zh-CN" alt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之间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2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58800" algn="just" fontAlgn="auto">
                  <a:lnSpc>
                    <a:spcPct val="170000"/>
                  </a:lnSpc>
                  <a:spcBef>
                    <a:spcPts val="0"/>
                  </a:spcBef>
                  <a:spcAft>
                    <a:spcPts val="0"/>
                  </a:spcAft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上述公式称为函数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的泰勒公式，余项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R</a:t>
                </a:r>
                <a:r>
                  <a:rPr sz="22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称为拉格朗日型余项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" y="673100"/>
                <a:ext cx="11520000" cy="4857115"/>
              </a:xfrm>
              <a:prstGeom prst="rect">
                <a:avLst/>
              </a:prstGeom>
              <a:blipFill rotWithShape="1">
                <a:blip r:embed="rId1"/>
                <a:stretch>
                  <a:fillRect r="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702945"/>
                <a:ext cx="10079990" cy="52495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特别地，当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=0 时，泰勒公式为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0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’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0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2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’’</m:t>
                          </m:r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0</m:t>
                          </m:r>
                        </m:e>
                      </m:d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2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⋯+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𝑛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!</m:t>
                          </m:r>
                        </m:den>
                      </m:f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</m:e>
                        <m: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𝑛</m:t>
                              </m:r>
                            </m:e>
                          </m:d>
                        </m:sup>
                      </m:sSup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0</m:t>
                          </m:r>
                        </m:e>
                      </m:d>
                      <m:sSup>
                        <m:sSup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p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  <m: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𝑛</m:t>
                          </m:r>
                        </m:sup>
                      </m:sSup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𝑅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𝑛</m:t>
                          </m:r>
                        </m:sub>
                      </m:sSub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其中，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𝑅</m:t>
                        </m:r>
                      </m:e>
                      <m:sub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𝑓</m:t>
                            </m:r>
                          </m:e>
                          <m:sup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𝑛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1</m:t>
                                </m:r>
                              </m:e>
                            </m:d>
                          </m:sup>
                        </m:sSup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𝜉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+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e>
                        </m:d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!</m:t>
                        </m:r>
                      </m:den>
                    </m:f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e>
                      <m:sup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+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或令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𝜉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𝜃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，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0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&lt;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𝜃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&lt;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1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,</m:t>
                    </m:r>
                  </m:oMath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588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则</a:t>
                </a:r>
                <a:r>
                  <a:rPr lang="en-US"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            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𝑅</m:t>
                        </m:r>
                      </m:e>
                      <m:sub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e>
                    </m:d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𝑓</m:t>
                            </m:r>
                          </m:e>
                          <m:sup>
                            <m:d>
                              <m:dPr>
                                <m:ctrlP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𝑛</m:t>
                                </m:r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r>
                                  <a:rPr lang="en-US" sz="22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1</m:t>
                                </m:r>
                              </m:e>
                            </m:d>
                          </m:sup>
                        </m:sSup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𝜃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</m:d>
                      </m:num>
                      <m:den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+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1</m:t>
                            </m:r>
                          </m:e>
                        </m:d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!</m:t>
                        </m:r>
                      </m:den>
                    </m:f>
                    <m:sSup>
                      <m:sSup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pPr>
                      <m:e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e>
                      <m:sup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𝑛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+</m:t>
                        </m:r>
                        <m: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sup>
                    </m:sSup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58800" algn="just" eaLnBrk="0" fontAlgn="auto" hangingPunct="0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上面的公式称为麦克劳林公式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02945"/>
                <a:ext cx="10079990" cy="52495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503680"/>
                <a:ext cx="10080000" cy="44488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这里主要介绍如何把已知函数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展成它的泰勒 (Taylor) 级数，并求其收敛区间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1. 直接展开法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所谓直接展开法是指利用定理，证明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2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2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𝑅</m:t>
                            </m:r>
                          </m:e>
                          <m:sub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  <m:d>
                          <m:dPr>
                            <m:ctrlP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2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2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 进而写出展开式并求出其收敛域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2. 间接展开法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用已知函数的泰勒级数展开式，通过适当的运算，而将给定函数简捷灵便地展开 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03680"/>
                <a:ext cx="10080000" cy="44488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二、函数的泰勒展开式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"/>
          <p:cNvSpPr/>
          <p:nvPr/>
        </p:nvSpPr>
        <p:spPr>
          <a:xfrm>
            <a:off x="1622425" y="1466850"/>
            <a:ext cx="6032500" cy="186118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感谢</a:t>
            </a:r>
            <a:r>
              <a:rPr lang="zh-CN" altLang="en-US" sz="11500" b="1" baseline="0">
                <a:latin typeface="字魂27号-布丁体" pitchFamily="2" charset="-122"/>
                <a:ea typeface="字魂27号-布丁体" pitchFamily="2" charset="-122"/>
              </a:rPr>
              <a:t>观</a:t>
            </a:r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看</a:t>
            </a:r>
            <a:endParaRPr lang="zh-CN" altLang="en-US" sz="11500" b="1" baseline="0">
              <a:solidFill>
                <a:schemeClr val="bg1"/>
              </a:solidFill>
              <a:latin typeface="字魂27号-布丁体" pitchFamily="2" charset="-122"/>
              <a:ea typeface="字魂27号-布丁体" pitchFamily="2" charset="-122"/>
            </a:endParaRPr>
          </a:p>
        </p:txBody>
      </p:sp>
    </p:spTree>
  </p:cSld>
  <p:clrMapOvr>
    <a:masterClrMapping/>
  </p:clrMapOvr>
  <p:transition spd="slow" advTm="3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09625" y="2997200"/>
            <a:ext cx="104876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.1　数项级数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405255"/>
                <a:ext cx="10079990" cy="44278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842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给定数列 </a:t>
                </a: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3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lang="zh-CN"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3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，…，</a:t>
                </a: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3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，…，把它们各项依次相加得到</a:t>
                </a:r>
                <a:endParaRPr sz="23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84200" algn="ctr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3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3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+…+</a:t>
                </a: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3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+…</a:t>
                </a:r>
                <a:endParaRPr sz="23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842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称为由这个数列产生的无穷级数 ( 简称级数 )，记为</a:t>
                </a:r>
                <a:r>
                  <a:rPr lang="en-US"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 即</a:t>
                </a:r>
                <a:endParaRPr sz="23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842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⋯+</m:t>
                          </m:r>
                          <m:sSub>
                            <m:sSubPr>
                              <m:ctrlP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3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sz="23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⋯</m:t>
                          </m:r>
                        </m:e>
                      </m:nary>
                    </m:oMath>
                  </m:oMathPara>
                </a14:m>
                <a:endParaRPr sz="23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842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3059719554"/>
                    </a:ext>
                  </a:extLst>
                </a:pPr>
                <a:r>
                  <a:rPr sz="23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u</a:t>
                </a:r>
                <a:r>
                  <a:rPr sz="23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n</a:t>
                </a:r>
                <a:r>
                  <a:rPr sz="23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称为级数的一般项 .</a:t>
                </a:r>
                <a:endParaRPr sz="23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405255"/>
                <a:ext cx="10079990" cy="44278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一、级数的定义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8293100" y="2395855"/>
                <a:ext cx="1146810" cy="84963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𝑖𝑛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altLang="zh-CN" sz="24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3100" y="2395855"/>
                <a:ext cx="1146810" cy="8496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92" name="文本框 6191"/>
          <p:cNvSpPr txBox="1"/>
          <p:nvPr/>
        </p:nvSpPr>
        <p:spPr>
          <a:xfrm>
            <a:off x="1056005" y="439420"/>
            <a:ext cx="10079990" cy="51225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842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059719554"/>
                </a:ext>
              </a:extLst>
            </a:pPr>
            <a:r>
              <a:rPr sz="2300">
                <a:solidFill>
                  <a:schemeClr val="bg1"/>
                </a:solidFill>
                <a:ea typeface="Microsoft YaHei Regular" panose="020B0503020204020204" charset="-122"/>
              </a:rPr>
              <a:t>级数举例 ( 表 12-1)：</a:t>
            </a:r>
            <a:endParaRPr sz="23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1543050"/>
            <a:ext cx="9575800" cy="3771900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1405255"/>
                <a:ext cx="10079990" cy="41719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设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是级数 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的前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项和，即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sSub>
                        <m:sSub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为级数 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部分和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部分和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⋯,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⋯+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𝑢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</m:sub>
                      </m:sSub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⋯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构成一个数列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𝑠</m:t>
                        </m:r>
                      </m:e>
                      <m:sub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}，称为级数 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的部分和数列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405255"/>
                <a:ext cx="10079990" cy="4171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842" name="矩形 6167"/>
          <p:cNvSpPr/>
          <p:nvPr/>
        </p:nvSpPr>
        <p:spPr>
          <a:xfrm>
            <a:off x="1055688" y="69056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二、级数的敛散性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3503867" y="1375029"/>
                <a:ext cx="1059815" cy="849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zh-CN" altLang="en-US" sz="24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867" y="1375029"/>
                <a:ext cx="1059815" cy="849630"/>
              </a:xfrm>
              <a:prstGeom prst="rect">
                <a:avLst/>
              </a:prstGeom>
              <a:blipFill rotWithShape="1">
                <a:blip r:embed="rId2"/>
                <a:stretch>
                  <a:fillRect l="-54" t="-30" r="-48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3503867" y="2483739"/>
                <a:ext cx="1059815" cy="849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zh-CN" altLang="en-US" sz="24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867" y="2483739"/>
                <a:ext cx="1059815" cy="849630"/>
              </a:xfrm>
              <a:prstGeom prst="rect">
                <a:avLst/>
              </a:prstGeom>
              <a:blipFill rotWithShape="1">
                <a:blip r:embed="rId2"/>
                <a:stretch>
                  <a:fillRect l="-54" t="-30" r="-48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5852097" y="4568444"/>
                <a:ext cx="1059815" cy="849630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zh-CN" altLang="en-US" sz="2400" i="1">
                  <a:solidFill>
                    <a:schemeClr val="bg1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2097" y="4568444"/>
                <a:ext cx="1059815" cy="849630"/>
              </a:xfrm>
              <a:prstGeom prst="rect">
                <a:avLst/>
              </a:prstGeom>
              <a:blipFill rotWithShape="1">
                <a:blip r:embed="rId2"/>
                <a:stretch>
                  <a:fillRect l="-54" t="-30" r="-485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6192" name="文本框 6191"/>
              <p:cNvSpPr txBox="1"/>
              <p:nvPr/>
            </p:nvSpPr>
            <p:spPr>
              <a:xfrm>
                <a:off x="1056005" y="936625"/>
                <a:ext cx="10079990" cy="46405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+∞时部分和数列 {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有极限，即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2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2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→+∞</m:t>
                              </m:r>
                            </m:lim>
                          </m:limLow>
                        </m:fName>
                        <m: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  <m:d>
                            <m:d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𝑠</m:t>
                              </m:r>
                              <m:r>
                                <a:rPr lang="zh-CN" alt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为常数</m:t>
                              </m:r>
                            </m:e>
                          </m:d>
                        </m:e>
                      </m:func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则称级数收敛，其极限值 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称为该级数的和，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记为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𝑠</m:t>
                      </m:r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naryPr>
                        <m:sub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𝑛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  <m:sup>
                          <m:r>
                            <a:rPr lang="en-US" sz="22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∞</m:t>
                          </m:r>
                        </m:sup>
                        <m:e>
                          <m:sSub>
                            <m:sSubPr>
                              <m:ctrlP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sz="22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</m:sub>
                          </m:sSub>
                        </m:e>
                      </m:nary>
                      <m:r>
                        <a:rPr lang="en-US" sz="22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58800" algn="just" fontAlgn="auto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1956455923"/>
                    </a:ext>
                  </a:extLst>
                </a:pP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 {</a:t>
                </a:r>
                <a:r>
                  <a:rPr sz="22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2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sz="22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没有极限，则称该级数发散 ( 不收敛 ).</a:t>
                </a:r>
                <a:endParaRPr sz="22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192" name="文本框 61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36625"/>
                <a:ext cx="10079990" cy="46405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9651</Words>
  <Application>WPS 演示</Application>
  <PresentationFormat>宽屏</PresentationFormat>
  <Paragraphs>375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98" baseType="lpstr">
      <vt:lpstr>Arial</vt:lpstr>
      <vt:lpstr>宋体</vt:lpstr>
      <vt:lpstr>Wingdings</vt:lpstr>
      <vt:lpstr>微软雅黑</vt:lpstr>
      <vt:lpstr>黑体</vt:lpstr>
      <vt:lpstr>等线</vt:lpstr>
      <vt:lpstr>汉仪中等线KW</vt:lpstr>
      <vt:lpstr>Microsoft YaHei Bold</vt:lpstr>
      <vt:lpstr>Times New Roman</vt:lpstr>
      <vt:lpstr>楷体</vt:lpstr>
      <vt:lpstr>汉仪楷体KW</vt:lpstr>
      <vt:lpstr>Microsoft YaHei Regular</vt:lpstr>
      <vt:lpstr>Times New Roman Regular</vt:lpstr>
      <vt:lpstr>Times New Roman Italic</vt:lpstr>
      <vt:lpstr>宋体</vt:lpstr>
      <vt:lpstr>Arial Unicode MS</vt:lpstr>
      <vt:lpstr>汉仪书宋二KW</vt:lpstr>
      <vt:lpstr>Calibri</vt:lpstr>
      <vt:lpstr>Helvetica Neue</vt:lpstr>
      <vt:lpstr>方正宋三简体</vt:lpstr>
      <vt:lpstr>DejaVu Math TeX Gyre</vt:lpstr>
      <vt:lpstr>Microsoft YaHei</vt:lpstr>
      <vt:lpstr>Times New Roman Bold</vt:lpstr>
      <vt:lpstr>Microsoft YaHei Light</vt:lpstr>
      <vt:lpstr>FangSong</vt:lpstr>
      <vt:lpstr>字魂27号-布丁体</vt:lpstr>
      <vt:lpstr>苹方-简</vt:lpstr>
      <vt:lpstr>宋体-简</vt:lpstr>
      <vt:lpstr>たぬき油性マジック</vt:lpstr>
      <vt:lpstr>Garamond</vt:lpstr>
      <vt:lpstr>字魂27号-布丁体</vt:lpstr>
      <vt:lpstr>楷体</vt:lpstr>
      <vt:lpstr>等线</vt:lpstr>
      <vt:lpstr>宋体</vt:lpstr>
      <vt:lpstr>Copperplate Regular</vt:lpstr>
      <vt:lpstr>Charter Roman</vt:lpstr>
      <vt:lpstr>华文楷体</vt:lpstr>
      <vt:lpstr>思源黑体 CN Regular</vt:lpstr>
      <vt:lpstr>思源黑体 CN Bold</vt:lpstr>
      <vt:lpstr>思源黑体 CN Bold</vt:lpstr>
      <vt:lpstr>方正细珊瑚简体</vt:lpstr>
      <vt:lpstr>方正细珊瑚繁体</vt:lpstr>
      <vt:lpstr>方正细黑一简体</vt:lpstr>
      <vt:lpstr>义启嘟嘟体</vt:lpstr>
      <vt:lpstr>方正姚体简体</vt:lpstr>
      <vt:lpstr>方正品尚黑</vt:lpstr>
      <vt:lpstr>方正公文小标宋</vt:lpstr>
      <vt:lpstr>汉仪粗仿宋简</vt:lpstr>
      <vt:lpstr>汉仪中简黑简</vt:lpstr>
      <vt:lpstr>方正兰亭粗黑_GBK</vt:lpstr>
      <vt:lpstr>楷体_GB2312</vt:lpstr>
      <vt:lpstr>汉仪楷体简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六月</cp:lastModifiedBy>
  <cp:revision>24</cp:revision>
  <dcterms:created xsi:type="dcterms:W3CDTF">2023-10-23T06:58:28Z</dcterms:created>
  <dcterms:modified xsi:type="dcterms:W3CDTF">2023-10-23T06:58:28Z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2052-6.2.2.8394</vt:lpwstr>
  </property>
  <property fmtid="{D5CDD505-2E9C-101B-9397-08002B2CF9AE}" pid="3" name="ICV">
    <vt:lpwstr>52120BC4D3BAA183B3CD3565B294139C_43</vt:lpwstr>
  </property>
</Properties>
</file>