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13.svg" ContentType="image/svg+xml"/>
  <Override PartName="/ppt/media/image15.svg" ContentType="image/svg+xml"/>
  <Override PartName="/ppt/media/image18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media/image26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5"/>
  </p:notesMasterIdLst>
  <p:sldIdLst>
    <p:sldId id="2938" r:id="rId5"/>
    <p:sldId id="2959" r:id="rId6"/>
    <p:sldId id="2977" r:id="rId7"/>
    <p:sldId id="2940" r:id="rId8"/>
    <p:sldId id="2941" r:id="rId9"/>
    <p:sldId id="2945" r:id="rId10"/>
    <p:sldId id="2994" r:id="rId11"/>
    <p:sldId id="2995" r:id="rId12"/>
    <p:sldId id="2946" r:id="rId13"/>
    <p:sldId id="2958" r:id="rId14"/>
    <p:sldId id="2942" r:id="rId16"/>
    <p:sldId id="2996" r:id="rId17"/>
    <p:sldId id="2997" r:id="rId18"/>
    <p:sldId id="2998" r:id="rId19"/>
    <p:sldId id="2999" r:id="rId20"/>
    <p:sldId id="3000" r:id="rId21"/>
    <p:sldId id="3001" r:id="rId22"/>
    <p:sldId id="2976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66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jpeg"/><Relationship Id="rId2" Type="http://schemas.openxmlformats.org/officeDocument/2006/relationships/tags" Target="../tags/tag60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jpeg"/><Relationship Id="rId2" Type="http://schemas.openxmlformats.org/officeDocument/2006/relationships/tags" Target="../tags/tag6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jpeg"/><Relationship Id="rId2" Type="http://schemas.openxmlformats.org/officeDocument/2006/relationships/tags" Target="../tags/tag62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jpeg"/><Relationship Id="rId2" Type="http://schemas.openxmlformats.org/officeDocument/2006/relationships/tags" Target="../tags/tag63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jpeg"/><Relationship Id="rId2" Type="http://schemas.openxmlformats.org/officeDocument/2006/relationships/tags" Target="../tags/tag64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jpeg"/><Relationship Id="rId2" Type="http://schemas.openxmlformats.org/officeDocument/2006/relationships/tags" Target="../tags/tag65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2" Type="http://schemas.openxmlformats.org/officeDocument/2006/relationships/slideLayout" Target="../slideLayouts/slideLayout7.xml"/><Relationship Id="rId41" Type="http://schemas.openxmlformats.org/officeDocument/2006/relationships/tags" Target="../tags/tag32.xml"/><Relationship Id="rId40" Type="http://schemas.openxmlformats.org/officeDocument/2006/relationships/tags" Target="../tags/tag31.xml"/><Relationship Id="rId4" Type="http://schemas.openxmlformats.org/officeDocument/2006/relationships/tags" Target="../tags/tag5.xml"/><Relationship Id="rId39" Type="http://schemas.openxmlformats.org/officeDocument/2006/relationships/tags" Target="../tags/tag30.xml"/><Relationship Id="rId38" Type="http://schemas.openxmlformats.org/officeDocument/2006/relationships/tags" Target="../tags/tag29.xml"/><Relationship Id="rId37" Type="http://schemas.openxmlformats.org/officeDocument/2006/relationships/tags" Target="../tags/tag28.xml"/><Relationship Id="rId36" Type="http://schemas.openxmlformats.org/officeDocument/2006/relationships/tags" Target="../tags/tag27.xml"/><Relationship Id="rId35" Type="http://schemas.openxmlformats.org/officeDocument/2006/relationships/tags" Target="../tags/tag26.xml"/><Relationship Id="rId34" Type="http://schemas.openxmlformats.org/officeDocument/2006/relationships/tags" Target="../tags/tag25.xml"/><Relationship Id="rId33" Type="http://schemas.openxmlformats.org/officeDocument/2006/relationships/image" Target="../media/image15.svg"/><Relationship Id="rId32" Type="http://schemas.openxmlformats.org/officeDocument/2006/relationships/image" Target="../media/image14.png"/><Relationship Id="rId31" Type="http://schemas.openxmlformats.org/officeDocument/2006/relationships/tags" Target="../tags/tag24.xml"/><Relationship Id="rId30" Type="http://schemas.openxmlformats.org/officeDocument/2006/relationships/image" Target="../media/image13.svg"/><Relationship Id="rId3" Type="http://schemas.openxmlformats.org/officeDocument/2006/relationships/image" Target="../media/image5.png"/><Relationship Id="rId29" Type="http://schemas.openxmlformats.org/officeDocument/2006/relationships/image" Target="../media/image12.png"/><Relationship Id="rId28" Type="http://schemas.openxmlformats.org/officeDocument/2006/relationships/tags" Target="../tags/tag23.xml"/><Relationship Id="rId27" Type="http://schemas.openxmlformats.org/officeDocument/2006/relationships/image" Target="../media/image11.svg"/><Relationship Id="rId26" Type="http://schemas.openxmlformats.org/officeDocument/2006/relationships/image" Target="../media/image10.png"/><Relationship Id="rId25" Type="http://schemas.openxmlformats.org/officeDocument/2006/relationships/tags" Target="../tags/tag22.xml"/><Relationship Id="rId24" Type="http://schemas.openxmlformats.org/officeDocument/2006/relationships/image" Target="../media/image9.svg"/><Relationship Id="rId23" Type="http://schemas.openxmlformats.org/officeDocument/2006/relationships/image" Target="../media/image8.png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4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image" Target="../media/image7.svg"/><Relationship Id="rId10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tags" Target="../tags/tag33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8" Type="http://schemas.openxmlformats.org/officeDocument/2006/relationships/slideLayout" Target="../slideLayouts/slideLayout7.xml"/><Relationship Id="rId37" Type="http://schemas.openxmlformats.org/officeDocument/2006/relationships/image" Target="../media/image26.svg"/><Relationship Id="rId36" Type="http://schemas.openxmlformats.org/officeDocument/2006/relationships/image" Target="../media/image25.png"/><Relationship Id="rId35" Type="http://schemas.openxmlformats.org/officeDocument/2006/relationships/tags" Target="../tags/tag59.xml"/><Relationship Id="rId34" Type="http://schemas.openxmlformats.org/officeDocument/2006/relationships/image" Target="../media/image24.svg"/><Relationship Id="rId33" Type="http://schemas.openxmlformats.org/officeDocument/2006/relationships/image" Target="../media/image23.png"/><Relationship Id="rId32" Type="http://schemas.openxmlformats.org/officeDocument/2006/relationships/tags" Target="../tags/tag58.xml"/><Relationship Id="rId31" Type="http://schemas.openxmlformats.org/officeDocument/2006/relationships/image" Target="../media/image22.svg"/><Relationship Id="rId30" Type="http://schemas.openxmlformats.org/officeDocument/2006/relationships/image" Target="../media/image21.png"/><Relationship Id="rId3" Type="http://schemas.openxmlformats.org/officeDocument/2006/relationships/tags" Target="../tags/tag35.xml"/><Relationship Id="rId29" Type="http://schemas.openxmlformats.org/officeDocument/2006/relationships/tags" Target="../tags/tag57.xml"/><Relationship Id="rId28" Type="http://schemas.openxmlformats.org/officeDocument/2006/relationships/image" Target="../media/image20.svg"/><Relationship Id="rId27" Type="http://schemas.openxmlformats.org/officeDocument/2006/relationships/image" Target="../media/image19.png"/><Relationship Id="rId26" Type="http://schemas.openxmlformats.org/officeDocument/2006/relationships/tags" Target="../tags/tag56.xml"/><Relationship Id="rId25" Type="http://schemas.openxmlformats.org/officeDocument/2006/relationships/image" Target="../media/image18.svg"/><Relationship Id="rId24" Type="http://schemas.openxmlformats.org/officeDocument/2006/relationships/image" Target="../media/image17.png"/><Relationship Id="rId23" Type="http://schemas.openxmlformats.org/officeDocument/2006/relationships/tags" Target="../tags/tag55.xml"/><Relationship Id="rId22" Type="http://schemas.openxmlformats.org/officeDocument/2006/relationships/tags" Target="../tags/tag54.xml"/><Relationship Id="rId21" Type="http://schemas.openxmlformats.org/officeDocument/2006/relationships/tags" Target="../tags/tag53.xml"/><Relationship Id="rId20" Type="http://schemas.openxmlformats.org/officeDocument/2006/relationships/tags" Target="../tags/tag52.xml"/><Relationship Id="rId2" Type="http://schemas.openxmlformats.org/officeDocument/2006/relationships/tags" Target="../tags/tag34.xml"/><Relationship Id="rId19" Type="http://schemas.openxmlformats.org/officeDocument/2006/relationships/tags" Target="../tags/tag51.xml"/><Relationship Id="rId18" Type="http://schemas.openxmlformats.org/officeDocument/2006/relationships/tags" Target="../tags/tag50.xml"/><Relationship Id="rId17" Type="http://schemas.openxmlformats.org/officeDocument/2006/relationships/tags" Target="../tags/tag49.xml"/><Relationship Id="rId16" Type="http://schemas.openxmlformats.org/officeDocument/2006/relationships/tags" Target="../tags/tag48.xml"/><Relationship Id="rId15" Type="http://schemas.openxmlformats.org/officeDocument/2006/relationships/tags" Target="../tags/tag47.xml"/><Relationship Id="rId14" Type="http://schemas.openxmlformats.org/officeDocument/2006/relationships/tags" Target="../tags/tag46.xml"/><Relationship Id="rId13" Type="http://schemas.openxmlformats.org/officeDocument/2006/relationships/tags" Target="../tags/tag45.xml"/><Relationship Id="rId12" Type="http://schemas.openxmlformats.org/officeDocument/2006/relationships/tags" Target="../tags/tag44.xml"/><Relationship Id="rId11" Type="http://schemas.openxmlformats.org/officeDocument/2006/relationships/tags" Target="../tags/tag43.xml"/><Relationship Id="rId10" Type="http://schemas.openxmlformats.org/officeDocument/2006/relationships/tags" Target="../tags/tag4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27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786255" y="1621155"/>
            <a:ext cx="9027160" cy="33699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ctr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机遇都是靠自己争取到的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　　在一个销售展会上，国内某公司的经理说：请坐着的人都站起来，看看自己的座椅上有什么东西。结果每个人都在自己的椅子下发现了钱，最少的捡到一枚一块钱的硬币，最多的有人拿到了100块。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　　这位经理说：这些钱都是你们的了，但你们知道我为什么要在座椅地下放钱吗？无人能猜出经历的意思。最后经理慢慢的地道出了其中的理由，他说：“我只不过想告诉大家一个非常容易被大家不重要甚至忘掉的道理：坐着不动的人很难赚到钱”所以说不勤奋的人都很难有所成就。</a:t>
            </a:r>
            <a:endParaRPr lang="en-US" altLang="zh-CN" sz="1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　　当你坐着犹豫做什么的时候，不知道未来的时侯，不妨果断地站起来，因为在机会来到的时候，才会措不及防，一旦你的停顿或者措不及防就与机会擦肩而过！所以与其犹豫不决的时候不如果断一点选择，哪怕结果是不可定的，但中途所学到的必是你所欠缺的经验！</a:t>
            </a:r>
            <a:endParaRPr lang="en-US" altLang="zh-CN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52349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推销技巧与语言表达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一、开场白要好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686425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好的开场白是成功的一半。创意开场，第一时间令顾客心潮澎湃的、别出心裁的开场白，顾客听到即动心。洽谈中的顾客在刚开始的一分钟所获得的信息一般比以后 10 分钟里获得的要深刻得多，在开场推销前，可以与顾客稍做闲谈，以营造自然开放的气氛。在开场时，就迅速让顾客了解自己能够从本次洽谈中得到哪些利益，使顾客知道对方曾考虑过他的兴趣与需要，是真诚地想促成本次洽谈。如迅速进入主体，可使用“您真有眼光，这个是我们的爆款，性价比最高的。现在做活动，购买</a:t>
            </a:r>
            <a:endParaRPr lang="zh-CN" altLang="en-US"/>
          </a:p>
          <a:p>
            <a:pPr indent="0" fontAlgn="auto">
              <a:lnSpc>
                <a:spcPct val="130000"/>
              </a:lnSpc>
            </a:pPr>
            <a:r>
              <a:rPr lang="zh-CN" altLang="en-US"/>
              <a:t>即送礼品，还有店铺优惠券可以领取的哦”。</a:t>
            </a:r>
            <a:endParaRPr lang="zh-CN" altLang="en-US"/>
          </a:p>
        </p:txBody>
      </p:sp>
      <p:pic>
        <p:nvPicPr>
          <p:cNvPr id="103" name="图片 10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21525" y="1894840"/>
            <a:ext cx="3620770" cy="33420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二、善于提问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686425" cy="40481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在推销中，推销人员应以一种自然而然的方式激起顾客的购买欲望。这种方式就是提问。通过提问，推销人员可以获得顾客在想什么、购买动机如何、关注点在哪里等信息。这样就拥有掌控权，并引导他们的注意力，让他们进入你所想要的状态。但是，切记在向顾客提出问题后，希望从顾客的口中得到“是”“对的”等等一些肯定的答案。如客户提问：“肢体酸痛、风湿可以用这种药吗？”你回答：“嗯呐，女士，可以的，我们这款有促进血液循环，缓解疼痛的效果的。您这边是买给老人用，还是自己用呢？”顾客就能从你的回答中得到他想知道的信息，为后续购买打下基础。</a:t>
            </a:r>
            <a:endParaRPr lang="zh-CN" altLang="en-US"/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05650" y="2049780"/>
            <a:ext cx="3923030" cy="2740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三、不时赞美顾客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559425" cy="3328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卡耐基说，“人性的弱点之一就是喜欢别人赞美”。每个人都觉得自己有可供夸耀的地方。推销人员如果能够抓住顾客的这个心理，就能成功地接近顾客。用赞美的方式开始销售就会很容易获得顾客的好感，销售成功的希望也大为增加。当然，利用赞美的方法时必须看准对象，了解情况，选对时机，要恰如其分，让顾客感到诚恳之意。当顾客说，“买给我妈用的，她经常这里痛那里痛”，你回答“您真孝顺，知道时刻想着关心家人”，就让顾客感觉很舒服。</a:t>
            </a:r>
            <a:endParaRPr lang="zh-CN" altLang="en-US"/>
          </a:p>
        </p:txBody>
      </p:sp>
      <p:pic>
        <p:nvPicPr>
          <p:cNvPr id="105" name="图片 104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970395" y="1939290"/>
            <a:ext cx="3710305" cy="28936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四、替顾客着想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348605" cy="3328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时刻站在顾客的角度，替顾客着想。纵观时下，有多少推销人员忙碌一整天下来，却始终一点成绩也没有，为什么呢？因为他们满脑子想的，只是他们自己的需要，而不换位站在顾客的角度想象，顾客需要买什么东西。相反，如果推销人员能使他们了解推销工作是在帮助他们解决问题，在这种情况下，他们自然会掏钱买东西。每个人都需要使自己懂得别人的需求，才能够得到别人的欣赏，也就能够得到别人的好意和欢迎。</a:t>
            </a:r>
            <a:endParaRPr lang="zh-CN" altLang="en-US"/>
          </a:p>
        </p:txBody>
      </p:sp>
      <p:pic>
        <p:nvPicPr>
          <p:cNvPr id="107" name="图片 106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688455" y="1460500"/>
            <a:ext cx="4218305" cy="3937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五、顾客永远是对的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509395"/>
            <a:ext cx="5715000" cy="4407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推销人员的目的是推销商品而不是卖弄自己的知识或才能，因此推销人员一定要谦和有礼，与顾客建立良好的人际关系。遇到顾客说错话不要立刻给予反驳，要使顾客在整个过程中处处受到尊敬，而不应该用批评来毁坏其形象。如果必须要提出不同观点或纠正别人的话，尽可能把话说的得当一些，要一心一意做到对事不对人。如顾客电话问询：“这收到怎么破了？”你可以这样回答：“真的非常抱歉，您能把破损的地方还有包装箱拍照发给我吗？可能是快递途中有地方压坏了，您寄回来，我给您更换。为了不耽误您的使用，您寄过来时给我单号，我看到后给您同时补发出去。运费您帮忙垫付下，我们收到就退给您，您看可以吗？”</a:t>
            </a:r>
            <a:endParaRPr lang="zh-CN" altLang="en-US"/>
          </a:p>
        </p:txBody>
      </p:sp>
      <p:pic>
        <p:nvPicPr>
          <p:cNvPr id="108" name="图片 107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015480" y="2091055"/>
            <a:ext cx="3975100" cy="26758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74210" y="880110"/>
            <a:ext cx="3243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六、善用赠品、小礼物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71575" y="1764665"/>
            <a:ext cx="4783455" cy="3328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推销人员要善于利用赠品、小礼物来引起顾客的注意，进而和顾客认识并接近，并由此转入推销面谈。推销人员在选择什么礼品作为馈赠时，应注意以下几点：慎重选择馈赠礼品；用来作为接近的礼品只能当作接近顾客的见面礼与媒介，而绝不能当作讨好顾客的手段；礼品的内容与金额的大小必须符合国家有关规定，不可把馈赠变成贿赂；礼品尽量与所推销的产品有某种联系，最好是互补品。</a:t>
            </a:r>
            <a:endParaRPr lang="zh-CN" altLang="en-US"/>
          </a:p>
        </p:txBody>
      </p:sp>
      <p:pic>
        <p:nvPicPr>
          <p:cNvPr id="110" name="图片 10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84035" y="1764665"/>
            <a:ext cx="3319780" cy="336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030855" y="2967990"/>
            <a:ext cx="5669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单元八　推销话术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8305" y="3753485"/>
            <a:ext cx="856551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了解推销的含义、特点和方式。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运用基本礼仪知识与客户交往。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理解和掌握推销的技巧与话术特点。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3847" y="2990714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0053" y="2964237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8510" y="3148965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认识推销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3155" y="3148965"/>
            <a:ext cx="3160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ea"/>
                <a:sym typeface="+mn-lt"/>
              </a:rPr>
              <a:t>推销技巧与语言表达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认识推销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一、推销的含义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686425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/>
              <a:t>广义的推销是由信息发出者运用一定的方法与技巧，通过沟通、说服、诱导与帮助等手段，使信息接收者接受发出者的建议、观点、愿望、形象等活动的总称。狭义的推销是指企业营销组合策略中的人员推销，即企业推销人员通过传递信息、说服等技巧与手段，确认、激活顾客需求，并用适宜的产品满足顾客需求，以实现双方利益交换的过程。这个过程既是一个向市场提供商品的供应过程，又是一个激发顾客的需求、引起顾购买欲望的需求引导过程，还是一个了解顾客需求、为客户提供服务以满足顾客需求的过程。</a:t>
            </a:r>
            <a:endParaRPr lang="zh-CN" altLang="en-US"/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31685" y="1721485"/>
            <a:ext cx="3795395" cy="3575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二、推销的特点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17103" y="1619328"/>
            <a:ext cx="1897418" cy="4010803"/>
          </a:xfrm>
          <a:prstGeom prst="rect">
            <a:avLst/>
          </a:prstGeom>
        </p:spPr>
      </p:pic>
      <p:sp>
        <p:nvSpPr>
          <p:cNvPr id="64" name="任意多边形 63"/>
          <p:cNvSpPr/>
          <p:nvPr>
            <p:custDataLst>
              <p:tags r:id="rId4"/>
            </p:custDataLst>
          </p:nvPr>
        </p:nvSpPr>
        <p:spPr>
          <a:xfrm>
            <a:off x="1036254" y="3132088"/>
            <a:ext cx="2054666" cy="1269424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129" h="2551">
                <a:moveTo>
                  <a:pt x="0" y="0"/>
                </a:moveTo>
                <a:lnTo>
                  <a:pt x="2854" y="0"/>
                </a:lnTo>
                <a:lnTo>
                  <a:pt x="2888" y="0"/>
                </a:lnTo>
                <a:lnTo>
                  <a:pt x="2888" y="0"/>
                </a:lnTo>
                <a:lnTo>
                  <a:pt x="2919" y="2"/>
                </a:lnTo>
                <a:cubicBezTo>
                  <a:pt x="3593" y="36"/>
                  <a:pt x="4129" y="593"/>
                  <a:pt x="4129" y="1276"/>
                </a:cubicBezTo>
                <a:cubicBezTo>
                  <a:pt x="4129" y="1958"/>
                  <a:pt x="3593" y="2515"/>
                  <a:pt x="2919" y="2549"/>
                </a:cubicBezTo>
                <a:lnTo>
                  <a:pt x="2888" y="2551"/>
                </a:lnTo>
                <a:lnTo>
                  <a:pt x="2888" y="2551"/>
                </a:lnTo>
                <a:lnTo>
                  <a:pt x="2854" y="2551"/>
                </a:lnTo>
                <a:lnTo>
                  <a:pt x="0" y="2551"/>
                </a:lnTo>
                <a:lnTo>
                  <a:pt x="0" y="0"/>
                </a:lnTo>
                <a:close/>
              </a:path>
            </a:pathLst>
          </a:custGeom>
          <a:solidFill>
            <a:srgbClr val="8F7FF0"/>
          </a:solidFill>
          <a:ln>
            <a:noFill/>
          </a:ln>
          <a:effectLst/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/>
          <p:nvPr>
            <p:custDataLst>
              <p:tags r:id="rId5"/>
            </p:custDataLst>
          </p:nvPr>
        </p:nvSpPr>
        <p:spPr>
          <a:xfrm>
            <a:off x="2066822" y="3319192"/>
            <a:ext cx="895713" cy="895713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srgbClr val="FFFFFF">
                <a:lumMod val="8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>
            <p:custDataLst>
              <p:tags r:id="rId6"/>
            </p:custDataLst>
          </p:nvPr>
        </p:nvSpPr>
        <p:spPr>
          <a:xfrm>
            <a:off x="2690338" y="5459946"/>
            <a:ext cx="564299" cy="564299"/>
          </a:xfrm>
          <a:prstGeom prst="ellipse">
            <a:avLst/>
          </a:prstGeom>
          <a:solidFill>
            <a:srgbClr val="8F7FF0">
              <a:lumMod val="20000"/>
              <a:lumOff val="80000"/>
            </a:srgbClr>
          </a:solidFill>
          <a:ln>
            <a:noFill/>
          </a:ln>
          <a:effectLst>
            <a:outerShdw blurRad="63500" sx="102000" sy="102000" algn="ctr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椭圆 5"/>
          <p:cNvSpPr/>
          <p:nvPr>
            <p:custDataLst>
              <p:tags r:id="rId7"/>
            </p:custDataLst>
          </p:nvPr>
        </p:nvSpPr>
        <p:spPr>
          <a:xfrm>
            <a:off x="2690338" y="1270000"/>
            <a:ext cx="564299" cy="564299"/>
          </a:xfrm>
          <a:prstGeom prst="ellipse">
            <a:avLst/>
          </a:prstGeom>
          <a:solidFill>
            <a:srgbClr val="FDE014">
              <a:lumMod val="20000"/>
              <a:lumOff val="80000"/>
            </a:srgbClr>
          </a:solidFill>
          <a:ln>
            <a:noFill/>
          </a:ln>
          <a:effectLst>
            <a:outerShdw blurRad="63500" sx="102000" sy="102000" algn="ctr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80" name="任意多边形 79"/>
          <p:cNvSpPr/>
          <p:nvPr>
            <p:custDataLst>
              <p:tags r:id="rId8"/>
            </p:custDataLst>
          </p:nvPr>
        </p:nvSpPr>
        <p:spPr>
          <a:xfrm>
            <a:off x="1036254" y="3094766"/>
            <a:ext cx="2130801" cy="134456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4129" h="2551">
                <a:moveTo>
                  <a:pt x="0" y="0"/>
                </a:moveTo>
                <a:lnTo>
                  <a:pt x="2854" y="0"/>
                </a:lnTo>
                <a:lnTo>
                  <a:pt x="2888" y="0"/>
                </a:lnTo>
                <a:lnTo>
                  <a:pt x="2888" y="0"/>
                </a:lnTo>
                <a:lnTo>
                  <a:pt x="2919" y="2"/>
                </a:lnTo>
                <a:cubicBezTo>
                  <a:pt x="3593" y="36"/>
                  <a:pt x="4129" y="593"/>
                  <a:pt x="4129" y="1276"/>
                </a:cubicBezTo>
                <a:cubicBezTo>
                  <a:pt x="4129" y="1958"/>
                  <a:pt x="3593" y="2515"/>
                  <a:pt x="2919" y="2549"/>
                </a:cubicBezTo>
                <a:lnTo>
                  <a:pt x="2888" y="2551"/>
                </a:lnTo>
                <a:lnTo>
                  <a:pt x="2888" y="2551"/>
                </a:lnTo>
                <a:lnTo>
                  <a:pt x="2854" y="2551"/>
                </a:lnTo>
                <a:lnTo>
                  <a:pt x="0" y="2551"/>
                </a:lnTo>
                <a:lnTo>
                  <a:pt x="0" y="0"/>
                </a:lnTo>
                <a:close/>
              </a:path>
            </a:pathLst>
          </a:custGeom>
          <a:noFill/>
          <a:ln w="25400">
            <a:solidFill>
              <a:srgbClr val="8F7FF0"/>
            </a:solidFill>
            <a:prstDash val="lgDash"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6963ED"/>
                </a:solidFill>
              </a14:hiddenFill>
            </a:ext>
          </a:ex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0" name="图片 89" descr="31393935333132383b31393939333930313bbcbccaf5b1a8b1ed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12624" y="3464497"/>
            <a:ext cx="604606" cy="604606"/>
          </a:xfrm>
          <a:prstGeom prst="rect">
            <a:avLst/>
          </a:prstGeom>
        </p:spPr>
      </p:pic>
      <p:cxnSp>
        <p:nvCxnSpPr>
          <p:cNvPr id="81" name="肘形连接符 80"/>
          <p:cNvCxnSpPr/>
          <p:nvPr>
            <p:custDataLst>
              <p:tags r:id="rId12"/>
            </p:custDataLst>
          </p:nvPr>
        </p:nvCxnSpPr>
        <p:spPr>
          <a:xfrm>
            <a:off x="5212765" y="1588476"/>
            <a:ext cx="4945330" cy="149285"/>
          </a:xfrm>
          <a:prstGeom prst="bentConnector3">
            <a:avLst>
              <a:gd name="adj1" fmla="val 8130"/>
            </a:avLst>
          </a:prstGeom>
          <a:ln w="25400">
            <a:solidFill>
              <a:srgbClr val="FDE014"/>
            </a:solidFill>
            <a:prstDash val="dash"/>
            <a:tailEnd type="oval"/>
          </a:ln>
        </p:spPr>
        <p:style>
          <a:lnRef idx="1">
            <a:srgbClr val="6963ED"/>
          </a:lnRef>
          <a:fillRef idx="0">
            <a:srgbClr val="6963ED"/>
          </a:fillRef>
          <a:effectRef idx="0">
            <a:srgbClr val="6963ED"/>
          </a:effectRef>
          <a:fontRef idx="minor">
            <a:srgbClr val="000000"/>
          </a:fontRef>
        </p:style>
      </p:cxnSp>
      <p:cxnSp>
        <p:nvCxnSpPr>
          <p:cNvPr id="82" name="肘形连接符 81"/>
          <p:cNvCxnSpPr/>
          <p:nvPr>
            <p:custDataLst>
              <p:tags r:id="rId13"/>
            </p:custDataLst>
          </p:nvPr>
        </p:nvCxnSpPr>
        <p:spPr>
          <a:xfrm>
            <a:off x="5892014" y="3068890"/>
            <a:ext cx="4255134" cy="180138"/>
          </a:xfrm>
          <a:prstGeom prst="bentConnector3">
            <a:avLst>
              <a:gd name="adj1" fmla="val 4065"/>
            </a:avLst>
          </a:prstGeom>
          <a:ln w="25400">
            <a:solidFill>
              <a:srgbClr val="6963ED"/>
            </a:solidFill>
            <a:prstDash val="dash"/>
            <a:tailEnd type="oval"/>
          </a:ln>
        </p:spPr>
        <p:style>
          <a:lnRef idx="1">
            <a:srgbClr val="6963ED"/>
          </a:lnRef>
          <a:fillRef idx="0">
            <a:srgbClr val="6963ED"/>
          </a:fillRef>
          <a:effectRef idx="0">
            <a:srgbClr val="6963ED"/>
          </a:effectRef>
          <a:fontRef idx="minor">
            <a:srgbClr val="000000"/>
          </a:fontRef>
        </p:style>
      </p:cxnSp>
      <p:cxnSp>
        <p:nvCxnSpPr>
          <p:cNvPr id="85" name="肘形连接符 84"/>
          <p:cNvCxnSpPr/>
          <p:nvPr>
            <p:custDataLst>
              <p:tags r:id="rId14"/>
            </p:custDataLst>
          </p:nvPr>
        </p:nvCxnSpPr>
        <p:spPr>
          <a:xfrm>
            <a:off x="5902961" y="4542338"/>
            <a:ext cx="4255134" cy="180138"/>
          </a:xfrm>
          <a:prstGeom prst="bentConnector3">
            <a:avLst>
              <a:gd name="adj1" fmla="val 4065"/>
            </a:avLst>
          </a:prstGeom>
          <a:ln w="25400">
            <a:solidFill>
              <a:srgbClr val="8DD809"/>
            </a:solidFill>
            <a:prstDash val="dash"/>
            <a:tailEnd type="oval"/>
          </a:ln>
        </p:spPr>
        <p:style>
          <a:lnRef idx="1">
            <a:srgbClr val="6963ED"/>
          </a:lnRef>
          <a:fillRef idx="0">
            <a:srgbClr val="6963ED"/>
          </a:fillRef>
          <a:effectRef idx="0">
            <a:srgbClr val="6963ED"/>
          </a:effectRef>
          <a:fontRef idx="minor">
            <a:srgbClr val="000000"/>
          </a:fontRef>
        </p:style>
      </p:cxnSp>
      <p:cxnSp>
        <p:nvCxnSpPr>
          <p:cNvPr id="86" name="肘形连接符 85"/>
          <p:cNvCxnSpPr/>
          <p:nvPr>
            <p:custDataLst>
              <p:tags r:id="rId15"/>
            </p:custDataLst>
          </p:nvPr>
        </p:nvCxnSpPr>
        <p:spPr>
          <a:xfrm>
            <a:off x="5212765" y="5783895"/>
            <a:ext cx="4945330" cy="149285"/>
          </a:xfrm>
          <a:prstGeom prst="bentConnector3">
            <a:avLst>
              <a:gd name="adj1" fmla="val 8130"/>
            </a:avLst>
          </a:prstGeom>
          <a:ln w="25400">
            <a:solidFill>
              <a:srgbClr val="8F7FF0"/>
            </a:solidFill>
            <a:prstDash val="dash"/>
            <a:tailEnd type="oval"/>
          </a:ln>
        </p:spPr>
        <p:style>
          <a:lnRef idx="1">
            <a:srgbClr val="6963ED"/>
          </a:lnRef>
          <a:fillRef idx="0">
            <a:srgbClr val="6963ED"/>
          </a:fillRef>
          <a:effectRef idx="0">
            <a:srgbClr val="6963ED"/>
          </a:effectRef>
          <a:fontRef idx="minor">
            <a:srgbClr val="000000"/>
          </a:fontRef>
        </p:style>
      </p:cxnSp>
      <p:sp>
        <p:nvSpPr>
          <p:cNvPr id="75" name="圆角矩形 74"/>
          <p:cNvSpPr/>
          <p:nvPr>
            <p:custDataLst>
              <p:tags r:id="rId16"/>
            </p:custDataLst>
          </p:nvPr>
        </p:nvSpPr>
        <p:spPr>
          <a:xfrm>
            <a:off x="4356364" y="2864369"/>
            <a:ext cx="1595364" cy="410535"/>
          </a:xfrm>
          <a:prstGeom prst="roundRect">
            <a:avLst>
              <a:gd name="adj" fmla="val 50000"/>
            </a:avLst>
          </a:prstGeom>
          <a:solidFill>
            <a:srgbClr val="6963ED"/>
          </a:solidFill>
          <a:ln>
            <a:noFill/>
          </a:ln>
          <a:effectLst>
            <a:outerShdw blurRad="50800" dist="38100" dir="18900000" algn="bl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8" name="圆角矩形 77"/>
          <p:cNvSpPr/>
          <p:nvPr>
            <p:custDataLst>
              <p:tags r:id="rId17"/>
            </p:custDataLst>
          </p:nvPr>
        </p:nvSpPr>
        <p:spPr>
          <a:xfrm>
            <a:off x="4367809" y="4315424"/>
            <a:ext cx="1595364" cy="410535"/>
          </a:xfrm>
          <a:prstGeom prst="roundRect">
            <a:avLst>
              <a:gd name="adj" fmla="val 50000"/>
            </a:avLst>
          </a:prstGeom>
          <a:solidFill>
            <a:srgbClr val="8DD809"/>
          </a:solidFill>
          <a:ln>
            <a:noFill/>
          </a:ln>
          <a:effectLst>
            <a:outerShdw blurRad="50800" dist="38100" dir="18900000" algn="bl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9" name="圆角矩形 78"/>
          <p:cNvSpPr/>
          <p:nvPr>
            <p:custDataLst>
              <p:tags r:id="rId18"/>
            </p:custDataLst>
          </p:nvPr>
        </p:nvSpPr>
        <p:spPr>
          <a:xfrm>
            <a:off x="3439160" y="5553710"/>
            <a:ext cx="1749425" cy="410845"/>
          </a:xfrm>
          <a:prstGeom prst="roundRect">
            <a:avLst>
              <a:gd name="adj" fmla="val 50000"/>
            </a:avLst>
          </a:prstGeom>
          <a:solidFill>
            <a:srgbClr val="8F7FF0"/>
          </a:solidFill>
          <a:ln>
            <a:noFill/>
          </a:ln>
          <a:effectLst>
            <a:outerShdw blurRad="50800" dist="38100" dir="18900000" algn="bl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8F7FF0"/>
              </a:solidFill>
            </a:endParaRPr>
          </a:p>
        </p:txBody>
      </p:sp>
      <p:sp>
        <p:nvSpPr>
          <p:cNvPr id="74" name="圆角矩形 73"/>
          <p:cNvSpPr/>
          <p:nvPr>
            <p:custDataLst>
              <p:tags r:id="rId19"/>
            </p:custDataLst>
          </p:nvPr>
        </p:nvSpPr>
        <p:spPr>
          <a:xfrm>
            <a:off x="3593515" y="1363552"/>
            <a:ext cx="1595364" cy="410535"/>
          </a:xfrm>
          <a:prstGeom prst="roundRect">
            <a:avLst>
              <a:gd name="adj" fmla="val 50000"/>
            </a:avLst>
          </a:prstGeom>
          <a:solidFill>
            <a:srgbClr val="FDE014"/>
          </a:solidFill>
          <a:ln>
            <a:noFill/>
          </a:ln>
          <a:effectLst>
            <a:outerShdw blurRad="50800" dist="38100" dir="18900000" algn="bl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椭圆 4"/>
          <p:cNvSpPr/>
          <p:nvPr>
            <p:custDataLst>
              <p:tags r:id="rId20"/>
            </p:custDataLst>
          </p:nvPr>
        </p:nvSpPr>
        <p:spPr>
          <a:xfrm>
            <a:off x="3635315" y="2770319"/>
            <a:ext cx="564299" cy="564299"/>
          </a:xfrm>
          <a:prstGeom prst="ellipse">
            <a:avLst/>
          </a:prstGeom>
          <a:solidFill>
            <a:srgbClr val="6963ED">
              <a:lumMod val="40000"/>
              <a:lumOff val="60000"/>
            </a:srgbClr>
          </a:solidFill>
          <a:ln>
            <a:noFill/>
          </a:ln>
          <a:effectLst>
            <a:outerShdw blurRad="63500" sx="102000" sy="102000" algn="ctr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/>
          <p:nvPr>
            <p:custDataLst>
              <p:tags r:id="rId21"/>
            </p:custDataLst>
          </p:nvPr>
        </p:nvSpPr>
        <p:spPr>
          <a:xfrm>
            <a:off x="3604960" y="4161660"/>
            <a:ext cx="564299" cy="564299"/>
          </a:xfrm>
          <a:prstGeom prst="ellipse">
            <a:avLst/>
          </a:prstGeom>
          <a:solidFill>
            <a:srgbClr val="8DD809">
              <a:lumMod val="40000"/>
              <a:lumOff val="60000"/>
            </a:srgbClr>
          </a:solidFill>
          <a:ln>
            <a:noFill/>
          </a:ln>
          <a:effectLst>
            <a:outerShdw blurRad="63500" sx="102000" sy="102000" algn="ctr" rotWithShape="0">
              <a:srgbClr val="FFFFFF">
                <a:lumMod val="75000"/>
                <a:alpha val="40000"/>
              </a:srgbClr>
            </a:outerShdw>
          </a:effectLst>
        </p:spPr>
        <p:style>
          <a:lnRef idx="2">
            <a:srgbClr val="6963ED">
              <a:shade val="50000"/>
            </a:srgbClr>
          </a:lnRef>
          <a:fillRef idx="1">
            <a:srgbClr val="6963ED"/>
          </a:fillRef>
          <a:effectRef idx="0">
            <a:srgbClr val="6963ED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69" name="图片 68" descr="31393935333132383b31393939333838353bb4b4d2e2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859528" y="1439190"/>
            <a:ext cx="225919" cy="225919"/>
          </a:xfrm>
          <a:prstGeom prst="rect">
            <a:avLst/>
          </a:prstGeom>
        </p:spPr>
      </p:pic>
      <p:pic>
        <p:nvPicPr>
          <p:cNvPr id="71" name="图片 70" descr="31393935333132383b31393939333839383bd7dcbde1bbe3b1a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859528" y="5629136"/>
            <a:ext cx="225919" cy="225919"/>
          </a:xfrm>
          <a:prstGeom prst="rect">
            <a:avLst/>
          </a:prstGeom>
        </p:spPr>
      </p:pic>
      <p:pic>
        <p:nvPicPr>
          <p:cNvPr id="72" name="图片 71" descr="31393935333132383b31393939333930323bc8d5b3ccbcc6bbae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804505" y="2939509"/>
            <a:ext cx="225919" cy="225919"/>
          </a:xfrm>
          <a:prstGeom prst="rect">
            <a:avLst/>
          </a:prstGeom>
        </p:spPr>
      </p:pic>
      <p:pic>
        <p:nvPicPr>
          <p:cNvPr id="73" name="图片 72" descr="31393935333132383b31393939333930343bccd8cae2c8d5d7d3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774150" y="4330850"/>
            <a:ext cx="225919" cy="225919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34"/>
            </p:custDataLst>
          </p:nvPr>
        </p:nvSpPr>
        <p:spPr>
          <a:xfrm>
            <a:off x="3528060" y="1414145"/>
            <a:ext cx="1684655" cy="334645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1600" b="1" spc="300">
                <a:solidFill>
                  <a:srgbClr val="FFFF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（一）双向性</a:t>
            </a:r>
            <a:endParaRPr lang="zh-CN" altLang="en-US" sz="1600" b="1" spc="300">
              <a:solidFill>
                <a:srgbClr val="FFFF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35"/>
            </p:custDataLst>
          </p:nvPr>
        </p:nvSpPr>
        <p:spPr>
          <a:xfrm>
            <a:off x="5814695" y="1325880"/>
            <a:ext cx="5180330" cy="88455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推销并非只是由推销人员向推销对象传递信息的过程，而是信息传递与反馈的双向沟通过程。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6"/>
            </p:custDataLst>
          </p:nvPr>
        </p:nvSpPr>
        <p:spPr>
          <a:xfrm>
            <a:off x="4288790" y="2922905"/>
            <a:ext cx="1772285" cy="334645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1600" spc="300">
                <a:solidFill>
                  <a:srgbClr val="FFFF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（二）完整性</a:t>
            </a:r>
            <a:endParaRPr lang="zh-CN" altLang="en-US" sz="1600" spc="300">
              <a:solidFill>
                <a:srgbClr val="FFFF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37"/>
            </p:custDataLst>
          </p:nvPr>
        </p:nvSpPr>
        <p:spPr>
          <a:xfrm>
            <a:off x="4296410" y="4361815"/>
            <a:ext cx="1728470" cy="334645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1600" spc="300">
                <a:solidFill>
                  <a:srgbClr val="FFFF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（三）灵活性</a:t>
            </a:r>
            <a:endParaRPr lang="zh-CN" altLang="en-US" sz="1600" spc="300">
              <a:solidFill>
                <a:srgbClr val="FFFF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38"/>
            </p:custDataLst>
          </p:nvPr>
        </p:nvSpPr>
        <p:spPr>
          <a:xfrm>
            <a:off x="3331845" y="5600065"/>
            <a:ext cx="1990090" cy="334645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1600" spc="300">
                <a:solidFill>
                  <a:srgbClr val="FFFF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（四）高成本性</a:t>
            </a:r>
            <a:endParaRPr lang="zh-CN" altLang="en-US" sz="1600" spc="300">
              <a:solidFill>
                <a:srgbClr val="FFFF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39"/>
            </p:custDataLst>
          </p:nvPr>
        </p:nvSpPr>
        <p:spPr>
          <a:xfrm>
            <a:off x="6149975" y="2850515"/>
            <a:ext cx="4911725" cy="764540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推销人员从寻找顾客开始，到接触洽谈、说服诱导、达成交易、完成商品所有权的转移。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40"/>
            </p:custDataLst>
          </p:nvPr>
        </p:nvSpPr>
        <p:spPr>
          <a:xfrm>
            <a:off x="6161405" y="4361815"/>
            <a:ext cx="4946015" cy="101790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推销人员在与顾客面对面的接触时，可以随时根据顾客的不同反应，有针对性地调整推销策略。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1"/>
            </p:custDataLst>
          </p:nvPr>
        </p:nvSpPr>
        <p:spPr>
          <a:xfrm>
            <a:off x="5596890" y="5553710"/>
            <a:ext cx="5596255" cy="602615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与其他促销方式相比，人员推销的费用无疑是很高的。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三、推销的方式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9820" y="1721485"/>
            <a:ext cx="5686425" cy="3688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3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（一）直接推销方式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直接推销方式就是通常所说的人员推销方式，它是推销人员与顾客（用户）直接接触的推销方式。主要有面谈推销、电话推销、营业推销和会议推销四种形式。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（二）间接推销方式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间接推销方式就是通常所说的非人员推销方式，它是一种通过传播媒介向顾客宣传推销品，说服和吸引顾客购买推销品的拉式推销方式。间接推销方式具有信息传递速度快、范围广、影响面大、作用时间长等特点，其具体形式有广告推销、公共关系推销等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125970" y="2020570"/>
            <a:ext cx="4078605" cy="30905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350" y="880110"/>
            <a:ext cx="2019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cs typeface="+mn-ea"/>
                <a:sym typeface="+mn-lt"/>
              </a:rPr>
              <a:t>四、推销礼仪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2" name="Straight Connector 49"/>
          <p:cNvCxnSpPr/>
          <p:nvPr>
            <p:custDataLst>
              <p:tags r:id="rId2"/>
            </p:custDataLst>
          </p:nvPr>
        </p:nvCxnSpPr>
        <p:spPr>
          <a:xfrm>
            <a:off x="3847159" y="2690085"/>
            <a:ext cx="90141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3" name="Straight Connector 52"/>
          <p:cNvCxnSpPr/>
          <p:nvPr>
            <p:custDataLst>
              <p:tags r:id="rId3"/>
            </p:custDataLst>
          </p:nvPr>
        </p:nvCxnSpPr>
        <p:spPr>
          <a:xfrm>
            <a:off x="3883037" y="4323626"/>
            <a:ext cx="121422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4" name="Straight Connector 38"/>
          <p:cNvCxnSpPr/>
          <p:nvPr>
            <p:custDataLst>
              <p:tags r:id="rId4"/>
            </p:custDataLst>
          </p:nvPr>
        </p:nvCxnSpPr>
        <p:spPr>
          <a:xfrm>
            <a:off x="6347923" y="2624496"/>
            <a:ext cx="215712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55" name="Straight Connector 41"/>
          <p:cNvCxnSpPr/>
          <p:nvPr>
            <p:custDataLst>
              <p:tags r:id="rId5"/>
            </p:custDataLst>
          </p:nvPr>
        </p:nvCxnSpPr>
        <p:spPr>
          <a:xfrm>
            <a:off x="7367625" y="4211509"/>
            <a:ext cx="90141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57" name="Oval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51375" y="3395299"/>
            <a:ext cx="1607194" cy="1631859"/>
          </a:xfrm>
          <a:prstGeom prst="ellipse">
            <a:avLst/>
          </a:prstGeom>
          <a:solidFill>
            <a:srgbClr val="6FB6A6"/>
          </a:solidFill>
          <a:ln w="762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71556" y="1839679"/>
            <a:ext cx="1607194" cy="1631859"/>
          </a:xfrm>
          <a:prstGeom prst="ellipse">
            <a:avLst/>
          </a:prstGeom>
          <a:solidFill>
            <a:srgbClr val="60A9C3"/>
          </a:solidFill>
          <a:ln w="762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16496" y="1873875"/>
            <a:ext cx="1607194" cy="1631859"/>
          </a:xfrm>
          <a:prstGeom prst="ellipse">
            <a:avLst/>
          </a:prstGeom>
          <a:solidFill>
            <a:srgbClr val="519BDF"/>
          </a:solidFill>
          <a:ln w="762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28829" y="3392496"/>
            <a:ext cx="1607194" cy="1631859"/>
          </a:xfrm>
          <a:prstGeom prst="ellipse">
            <a:avLst/>
          </a:prstGeom>
          <a:solidFill>
            <a:srgbClr val="7DC48A"/>
          </a:solidFill>
          <a:ln w="76200">
            <a:solidFill>
              <a:srgbClr val="7DC48A">
                <a:lumMod val="20000"/>
                <a:lumOff val="80000"/>
              </a:srgb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Oval 57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818335" y="3880765"/>
            <a:ext cx="634581" cy="644111"/>
          </a:xfrm>
          <a:prstGeom prst="ellipse">
            <a:avLst/>
          </a:prstGeom>
          <a:solidFill>
            <a:srgbClr val="6FB6A6"/>
          </a:solidFill>
          <a:ln w="38100">
            <a:solidFill>
              <a:srgbClr val="6FB6A6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Oval 6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851970" y="2304403"/>
            <a:ext cx="634581" cy="644111"/>
          </a:xfrm>
          <a:prstGeom prst="ellipse">
            <a:avLst/>
          </a:prstGeom>
          <a:solidFill>
            <a:srgbClr val="60A9C3"/>
          </a:solidFill>
          <a:ln w="38100">
            <a:solidFill>
              <a:srgbClr val="60A9C3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6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699726" y="4021471"/>
            <a:ext cx="634581" cy="644111"/>
          </a:xfrm>
          <a:prstGeom prst="ellipse">
            <a:avLst/>
          </a:prstGeom>
          <a:solidFill>
            <a:srgbClr val="7DC48A"/>
          </a:solidFill>
          <a:ln w="38100">
            <a:solidFill>
              <a:srgbClr val="7DC48A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Oval 7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63288" y="2334675"/>
            <a:ext cx="634581" cy="644111"/>
          </a:xfrm>
          <a:prstGeom prst="ellipse">
            <a:avLst/>
          </a:prstGeom>
          <a:solidFill>
            <a:srgbClr val="519BDF"/>
          </a:solidFill>
          <a:ln w="38100">
            <a:solidFill>
              <a:srgbClr val="519BDF">
                <a:lumMod val="20000"/>
                <a:lumOff val="80000"/>
              </a:srgbClr>
            </a:solidFill>
          </a:ln>
        </p:spPr>
        <p:txBody>
          <a:bodyPr vert="horz" wrap="square" lIns="91440" tIns="45720" rIns="91440" bIns="45720" numCol="1" anchor="ctr" anchorCtr="0" compatLnSpc="1">
            <a:normAutofit fontScale="62500"/>
          </a:bodyPr>
          <a:lstStyle/>
          <a:p>
            <a:pPr marL="0" marR="0" lvl="0" indent="0" algn="ctr" defTabSz="914400" eaLnBrk="1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Oval 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311404" y="2669343"/>
            <a:ext cx="1594861" cy="1619527"/>
          </a:xfrm>
          <a:prstGeom prst="ellipse">
            <a:avLst/>
          </a:prstGeom>
          <a:solidFill>
            <a:sysClr val="window" lastClr="FFFFFF"/>
          </a:solidFill>
          <a:ln w="152400">
            <a:solidFill>
              <a:sysClr val="window" lastClr="FFFFFF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>
              <a:lnSpc>
                <a:spcPct val="120000"/>
              </a:lnSpc>
            </a:pPr>
            <a:endParaRPr lang="en-US" sz="240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空心弧 77"/>
          <p:cNvSpPr/>
          <p:nvPr>
            <p:custDataLst>
              <p:tags r:id="rId15"/>
            </p:custDataLst>
          </p:nvPr>
        </p:nvSpPr>
        <p:spPr>
          <a:xfrm rot="5400000">
            <a:off x="5311404" y="2681676"/>
            <a:ext cx="1594861" cy="1594861"/>
          </a:xfrm>
          <a:prstGeom prst="blockArc">
            <a:avLst>
              <a:gd name="adj1" fmla="val 21427815"/>
              <a:gd name="adj2" fmla="val 5686052"/>
              <a:gd name="adj3" fmla="val 11408"/>
            </a:avLst>
          </a:prstGeom>
          <a:solidFill>
            <a:srgbClr val="7DC48A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空心弧 88"/>
          <p:cNvSpPr/>
          <p:nvPr>
            <p:custDataLst>
              <p:tags r:id="rId16"/>
            </p:custDataLst>
          </p:nvPr>
        </p:nvSpPr>
        <p:spPr>
          <a:xfrm rot="5400000">
            <a:off x="5311404" y="2681676"/>
            <a:ext cx="1594861" cy="1594861"/>
          </a:xfrm>
          <a:prstGeom prst="blockArc">
            <a:avLst>
              <a:gd name="adj1" fmla="val 10844098"/>
              <a:gd name="adj2" fmla="val 15935468"/>
              <a:gd name="adj3" fmla="val 11244"/>
            </a:avLst>
          </a:prstGeom>
          <a:solidFill>
            <a:srgbClr val="60A9C3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空心弧 89"/>
          <p:cNvSpPr/>
          <p:nvPr>
            <p:custDataLst>
              <p:tags r:id="rId17"/>
            </p:custDataLst>
          </p:nvPr>
        </p:nvSpPr>
        <p:spPr>
          <a:xfrm rot="5400000">
            <a:off x="5311404" y="2681676"/>
            <a:ext cx="1594861" cy="1594861"/>
          </a:xfrm>
          <a:prstGeom prst="blockArc">
            <a:avLst>
              <a:gd name="adj1" fmla="val 5658009"/>
              <a:gd name="adj2" fmla="val 10862140"/>
              <a:gd name="adj3" fmla="val 11078"/>
            </a:avLst>
          </a:prstGeom>
          <a:solidFill>
            <a:srgbClr val="519BDF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空心弧 100"/>
          <p:cNvSpPr/>
          <p:nvPr>
            <p:custDataLst>
              <p:tags r:id="rId18"/>
            </p:custDataLst>
          </p:nvPr>
        </p:nvSpPr>
        <p:spPr>
          <a:xfrm rot="5400000">
            <a:off x="5311404" y="2678312"/>
            <a:ext cx="1594861" cy="1594861"/>
          </a:xfrm>
          <a:prstGeom prst="blockArc">
            <a:avLst>
              <a:gd name="adj1" fmla="val 15944909"/>
              <a:gd name="adj2" fmla="val 21425267"/>
              <a:gd name="adj3" fmla="val 11329"/>
            </a:avLst>
          </a:prstGeom>
          <a:solidFill>
            <a:srgbClr val="6FB6A6"/>
          </a:solidFill>
          <a:ln>
            <a:noFill/>
          </a:ln>
        </p:spPr>
        <p:style>
          <a:lnRef idx="2">
            <a:srgbClr val="519BDF">
              <a:shade val="50000"/>
            </a:srgbClr>
          </a:lnRef>
          <a:fillRef idx="1">
            <a:srgbClr val="519BDF"/>
          </a:fillRef>
          <a:effectRef idx="0">
            <a:srgbClr val="519BDF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19"/>
            </p:custDataLst>
          </p:nvPr>
        </p:nvSpPr>
        <p:spPr>
          <a:xfrm>
            <a:off x="820420" y="1403985"/>
            <a:ext cx="2940685" cy="2314575"/>
          </a:xfrm>
          <a:prstGeom prst="rect">
            <a:avLst/>
          </a:prstGeom>
          <a:noFill/>
        </p:spPr>
        <p:txBody>
          <a:bodyPr wrap="square" rtlCol="0" anchor="ctr" anchorCtr="0"/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30000"/>
              </a:lnSpc>
            </a:pPr>
            <a:r>
              <a:rPr lang="zh-CN" altLang="en-US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（一）使用敬语、谦语和雅语</a:t>
            </a:r>
            <a:endParaRPr lang="zh-CN" altLang="en-US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1. 敬语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是表示尊敬礼貌的词语。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2. 谦语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是向人表示谦恭和自谦的一种词语。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3. 雅语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雅语是指一些比较文雅的词语。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20"/>
            </p:custDataLst>
          </p:nvPr>
        </p:nvSpPr>
        <p:spPr>
          <a:xfrm>
            <a:off x="975995" y="3989705"/>
            <a:ext cx="2592070" cy="153098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 fontAlgn="auto">
              <a:lnSpc>
                <a:spcPct val="130000"/>
              </a:lnSpc>
            </a:pPr>
            <a:r>
              <a:rPr lang="zh-CN" altLang="en-US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（四）善于倾听</a:t>
            </a:r>
            <a:endParaRPr lang="zh-CN" altLang="en-US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就推销而言，善听比善说更重要。倾听顾客谈话，能够赢得顾客好感。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21"/>
            </p:custDataLst>
          </p:nvPr>
        </p:nvSpPr>
        <p:spPr>
          <a:xfrm>
            <a:off x="8637270" y="1642110"/>
            <a:ext cx="2559050" cy="153098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lnSpc>
                <a:spcPct val="130000"/>
              </a:lnSpc>
            </a:pPr>
            <a:r>
              <a:rPr lang="zh-CN" altLang="en-US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（二）语调</a:t>
            </a:r>
            <a:endParaRPr lang="zh-CN" altLang="en-US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语调，也就是说话的语气、声调、语速的快慢和声音大小等。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>
            <p:custDataLst>
              <p:tags r:id="rId22"/>
            </p:custDataLst>
          </p:nvPr>
        </p:nvSpPr>
        <p:spPr>
          <a:xfrm>
            <a:off x="8637270" y="3989705"/>
            <a:ext cx="2586990" cy="127698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lnSpc>
                <a:spcPct val="130000"/>
              </a:lnSpc>
            </a:pPr>
            <a:r>
              <a:rPr lang="zh-CN" altLang="en-US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（三）眼神</a:t>
            </a:r>
            <a:endParaRPr lang="zh-CN" altLang="en-US" b="1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dirty="0">
                <a:solidFill>
                  <a:sysClr val="windowText" lastClr="000000">
                    <a:lumMod val="75000"/>
                    <a:lumOff val="25000"/>
                  </a:sysClr>
                </a:solidFill>
                <a:uFillTx/>
                <a:sym typeface="Arial" panose="020B0604020202020204" pitchFamily="34" charset="0"/>
              </a:rPr>
              <a:t>眼睛是心灵的窗口，眼神是推销人员在交谈中调节与顾客心理距离的手段。</a:t>
            </a:r>
            <a:endParaRPr lang="zh-CN" altLang="en-US" dirty="0">
              <a:solidFill>
                <a:sysClr val="windowText" lastClr="000000">
                  <a:lumMod val="75000"/>
                  <a:lumOff val="25000"/>
                </a:sysClr>
              </a:solidFill>
              <a:uFillTx/>
              <a:sym typeface="Arial" panose="020B0604020202020204" pitchFamily="34" charset="0"/>
            </a:endParaRPr>
          </a:p>
        </p:txBody>
      </p:sp>
      <p:pic>
        <p:nvPicPr>
          <p:cNvPr id="44" name="图形 43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055217" y="4053424"/>
            <a:ext cx="554978" cy="630657"/>
          </a:xfrm>
          <a:prstGeom prst="rect">
            <a:avLst/>
          </a:prstGeom>
        </p:spPr>
      </p:pic>
      <p:pic>
        <p:nvPicPr>
          <p:cNvPr id="45" name="图形 44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766679" y="4113967"/>
            <a:ext cx="403620" cy="428847"/>
          </a:xfrm>
          <a:prstGeom prst="rect">
            <a:avLst/>
          </a:prstGeom>
        </p:spPr>
      </p:pic>
      <p:pic>
        <p:nvPicPr>
          <p:cNvPr id="46" name="图形 4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583929" y="2340280"/>
            <a:ext cx="597022" cy="412029"/>
          </a:xfrm>
          <a:prstGeom prst="rect">
            <a:avLst/>
          </a:prstGeom>
        </p:spPr>
      </p:pic>
      <p:pic>
        <p:nvPicPr>
          <p:cNvPr id="47" name="图形 46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4920117" y="2395218"/>
            <a:ext cx="504525" cy="521343"/>
          </a:xfrm>
          <a:prstGeom prst="rect">
            <a:avLst/>
          </a:prstGeom>
        </p:spPr>
      </p:pic>
      <p:pic>
        <p:nvPicPr>
          <p:cNvPr id="48" name="图形 47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5856291" y="3239457"/>
            <a:ext cx="504525" cy="479299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VALUE" val="214*21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227964_4*l_x*1_1"/>
  <p:tag name="KSO_WM_TEMPLATE_CATEGORY" val="diagram"/>
  <p:tag name="KSO_WM_TEMPLATE_INDEX" val="20227964"/>
  <p:tag name="KSO_WM_UNIT_LAYERLEVEL" val="1_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7964_4*l_h_i*1_1_3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7964_4*l_h_i*1_2_3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7964_4*l_h_i*1_3_3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27964_4*l_h_i*1_4_3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964_4*l_h_i*1_2_2"/>
  <p:tag name="KSO_WM_TEMPLATE_CATEGORY" val="diagram"/>
  <p:tag name="KSO_WM_TEMPLATE_INDEX" val="20227964"/>
  <p:tag name="KSO_WM_UNIT_LAYERLEVEL" val="1_1_1"/>
  <p:tag name="KSO_WM_TAG_VERSION" val="1.0"/>
  <p:tag name="KSO_WM_BEAUTIFY_FLAG" val="#wm#"/>
  <p:tag name="KSO_WM_UNIT_FILL_FORE_SCHEMECOLOR_INDEX" val="5"/>
  <p:tag name="KSO_WM_UNIT_FILL_TYPE" val="1"/>
</p:tagLst>
</file>

<file path=ppt/tags/tag16.xml><?xml version="1.0" encoding="utf-8"?>
<p:tagLst xmlns:p="http://schemas.openxmlformats.org/presentationml/2006/main"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7964_4*l_h_i*1_3_2"/>
  <p:tag name="KSO_WM_TEMPLATE_CATEGORY" val="diagram"/>
  <p:tag name="KSO_WM_TEMPLATE_INDEX" val="20227964"/>
  <p:tag name="KSO_WM_UNIT_LAYERLEVEL" val="1_1_1"/>
  <p:tag name="KSO_WM_TAG_VERSION" val="1.0"/>
  <p:tag name="KSO_WM_BEAUTIFY_FLAG" val="#wm#"/>
  <p:tag name="KSO_WM_UNIT_FILL_FORE_SCHEMECOLOR_INDEX" val="6"/>
  <p:tag name="KSO_WM_UNIT_FILL_TYPE" val="1"/>
</p:tagLst>
</file>

<file path=ppt/tags/tag17.xml><?xml version="1.0" encoding="utf-8"?>
<p:tagLst xmlns:p="http://schemas.openxmlformats.org/presentationml/2006/main"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27964_4*l_h_i*1_4_2"/>
  <p:tag name="KSO_WM_TEMPLATE_CATEGORY" val="diagram"/>
  <p:tag name="KSO_WM_TEMPLATE_INDEX" val="20227964"/>
  <p:tag name="KSO_WM_UNIT_LAYERLEVEL" val="1_1_1"/>
  <p:tag name="KSO_WM_TAG_VERSION" val="1.0"/>
  <p:tag name="KSO_WM_BEAUTIFY_FLAG" val="#wm#"/>
  <p:tag name="KSO_WM_UNIT_FILL_FORE_SCHEMECOLOR_INDEX" val="9"/>
  <p:tag name="KSO_WM_UNIT_FILL_TYPE" val="1"/>
</p:tagLst>
</file>

<file path=ppt/tags/tag18.xml><?xml version="1.0" encoding="utf-8"?>
<p:tagLst xmlns:p="http://schemas.openxmlformats.org/presentationml/2006/main"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964_4*l_h_i*1_1_2"/>
  <p:tag name="KSO_WM_TEMPLATE_CATEGORY" val="diagram"/>
  <p:tag name="KSO_WM_TEMPLATE_INDEX" val="20227964"/>
  <p:tag name="KSO_WM_UNIT_LAYERLEVEL" val="1_1_1"/>
  <p:tag name="KSO_WM_TAG_VERSION" val="1.0"/>
  <p:tag name="KSO_WM_BEAUTIFY_FLAG" val="#wm#"/>
  <p:tag name="KSO_WM_UNIT_FILL_FORE_SCHEMECOLOR_INDEX" val="7"/>
  <p:tag name="KSO_WM_UNIT_FILL_TYPE" val="1"/>
</p:tagLst>
</file>

<file path=ppt/tags/tag19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64_4*l_h_i*1_2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FILL_FORE_SCHEMECOLOR_INDEX_BRIGHTNESS" val="0.6"/>
  <p:tag name="KSO_WM_UNIT_FILL_FORE_SCHEMECOLOR_INDEX" val="8"/>
  <p:tag name="KSO_WM_UNIT_FILL_TYPE" val="1"/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7964_4*l_h_i*1_3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64_4*l_h_x*1_1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4_1"/>
  <p:tag name="KSO_WM_UNIT_ID" val="diagram20227964_4*l_h_x*1_4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64_4*l_h_x*1_2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27964_4*l_h_x*1_3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64_4*l_h_a*1_1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7964_4*l_h_f*1_1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964_4*l_h_a*1_2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7964_4*l_h_a*1_3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227964_4*l_h_a*1_4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64_4*l_h_f*1_2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7964_4*l_h_f*1_3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27964_4*l_h_f*1_4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69785_2*q_h_i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1"/>
  <p:tag name="KSO_WM_UNIT_ID" val="diagram20169785_2*q_h_i*1_4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69785_2*q_h_i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69785_2*q_h_i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785_2*q_h_i*1_3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69785_2*q_h_i*1_2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227964_4*l_i*1_1"/>
  <p:tag name="KSO_WM_TEMPLATE_CATEGORY" val="diagram"/>
  <p:tag name="KSO_WM_TEMPLATE_INDEX" val="20227964"/>
  <p:tag name="KSO_WM_UNIT_LAYERLEVEL" val="1_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69785_2*q_h_i*1_1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2"/>
  <p:tag name="KSO_WM_UNIT_ID" val="diagram20169785_2*q_h_i*1_4_2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3"/>
  <p:tag name="KSO_WM_UNIT_ID" val="diagram20169785_2*q_h_i*1_3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7"/>
  <p:tag name="KSO_WM_UNIT_LINE_FILL_TYPE" val="2"/>
  <p:tag name="KSO_WM_UNIT_TEXT_FILL_FORE_SCHEMECOLOR_INDEX" val="14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3"/>
  <p:tag name="KSO_WM_UNIT_ID" val="diagram20169785_2*q_h_i*1_2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3"/>
  <p:tag name="KSO_WM_UNIT_ID" val="diagram20169785_2*q_h_i*1_4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8"/>
  <p:tag name="KSO_WM_UNIT_LINE_FILL_TYPE" val="2"/>
  <p:tag name="KSO_WM_UNIT_TEXT_FILL_FORE_SCHEMECOLOR_INDEX" val="14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3"/>
  <p:tag name="KSO_WM_UNIT_ID" val="diagram20169785_2*q_h_i*1_1_3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69785_2*q_i*1_1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69785_2*q_i*1_2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169785_2*q_i*1_3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169785_2*q_i*1_4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227964_4*l_i*1_2"/>
  <p:tag name="KSO_WM_TEMPLATE_CATEGORY" val="diagram"/>
  <p:tag name="KSO_WM_TEMPLATE_INDEX" val="20227964"/>
  <p:tag name="KSO_WM_UNIT_LAYERLEVEL" val="1_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169785_2*q_i*1_5"/>
  <p:tag name="KSO_WM_TEMPLATE_CATEGORY" val="diagram"/>
  <p:tag name="KSO_WM_TEMPLATE_INDEX" val="20169785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69785_2*q_h_f*1_1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169785_2*q_h_f*1_4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69785_2*q_h_f*1_2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69785_2*q_h_f*1_3_1"/>
  <p:tag name="KSO_WM_TEMPLATE_CATEGORY" val="diagram"/>
  <p:tag name="KSO_WM_TEMPLATE_INDEX" val="20169785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VALUE" val="198*174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4_1"/>
  <p:tag name="KSO_WM_UNIT_ID" val="diagram20169785_2*q_h_x*1_4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VALUE" val="135*127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69785_2*q_h_x*1_3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VALUE" val="130*188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69785_2*q_h_x*1_2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VALUE" val="164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69785_2*q_h_x*1_1_1"/>
  <p:tag name="KSO_WM_TEMPLATE_CATEGORY" val="diagram"/>
  <p:tag name="KSO_WM_TEMPLATE_INDEX" val="20169785"/>
  <p:tag name="KSO_WM_UNIT_LAYERLEVEL" val="1_1_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VALUE" val="151*15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169785_2*q_x*1_1"/>
  <p:tag name="KSO_WM_TEMPLATE_CATEGORY" val="diagram"/>
  <p:tag name="KSO_WM_TEMPLATE_INDEX" val="20169785"/>
  <p:tag name="KSO_WM_UNIT_LAYERLEVEL" val="1_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SHADOW_SCHEMECOLOR_INDEX_BRIGHTNESS" val="-0.1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227964_4*l_i*1_3"/>
  <p:tag name="KSO_WM_TEMPLATE_CATEGORY" val="diagram"/>
  <p:tag name="KSO_WM_TEMPLATE_INDEX" val="20227964"/>
  <p:tag name="KSO_WM_UNIT_LAYERLEVEL" val="1_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PP_MARK_KEY" val="adcd7ca7-4085-4175-8db7-64c4b4833282"/>
  <p:tag name="COMMONDATA" val="eyJjb3VudCI6NCwiaGRpZCI6IjdmNzE3YzM0NDQwZjRhZWNmYTY5ZjYzNzc5YTY3NTI3IiwidXNlckNvdW50Ijo0fQ=="/>
</p:tagLst>
</file>

<file path=ppt/tags/tag7.xml><?xml version="1.0" encoding="utf-8"?>
<p:tagLst xmlns:p="http://schemas.openxmlformats.org/presentationml/2006/main">
  <p:tag name="KSO_WM_UNIT_FILL_FORE_SCHEMECOLOR_INDEX_BRIGHTNESS" val="0.4"/>
  <p:tag name="KSO_WM_UNIT_FILL_FORE_SCHEMECOLOR_INDEX" val="6"/>
  <p:tag name="KSO_WM_UNIT_FILL_TYPE" val="1"/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27964_4*l_h_i*1_4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SHADOW_SCHEMECOLOR_INDEX_BRIGHTNESS" val="-0.2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64_4*l_h_i*1_1_1"/>
  <p:tag name="KSO_WM_TEMPLATE_CATEGORY" val="diagram"/>
  <p:tag name="KSO_WM_TEMPLATE_INDEX" val="20227964"/>
  <p:tag name="KSO_WM_UNIT_LAYERLEVEL" val="1_1_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227964_4*l_i*1_4"/>
  <p:tag name="KSO_WM_TEMPLATE_CATEGORY" val="diagram"/>
  <p:tag name="KSO_WM_TEMPLATE_INDEX" val="20227964"/>
  <p:tag name="KSO_WM_UNIT_LAYERLEVEL" val="1_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2672</Words>
  <Application>WPS 演示</Application>
  <PresentationFormat>宽屏</PresentationFormat>
  <Paragraphs>121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46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等线</vt:lpstr>
      <vt:lpstr>等线 Light</vt:lpstr>
      <vt:lpstr>微软雅黑</vt:lpstr>
      <vt:lpstr>思源黑体 CN Bold</vt:lpstr>
      <vt:lpstr>思源黑体 CN Regular</vt:lpstr>
      <vt:lpstr>Gill Sans</vt:lpstr>
      <vt:lpstr>Arial Black</vt:lpstr>
      <vt:lpstr>Montserrat</vt:lpstr>
      <vt:lpstr>Lato</vt:lpstr>
      <vt:lpstr>Arial Unicode MS</vt:lpstr>
      <vt:lpstr>微软雅黑 Light</vt:lpstr>
      <vt:lpstr>Segoe Print</vt:lpstr>
      <vt:lpstr>PMingLiU-ExtB</vt:lpstr>
      <vt:lpstr>Calibri</vt:lpstr>
      <vt:lpstr>等线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无谓</cp:lastModifiedBy>
  <cp:revision>10</cp:revision>
  <dcterms:created xsi:type="dcterms:W3CDTF">2021-07-03T15:02:00Z</dcterms:created>
  <dcterms:modified xsi:type="dcterms:W3CDTF">2023-06-13T15:29:32Z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