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6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2"/>
  </p:notesMasterIdLst>
  <p:sldIdLst>
    <p:sldId id="2938" r:id="rId5"/>
    <p:sldId id="2959" r:id="rId6"/>
    <p:sldId id="2977" r:id="rId7"/>
    <p:sldId id="2945" r:id="rId8"/>
    <p:sldId id="2988" r:id="rId9"/>
    <p:sldId id="2989" r:id="rId10"/>
    <p:sldId id="2958" r:id="rId11"/>
    <p:sldId id="2976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17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7" Type="http://schemas.openxmlformats.org/officeDocument/2006/relationships/slideLayout" Target="../slideLayouts/slideLayout7.xml"/><Relationship Id="rId16" Type="http://schemas.openxmlformats.org/officeDocument/2006/relationships/image" Target="../media/image8.svg"/><Relationship Id="rId15" Type="http://schemas.openxmlformats.org/officeDocument/2006/relationships/image" Target="../media/image7.png"/><Relationship Id="rId14" Type="http://schemas.openxmlformats.org/officeDocument/2006/relationships/tags" Target="../tags/tag14.xml"/><Relationship Id="rId13" Type="http://schemas.openxmlformats.org/officeDocument/2006/relationships/image" Target="../media/image6.svg"/><Relationship Id="rId12" Type="http://schemas.openxmlformats.org/officeDocument/2006/relationships/image" Target="../media/image5.png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500505" y="2967990"/>
            <a:ext cx="97840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单元二　方言与普通话词汇差异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9820" y="3753485"/>
            <a:ext cx="973645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懂得学好普通话必须要克服方言词汇中不良因素的影响。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掌握普通话与方言在词语上的差异，从而可以有针对性地练习普通话词语。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一、形同实异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5" name="文本框1"/>
          <p:cNvSpPr txBox="1"/>
          <p:nvPr/>
        </p:nvSpPr>
        <p:spPr>
          <a:xfrm>
            <a:off x="2337678" y="1512209"/>
            <a:ext cx="17919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b="1" dirty="0">
                <a:solidFill>
                  <a:srgbClr val="406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（一）所指不同</a:t>
            </a:r>
            <a:endParaRPr lang="zh-CN" altLang="en-US" b="1" dirty="0">
              <a:solidFill>
                <a:srgbClr val="406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2"/>
          <p:cNvSpPr/>
          <p:nvPr/>
        </p:nvSpPr>
        <p:spPr>
          <a:xfrm>
            <a:off x="2337435" y="1880235"/>
            <a:ext cx="4910455" cy="153797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例如，“爷”在苏州、南昌、梅州指“父亲（引称）”。“爹爹”在合肥、扬州、长沙指“爷爷”。“地”在许多客家方言指“坟”。“冤家”在许多闽方言指“吵架”。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7" name="文本框1"/>
          <p:cNvSpPr txBox="1"/>
          <p:nvPr/>
        </p:nvSpPr>
        <p:spPr>
          <a:xfrm>
            <a:off x="2334503" y="3353192"/>
            <a:ext cx="17919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b="1" dirty="0">
                <a:solidFill>
                  <a:srgbClr val="406BA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（二）义项不同</a:t>
            </a:r>
            <a:endParaRPr lang="zh-CN" altLang="en-US" b="1" dirty="0">
              <a:solidFill>
                <a:srgbClr val="406BA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2"/>
          <p:cNvSpPr/>
          <p:nvPr/>
        </p:nvSpPr>
        <p:spPr>
          <a:xfrm>
            <a:off x="2339340" y="3745865"/>
            <a:ext cx="503618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例如，“泥”在梅州、广州兼指“湿的泥”和“干的土”。“外甥”在南昌、梅州、福州兼指“外孙”。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9" name="文本框1"/>
          <p:cNvSpPr txBox="1"/>
          <p:nvPr/>
        </p:nvSpPr>
        <p:spPr>
          <a:xfrm>
            <a:off x="2334503" y="4643631"/>
            <a:ext cx="17919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b="1" dirty="0">
                <a:solidFill>
                  <a:srgbClr val="406BAC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（三）用法不同</a:t>
            </a:r>
            <a:endParaRPr lang="id-ID" b="1" dirty="0">
              <a:solidFill>
                <a:srgbClr val="406BAC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文本框2"/>
          <p:cNvSpPr/>
          <p:nvPr/>
        </p:nvSpPr>
        <p:spPr>
          <a:xfrm>
            <a:off x="2337435" y="4904105"/>
            <a:ext cx="490347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例如，福州话“对头”不单用做名词而且用做副词，意为“互相”，如说“对头夺”（互相争夺）。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22"/>
          <p:cNvSpPr>
            <a:spLocks noEditPoints="1"/>
          </p:cNvSpPr>
          <p:nvPr/>
        </p:nvSpPr>
        <p:spPr bwMode="auto">
          <a:xfrm>
            <a:off x="1779253" y="3597150"/>
            <a:ext cx="358991" cy="35777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27"/>
          <p:cNvSpPr>
            <a:spLocks noEditPoints="1"/>
          </p:cNvSpPr>
          <p:nvPr/>
        </p:nvSpPr>
        <p:spPr bwMode="auto">
          <a:xfrm>
            <a:off x="1757642" y="4928875"/>
            <a:ext cx="414506" cy="296203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1724340" y="2222888"/>
            <a:ext cx="468818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607738" y="2105094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607738" y="3418357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07738" y="4719295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392035" y="2432050"/>
            <a:ext cx="3869055" cy="27006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二、形异实同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217070" y="1881437"/>
            <a:ext cx="2927261" cy="369586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l"/>
            <a:r>
              <a:rPr lang="en-US" altLang="zh-CN" sz="2000" spc="300">
                <a:solidFill>
                  <a:srgbClr val="098902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（一）罕用词语</a:t>
            </a:r>
            <a:endParaRPr lang="en-US" altLang="zh-CN" sz="2000" spc="300">
              <a:solidFill>
                <a:srgbClr val="098902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029335" y="2330450"/>
            <a:ext cx="3115310" cy="3213735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些日常生活用词使用频率不高，也少见于书面，本地人习惯于本地的说法，没有听过普通话里相应的说法因而说不出。例如，胳肢窝儿、胳肢、胳膊肘子、喉结、锁子骨、顶针儿、锅铲、火铲、牛轭、嚼环、碓杵、橛子、檩、椽子、帐檐儿、豁唇子、斗眼儿、研墨、掭笔等在方言里往往有不同的说法。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6" name="直接箭头连接符 35"/>
          <p:cNvCxnSpPr/>
          <p:nvPr>
            <p:custDataLst>
              <p:tags r:id="rId4"/>
            </p:custDataLst>
          </p:nvPr>
        </p:nvCxnSpPr>
        <p:spPr>
          <a:xfrm>
            <a:off x="2192824" y="2266912"/>
            <a:ext cx="1826154" cy="0"/>
          </a:xfrm>
          <a:prstGeom prst="straightConnector1">
            <a:avLst/>
          </a:prstGeom>
          <a:ln w="12700">
            <a:solidFill>
              <a:srgbClr val="78D390"/>
            </a:solidFill>
            <a:headEnd type="oval"/>
            <a:tailEnd type="none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17" name="泪滴形 16"/>
          <p:cNvSpPr/>
          <p:nvPr>
            <p:custDataLst>
              <p:tags r:id="rId5"/>
            </p:custDataLst>
          </p:nvPr>
        </p:nvSpPr>
        <p:spPr>
          <a:xfrm flipH="1">
            <a:off x="4357961" y="1727835"/>
            <a:ext cx="1558969" cy="1558969"/>
          </a:xfrm>
          <a:prstGeom prst="teardrop">
            <a:avLst/>
          </a:prstGeom>
          <a:gradFill>
            <a:gsLst>
              <a:gs pos="51000">
                <a:srgbClr val="4AC44A">
                  <a:lumMod val="60000"/>
                  <a:lumOff val="40000"/>
                </a:srgbClr>
              </a:gs>
              <a:gs pos="0">
                <a:srgbClr val="4AC44A">
                  <a:lumMod val="40000"/>
                  <a:lumOff val="60000"/>
                </a:srgbClr>
              </a:gs>
              <a:gs pos="100000">
                <a:srgbClr val="4AC44A"/>
              </a:gs>
            </a:gsLst>
            <a:lin ang="27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泪滴形 38"/>
          <p:cNvSpPr/>
          <p:nvPr>
            <p:custDataLst>
              <p:tags r:id="rId6"/>
            </p:custDataLst>
          </p:nvPr>
        </p:nvSpPr>
        <p:spPr>
          <a:xfrm>
            <a:off x="6282397" y="1727835"/>
            <a:ext cx="1558969" cy="1558969"/>
          </a:xfrm>
          <a:prstGeom prst="teardrop">
            <a:avLst/>
          </a:prstGeom>
          <a:gradFill>
            <a:gsLst>
              <a:gs pos="51000">
                <a:srgbClr val="4AC44A">
                  <a:lumMod val="60000"/>
                  <a:lumOff val="40000"/>
                </a:srgbClr>
              </a:gs>
              <a:gs pos="0">
                <a:srgbClr val="4AC44A">
                  <a:lumMod val="40000"/>
                  <a:lumOff val="60000"/>
                </a:srgbClr>
              </a:gs>
              <a:gs pos="100000">
                <a:srgbClr val="4AC44A"/>
              </a:gs>
            </a:gsLst>
            <a:lin ang="27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>
            <p:custDataLst>
              <p:tags r:id="rId7"/>
            </p:custDataLst>
          </p:nvPr>
        </p:nvSpPr>
        <p:spPr>
          <a:xfrm flipH="1">
            <a:off x="8091484" y="1881437"/>
            <a:ext cx="2927261" cy="369586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l"/>
            <a:r>
              <a:rPr lang="en-US" altLang="zh-CN" sz="2000" spc="300">
                <a:solidFill>
                  <a:srgbClr val="098902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（二）构词不同</a:t>
            </a:r>
            <a:endParaRPr lang="en-US" altLang="zh-CN" sz="2000" spc="300">
              <a:solidFill>
                <a:srgbClr val="098902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8"/>
            </p:custDataLst>
          </p:nvPr>
        </p:nvSpPr>
        <p:spPr>
          <a:xfrm flipH="1">
            <a:off x="8091170" y="2330450"/>
            <a:ext cx="3115310" cy="324358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000000">
                    <a:lumMod val="50000"/>
                    <a:lumOff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些方言词用字和普通话未必有大不同，但构词法不同，这也是方言区的人学习普通话的难点之一。这种情形有时是词素次序不同，如喜欢—欢喜，热闹—闹热，介绍—绍介，客人—人客，母鸡—鸡母，地道—道地。</a:t>
            </a:r>
            <a:endParaRPr lang="zh-CN" altLang="en-US" sz="1600" spc="150">
              <a:solidFill>
                <a:srgbClr val="000000">
                  <a:lumMod val="50000"/>
                  <a:lumOff val="5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60" name="直接箭头连接符 59"/>
          <p:cNvCxnSpPr/>
          <p:nvPr>
            <p:custDataLst>
              <p:tags r:id="rId9"/>
            </p:custDataLst>
          </p:nvPr>
        </p:nvCxnSpPr>
        <p:spPr>
          <a:xfrm flipH="1">
            <a:off x="8190354" y="2266912"/>
            <a:ext cx="1826154" cy="0"/>
          </a:xfrm>
          <a:prstGeom prst="straightConnector1">
            <a:avLst/>
          </a:prstGeom>
          <a:ln w="12700">
            <a:solidFill>
              <a:srgbClr val="78D390"/>
            </a:solidFill>
            <a:headEnd type="oval"/>
            <a:tailEnd type="none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18" name="菱形 17"/>
          <p:cNvSpPr/>
          <p:nvPr>
            <p:custDataLst>
              <p:tags r:id="rId10"/>
            </p:custDataLst>
          </p:nvPr>
        </p:nvSpPr>
        <p:spPr>
          <a:xfrm>
            <a:off x="126365" y="160655"/>
            <a:ext cx="538480" cy="538480"/>
          </a:xfrm>
          <a:prstGeom prst="diamond">
            <a:avLst/>
          </a:prstGeom>
          <a:gradFill>
            <a:gsLst>
              <a:gs pos="51000">
                <a:srgbClr val="78D390">
                  <a:lumMod val="60000"/>
                  <a:lumOff val="40000"/>
                </a:srgbClr>
              </a:gs>
              <a:gs pos="0">
                <a:srgbClr val="78D390">
                  <a:lumMod val="40000"/>
                  <a:lumOff val="60000"/>
                </a:srgbClr>
              </a:gs>
              <a:gs pos="100000">
                <a:srgbClr val="78D390"/>
              </a:gs>
            </a:gsLst>
            <a:lin ang="135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0" name="图片 19" descr="343435383038363b343532323338393bbacfd7f7bbfad6c6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765506" y="2135380"/>
            <a:ext cx="743880" cy="74388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21" name="图片 20" descr="343435383038363b343532323339323bc6b7c5c6b9dcc0ed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713483" y="2158921"/>
            <a:ext cx="696799" cy="69679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三、形实无关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8" name="菱形 17"/>
          <p:cNvSpPr/>
          <p:nvPr>
            <p:custDataLst>
              <p:tags r:id="rId2"/>
            </p:custDataLst>
          </p:nvPr>
        </p:nvSpPr>
        <p:spPr>
          <a:xfrm>
            <a:off x="126365" y="160655"/>
            <a:ext cx="538480" cy="538480"/>
          </a:xfrm>
          <a:prstGeom prst="diamond">
            <a:avLst/>
          </a:prstGeom>
          <a:gradFill>
            <a:gsLst>
              <a:gs pos="51000">
                <a:srgbClr val="78D390">
                  <a:lumMod val="60000"/>
                  <a:lumOff val="40000"/>
                </a:srgbClr>
              </a:gs>
              <a:gs pos="0">
                <a:srgbClr val="78D390">
                  <a:lumMod val="40000"/>
                  <a:lumOff val="60000"/>
                </a:srgbClr>
              </a:gs>
              <a:gs pos="100000">
                <a:srgbClr val="78D390"/>
              </a:gs>
            </a:gsLst>
            <a:lin ang="135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086350" y="1500505"/>
            <a:ext cx="6067425" cy="45910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01090" y="2091055"/>
            <a:ext cx="385191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些事物和概念只见于某一地区，这样的方言词未必能在普通话里找到相应的词来对照（如各地都有许多特制的食品用方言词造了特殊的名称），这些方言词必要时可直接借用，加以注解，引进普通话。例如，上海话的“瘪三”“拆烂污”，福州话的“光饼”“蛎饼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829435" y="1546860"/>
            <a:ext cx="9110980" cy="376491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0" algn="l" fontAlgn="auto">
              <a:lnSpc>
                <a:spcPct val="170000"/>
              </a:lnSpc>
              <a:spcBef>
                <a:spcPts val="0"/>
              </a:spcBef>
            </a:pP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1.一个地区有一个地区的方言，陕西人把鞋子叫孩子，为此还闹出了一些笑话。有一个陕西人在北方，有一次路过一条小河，他把鞋子掉到河里了，他大喊我孩子掉河里了，旁边人一听，这还了得，都纷纷跳到河里去救孩子，结果，只捞到鞋子，大家安慰这个陕西人，没救到孩子，不要难过，可谁知这个陕西人拿过鞋子笑着说：这就是我孩子。</a:t>
            </a:r>
            <a:endParaRPr lang="en-US" altLang="zh-CN" sz="18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70000"/>
              </a:lnSpc>
              <a:spcBef>
                <a:spcPts val="0"/>
              </a:spcBef>
            </a:pP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2.两个乡下姑娘进城回来，天色晚了，见一辆卡车开来，便向卡车招手，司机探出头来，一个姑娘说：“同志，我俩可以做(坐)你的妻(车)子吗？”司机没好气地说：“谁要你们做我妻子。”另一个姑娘赶紧说：“不要紧啦，我们很亲(轻)。”司机气得把车开走了，心想：“谁和你们亲去。”</a:t>
            </a:r>
            <a:endParaRPr lang="en-US" altLang="zh-CN" sz="18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7979_2*l_h_f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27979_2*l_h_i*1_2_2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diagram20227979_2*i*1"/>
  <p:tag name="KSO_WM_TEMPLATE_CATEGORY" val="diagram"/>
  <p:tag name="KSO_WM_TEMPLATE_INDEX" val="20227979"/>
  <p:tag name="KSO_WM_UNIT_LAYERLEVEL" val="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13.xml><?xml version="1.0" encoding="utf-8"?>
<p:tagLst xmlns:p="http://schemas.openxmlformats.org/presentationml/2006/main">
  <p:tag name="KSO_WM_UNIT_VALUE" val="223*22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27979_2*l_h_x*1_1_1"/>
  <p:tag name="KSO_WM_TEMPLATE_CATEGORY" val="diagram"/>
  <p:tag name="KSO_WM_TEMPLATE_INDEX" val="20227979"/>
  <p:tag name="KSO_WM_UNIT_LAYERLEVEL" val="1_1_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VALUE" val="209*20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27979_2*l_h_x*1_2_1"/>
  <p:tag name="KSO_WM_TEMPLATE_CATEGORY" val="diagram"/>
  <p:tag name="KSO_WM_TEMPLATE_INDEX" val="20227979"/>
  <p:tag name="KSO_WM_UNIT_LAYERLEVEL" val="1_1_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diagram20227979_2*i*1"/>
  <p:tag name="KSO_WM_TEMPLATE_CATEGORY" val="diagram"/>
  <p:tag name="KSO_WM_TEMPLATE_INDEX" val="20227979"/>
  <p:tag name="KSO_WM_UNIT_LAYERLEVEL" val="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PP_MARK_KEY" val="adcd7ca7-4085-4175-8db7-64c4b4833282"/>
  <p:tag name="COMMONDATA" val="eyJjb3VudCI6NiwiaGRpZCI6IjdmNzE3YzM0NDQwZjRhZWNmYTY5ZjYzNzc5YTY3NTI3IiwidXNlckNvdW50Ijo2fQ==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7979_2*l_h_a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5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27979_2*l_h_f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7979_2*l_h_i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27979_2*l_h_i*1_1_2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7979_2*l_h_i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27979_2*l_h_a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962</Words>
  <Application>WPS 演示</Application>
  <PresentationFormat>宽屏</PresentationFormat>
  <Paragraphs>47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36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微软雅黑</vt:lpstr>
      <vt:lpstr>思源黑体 CN Heavy</vt:lpstr>
      <vt:lpstr>思源黑体 CN Bold</vt:lpstr>
      <vt:lpstr>等线 Light</vt:lpstr>
      <vt:lpstr>等线</vt:lpstr>
      <vt:lpstr>思源黑体 CN Regular</vt:lpstr>
      <vt:lpstr>Gill Sans</vt:lpstr>
      <vt:lpstr>Arial Black</vt:lpstr>
      <vt:lpstr>Montserrat</vt:lpstr>
      <vt:lpstr>Lato</vt:lpstr>
      <vt:lpstr>思源黑体 CN Medium</vt:lpstr>
      <vt:lpstr>Arial Unicode MS</vt:lpstr>
      <vt:lpstr>微软雅黑 Light</vt:lpstr>
      <vt:lpstr>Segoe Print</vt:lpstr>
      <vt:lpstr>PMingLiU-ExtB</vt:lpstr>
      <vt:lpstr>Calibri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无谓</cp:lastModifiedBy>
  <cp:revision>12</cp:revision>
  <dcterms:created xsi:type="dcterms:W3CDTF">2021-07-03T15:02:00Z</dcterms:created>
  <dcterms:modified xsi:type="dcterms:W3CDTF">2023-06-13T09:26:21Z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