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21.svg" ContentType="image/svg+xml"/>
  <Override PartName="/ppt/media/image23.svg" ContentType="image/svg+xml"/>
  <Override PartName="/ppt/media/image25.svg" ContentType="image/svg+xml"/>
  <Override PartName="/ppt/media/image2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65" r:id="rId4"/>
    <p:sldMasterId id="2147483667" r:id="rId5"/>
  </p:sldMasterIdLst>
  <p:notesMasterIdLst>
    <p:notesMasterId r:id="rId7"/>
  </p:notesMasterIdLst>
  <p:sldIdLst>
    <p:sldId id="332" r:id="rId6"/>
    <p:sldId id="333" r:id="rId8"/>
    <p:sldId id="335" r:id="rId9"/>
    <p:sldId id="257" r:id="rId10"/>
    <p:sldId id="336" r:id="rId11"/>
    <p:sldId id="337" r:id="rId12"/>
    <p:sldId id="279" r:id="rId13"/>
    <p:sldId id="280" r:id="rId14"/>
    <p:sldId id="282" r:id="rId15"/>
    <p:sldId id="283" r:id="rId16"/>
    <p:sldId id="284" r:id="rId17"/>
    <p:sldId id="286" r:id="rId18"/>
    <p:sldId id="288" r:id="rId19"/>
    <p:sldId id="302" r:id="rId20"/>
    <p:sldId id="287" r:id="rId21"/>
    <p:sldId id="285" r:id="rId22"/>
    <p:sldId id="289" r:id="rId23"/>
    <p:sldId id="290" r:id="rId24"/>
    <p:sldId id="334" r:id="rId25"/>
    <p:sldId id="338" r:id="rId26"/>
    <p:sldId id="339" r:id="rId27"/>
    <p:sldId id="292" r:id="rId28"/>
    <p:sldId id="293" r:id="rId29"/>
    <p:sldId id="294" r:id="rId30"/>
    <p:sldId id="295" r:id="rId31"/>
    <p:sldId id="296" r:id="rId32"/>
    <p:sldId id="303" r:id="rId33"/>
    <p:sldId id="304" r:id="rId34"/>
    <p:sldId id="300" r:id="rId35"/>
    <p:sldId id="305" r:id="rId36"/>
    <p:sldId id="306" r:id="rId37"/>
    <p:sldId id="310" r:id="rId38"/>
    <p:sldId id="340" r:id="rId39"/>
    <p:sldId id="343" r:id="rId40"/>
    <p:sldId id="386" r:id="rId41"/>
    <p:sldId id="309" r:id="rId42"/>
    <p:sldId id="387" r:id="rId43"/>
    <p:sldId id="308" r:id="rId44"/>
    <p:sldId id="313" r:id="rId45"/>
    <p:sldId id="312" r:id="rId46"/>
    <p:sldId id="262" r:id="rId47"/>
  </p:sldIdLst>
  <p:sldSz cx="12192000" cy="6858000"/>
  <p:notesSz cx="6858000" cy="9144000"/>
  <p:custDataLst>
    <p:tags r:id="rId52"/>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23" userDrawn="1">
          <p15:clr>
            <a:srgbClr val="A4A3A4"/>
          </p15:clr>
        </p15:guide>
        <p15:guide id="2" pos="387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ng" initials="b" lastIdx="2" clrIdx="0"/>
  <p:cmAuthor id="2" name="Author" initials="A" lastIdx="0" clrIdx="1"/>
  <p:cmAuthor id="3" name="fafa" initials="f" lastIdx="2" clrIdx="1"/>
  <p:cmAuthor id="4" name="王习习" initials="王" lastIdx="2" clrIdx="0"/>
  <p:cmAuthor id="75" name="作者" initials="A" lastIdx="0" clrIdx="24"/>
  <p:cmAuthor id="0" name="微软用户" initials="微软用户"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FF9900"/>
    <a:srgbClr val="8FC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574"/>
    <p:restoredTop sz="94660"/>
  </p:normalViewPr>
  <p:slideViewPr>
    <p:cSldViewPr snapToGrid="0" showGuides="1">
      <p:cViewPr varScale="1">
        <p:scale>
          <a:sx n="83" d="100"/>
          <a:sy n="83" d="100"/>
        </p:scale>
        <p:origin x="-432" y="-90"/>
      </p:cViewPr>
      <p:guideLst>
        <p:guide orient="horz" pos="2123"/>
        <p:guide pos="3879"/>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2" Type="http://schemas.openxmlformats.org/officeDocument/2006/relationships/tags" Target="tags/tag105.xml"/><Relationship Id="rId51" Type="http://schemas.openxmlformats.org/officeDocument/2006/relationships/commentAuthors" Target="commentAuthors.xml"/><Relationship Id="rId50" Type="http://schemas.openxmlformats.org/officeDocument/2006/relationships/tableStyles" Target="tableStyles.xml"/><Relationship Id="rId5" Type="http://schemas.openxmlformats.org/officeDocument/2006/relationships/slideMaster" Target="slideMasters/slideMaster4.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1.jpeg"/><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3" Type="http://schemas.openxmlformats.org/officeDocument/2006/relationships/theme" Target="../theme/theme4.xml"/><Relationship Id="rId12" Type="http://schemas.openxmlformats.org/officeDocument/2006/relationships/slideLayout" Target="../slideLayouts/slideLayout28.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p:nvPr/>
        </p:nvSpPr>
        <p:spPr>
          <a:xfrm>
            <a:off x="11210925" y="6450013"/>
            <a:ext cx="650875" cy="338137"/>
          </a:xfrm>
          <a:prstGeom prst="rect">
            <a:avLst/>
          </a:prstGeom>
          <a:noFill/>
          <a:ln w="9525">
            <a:noFill/>
          </a:ln>
        </p:spPr>
        <p:txBody>
          <a:bodyPr anchor="t" anchorCtr="0">
            <a:spAutoFit/>
          </a:bodyPr>
          <a:p>
            <a:pPr lvl="0" algn="ct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79878997897"/>
          <p:cNvPicPr>
            <a:picLocks noChangeAspect="1"/>
          </p:cNvPicPr>
          <p:nvPr userDrawn="1"/>
        </p:nvPicPr>
        <p:blipFill>
          <a:blip r:embed="rId4" cstate="print"/>
          <a:stretch>
            <a:fillRect/>
          </a:stretch>
        </p:blipFill>
        <p:spPr>
          <a:xfrm>
            <a:off x="0" y="1270"/>
            <a:ext cx="12192000" cy="6856730"/>
          </a:xfrm>
          <a:prstGeom prst="rect">
            <a:avLst/>
          </a:prstGeom>
        </p:spPr>
      </p:pic>
      <p:sp>
        <p:nvSpPr>
          <p:cNvPr id="8" name="圆角矩形 7"/>
          <p:cNvSpPr/>
          <p:nvPr userDrawn="1"/>
        </p:nvSpPr>
        <p:spPr>
          <a:xfrm>
            <a:off x="149860" y="137795"/>
            <a:ext cx="11873865" cy="6581140"/>
          </a:xfrm>
          <a:prstGeom prst="roundRect">
            <a:avLst>
              <a:gd name="adj" fmla="val 3840"/>
            </a:avLst>
          </a:prstGeom>
          <a:solidFill>
            <a:schemeClr val="bg1"/>
          </a:solidFill>
          <a:ln>
            <a:solidFill>
              <a:srgbClr val="A3C8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汉仪文黑-55简" panose="00020600040101010101" charset="-122"/>
              <a:ea typeface="汉仪文黑-55简" panose="00020600040101010101" charset="-122"/>
              <a:cs typeface="汉仪文黑-55简" panose="00020600040101010101" charset="-122"/>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p:nvPr/>
        </p:nvSpPr>
        <p:spPr>
          <a:xfrm>
            <a:off x="11210925" y="6450013"/>
            <a:ext cx="650875" cy="338137"/>
          </a:xfrm>
          <a:prstGeom prst="rect">
            <a:avLst/>
          </a:prstGeom>
          <a:noFill/>
          <a:ln w="9525">
            <a:noFill/>
          </a:ln>
        </p:spPr>
        <p:txBody>
          <a:bodyPr anchor="t" anchorCtr="0">
            <a:spAutoFit/>
          </a:bodyPr>
          <a:p>
            <a:pPr lvl="0" algn="ct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6.png"/><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7.jpeg"/><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image" Target="../media/image18.jpeg"/><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9.png"/><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5.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image" Target="../media/image7.png"/><Relationship Id="rId7" Type="http://schemas.openxmlformats.org/officeDocument/2006/relationships/tags" Target="../tags/tag52.xml"/><Relationship Id="rId6" Type="http://schemas.openxmlformats.org/officeDocument/2006/relationships/image" Target="../media/image6.png"/><Relationship Id="rId5" Type="http://schemas.openxmlformats.org/officeDocument/2006/relationships/tags" Target="../tags/tag51.xml"/><Relationship Id="rId4" Type="http://schemas.openxmlformats.org/officeDocument/2006/relationships/image" Target="../media/image5.png"/><Relationship Id="rId3" Type="http://schemas.openxmlformats.org/officeDocument/2006/relationships/tags" Target="../tags/tag50.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54.xml"/><Relationship Id="rId10" Type="http://schemas.openxmlformats.org/officeDocument/2006/relationships/image" Target="../media/image8.png"/><Relationship Id="rId1" Type="http://schemas.openxmlformats.org/officeDocument/2006/relationships/tags" Target="../tags/tag49.xml"/></Relationships>
</file>

<file path=ppt/slides/_rels/slide21.xml.rels><?xml version="1.0" encoding="UTF-8" standalone="yes"?>
<Relationships xmlns="http://schemas.openxmlformats.org/package/2006/relationships"><Relationship Id="rId9" Type="http://schemas.openxmlformats.org/officeDocument/2006/relationships/image" Target="../media/image21.svg"/><Relationship Id="rId8" Type="http://schemas.openxmlformats.org/officeDocument/2006/relationships/image" Target="../media/image20.png"/><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8" Type="http://schemas.openxmlformats.org/officeDocument/2006/relationships/slideLayout" Target="../slideLayouts/slideLayout28.xml"/><Relationship Id="rId37" Type="http://schemas.openxmlformats.org/officeDocument/2006/relationships/image" Target="../media/image27.svg"/><Relationship Id="rId36" Type="http://schemas.openxmlformats.org/officeDocument/2006/relationships/image" Target="../media/image26.png"/><Relationship Id="rId35" Type="http://schemas.openxmlformats.org/officeDocument/2006/relationships/tags" Target="../tags/tag83.xml"/><Relationship Id="rId34" Type="http://schemas.openxmlformats.org/officeDocument/2006/relationships/image" Target="../media/image25.svg"/><Relationship Id="rId33" Type="http://schemas.openxmlformats.org/officeDocument/2006/relationships/image" Target="../media/image24.png"/><Relationship Id="rId32" Type="http://schemas.openxmlformats.org/officeDocument/2006/relationships/tags" Target="../tags/tag82.xml"/><Relationship Id="rId31" Type="http://schemas.openxmlformats.org/officeDocument/2006/relationships/image" Target="../media/image23.svg"/><Relationship Id="rId30" Type="http://schemas.openxmlformats.org/officeDocument/2006/relationships/image" Target="../media/image22.png"/><Relationship Id="rId3" Type="http://schemas.openxmlformats.org/officeDocument/2006/relationships/tags" Target="../tags/tag57.xml"/><Relationship Id="rId29" Type="http://schemas.openxmlformats.org/officeDocument/2006/relationships/tags" Target="../tags/tag81.xml"/><Relationship Id="rId28" Type="http://schemas.openxmlformats.org/officeDocument/2006/relationships/tags" Target="../tags/tag80.xml"/><Relationship Id="rId27" Type="http://schemas.openxmlformats.org/officeDocument/2006/relationships/tags" Target="../tags/tag79.xml"/><Relationship Id="rId26" Type="http://schemas.openxmlformats.org/officeDocument/2006/relationships/tags" Target="../tags/tag78.xml"/><Relationship Id="rId25" Type="http://schemas.openxmlformats.org/officeDocument/2006/relationships/tags" Target="../tags/tag77.xml"/><Relationship Id="rId24" Type="http://schemas.openxmlformats.org/officeDocument/2006/relationships/tags" Target="../tags/tag76.xml"/><Relationship Id="rId23" Type="http://schemas.openxmlformats.org/officeDocument/2006/relationships/tags" Target="../tags/tag75.xml"/><Relationship Id="rId22" Type="http://schemas.openxmlformats.org/officeDocument/2006/relationships/tags" Target="../tags/tag74.xml"/><Relationship Id="rId21" Type="http://schemas.openxmlformats.org/officeDocument/2006/relationships/tags" Target="../tags/tag73.xml"/><Relationship Id="rId20" Type="http://schemas.openxmlformats.org/officeDocument/2006/relationships/tags" Target="../tags/tag72.xml"/><Relationship Id="rId2" Type="http://schemas.openxmlformats.org/officeDocument/2006/relationships/tags" Target="../tags/tag56.xml"/><Relationship Id="rId19" Type="http://schemas.openxmlformats.org/officeDocument/2006/relationships/tags" Target="../tags/tag71.xml"/><Relationship Id="rId18" Type="http://schemas.openxmlformats.org/officeDocument/2006/relationships/tags" Target="../tags/tag70.xml"/><Relationship Id="rId17" Type="http://schemas.openxmlformats.org/officeDocument/2006/relationships/tags" Target="../tags/tag69.xml"/><Relationship Id="rId16" Type="http://schemas.openxmlformats.org/officeDocument/2006/relationships/tags" Target="../tags/tag68.xml"/><Relationship Id="rId15" Type="http://schemas.openxmlformats.org/officeDocument/2006/relationships/tags" Target="../tags/tag67.xml"/><Relationship Id="rId14" Type="http://schemas.openxmlformats.org/officeDocument/2006/relationships/tags" Target="../tags/tag66.xml"/><Relationship Id="rId13" Type="http://schemas.openxmlformats.org/officeDocument/2006/relationships/tags" Target="../tags/tag65.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tags" Target="../tags/tag5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0.jpeg"/><Relationship Id="rId1" Type="http://schemas.openxmlformats.org/officeDocument/2006/relationships/image" Target="../media/image29.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2.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png"/></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38.jpeg"/><Relationship Id="rId5" Type="http://schemas.openxmlformats.org/officeDocument/2006/relationships/tags" Target="../tags/tag86.xml"/><Relationship Id="rId4" Type="http://schemas.openxmlformats.org/officeDocument/2006/relationships/image" Target="../media/image37.jpeg"/><Relationship Id="rId3" Type="http://schemas.openxmlformats.org/officeDocument/2006/relationships/tags" Target="../tags/tag85.xml"/><Relationship Id="rId2" Type="http://schemas.openxmlformats.org/officeDocument/2006/relationships/image" Target="../media/image36.jpeg"/><Relationship Id="rId1" Type="http://schemas.openxmlformats.org/officeDocument/2006/relationships/tags" Target="../tags/tag84.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9.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0.jpeg"/><Relationship Id="rId1" Type="http://schemas.openxmlformats.org/officeDocument/2006/relationships/tags" Target="../tags/tag87.xml"/></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slideLayout" Target="../slideLayouts/slideLayout28.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1.jpeg"/><Relationship Id="rId1" Type="http://schemas.openxmlformats.org/officeDocument/2006/relationships/tags" Target="../tags/tag8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image" Target="../media/image7.png"/><Relationship Id="rId7" Type="http://schemas.openxmlformats.org/officeDocument/2006/relationships/tags" Target="../tags/tag92.xml"/><Relationship Id="rId6" Type="http://schemas.openxmlformats.org/officeDocument/2006/relationships/image" Target="../media/image6.png"/><Relationship Id="rId5" Type="http://schemas.openxmlformats.org/officeDocument/2006/relationships/tags" Target="../tags/tag91.xml"/><Relationship Id="rId4" Type="http://schemas.openxmlformats.org/officeDocument/2006/relationships/image" Target="../media/image5.png"/><Relationship Id="rId3" Type="http://schemas.openxmlformats.org/officeDocument/2006/relationships/tags" Target="../tags/tag90.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94.xml"/><Relationship Id="rId10" Type="http://schemas.openxmlformats.org/officeDocument/2006/relationships/image" Target="../media/image8.png"/><Relationship Id="rId1" Type="http://schemas.openxmlformats.org/officeDocument/2006/relationships/tags" Target="../tags/tag89.xml"/></Relationships>
</file>

<file path=ppt/slides/_rels/slide34.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3.jpeg"/><Relationship Id="rId2" Type="http://schemas.openxmlformats.org/officeDocument/2006/relationships/tags" Target="../tags/tag101.xml"/><Relationship Id="rId1" Type="http://schemas.openxmlformats.org/officeDocument/2006/relationships/image" Target="../media/image42.jpe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4.png"/><Relationship Id="rId2" Type="http://schemas.openxmlformats.org/officeDocument/2006/relationships/tags" Target="../tags/tag102.xml"/><Relationship Id="rId1" Type="http://schemas.openxmlformats.org/officeDocument/2006/relationships/image" Target="../media/image42.jpe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5.png"/><Relationship Id="rId2" Type="http://schemas.openxmlformats.org/officeDocument/2006/relationships/tags" Target="../tags/tag103.xml"/><Relationship Id="rId1" Type="http://schemas.openxmlformats.org/officeDocument/2006/relationships/image" Target="../media/image42.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04.xml"/><Relationship Id="rId1" Type="http://schemas.openxmlformats.org/officeDocument/2006/relationships/image" Target="../media/image46.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7.jpeg"/></Relationships>
</file>

<file path=ppt/slides/_rels/slide5.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image" Target="../media/image7.png"/><Relationship Id="rId7" Type="http://schemas.openxmlformats.org/officeDocument/2006/relationships/tags" Target="../tags/tag25.xml"/><Relationship Id="rId6" Type="http://schemas.openxmlformats.org/officeDocument/2006/relationships/image" Target="../media/image6.png"/><Relationship Id="rId5" Type="http://schemas.openxmlformats.org/officeDocument/2006/relationships/tags" Target="../tags/tag24.xml"/><Relationship Id="rId4" Type="http://schemas.openxmlformats.org/officeDocument/2006/relationships/image" Target="../media/image5.png"/><Relationship Id="rId3" Type="http://schemas.openxmlformats.org/officeDocument/2006/relationships/tags" Target="../tags/tag23.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27.xml"/><Relationship Id="rId10" Type="http://schemas.openxmlformats.org/officeDocument/2006/relationships/image" Target="../media/image8.png"/><Relationship Id="rId1" Type="http://schemas.openxmlformats.org/officeDocument/2006/relationships/tags" Target="../tags/tag22.xml"/></Relationships>
</file>

<file path=ppt/slides/_rels/slide6.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6" Type="http://schemas.openxmlformats.org/officeDocument/2006/relationships/slideLayout" Target="../slideLayouts/slideLayout28.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tags" Target="../tags/tag2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0.jpeg"/><Relationship Id="rId2" Type="http://schemas.openxmlformats.org/officeDocument/2006/relationships/tags" Target="../tags/tag44.xml"/><Relationship Id="rId1" Type="http://schemas.openxmlformats.org/officeDocument/2006/relationships/tags" Target="../tags/tag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98978798"/>
          <p:cNvPicPr>
            <a:picLocks noChangeAspect="1"/>
          </p:cNvPicPr>
          <p:nvPr/>
        </p:nvPicPr>
        <p:blipFill>
          <a:blip r:embed="rId1" cstate="print"/>
          <a:stretch>
            <a:fillRect/>
          </a:stretch>
        </p:blipFill>
        <p:spPr>
          <a:xfrm>
            <a:off x="0" y="-635"/>
            <a:ext cx="12192000" cy="6942455"/>
          </a:xfrm>
          <a:prstGeom prst="rect">
            <a:avLst/>
          </a:prstGeom>
        </p:spPr>
      </p:pic>
      <p:sp>
        <p:nvSpPr>
          <p:cNvPr id="5" name="文本框 4"/>
          <p:cNvSpPr txBox="1"/>
          <p:nvPr/>
        </p:nvSpPr>
        <p:spPr>
          <a:xfrm>
            <a:off x="6794211" y="4433832"/>
            <a:ext cx="4035425" cy="521970"/>
          </a:xfrm>
          <a:prstGeom prst="rect">
            <a:avLst/>
          </a:prstGeom>
          <a:noFill/>
          <a:ln>
            <a:noFill/>
          </a:ln>
        </p:spPr>
        <p:txBody>
          <a:bodyPr wrap="square" rtlCol="0">
            <a:spAutoFit/>
          </a:bodyPr>
          <a:lstStyle/>
          <a:p>
            <a:pPr algn="ctr"/>
            <a:r>
              <a:rPr lang="zh-CN" sz="2800" dirty="0">
                <a:solidFill>
                  <a:schemeClr val="tx1">
                    <a:lumMod val="65000"/>
                    <a:lumOff val="35000"/>
                  </a:schemeClr>
                </a:solidFill>
                <a:effectLst/>
                <a:latin typeface="宋体" panose="02010600030101010101" pitchFamily="2" charset="-122"/>
                <a:cs typeface="宋体" panose="02010600030101010101" pitchFamily="2" charset="-122"/>
              </a:rPr>
              <a:t>北京出版社</a:t>
            </a:r>
            <a:endParaRPr lang="zh-CN" sz="2800" dirty="0">
              <a:solidFill>
                <a:schemeClr val="tx1">
                  <a:lumMod val="65000"/>
                  <a:lumOff val="35000"/>
                </a:schemeClr>
              </a:solidFill>
              <a:effectLst/>
              <a:latin typeface="宋体" panose="02010600030101010101" pitchFamily="2" charset="-122"/>
              <a:cs typeface="宋体" panose="02010600030101010101" pitchFamily="2" charset="-122"/>
            </a:endParaRPr>
          </a:p>
        </p:txBody>
      </p:sp>
      <p:sp>
        <p:nvSpPr>
          <p:cNvPr id="9" name="文本框 8"/>
          <p:cNvSpPr txBox="1"/>
          <p:nvPr/>
        </p:nvSpPr>
        <p:spPr>
          <a:xfrm>
            <a:off x="6077296" y="1739705"/>
            <a:ext cx="5469255" cy="1198880"/>
          </a:xfrm>
          <a:prstGeom prst="rect">
            <a:avLst/>
          </a:prstGeom>
          <a:noFill/>
        </p:spPr>
        <p:txBody>
          <a:bodyPr wrap="square" rtlCol="0" anchor="t">
            <a:spAutoFit/>
          </a:bodyPr>
          <a:lstStyle/>
          <a:p>
            <a:pPr algn="ctr"/>
            <a:r>
              <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rPr>
              <a:t>体育与健康</a:t>
            </a:r>
            <a:endPar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endParaRPr>
          </a:p>
        </p:txBody>
      </p:sp>
      <p:cxnSp>
        <p:nvCxnSpPr>
          <p:cNvPr id="4" name="直接连接符 3"/>
          <p:cNvCxnSpPr/>
          <p:nvPr/>
        </p:nvCxnSpPr>
        <p:spPr>
          <a:xfrm>
            <a:off x="1534795" y="505460"/>
            <a:ext cx="1428750"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637915" y="505460"/>
            <a:ext cx="8335645"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4" name="TextBox 19"/>
          <p:cNvSpPr/>
          <p:nvPr/>
        </p:nvSpPr>
        <p:spPr>
          <a:xfrm>
            <a:off x="898525" y="1667510"/>
            <a:ext cx="6565900" cy="4384675"/>
          </a:xfrm>
          <a:prstGeom prst="rect">
            <a:avLst/>
          </a:prstGeom>
          <a:noFill/>
          <a:ln w="9525">
            <a:noFill/>
          </a:ln>
        </p:spPr>
        <p:txBody>
          <a:bodyPr anchor="t" anchorCtr="0">
            <a:spAutoFit/>
          </a:bodyPr>
          <a:p>
            <a:pPr marL="285750" indent="-285750">
              <a:lnSpc>
                <a:spcPct val="120000"/>
              </a:lnSpc>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测试目的：测试学生身高，与体重测试相配合，评定学生的身体匀称度，评价学生生长发育及营养状况的水平。</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20000"/>
              </a:lnSpc>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测试方法：受试者赤足，立正姿势站在身高计的底板上（上肢自然下垂，足跟并拢，足尖分开约成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60°</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角）。足跟、骶骨部及两肩胛区与立柱相接触，躯干自然挺直，头部正直，耳屏上缘与眼眶下缘呈水平位。成绩以厘米为单位，精确到小数点后一位。测试误差不得超过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0.5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厘米。</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20000"/>
              </a:lnSpc>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注意事项：（</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）身高计应选择平坦靠墙的地方放置，立柱的刻度尺应面向光源。（</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）严格掌握“三点靠立柱”“两点呈水平”的测量姿势要求。（</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）水平压板与头部接触时，头顶的发结要放开，饰物要取下。（</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）测量身高前，受试者不应进行体育活动和体力劳动。</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6" name="矩形 13"/>
          <p:cNvSpPr/>
          <p:nvPr/>
        </p:nvSpPr>
        <p:spPr>
          <a:xfrm>
            <a:off x="977900" y="523875"/>
            <a:ext cx="5861050" cy="482600"/>
          </a:xfrm>
          <a:prstGeom prst="rect">
            <a:avLst/>
          </a:prstGeom>
          <a:noFill/>
          <a:ln w="9525">
            <a:noFill/>
          </a:ln>
        </p:spPr>
        <p:txBody>
          <a:bodyPr wrap="none" anchor="t" anchorCtr="0">
            <a:spAutoFit/>
          </a:bodyPr>
          <a:p>
            <a:pPr>
              <a:lnSpc>
                <a:spcPct val="150000"/>
              </a:lnSpc>
            </a:pP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三、</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国家学生体质健康标准</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测试项目操作方法</a:t>
            </a:r>
            <a:endPar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endParaRPr>
          </a:p>
        </p:txBody>
      </p:sp>
      <p:pic>
        <p:nvPicPr>
          <p:cNvPr id="8197" name="图片 14" descr="测量身高.jpg"/>
          <p:cNvPicPr>
            <a:picLocks noChangeAspect="1"/>
          </p:cNvPicPr>
          <p:nvPr/>
        </p:nvPicPr>
        <p:blipFill>
          <a:blip r:embed="rId1"/>
          <a:stretch>
            <a:fillRect/>
          </a:stretch>
        </p:blipFill>
        <p:spPr>
          <a:xfrm>
            <a:off x="7861300" y="1303338"/>
            <a:ext cx="3470275" cy="4719637"/>
          </a:xfrm>
          <a:prstGeom prst="rect">
            <a:avLst/>
          </a:prstGeom>
          <a:noFill/>
          <a:ln w="9525">
            <a:noFill/>
          </a:ln>
        </p:spPr>
      </p:pic>
      <p:sp>
        <p:nvSpPr>
          <p:cNvPr id="8198" name="矩形 15"/>
          <p:cNvSpPr/>
          <p:nvPr/>
        </p:nvSpPr>
        <p:spPr>
          <a:xfrm>
            <a:off x="977583" y="1297305"/>
            <a:ext cx="1338262" cy="369888"/>
          </a:xfrm>
          <a:prstGeom prst="rect">
            <a:avLst/>
          </a:prstGeom>
          <a:noFill/>
          <a:ln w="9525">
            <a:noFill/>
          </a:ln>
        </p:spPr>
        <p:txBody>
          <a:bodyPr wrap="none" anchor="t" anchorCtr="0">
            <a:spAutoFit/>
          </a:bodyPr>
          <a:p>
            <a:r>
              <a:rPr lang="zh-CN" altLang="en-US" dirty="0">
                <a:latin typeface="黑体" panose="02010600030101010101" charset="-122"/>
                <a:ea typeface="黑体" panose="02010600030101010101" charset="-122"/>
              </a:rPr>
              <a:t>（一）身高</a:t>
            </a:r>
            <a:endParaRPr lang="zh-CN" altLang="en-US" dirty="0">
              <a:latin typeface="黑体" panose="02010600030101010101" charset="-122"/>
              <a:ea typeface="黑体" panose="02010600030101010101" charset="-122"/>
            </a:endParaRPr>
          </a:p>
        </p:txBody>
      </p:sp>
    </p:spTree>
  </p:cSld>
  <p:clrMapOvr>
    <a:masterClrMapping/>
  </p:clrMapOvr>
  <p:transition>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19" name="矩形 11"/>
          <p:cNvSpPr/>
          <p:nvPr/>
        </p:nvSpPr>
        <p:spPr>
          <a:xfrm>
            <a:off x="977900" y="1362710"/>
            <a:ext cx="1339850" cy="369888"/>
          </a:xfrm>
          <a:prstGeom prst="rect">
            <a:avLst/>
          </a:prstGeom>
          <a:noFill/>
          <a:ln w="9525">
            <a:noFill/>
          </a:ln>
        </p:spPr>
        <p:txBody>
          <a:bodyPr wrap="none" anchor="t" anchorCtr="0">
            <a:spAutoFit/>
          </a:bodyPr>
          <a:p>
            <a:r>
              <a:rPr lang="zh-CN" altLang="en-US" dirty="0">
                <a:latin typeface="黑体" panose="02010600030101010101" charset="-122"/>
                <a:ea typeface="黑体" panose="02010600030101010101" charset="-122"/>
              </a:rPr>
              <a:t>（二）体重</a:t>
            </a:r>
            <a:endParaRPr lang="zh-CN" altLang="en-US" dirty="0">
              <a:latin typeface="黑体" panose="02010600030101010101" charset="-122"/>
              <a:ea typeface="黑体" panose="02010600030101010101" charset="-122"/>
            </a:endParaRPr>
          </a:p>
        </p:txBody>
      </p:sp>
      <p:sp>
        <p:nvSpPr>
          <p:cNvPr id="9220" name="矩形 12"/>
          <p:cNvSpPr/>
          <p:nvPr/>
        </p:nvSpPr>
        <p:spPr>
          <a:xfrm>
            <a:off x="904875" y="612775"/>
            <a:ext cx="5861050" cy="482600"/>
          </a:xfrm>
          <a:prstGeom prst="rect">
            <a:avLst/>
          </a:prstGeom>
          <a:noFill/>
          <a:ln w="9525">
            <a:noFill/>
          </a:ln>
        </p:spPr>
        <p:txBody>
          <a:bodyPr wrap="none" anchor="t" anchorCtr="0">
            <a:spAutoFit/>
          </a:bodyPr>
          <a:p>
            <a:pPr>
              <a:lnSpc>
                <a:spcPct val="150000"/>
              </a:lnSpc>
            </a:pP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三、</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国家学生体质健康标准</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测试项目操作方法</a:t>
            </a:r>
            <a:endPar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endParaRPr>
          </a:p>
        </p:txBody>
      </p:sp>
      <p:pic>
        <p:nvPicPr>
          <p:cNvPr id="9221" name="图片 13" descr="称体重.jpeg"/>
          <p:cNvPicPr>
            <a:picLocks noChangeAspect="1"/>
          </p:cNvPicPr>
          <p:nvPr/>
        </p:nvPicPr>
        <p:blipFill>
          <a:blip r:embed="rId1">
            <a:clrChange>
              <a:clrFrom>
                <a:srgbClr val="FFFFFF"/>
              </a:clrFrom>
              <a:clrTo>
                <a:srgbClr val="FFFFFF">
                  <a:alpha val="0"/>
                </a:srgbClr>
              </a:clrTo>
            </a:clrChange>
          </a:blip>
          <a:stretch>
            <a:fillRect/>
          </a:stretch>
        </p:blipFill>
        <p:spPr>
          <a:xfrm>
            <a:off x="941388" y="2000250"/>
            <a:ext cx="3995737" cy="3997325"/>
          </a:xfrm>
          <a:prstGeom prst="rect">
            <a:avLst/>
          </a:prstGeom>
          <a:noFill/>
          <a:ln w="9525">
            <a:noFill/>
          </a:ln>
        </p:spPr>
      </p:pic>
      <p:sp>
        <p:nvSpPr>
          <p:cNvPr id="9222" name="TextBox 19"/>
          <p:cNvSpPr/>
          <p:nvPr/>
        </p:nvSpPr>
        <p:spPr>
          <a:xfrm>
            <a:off x="5057775" y="2052638"/>
            <a:ext cx="6565900" cy="3388360"/>
          </a:xfrm>
          <a:prstGeom prst="rect">
            <a:avLst/>
          </a:prstGeom>
          <a:noFill/>
          <a:ln w="9525">
            <a:noFill/>
          </a:ln>
        </p:spPr>
        <p:txBody>
          <a:bodyPr anchor="t" anchorCtr="0">
            <a:spAutoFit/>
          </a:bodyPr>
          <a:p>
            <a:pPr marL="285750" indent="-285750">
              <a:lnSpc>
                <a:spcPct val="120000"/>
              </a:lnSpc>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测试目的：测试学生的体重，与身高测试相结合，评定学生的身体匀称，评价学生生长发育的水平及营养状况。</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20000"/>
              </a:lnSpc>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测试方法：测试时，杠杆应放在平坦地面上，受试者赤足，男性受试者身着短裤，女性受试者身着短裤、短袖衫，站在称台中央。读数以千克为单位，精确到小数点后一位。测试误差不得超过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0.1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千克。</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20000"/>
              </a:lnSpc>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注意事项：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）测试体重前，受试者不得进行剧烈体育活动和体力劳动。（</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）受试者站在称台中央，上下杠杆称时动作要轻。（</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）定期校对仪器。</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67" name="矩形 7"/>
          <p:cNvSpPr/>
          <p:nvPr/>
        </p:nvSpPr>
        <p:spPr>
          <a:xfrm>
            <a:off x="904875" y="700405"/>
            <a:ext cx="5861050" cy="482600"/>
          </a:xfrm>
          <a:prstGeom prst="rect">
            <a:avLst/>
          </a:prstGeom>
          <a:noFill/>
          <a:ln w="9525">
            <a:noFill/>
          </a:ln>
        </p:spPr>
        <p:txBody>
          <a:bodyPr wrap="none" anchor="t" anchorCtr="0">
            <a:spAutoFit/>
          </a:bodyPr>
          <a:p>
            <a:pPr>
              <a:lnSpc>
                <a:spcPct val="150000"/>
              </a:lnSpc>
            </a:pP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三、</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国家学生体质健康标准</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测试项目操作方法</a:t>
            </a:r>
            <a:endPar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endParaRPr>
          </a:p>
        </p:txBody>
      </p:sp>
      <p:sp>
        <p:nvSpPr>
          <p:cNvPr id="11268" name="矩形 8"/>
          <p:cNvSpPr/>
          <p:nvPr/>
        </p:nvSpPr>
        <p:spPr>
          <a:xfrm>
            <a:off x="977583" y="1240155"/>
            <a:ext cx="2597150" cy="368300"/>
          </a:xfrm>
          <a:prstGeom prst="rect">
            <a:avLst/>
          </a:prstGeom>
          <a:noFill/>
          <a:ln w="9525">
            <a:noFill/>
          </a:ln>
        </p:spPr>
        <p:txBody>
          <a:bodyPr anchor="t" anchorCtr="0">
            <a:spAutoFit/>
          </a:bodyPr>
          <a:p>
            <a:r>
              <a:rPr lang="zh-CN" altLang="en-US" dirty="0">
                <a:latin typeface="黑体" panose="02010600030101010101" charset="-122"/>
                <a:ea typeface="黑体" panose="02010600030101010101" charset="-122"/>
              </a:rPr>
              <a:t>（三）肺活量</a:t>
            </a:r>
            <a:endParaRPr lang="zh-CN" altLang="en-US" dirty="0">
              <a:latin typeface="黑体" panose="02010600030101010101" charset="-122"/>
              <a:ea typeface="黑体" panose="02010600030101010101" charset="-122"/>
            </a:endParaRPr>
          </a:p>
        </p:txBody>
      </p:sp>
      <p:pic>
        <p:nvPicPr>
          <p:cNvPr id="11269" name="图片 9" descr="肺活量.png"/>
          <p:cNvPicPr>
            <a:picLocks noChangeAspect="1"/>
          </p:cNvPicPr>
          <p:nvPr/>
        </p:nvPicPr>
        <p:blipFill>
          <a:blip r:embed="rId1"/>
          <a:stretch>
            <a:fillRect/>
          </a:stretch>
        </p:blipFill>
        <p:spPr>
          <a:xfrm>
            <a:off x="4932680" y="2142490"/>
            <a:ext cx="2846705" cy="2846705"/>
          </a:xfrm>
          <a:prstGeom prst="rect">
            <a:avLst/>
          </a:prstGeom>
          <a:noFill/>
          <a:ln w="9525">
            <a:noFill/>
          </a:ln>
        </p:spPr>
      </p:pic>
      <p:sp>
        <p:nvSpPr>
          <p:cNvPr id="11270" name="TextBox 19"/>
          <p:cNvSpPr/>
          <p:nvPr/>
        </p:nvSpPr>
        <p:spPr>
          <a:xfrm>
            <a:off x="809625" y="1950085"/>
            <a:ext cx="4018915" cy="3343275"/>
          </a:xfrm>
          <a:prstGeom prst="rect">
            <a:avLst/>
          </a:prstGeom>
          <a:noFill/>
          <a:ln w="9525">
            <a:noFill/>
          </a:ln>
        </p:spPr>
        <p:txBody>
          <a:bodyPr wrap="square" anchor="t" anchorCtr="0">
            <a:spAutoFit/>
          </a:bodyPr>
          <a:p>
            <a:pPr marL="285750" indent="-285750" algn="just">
              <a:lnSpc>
                <a:spcPct val="140000"/>
              </a:lnSpc>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测试目的：测试学生的肺通气功能。</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40000"/>
              </a:lnSpc>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测试方法：使用干燥的一次性口嘴，被测试者进行一两次较平日深一些的呼吸动作后，更深的吸一口气，向口嘴处慢慢呼出为止。每位受试者测三次，每次间隔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15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秒，记录三次数值，选取最大值作为测试结果。以毫升为单位，不保留小数。</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71" name="矩形 11"/>
          <p:cNvSpPr/>
          <p:nvPr/>
        </p:nvSpPr>
        <p:spPr>
          <a:xfrm>
            <a:off x="8289290" y="1795145"/>
            <a:ext cx="3319145" cy="3263900"/>
          </a:xfrm>
          <a:prstGeom prst="rect">
            <a:avLst/>
          </a:prstGeom>
          <a:noFill/>
          <a:ln w="9525">
            <a:noFill/>
          </a:ln>
        </p:spPr>
        <p:txBody>
          <a:bodyPr wrap="square" anchor="t" anchorCtr="0">
            <a:spAutoFit/>
          </a:bodyPr>
          <a:p>
            <a:pPr marL="285750" indent="-285750" algn="just">
              <a:lnSpc>
                <a:spcPct val="140000"/>
              </a:lnSpc>
              <a:spcBef>
                <a:spcPts val="1200"/>
              </a:spcBef>
              <a:buFont typeface="Wingdings" panose="05000000000000000000" pitchFamily="2" charset="2"/>
              <a:buChar char="u"/>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注意事项</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40000"/>
              </a:lnSpc>
              <a:spcBef>
                <a:spcPts val="1200"/>
              </a:spcBef>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）电子肺活量计应保持通畅干燥，吹气筒的气管必须在上方，以免口水或杂物堵住气道。</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40000"/>
              </a:lnSpc>
              <a:spcBef>
                <a:spcPts val="1200"/>
              </a:spcBef>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）导气管存放时不能打折</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40000"/>
              </a:lnSpc>
              <a:spcBef>
                <a:spcPts val="1200"/>
              </a:spcBef>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）定期校对仪器。</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39" name="矩形 7"/>
          <p:cNvSpPr/>
          <p:nvPr/>
        </p:nvSpPr>
        <p:spPr>
          <a:xfrm>
            <a:off x="904875" y="612775"/>
            <a:ext cx="5861050" cy="482600"/>
          </a:xfrm>
          <a:prstGeom prst="rect">
            <a:avLst/>
          </a:prstGeom>
          <a:noFill/>
          <a:ln w="9525">
            <a:noFill/>
          </a:ln>
        </p:spPr>
        <p:txBody>
          <a:bodyPr wrap="none" anchor="t" anchorCtr="0">
            <a:spAutoFit/>
          </a:bodyPr>
          <a:p>
            <a:pPr>
              <a:lnSpc>
                <a:spcPct val="150000"/>
              </a:lnSpc>
            </a:pP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三、</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国家学生体质健康标准</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测试项目操作方法</a:t>
            </a:r>
            <a:endPar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endParaRPr>
          </a:p>
        </p:txBody>
      </p:sp>
      <p:sp>
        <p:nvSpPr>
          <p:cNvPr id="14340" name="矩形 8"/>
          <p:cNvSpPr/>
          <p:nvPr/>
        </p:nvSpPr>
        <p:spPr>
          <a:xfrm>
            <a:off x="1414463" y="1405573"/>
            <a:ext cx="2597150" cy="368300"/>
          </a:xfrm>
          <a:prstGeom prst="rect">
            <a:avLst/>
          </a:prstGeom>
          <a:noFill/>
          <a:ln w="9525">
            <a:noFill/>
          </a:ln>
        </p:spPr>
        <p:txBody>
          <a:bodyPr anchor="t" anchorCtr="0">
            <a:spAutoFit/>
          </a:bodyPr>
          <a:p>
            <a:r>
              <a:rPr lang="zh-CN" altLang="en-US" dirty="0">
                <a:latin typeface="黑体" panose="02010600030101010101" charset="-122"/>
                <a:ea typeface="黑体" panose="02010600030101010101" charset="-122"/>
              </a:rPr>
              <a:t>（四）坐位体前屈</a:t>
            </a:r>
            <a:endParaRPr lang="zh-CN" altLang="en-US" dirty="0">
              <a:latin typeface="黑体" panose="02010600030101010101" charset="-122"/>
              <a:ea typeface="黑体" panose="02010600030101010101" charset="-122"/>
            </a:endParaRPr>
          </a:p>
        </p:txBody>
      </p:sp>
      <p:sp>
        <p:nvSpPr>
          <p:cNvPr id="14341" name="TextBox 19"/>
          <p:cNvSpPr/>
          <p:nvPr/>
        </p:nvSpPr>
        <p:spPr>
          <a:xfrm>
            <a:off x="1398588" y="1775460"/>
            <a:ext cx="9825037" cy="810260"/>
          </a:xfrm>
          <a:prstGeom prst="rect">
            <a:avLst/>
          </a:prstGeom>
          <a:noFill/>
          <a:ln w="9525">
            <a:noFill/>
          </a:ln>
        </p:spPr>
        <p:txBody>
          <a:bodyPr anchor="t" anchorCtr="0">
            <a:spAutoFit/>
          </a:bodyPr>
          <a:p>
            <a:pPr marL="285750" indent="-285750" algn="just">
              <a:lnSpc>
                <a:spcPct val="130000"/>
              </a:lnSpc>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测试目的：测试学生在静止状态下的躯干、腰、髋等关节可能达到的活动幅度，主要反映这些部位关节、韧带和肌肉的伸展性和弹性及学生身体柔韧素质的发展水平。</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4342" name="图片 11" descr="坐位体前屈.jpg"/>
          <p:cNvPicPr>
            <a:picLocks noChangeAspect="1"/>
          </p:cNvPicPr>
          <p:nvPr/>
        </p:nvPicPr>
        <p:blipFill>
          <a:blip r:embed="rId1">
            <a:clrChange>
              <a:clrFrom>
                <a:srgbClr val="FFFFFF"/>
              </a:clrFrom>
              <a:clrTo>
                <a:srgbClr val="FFFFFF">
                  <a:alpha val="0"/>
                </a:srgbClr>
              </a:clrTo>
            </a:clrChange>
          </a:blip>
          <a:stretch>
            <a:fillRect/>
          </a:stretch>
        </p:blipFill>
        <p:spPr>
          <a:xfrm>
            <a:off x="1597025" y="2865438"/>
            <a:ext cx="3878263" cy="2986087"/>
          </a:xfrm>
          <a:prstGeom prst="rect">
            <a:avLst/>
          </a:prstGeom>
          <a:noFill/>
          <a:ln w="9525">
            <a:noFill/>
          </a:ln>
        </p:spPr>
      </p:pic>
      <p:sp>
        <p:nvSpPr>
          <p:cNvPr id="14343" name="矩形 12"/>
          <p:cNvSpPr/>
          <p:nvPr/>
        </p:nvSpPr>
        <p:spPr>
          <a:xfrm>
            <a:off x="5608955" y="2707005"/>
            <a:ext cx="5638800" cy="2249170"/>
          </a:xfrm>
          <a:prstGeom prst="rect">
            <a:avLst/>
          </a:prstGeom>
          <a:noFill/>
          <a:ln w="9525">
            <a:noFill/>
          </a:ln>
        </p:spPr>
        <p:txBody>
          <a:bodyPr anchor="t" anchorCtr="0">
            <a:spAutoFit/>
          </a:bodyPr>
          <a:p>
            <a:pPr marL="285750" indent="-285750" algn="just">
              <a:lnSpc>
                <a:spcPct val="130000"/>
              </a:lnSpc>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测试方法：受试者两腿伸直，两脚平蹬测试纵板坐在平地上，两脚分开约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15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厘米，上体前屈，两臂伸直向前，用两手中指尖逐渐向前推动游标，直到不能前推为止。测试计的脚蹬纵板内沿平面为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0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点，向内为负值，向前为正值。记录以厘米为单位，保留一位小数。测试两次，取最好成绩。</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4" name="矩形 11"/>
          <p:cNvSpPr/>
          <p:nvPr/>
        </p:nvSpPr>
        <p:spPr>
          <a:xfrm>
            <a:off x="5608638" y="4957763"/>
            <a:ext cx="5707062" cy="800100"/>
          </a:xfrm>
          <a:prstGeom prst="rect">
            <a:avLst/>
          </a:prstGeom>
          <a:noFill/>
          <a:ln w="9525">
            <a:noFill/>
          </a:ln>
        </p:spPr>
        <p:txBody>
          <a:bodyPr anchor="t" anchorCtr="0">
            <a:spAutoFit/>
          </a:bodyPr>
          <a:p>
            <a:pPr marL="285750" indent="-285750" algn="just">
              <a:spcBef>
                <a:spcPts val="1200"/>
              </a:spcBef>
              <a:buFont typeface="Wingdings" panose="05000000000000000000" pitchFamily="2" charset="2"/>
              <a:buChar char="u"/>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注意事项</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spcBef>
                <a:spcPts val="1200"/>
              </a:spcBef>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身体前屈两臂向前推动游标时两腿不能弯曲。</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1" name="矩形 7"/>
          <p:cNvSpPr/>
          <p:nvPr/>
        </p:nvSpPr>
        <p:spPr>
          <a:xfrm>
            <a:off x="977900" y="700405"/>
            <a:ext cx="5861050" cy="482600"/>
          </a:xfrm>
          <a:prstGeom prst="rect">
            <a:avLst/>
          </a:prstGeom>
          <a:noFill/>
          <a:ln w="9525">
            <a:noFill/>
          </a:ln>
        </p:spPr>
        <p:txBody>
          <a:bodyPr wrap="none" anchor="t" anchorCtr="0">
            <a:spAutoFit/>
          </a:bodyPr>
          <a:p>
            <a:pPr>
              <a:lnSpc>
                <a:spcPct val="150000"/>
              </a:lnSpc>
            </a:pP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三、</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国家学生体质健康标准</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测试项目操作方法</a:t>
            </a:r>
            <a:endPar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endParaRPr>
          </a:p>
        </p:txBody>
      </p:sp>
      <p:sp>
        <p:nvSpPr>
          <p:cNvPr id="12292" name="矩形 8"/>
          <p:cNvSpPr/>
          <p:nvPr/>
        </p:nvSpPr>
        <p:spPr>
          <a:xfrm>
            <a:off x="1414463" y="1655763"/>
            <a:ext cx="2597150" cy="369887"/>
          </a:xfrm>
          <a:prstGeom prst="rect">
            <a:avLst/>
          </a:prstGeom>
          <a:noFill/>
          <a:ln w="9525">
            <a:noFill/>
          </a:ln>
        </p:spPr>
        <p:txBody>
          <a:bodyPr anchor="t" anchorCtr="0">
            <a:spAutoFit/>
          </a:bodyPr>
          <a:p>
            <a:r>
              <a:rPr lang="zh-CN" altLang="en-US" dirty="0">
                <a:latin typeface="黑体" panose="02010600030101010101" charset="-122"/>
                <a:ea typeface="黑体" panose="02010600030101010101" charset="-122"/>
              </a:rPr>
              <a:t>（五）</a:t>
            </a:r>
            <a:r>
              <a:rPr lang="en-US" altLang="zh-CN" dirty="0">
                <a:latin typeface="黑体" panose="02010600030101010101" charset="-122"/>
                <a:ea typeface="黑体" panose="02010600030101010101" charset="-122"/>
              </a:rPr>
              <a:t>50</a:t>
            </a:r>
            <a:r>
              <a:rPr lang="zh-CN" altLang="en-US" dirty="0">
                <a:latin typeface="黑体" panose="02010600030101010101" charset="-122"/>
                <a:ea typeface="黑体" panose="02010600030101010101" charset="-122"/>
              </a:rPr>
              <a:t>米跑</a:t>
            </a:r>
            <a:endParaRPr lang="zh-CN" altLang="en-US" dirty="0">
              <a:latin typeface="黑体" panose="02010600030101010101" charset="-122"/>
              <a:ea typeface="黑体" panose="02010600030101010101" charset="-122"/>
            </a:endParaRPr>
          </a:p>
        </p:txBody>
      </p:sp>
      <p:sp>
        <p:nvSpPr>
          <p:cNvPr id="12293" name="TextBox 19"/>
          <p:cNvSpPr/>
          <p:nvPr/>
        </p:nvSpPr>
        <p:spPr>
          <a:xfrm>
            <a:off x="1411605" y="2085975"/>
            <a:ext cx="4613910" cy="3842385"/>
          </a:xfrm>
          <a:prstGeom prst="rect">
            <a:avLst/>
          </a:prstGeom>
          <a:noFill/>
          <a:ln w="9525">
            <a:noFill/>
          </a:ln>
        </p:spPr>
        <p:txBody>
          <a:bodyPr wrap="square" anchor="t" anchorCtr="0">
            <a:spAutoFit/>
          </a:bodyPr>
          <a:p>
            <a:pPr marL="285750" indent="-285750" algn="just">
              <a:lnSpc>
                <a:spcPct val="130000"/>
              </a:lnSpc>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测试目的：测试学生速度、灵敏素质及神经灵活性的发展水平。</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30000"/>
              </a:lnSpc>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测试方法：受试者至少两人一组测试，站立起跑，受试者听到“跑”的口令开始起跑。发令员在发出口令同时要摆动发令旗。计时员视旗动开表计时。受试者躯干部到达终点线的垂直面停表。记录以秒为单位，精确到小数点后一位。小数点后第二位数按非零进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原则进位，如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10.11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秒读成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10.2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秒，并记录之。</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4" name="矩形 11"/>
          <p:cNvSpPr/>
          <p:nvPr/>
        </p:nvSpPr>
        <p:spPr>
          <a:xfrm>
            <a:off x="6664960" y="4057650"/>
            <a:ext cx="5409565" cy="2075815"/>
          </a:xfrm>
          <a:prstGeom prst="rect">
            <a:avLst/>
          </a:prstGeom>
          <a:noFill/>
          <a:ln w="9525">
            <a:noFill/>
          </a:ln>
        </p:spPr>
        <p:txBody>
          <a:bodyPr wrap="square" anchor="t" anchorCtr="0">
            <a:spAutoFit/>
          </a:bodyPr>
          <a:p>
            <a:pPr marL="285750" indent="-285750" algn="just">
              <a:lnSpc>
                <a:spcPct val="110000"/>
              </a:lnSpc>
              <a:spcBef>
                <a:spcPts val="1200"/>
              </a:spcBef>
              <a:buFont typeface="Wingdings" panose="05000000000000000000" pitchFamily="2" charset="2"/>
              <a:buChar char="u"/>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注意事项</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10000"/>
              </a:lnSpc>
              <a:spcBef>
                <a:spcPts val="1200"/>
              </a:spcBef>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）受试者测试时最好穿运动鞋或平底布鞋，赤足亦可。但不得穿钉鞋、皮鞋、塑料凉鞋测试。</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10000"/>
              </a:lnSpc>
              <a:spcBef>
                <a:spcPts val="1200"/>
              </a:spcBef>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）发现有抢跑者，要立即召回重跑。</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10000"/>
              </a:lnSpc>
              <a:spcBef>
                <a:spcPts val="1200"/>
              </a:spcBef>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）如遇风时一律顺风跑。</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2295" name="图片 8" descr="短跑 修.png"/>
          <p:cNvPicPr>
            <a:picLocks noChangeAspect="1"/>
          </p:cNvPicPr>
          <p:nvPr/>
        </p:nvPicPr>
        <p:blipFill>
          <a:blip r:embed="rId1"/>
          <a:stretch>
            <a:fillRect/>
          </a:stretch>
        </p:blipFill>
        <p:spPr>
          <a:xfrm>
            <a:off x="7263448" y="1476058"/>
            <a:ext cx="4071937" cy="2352675"/>
          </a:xfrm>
          <a:prstGeom prst="rect">
            <a:avLst/>
          </a:prstGeom>
          <a:noFill/>
          <a:ln w="9525">
            <a:noFill/>
          </a:ln>
        </p:spPr>
      </p:pic>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5" name="矩形 7"/>
          <p:cNvSpPr/>
          <p:nvPr/>
        </p:nvSpPr>
        <p:spPr>
          <a:xfrm>
            <a:off x="904875" y="534670"/>
            <a:ext cx="5861050" cy="482600"/>
          </a:xfrm>
          <a:prstGeom prst="rect">
            <a:avLst/>
          </a:prstGeom>
          <a:noFill/>
          <a:ln w="9525">
            <a:noFill/>
          </a:ln>
        </p:spPr>
        <p:txBody>
          <a:bodyPr wrap="none" anchor="t" anchorCtr="0">
            <a:spAutoFit/>
          </a:bodyPr>
          <a:p>
            <a:pPr>
              <a:lnSpc>
                <a:spcPct val="150000"/>
              </a:lnSpc>
            </a:pP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三、</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国家学生体质健康标准</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测试项目操作方法</a:t>
            </a:r>
            <a:endPar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endParaRPr>
          </a:p>
        </p:txBody>
      </p:sp>
      <p:sp>
        <p:nvSpPr>
          <p:cNvPr id="13316" name="矩形 8"/>
          <p:cNvSpPr/>
          <p:nvPr/>
        </p:nvSpPr>
        <p:spPr>
          <a:xfrm>
            <a:off x="1411288" y="1225868"/>
            <a:ext cx="2597150" cy="369887"/>
          </a:xfrm>
          <a:prstGeom prst="rect">
            <a:avLst/>
          </a:prstGeom>
          <a:noFill/>
          <a:ln w="9525">
            <a:noFill/>
          </a:ln>
        </p:spPr>
        <p:txBody>
          <a:bodyPr anchor="t" anchorCtr="0">
            <a:spAutoFit/>
          </a:bodyPr>
          <a:p>
            <a:r>
              <a:rPr lang="zh-CN" altLang="en-US" dirty="0">
                <a:latin typeface="黑体" panose="02010600030101010101" charset="-122"/>
                <a:ea typeface="黑体" panose="02010600030101010101" charset="-122"/>
              </a:rPr>
              <a:t>（六）立定跳远</a:t>
            </a:r>
            <a:endParaRPr lang="zh-CN" altLang="en-US" dirty="0">
              <a:latin typeface="黑体" panose="02010600030101010101" charset="-122"/>
              <a:ea typeface="黑体" panose="02010600030101010101" charset="-122"/>
            </a:endParaRPr>
          </a:p>
        </p:txBody>
      </p:sp>
      <p:sp>
        <p:nvSpPr>
          <p:cNvPr id="13317" name="TextBox 19"/>
          <p:cNvSpPr/>
          <p:nvPr/>
        </p:nvSpPr>
        <p:spPr>
          <a:xfrm>
            <a:off x="1411288" y="1659255"/>
            <a:ext cx="9825037" cy="1573530"/>
          </a:xfrm>
          <a:prstGeom prst="rect">
            <a:avLst/>
          </a:prstGeom>
          <a:noFill/>
          <a:ln w="9525">
            <a:noFill/>
          </a:ln>
        </p:spPr>
        <p:txBody>
          <a:bodyPr anchor="t" anchorCtr="0">
            <a:spAutoFit/>
          </a:bodyPr>
          <a:p>
            <a:pPr marL="285750" indent="-285750" algn="just">
              <a:lnSpc>
                <a:spcPct val="120000"/>
              </a:lnSpc>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测试目的：测试学生下肢肌肉爆发力及身体协调能力的发展水平。</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20000"/>
              </a:lnSpc>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测试方法：受试者两脚自然分开站立，站在起跑线后，脚尖不得踩线（最好用线绳做起跑线）。两脚原地同时起跳，不得有垫步或连跳动作。丈量起跳线后缘至最近着地点后缘的垂直距离。每人试跳三次，记录其中成绩最好的一次。以厘米为单位，不计小数。</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9" name="矩形 11"/>
          <p:cNvSpPr/>
          <p:nvPr/>
        </p:nvSpPr>
        <p:spPr>
          <a:xfrm>
            <a:off x="6172200" y="3736340"/>
            <a:ext cx="5768340" cy="2059940"/>
          </a:xfrm>
          <a:prstGeom prst="rect">
            <a:avLst/>
          </a:prstGeom>
          <a:noFill/>
          <a:ln w="9525">
            <a:noFill/>
          </a:ln>
        </p:spPr>
        <p:txBody>
          <a:bodyPr wrap="square" anchor="t" anchorCtr="0">
            <a:spAutoFit/>
          </a:bodyPr>
          <a:p>
            <a:pPr marL="285750" indent="-285750" algn="just">
              <a:lnSpc>
                <a:spcPct val="120000"/>
              </a:lnSpc>
              <a:spcBef>
                <a:spcPts val="1200"/>
              </a:spcBef>
              <a:buFont typeface="Wingdings" panose="05000000000000000000" pitchFamily="2" charset="2"/>
              <a:buChar char="u"/>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注意事项</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20000"/>
              </a:lnSpc>
              <a:spcBef>
                <a:spcPts val="1200"/>
              </a:spcBef>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）发现犯规时，此次成绩无效。三次试跳均无成绩者，再跳至取得成绩为止。</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lnSpc>
                <a:spcPct val="120000"/>
              </a:lnSpc>
              <a:spcBef>
                <a:spcPts val="1200"/>
              </a:spcBef>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）受试者测试时最好穿运动鞋或平底布鞋，也可以赤足，但不得穿钉鞋、皮鞋、塑料凉鞋测试。</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a:picLocks noChangeAspect="1"/>
          </p:cNvPicPr>
          <p:nvPr>
            <p:custDataLst>
              <p:tags r:id="rId1"/>
            </p:custDataLst>
          </p:nvPr>
        </p:nvPicPr>
        <p:blipFill>
          <a:blip r:embed="rId2"/>
          <a:stretch>
            <a:fillRect/>
          </a:stretch>
        </p:blipFill>
        <p:spPr>
          <a:xfrm>
            <a:off x="1643380" y="3429000"/>
            <a:ext cx="4162425" cy="2692400"/>
          </a:xfrm>
          <a:prstGeom prst="rect">
            <a:avLst/>
          </a:prstGeom>
        </p:spPr>
      </p:pic>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3" name="矩形 6"/>
          <p:cNvSpPr/>
          <p:nvPr/>
        </p:nvSpPr>
        <p:spPr>
          <a:xfrm>
            <a:off x="904875" y="612775"/>
            <a:ext cx="5861050" cy="482600"/>
          </a:xfrm>
          <a:prstGeom prst="rect">
            <a:avLst/>
          </a:prstGeom>
          <a:noFill/>
          <a:ln w="9525">
            <a:noFill/>
          </a:ln>
        </p:spPr>
        <p:txBody>
          <a:bodyPr wrap="none" anchor="t" anchorCtr="0">
            <a:spAutoFit/>
          </a:bodyPr>
          <a:p>
            <a:pPr>
              <a:lnSpc>
                <a:spcPct val="150000"/>
              </a:lnSpc>
            </a:pP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三、</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国家学生体质健康标准</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测试项目操作方法</a:t>
            </a:r>
            <a:endPar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endParaRPr>
          </a:p>
        </p:txBody>
      </p:sp>
      <p:sp>
        <p:nvSpPr>
          <p:cNvPr id="10244" name="矩形 7"/>
          <p:cNvSpPr/>
          <p:nvPr/>
        </p:nvSpPr>
        <p:spPr>
          <a:xfrm>
            <a:off x="904558" y="1195705"/>
            <a:ext cx="2597150" cy="368300"/>
          </a:xfrm>
          <a:prstGeom prst="rect">
            <a:avLst/>
          </a:prstGeom>
          <a:noFill/>
          <a:ln w="9525">
            <a:noFill/>
          </a:ln>
        </p:spPr>
        <p:txBody>
          <a:bodyPr anchor="t" anchorCtr="0">
            <a:spAutoFit/>
          </a:bodyPr>
          <a:p>
            <a:r>
              <a:rPr lang="zh-CN" altLang="en-US" dirty="0">
                <a:latin typeface="黑体" panose="02010600030101010101" charset="-122"/>
                <a:ea typeface="黑体" panose="02010600030101010101" charset="-122"/>
              </a:rPr>
              <a:t>（七）引体向上</a:t>
            </a:r>
            <a:endParaRPr lang="zh-CN" altLang="en-US" dirty="0">
              <a:latin typeface="黑体" panose="02010600030101010101" charset="-122"/>
              <a:ea typeface="黑体" panose="02010600030101010101" charset="-122"/>
            </a:endParaRPr>
          </a:p>
        </p:txBody>
      </p:sp>
      <p:sp>
        <p:nvSpPr>
          <p:cNvPr id="10245" name="TextBox 19"/>
          <p:cNvSpPr/>
          <p:nvPr/>
        </p:nvSpPr>
        <p:spPr>
          <a:xfrm>
            <a:off x="628015" y="1530985"/>
            <a:ext cx="8709025" cy="2762885"/>
          </a:xfrm>
          <a:prstGeom prst="rect">
            <a:avLst/>
          </a:prstGeom>
          <a:noFill/>
          <a:ln w="9525">
            <a:noFill/>
          </a:ln>
        </p:spPr>
        <p:txBody>
          <a:bodyPr wrap="square" anchor="t" anchorCtr="0">
            <a:spAutoFit/>
          </a:bodyPr>
          <a:p>
            <a:pPr marL="285750" indent="-285750">
              <a:lnSpc>
                <a:spcPct val="130000"/>
              </a:lnSpc>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测试目的：测试学生上肢肌肉力量的发展水平。</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测试方法：</a:t>
            </a:r>
            <a:r>
              <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引体向上采用高单杠或高横杠进行测试，杠的粗细以受试者手能握住为准。受试者面向单杠，自然站立；然后跃起正手握杠，双手分开与肩同宽，身体呈直臂悬垂姿势。待身体停止晃动后，两臂同时用力，向上引体；引体时，身体不得有任何附加动作。当下颌超过横杠上缘时，还原，呈直臂悬垂姿势，为完成 1 次。测试人员记录受试者完成的次数。使用电子引体向上测试仪时，应将臂带绑在受试者上臂中部。测试完毕后，显示屏显示受试者引体向上的次数。</a:t>
            </a:r>
            <a:endPar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6" name="矩形 9"/>
          <p:cNvSpPr/>
          <p:nvPr/>
        </p:nvSpPr>
        <p:spPr>
          <a:xfrm>
            <a:off x="628015" y="4335145"/>
            <a:ext cx="8178800" cy="1812925"/>
          </a:xfrm>
          <a:prstGeom prst="rect">
            <a:avLst/>
          </a:prstGeom>
          <a:noFill/>
          <a:ln w="9525">
            <a:noFill/>
          </a:ln>
        </p:spPr>
        <p:txBody>
          <a:bodyPr wrap="square" anchor="t" anchorCtr="0">
            <a:spAutoFit/>
          </a:bodyPr>
          <a:p>
            <a:pPr marL="285750" indent="-285750">
              <a:lnSpc>
                <a:spcPct val="80000"/>
              </a:lnSpc>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注意事项：</a:t>
            </a:r>
            <a:endPar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80000"/>
              </a:lnSpc>
              <a:spcBef>
                <a:spcPts val="1200"/>
              </a:spcBef>
              <a:buFont typeface="Wingdings" panose="05000000000000000000" pitchFamily="2" charset="2"/>
              <a:buChar char="u"/>
            </a:pPr>
            <a:r>
              <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（1）测试前，受试者需做充分的准备活动。</a:t>
            </a:r>
            <a:endPar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80000"/>
              </a:lnSpc>
              <a:spcBef>
                <a:spcPts val="1200"/>
              </a:spcBef>
              <a:buFont typeface="Wingdings" panose="05000000000000000000" pitchFamily="2" charset="2"/>
              <a:buChar char="u"/>
            </a:pPr>
            <a:r>
              <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（2）受试者向上引体时，两次引体向上的间隔时间超过 10 秒即终止测试。</a:t>
            </a:r>
            <a:endPar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80000"/>
              </a:lnSpc>
              <a:spcBef>
                <a:spcPts val="1200"/>
              </a:spcBef>
              <a:buFont typeface="Wingdings" panose="05000000000000000000" pitchFamily="2" charset="2"/>
              <a:buChar char="u"/>
            </a:pPr>
            <a:r>
              <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（3）若受试者身高较矮，不能自己跳起握杆时，测试人员可以提供帮助。</a:t>
            </a:r>
            <a:endPar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80000"/>
              </a:lnSpc>
              <a:spcBef>
                <a:spcPts val="1200"/>
              </a:spcBef>
              <a:buFont typeface="Wingdings" panose="05000000000000000000" pitchFamily="2" charset="2"/>
              <a:buChar char="u"/>
            </a:pPr>
            <a:r>
              <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（4）测试时，应有相应的保护措施，防止伤害事故的发生。</a:t>
            </a:r>
            <a:endPar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4" name="图片 103"/>
          <p:cNvPicPr/>
          <p:nvPr>
            <p:custDataLst>
              <p:tags r:id="rId1"/>
            </p:custDataLst>
          </p:nvPr>
        </p:nvPicPr>
        <p:blipFill>
          <a:blip r:embed="rId2"/>
          <a:srcRect l="15333" r="15076"/>
          <a:stretch>
            <a:fillRect/>
          </a:stretch>
        </p:blipFill>
        <p:spPr>
          <a:xfrm>
            <a:off x="9639935" y="2036445"/>
            <a:ext cx="2236470" cy="3640455"/>
          </a:xfrm>
          <a:prstGeom prst="rect">
            <a:avLst/>
          </a:prstGeom>
          <a:noFill/>
          <a:ln w="9525">
            <a:noFill/>
          </a:ln>
        </p:spPr>
      </p:pic>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3" name="矩形 7"/>
          <p:cNvSpPr/>
          <p:nvPr/>
        </p:nvSpPr>
        <p:spPr>
          <a:xfrm>
            <a:off x="904875" y="643890"/>
            <a:ext cx="5861050" cy="482600"/>
          </a:xfrm>
          <a:prstGeom prst="rect">
            <a:avLst/>
          </a:prstGeom>
          <a:noFill/>
          <a:ln w="9525">
            <a:noFill/>
          </a:ln>
        </p:spPr>
        <p:txBody>
          <a:bodyPr wrap="none" anchor="t" anchorCtr="0">
            <a:spAutoFit/>
          </a:bodyPr>
          <a:p>
            <a:pPr>
              <a:lnSpc>
                <a:spcPct val="150000"/>
              </a:lnSpc>
            </a:pP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三、</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国家学生体质健康标准</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测试项目操作方法</a:t>
            </a:r>
            <a:endPar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endParaRPr>
          </a:p>
        </p:txBody>
      </p:sp>
      <p:sp>
        <p:nvSpPr>
          <p:cNvPr id="15364" name="矩形 8"/>
          <p:cNvSpPr/>
          <p:nvPr/>
        </p:nvSpPr>
        <p:spPr>
          <a:xfrm>
            <a:off x="1089978" y="1225868"/>
            <a:ext cx="2597150" cy="368300"/>
          </a:xfrm>
          <a:prstGeom prst="rect">
            <a:avLst/>
          </a:prstGeom>
          <a:noFill/>
          <a:ln w="9525">
            <a:noFill/>
          </a:ln>
        </p:spPr>
        <p:txBody>
          <a:bodyPr anchor="t" anchorCtr="0">
            <a:spAutoFit/>
          </a:bodyPr>
          <a:p>
            <a:r>
              <a:rPr lang="zh-CN" altLang="en-US" dirty="0">
                <a:latin typeface="黑体" panose="02010600030101010101" charset="-122"/>
                <a:ea typeface="黑体" panose="02010600030101010101" charset="-122"/>
              </a:rPr>
              <a:t>（八）1 分钟仰卧起坐</a:t>
            </a:r>
            <a:endParaRPr lang="zh-CN" altLang="en-US" dirty="0">
              <a:latin typeface="黑体" panose="02010600030101010101" charset="-122"/>
              <a:ea typeface="黑体" panose="02010600030101010101" charset="-122"/>
            </a:endParaRPr>
          </a:p>
        </p:txBody>
      </p:sp>
      <p:sp>
        <p:nvSpPr>
          <p:cNvPr id="15365" name="TextBox 19"/>
          <p:cNvSpPr/>
          <p:nvPr/>
        </p:nvSpPr>
        <p:spPr>
          <a:xfrm>
            <a:off x="904558" y="1710690"/>
            <a:ext cx="9825037" cy="368300"/>
          </a:xfrm>
          <a:prstGeom prst="rect">
            <a:avLst/>
          </a:prstGeom>
          <a:noFill/>
          <a:ln w="9525">
            <a:noFill/>
          </a:ln>
        </p:spPr>
        <p:txBody>
          <a:bodyPr anchor="t" anchorCtr="0">
            <a:spAutoFit/>
          </a:bodyPr>
          <a:p>
            <a:pPr marL="285750" indent="-285750" algn="just">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测试目的：测试学生腰腹部肌肉耐力水平。</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6" name="矩形 9"/>
          <p:cNvSpPr/>
          <p:nvPr/>
        </p:nvSpPr>
        <p:spPr>
          <a:xfrm>
            <a:off x="895350" y="2080895"/>
            <a:ext cx="6817360" cy="2249170"/>
          </a:xfrm>
          <a:prstGeom prst="rect">
            <a:avLst/>
          </a:prstGeom>
          <a:noFill/>
          <a:ln w="9525">
            <a:noFill/>
          </a:ln>
        </p:spPr>
        <p:txBody>
          <a:bodyPr wrap="square" anchor="t" anchorCtr="0">
            <a:spAutoFit/>
          </a:bodyPr>
          <a:p>
            <a:pPr marL="285750" indent="-285750" algn="just">
              <a:lnSpc>
                <a:spcPct val="130000"/>
              </a:lnSpc>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测试方法：</a:t>
            </a:r>
            <a:r>
              <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受试者仰卧于软垫上，两腿稍分开，屈膝呈 90°，两手手指交叉贴于脑后。同伴按压其踝关节，以固定下肢。测试人员发出“开始”口令的同时开表计时，记录 1 分钟内受试者完成的次数。受试者坐起时，两肘触及或超过双膝为完成一次。1 分钟结束时，受试者虽已坐起但肘关节未触及双膝者不计该次数。记录受试者 1 分钟完成的次数，精确到个位。</a:t>
            </a:r>
            <a:endPar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7" name="矩形 11"/>
          <p:cNvSpPr/>
          <p:nvPr/>
        </p:nvSpPr>
        <p:spPr>
          <a:xfrm>
            <a:off x="895350" y="4338955"/>
            <a:ext cx="4999990" cy="1660525"/>
          </a:xfrm>
          <a:prstGeom prst="rect">
            <a:avLst/>
          </a:prstGeom>
          <a:noFill/>
          <a:ln w="9525">
            <a:noFill/>
          </a:ln>
        </p:spPr>
        <p:txBody>
          <a:bodyPr wrap="square" anchor="t" anchorCtr="0">
            <a:spAutoFit/>
          </a:bodyPr>
          <a:p>
            <a:pPr marL="285750" indent="-285750" algn="just">
              <a:spcBef>
                <a:spcPts val="1200"/>
              </a:spcBef>
              <a:buFont typeface="Wingdings" panose="05000000000000000000" pitchFamily="2" charset="2"/>
              <a:buChar char="u"/>
            </a:pPr>
            <a:r>
              <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 注意事项</a:t>
            </a:r>
            <a:endPar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spcBef>
                <a:spcPts val="1200"/>
              </a:spcBef>
              <a:buFont typeface="Wingdings" panose="05000000000000000000" pitchFamily="2" charset="2"/>
            </a:pPr>
            <a:r>
              <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（1）测试前，受试者需做充分的准备活动。</a:t>
            </a:r>
            <a:endPar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spcBef>
                <a:spcPts val="1200"/>
              </a:spcBef>
              <a:buFont typeface="Wingdings" panose="05000000000000000000" pitchFamily="2" charset="2"/>
            </a:pPr>
            <a:r>
              <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（2）受试者双脚必须放于软垫上。</a:t>
            </a:r>
            <a:endPar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spcBef>
                <a:spcPts val="1200"/>
              </a:spcBef>
              <a:buFont typeface="Wingdings" panose="05000000000000000000" pitchFamily="2" charset="2"/>
            </a:pPr>
            <a:r>
              <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（3）测试过程中，测试人员应向受试者报数。</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3" name="图片 102"/>
          <p:cNvPicPr/>
          <p:nvPr>
            <p:custDataLst>
              <p:tags r:id="rId1"/>
            </p:custDataLst>
          </p:nvPr>
        </p:nvPicPr>
        <p:blipFill>
          <a:blip r:embed="rId2"/>
          <a:stretch>
            <a:fillRect/>
          </a:stretch>
        </p:blipFill>
        <p:spPr>
          <a:xfrm>
            <a:off x="8022590" y="1675130"/>
            <a:ext cx="3953510" cy="4130675"/>
          </a:xfrm>
          <a:prstGeom prst="rect">
            <a:avLst/>
          </a:prstGeom>
          <a:noFill/>
          <a:ln w="9525">
            <a:noFill/>
          </a:ln>
        </p:spPr>
      </p:pic>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87" name="矩形 7"/>
          <p:cNvSpPr/>
          <p:nvPr/>
        </p:nvSpPr>
        <p:spPr>
          <a:xfrm>
            <a:off x="904875" y="612775"/>
            <a:ext cx="5861050" cy="482600"/>
          </a:xfrm>
          <a:prstGeom prst="rect">
            <a:avLst/>
          </a:prstGeom>
          <a:noFill/>
          <a:ln w="9525">
            <a:noFill/>
          </a:ln>
        </p:spPr>
        <p:txBody>
          <a:bodyPr wrap="none" anchor="t" anchorCtr="0">
            <a:spAutoFit/>
          </a:bodyPr>
          <a:p>
            <a:pPr>
              <a:lnSpc>
                <a:spcPct val="150000"/>
              </a:lnSpc>
            </a:pP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三、</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国家学生体质健康标准</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测试项目操作方法</a:t>
            </a:r>
            <a:endPar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endParaRPr>
          </a:p>
        </p:txBody>
      </p:sp>
      <p:sp>
        <p:nvSpPr>
          <p:cNvPr id="16388" name="矩形 8"/>
          <p:cNvSpPr/>
          <p:nvPr/>
        </p:nvSpPr>
        <p:spPr>
          <a:xfrm>
            <a:off x="977900" y="1275080"/>
            <a:ext cx="3583940" cy="368300"/>
          </a:xfrm>
          <a:prstGeom prst="rect">
            <a:avLst/>
          </a:prstGeom>
          <a:noFill/>
          <a:ln w="9525">
            <a:noFill/>
          </a:ln>
        </p:spPr>
        <p:txBody>
          <a:bodyPr wrap="square" anchor="t" anchorCtr="0">
            <a:spAutoFit/>
          </a:bodyPr>
          <a:p>
            <a:r>
              <a:rPr lang="zh-CN" altLang="en-US" dirty="0">
                <a:latin typeface="黑体" panose="02010600030101010101" charset="-122"/>
                <a:ea typeface="黑体" panose="02010600030101010101" charset="-122"/>
              </a:rPr>
              <a:t>（九）1000 米跑 /800 米跑</a:t>
            </a:r>
            <a:endParaRPr lang="zh-CN" altLang="en-US" dirty="0">
              <a:latin typeface="黑体" panose="02010600030101010101" charset="-122"/>
              <a:ea typeface="黑体" panose="02010600030101010101" charset="-122"/>
            </a:endParaRPr>
          </a:p>
        </p:txBody>
      </p:sp>
      <p:sp>
        <p:nvSpPr>
          <p:cNvPr id="16390" name="TextBox 19"/>
          <p:cNvSpPr/>
          <p:nvPr/>
        </p:nvSpPr>
        <p:spPr>
          <a:xfrm>
            <a:off x="5618480" y="1773555"/>
            <a:ext cx="6216015" cy="810260"/>
          </a:xfrm>
          <a:prstGeom prst="rect">
            <a:avLst/>
          </a:prstGeom>
          <a:noFill/>
          <a:ln w="9525">
            <a:noFill/>
          </a:ln>
        </p:spPr>
        <p:txBody>
          <a:bodyPr wrap="square" anchor="t" anchorCtr="0">
            <a:spAutoFit/>
          </a:bodyPr>
          <a:p>
            <a:pPr marL="285750" indent="-285750" algn="just">
              <a:lnSpc>
                <a:spcPct val="130000"/>
              </a:lnSpc>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测试目的：测试学生耐力素质的发展水平，特别是心血管、呼吸系统的机能及肌肉耐力。</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1" name="矩形 11"/>
          <p:cNvSpPr/>
          <p:nvPr/>
        </p:nvSpPr>
        <p:spPr>
          <a:xfrm>
            <a:off x="5630863" y="2806065"/>
            <a:ext cx="5730875" cy="1170305"/>
          </a:xfrm>
          <a:prstGeom prst="rect">
            <a:avLst/>
          </a:prstGeom>
          <a:noFill/>
          <a:ln w="9525">
            <a:noFill/>
          </a:ln>
        </p:spPr>
        <p:txBody>
          <a:bodyPr anchor="t" anchorCtr="0">
            <a:spAutoFit/>
          </a:bodyPr>
          <a:p>
            <a:pPr marL="285750" indent="-285750" algn="just">
              <a:lnSpc>
                <a:spcPct val="130000"/>
              </a:lnSpc>
              <a:spcBef>
                <a:spcPts val="1200"/>
              </a:spcBef>
              <a:buFont typeface="Wingdings" panose="05000000000000000000" pitchFamily="2" charset="2"/>
              <a:buChar char="u"/>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测试方法：</a:t>
            </a:r>
            <a:r>
              <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受试者至少两人一组进行测试，站立式起跑。当听到“跑”的口令后开始起跑。计时员开表计时，当受试者的躯干部到达终点线垂面时停表。</a:t>
            </a:r>
            <a:endPar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2" name="矩形 11"/>
          <p:cNvSpPr/>
          <p:nvPr/>
        </p:nvSpPr>
        <p:spPr>
          <a:xfrm>
            <a:off x="5630863" y="4235133"/>
            <a:ext cx="5799137" cy="1229995"/>
          </a:xfrm>
          <a:prstGeom prst="rect">
            <a:avLst/>
          </a:prstGeom>
          <a:noFill/>
          <a:ln w="9525">
            <a:noFill/>
          </a:ln>
        </p:spPr>
        <p:txBody>
          <a:bodyPr anchor="t" anchorCtr="0">
            <a:spAutoFit/>
          </a:bodyPr>
          <a:p>
            <a:pPr marL="285750" indent="-285750" algn="just">
              <a:spcBef>
                <a:spcPts val="1200"/>
              </a:spcBef>
              <a:buFont typeface="Wingdings" panose="05000000000000000000" pitchFamily="2" charset="2"/>
              <a:buChar char="u"/>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注意事项</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spcBef>
                <a:spcPts val="1200"/>
              </a:spcBef>
              <a:buFont typeface="Wingdings" panose="05000000000000000000" pitchFamily="2" charset="2"/>
            </a:pPr>
            <a:r>
              <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（1）严禁抢跑，确保跑的途中安全。</a:t>
            </a:r>
            <a:endPar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just">
              <a:spcBef>
                <a:spcPts val="1200"/>
              </a:spcBef>
            </a:pPr>
            <a:r>
              <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（2）有心脏、哮喘等疾病的学生不能参加测试。</a:t>
            </a:r>
            <a:endParaRPr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5" name="图片 104"/>
          <p:cNvPicPr/>
          <p:nvPr>
            <p:custDataLst>
              <p:tags r:id="rId1"/>
            </p:custDataLst>
          </p:nvPr>
        </p:nvPicPr>
        <p:blipFill>
          <a:blip r:embed="rId2"/>
          <a:stretch>
            <a:fillRect/>
          </a:stretch>
        </p:blipFill>
        <p:spPr>
          <a:xfrm>
            <a:off x="904875" y="1959610"/>
            <a:ext cx="4243070" cy="2755900"/>
          </a:xfrm>
          <a:prstGeom prst="rect">
            <a:avLst/>
          </a:prstGeom>
          <a:noFill/>
          <a:ln w="9525">
            <a:noFill/>
          </a:ln>
        </p:spPr>
      </p:pic>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910375" y="997938"/>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文本框 34"/>
          <p:cNvSpPr txBox="1"/>
          <p:nvPr/>
        </p:nvSpPr>
        <p:spPr>
          <a:xfrm>
            <a:off x="574040" y="428625"/>
            <a:ext cx="3816350" cy="583565"/>
          </a:xfrm>
          <a:prstGeom prst="rect">
            <a:avLst/>
          </a:prstGeom>
          <a:noFill/>
        </p:spPr>
        <p:txBody>
          <a:bodyPr vert="horz" wrap="square" rtlCol="0">
            <a:spAutoFit/>
          </a:bodyPr>
          <a:lstStyle/>
          <a:p>
            <a:pPr algn="l"/>
            <a:r>
              <a:rPr lang="zh-CN" altLang="en-US" sz="3200" b="1" dirty="0">
                <a:solidFill>
                  <a:srgbClr val="887875"/>
                </a:solidFill>
                <a:latin typeface="宋体" panose="02010600030101010101" pitchFamily="2" charset="-122"/>
                <a:sym typeface="微软雅黑" panose="020B0503020204020204" pitchFamily="34" charset="-122"/>
              </a:rPr>
              <a:t>拓展知识</a:t>
            </a:r>
            <a:endParaRPr lang="zh-CN" altLang="en-US" sz="3200" b="1" dirty="0">
              <a:solidFill>
                <a:srgbClr val="887875"/>
              </a:solidFill>
              <a:latin typeface="宋体" panose="02010600030101010101" pitchFamily="2" charset="-122"/>
              <a:sym typeface="微软雅黑" panose="020B0503020204020204" pitchFamily="34" charset="-122"/>
            </a:endParaRPr>
          </a:p>
        </p:txBody>
      </p:sp>
      <p:sp>
        <p:nvSpPr>
          <p:cNvPr id="37" name="文本框 36"/>
          <p:cNvSpPr txBox="1"/>
          <p:nvPr/>
        </p:nvSpPr>
        <p:spPr>
          <a:xfrm>
            <a:off x="198588" y="6355163"/>
            <a:ext cx="2777928" cy="368300"/>
          </a:xfrm>
          <a:prstGeom prst="rect">
            <a:avLst/>
          </a:prstGeom>
          <a:noFill/>
        </p:spPr>
        <p:txBody>
          <a:bodyPr wrap="square" rtlCol="0">
            <a:spAutoFit/>
            <a:scene3d>
              <a:camera prst="orthographicFront"/>
              <a:lightRig rig="threePt" dir="t"/>
            </a:scene3d>
          </a:bodyPr>
          <a:lstStyle>
            <a:defPPr>
              <a:defRPr lang="zh-CN"/>
            </a:defPPr>
            <a:lvl1pPr algn="dist">
              <a:defRPr sz="6000">
                <a:solidFill>
                  <a:srgbClr val="887875"/>
                </a:solidFill>
                <a:latin typeface="思源宋体 CN SemiBold" panose="02020600000000000000" pitchFamily="18" charset="-122"/>
                <a:ea typeface="思源宋体 CN SemiBold" panose="02020600000000000000" pitchFamily="18" charset="-122"/>
              </a:defRPr>
            </a:lvl1pPr>
          </a:lstStyle>
          <a:p>
            <a:pPr algn="l"/>
            <a:r>
              <a:rPr lang="zh-CN" altLang="en-US" sz="18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8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8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683895" y="982345"/>
            <a:ext cx="10664825" cy="5123180"/>
          </a:xfrm>
          <a:prstGeom prst="rect">
            <a:avLst/>
          </a:prstGeom>
          <a:noFill/>
        </p:spPr>
        <p:txBody>
          <a:bodyPr wrap="square" rtlCol="0">
            <a:spAutoFit/>
          </a:bodyPr>
          <a:p>
            <a:pPr algn="ctr">
              <a:lnSpc>
                <a:spcPct val="150000"/>
              </a:lnSpc>
            </a:pPr>
            <a:r>
              <a:rPr lang="zh-CN" altLang="en-US" sz="2000" b="1"/>
              <a:t>体育中考注意事项——饮食篇</a:t>
            </a:r>
            <a:endParaRPr lang="zh-CN" altLang="en-US" sz="2000" b="1"/>
          </a:p>
          <a:p>
            <a:pPr>
              <a:lnSpc>
                <a:spcPct val="150000"/>
              </a:lnSpc>
            </a:pPr>
            <a:r>
              <a:rPr lang="zh-CN" altLang="en-US" sz="1800"/>
              <a:t>　　 1</a:t>
            </a:r>
            <a:r>
              <a:rPr lang="en-US" altLang="zh-CN" sz="1800"/>
              <a:t>.</a:t>
            </a:r>
            <a:r>
              <a:rPr lang="zh-CN" altLang="en-US" sz="1800"/>
              <a:t>需多喝水</a:t>
            </a:r>
            <a:endParaRPr lang="zh-CN" altLang="en-US" sz="1800"/>
          </a:p>
          <a:p>
            <a:pPr>
              <a:lnSpc>
                <a:spcPct val="150000"/>
              </a:lnSpc>
            </a:pPr>
            <a:r>
              <a:rPr lang="zh-CN" altLang="en-US" sz="1800"/>
              <a:t>　　每天要保证1500ml</a:t>
            </a:r>
            <a:r>
              <a:rPr lang="zh-CN" altLang="en-US" sz="1800">
                <a:latin typeface="Times New Roman" panose="02020603050405020304" charset="0"/>
                <a:cs typeface="Times New Roman" panose="02020603050405020304" charset="0"/>
              </a:rPr>
              <a:t>~</a:t>
            </a:r>
            <a:r>
              <a:rPr lang="zh-CN" altLang="en-US" sz="1800"/>
              <a:t>2000ml的摄入量，充足的水分可确保血液循环顺畅，这样大脑工作所需的氧才能得到及时供应，切忌以喝饮料代替喝水。</a:t>
            </a:r>
            <a:endParaRPr lang="zh-CN" altLang="en-US" sz="1800"/>
          </a:p>
          <a:p>
            <a:pPr>
              <a:lnSpc>
                <a:spcPct val="150000"/>
              </a:lnSpc>
            </a:pPr>
            <a:r>
              <a:rPr lang="zh-CN" altLang="en-US" sz="1800"/>
              <a:t>　　 2</a:t>
            </a:r>
            <a:r>
              <a:rPr lang="en-US" altLang="zh-CN" sz="1800"/>
              <a:t>.</a:t>
            </a:r>
            <a:r>
              <a:rPr lang="zh-CN" altLang="en-US" sz="1800"/>
              <a:t>需多吃果蔬</a:t>
            </a:r>
            <a:endParaRPr lang="zh-CN" altLang="en-US" sz="1800"/>
          </a:p>
          <a:p>
            <a:pPr>
              <a:lnSpc>
                <a:spcPct val="150000"/>
              </a:lnSpc>
            </a:pPr>
            <a:r>
              <a:rPr lang="zh-CN" altLang="en-US" sz="1800"/>
              <a:t>　　考前天气比较热，人容易上火，多吃水果不仅能补充各种营养素、维生素及矿物质，还能有效防止上火。一般膳食里蔬菜每天保持300克</a:t>
            </a:r>
            <a:r>
              <a:rPr lang="zh-CN" altLang="en-US" sz="1800">
                <a:latin typeface="Times New Roman" panose="02020603050405020304" charset="0"/>
                <a:cs typeface="Times New Roman" panose="02020603050405020304" charset="0"/>
                <a:sym typeface="+mn-ea"/>
              </a:rPr>
              <a:t>~</a:t>
            </a:r>
            <a:r>
              <a:rPr lang="zh-CN" altLang="en-US" sz="1800"/>
              <a:t>400克，水果每天保持100克</a:t>
            </a:r>
            <a:r>
              <a:rPr lang="zh-CN" altLang="en-US" sz="1800">
                <a:latin typeface="Times New Roman" panose="02020603050405020304" charset="0"/>
                <a:cs typeface="Times New Roman" panose="02020603050405020304" charset="0"/>
                <a:sym typeface="+mn-ea"/>
              </a:rPr>
              <a:t>~</a:t>
            </a:r>
            <a:r>
              <a:rPr lang="zh-CN" altLang="en-US" sz="1800"/>
              <a:t>200克。蔬菜水果中，绿色和橙黄色是最佳食物，可以多食用。</a:t>
            </a:r>
            <a:endParaRPr lang="zh-CN" altLang="en-US" sz="1800"/>
          </a:p>
          <a:p>
            <a:pPr>
              <a:lnSpc>
                <a:spcPct val="150000"/>
              </a:lnSpc>
            </a:pPr>
            <a:r>
              <a:rPr lang="zh-CN" altLang="en-US" sz="1800"/>
              <a:t>　　3</a:t>
            </a:r>
            <a:r>
              <a:rPr lang="en-US" altLang="zh-CN" sz="1800"/>
              <a:t>.</a:t>
            </a:r>
            <a:r>
              <a:rPr lang="zh-CN" altLang="en-US" sz="1800"/>
              <a:t>需少食多餐，少食、多餐不仅有助于减轻考生紧张与疲劳，还能降低厌食。</a:t>
            </a:r>
            <a:endParaRPr lang="zh-CN" altLang="en-US" sz="1800"/>
          </a:p>
          <a:p>
            <a:pPr>
              <a:lnSpc>
                <a:spcPct val="150000"/>
              </a:lnSpc>
            </a:pPr>
            <a:r>
              <a:rPr lang="zh-CN" altLang="en-US" sz="1800"/>
              <a:t>　　4</a:t>
            </a:r>
            <a:r>
              <a:rPr lang="en-US" altLang="zh-CN" sz="1800"/>
              <a:t>.</a:t>
            </a:r>
            <a:r>
              <a:rPr lang="zh-CN" altLang="en-US" sz="1800"/>
              <a:t>测试前两、三天开始少量多次喝红糖水。这对于女生800米与男生1000米的最后冲刺，有着非常好的作用。</a:t>
            </a:r>
            <a:endParaRPr lang="zh-CN" altLang="en-US" sz="1800"/>
          </a:p>
          <a:p>
            <a:pPr>
              <a:lnSpc>
                <a:spcPct val="150000"/>
              </a:lnSpc>
            </a:pPr>
            <a:r>
              <a:rPr lang="zh-CN" altLang="en-US" sz="1800"/>
              <a:t>　　5</a:t>
            </a:r>
            <a:r>
              <a:rPr lang="en-US" altLang="zh-CN" sz="1800"/>
              <a:t>.</a:t>
            </a:r>
            <a:r>
              <a:rPr lang="zh-CN" altLang="en-US" sz="1800"/>
              <a:t>考试当天早上起来不要吃太多东西，以易消化高热量食物为主，如蛋糕、消化饼干等。</a:t>
            </a:r>
            <a:endParaRPr lang="zh-CN" altLang="en-US" sz="180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78997897"/>
          <p:cNvPicPr>
            <a:picLocks noChangeAspect="1"/>
          </p:cNvPicPr>
          <p:nvPr/>
        </p:nvPicPr>
        <p:blipFill>
          <a:blip r:embed="rId1" cstate="print"/>
          <a:stretch>
            <a:fillRect/>
          </a:stretch>
        </p:blipFill>
        <p:spPr>
          <a:xfrm>
            <a:off x="0" y="1270"/>
            <a:ext cx="12192000" cy="6856730"/>
          </a:xfrm>
          <a:prstGeom prst="rect">
            <a:avLst/>
          </a:prstGeom>
        </p:spPr>
      </p:pic>
      <p:sp>
        <p:nvSpPr>
          <p:cNvPr id="181" name="文本框 180"/>
          <p:cNvSpPr txBox="1"/>
          <p:nvPr/>
        </p:nvSpPr>
        <p:spPr>
          <a:xfrm>
            <a:off x="4695190" y="1842135"/>
            <a:ext cx="2801620" cy="1014730"/>
          </a:xfrm>
          <a:prstGeom prst="rect">
            <a:avLst/>
          </a:prstGeom>
          <a:noFill/>
        </p:spPr>
        <p:txBody>
          <a:bodyPr wrap="square" rtlCol="0">
            <a:spAutoFit/>
          </a:bodyPr>
          <a:lstStyle/>
          <a:p>
            <a:pPr algn="ctr"/>
            <a:r>
              <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rPr>
              <a:t>理论篇</a:t>
            </a:r>
            <a:endPar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1"/>
                                        </p:tgtEl>
                                        <p:attrNameLst>
                                          <p:attrName>style.visibility</p:attrName>
                                        </p:attrNameLst>
                                      </p:cBhvr>
                                      <p:to>
                                        <p:strVal val="visible"/>
                                      </p:to>
                                    </p:set>
                                    <p:anim calcmode="lin" valueType="num">
                                      <p:cBhvr>
                                        <p:cTn id="7" dur="500" fill="hold"/>
                                        <p:tgtEl>
                                          <p:spTgt spid="181"/>
                                        </p:tgtEl>
                                        <p:attrNameLst>
                                          <p:attrName>ppt_w</p:attrName>
                                        </p:attrNameLst>
                                      </p:cBhvr>
                                      <p:tavLst>
                                        <p:tav tm="0">
                                          <p:val>
                                            <p:fltVal val="0"/>
                                          </p:val>
                                        </p:tav>
                                        <p:tav tm="100000">
                                          <p:val>
                                            <p:strVal val="#ppt_w"/>
                                          </p:val>
                                        </p:tav>
                                      </p:tavLst>
                                    </p:anim>
                                    <p:anim calcmode="lin" valueType="num">
                                      <p:cBhvr>
                                        <p:cTn id="8" dur="500" fill="hold"/>
                                        <p:tgtEl>
                                          <p:spTgt spid="181"/>
                                        </p:tgtEl>
                                        <p:attrNameLst>
                                          <p:attrName>ppt_h</p:attrName>
                                        </p:attrNameLst>
                                      </p:cBhvr>
                                      <p:tavLst>
                                        <p:tav tm="0">
                                          <p:val>
                                            <p:fltVal val="0"/>
                                          </p:val>
                                        </p:tav>
                                        <p:tav tm="100000">
                                          <p:val>
                                            <p:strVal val="#ppt_h"/>
                                          </p:val>
                                        </p:tav>
                                      </p:tavLst>
                                    </p:anim>
                                    <p:animEffect transition="in" filter="fade">
                                      <p:cBhvr>
                                        <p:cTn id="9"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665" y="2168525"/>
            <a:ext cx="3622675" cy="2491740"/>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任务二</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身体健康素质与体育锻炼</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custDataLst>
              <p:tags r:id="rId2"/>
            </p:custDataLst>
          </p:nvPr>
        </p:nvSpPr>
        <p:spPr>
          <a:xfrm>
            <a:off x="1472565" y="1586865"/>
            <a:ext cx="1858645" cy="1858645"/>
          </a:xfrm>
          <a:prstGeom prst="ellipse">
            <a:avLst/>
          </a:prstGeom>
          <a:solidFill>
            <a:srgbClr val="6096E6"/>
          </a:solidFill>
          <a:ln w="12700" cap="flat" cmpd="sng" algn="ctr">
            <a:noFill/>
            <a:prstDash val="solid"/>
            <a:miter lim="800000"/>
          </a:ln>
          <a:effectLst/>
        </p:spPr>
        <p:txBody>
          <a:bodyPr rtlCol="0" anchor="ctr"/>
          <a:p>
            <a:pPr algn="ctr"/>
            <a:endParaRPr lang="zh-CN" altLang="en-US"/>
          </a:p>
        </p:txBody>
      </p:sp>
      <p:sp>
        <p:nvSpPr>
          <p:cNvPr id="20" name="直角三角形 19"/>
          <p:cNvSpPr/>
          <p:nvPr>
            <p:custDataLst>
              <p:tags r:id="rId3"/>
            </p:custDataLst>
          </p:nvPr>
        </p:nvSpPr>
        <p:spPr>
          <a:xfrm rot="18900000">
            <a:off x="2187575" y="3102610"/>
            <a:ext cx="427990" cy="441325"/>
          </a:xfrm>
          <a:prstGeom prst="rtTriangle">
            <a:avLst/>
          </a:prstGeom>
          <a:solidFill>
            <a:srgbClr val="6096E6">
              <a:lumMod val="75000"/>
            </a:srgbClr>
          </a:solidFill>
          <a:ln w="12700" cap="flat" cmpd="sng" algn="ctr">
            <a:noFill/>
            <a:prstDash val="solid"/>
            <a:miter lim="800000"/>
          </a:ln>
          <a:effectLst/>
        </p:spPr>
        <p:txBody>
          <a:bodyPr rtlCol="0" anchor="ctr"/>
          <a:p>
            <a:pPr algn="ctr"/>
            <a:endParaRPr lang="zh-CN" altLang="en-US"/>
          </a:p>
        </p:txBody>
      </p:sp>
      <p:sp>
        <p:nvSpPr>
          <p:cNvPr id="204" name="Oval 125"/>
          <p:cNvSpPr>
            <a:spLocks noChangeAspect="1"/>
          </p:cNvSpPr>
          <p:nvPr>
            <p:custDataLst>
              <p:tags r:id="rId4"/>
            </p:custDataLst>
          </p:nvPr>
        </p:nvSpPr>
        <p:spPr>
          <a:xfrm>
            <a:off x="2294890" y="3743960"/>
            <a:ext cx="213360" cy="207645"/>
          </a:xfrm>
          <a:prstGeom prst="ellipse">
            <a:avLst/>
          </a:prstGeom>
          <a:solidFill>
            <a:srgbClr val="6096E6">
              <a:lumMod val="75000"/>
            </a:srgbClr>
          </a:solidFill>
          <a:ln w="12700" cap="flat" cmpd="sng" algn="ctr">
            <a:noFill/>
            <a:prstDash val="solid"/>
            <a:miter lim="800000"/>
          </a:ln>
          <a:effectLst/>
        </p:spPr>
        <p:txBody>
          <a:bodyPr wrap="square" rtlCol="0" anchor="ctr">
            <a:noAutofit/>
          </a:bodyPr>
          <a:lstStyle/>
          <a:p>
            <a:pPr algn="ctr">
              <a:lnSpc>
                <a:spcPct val="120000"/>
              </a:lnSpc>
            </a:pPr>
            <a:endParaRPr lang="en-US" sz="2135" dirty="0">
              <a:solidFill>
                <a:srgbClr val="000000">
                  <a:lumMod val="50000"/>
                  <a:lumOff val="50000"/>
                </a:srgbClr>
              </a:solidFill>
              <a:ea typeface="思源黑体 CN Bold" panose="020B0800000000000000" pitchFamily="34" charset="-122"/>
              <a:cs typeface="思源黑体 CN Bold" panose="020B0800000000000000" pitchFamily="34" charset="-122"/>
              <a:sym typeface="Arial" panose="020B0604020202020204" pitchFamily="34" charset="0"/>
            </a:endParaRPr>
          </a:p>
        </p:txBody>
      </p:sp>
      <p:cxnSp>
        <p:nvCxnSpPr>
          <p:cNvPr id="206" name="Straight Connector 128"/>
          <p:cNvCxnSpPr/>
          <p:nvPr>
            <p:custDataLst>
              <p:tags r:id="rId5"/>
            </p:custDataLst>
          </p:nvPr>
        </p:nvCxnSpPr>
        <p:spPr>
          <a:xfrm>
            <a:off x="2402205" y="4092575"/>
            <a:ext cx="0" cy="718185"/>
          </a:xfrm>
          <a:prstGeom prst="line">
            <a:avLst/>
          </a:prstGeom>
          <a:noFill/>
          <a:ln w="25400" cap="flat" cmpd="sng" algn="ctr">
            <a:solidFill>
              <a:srgbClr val="6096E6">
                <a:lumMod val="75000"/>
              </a:srgbClr>
            </a:solidFill>
            <a:prstDash val="sysDash"/>
            <a:miter lim="800000"/>
            <a:headEnd type="oval" w="med" len="med"/>
            <a:tailEnd type="stealth" w="med" len="med"/>
          </a:ln>
          <a:effectLst/>
        </p:spPr>
      </p:cxnSp>
      <p:sp>
        <p:nvSpPr>
          <p:cNvPr id="239" name="文本框 238"/>
          <p:cNvSpPr txBox="1"/>
          <p:nvPr>
            <p:custDataLst>
              <p:tags r:id="rId6"/>
            </p:custDataLst>
          </p:nvPr>
        </p:nvSpPr>
        <p:spPr>
          <a:xfrm flipH="1">
            <a:off x="1413510" y="4948555"/>
            <a:ext cx="2286635" cy="460375"/>
          </a:xfrm>
          <a:prstGeom prst="rect">
            <a:avLst/>
          </a:prstGeom>
        </p:spPr>
        <p:txBody>
          <a:bodyPr wrap="square">
            <a:spAutoFit/>
          </a:bodyPr>
          <a:lstStyle>
            <a:defPPr>
              <a:defRPr lang="zh-CN"/>
            </a:defPPr>
            <a:lvl1pPr algn="dist">
              <a:defRPr sz="2000">
                <a:gradFill>
                  <a:gsLst>
                    <a:gs pos="100000">
                      <a:srgbClr val="02C0CF"/>
                    </a:gs>
                    <a:gs pos="37000">
                      <a:srgbClr val="2FDFAD"/>
                    </a:gs>
                  </a:gsLst>
                  <a:lin ang="2700000" scaled="1"/>
                </a:gradFill>
              </a:defRPr>
            </a:lvl1pPr>
          </a:lstStyle>
          <a:p>
            <a:pPr algn="l"/>
            <a:r>
              <a:rPr lang="zh-CN" altLang="en-US" sz="2400" dirty="0">
                <a:solidFill>
                  <a:srgbClr val="6096E6">
                    <a:lumMod val="75000"/>
                  </a:srgbClr>
                </a:solidFill>
                <a:latin typeface="思源黑体 CN Regular" panose="020B0500000000000000" pitchFamily="34" charset="-122"/>
                <a:ea typeface="思源黑体 CN Regular" panose="020B0500000000000000" pitchFamily="34" charset="-122"/>
                <a:cs typeface="思源黑体 CN Bold" panose="020B0800000000000000" pitchFamily="34" charset="-122"/>
                <a:sym typeface="Arial" panose="020B0604020202020204" pitchFamily="34" charset="0"/>
              </a:rPr>
              <a:t>一、身体成分</a:t>
            </a:r>
            <a:endParaRPr lang="zh-CN" altLang="en-US" sz="2400" dirty="0">
              <a:solidFill>
                <a:srgbClr val="6096E6">
                  <a:lumMod val="75000"/>
                </a:srgbClr>
              </a:solidFill>
              <a:latin typeface="思源黑体 CN Regular" panose="020B0500000000000000" pitchFamily="34" charset="-122"/>
              <a:ea typeface="思源黑体 CN Regular" panose="020B0500000000000000" pitchFamily="34" charset="-122"/>
              <a:cs typeface="思源黑体 CN Bold" panose="020B0800000000000000" pitchFamily="34" charset="-122"/>
              <a:sym typeface="Arial" panose="020B0604020202020204" pitchFamily="34" charset="0"/>
            </a:endParaRPr>
          </a:p>
        </p:txBody>
      </p:sp>
      <p:pic>
        <p:nvPicPr>
          <p:cNvPr id="23" name="图片 22" descr="343435383037343b343532333833373bb9abcbbe"/>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1948180" y="1840865"/>
            <a:ext cx="906780" cy="906780"/>
          </a:xfrm>
          <a:prstGeom prst="rect">
            <a:avLst/>
          </a:prstGeom>
        </p:spPr>
      </p:pic>
      <p:sp>
        <p:nvSpPr>
          <p:cNvPr id="24" name="任意多边形 23"/>
          <p:cNvSpPr/>
          <p:nvPr>
            <p:custDataLst>
              <p:tags r:id="rId10"/>
            </p:custDataLst>
          </p:nvPr>
        </p:nvSpPr>
        <p:spPr>
          <a:xfrm>
            <a:off x="1617980" y="3015615"/>
            <a:ext cx="1567815" cy="429895"/>
          </a:xfrm>
          <a:custGeom>
            <a:avLst/>
            <a:gdLst/>
            <a:ahLst/>
            <a:cxnLst>
              <a:cxn ang="3">
                <a:pos x="hc" y="t"/>
              </a:cxn>
              <a:cxn ang="cd2">
                <a:pos x="l" y="vc"/>
              </a:cxn>
              <a:cxn ang="cd4">
                <a:pos x="hc" y="b"/>
              </a:cxn>
              <a:cxn ang="0">
                <a:pos x="r" y="vc"/>
              </a:cxn>
            </a:cxnLst>
            <a:rect l="l" t="t" r="r" b="b"/>
            <a:pathLst>
              <a:path w="2469" h="677">
                <a:moveTo>
                  <a:pt x="2469" y="0"/>
                </a:moveTo>
                <a:cubicBezTo>
                  <a:pt x="2209" y="407"/>
                  <a:pt x="1753" y="677"/>
                  <a:pt x="1234" y="677"/>
                </a:cubicBezTo>
                <a:cubicBezTo>
                  <a:pt x="716" y="677"/>
                  <a:pt x="260" y="407"/>
                  <a:pt x="0" y="0"/>
                </a:cubicBezTo>
                <a:close/>
              </a:path>
            </a:pathLst>
          </a:custGeom>
          <a:solidFill>
            <a:srgbClr val="6096E6">
              <a:lumMod val="75000"/>
            </a:srgbClr>
          </a:solidFill>
          <a:ln w="12700" cap="flat" cmpd="sng" algn="ctr">
            <a:noFill/>
            <a:prstDash val="solid"/>
            <a:miter lim="800000"/>
          </a:ln>
          <a:effectLst/>
        </p:spPr>
        <p:txBody>
          <a:bodyPr wrap="square" rtlCol="0" anchor="ctr">
            <a:noAutofit/>
          </a:bodyPr>
          <a:p>
            <a:pPr algn="ctr"/>
            <a:endParaRPr lang="zh-CN" altLang="en-US"/>
          </a:p>
        </p:txBody>
      </p:sp>
      <p:sp>
        <p:nvSpPr>
          <p:cNvPr id="140" name="椭圆 139"/>
          <p:cNvSpPr/>
          <p:nvPr>
            <p:custDataLst>
              <p:tags r:id="rId11"/>
            </p:custDataLst>
          </p:nvPr>
        </p:nvSpPr>
        <p:spPr>
          <a:xfrm>
            <a:off x="6398895" y="1586865"/>
            <a:ext cx="1858645" cy="1858645"/>
          </a:xfrm>
          <a:prstGeom prst="ellipse">
            <a:avLst/>
          </a:prstGeom>
          <a:solidFill>
            <a:srgbClr val="56CA95"/>
          </a:solidFill>
          <a:ln w="12700" cap="flat" cmpd="sng" algn="ctr">
            <a:noFill/>
            <a:prstDash val="solid"/>
            <a:miter lim="800000"/>
          </a:ln>
          <a:effectLst/>
        </p:spPr>
        <p:txBody>
          <a:bodyPr rtlCol="0" anchor="ctr"/>
          <a:p>
            <a:pPr algn="ctr"/>
            <a:endParaRPr lang="zh-CN" altLang="en-US"/>
          </a:p>
        </p:txBody>
      </p:sp>
      <p:sp>
        <p:nvSpPr>
          <p:cNvPr id="141" name="直角三角形 140"/>
          <p:cNvSpPr/>
          <p:nvPr>
            <p:custDataLst>
              <p:tags r:id="rId12"/>
            </p:custDataLst>
          </p:nvPr>
        </p:nvSpPr>
        <p:spPr>
          <a:xfrm rot="18900000">
            <a:off x="7113905" y="3102610"/>
            <a:ext cx="427990" cy="441325"/>
          </a:xfrm>
          <a:prstGeom prst="rtTriangle">
            <a:avLst/>
          </a:prstGeom>
          <a:solidFill>
            <a:srgbClr val="56CA95">
              <a:lumMod val="50000"/>
            </a:srgbClr>
          </a:solidFill>
          <a:ln w="12700" cap="flat" cmpd="sng" algn="ctr">
            <a:noFill/>
            <a:prstDash val="solid"/>
            <a:miter lim="800000"/>
          </a:ln>
          <a:effectLst/>
        </p:spPr>
        <p:txBody>
          <a:bodyPr rtlCol="0" anchor="ctr"/>
          <a:p>
            <a:pPr algn="ctr"/>
            <a:endParaRPr lang="zh-CN" altLang="en-US"/>
          </a:p>
        </p:txBody>
      </p:sp>
      <p:sp>
        <p:nvSpPr>
          <p:cNvPr id="142" name="Oval 125"/>
          <p:cNvSpPr>
            <a:spLocks noChangeAspect="1"/>
          </p:cNvSpPr>
          <p:nvPr>
            <p:custDataLst>
              <p:tags r:id="rId13"/>
            </p:custDataLst>
          </p:nvPr>
        </p:nvSpPr>
        <p:spPr>
          <a:xfrm>
            <a:off x="7221220" y="3743960"/>
            <a:ext cx="213360" cy="207645"/>
          </a:xfrm>
          <a:prstGeom prst="ellipse">
            <a:avLst/>
          </a:prstGeom>
          <a:solidFill>
            <a:srgbClr val="56CA95">
              <a:lumMod val="50000"/>
            </a:srgbClr>
          </a:solidFill>
          <a:ln w="12700" cap="flat" cmpd="sng" algn="ctr">
            <a:noFill/>
            <a:prstDash val="solid"/>
            <a:miter lim="800000"/>
          </a:ln>
          <a:effectLst/>
        </p:spPr>
        <p:txBody>
          <a:bodyPr wrap="square" rtlCol="0" anchor="ctr">
            <a:noAutofit/>
          </a:bodyPr>
          <a:lstStyle/>
          <a:p>
            <a:pPr algn="ctr">
              <a:lnSpc>
                <a:spcPct val="120000"/>
              </a:lnSpc>
            </a:pPr>
            <a:endParaRPr lang="en-US" sz="2135" dirty="0">
              <a:solidFill>
                <a:srgbClr val="000000">
                  <a:lumMod val="50000"/>
                  <a:lumOff val="50000"/>
                </a:srgbClr>
              </a:solidFill>
              <a:ea typeface="思源黑体 CN Bold" panose="020B0800000000000000" pitchFamily="34" charset="-122"/>
              <a:cs typeface="思源黑体 CN Bold" panose="020B0800000000000000" pitchFamily="34" charset="-122"/>
              <a:sym typeface="Arial" panose="020B0604020202020204" pitchFamily="34" charset="0"/>
            </a:endParaRPr>
          </a:p>
        </p:txBody>
      </p:sp>
      <p:cxnSp>
        <p:nvCxnSpPr>
          <p:cNvPr id="144" name="Straight Connector 128"/>
          <p:cNvCxnSpPr/>
          <p:nvPr>
            <p:custDataLst>
              <p:tags r:id="rId14"/>
            </p:custDataLst>
          </p:nvPr>
        </p:nvCxnSpPr>
        <p:spPr>
          <a:xfrm>
            <a:off x="7328535" y="4092575"/>
            <a:ext cx="0" cy="718185"/>
          </a:xfrm>
          <a:prstGeom prst="line">
            <a:avLst/>
          </a:prstGeom>
          <a:noFill/>
          <a:ln w="25400" cap="flat" cmpd="sng" algn="ctr">
            <a:solidFill>
              <a:srgbClr val="56CA95">
                <a:lumMod val="50000"/>
              </a:srgbClr>
            </a:solidFill>
            <a:prstDash val="sysDash"/>
            <a:miter lim="800000"/>
            <a:headEnd type="oval" w="med" len="med"/>
            <a:tailEnd type="stealth" w="med" len="med"/>
          </a:ln>
          <a:effectLst/>
        </p:spPr>
      </p:cxnSp>
      <p:sp>
        <p:nvSpPr>
          <p:cNvPr id="146" name="文本框 145"/>
          <p:cNvSpPr txBox="1"/>
          <p:nvPr>
            <p:custDataLst>
              <p:tags r:id="rId15"/>
            </p:custDataLst>
          </p:nvPr>
        </p:nvSpPr>
        <p:spPr>
          <a:xfrm flipH="1">
            <a:off x="6157595" y="4951730"/>
            <a:ext cx="2558415" cy="829945"/>
          </a:xfrm>
          <a:prstGeom prst="rect">
            <a:avLst/>
          </a:prstGeom>
        </p:spPr>
        <p:txBody>
          <a:bodyPr wrap="square">
            <a:spAutoFit/>
          </a:bodyPr>
          <a:lstStyle>
            <a:defPPr>
              <a:defRPr lang="zh-CN"/>
            </a:defPPr>
            <a:lvl1pPr algn="dist">
              <a:defRPr sz="2000">
                <a:gradFill>
                  <a:gsLst>
                    <a:gs pos="100000">
                      <a:srgbClr val="02C0CF"/>
                    </a:gs>
                    <a:gs pos="37000">
                      <a:srgbClr val="2FDFAD"/>
                    </a:gs>
                  </a:gsLst>
                  <a:lin ang="2700000" scaled="1"/>
                </a:gradFill>
              </a:defRPr>
            </a:lvl1pPr>
          </a:lstStyle>
          <a:p>
            <a:pPr algn="ctr"/>
            <a:r>
              <a:rPr lang="zh-CN" altLang="en-US" sz="2400" dirty="0">
                <a:solidFill>
                  <a:srgbClr val="56CA95">
                    <a:lumMod val="50000"/>
                  </a:srgbClr>
                </a:solidFill>
                <a:latin typeface="思源黑体 CN Regular" panose="020B0500000000000000" pitchFamily="34" charset="-122"/>
                <a:ea typeface="思源黑体 CN Regular" panose="020B0500000000000000" pitchFamily="34" charset="-122"/>
                <a:cs typeface="思源黑体 CN Bold" panose="020B0800000000000000" pitchFamily="34" charset="-122"/>
                <a:sym typeface="Arial" panose="020B0604020202020204" pitchFamily="34" charset="0"/>
              </a:rPr>
              <a:t>三、肌肉的力量和耐力</a:t>
            </a:r>
            <a:endParaRPr lang="zh-CN" altLang="en-US" sz="2400" dirty="0">
              <a:solidFill>
                <a:srgbClr val="56CA95">
                  <a:lumMod val="50000"/>
                </a:srgbClr>
              </a:solidFill>
              <a:latin typeface="思源黑体 CN Regular" panose="020B0500000000000000" pitchFamily="34" charset="-122"/>
              <a:ea typeface="思源黑体 CN Regular" panose="020B0500000000000000" pitchFamily="34" charset="-122"/>
              <a:cs typeface="思源黑体 CN Bold" panose="020B0800000000000000" pitchFamily="34" charset="-122"/>
              <a:sym typeface="Arial" panose="020B0604020202020204" pitchFamily="34" charset="0"/>
            </a:endParaRPr>
          </a:p>
        </p:txBody>
      </p:sp>
      <p:sp>
        <p:nvSpPr>
          <p:cNvPr id="149" name="任意多边形 148"/>
          <p:cNvSpPr/>
          <p:nvPr>
            <p:custDataLst>
              <p:tags r:id="rId16"/>
            </p:custDataLst>
          </p:nvPr>
        </p:nvSpPr>
        <p:spPr>
          <a:xfrm>
            <a:off x="6544310" y="3015615"/>
            <a:ext cx="1567815" cy="429895"/>
          </a:xfrm>
          <a:custGeom>
            <a:avLst/>
            <a:gdLst/>
            <a:ahLst/>
            <a:cxnLst>
              <a:cxn ang="3">
                <a:pos x="hc" y="t"/>
              </a:cxn>
              <a:cxn ang="cd2">
                <a:pos x="l" y="vc"/>
              </a:cxn>
              <a:cxn ang="cd4">
                <a:pos x="hc" y="b"/>
              </a:cxn>
              <a:cxn ang="0">
                <a:pos x="r" y="vc"/>
              </a:cxn>
            </a:cxnLst>
            <a:rect l="l" t="t" r="r" b="b"/>
            <a:pathLst>
              <a:path w="2469" h="677">
                <a:moveTo>
                  <a:pt x="2469" y="0"/>
                </a:moveTo>
                <a:cubicBezTo>
                  <a:pt x="2209" y="407"/>
                  <a:pt x="1753" y="677"/>
                  <a:pt x="1234" y="677"/>
                </a:cubicBezTo>
                <a:cubicBezTo>
                  <a:pt x="716" y="677"/>
                  <a:pt x="260" y="407"/>
                  <a:pt x="0" y="0"/>
                </a:cubicBezTo>
                <a:close/>
              </a:path>
            </a:pathLst>
          </a:custGeom>
          <a:solidFill>
            <a:srgbClr val="56CA95">
              <a:lumMod val="50000"/>
            </a:srgbClr>
          </a:solidFill>
          <a:ln w="12700" cap="flat" cmpd="sng" algn="ctr">
            <a:noFill/>
            <a:prstDash val="solid"/>
            <a:miter lim="800000"/>
          </a:ln>
          <a:effectLst/>
        </p:spPr>
        <p:txBody>
          <a:bodyPr wrap="square" rtlCol="0" anchor="ctr">
            <a:noAutofit/>
          </a:bodyPr>
          <a:p>
            <a:pPr algn="ctr"/>
            <a:endParaRPr lang="zh-CN" altLang="en-US"/>
          </a:p>
        </p:txBody>
      </p:sp>
      <p:sp>
        <p:nvSpPr>
          <p:cNvPr id="213" name="椭圆 212"/>
          <p:cNvSpPr/>
          <p:nvPr>
            <p:custDataLst>
              <p:tags r:id="rId17"/>
            </p:custDataLst>
          </p:nvPr>
        </p:nvSpPr>
        <p:spPr>
          <a:xfrm rot="10800000">
            <a:off x="8862060" y="4236720"/>
            <a:ext cx="1858645" cy="1858645"/>
          </a:xfrm>
          <a:prstGeom prst="ellipse">
            <a:avLst/>
          </a:prstGeom>
          <a:solidFill>
            <a:srgbClr val="FFBA55">
              <a:lumMod val="90000"/>
            </a:srgbClr>
          </a:solidFill>
          <a:ln w="12700" cap="flat" cmpd="sng" algn="ctr">
            <a:noFill/>
            <a:prstDash val="solid"/>
            <a:miter lim="800000"/>
          </a:ln>
          <a:effectLst/>
        </p:spPr>
        <p:txBody>
          <a:bodyPr rtlCol="0" anchor="ctr"/>
          <a:p>
            <a:pPr algn="ctr"/>
            <a:endParaRPr lang="zh-CN" altLang="en-US"/>
          </a:p>
        </p:txBody>
      </p:sp>
      <p:sp>
        <p:nvSpPr>
          <p:cNvPr id="214" name="直角三角形 213"/>
          <p:cNvSpPr/>
          <p:nvPr>
            <p:custDataLst>
              <p:tags r:id="rId18"/>
            </p:custDataLst>
          </p:nvPr>
        </p:nvSpPr>
        <p:spPr>
          <a:xfrm rot="8100000">
            <a:off x="9577705" y="4138295"/>
            <a:ext cx="427990" cy="441325"/>
          </a:xfrm>
          <a:prstGeom prst="rtTriangle">
            <a:avLst/>
          </a:prstGeom>
          <a:solidFill>
            <a:srgbClr val="FFBA55">
              <a:lumMod val="50000"/>
            </a:srgbClr>
          </a:solidFill>
          <a:ln w="12700" cap="flat" cmpd="sng" algn="ctr">
            <a:noFill/>
            <a:prstDash val="solid"/>
            <a:miter lim="800000"/>
          </a:ln>
          <a:effectLst/>
        </p:spPr>
        <p:txBody>
          <a:bodyPr rtlCol="0" anchor="ctr"/>
          <a:p>
            <a:pPr algn="ctr"/>
            <a:endParaRPr lang="zh-CN" altLang="en-US"/>
          </a:p>
        </p:txBody>
      </p:sp>
      <p:sp>
        <p:nvSpPr>
          <p:cNvPr id="215" name="Oval 125"/>
          <p:cNvSpPr>
            <a:spLocks noChangeAspect="1"/>
          </p:cNvSpPr>
          <p:nvPr>
            <p:custDataLst>
              <p:tags r:id="rId19"/>
            </p:custDataLst>
          </p:nvPr>
        </p:nvSpPr>
        <p:spPr>
          <a:xfrm rot="10800000">
            <a:off x="9685020" y="3730625"/>
            <a:ext cx="213360" cy="207645"/>
          </a:xfrm>
          <a:prstGeom prst="ellipse">
            <a:avLst/>
          </a:prstGeom>
          <a:solidFill>
            <a:srgbClr val="FFBA55">
              <a:lumMod val="50000"/>
            </a:srgbClr>
          </a:solidFill>
          <a:ln w="12700" cap="flat" cmpd="sng" algn="ctr">
            <a:noFill/>
            <a:prstDash val="solid"/>
            <a:miter lim="800000"/>
          </a:ln>
          <a:effectLst/>
        </p:spPr>
        <p:txBody>
          <a:bodyPr wrap="square" rtlCol="0" anchor="ctr">
            <a:noAutofit/>
          </a:bodyPr>
          <a:lstStyle/>
          <a:p>
            <a:pPr algn="ctr">
              <a:lnSpc>
                <a:spcPct val="120000"/>
              </a:lnSpc>
            </a:pPr>
            <a:endParaRPr lang="en-US" sz="2135" dirty="0">
              <a:solidFill>
                <a:srgbClr val="000000">
                  <a:lumMod val="50000"/>
                  <a:lumOff val="50000"/>
                </a:srgbClr>
              </a:solidFill>
              <a:ea typeface="思源黑体 CN Bold" panose="020B0800000000000000" pitchFamily="34" charset="-122"/>
              <a:cs typeface="思源黑体 CN Bold" panose="020B0800000000000000" pitchFamily="34" charset="-122"/>
              <a:sym typeface="Arial" panose="020B0604020202020204" pitchFamily="34" charset="0"/>
            </a:endParaRPr>
          </a:p>
        </p:txBody>
      </p:sp>
      <p:cxnSp>
        <p:nvCxnSpPr>
          <p:cNvPr id="217" name="Straight Connector 128"/>
          <p:cNvCxnSpPr/>
          <p:nvPr>
            <p:custDataLst>
              <p:tags r:id="rId20"/>
            </p:custDataLst>
          </p:nvPr>
        </p:nvCxnSpPr>
        <p:spPr>
          <a:xfrm rot="10800000">
            <a:off x="9791065" y="2871470"/>
            <a:ext cx="0" cy="718185"/>
          </a:xfrm>
          <a:prstGeom prst="line">
            <a:avLst/>
          </a:prstGeom>
          <a:noFill/>
          <a:ln w="25400" cap="flat" cmpd="sng" algn="ctr">
            <a:solidFill>
              <a:srgbClr val="FFBA55">
                <a:lumMod val="50000"/>
              </a:srgbClr>
            </a:solidFill>
            <a:prstDash val="sysDash"/>
            <a:miter lim="800000"/>
            <a:headEnd type="oval" w="med" len="med"/>
            <a:tailEnd type="stealth" w="med" len="med"/>
          </a:ln>
          <a:effectLst/>
        </p:spPr>
      </p:cxnSp>
      <p:sp>
        <p:nvSpPr>
          <p:cNvPr id="219" name="文本框 218"/>
          <p:cNvSpPr txBox="1"/>
          <p:nvPr>
            <p:custDataLst>
              <p:tags r:id="rId21"/>
            </p:custDataLst>
          </p:nvPr>
        </p:nvSpPr>
        <p:spPr>
          <a:xfrm flipH="1">
            <a:off x="8428355" y="2270125"/>
            <a:ext cx="2724785" cy="460375"/>
          </a:xfrm>
          <a:prstGeom prst="rect">
            <a:avLst/>
          </a:prstGeom>
        </p:spPr>
        <p:txBody>
          <a:bodyPr wrap="square">
            <a:spAutoFit/>
          </a:bodyPr>
          <a:lstStyle>
            <a:defPPr>
              <a:defRPr lang="zh-CN"/>
            </a:defPPr>
            <a:lvl1pPr algn="dist">
              <a:defRPr sz="2000">
                <a:gradFill>
                  <a:gsLst>
                    <a:gs pos="100000">
                      <a:srgbClr val="02C0CF"/>
                    </a:gs>
                    <a:gs pos="37000">
                      <a:srgbClr val="2FDFAD"/>
                    </a:gs>
                  </a:gsLst>
                  <a:lin ang="2700000" scaled="1"/>
                </a:gradFill>
              </a:defRPr>
            </a:lvl1pPr>
          </a:lstStyle>
          <a:p>
            <a:pPr algn="ctr"/>
            <a:r>
              <a:rPr lang="zh-CN" altLang="en-US" sz="2400" dirty="0">
                <a:solidFill>
                  <a:srgbClr val="FFBA55">
                    <a:lumMod val="50000"/>
                  </a:srgbClr>
                </a:solidFill>
                <a:latin typeface="思源黑体 CN Regular" panose="020B0500000000000000" pitchFamily="34" charset="-122"/>
                <a:ea typeface="思源黑体 CN Regular" panose="020B0500000000000000" pitchFamily="34" charset="-122"/>
                <a:cs typeface="思源黑体 CN Bold" panose="020B0800000000000000" pitchFamily="34" charset="-122"/>
                <a:sym typeface="Arial" panose="020B0604020202020204" pitchFamily="34" charset="0"/>
              </a:rPr>
              <a:t>四、身体的柔韧性</a:t>
            </a:r>
            <a:endParaRPr lang="zh-CN" altLang="en-US" sz="2400" dirty="0">
              <a:solidFill>
                <a:srgbClr val="FFBA55">
                  <a:lumMod val="50000"/>
                </a:srgbClr>
              </a:solidFill>
              <a:latin typeface="思源黑体 CN Regular" panose="020B0500000000000000" pitchFamily="34" charset="-122"/>
              <a:ea typeface="思源黑体 CN Regular" panose="020B0500000000000000" pitchFamily="34" charset="-122"/>
              <a:cs typeface="思源黑体 CN Bold" panose="020B0800000000000000" pitchFamily="34" charset="-122"/>
              <a:sym typeface="Arial" panose="020B0604020202020204" pitchFamily="34" charset="0"/>
            </a:endParaRPr>
          </a:p>
        </p:txBody>
      </p:sp>
      <p:sp>
        <p:nvSpPr>
          <p:cNvPr id="222" name="任意多边形 221"/>
          <p:cNvSpPr/>
          <p:nvPr>
            <p:custDataLst>
              <p:tags r:id="rId22"/>
            </p:custDataLst>
          </p:nvPr>
        </p:nvSpPr>
        <p:spPr>
          <a:xfrm rot="10800000">
            <a:off x="9007475" y="4236720"/>
            <a:ext cx="1567815" cy="429895"/>
          </a:xfrm>
          <a:custGeom>
            <a:avLst/>
            <a:gdLst/>
            <a:ahLst/>
            <a:cxnLst>
              <a:cxn ang="3">
                <a:pos x="hc" y="t"/>
              </a:cxn>
              <a:cxn ang="cd2">
                <a:pos x="l" y="vc"/>
              </a:cxn>
              <a:cxn ang="cd4">
                <a:pos x="hc" y="b"/>
              </a:cxn>
              <a:cxn ang="0">
                <a:pos x="r" y="vc"/>
              </a:cxn>
            </a:cxnLst>
            <a:rect l="l" t="t" r="r" b="b"/>
            <a:pathLst>
              <a:path w="2469" h="677">
                <a:moveTo>
                  <a:pt x="2469" y="0"/>
                </a:moveTo>
                <a:cubicBezTo>
                  <a:pt x="2209" y="407"/>
                  <a:pt x="1753" y="677"/>
                  <a:pt x="1234" y="677"/>
                </a:cubicBezTo>
                <a:cubicBezTo>
                  <a:pt x="716" y="677"/>
                  <a:pt x="260" y="407"/>
                  <a:pt x="0" y="0"/>
                </a:cubicBezTo>
                <a:close/>
              </a:path>
            </a:pathLst>
          </a:custGeom>
          <a:solidFill>
            <a:srgbClr val="FFBA55">
              <a:lumMod val="50000"/>
            </a:srgbClr>
          </a:solidFill>
          <a:ln w="12700" cap="flat" cmpd="sng" algn="ctr">
            <a:noFill/>
            <a:prstDash val="solid"/>
            <a:miter lim="800000"/>
          </a:ln>
          <a:effectLst/>
        </p:spPr>
        <p:txBody>
          <a:bodyPr wrap="square" rtlCol="0" anchor="ctr">
            <a:noAutofit/>
          </a:bodyPr>
          <a:p>
            <a:pPr algn="ctr"/>
            <a:endParaRPr lang="zh-CN" altLang="en-US"/>
          </a:p>
        </p:txBody>
      </p:sp>
      <p:sp>
        <p:nvSpPr>
          <p:cNvPr id="224" name="椭圆 223"/>
          <p:cNvSpPr/>
          <p:nvPr>
            <p:custDataLst>
              <p:tags r:id="rId23"/>
            </p:custDataLst>
          </p:nvPr>
        </p:nvSpPr>
        <p:spPr>
          <a:xfrm rot="10800000">
            <a:off x="3935730" y="4236720"/>
            <a:ext cx="1858645" cy="1858645"/>
          </a:xfrm>
          <a:prstGeom prst="ellipse">
            <a:avLst/>
          </a:prstGeom>
          <a:solidFill>
            <a:srgbClr val="58B6E5"/>
          </a:solidFill>
          <a:ln w="12700" cap="flat" cmpd="sng" algn="ctr">
            <a:noFill/>
            <a:prstDash val="solid"/>
            <a:miter lim="800000"/>
          </a:ln>
          <a:effectLst/>
        </p:spPr>
        <p:txBody>
          <a:bodyPr rtlCol="0" anchor="ctr"/>
          <a:p>
            <a:pPr algn="ctr"/>
            <a:endParaRPr lang="zh-CN" altLang="en-US"/>
          </a:p>
        </p:txBody>
      </p:sp>
      <p:sp>
        <p:nvSpPr>
          <p:cNvPr id="225" name="直角三角形 224"/>
          <p:cNvSpPr/>
          <p:nvPr>
            <p:custDataLst>
              <p:tags r:id="rId24"/>
            </p:custDataLst>
          </p:nvPr>
        </p:nvSpPr>
        <p:spPr>
          <a:xfrm rot="8100000">
            <a:off x="4651375" y="4138295"/>
            <a:ext cx="427990" cy="441325"/>
          </a:xfrm>
          <a:prstGeom prst="rtTriangle">
            <a:avLst/>
          </a:prstGeom>
          <a:solidFill>
            <a:srgbClr val="58B6E5">
              <a:lumMod val="50000"/>
            </a:srgbClr>
          </a:solidFill>
          <a:ln w="12700" cap="flat" cmpd="sng" algn="ctr">
            <a:noFill/>
            <a:prstDash val="solid"/>
            <a:miter lim="800000"/>
          </a:ln>
          <a:effectLst/>
        </p:spPr>
        <p:txBody>
          <a:bodyPr rtlCol="0" anchor="ctr"/>
          <a:p>
            <a:pPr algn="ctr"/>
            <a:endParaRPr lang="zh-CN" altLang="en-US"/>
          </a:p>
        </p:txBody>
      </p:sp>
      <p:sp>
        <p:nvSpPr>
          <p:cNvPr id="226" name="Oval 125"/>
          <p:cNvSpPr>
            <a:spLocks noChangeAspect="1"/>
          </p:cNvSpPr>
          <p:nvPr>
            <p:custDataLst>
              <p:tags r:id="rId25"/>
            </p:custDataLst>
          </p:nvPr>
        </p:nvSpPr>
        <p:spPr>
          <a:xfrm rot="10800000">
            <a:off x="4758690" y="3730625"/>
            <a:ext cx="213360" cy="207645"/>
          </a:xfrm>
          <a:prstGeom prst="ellipse">
            <a:avLst/>
          </a:prstGeom>
          <a:solidFill>
            <a:srgbClr val="58B6E5">
              <a:lumMod val="50000"/>
            </a:srgbClr>
          </a:solidFill>
          <a:ln w="12700" cap="flat" cmpd="sng" algn="ctr">
            <a:noFill/>
            <a:prstDash val="solid"/>
            <a:miter lim="800000"/>
          </a:ln>
          <a:effectLst/>
        </p:spPr>
        <p:txBody>
          <a:bodyPr wrap="square" rtlCol="0" anchor="ctr">
            <a:noAutofit/>
          </a:bodyPr>
          <a:lstStyle/>
          <a:p>
            <a:pPr algn="ctr">
              <a:lnSpc>
                <a:spcPct val="120000"/>
              </a:lnSpc>
            </a:pPr>
            <a:endParaRPr lang="en-US" sz="2135" dirty="0">
              <a:solidFill>
                <a:srgbClr val="000000">
                  <a:lumMod val="50000"/>
                  <a:lumOff val="50000"/>
                </a:srgbClr>
              </a:solidFill>
              <a:ea typeface="思源黑体 CN Bold" panose="020B0800000000000000" pitchFamily="34" charset="-122"/>
              <a:cs typeface="思源黑体 CN Bold" panose="020B0800000000000000" pitchFamily="34" charset="-122"/>
              <a:sym typeface="Arial" panose="020B0604020202020204" pitchFamily="34" charset="0"/>
            </a:endParaRPr>
          </a:p>
        </p:txBody>
      </p:sp>
      <p:cxnSp>
        <p:nvCxnSpPr>
          <p:cNvPr id="228" name="Straight Connector 128"/>
          <p:cNvCxnSpPr/>
          <p:nvPr>
            <p:custDataLst>
              <p:tags r:id="rId26"/>
            </p:custDataLst>
          </p:nvPr>
        </p:nvCxnSpPr>
        <p:spPr>
          <a:xfrm rot="10800000">
            <a:off x="4864735" y="2871470"/>
            <a:ext cx="0" cy="718185"/>
          </a:xfrm>
          <a:prstGeom prst="line">
            <a:avLst/>
          </a:prstGeom>
          <a:noFill/>
          <a:ln w="25400" cap="flat" cmpd="sng" algn="ctr">
            <a:solidFill>
              <a:srgbClr val="58B6E5">
                <a:lumMod val="50000"/>
              </a:srgbClr>
            </a:solidFill>
            <a:prstDash val="sysDash"/>
            <a:miter lim="800000"/>
            <a:headEnd type="oval" w="med" len="med"/>
            <a:tailEnd type="stealth" w="med" len="med"/>
          </a:ln>
          <a:effectLst/>
        </p:spPr>
      </p:cxnSp>
      <p:sp>
        <p:nvSpPr>
          <p:cNvPr id="230" name="文本框 229"/>
          <p:cNvSpPr txBox="1"/>
          <p:nvPr>
            <p:custDataLst>
              <p:tags r:id="rId27"/>
            </p:custDataLst>
          </p:nvPr>
        </p:nvSpPr>
        <p:spPr>
          <a:xfrm flipH="1">
            <a:off x="3385185" y="2270125"/>
            <a:ext cx="3025140" cy="460375"/>
          </a:xfrm>
          <a:prstGeom prst="rect">
            <a:avLst/>
          </a:prstGeom>
        </p:spPr>
        <p:txBody>
          <a:bodyPr wrap="square">
            <a:spAutoFit/>
          </a:bodyPr>
          <a:lstStyle>
            <a:defPPr>
              <a:defRPr lang="zh-CN"/>
            </a:defPPr>
            <a:lvl1pPr algn="dist">
              <a:defRPr sz="2000">
                <a:gradFill>
                  <a:gsLst>
                    <a:gs pos="100000">
                      <a:srgbClr val="02C0CF"/>
                    </a:gs>
                    <a:gs pos="37000">
                      <a:srgbClr val="2FDFAD"/>
                    </a:gs>
                  </a:gsLst>
                  <a:lin ang="2700000" scaled="1"/>
                </a:gradFill>
              </a:defRPr>
            </a:lvl1pPr>
          </a:lstStyle>
          <a:p>
            <a:pPr algn="l"/>
            <a:r>
              <a:rPr lang="zh-CN" altLang="en-US" sz="2400" dirty="0">
                <a:solidFill>
                  <a:srgbClr val="58B6E5">
                    <a:lumMod val="50000"/>
                  </a:srgbClr>
                </a:solidFill>
                <a:latin typeface="思源黑体 CN Regular" panose="020B0500000000000000" pitchFamily="34" charset="-122"/>
                <a:ea typeface="思源黑体 CN Regular" panose="020B0500000000000000" pitchFamily="34" charset="-122"/>
                <a:cs typeface="思源黑体 CN Bold" panose="020B0800000000000000" pitchFamily="34" charset="-122"/>
                <a:sym typeface="Arial" panose="020B0604020202020204" pitchFamily="34" charset="0"/>
              </a:rPr>
              <a:t>二、心血管系统机能</a:t>
            </a:r>
            <a:endParaRPr lang="zh-CN" altLang="en-US" sz="2400" dirty="0">
              <a:solidFill>
                <a:srgbClr val="58B6E5">
                  <a:lumMod val="50000"/>
                </a:srgbClr>
              </a:solidFill>
              <a:latin typeface="思源黑体 CN Regular" panose="020B0500000000000000" pitchFamily="34" charset="-122"/>
              <a:ea typeface="思源黑体 CN Regular" panose="020B0500000000000000" pitchFamily="34" charset="-122"/>
              <a:cs typeface="思源黑体 CN Bold" panose="020B0800000000000000" pitchFamily="34" charset="-122"/>
              <a:sym typeface="Arial" panose="020B0604020202020204" pitchFamily="34" charset="0"/>
            </a:endParaRPr>
          </a:p>
        </p:txBody>
      </p:sp>
      <p:sp>
        <p:nvSpPr>
          <p:cNvPr id="233" name="任意多边形 232"/>
          <p:cNvSpPr/>
          <p:nvPr>
            <p:custDataLst>
              <p:tags r:id="rId28"/>
            </p:custDataLst>
          </p:nvPr>
        </p:nvSpPr>
        <p:spPr>
          <a:xfrm rot="10800000">
            <a:off x="4081145" y="4236720"/>
            <a:ext cx="1567815" cy="429895"/>
          </a:xfrm>
          <a:custGeom>
            <a:avLst/>
            <a:gdLst/>
            <a:ahLst/>
            <a:cxnLst>
              <a:cxn ang="3">
                <a:pos x="hc" y="t"/>
              </a:cxn>
              <a:cxn ang="cd2">
                <a:pos x="l" y="vc"/>
              </a:cxn>
              <a:cxn ang="cd4">
                <a:pos x="hc" y="b"/>
              </a:cxn>
              <a:cxn ang="0">
                <a:pos x="r" y="vc"/>
              </a:cxn>
            </a:cxnLst>
            <a:rect l="l" t="t" r="r" b="b"/>
            <a:pathLst>
              <a:path w="2469" h="677">
                <a:moveTo>
                  <a:pt x="2469" y="0"/>
                </a:moveTo>
                <a:cubicBezTo>
                  <a:pt x="2209" y="407"/>
                  <a:pt x="1753" y="677"/>
                  <a:pt x="1234" y="677"/>
                </a:cubicBezTo>
                <a:cubicBezTo>
                  <a:pt x="716" y="677"/>
                  <a:pt x="260" y="407"/>
                  <a:pt x="0" y="0"/>
                </a:cubicBezTo>
                <a:close/>
              </a:path>
            </a:pathLst>
          </a:custGeom>
          <a:solidFill>
            <a:srgbClr val="58B6E5">
              <a:lumMod val="50000"/>
            </a:srgbClr>
          </a:solidFill>
          <a:ln w="12700" cap="flat" cmpd="sng" algn="ctr">
            <a:noFill/>
            <a:prstDash val="solid"/>
            <a:miter lim="800000"/>
          </a:ln>
          <a:effectLst/>
        </p:spPr>
        <p:txBody>
          <a:bodyPr wrap="square" rtlCol="0" anchor="ctr">
            <a:noAutofit/>
          </a:bodyPr>
          <a:p>
            <a:pPr algn="ctr"/>
            <a:endParaRPr lang="zh-CN" altLang="en-US"/>
          </a:p>
        </p:txBody>
      </p:sp>
      <p:pic>
        <p:nvPicPr>
          <p:cNvPr id="235" name="图片 234" descr="343435383037343b343532333833383bbcf4b5b6"/>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4411345" y="4810760"/>
            <a:ext cx="906780" cy="906780"/>
          </a:xfrm>
          <a:prstGeom prst="rect">
            <a:avLst/>
          </a:prstGeom>
        </p:spPr>
      </p:pic>
      <p:pic>
        <p:nvPicPr>
          <p:cNvPr id="236" name="图片 235" descr="343435383037343b343533303738313bb1e3c0fbccf9"/>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6875145" y="1964690"/>
            <a:ext cx="906780" cy="906780"/>
          </a:xfrm>
          <a:prstGeom prst="rect">
            <a:avLst/>
          </a:prstGeom>
        </p:spPr>
      </p:pic>
      <p:pic>
        <p:nvPicPr>
          <p:cNvPr id="237" name="图片 236" descr="343435383037343b343532333834333bb9a4d7f7"/>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9337675" y="4820285"/>
            <a:ext cx="906780" cy="90678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8435" name="图片 9" descr="45 修.png"/>
          <p:cNvPicPr>
            <a:picLocks noChangeAspect="1"/>
          </p:cNvPicPr>
          <p:nvPr/>
        </p:nvPicPr>
        <p:blipFill>
          <a:blip r:embed="rId1">
            <a:clrChange>
              <a:clrFrom>
                <a:srgbClr val="FFFFFF"/>
              </a:clrFrom>
              <a:clrTo>
                <a:srgbClr val="FFFFFF">
                  <a:alpha val="0"/>
                </a:srgbClr>
              </a:clrTo>
            </a:clrChange>
          </a:blip>
          <a:stretch>
            <a:fillRect/>
          </a:stretch>
        </p:blipFill>
        <p:spPr>
          <a:xfrm>
            <a:off x="6629400" y="1493838"/>
            <a:ext cx="4473575" cy="3870325"/>
          </a:xfrm>
          <a:prstGeom prst="rect">
            <a:avLst/>
          </a:prstGeom>
          <a:noFill/>
          <a:ln w="9525">
            <a:noFill/>
          </a:ln>
        </p:spPr>
      </p:pic>
      <p:sp>
        <p:nvSpPr>
          <p:cNvPr id="18436" name="矩形 10"/>
          <p:cNvSpPr/>
          <p:nvPr/>
        </p:nvSpPr>
        <p:spPr>
          <a:xfrm>
            <a:off x="933450" y="1084263"/>
            <a:ext cx="1733550" cy="400050"/>
          </a:xfrm>
          <a:prstGeom prst="rect">
            <a:avLst/>
          </a:prstGeom>
          <a:noFill/>
          <a:ln w="9525">
            <a:noFill/>
          </a:ln>
        </p:spPr>
        <p:txBody>
          <a:bodyPr wrap="none" anchor="t" anchorCtr="0">
            <a:spAutoFit/>
          </a:bodyPr>
          <a:p>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一、身体成分</a:t>
            </a:r>
            <a:endPar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endParaRPr>
          </a:p>
        </p:txBody>
      </p:sp>
      <p:sp>
        <p:nvSpPr>
          <p:cNvPr id="18437" name="矩形 11"/>
          <p:cNvSpPr/>
          <p:nvPr/>
        </p:nvSpPr>
        <p:spPr>
          <a:xfrm>
            <a:off x="977900" y="1836738"/>
            <a:ext cx="4849813" cy="2168525"/>
          </a:xfrm>
          <a:prstGeom prst="rect">
            <a:avLst/>
          </a:prstGeom>
          <a:noFill/>
          <a:ln w="9525">
            <a:noFill/>
          </a:ln>
        </p:spPr>
        <p:txBody>
          <a:bodyPr anchor="t" anchorCtr="0">
            <a:spAutoFit/>
          </a:bodyPr>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身体成分是构成身体健康素质的组成部分，在</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国家学生体质健康标准</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中，采用身高标准体重的评价指标来间接地反映你的身体成分。身体成分主要是指人体脂肪的重量与其他组织重量的比例关系。</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58" name="矩形 1"/>
          <p:cNvSpPr/>
          <p:nvPr/>
        </p:nvSpPr>
        <p:spPr>
          <a:xfrm>
            <a:off x="869950" y="544513"/>
            <a:ext cx="10742613"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一、身体成分</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19459" name="矩形 8"/>
          <p:cNvSpPr/>
          <p:nvPr/>
        </p:nvSpPr>
        <p:spPr>
          <a:xfrm>
            <a:off x="900113" y="1073150"/>
            <a:ext cx="3557587" cy="368300"/>
          </a:xfrm>
          <a:prstGeom prst="rect">
            <a:avLst/>
          </a:prstGeom>
          <a:noFill/>
          <a:ln w="9525">
            <a:noFill/>
          </a:ln>
        </p:spPr>
        <p:txBody>
          <a:bodyPr anchor="t" anchorCtr="0">
            <a:spAutoFit/>
          </a:bodyPr>
          <a:p>
            <a:r>
              <a:rPr lang="zh-CN" altLang="en-US" dirty="0">
                <a:latin typeface="黑体" panose="02010600030101010101" charset="-122"/>
                <a:ea typeface="黑体" panose="02010600030101010101" charset="-122"/>
              </a:rPr>
              <a:t>（一）控制体重的锻炼方法</a:t>
            </a:r>
            <a:endParaRPr lang="zh-CN" altLang="en-US" dirty="0">
              <a:latin typeface="黑体" panose="02010600030101010101" charset="-122"/>
              <a:ea typeface="黑体" panose="02010600030101010101" charset="-122"/>
            </a:endParaRPr>
          </a:p>
        </p:txBody>
      </p:sp>
      <p:pic>
        <p:nvPicPr>
          <p:cNvPr id="19460" name="图片 9" descr="47.jpg"/>
          <p:cNvPicPr>
            <a:picLocks noChangeAspect="1"/>
          </p:cNvPicPr>
          <p:nvPr/>
        </p:nvPicPr>
        <p:blipFill>
          <a:blip r:embed="rId1">
            <a:clrChange>
              <a:clrFrom>
                <a:srgbClr val="FFFFFF"/>
              </a:clrFrom>
              <a:clrTo>
                <a:srgbClr val="FFFFFF">
                  <a:alpha val="0"/>
                </a:srgbClr>
              </a:clrTo>
            </a:clrChange>
          </a:blip>
          <a:stretch>
            <a:fillRect/>
          </a:stretch>
        </p:blipFill>
        <p:spPr>
          <a:xfrm>
            <a:off x="1090613" y="2000250"/>
            <a:ext cx="3836987" cy="2982913"/>
          </a:xfrm>
          <a:prstGeom prst="rect">
            <a:avLst/>
          </a:prstGeom>
          <a:noFill/>
          <a:ln w="9525">
            <a:noFill/>
          </a:ln>
        </p:spPr>
      </p:pic>
      <p:pic>
        <p:nvPicPr>
          <p:cNvPr id="19461" name="图片 10" descr="46.jpeg"/>
          <p:cNvPicPr>
            <a:picLocks noChangeAspect="1"/>
          </p:cNvPicPr>
          <p:nvPr/>
        </p:nvPicPr>
        <p:blipFill>
          <a:blip r:embed="rId2">
            <a:clrChange>
              <a:clrFrom>
                <a:srgbClr val="FEFEFE"/>
              </a:clrFrom>
              <a:clrTo>
                <a:srgbClr val="FEFEFE">
                  <a:alpha val="0"/>
                </a:srgbClr>
              </a:clrTo>
            </a:clrChange>
          </a:blip>
          <a:stretch>
            <a:fillRect/>
          </a:stretch>
        </p:blipFill>
        <p:spPr>
          <a:xfrm>
            <a:off x="6735763" y="2020888"/>
            <a:ext cx="4619625" cy="2724150"/>
          </a:xfrm>
          <a:prstGeom prst="rect">
            <a:avLst/>
          </a:prstGeom>
          <a:noFill/>
          <a:ln w="9525">
            <a:noFill/>
          </a:ln>
        </p:spPr>
      </p:pic>
      <p:sp>
        <p:nvSpPr>
          <p:cNvPr id="19462" name="矩形 12"/>
          <p:cNvSpPr/>
          <p:nvPr/>
        </p:nvSpPr>
        <p:spPr>
          <a:xfrm>
            <a:off x="4217035" y="2369820"/>
            <a:ext cx="2604135" cy="2027555"/>
          </a:xfrm>
          <a:prstGeom prst="rect">
            <a:avLst/>
          </a:prstGeom>
          <a:noFill/>
          <a:ln w="9525">
            <a:noFill/>
          </a:ln>
        </p:spPr>
        <p:txBody>
          <a:bodyPr wrap="square" anchor="t" anchorCtr="0">
            <a:spAutoFit/>
          </a:bodyPr>
          <a:p>
            <a:pPr algn="just">
              <a:lnSpc>
                <a:spcPct val="14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最佳降低体重的方法就是体育锻炼与节制饮食相结合，因为它比只运用一种方法更能有效地降低体重。</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2" name="圆角矩形 17"/>
          <p:cNvSpPr/>
          <p:nvPr/>
        </p:nvSpPr>
        <p:spPr>
          <a:xfrm>
            <a:off x="1154113" y="1970088"/>
            <a:ext cx="288925" cy="287337"/>
          </a:xfrm>
          <a:prstGeom prst="roundRect">
            <a:avLst>
              <a:gd name="adj" fmla="val 16667"/>
            </a:avLst>
          </a:prstGeom>
          <a:solidFill>
            <a:srgbClr val="FF8500"/>
          </a:solidFill>
          <a:ln w="12700">
            <a:noFill/>
          </a:ln>
        </p:spPr>
        <p:txBody>
          <a:bodyPr anchor="ctr" anchorCtr="0"/>
          <a:p>
            <a:pPr algn="ctr"/>
            <a:endParaRPr lang="zh-CN" altLang="zh-CN"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3" name="圆角矩形 18"/>
          <p:cNvSpPr/>
          <p:nvPr/>
        </p:nvSpPr>
        <p:spPr>
          <a:xfrm>
            <a:off x="1165225" y="2674938"/>
            <a:ext cx="288925" cy="288925"/>
          </a:xfrm>
          <a:prstGeom prst="roundRect">
            <a:avLst>
              <a:gd name="adj" fmla="val 16667"/>
            </a:avLst>
          </a:prstGeom>
          <a:solidFill>
            <a:srgbClr val="FF8500"/>
          </a:solidFill>
          <a:ln w="12700">
            <a:noFill/>
          </a:ln>
        </p:spPr>
        <p:txBody>
          <a:bodyPr anchor="ctr" anchorCtr="0"/>
          <a:p>
            <a:pPr algn="ctr"/>
            <a:endParaRPr lang="zh-CN" altLang="zh-CN"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4" name="矩形 11"/>
          <p:cNvSpPr/>
          <p:nvPr/>
        </p:nvSpPr>
        <p:spPr>
          <a:xfrm>
            <a:off x="1082675" y="1187450"/>
            <a:ext cx="3776663" cy="400050"/>
          </a:xfrm>
          <a:prstGeom prst="rect">
            <a:avLst/>
          </a:prstGeom>
          <a:noFill/>
          <a:ln w="9525">
            <a:noFill/>
          </a:ln>
        </p:spPr>
        <p:txBody>
          <a:bodyPr wrap="none" anchor="t" anchorCtr="0">
            <a:spAutoFit/>
          </a:bodyPr>
          <a:p>
            <a:r>
              <a:rPr lang="zh-CN" altLang="en-US" sz="2000" dirty="0">
                <a:solidFill>
                  <a:srgbClr val="C00000"/>
                </a:solidFill>
                <a:latin typeface="叶根友毛笔行书2.0版" panose="02010601030101010101" pitchFamily="2" charset="-122"/>
                <a:ea typeface="叶根友毛笔行书2.0版" panose="02010601030101010101" pitchFamily="2" charset="-122"/>
              </a:rPr>
              <a:t>通过体育锻炼来降低体重应做到</a:t>
            </a:r>
            <a:endParaRPr lang="zh-CN" altLang="en-US" sz="2000" dirty="0">
              <a:solidFill>
                <a:srgbClr val="C00000"/>
              </a:solidFill>
              <a:latin typeface="叶根友毛笔行书2.0版" panose="02010601030101010101" pitchFamily="2" charset="-122"/>
              <a:ea typeface="叶根友毛笔行书2.0版" panose="02010601030101010101" pitchFamily="2" charset="-122"/>
            </a:endParaRPr>
          </a:p>
        </p:txBody>
      </p:sp>
      <p:sp>
        <p:nvSpPr>
          <p:cNvPr id="20485" name="矩形 1"/>
          <p:cNvSpPr/>
          <p:nvPr/>
        </p:nvSpPr>
        <p:spPr>
          <a:xfrm>
            <a:off x="869950" y="544513"/>
            <a:ext cx="10742613"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一、身体成分</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20486" name="圆角矩形 18"/>
          <p:cNvSpPr/>
          <p:nvPr/>
        </p:nvSpPr>
        <p:spPr>
          <a:xfrm>
            <a:off x="1158875" y="3375025"/>
            <a:ext cx="288925" cy="288925"/>
          </a:xfrm>
          <a:prstGeom prst="roundRect">
            <a:avLst>
              <a:gd name="adj" fmla="val 16667"/>
            </a:avLst>
          </a:prstGeom>
          <a:solidFill>
            <a:srgbClr val="FF8500"/>
          </a:solidFill>
          <a:ln w="12700">
            <a:noFill/>
          </a:ln>
        </p:spPr>
        <p:txBody>
          <a:bodyPr anchor="ctr" anchorCtr="0"/>
          <a:p>
            <a:pPr algn="ctr"/>
            <a:endParaRPr lang="zh-CN" altLang="zh-CN"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7" name="圆角矩形 18"/>
          <p:cNvSpPr/>
          <p:nvPr/>
        </p:nvSpPr>
        <p:spPr>
          <a:xfrm>
            <a:off x="1173163" y="4098925"/>
            <a:ext cx="288925" cy="288925"/>
          </a:xfrm>
          <a:prstGeom prst="roundRect">
            <a:avLst>
              <a:gd name="adj" fmla="val 16667"/>
            </a:avLst>
          </a:prstGeom>
          <a:solidFill>
            <a:srgbClr val="FF8500"/>
          </a:solidFill>
          <a:ln w="12700">
            <a:noFill/>
          </a:ln>
        </p:spPr>
        <p:txBody>
          <a:bodyPr anchor="ctr" anchorCtr="0"/>
          <a:p>
            <a:pPr algn="ctr"/>
            <a:endParaRPr lang="zh-CN" altLang="zh-CN"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8" name="圆角矩形 18"/>
          <p:cNvSpPr/>
          <p:nvPr/>
        </p:nvSpPr>
        <p:spPr>
          <a:xfrm>
            <a:off x="1200150" y="4778375"/>
            <a:ext cx="288925" cy="288925"/>
          </a:xfrm>
          <a:prstGeom prst="roundRect">
            <a:avLst>
              <a:gd name="adj" fmla="val 16667"/>
            </a:avLst>
          </a:prstGeom>
          <a:solidFill>
            <a:srgbClr val="FF8500"/>
          </a:solidFill>
          <a:ln w="12700">
            <a:noFill/>
          </a:ln>
        </p:spPr>
        <p:txBody>
          <a:bodyPr anchor="ctr" anchorCtr="0"/>
          <a:p>
            <a:pPr algn="ctr"/>
            <a:endParaRPr lang="zh-CN" altLang="zh-CN"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9" name="圆角矩形 18"/>
          <p:cNvSpPr/>
          <p:nvPr/>
        </p:nvSpPr>
        <p:spPr>
          <a:xfrm>
            <a:off x="1216025" y="5478463"/>
            <a:ext cx="288925" cy="288925"/>
          </a:xfrm>
          <a:prstGeom prst="roundRect">
            <a:avLst>
              <a:gd name="adj" fmla="val 16667"/>
            </a:avLst>
          </a:prstGeom>
          <a:solidFill>
            <a:srgbClr val="FF8500"/>
          </a:solidFill>
          <a:ln w="12700">
            <a:noFill/>
          </a:ln>
        </p:spPr>
        <p:txBody>
          <a:bodyPr anchor="ctr" anchorCtr="0"/>
          <a:p>
            <a:pPr algn="ctr"/>
            <a:endParaRPr lang="zh-CN" altLang="zh-CN"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0" name="矩形 17"/>
          <p:cNvSpPr/>
          <p:nvPr/>
        </p:nvSpPr>
        <p:spPr>
          <a:xfrm>
            <a:off x="1612900" y="1906588"/>
            <a:ext cx="2954338" cy="369887"/>
          </a:xfrm>
          <a:prstGeom prst="rect">
            <a:avLst/>
          </a:prstGeom>
          <a:noFill/>
          <a:ln w="9525">
            <a:noFill/>
          </a:ln>
        </p:spPr>
        <p:txBody>
          <a:bodyPr wrap="none" anchor="t" anchorCtr="0">
            <a:spAutoFit/>
          </a:bodyPr>
          <a:p>
            <a:pPr algn="just"/>
            <a:r>
              <a:rPr lang="zh-CN" altLang="en-US" dirty="0">
                <a:latin typeface="微软雅黑" panose="020B0503020204020204" pitchFamily="34" charset="-122"/>
                <a:ea typeface="微软雅黑" panose="020B0503020204020204" pitchFamily="34" charset="-122"/>
              </a:rPr>
              <a:t>要选择好适宜的运动方式。</a:t>
            </a:r>
            <a:endParaRPr lang="zh-CN" altLang="en-US" dirty="0">
              <a:latin typeface="微软雅黑" panose="020B0503020204020204" pitchFamily="34" charset="-122"/>
              <a:ea typeface="微软雅黑" panose="020B0503020204020204" pitchFamily="34" charset="-122"/>
            </a:endParaRPr>
          </a:p>
        </p:txBody>
      </p:sp>
      <p:sp>
        <p:nvSpPr>
          <p:cNvPr id="20491" name="矩形 18"/>
          <p:cNvSpPr/>
          <p:nvPr/>
        </p:nvSpPr>
        <p:spPr>
          <a:xfrm>
            <a:off x="1638300" y="2603500"/>
            <a:ext cx="2492375" cy="369888"/>
          </a:xfrm>
          <a:prstGeom prst="rect">
            <a:avLst/>
          </a:prstGeom>
          <a:noFill/>
          <a:ln w="9525">
            <a:noFill/>
          </a:ln>
        </p:spPr>
        <p:txBody>
          <a:bodyPr wrap="none" anchor="t" anchorCtr="0">
            <a:spAutoFit/>
          </a:bodyPr>
          <a:p>
            <a:pPr algn="just"/>
            <a:r>
              <a:rPr lang="zh-CN" altLang="en-US" dirty="0">
                <a:latin typeface="微软雅黑" panose="020B0503020204020204" pitchFamily="34" charset="-122"/>
                <a:ea typeface="微软雅黑" panose="020B0503020204020204" pitchFamily="34" charset="-122"/>
              </a:rPr>
              <a:t>保证每周的锻炼次数。</a:t>
            </a:r>
            <a:endParaRPr lang="zh-CN" altLang="en-US" dirty="0">
              <a:latin typeface="微软雅黑" panose="020B0503020204020204" pitchFamily="34" charset="-122"/>
              <a:ea typeface="微软雅黑" panose="020B0503020204020204" pitchFamily="34" charset="-122"/>
            </a:endParaRPr>
          </a:p>
        </p:txBody>
      </p:sp>
      <p:sp>
        <p:nvSpPr>
          <p:cNvPr id="20492" name="矩形 19"/>
          <p:cNvSpPr/>
          <p:nvPr/>
        </p:nvSpPr>
        <p:spPr>
          <a:xfrm>
            <a:off x="1636713" y="3324225"/>
            <a:ext cx="5032375" cy="369888"/>
          </a:xfrm>
          <a:prstGeom prst="rect">
            <a:avLst/>
          </a:prstGeom>
          <a:noFill/>
          <a:ln w="9525">
            <a:noFill/>
          </a:ln>
        </p:spPr>
        <p:txBody>
          <a:bodyPr wrap="none" anchor="t" anchorCtr="0">
            <a:spAutoFit/>
          </a:bodyPr>
          <a:p>
            <a:pPr algn="just"/>
            <a:r>
              <a:rPr lang="zh-CN" altLang="en-US" dirty="0">
                <a:latin typeface="微软雅黑" panose="020B0503020204020204" pitchFamily="34" charset="-122"/>
                <a:ea typeface="微软雅黑" panose="020B0503020204020204" pitchFamily="34" charset="-122"/>
              </a:rPr>
              <a:t>锻炼的强度是决定降体重计划能否实现的关键。</a:t>
            </a:r>
            <a:endParaRPr lang="zh-CN" altLang="en-US" dirty="0">
              <a:latin typeface="微软雅黑" panose="020B0503020204020204" pitchFamily="34" charset="-122"/>
              <a:ea typeface="微软雅黑" panose="020B0503020204020204" pitchFamily="34" charset="-122"/>
            </a:endParaRPr>
          </a:p>
        </p:txBody>
      </p:sp>
      <p:sp>
        <p:nvSpPr>
          <p:cNvPr id="20493" name="矩形 20"/>
          <p:cNvSpPr/>
          <p:nvPr/>
        </p:nvSpPr>
        <p:spPr>
          <a:xfrm>
            <a:off x="1652588" y="4056063"/>
            <a:ext cx="4108450" cy="369887"/>
          </a:xfrm>
          <a:prstGeom prst="rect">
            <a:avLst/>
          </a:prstGeom>
          <a:noFill/>
          <a:ln w="9525">
            <a:noFill/>
          </a:ln>
        </p:spPr>
        <p:txBody>
          <a:bodyPr wrap="none" anchor="t" anchorCtr="0">
            <a:spAutoFit/>
          </a:bodyPr>
          <a:p>
            <a:pPr algn="just"/>
            <a:r>
              <a:rPr lang="zh-CN" altLang="en-US" dirty="0">
                <a:latin typeface="微软雅黑" panose="020B0503020204020204" pitchFamily="34" charset="-122"/>
                <a:ea typeface="微软雅黑" panose="020B0503020204020204" pitchFamily="34" charset="-122"/>
              </a:rPr>
              <a:t>持续运动的时间对降低体重最为重要。</a:t>
            </a:r>
            <a:endParaRPr lang="zh-CN" altLang="en-US" dirty="0">
              <a:latin typeface="微软雅黑" panose="020B0503020204020204" pitchFamily="34" charset="-122"/>
              <a:ea typeface="微软雅黑" panose="020B0503020204020204" pitchFamily="34" charset="-122"/>
            </a:endParaRPr>
          </a:p>
        </p:txBody>
      </p:sp>
      <p:sp>
        <p:nvSpPr>
          <p:cNvPr id="20494" name="矩形 21"/>
          <p:cNvSpPr/>
          <p:nvPr/>
        </p:nvSpPr>
        <p:spPr>
          <a:xfrm>
            <a:off x="1651000" y="4764088"/>
            <a:ext cx="4340225" cy="369887"/>
          </a:xfrm>
          <a:prstGeom prst="rect">
            <a:avLst/>
          </a:prstGeom>
          <a:noFill/>
          <a:ln w="9525">
            <a:noFill/>
          </a:ln>
        </p:spPr>
        <p:txBody>
          <a:bodyPr wrap="none" anchor="t" anchorCtr="0">
            <a:spAutoFit/>
          </a:bodyPr>
          <a:p>
            <a:r>
              <a:rPr lang="zh-CN" altLang="en-US" dirty="0">
                <a:latin typeface="微软雅黑" panose="020B0503020204020204" pitchFamily="34" charset="-122"/>
                <a:ea typeface="微软雅黑" panose="020B0503020204020204" pitchFamily="34" charset="-122"/>
              </a:rPr>
              <a:t>大肌肉群参与运动能够消耗更多的热量。</a:t>
            </a:r>
            <a:endParaRPr lang="zh-CN" altLang="en-US" dirty="0">
              <a:latin typeface="微软雅黑" panose="020B0503020204020204" pitchFamily="34" charset="-122"/>
              <a:ea typeface="微软雅黑" panose="020B0503020204020204" pitchFamily="34" charset="-122"/>
            </a:endParaRPr>
          </a:p>
        </p:txBody>
      </p:sp>
      <p:sp>
        <p:nvSpPr>
          <p:cNvPr id="20495" name="矩形 22"/>
          <p:cNvSpPr/>
          <p:nvPr/>
        </p:nvSpPr>
        <p:spPr>
          <a:xfrm>
            <a:off x="1682750" y="5427663"/>
            <a:ext cx="2722563" cy="369887"/>
          </a:xfrm>
          <a:prstGeom prst="rect">
            <a:avLst/>
          </a:prstGeom>
          <a:noFill/>
          <a:ln w="9525">
            <a:noFill/>
          </a:ln>
        </p:spPr>
        <p:txBody>
          <a:bodyPr wrap="none" anchor="t" anchorCtr="0">
            <a:spAutoFit/>
          </a:bodyPr>
          <a:p>
            <a:pPr algn="just"/>
            <a:r>
              <a:rPr lang="zh-CN" altLang="en-US" dirty="0">
                <a:latin typeface="微软雅黑" panose="020B0503020204020204" pitchFamily="34" charset="-122"/>
                <a:ea typeface="微软雅黑" panose="020B0503020204020204" pitchFamily="34" charset="-122"/>
              </a:rPr>
              <a:t>锻炼和控制饮食相结合。</a:t>
            </a:r>
            <a:endParaRPr lang="zh-CN" altLang="en-US" dirty="0">
              <a:latin typeface="微软雅黑" panose="020B0503020204020204" pitchFamily="34" charset="-122"/>
              <a:ea typeface="微软雅黑" panose="020B0503020204020204" pitchFamily="34" charset="-122"/>
            </a:endParaRPr>
          </a:p>
        </p:txBody>
      </p:sp>
      <p:pic>
        <p:nvPicPr>
          <p:cNvPr id="20496" name="图片 23" descr="25.jpg"/>
          <p:cNvPicPr>
            <a:picLocks noChangeAspect="1"/>
          </p:cNvPicPr>
          <p:nvPr/>
        </p:nvPicPr>
        <p:blipFill>
          <a:blip r:embed="rId1"/>
          <a:stretch>
            <a:fillRect/>
          </a:stretch>
        </p:blipFill>
        <p:spPr>
          <a:xfrm>
            <a:off x="7256463" y="955675"/>
            <a:ext cx="3430587" cy="5160963"/>
          </a:xfrm>
          <a:prstGeom prst="rect">
            <a:avLst/>
          </a:prstGeom>
          <a:noFill/>
          <a:ln w="9525">
            <a:noFill/>
          </a:ln>
        </p:spPr>
      </p:pic>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06" name="圆角矩形 21"/>
          <p:cNvSpPr/>
          <p:nvPr/>
        </p:nvSpPr>
        <p:spPr>
          <a:xfrm>
            <a:off x="1246188" y="2324100"/>
            <a:ext cx="288925" cy="288925"/>
          </a:xfrm>
          <a:prstGeom prst="roundRect">
            <a:avLst>
              <a:gd name="adj" fmla="val 16667"/>
            </a:avLst>
          </a:prstGeom>
          <a:solidFill>
            <a:srgbClr val="FF8500"/>
          </a:solidFill>
          <a:ln w="12700">
            <a:noFill/>
          </a:ln>
        </p:spPr>
        <p:txBody>
          <a:bodyPr anchor="ctr" anchorCtr="0"/>
          <a:p>
            <a:pPr algn="ctr"/>
            <a:endParaRPr lang="zh-CN" altLang="zh-CN"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07" name="圆角矩形 22"/>
          <p:cNvSpPr/>
          <p:nvPr/>
        </p:nvSpPr>
        <p:spPr>
          <a:xfrm>
            <a:off x="1235075" y="3500438"/>
            <a:ext cx="288925" cy="287337"/>
          </a:xfrm>
          <a:prstGeom prst="roundRect">
            <a:avLst>
              <a:gd name="adj" fmla="val 16667"/>
            </a:avLst>
          </a:prstGeom>
          <a:solidFill>
            <a:srgbClr val="FF8500"/>
          </a:solidFill>
          <a:ln w="12700">
            <a:noFill/>
          </a:ln>
        </p:spPr>
        <p:txBody>
          <a:bodyPr anchor="ctr" anchorCtr="0"/>
          <a:p>
            <a:pPr algn="ctr"/>
            <a:endParaRPr lang="zh-CN" altLang="zh-CN"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08" name="矩形 1"/>
          <p:cNvSpPr/>
          <p:nvPr/>
        </p:nvSpPr>
        <p:spPr>
          <a:xfrm>
            <a:off x="869950" y="544513"/>
            <a:ext cx="10742613"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一、身体成分</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21509" name="矩形 9"/>
          <p:cNvSpPr/>
          <p:nvPr/>
        </p:nvSpPr>
        <p:spPr>
          <a:xfrm>
            <a:off x="900113" y="1073150"/>
            <a:ext cx="3557587" cy="368300"/>
          </a:xfrm>
          <a:prstGeom prst="rect">
            <a:avLst/>
          </a:prstGeom>
          <a:noFill/>
          <a:ln w="9525">
            <a:noFill/>
          </a:ln>
        </p:spPr>
        <p:txBody>
          <a:bodyPr anchor="t" anchorCtr="0">
            <a:spAutoFit/>
          </a:bodyPr>
          <a:p>
            <a:r>
              <a:rPr lang="zh-CN" altLang="en-US" dirty="0">
                <a:latin typeface="黑体" panose="02010600030101010101" charset="-122"/>
                <a:ea typeface="黑体" panose="02010600030101010101" charset="-122"/>
              </a:rPr>
              <a:t>（二）增加体重的锻炼方法</a:t>
            </a:r>
            <a:endParaRPr lang="zh-CN" altLang="en-US" dirty="0">
              <a:latin typeface="黑体" panose="02010600030101010101" charset="-122"/>
              <a:ea typeface="黑体" panose="02010600030101010101" charset="-122"/>
            </a:endParaRPr>
          </a:p>
        </p:txBody>
      </p:sp>
      <p:sp>
        <p:nvSpPr>
          <p:cNvPr id="21510" name="矩形 10"/>
          <p:cNvSpPr/>
          <p:nvPr/>
        </p:nvSpPr>
        <p:spPr>
          <a:xfrm>
            <a:off x="1127125" y="1562100"/>
            <a:ext cx="6999288" cy="369888"/>
          </a:xfrm>
          <a:prstGeom prst="rect">
            <a:avLst/>
          </a:prstGeom>
          <a:noFill/>
          <a:ln w="9525">
            <a:noFill/>
          </a:ln>
        </p:spPr>
        <p:txBody>
          <a:bodyPr anchor="t" anchorCtr="0">
            <a:spAutoFit/>
          </a:bodyPr>
          <a:p>
            <a:pPr algn="just"/>
            <a:r>
              <a:rPr lang="zh-CN" altLang="en-US" dirty="0">
                <a:latin typeface="微软雅黑" panose="020B0503020204020204" pitchFamily="34" charset="-122"/>
                <a:ea typeface="微软雅黑" panose="020B0503020204020204" pitchFamily="34" charset="-122"/>
              </a:rPr>
              <a:t>增加体重最有效的途径就是你摄取的热量要大于所消耗的热量。</a:t>
            </a:r>
            <a:endParaRPr lang="zh-CN" altLang="en-US" dirty="0">
              <a:latin typeface="微软雅黑" panose="020B0503020204020204" pitchFamily="34" charset="-122"/>
              <a:ea typeface="微软雅黑" panose="020B0503020204020204" pitchFamily="34" charset="-122"/>
            </a:endParaRPr>
          </a:p>
        </p:txBody>
      </p:sp>
      <p:sp>
        <p:nvSpPr>
          <p:cNvPr id="21511" name="圆角矩形 22"/>
          <p:cNvSpPr/>
          <p:nvPr/>
        </p:nvSpPr>
        <p:spPr>
          <a:xfrm>
            <a:off x="4425950" y="3478213"/>
            <a:ext cx="288925" cy="287337"/>
          </a:xfrm>
          <a:prstGeom prst="roundRect">
            <a:avLst>
              <a:gd name="adj" fmla="val 16667"/>
            </a:avLst>
          </a:prstGeom>
          <a:solidFill>
            <a:srgbClr val="FF8500"/>
          </a:solidFill>
          <a:ln w="12700">
            <a:noFill/>
          </a:ln>
        </p:spPr>
        <p:txBody>
          <a:bodyPr anchor="ctr" anchorCtr="0"/>
          <a:p>
            <a:pPr algn="ctr"/>
            <a:endParaRPr lang="zh-CN" altLang="zh-CN"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2" name="圆角矩形 22"/>
          <p:cNvSpPr/>
          <p:nvPr/>
        </p:nvSpPr>
        <p:spPr>
          <a:xfrm>
            <a:off x="4440238" y="2276475"/>
            <a:ext cx="288925" cy="287338"/>
          </a:xfrm>
          <a:prstGeom prst="roundRect">
            <a:avLst>
              <a:gd name="adj" fmla="val 16667"/>
            </a:avLst>
          </a:prstGeom>
          <a:solidFill>
            <a:srgbClr val="FF8500"/>
          </a:solidFill>
          <a:ln w="12700">
            <a:noFill/>
          </a:ln>
        </p:spPr>
        <p:txBody>
          <a:bodyPr anchor="ctr" anchorCtr="0"/>
          <a:p>
            <a:pPr algn="ctr"/>
            <a:endParaRPr lang="zh-CN" altLang="zh-CN"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3" name="圆角矩形 22"/>
          <p:cNvSpPr/>
          <p:nvPr/>
        </p:nvSpPr>
        <p:spPr>
          <a:xfrm>
            <a:off x="1257300" y="4608513"/>
            <a:ext cx="288925" cy="287337"/>
          </a:xfrm>
          <a:prstGeom prst="roundRect">
            <a:avLst>
              <a:gd name="adj" fmla="val 16667"/>
            </a:avLst>
          </a:prstGeom>
          <a:solidFill>
            <a:srgbClr val="FF8500"/>
          </a:solidFill>
          <a:ln w="12700">
            <a:noFill/>
          </a:ln>
        </p:spPr>
        <p:txBody>
          <a:bodyPr anchor="ctr" anchorCtr="0"/>
          <a:p>
            <a:pPr algn="ctr"/>
            <a:endParaRPr lang="zh-CN" altLang="zh-CN"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4" name="矩形 14"/>
          <p:cNvSpPr/>
          <p:nvPr/>
        </p:nvSpPr>
        <p:spPr>
          <a:xfrm>
            <a:off x="1789113" y="2249488"/>
            <a:ext cx="2030412" cy="369887"/>
          </a:xfrm>
          <a:prstGeom prst="rect">
            <a:avLst/>
          </a:prstGeom>
          <a:noFill/>
          <a:ln w="9525">
            <a:noFill/>
          </a:ln>
        </p:spPr>
        <p:txBody>
          <a:bodyPr wrap="none" anchor="t" anchorCtr="0">
            <a:spAutoFit/>
          </a:bodyPr>
          <a:p>
            <a:pPr algn="just"/>
            <a:r>
              <a:rPr lang="zh-CN" altLang="en-US" dirty="0">
                <a:latin typeface="微软雅黑" panose="020B0503020204020204" pitchFamily="34" charset="-122"/>
                <a:ea typeface="微软雅黑" panose="020B0503020204020204" pitchFamily="34" charset="-122"/>
              </a:rPr>
              <a:t>去医院检查治疗。</a:t>
            </a:r>
            <a:endParaRPr lang="zh-CN" altLang="en-US" dirty="0">
              <a:latin typeface="微软雅黑" panose="020B0503020204020204" pitchFamily="34" charset="-122"/>
              <a:ea typeface="微软雅黑" panose="020B0503020204020204" pitchFamily="34" charset="-122"/>
            </a:endParaRPr>
          </a:p>
        </p:txBody>
      </p:sp>
      <p:sp>
        <p:nvSpPr>
          <p:cNvPr id="21515" name="矩形 15"/>
          <p:cNvSpPr/>
          <p:nvPr/>
        </p:nvSpPr>
        <p:spPr>
          <a:xfrm>
            <a:off x="1776413" y="3459163"/>
            <a:ext cx="2262187" cy="369887"/>
          </a:xfrm>
          <a:prstGeom prst="rect">
            <a:avLst/>
          </a:prstGeom>
          <a:noFill/>
          <a:ln w="9525">
            <a:noFill/>
          </a:ln>
        </p:spPr>
        <p:txBody>
          <a:bodyPr wrap="none" anchor="t" anchorCtr="0">
            <a:spAutoFit/>
          </a:bodyPr>
          <a:p>
            <a:pPr algn="just"/>
            <a:r>
              <a:rPr lang="zh-CN" altLang="en-US" dirty="0">
                <a:latin typeface="微软雅黑" panose="020B0503020204020204" pitchFamily="34" charset="-122"/>
                <a:ea typeface="微软雅黑" panose="020B0503020204020204" pitchFamily="34" charset="-122"/>
              </a:rPr>
              <a:t>打破旧的代谢平衡。</a:t>
            </a:r>
            <a:endParaRPr lang="zh-CN" altLang="en-US" dirty="0">
              <a:latin typeface="微软雅黑" panose="020B0503020204020204" pitchFamily="34" charset="-122"/>
              <a:ea typeface="微软雅黑" panose="020B0503020204020204" pitchFamily="34" charset="-122"/>
            </a:endParaRPr>
          </a:p>
        </p:txBody>
      </p:sp>
      <p:sp>
        <p:nvSpPr>
          <p:cNvPr id="21516" name="矩形 16"/>
          <p:cNvSpPr/>
          <p:nvPr/>
        </p:nvSpPr>
        <p:spPr>
          <a:xfrm>
            <a:off x="4921250" y="2216150"/>
            <a:ext cx="1339850" cy="368300"/>
          </a:xfrm>
          <a:prstGeom prst="rect">
            <a:avLst/>
          </a:prstGeom>
          <a:noFill/>
          <a:ln w="9525">
            <a:noFill/>
          </a:ln>
        </p:spPr>
        <p:txBody>
          <a:bodyPr wrap="none" anchor="t" anchorCtr="0">
            <a:spAutoFit/>
          </a:bodyPr>
          <a:p>
            <a:pPr algn="just"/>
            <a:r>
              <a:rPr lang="zh-CN" altLang="en-US" dirty="0">
                <a:latin typeface="微软雅黑" panose="020B0503020204020204" pitchFamily="34" charset="-122"/>
                <a:ea typeface="微软雅黑" panose="020B0503020204020204" pitchFamily="34" charset="-122"/>
              </a:rPr>
              <a:t>增加营养。</a:t>
            </a:r>
            <a:endParaRPr lang="zh-CN" altLang="en-US" dirty="0">
              <a:latin typeface="微软雅黑" panose="020B0503020204020204" pitchFamily="34" charset="-122"/>
              <a:ea typeface="微软雅黑" panose="020B0503020204020204" pitchFamily="34" charset="-122"/>
            </a:endParaRPr>
          </a:p>
        </p:txBody>
      </p:sp>
      <p:sp>
        <p:nvSpPr>
          <p:cNvPr id="21517" name="矩形 17"/>
          <p:cNvSpPr/>
          <p:nvPr/>
        </p:nvSpPr>
        <p:spPr>
          <a:xfrm>
            <a:off x="1812925" y="4575175"/>
            <a:ext cx="9788525" cy="369888"/>
          </a:xfrm>
          <a:prstGeom prst="rect">
            <a:avLst/>
          </a:prstGeom>
          <a:noFill/>
          <a:ln w="9525">
            <a:noFill/>
          </a:ln>
        </p:spPr>
        <p:txBody>
          <a:bodyPr anchor="t" anchorCtr="0">
            <a:spAutoFit/>
          </a:bodyPr>
          <a:p>
            <a:pPr algn="just"/>
            <a:r>
              <a:rPr lang="zh-CN" altLang="en-US" dirty="0">
                <a:latin typeface="微软雅黑" panose="020B0503020204020204" pitchFamily="34" charset="-122"/>
                <a:ea typeface="微软雅黑" panose="020B0503020204020204" pitchFamily="34" charset="-122"/>
              </a:rPr>
              <a:t>尽量少食用咖啡、茶、可口可乐等含咖啡因的饮料和食物以及其他导致基础代谢增加的药物。</a:t>
            </a:r>
            <a:endParaRPr lang="zh-CN" altLang="en-US" dirty="0">
              <a:latin typeface="微软雅黑" panose="020B0503020204020204" pitchFamily="34" charset="-122"/>
              <a:ea typeface="微软雅黑" panose="020B0503020204020204" pitchFamily="34" charset="-122"/>
            </a:endParaRPr>
          </a:p>
        </p:txBody>
      </p:sp>
      <p:sp>
        <p:nvSpPr>
          <p:cNvPr id="21518" name="矩形 18"/>
          <p:cNvSpPr/>
          <p:nvPr/>
        </p:nvSpPr>
        <p:spPr>
          <a:xfrm>
            <a:off x="4962525" y="3432175"/>
            <a:ext cx="2492375" cy="369888"/>
          </a:xfrm>
          <a:prstGeom prst="rect">
            <a:avLst/>
          </a:prstGeom>
          <a:noFill/>
          <a:ln w="9525">
            <a:noFill/>
          </a:ln>
        </p:spPr>
        <p:txBody>
          <a:bodyPr wrap="none" anchor="t" anchorCtr="0">
            <a:spAutoFit/>
          </a:bodyPr>
          <a:p>
            <a:pPr algn="just"/>
            <a:r>
              <a:rPr lang="zh-CN" altLang="en-US" dirty="0">
                <a:latin typeface="微软雅黑" panose="020B0503020204020204" pitchFamily="34" charset="-122"/>
                <a:ea typeface="微软雅黑" panose="020B0503020204020204" pitchFamily="34" charset="-122"/>
              </a:rPr>
              <a:t>保证休息，精神放松。</a:t>
            </a:r>
            <a:endParaRPr lang="zh-CN" altLang="en-US" dirty="0">
              <a:latin typeface="微软雅黑" panose="020B0503020204020204" pitchFamily="34" charset="-122"/>
              <a:ea typeface="微软雅黑" panose="020B0503020204020204" pitchFamily="34" charset="-122"/>
            </a:endParaRPr>
          </a:p>
        </p:txBody>
      </p:sp>
      <p:pic>
        <p:nvPicPr>
          <p:cNvPr id="21519" name="图片 20" descr="47.png"/>
          <p:cNvPicPr>
            <a:picLocks noChangeAspect="1"/>
          </p:cNvPicPr>
          <p:nvPr/>
        </p:nvPicPr>
        <p:blipFill>
          <a:blip r:embed="rId1"/>
          <a:stretch>
            <a:fillRect/>
          </a:stretch>
        </p:blipFill>
        <p:spPr>
          <a:xfrm>
            <a:off x="8830310" y="143828"/>
            <a:ext cx="2857500" cy="3800475"/>
          </a:xfrm>
          <a:prstGeom prst="rect">
            <a:avLst/>
          </a:prstGeom>
          <a:noFill/>
          <a:ln w="9525">
            <a:noFill/>
          </a:ln>
        </p:spPr>
      </p:pic>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31" name="矩形 10"/>
          <p:cNvSpPr/>
          <p:nvPr/>
        </p:nvSpPr>
        <p:spPr>
          <a:xfrm>
            <a:off x="933450" y="684213"/>
            <a:ext cx="2506663" cy="400050"/>
          </a:xfrm>
          <a:prstGeom prst="rect">
            <a:avLst/>
          </a:prstGeom>
          <a:noFill/>
          <a:ln w="9525">
            <a:noFill/>
          </a:ln>
        </p:spPr>
        <p:txBody>
          <a:bodyPr wrap="none" anchor="t" anchorCtr="0">
            <a:spAutoFit/>
          </a:bodyPr>
          <a:p>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二、心血管系统机能</a:t>
            </a:r>
            <a:endPar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endParaRPr>
          </a:p>
        </p:txBody>
      </p:sp>
      <p:sp>
        <p:nvSpPr>
          <p:cNvPr id="22532" name="矩形 11"/>
          <p:cNvSpPr/>
          <p:nvPr/>
        </p:nvSpPr>
        <p:spPr>
          <a:xfrm>
            <a:off x="990600" y="1233488"/>
            <a:ext cx="10085388" cy="1753235"/>
          </a:xfrm>
          <a:prstGeom prst="rect">
            <a:avLst/>
          </a:prstGeom>
          <a:solidFill>
            <a:srgbClr val="FFC000"/>
          </a:solidFill>
          <a:ln w="9525">
            <a:noFill/>
          </a:ln>
        </p:spPr>
        <p:txBody>
          <a:bodyPr anchor="t" anchorCtr="0">
            <a:spAutoFit/>
          </a:bodyPr>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心血管循环系统的机能可以说是身体健康素质中最重要的组成要素，直接影响到我们的学习效率和生活质量。心血管循环系统的耐力是心血管循环系统功能高低的重要标志。体育锻炼可使专门供给心肌血液的冠状动脉供血能力得到加强、心肌纤维增粗、收缩有力、每次输出的血液量增加，从而使心脏可以减少单位时间内的收缩次数，得到充分的休息，延长它的“工作”年限。</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33" name="矩形 12"/>
          <p:cNvSpPr/>
          <p:nvPr/>
        </p:nvSpPr>
        <p:spPr>
          <a:xfrm>
            <a:off x="990600" y="3232150"/>
            <a:ext cx="10109200" cy="922020"/>
          </a:xfrm>
          <a:prstGeom prst="rect">
            <a:avLst/>
          </a:prstGeom>
          <a:noFill/>
          <a:ln w="9525">
            <a:noFill/>
          </a:ln>
        </p:spPr>
        <p:txBody>
          <a:bodyPr wrap="square" anchor="t" anchorCtr="0">
            <a:spAutoFit/>
          </a:bodyPr>
          <a:p>
            <a:pPr algn="just">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发展和提高心血管循环系统功能比较有效的运动有：走步、慢跑、骑自行车、跳绳、健身操、游泳和其他一些持续性运动项目如球类运动、体育舞蹈、爬山、远足等。</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2534" name="图片 15" descr="健康运动修.png"/>
          <p:cNvPicPr>
            <a:picLocks noChangeAspect="1"/>
          </p:cNvPicPr>
          <p:nvPr/>
        </p:nvPicPr>
        <p:blipFill>
          <a:blip r:embed="rId1">
            <a:clrChange>
              <a:clrFrom>
                <a:srgbClr val="FFFFFF"/>
              </a:clrFrom>
              <a:clrTo>
                <a:srgbClr val="FFFFFF">
                  <a:alpha val="0"/>
                </a:srgbClr>
              </a:clrTo>
            </a:clrChange>
          </a:blip>
          <a:stretch>
            <a:fillRect/>
          </a:stretch>
        </p:blipFill>
        <p:spPr>
          <a:xfrm>
            <a:off x="726123" y="4535488"/>
            <a:ext cx="3449637" cy="1708150"/>
          </a:xfrm>
          <a:prstGeom prst="rect">
            <a:avLst/>
          </a:prstGeom>
          <a:noFill/>
          <a:ln w="9525">
            <a:noFill/>
          </a:ln>
        </p:spPr>
      </p:pic>
      <p:pic>
        <p:nvPicPr>
          <p:cNvPr id="22535" name="图片 16" descr="5.jpg"/>
          <p:cNvPicPr>
            <a:picLocks noChangeAspect="1"/>
          </p:cNvPicPr>
          <p:nvPr/>
        </p:nvPicPr>
        <p:blipFill>
          <a:blip r:embed="rId2"/>
          <a:stretch>
            <a:fillRect/>
          </a:stretch>
        </p:blipFill>
        <p:spPr>
          <a:xfrm>
            <a:off x="5069205" y="4370705"/>
            <a:ext cx="2398713" cy="1571625"/>
          </a:xfrm>
          <a:prstGeom prst="rect">
            <a:avLst/>
          </a:prstGeom>
          <a:noFill/>
          <a:ln w="9525">
            <a:noFill/>
          </a:ln>
        </p:spPr>
      </p:pic>
      <p:pic>
        <p:nvPicPr>
          <p:cNvPr id="22536" name="图片 17" descr="2.jpg"/>
          <p:cNvPicPr>
            <a:picLocks noChangeAspect="1"/>
          </p:cNvPicPr>
          <p:nvPr/>
        </p:nvPicPr>
        <p:blipFill>
          <a:blip r:embed="rId3"/>
          <a:stretch>
            <a:fillRect/>
          </a:stretch>
        </p:blipFill>
        <p:spPr>
          <a:xfrm>
            <a:off x="8528050" y="4618038"/>
            <a:ext cx="2560638" cy="1439862"/>
          </a:xfrm>
          <a:prstGeom prst="rect">
            <a:avLst/>
          </a:prstGeom>
          <a:noFill/>
          <a:ln w="9525">
            <a:noFill/>
          </a:ln>
        </p:spPr>
      </p:pic>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54" name="矩形 8"/>
          <p:cNvSpPr/>
          <p:nvPr/>
        </p:nvSpPr>
        <p:spPr>
          <a:xfrm>
            <a:off x="1101725" y="1558925"/>
            <a:ext cx="10145713" cy="2201863"/>
          </a:xfrm>
          <a:prstGeom prst="rect">
            <a:avLst/>
          </a:prstGeom>
          <a:solidFill>
            <a:srgbClr val="E9E9E8"/>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3555" name="矩形 9"/>
          <p:cNvSpPr/>
          <p:nvPr/>
        </p:nvSpPr>
        <p:spPr>
          <a:xfrm>
            <a:off x="1101725" y="1547813"/>
            <a:ext cx="1150938" cy="144462"/>
          </a:xfrm>
          <a:prstGeom prst="rect">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3556" name="矩形 12"/>
          <p:cNvSpPr/>
          <p:nvPr/>
        </p:nvSpPr>
        <p:spPr>
          <a:xfrm>
            <a:off x="1095375" y="1790700"/>
            <a:ext cx="10163175" cy="1873250"/>
          </a:xfrm>
          <a:prstGeom prst="rect">
            <a:avLst/>
          </a:prstGeom>
          <a:noFill/>
          <a:ln w="9525">
            <a:noFill/>
          </a:ln>
        </p:spPr>
        <p:txBody>
          <a:bodyPr anchor="t" anchorCtr="0">
            <a:spAutoFit/>
          </a:bodyPr>
          <a:p>
            <a:pPr>
              <a:lnSpc>
                <a:spcPct val="140000"/>
              </a:lnSpc>
              <a:spcBef>
                <a:spcPts val="600"/>
              </a:spcBef>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每周至少进行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次以上的有氧锻炼。</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40000"/>
              </a:lnSpc>
              <a:spcBef>
                <a:spcPts val="600"/>
              </a:spcBef>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运动强度一定要控制在靶心率的范围之内。</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40000"/>
              </a:lnSpc>
              <a:spcBef>
                <a:spcPts val="600"/>
              </a:spcBef>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每次有氧运动应保证一定的持续时间。除了准备活动，有氧运动一般要求在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分</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40000"/>
              </a:lnSpc>
              <a:spcBef>
                <a:spcPts val="600"/>
              </a:spcBef>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钟以上，最好达到或超过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20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60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分钟。</a:t>
            </a:r>
            <a:endParaRPr lang="zh-CN" altLang="en-US" dirty="0">
              <a:latin typeface="Arial" panose="020B0604020202020204" pitchFamily="34" charset="0"/>
              <a:ea typeface="宋体" panose="02010600030101010101" pitchFamily="2" charset="-122"/>
            </a:endParaRPr>
          </a:p>
        </p:txBody>
      </p:sp>
      <p:sp>
        <p:nvSpPr>
          <p:cNvPr id="23557" name="矩形 1"/>
          <p:cNvSpPr/>
          <p:nvPr/>
        </p:nvSpPr>
        <p:spPr>
          <a:xfrm>
            <a:off x="869950" y="544513"/>
            <a:ext cx="10742613"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二、心血管系统机能</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23558" name="矩形 8"/>
          <p:cNvSpPr/>
          <p:nvPr/>
        </p:nvSpPr>
        <p:spPr>
          <a:xfrm>
            <a:off x="900113" y="1073150"/>
            <a:ext cx="4986337" cy="368300"/>
          </a:xfrm>
          <a:prstGeom prst="rect">
            <a:avLst/>
          </a:prstGeom>
          <a:noFill/>
          <a:ln w="9525">
            <a:noFill/>
          </a:ln>
        </p:spPr>
        <p:txBody>
          <a:bodyPr anchor="t" anchorCtr="0">
            <a:spAutoFit/>
          </a:bodyPr>
          <a:p>
            <a:r>
              <a:rPr lang="zh-CN" altLang="en-US" dirty="0">
                <a:latin typeface="黑体" panose="02010600030101010101" charset="-122"/>
                <a:ea typeface="黑体" panose="02010600030101010101" charset="-122"/>
              </a:rPr>
              <a:t>（一）提高心血管系统机能的锻炼方法</a:t>
            </a:r>
            <a:endParaRPr lang="zh-CN" altLang="en-US" dirty="0">
              <a:latin typeface="黑体" panose="02010600030101010101" charset="-122"/>
              <a:ea typeface="黑体" panose="02010600030101010101" charset="-122"/>
            </a:endParaRPr>
          </a:p>
        </p:txBody>
      </p:sp>
      <p:pic>
        <p:nvPicPr>
          <p:cNvPr id="106" name="图片 105"/>
          <p:cNvPicPr/>
          <p:nvPr>
            <p:custDataLst>
              <p:tags r:id="rId1"/>
            </p:custDataLst>
          </p:nvPr>
        </p:nvPicPr>
        <p:blipFill>
          <a:blip r:embed="rId2"/>
          <a:stretch>
            <a:fillRect/>
          </a:stretch>
        </p:blipFill>
        <p:spPr>
          <a:xfrm>
            <a:off x="1101725" y="3878580"/>
            <a:ext cx="2667000" cy="2201545"/>
          </a:xfrm>
          <a:prstGeom prst="rect">
            <a:avLst/>
          </a:prstGeom>
          <a:noFill/>
          <a:ln w="9525">
            <a:noFill/>
          </a:ln>
        </p:spPr>
      </p:pic>
      <p:pic>
        <p:nvPicPr>
          <p:cNvPr id="107" name="图片 106"/>
          <p:cNvPicPr/>
          <p:nvPr>
            <p:custDataLst>
              <p:tags r:id="rId3"/>
            </p:custDataLst>
          </p:nvPr>
        </p:nvPicPr>
        <p:blipFill>
          <a:blip r:embed="rId4"/>
          <a:stretch>
            <a:fillRect/>
          </a:stretch>
        </p:blipFill>
        <p:spPr>
          <a:xfrm>
            <a:off x="4605020" y="3878580"/>
            <a:ext cx="2924810" cy="2360930"/>
          </a:xfrm>
          <a:prstGeom prst="rect">
            <a:avLst/>
          </a:prstGeom>
          <a:noFill/>
          <a:ln w="9525">
            <a:noFill/>
          </a:ln>
        </p:spPr>
      </p:pic>
      <p:pic>
        <p:nvPicPr>
          <p:cNvPr id="108" name="图片 107"/>
          <p:cNvPicPr/>
          <p:nvPr>
            <p:custDataLst>
              <p:tags r:id="rId5"/>
            </p:custDataLst>
          </p:nvPr>
        </p:nvPicPr>
        <p:blipFill>
          <a:blip r:embed="rId6"/>
          <a:stretch>
            <a:fillRect/>
          </a:stretch>
        </p:blipFill>
        <p:spPr>
          <a:xfrm>
            <a:off x="7825105" y="3878580"/>
            <a:ext cx="3433445" cy="2265045"/>
          </a:xfrm>
          <a:prstGeom prst="rect">
            <a:avLst/>
          </a:prstGeom>
          <a:noFill/>
          <a:ln w="9525">
            <a:noFill/>
          </a:ln>
        </p:spPr>
      </p:pic>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78" name="矩形 8"/>
          <p:cNvSpPr/>
          <p:nvPr/>
        </p:nvSpPr>
        <p:spPr>
          <a:xfrm>
            <a:off x="987425" y="4114800"/>
            <a:ext cx="8007350" cy="1690688"/>
          </a:xfrm>
          <a:prstGeom prst="rect">
            <a:avLst/>
          </a:prstGeom>
          <a:solidFill>
            <a:srgbClr val="E9E9E8"/>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4579" name="矩形 9"/>
          <p:cNvSpPr/>
          <p:nvPr/>
        </p:nvSpPr>
        <p:spPr>
          <a:xfrm>
            <a:off x="1022350" y="4106863"/>
            <a:ext cx="1150938" cy="144462"/>
          </a:xfrm>
          <a:prstGeom prst="rect">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4580" name="矩形 12"/>
          <p:cNvSpPr/>
          <p:nvPr/>
        </p:nvSpPr>
        <p:spPr>
          <a:xfrm>
            <a:off x="1130300" y="4338638"/>
            <a:ext cx="7624763" cy="1300162"/>
          </a:xfrm>
          <a:prstGeom prst="rect">
            <a:avLst/>
          </a:prstGeom>
          <a:noFill/>
          <a:ln w="9525">
            <a:noFill/>
          </a:ln>
        </p:spPr>
        <p:txBody>
          <a:bodyPr anchor="t" anchorCtr="0">
            <a:spAutoFit/>
          </a:bodyPr>
          <a:p>
            <a:pPr algn="just">
              <a:lnSpc>
                <a:spcPct val="140000"/>
              </a:lnSpc>
              <a:spcBef>
                <a:spcPts val="600"/>
              </a:spcBef>
            </a:pPr>
            <a:r>
              <a:rPr lang="zh-CN" altLang="en-US" sz="2000" b="1" dirty="0">
                <a:solidFill>
                  <a:srgbClr val="FF9900"/>
                </a:solidFill>
                <a:latin typeface="微软雅黑" panose="020B0503020204020204" pitchFamily="34" charset="-122"/>
                <a:ea typeface="微软雅黑" panose="020B0503020204020204" pitchFamily="34" charset="-122"/>
                <a:sym typeface="微软雅黑" panose="020B0503020204020204" pitchFamily="34" charset="-122"/>
              </a:rPr>
              <a:t>运动处方</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是根据个体的健康、体力状况以及心血管系统功能状态，用处方的形式规定适当的运动种类和运动负荷，并指出运动中的注意事项。它是指导人们有目的、有计划地进行科学锻炼的一种方法。</a:t>
            </a:r>
            <a:endParaRPr lang="zh-CN" altLang="en-US" dirty="0">
              <a:latin typeface="Arial" panose="020B0604020202020204" pitchFamily="34" charset="0"/>
              <a:ea typeface="宋体" panose="02010600030101010101" pitchFamily="2" charset="-122"/>
            </a:endParaRPr>
          </a:p>
        </p:txBody>
      </p:sp>
      <p:sp>
        <p:nvSpPr>
          <p:cNvPr id="24581" name="矩形 1"/>
          <p:cNvSpPr/>
          <p:nvPr/>
        </p:nvSpPr>
        <p:spPr>
          <a:xfrm>
            <a:off x="869950" y="544513"/>
            <a:ext cx="10742613"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二、心血管系统机能</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24582" name="矩形 8"/>
          <p:cNvSpPr/>
          <p:nvPr/>
        </p:nvSpPr>
        <p:spPr>
          <a:xfrm>
            <a:off x="900113" y="1073150"/>
            <a:ext cx="4986337" cy="368300"/>
          </a:xfrm>
          <a:prstGeom prst="rect">
            <a:avLst/>
          </a:prstGeom>
          <a:noFill/>
          <a:ln w="9525">
            <a:noFill/>
          </a:ln>
        </p:spPr>
        <p:txBody>
          <a:bodyPr anchor="t" anchorCtr="0">
            <a:spAutoFit/>
          </a:bodyPr>
          <a:p>
            <a:r>
              <a:rPr lang="zh-CN" altLang="en-US" dirty="0">
                <a:latin typeface="黑体" panose="02010600030101010101" charset="-122"/>
                <a:ea typeface="黑体" panose="02010600030101010101" charset="-122"/>
              </a:rPr>
              <a:t>（二）合理制订体育锻炼计划</a:t>
            </a:r>
            <a:endParaRPr lang="zh-CN" altLang="en-US" dirty="0">
              <a:latin typeface="黑体" panose="02010600030101010101" charset="-122"/>
              <a:ea typeface="黑体" panose="02010600030101010101" charset="-122"/>
            </a:endParaRPr>
          </a:p>
        </p:txBody>
      </p:sp>
      <p:sp>
        <p:nvSpPr>
          <p:cNvPr id="24583" name="矩形 12"/>
          <p:cNvSpPr/>
          <p:nvPr/>
        </p:nvSpPr>
        <p:spPr>
          <a:xfrm>
            <a:off x="1139825" y="1541463"/>
            <a:ext cx="10325100" cy="1597025"/>
          </a:xfrm>
          <a:prstGeom prst="rect">
            <a:avLst/>
          </a:prstGeom>
          <a:noFill/>
          <a:ln w="9525">
            <a:noFill/>
          </a:ln>
        </p:spPr>
        <p:txBody>
          <a:bodyPr anchor="t" anchorCtr="0">
            <a:spAutoFit/>
          </a:bodyPr>
          <a:p>
            <a:pPr algn="just">
              <a:lnSpc>
                <a:spcPct val="140000"/>
              </a:lnSpc>
              <a:spcBef>
                <a:spcPts val="600"/>
              </a:spcBef>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由于人们的体质健康状况不同、日常学习和生活的安排也不同，而且学习和生活环境、体育锻炼的条件和设备都有所差异，因此每个人锻炼计划中的锻炼项目、练习次数、练习时间、运动强度等都必须根据自己身体状况、兴趣、生活、环境和条件的具体情况来决定，在遵循体育锻炼的基本监控原则的前提下，制定自己的锻炼计划，科学安排计划中的各个因素。</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4584" name="图片 13" descr="21.jpg"/>
          <p:cNvPicPr>
            <a:picLocks noChangeAspect="1"/>
          </p:cNvPicPr>
          <p:nvPr/>
        </p:nvPicPr>
        <p:blipFill>
          <a:blip r:embed="rId1">
            <a:clrChange>
              <a:clrFrom>
                <a:srgbClr val="FFFFFF"/>
              </a:clrFrom>
              <a:clrTo>
                <a:srgbClr val="FFFFFF">
                  <a:alpha val="0"/>
                </a:srgbClr>
              </a:clrTo>
            </a:clrChange>
          </a:blip>
          <a:stretch>
            <a:fillRect/>
          </a:stretch>
        </p:blipFill>
        <p:spPr>
          <a:xfrm>
            <a:off x="9078913" y="4086225"/>
            <a:ext cx="2414587" cy="1674813"/>
          </a:xfrm>
          <a:prstGeom prst="rect">
            <a:avLst/>
          </a:prstGeom>
          <a:noFill/>
          <a:ln w="9525">
            <a:noFill/>
          </a:ln>
        </p:spPr>
      </p:pic>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03" name="矩形 9"/>
          <p:cNvSpPr/>
          <p:nvPr/>
        </p:nvSpPr>
        <p:spPr>
          <a:xfrm>
            <a:off x="933450" y="684213"/>
            <a:ext cx="2765425" cy="400050"/>
          </a:xfrm>
          <a:prstGeom prst="rect">
            <a:avLst/>
          </a:prstGeom>
          <a:noFill/>
          <a:ln w="9525">
            <a:noFill/>
          </a:ln>
        </p:spPr>
        <p:txBody>
          <a:bodyPr wrap="none" anchor="t" anchorCtr="0">
            <a:spAutoFit/>
          </a:bodyPr>
          <a:p>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三、肌肉的力量和耐力</a:t>
            </a:r>
            <a:endPar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endParaRPr>
          </a:p>
        </p:txBody>
      </p:sp>
      <p:sp>
        <p:nvSpPr>
          <p:cNvPr id="25604" name="矩形 10"/>
          <p:cNvSpPr/>
          <p:nvPr/>
        </p:nvSpPr>
        <p:spPr>
          <a:xfrm>
            <a:off x="1036638" y="1385888"/>
            <a:ext cx="10039350" cy="865505"/>
          </a:xfrm>
          <a:prstGeom prst="rect">
            <a:avLst/>
          </a:prstGeom>
          <a:solidFill>
            <a:srgbClr val="FFFF00"/>
          </a:solidFill>
          <a:ln w="9525">
            <a:noFill/>
          </a:ln>
        </p:spPr>
        <p:txBody>
          <a:bodyPr anchor="t" anchorCtr="0">
            <a:spAutoFit/>
          </a:bodyPr>
          <a:p>
            <a:pPr algn="just">
              <a:lnSpc>
                <a:spcPct val="14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肌肉力量是学习运动技能所必需的物质基础。肌肉力量提高所引起的肌肉纤维增粗直接影响到身体成分和心血管系统机能的发展与提高。</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05" name="矩形 11"/>
          <p:cNvSpPr/>
          <p:nvPr/>
        </p:nvSpPr>
        <p:spPr>
          <a:xfrm>
            <a:off x="1003300" y="2363788"/>
            <a:ext cx="3648075" cy="369887"/>
          </a:xfrm>
          <a:prstGeom prst="rect">
            <a:avLst/>
          </a:prstGeom>
          <a:noFill/>
          <a:ln w="9525">
            <a:noFill/>
          </a:ln>
        </p:spPr>
        <p:txBody>
          <a:bodyPr wrap="none" anchor="t" anchorCtr="0">
            <a:spAutoFit/>
          </a:bodyPr>
          <a:p>
            <a:r>
              <a:rPr lang="zh-CN" altLang="en-US" dirty="0">
                <a:latin typeface="黑体" panose="02010600030101010101" charset="-122"/>
                <a:ea typeface="黑体" panose="02010600030101010101" charset="-122"/>
              </a:rPr>
              <a:t>（一）发展肌肉力量和耐力的方法</a:t>
            </a:r>
            <a:endParaRPr lang="zh-CN" altLang="en-US" dirty="0">
              <a:latin typeface="黑体" panose="02010600030101010101" charset="-122"/>
              <a:ea typeface="黑体" panose="02010600030101010101" charset="-122"/>
            </a:endParaRPr>
          </a:p>
        </p:txBody>
      </p:sp>
      <p:sp>
        <p:nvSpPr>
          <p:cNvPr id="25607" name="矩形 13"/>
          <p:cNvSpPr/>
          <p:nvPr/>
        </p:nvSpPr>
        <p:spPr>
          <a:xfrm>
            <a:off x="4760913" y="2703513"/>
            <a:ext cx="6761162" cy="3189605"/>
          </a:xfrm>
          <a:prstGeom prst="rect">
            <a:avLst/>
          </a:prstGeom>
          <a:noFill/>
          <a:ln w="9525">
            <a:noFill/>
          </a:ln>
        </p:spPr>
        <p:txBody>
          <a:bodyPr anchor="t" anchorCtr="0">
            <a:spAutoFit/>
          </a:bodyPr>
          <a:p>
            <a:pPr marL="342900" indent="-342900" algn="just">
              <a:lnSpc>
                <a:spcPct val="140000"/>
              </a:lnSpc>
              <a:buFont typeface="Arial" panose="020B0604020202020204" pitchFamily="34" charset="0"/>
              <a:buAutoNum type="arabicPeriod"/>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每周进行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次力量练习。</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40000"/>
              </a:lnSpc>
              <a:buFont typeface="Arial" panose="020B0604020202020204" pitchFamily="34" charset="0"/>
              <a:buAutoNum type="arabicPeriod"/>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根据身体状况和练习的目的来选择力量练习的强度和组数。</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40000"/>
              </a:lnSpc>
              <a:buFont typeface="Arial" panose="020B0604020202020204" pitchFamily="34" charset="0"/>
              <a:buAutoNum type="arabicPeriod"/>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科学安排力量练习的时间。</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40000"/>
              </a:lnSpc>
              <a:buFont typeface="Arial" panose="020B0604020202020204" pitchFamily="34" charset="0"/>
              <a:buAutoNum type="arabicPeriod"/>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注意控制力量练习时的动作速度。</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40000"/>
              </a:lnSpc>
              <a:buFont typeface="Arial" panose="020B0604020202020204" pitchFamily="34" charset="0"/>
              <a:buAutoNum type="arabicPeriod"/>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合理安排不同肌肉的练习顺序。</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40000"/>
              </a:lnSpc>
              <a:buNone/>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典型的力量练习顺序模式为：大腿肌肉（股四头肌）</a:t>
            </a:r>
            <a:r>
              <a:rPr lang="en-US" altLang="zh-CN"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肩部和胸部肌肉（三角肌、胸大肌）</a:t>
            </a:r>
            <a:r>
              <a:rPr lang="en-US" altLang="zh-CN"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背肌和大腿后肌群</a:t>
            </a:r>
            <a:r>
              <a:rPr lang="en-US" altLang="zh-CN"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小腿肌</a:t>
            </a:r>
            <a:r>
              <a:rPr lang="en-US" altLang="zh-CN"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肱三头肌肉</a:t>
            </a:r>
            <a:r>
              <a:rPr lang="en-US" altLang="zh-CN"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腹肌</a:t>
            </a:r>
            <a:r>
              <a:rPr lang="en-US" altLang="zh-CN"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肱二头肌。</a:t>
            </a:r>
            <a:endPar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9" name="图片 108"/>
          <p:cNvPicPr/>
          <p:nvPr>
            <p:custDataLst>
              <p:tags r:id="rId1"/>
            </p:custDataLst>
          </p:nvPr>
        </p:nvPicPr>
        <p:blipFill>
          <a:blip r:embed="rId2"/>
          <a:stretch>
            <a:fillRect/>
          </a:stretch>
        </p:blipFill>
        <p:spPr>
          <a:xfrm>
            <a:off x="1297940" y="2913380"/>
            <a:ext cx="3231515" cy="3105785"/>
          </a:xfrm>
          <a:prstGeom prst="rect">
            <a:avLst/>
          </a:prstGeom>
          <a:noFill/>
          <a:ln w="9525">
            <a:noFill/>
          </a:ln>
        </p:spPr>
      </p:pic>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对角圆角矩形 45"/>
          <p:cNvSpPr/>
          <p:nvPr>
            <p:custDataLst>
              <p:tags r:id="rId1"/>
            </p:custDataLst>
          </p:nvPr>
        </p:nvSpPr>
        <p:spPr>
          <a:xfrm>
            <a:off x="4668437" y="1396721"/>
            <a:ext cx="2880517"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对角圆角矩形 46"/>
          <p:cNvSpPr/>
          <p:nvPr>
            <p:custDataLst>
              <p:tags r:id="rId2"/>
            </p:custDataLst>
          </p:nvPr>
        </p:nvSpPr>
        <p:spPr>
          <a:xfrm>
            <a:off x="8646289" y="1396721"/>
            <a:ext cx="2895550"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对角圆角矩形 47"/>
          <p:cNvSpPr/>
          <p:nvPr>
            <p:custDataLst>
              <p:tags r:id="rId3"/>
            </p:custDataLst>
          </p:nvPr>
        </p:nvSpPr>
        <p:spPr>
          <a:xfrm>
            <a:off x="680417" y="1337785"/>
            <a:ext cx="2880516" cy="4003207"/>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49" name="直接连接符 48"/>
          <p:cNvCxnSpPr/>
          <p:nvPr>
            <p:custDataLst>
              <p:tags r:id="rId4"/>
            </p:custDataLst>
          </p:nvPr>
        </p:nvCxnSpPr>
        <p:spPr>
          <a:xfrm>
            <a:off x="4114685"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5"/>
            </p:custDataLst>
          </p:nvPr>
        </p:nvCxnSpPr>
        <p:spPr>
          <a:xfrm>
            <a:off x="8102707"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51" name="文本框 50"/>
          <p:cNvSpPr txBox="1"/>
          <p:nvPr>
            <p:custDataLst>
              <p:tags r:id="rId6"/>
            </p:custDataLst>
          </p:nvPr>
        </p:nvSpPr>
        <p:spPr>
          <a:xfrm>
            <a:off x="8826500" y="3253740"/>
            <a:ext cx="2639695" cy="1322070"/>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应用《国家学生体质健康标准》测试项目的操作方法，进行自我测定，实现锻炼过程中自我监控目标。</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52" name="对角圆角矩形 51"/>
          <p:cNvSpPr/>
          <p:nvPr>
            <p:custDataLst>
              <p:tags r:id="rId7"/>
            </p:custDataLst>
          </p:nvPr>
        </p:nvSpPr>
        <p:spPr>
          <a:xfrm>
            <a:off x="8644128" y="1337786"/>
            <a:ext cx="2892847" cy="1706404"/>
          </a:xfrm>
          <a:prstGeom prst="round2DiagRect">
            <a:avLst>
              <a:gd name="adj1" fmla="val 30361"/>
              <a:gd name="adj2" fmla="val 8931"/>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3" name="文本框 52"/>
          <p:cNvSpPr txBox="1"/>
          <p:nvPr>
            <p:custDataLst>
              <p:tags r:id="rId8"/>
            </p:custDataLst>
          </p:nvPr>
        </p:nvSpPr>
        <p:spPr>
          <a:xfrm>
            <a:off x="8951099"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素质目标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55" name="椭圆 54"/>
          <p:cNvSpPr/>
          <p:nvPr>
            <p:custDataLst>
              <p:tags r:id="rId9"/>
            </p:custDataLst>
          </p:nvPr>
        </p:nvSpPr>
        <p:spPr>
          <a:xfrm rot="16200000">
            <a:off x="882634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6" name="椭圆 55"/>
          <p:cNvSpPr/>
          <p:nvPr>
            <p:custDataLst>
              <p:tags r:id="rId10"/>
            </p:custDataLst>
          </p:nvPr>
        </p:nvSpPr>
        <p:spPr>
          <a:xfrm rot="16200000">
            <a:off x="9220227"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7" name="椭圆 56"/>
          <p:cNvSpPr/>
          <p:nvPr>
            <p:custDataLst>
              <p:tags r:id="rId11"/>
            </p:custDataLst>
          </p:nvPr>
        </p:nvSpPr>
        <p:spPr>
          <a:xfrm rot="16200000">
            <a:off x="9023288" y="4760732"/>
            <a:ext cx="88821" cy="88821"/>
          </a:xfrm>
          <a:prstGeom prst="ellipse">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59" name="图形 6"/>
          <p:cNvGrpSpPr/>
          <p:nvPr/>
        </p:nvGrpSpPr>
        <p:grpSpPr>
          <a:xfrm>
            <a:off x="11013947" y="2535084"/>
            <a:ext cx="342242" cy="342242"/>
            <a:chOff x="0" y="0"/>
            <a:chExt cx="1905000" cy="1905000"/>
          </a:xfrm>
          <a:solidFill>
            <a:schemeClr val="bg1"/>
          </a:solidFill>
        </p:grpSpPr>
        <p:sp>
          <p:nvSpPr>
            <p:cNvPr id="60" name="任意多边形: 形状 53"/>
            <p:cNvSpPr/>
            <p:nvPr/>
          </p:nvSpPr>
          <p:spPr>
            <a:xfrm>
              <a:off x="555624" y="635000"/>
              <a:ext cx="635000" cy="119062"/>
            </a:xfrm>
            <a:custGeom>
              <a:avLst/>
              <a:gdLst>
                <a:gd name="connsiteX0" fmla="*/ 59531 w 635000"/>
                <a:gd name="connsiteY0" fmla="*/ 0 h 119062"/>
                <a:gd name="connsiteX1" fmla="*/ 575469 w 635000"/>
                <a:gd name="connsiteY1" fmla="*/ 0 h 119062"/>
                <a:gd name="connsiteX2" fmla="*/ 635000 w 635000"/>
                <a:gd name="connsiteY2" fmla="*/ 59531 h 119062"/>
                <a:gd name="connsiteX3" fmla="*/ 635000 w 635000"/>
                <a:gd name="connsiteY3" fmla="*/ 59531 h 119062"/>
                <a:gd name="connsiteX4" fmla="*/ 575469 w 635000"/>
                <a:gd name="connsiteY4" fmla="*/ 119063 h 119062"/>
                <a:gd name="connsiteX5" fmla="*/ 59531 w 635000"/>
                <a:gd name="connsiteY5" fmla="*/ 119063 h 119062"/>
                <a:gd name="connsiteX6" fmla="*/ 0 w 635000"/>
                <a:gd name="connsiteY6" fmla="*/ 59531 h 119062"/>
                <a:gd name="connsiteX7" fmla="*/ 0 w 635000"/>
                <a:gd name="connsiteY7" fmla="*/ 59531 h 119062"/>
                <a:gd name="connsiteX8" fmla="*/ 59531 w 63500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5000" h="119062">
                  <a:moveTo>
                    <a:pt x="59531" y="0"/>
                  </a:moveTo>
                  <a:lnTo>
                    <a:pt x="575469" y="0"/>
                  </a:lnTo>
                  <a:cubicBezTo>
                    <a:pt x="615156" y="0"/>
                    <a:pt x="635000" y="19844"/>
                    <a:pt x="635000" y="59531"/>
                  </a:cubicBezTo>
                  <a:lnTo>
                    <a:pt x="635000" y="59531"/>
                  </a:lnTo>
                  <a:cubicBezTo>
                    <a:pt x="635000" y="99219"/>
                    <a:pt x="615156" y="119063"/>
                    <a:pt x="575469" y="119063"/>
                  </a:cubicBezTo>
                  <a:lnTo>
                    <a:pt x="59531" y="119063"/>
                  </a:lnTo>
                  <a:cubicBezTo>
                    <a:pt x="19844" y="119063"/>
                    <a:pt x="0" y="99219"/>
                    <a:pt x="0" y="59531"/>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1" name="任意多边形: 形状 54"/>
            <p:cNvSpPr/>
            <p:nvPr/>
          </p:nvSpPr>
          <p:spPr>
            <a:xfrm>
              <a:off x="555624" y="532604"/>
              <a:ext cx="1188703" cy="943770"/>
            </a:xfrm>
            <a:custGeom>
              <a:avLst/>
              <a:gdLst>
                <a:gd name="connsiteX0" fmla="*/ 242094 w 1188703"/>
                <a:gd name="connsiteY0" fmla="*/ 419895 h 943770"/>
                <a:gd name="connsiteX1" fmla="*/ 59531 w 1188703"/>
                <a:gd name="connsiteY1" fmla="*/ 419895 h 943770"/>
                <a:gd name="connsiteX2" fmla="*/ 0 w 1188703"/>
                <a:gd name="connsiteY2" fmla="*/ 479426 h 943770"/>
                <a:gd name="connsiteX3" fmla="*/ 59531 w 1188703"/>
                <a:gd name="connsiteY3" fmla="*/ 538958 h 943770"/>
                <a:gd name="connsiteX4" fmla="*/ 242094 w 1188703"/>
                <a:gd name="connsiteY4" fmla="*/ 538958 h 943770"/>
                <a:gd name="connsiteX5" fmla="*/ 301625 w 1188703"/>
                <a:gd name="connsiteY5" fmla="*/ 479426 h 943770"/>
                <a:gd name="connsiteX6" fmla="*/ 242094 w 1188703"/>
                <a:gd name="connsiteY6" fmla="*/ 419895 h 943770"/>
                <a:gd name="connsiteX7" fmla="*/ 942975 w 1188703"/>
                <a:gd name="connsiteY7" fmla="*/ 134939 h 943770"/>
                <a:gd name="connsiteX8" fmla="*/ 1054894 w 1188703"/>
                <a:gd name="connsiteY8" fmla="*/ 246858 h 943770"/>
                <a:gd name="connsiteX9" fmla="*/ 499269 w 1188703"/>
                <a:gd name="connsiteY9" fmla="*/ 802483 h 943770"/>
                <a:gd name="connsiteX10" fmla="*/ 373063 w 1188703"/>
                <a:gd name="connsiteY10" fmla="*/ 816770 h 943770"/>
                <a:gd name="connsiteX11" fmla="*/ 384175 w 1188703"/>
                <a:gd name="connsiteY11" fmla="*/ 693739 h 943770"/>
                <a:gd name="connsiteX12" fmla="*/ 939800 w 1188703"/>
                <a:gd name="connsiteY12" fmla="*/ 138114 h 943770"/>
                <a:gd name="connsiteX13" fmla="*/ 939800 w 1188703"/>
                <a:gd name="connsiteY13" fmla="*/ 2383 h 943770"/>
                <a:gd name="connsiteX14" fmla="*/ 883444 w 1188703"/>
                <a:gd name="connsiteY14" fmla="*/ 25401 h 943770"/>
                <a:gd name="connsiteX15" fmla="*/ 286544 w 1188703"/>
                <a:gd name="connsiteY15" fmla="*/ 623095 h 943770"/>
                <a:gd name="connsiteX16" fmla="*/ 263525 w 1188703"/>
                <a:gd name="connsiteY16" fmla="*/ 671514 h 943770"/>
                <a:gd name="connsiteX17" fmla="*/ 246856 w 1188703"/>
                <a:gd name="connsiteY17" fmla="*/ 857251 h 943770"/>
                <a:gd name="connsiteX18" fmla="*/ 318765 w 1188703"/>
                <a:gd name="connsiteY18" fmla="*/ 943449 h 943770"/>
                <a:gd name="connsiteX19" fmla="*/ 326231 w 1188703"/>
                <a:gd name="connsiteY19" fmla="*/ 943770 h 943770"/>
                <a:gd name="connsiteX20" fmla="*/ 333375 w 1188703"/>
                <a:gd name="connsiteY20" fmla="*/ 943770 h 943770"/>
                <a:gd name="connsiteX21" fmla="*/ 519113 w 1188703"/>
                <a:gd name="connsiteY21" fmla="*/ 927101 h 943770"/>
                <a:gd name="connsiteX22" fmla="*/ 567531 w 1188703"/>
                <a:gd name="connsiteY22" fmla="*/ 904083 h 943770"/>
                <a:gd name="connsiteX23" fmla="*/ 1165225 w 1188703"/>
                <a:gd name="connsiteY23" fmla="*/ 307183 h 943770"/>
                <a:gd name="connsiteX24" fmla="*/ 1165685 w 1188703"/>
                <a:gd name="connsiteY24" fmla="*/ 194930 h 943770"/>
                <a:gd name="connsiteX25" fmla="*/ 1165225 w 1188703"/>
                <a:gd name="connsiteY25" fmla="*/ 194470 h 943770"/>
                <a:gd name="connsiteX26" fmla="*/ 999331 w 1188703"/>
                <a:gd name="connsiteY26" fmla="*/ 23020 h 943770"/>
                <a:gd name="connsiteX27" fmla="*/ 942975 w 1188703"/>
                <a:gd name="connsiteY27" fmla="*/ 1 h 943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88703" h="943770">
                  <a:moveTo>
                    <a:pt x="242094" y="419895"/>
                  </a:moveTo>
                  <a:lnTo>
                    <a:pt x="59531" y="419895"/>
                  </a:lnTo>
                  <a:cubicBezTo>
                    <a:pt x="26653" y="419895"/>
                    <a:pt x="0" y="446548"/>
                    <a:pt x="0" y="479426"/>
                  </a:cubicBezTo>
                  <a:cubicBezTo>
                    <a:pt x="0" y="512305"/>
                    <a:pt x="26653" y="538958"/>
                    <a:pt x="59531" y="538958"/>
                  </a:cubicBezTo>
                  <a:lnTo>
                    <a:pt x="242094" y="538958"/>
                  </a:lnTo>
                  <a:cubicBezTo>
                    <a:pt x="274972" y="538958"/>
                    <a:pt x="301625" y="512305"/>
                    <a:pt x="301625" y="479426"/>
                  </a:cubicBezTo>
                  <a:cubicBezTo>
                    <a:pt x="301625" y="446548"/>
                    <a:pt x="274972" y="419895"/>
                    <a:pt x="242094" y="419895"/>
                  </a:cubicBezTo>
                  <a:close/>
                  <a:moveTo>
                    <a:pt x="942975" y="134939"/>
                  </a:moveTo>
                  <a:lnTo>
                    <a:pt x="1054894" y="246858"/>
                  </a:lnTo>
                  <a:lnTo>
                    <a:pt x="499269" y="802483"/>
                  </a:lnTo>
                  <a:lnTo>
                    <a:pt x="373063" y="816770"/>
                  </a:lnTo>
                  <a:lnTo>
                    <a:pt x="384175" y="693739"/>
                  </a:lnTo>
                  <a:lnTo>
                    <a:pt x="939800" y="138114"/>
                  </a:lnTo>
                  <a:moveTo>
                    <a:pt x="939800" y="2383"/>
                  </a:moveTo>
                  <a:cubicBezTo>
                    <a:pt x="918702" y="2261"/>
                    <a:pt x="898423" y="10543"/>
                    <a:pt x="883444" y="25401"/>
                  </a:cubicBezTo>
                  <a:lnTo>
                    <a:pt x="286544" y="623095"/>
                  </a:lnTo>
                  <a:cubicBezTo>
                    <a:pt x="273488" y="636077"/>
                    <a:pt x="265350" y="653193"/>
                    <a:pt x="263525" y="671514"/>
                  </a:cubicBezTo>
                  <a:lnTo>
                    <a:pt x="246856" y="857251"/>
                  </a:lnTo>
                  <a:cubicBezTo>
                    <a:pt x="242910" y="900911"/>
                    <a:pt x="275105" y="939503"/>
                    <a:pt x="318765" y="943449"/>
                  </a:cubicBezTo>
                  <a:cubicBezTo>
                    <a:pt x="321247" y="943673"/>
                    <a:pt x="323739" y="943780"/>
                    <a:pt x="326231" y="943770"/>
                  </a:cubicBezTo>
                  <a:lnTo>
                    <a:pt x="333375" y="943770"/>
                  </a:lnTo>
                  <a:lnTo>
                    <a:pt x="519113" y="927101"/>
                  </a:lnTo>
                  <a:cubicBezTo>
                    <a:pt x="537433" y="925276"/>
                    <a:pt x="554550" y="917139"/>
                    <a:pt x="567531" y="904083"/>
                  </a:cubicBezTo>
                  <a:lnTo>
                    <a:pt x="1165225" y="307183"/>
                  </a:lnTo>
                  <a:cubicBezTo>
                    <a:pt x="1196350" y="276312"/>
                    <a:pt x="1196556" y="226055"/>
                    <a:pt x="1165685" y="194930"/>
                  </a:cubicBezTo>
                  <a:cubicBezTo>
                    <a:pt x="1165532" y="194776"/>
                    <a:pt x="1165379" y="194623"/>
                    <a:pt x="1165225" y="194470"/>
                  </a:cubicBezTo>
                  <a:lnTo>
                    <a:pt x="999331" y="23020"/>
                  </a:lnTo>
                  <a:cubicBezTo>
                    <a:pt x="984352" y="8162"/>
                    <a:pt x="964073" y="-121"/>
                    <a:pt x="942975" y="1"/>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任意多边形: 形状 55"/>
            <p:cNvSpPr/>
            <p:nvPr/>
          </p:nvSpPr>
          <p:spPr>
            <a:xfrm>
              <a:off x="317499" y="238125"/>
              <a:ext cx="1270000" cy="1428750"/>
            </a:xfrm>
            <a:custGeom>
              <a:avLst/>
              <a:gdLst>
                <a:gd name="connsiteX0" fmla="*/ 1150938 w 1270000"/>
                <a:gd name="connsiteY0" fmla="*/ 972344 h 1428750"/>
                <a:gd name="connsiteX1" fmla="*/ 1150938 w 1270000"/>
                <a:gd name="connsiteY1" fmla="*/ 1309688 h 1428750"/>
                <a:gd name="connsiteX2" fmla="*/ 119063 w 1270000"/>
                <a:gd name="connsiteY2" fmla="*/ 1309688 h 1428750"/>
                <a:gd name="connsiteX3" fmla="*/ 119063 w 1270000"/>
                <a:gd name="connsiteY3" fmla="*/ 119063 h 1428750"/>
                <a:gd name="connsiteX4" fmla="*/ 1150938 w 1270000"/>
                <a:gd name="connsiteY4" fmla="*/ 119063 h 1428750"/>
                <a:gd name="connsiteX5" fmla="*/ 1150938 w 1270000"/>
                <a:gd name="connsiteY5" fmla="*/ 178594 h 1428750"/>
                <a:gd name="connsiteX6" fmla="*/ 1210469 w 1270000"/>
                <a:gd name="connsiteY6" fmla="*/ 238125 h 1428750"/>
                <a:gd name="connsiteX7" fmla="*/ 1270000 w 1270000"/>
                <a:gd name="connsiteY7" fmla="*/ 178594 h 1428750"/>
                <a:gd name="connsiteX8" fmla="*/ 1270000 w 1270000"/>
                <a:gd name="connsiteY8" fmla="*/ 79375 h 1428750"/>
                <a:gd name="connsiteX9" fmla="*/ 1190625 w 1270000"/>
                <a:gd name="connsiteY9" fmla="*/ 0 h 1428750"/>
                <a:gd name="connsiteX10" fmla="*/ 79375 w 1270000"/>
                <a:gd name="connsiteY10" fmla="*/ 0 h 1428750"/>
                <a:gd name="connsiteX11" fmla="*/ 0 w 1270000"/>
                <a:gd name="connsiteY11" fmla="*/ 79375 h 1428750"/>
                <a:gd name="connsiteX12" fmla="*/ 0 w 1270000"/>
                <a:gd name="connsiteY12" fmla="*/ 1349375 h 1428750"/>
                <a:gd name="connsiteX13" fmla="*/ 79375 w 1270000"/>
                <a:gd name="connsiteY13" fmla="*/ 1428750 h 1428750"/>
                <a:gd name="connsiteX14" fmla="*/ 1190625 w 1270000"/>
                <a:gd name="connsiteY14" fmla="*/ 1428750 h 1428750"/>
                <a:gd name="connsiteX15" fmla="*/ 1270000 w 1270000"/>
                <a:gd name="connsiteY15" fmla="*/ 1349375 h 1428750"/>
                <a:gd name="connsiteX16" fmla="*/ 1270000 w 1270000"/>
                <a:gd name="connsiteY16" fmla="*/ 972344 h 1428750"/>
                <a:gd name="connsiteX17" fmla="*/ 1210469 w 1270000"/>
                <a:gd name="connsiteY17" fmla="*/ 912813 h 1428750"/>
                <a:gd name="connsiteX18" fmla="*/ 1150938 w 1270000"/>
                <a:gd name="connsiteY18" fmla="*/ 972344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0000" h="1428750">
                  <a:moveTo>
                    <a:pt x="1150938" y="972344"/>
                  </a:moveTo>
                  <a:lnTo>
                    <a:pt x="1150938" y="1309688"/>
                  </a:lnTo>
                  <a:lnTo>
                    <a:pt x="119063" y="1309688"/>
                  </a:lnTo>
                  <a:lnTo>
                    <a:pt x="119063" y="119063"/>
                  </a:lnTo>
                  <a:lnTo>
                    <a:pt x="1150938" y="119063"/>
                  </a:lnTo>
                  <a:lnTo>
                    <a:pt x="1150938" y="178594"/>
                  </a:lnTo>
                  <a:cubicBezTo>
                    <a:pt x="1151365" y="211293"/>
                    <a:pt x="1177769" y="237698"/>
                    <a:pt x="1210469" y="238125"/>
                  </a:cubicBezTo>
                  <a:cubicBezTo>
                    <a:pt x="1243168" y="237698"/>
                    <a:pt x="1269573" y="211293"/>
                    <a:pt x="1270000" y="178594"/>
                  </a:cubicBezTo>
                  <a:lnTo>
                    <a:pt x="1270000" y="79375"/>
                  </a:lnTo>
                  <a:cubicBezTo>
                    <a:pt x="1270000" y="35537"/>
                    <a:pt x="1234463" y="0"/>
                    <a:pt x="1190625" y="0"/>
                  </a:cubicBezTo>
                  <a:lnTo>
                    <a:pt x="79375" y="0"/>
                  </a:lnTo>
                  <a:cubicBezTo>
                    <a:pt x="35537" y="0"/>
                    <a:pt x="0" y="35537"/>
                    <a:pt x="0" y="79375"/>
                  </a:cubicBezTo>
                  <a:lnTo>
                    <a:pt x="0" y="1349375"/>
                  </a:lnTo>
                  <a:cubicBezTo>
                    <a:pt x="0" y="1393213"/>
                    <a:pt x="35537" y="1428750"/>
                    <a:pt x="79375" y="1428750"/>
                  </a:cubicBezTo>
                  <a:lnTo>
                    <a:pt x="1190625" y="1428750"/>
                  </a:lnTo>
                  <a:cubicBezTo>
                    <a:pt x="1234463" y="1428750"/>
                    <a:pt x="1270000" y="1393213"/>
                    <a:pt x="1270000" y="1349375"/>
                  </a:cubicBezTo>
                  <a:lnTo>
                    <a:pt x="1270000" y="972344"/>
                  </a:lnTo>
                  <a:cubicBezTo>
                    <a:pt x="1269573" y="939644"/>
                    <a:pt x="1243168" y="913240"/>
                    <a:pt x="1210469" y="912813"/>
                  </a:cubicBezTo>
                  <a:cubicBezTo>
                    <a:pt x="1177769" y="913240"/>
                    <a:pt x="1151365" y="939644"/>
                    <a:pt x="1150938" y="972344"/>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63" name="文本框 62"/>
          <p:cNvSpPr txBox="1"/>
          <p:nvPr>
            <p:custDataLst>
              <p:tags r:id="rId12"/>
            </p:custDataLst>
          </p:nvPr>
        </p:nvSpPr>
        <p:spPr>
          <a:xfrm>
            <a:off x="850265" y="3195955"/>
            <a:ext cx="2639695" cy="1388110"/>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了解《国家学生体质健康标准》测试的意义及内容；</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熟悉《国家学生体质健康标准》的测试方法。</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64" name="对角圆角矩形 63"/>
          <p:cNvSpPr/>
          <p:nvPr>
            <p:custDataLst>
              <p:tags r:id="rId13"/>
            </p:custDataLst>
          </p:nvPr>
        </p:nvSpPr>
        <p:spPr>
          <a:xfrm>
            <a:off x="680417" y="1337786"/>
            <a:ext cx="2880516" cy="1706404"/>
          </a:xfrm>
          <a:prstGeom prst="round2DiagRect">
            <a:avLst>
              <a:gd name="adj1" fmla="val 30352"/>
              <a:gd name="adj2" fmla="val 7740"/>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文本框 64"/>
          <p:cNvSpPr txBox="1"/>
          <p:nvPr>
            <p:custDataLst>
              <p:tags r:id="rId14"/>
            </p:custDataLst>
          </p:nvPr>
        </p:nvSpPr>
        <p:spPr>
          <a:xfrm>
            <a:off x="975057"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知识目标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grpSp>
        <p:nvGrpSpPr>
          <p:cNvPr id="71" name="图形 37"/>
          <p:cNvGrpSpPr/>
          <p:nvPr/>
        </p:nvGrpSpPr>
        <p:grpSpPr>
          <a:xfrm>
            <a:off x="2989618" y="2535084"/>
            <a:ext cx="342242" cy="342242"/>
            <a:chOff x="0" y="0"/>
            <a:chExt cx="1905000" cy="1905000"/>
          </a:xfrm>
          <a:solidFill>
            <a:schemeClr val="bg1"/>
          </a:solidFill>
        </p:grpSpPr>
        <p:sp>
          <p:nvSpPr>
            <p:cNvPr id="72" name="任意多边形: 形状 59"/>
            <p:cNvSpPr/>
            <p:nvPr/>
          </p:nvSpPr>
          <p:spPr>
            <a:xfrm>
              <a:off x="476250" y="635000"/>
              <a:ext cx="714375" cy="119062"/>
            </a:xfrm>
            <a:custGeom>
              <a:avLst/>
              <a:gdLst>
                <a:gd name="connsiteX0" fmla="*/ 56356 w 714375"/>
                <a:gd name="connsiteY0" fmla="*/ 0 h 119062"/>
                <a:gd name="connsiteX1" fmla="*/ 658019 w 714375"/>
                <a:gd name="connsiteY1" fmla="*/ 0 h 119062"/>
                <a:gd name="connsiteX2" fmla="*/ 714375 w 714375"/>
                <a:gd name="connsiteY2" fmla="*/ 56356 h 119062"/>
                <a:gd name="connsiteX3" fmla="*/ 714375 w 714375"/>
                <a:gd name="connsiteY3" fmla="*/ 62706 h 119062"/>
                <a:gd name="connsiteX4" fmla="*/ 658019 w 714375"/>
                <a:gd name="connsiteY4" fmla="*/ 119063 h 119062"/>
                <a:gd name="connsiteX5" fmla="*/ 56356 w 714375"/>
                <a:gd name="connsiteY5" fmla="*/ 119063 h 119062"/>
                <a:gd name="connsiteX6" fmla="*/ 0 w 714375"/>
                <a:gd name="connsiteY6" fmla="*/ 62706 h 119062"/>
                <a:gd name="connsiteX7" fmla="*/ 0 w 714375"/>
                <a:gd name="connsiteY7" fmla="*/ 56356 h 119062"/>
                <a:gd name="connsiteX8" fmla="*/ 56356 w 714375"/>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375" h="119062">
                  <a:moveTo>
                    <a:pt x="56356" y="0"/>
                  </a:moveTo>
                  <a:lnTo>
                    <a:pt x="658019" y="0"/>
                  </a:lnTo>
                  <a:cubicBezTo>
                    <a:pt x="695590" y="0"/>
                    <a:pt x="714375" y="18785"/>
                    <a:pt x="714375" y="56356"/>
                  </a:cubicBezTo>
                  <a:lnTo>
                    <a:pt x="714375" y="62706"/>
                  </a:lnTo>
                  <a:cubicBezTo>
                    <a:pt x="714375" y="100277"/>
                    <a:pt x="695590" y="119063"/>
                    <a:pt x="658019" y="119063"/>
                  </a:cubicBezTo>
                  <a:lnTo>
                    <a:pt x="56356" y="119063"/>
                  </a:lnTo>
                  <a:cubicBezTo>
                    <a:pt x="18785" y="119063"/>
                    <a:pt x="0" y="100277"/>
                    <a:pt x="0" y="62706"/>
                  </a:cubicBezTo>
                  <a:lnTo>
                    <a:pt x="0" y="56356"/>
                  </a:lnTo>
                  <a:cubicBezTo>
                    <a:pt x="0" y="18785"/>
                    <a:pt x="18785" y="0"/>
                    <a:pt x="56356"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3" name="任意多边形: 形状 63"/>
            <p:cNvSpPr/>
            <p:nvPr/>
          </p:nvSpPr>
          <p:spPr>
            <a:xfrm>
              <a:off x="476250" y="952500"/>
              <a:ext cx="476250" cy="119062"/>
            </a:xfrm>
            <a:custGeom>
              <a:avLst/>
              <a:gdLst>
                <a:gd name="connsiteX0" fmla="*/ 421481 w 476250"/>
                <a:gd name="connsiteY0" fmla="*/ 0 h 119062"/>
                <a:gd name="connsiteX1" fmla="*/ 54769 w 476250"/>
                <a:gd name="connsiteY1" fmla="*/ 0 h 119062"/>
                <a:gd name="connsiteX2" fmla="*/ 0 w 476250"/>
                <a:gd name="connsiteY2" fmla="*/ 54769 h 119062"/>
                <a:gd name="connsiteX3" fmla="*/ 0 w 476250"/>
                <a:gd name="connsiteY3" fmla="*/ 64294 h 119062"/>
                <a:gd name="connsiteX4" fmla="*/ 54769 w 476250"/>
                <a:gd name="connsiteY4" fmla="*/ 119063 h 119062"/>
                <a:gd name="connsiteX5" fmla="*/ 421481 w 476250"/>
                <a:gd name="connsiteY5" fmla="*/ 119063 h 119062"/>
                <a:gd name="connsiteX6" fmla="*/ 476250 w 476250"/>
                <a:gd name="connsiteY6" fmla="*/ 64294 h 119062"/>
                <a:gd name="connsiteX7" fmla="*/ 476250 w 476250"/>
                <a:gd name="connsiteY7" fmla="*/ 54769 h 119062"/>
                <a:gd name="connsiteX8" fmla="*/ 421481 w 47625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0" h="119062">
                  <a:moveTo>
                    <a:pt x="421481" y="0"/>
                  </a:moveTo>
                  <a:lnTo>
                    <a:pt x="54769" y="0"/>
                  </a:lnTo>
                  <a:cubicBezTo>
                    <a:pt x="24521" y="0"/>
                    <a:pt x="0" y="24521"/>
                    <a:pt x="0" y="54769"/>
                  </a:cubicBezTo>
                  <a:lnTo>
                    <a:pt x="0" y="64294"/>
                  </a:lnTo>
                  <a:cubicBezTo>
                    <a:pt x="0" y="94542"/>
                    <a:pt x="24521" y="119063"/>
                    <a:pt x="54769" y="119063"/>
                  </a:cubicBezTo>
                  <a:lnTo>
                    <a:pt x="421481" y="119063"/>
                  </a:lnTo>
                  <a:cubicBezTo>
                    <a:pt x="451729" y="119063"/>
                    <a:pt x="476250" y="94542"/>
                    <a:pt x="476250" y="64294"/>
                  </a:cubicBezTo>
                  <a:lnTo>
                    <a:pt x="476250" y="54769"/>
                  </a:lnTo>
                  <a:cubicBezTo>
                    <a:pt x="476250" y="24521"/>
                    <a:pt x="451729" y="0"/>
                    <a:pt x="42148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4" name="任意多边形: 形状 64"/>
            <p:cNvSpPr/>
            <p:nvPr/>
          </p:nvSpPr>
          <p:spPr>
            <a:xfrm>
              <a:off x="238125" y="238125"/>
              <a:ext cx="1190625" cy="1428750"/>
            </a:xfrm>
            <a:custGeom>
              <a:avLst/>
              <a:gdLst>
                <a:gd name="connsiteX0" fmla="*/ 119063 w 1190625"/>
                <a:gd name="connsiteY0" fmla="*/ 1309688 h 1428750"/>
                <a:gd name="connsiteX1" fmla="*/ 119063 w 1190625"/>
                <a:gd name="connsiteY1" fmla="*/ 119063 h 1428750"/>
                <a:gd name="connsiteX2" fmla="*/ 1071563 w 1190625"/>
                <a:gd name="connsiteY2" fmla="*/ 119063 h 1428750"/>
                <a:gd name="connsiteX3" fmla="*/ 1071563 w 1190625"/>
                <a:gd name="connsiteY3" fmla="*/ 575469 h 1428750"/>
                <a:gd name="connsiteX4" fmla="*/ 1131094 w 1190625"/>
                <a:gd name="connsiteY4" fmla="*/ 635000 h 1428750"/>
                <a:gd name="connsiteX5" fmla="*/ 1190625 w 1190625"/>
                <a:gd name="connsiteY5" fmla="*/ 575469 h 1428750"/>
                <a:gd name="connsiteX6" fmla="*/ 1190625 w 1190625"/>
                <a:gd name="connsiteY6" fmla="*/ 79375 h 1428750"/>
                <a:gd name="connsiteX7" fmla="*/ 1111250 w 1190625"/>
                <a:gd name="connsiteY7" fmla="*/ 0 h 1428750"/>
                <a:gd name="connsiteX8" fmla="*/ 79375 w 1190625"/>
                <a:gd name="connsiteY8" fmla="*/ 0 h 1428750"/>
                <a:gd name="connsiteX9" fmla="*/ 0 w 1190625"/>
                <a:gd name="connsiteY9" fmla="*/ 79375 h 1428750"/>
                <a:gd name="connsiteX10" fmla="*/ 0 w 1190625"/>
                <a:gd name="connsiteY10" fmla="*/ 1349375 h 1428750"/>
                <a:gd name="connsiteX11" fmla="*/ 79375 w 1190625"/>
                <a:gd name="connsiteY11" fmla="*/ 1428750 h 1428750"/>
                <a:gd name="connsiteX12" fmla="*/ 654844 w 1190625"/>
                <a:gd name="connsiteY12" fmla="*/ 1428750 h 1428750"/>
                <a:gd name="connsiteX13" fmla="*/ 714375 w 1190625"/>
                <a:gd name="connsiteY13" fmla="*/ 1369219 h 1428750"/>
                <a:gd name="connsiteX14" fmla="*/ 654844 w 1190625"/>
                <a:gd name="connsiteY14" fmla="*/ 1309688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0625" h="1428750">
                  <a:moveTo>
                    <a:pt x="119063" y="1309688"/>
                  </a:moveTo>
                  <a:lnTo>
                    <a:pt x="119063" y="119063"/>
                  </a:lnTo>
                  <a:lnTo>
                    <a:pt x="1071563" y="119063"/>
                  </a:lnTo>
                  <a:lnTo>
                    <a:pt x="1071563" y="575469"/>
                  </a:lnTo>
                  <a:cubicBezTo>
                    <a:pt x="1071990" y="608168"/>
                    <a:pt x="1098394" y="634573"/>
                    <a:pt x="1131094" y="635000"/>
                  </a:cubicBezTo>
                  <a:cubicBezTo>
                    <a:pt x="1163793" y="634573"/>
                    <a:pt x="1190198" y="608168"/>
                    <a:pt x="1190625" y="575469"/>
                  </a:cubicBezTo>
                  <a:lnTo>
                    <a:pt x="1190625" y="79375"/>
                  </a:lnTo>
                  <a:cubicBezTo>
                    <a:pt x="1190625" y="35537"/>
                    <a:pt x="1155088" y="0"/>
                    <a:pt x="1111250" y="0"/>
                  </a:cubicBezTo>
                  <a:lnTo>
                    <a:pt x="79375" y="0"/>
                  </a:lnTo>
                  <a:cubicBezTo>
                    <a:pt x="35537" y="0"/>
                    <a:pt x="0" y="35537"/>
                    <a:pt x="0" y="79375"/>
                  </a:cubicBezTo>
                  <a:lnTo>
                    <a:pt x="0" y="1349375"/>
                  </a:lnTo>
                  <a:cubicBezTo>
                    <a:pt x="0" y="1393213"/>
                    <a:pt x="35537" y="1428750"/>
                    <a:pt x="79375" y="1428750"/>
                  </a:cubicBezTo>
                  <a:lnTo>
                    <a:pt x="654844" y="1428750"/>
                  </a:lnTo>
                  <a:cubicBezTo>
                    <a:pt x="687543" y="1428323"/>
                    <a:pt x="713948" y="1401918"/>
                    <a:pt x="714375" y="1369219"/>
                  </a:cubicBezTo>
                  <a:cubicBezTo>
                    <a:pt x="713948" y="1336519"/>
                    <a:pt x="687543" y="1310115"/>
                    <a:pt x="654844" y="1309688"/>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5" name="任意多边形: 形状 65"/>
            <p:cNvSpPr/>
            <p:nvPr/>
          </p:nvSpPr>
          <p:spPr>
            <a:xfrm>
              <a:off x="1038739" y="951729"/>
              <a:ext cx="621260" cy="715154"/>
            </a:xfrm>
            <a:custGeom>
              <a:avLst/>
              <a:gdLst>
                <a:gd name="connsiteX0" fmla="*/ 450336 w 621260"/>
                <a:gd name="connsiteY0" fmla="*/ 430983 h 715154"/>
                <a:gd name="connsiteX1" fmla="*/ 503476 w 621260"/>
                <a:gd name="connsiteY1" fmla="*/ 98442 h 715154"/>
                <a:gd name="connsiteX2" fmla="*/ 170936 w 621260"/>
                <a:gd name="connsiteY2" fmla="*/ 45302 h 715154"/>
                <a:gd name="connsiteX3" fmla="*/ 117796 w 621260"/>
                <a:gd name="connsiteY3" fmla="*/ 377842 h 715154"/>
                <a:gd name="connsiteX4" fmla="*/ 170936 w 621260"/>
                <a:gd name="connsiteY4" fmla="*/ 430983 h 715154"/>
                <a:gd name="connsiteX5" fmla="*/ 1073 w 621260"/>
                <a:gd name="connsiteY5" fmla="*/ 645295 h 715154"/>
                <a:gd name="connsiteX6" fmla="*/ 47626 w 621260"/>
                <a:gd name="connsiteY6" fmla="*/ 714092 h 715154"/>
                <a:gd name="connsiteX7" fmla="*/ 59811 w 621260"/>
                <a:gd name="connsiteY7" fmla="*/ 715145 h 715154"/>
                <a:gd name="connsiteX8" fmla="*/ 117755 w 621260"/>
                <a:gd name="connsiteY8" fmla="*/ 669108 h 715154"/>
                <a:gd name="connsiteX9" fmla="*/ 357265 w 621260"/>
                <a:gd name="connsiteY9" fmla="*/ 522856 h 715154"/>
                <a:gd name="connsiteX10" fmla="*/ 503517 w 621260"/>
                <a:gd name="connsiteY10" fmla="*/ 669108 h 715154"/>
                <a:gd name="connsiteX11" fmla="*/ 561461 w 621260"/>
                <a:gd name="connsiteY11" fmla="*/ 715145 h 715154"/>
                <a:gd name="connsiteX12" fmla="*/ 621251 w 621260"/>
                <a:gd name="connsiteY12" fmla="*/ 657480 h 715154"/>
                <a:gd name="connsiteX13" fmla="*/ 620198 w 621260"/>
                <a:gd name="connsiteY13" fmla="*/ 645295 h 715154"/>
                <a:gd name="connsiteX14" fmla="*/ 450336 w 621260"/>
                <a:gd name="connsiteY14" fmla="*/ 430983 h 715154"/>
                <a:gd name="connsiteX15" fmla="*/ 310636 w 621260"/>
                <a:gd name="connsiteY15" fmla="*/ 119833 h 715154"/>
                <a:gd name="connsiteX16" fmla="*/ 429698 w 621260"/>
                <a:gd name="connsiteY16" fmla="*/ 238895 h 715154"/>
                <a:gd name="connsiteX17" fmla="*/ 310636 w 621260"/>
                <a:gd name="connsiteY17" fmla="*/ 357958 h 715154"/>
                <a:gd name="connsiteX18" fmla="*/ 191573 w 621260"/>
                <a:gd name="connsiteY18" fmla="*/ 238895 h 715154"/>
                <a:gd name="connsiteX19" fmla="*/ 310636 w 621260"/>
                <a:gd name="connsiteY19" fmla="*/ 119833 h 71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1260" h="715154">
                  <a:moveTo>
                    <a:pt x="450336" y="430983"/>
                  </a:moveTo>
                  <a:cubicBezTo>
                    <a:pt x="556839" y="353828"/>
                    <a:pt x="580631" y="204945"/>
                    <a:pt x="503476" y="98442"/>
                  </a:cubicBezTo>
                  <a:cubicBezTo>
                    <a:pt x="426322" y="-8061"/>
                    <a:pt x="277439" y="-31852"/>
                    <a:pt x="170936" y="45302"/>
                  </a:cubicBezTo>
                  <a:cubicBezTo>
                    <a:pt x="64433" y="122456"/>
                    <a:pt x="40641" y="271339"/>
                    <a:pt x="117796" y="377842"/>
                  </a:cubicBezTo>
                  <a:cubicBezTo>
                    <a:pt x="132585" y="398257"/>
                    <a:pt x="150521" y="416194"/>
                    <a:pt x="170936" y="430983"/>
                  </a:cubicBezTo>
                  <a:cubicBezTo>
                    <a:pt x="84875" y="473126"/>
                    <a:pt x="22452" y="551885"/>
                    <a:pt x="1073" y="645295"/>
                  </a:cubicBezTo>
                  <a:cubicBezTo>
                    <a:pt x="-5069" y="677148"/>
                    <a:pt x="15773" y="707950"/>
                    <a:pt x="47626" y="714092"/>
                  </a:cubicBezTo>
                  <a:cubicBezTo>
                    <a:pt x="51640" y="714866"/>
                    <a:pt x="55724" y="715219"/>
                    <a:pt x="59811" y="715145"/>
                  </a:cubicBezTo>
                  <a:cubicBezTo>
                    <a:pt x="87477" y="715127"/>
                    <a:pt x="111484" y="696053"/>
                    <a:pt x="117755" y="669108"/>
                  </a:cubicBezTo>
                  <a:cubicBezTo>
                    <a:pt x="143507" y="562582"/>
                    <a:pt x="250740" y="497103"/>
                    <a:pt x="357265" y="522856"/>
                  </a:cubicBezTo>
                  <a:cubicBezTo>
                    <a:pt x="429577" y="540337"/>
                    <a:pt x="486036" y="596796"/>
                    <a:pt x="503517" y="669108"/>
                  </a:cubicBezTo>
                  <a:cubicBezTo>
                    <a:pt x="509788" y="696053"/>
                    <a:pt x="533795" y="715128"/>
                    <a:pt x="561461" y="715145"/>
                  </a:cubicBezTo>
                  <a:cubicBezTo>
                    <a:pt x="593895" y="715732"/>
                    <a:pt x="620665" y="689914"/>
                    <a:pt x="621251" y="657480"/>
                  </a:cubicBezTo>
                  <a:cubicBezTo>
                    <a:pt x="621325" y="653393"/>
                    <a:pt x="620972" y="649309"/>
                    <a:pt x="620198" y="645295"/>
                  </a:cubicBezTo>
                  <a:cubicBezTo>
                    <a:pt x="598820" y="551885"/>
                    <a:pt x="536397" y="473127"/>
                    <a:pt x="450336" y="430983"/>
                  </a:cubicBezTo>
                  <a:close/>
                  <a:moveTo>
                    <a:pt x="310636" y="119833"/>
                  </a:moveTo>
                  <a:cubicBezTo>
                    <a:pt x="376392" y="119833"/>
                    <a:pt x="429698" y="173139"/>
                    <a:pt x="429698" y="238895"/>
                  </a:cubicBezTo>
                  <a:cubicBezTo>
                    <a:pt x="429698" y="304652"/>
                    <a:pt x="376392" y="357958"/>
                    <a:pt x="310636" y="357958"/>
                  </a:cubicBezTo>
                  <a:cubicBezTo>
                    <a:pt x="244879" y="357958"/>
                    <a:pt x="191573" y="304652"/>
                    <a:pt x="191573" y="238895"/>
                  </a:cubicBezTo>
                  <a:cubicBezTo>
                    <a:pt x="191573" y="173139"/>
                    <a:pt x="244879" y="119833"/>
                    <a:pt x="310636" y="119833"/>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76" name="文本框 75"/>
          <p:cNvSpPr txBox="1"/>
          <p:nvPr>
            <p:custDataLst>
              <p:tags r:id="rId15"/>
            </p:custDataLst>
          </p:nvPr>
        </p:nvSpPr>
        <p:spPr>
          <a:xfrm>
            <a:off x="4825631" y="3253489"/>
            <a:ext cx="2639721" cy="739241"/>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学会体育锻炼的基本原则与监控方法。</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77" name="对角圆角矩形 76"/>
          <p:cNvSpPr/>
          <p:nvPr>
            <p:custDataLst>
              <p:tags r:id="rId16"/>
            </p:custDataLst>
          </p:nvPr>
        </p:nvSpPr>
        <p:spPr>
          <a:xfrm>
            <a:off x="4668438" y="1337786"/>
            <a:ext cx="2880516" cy="1706404"/>
          </a:xfrm>
          <a:prstGeom prst="round2DiagRect">
            <a:avLst>
              <a:gd name="adj1" fmla="val 32147"/>
              <a:gd name="adj2" fmla="val 7145"/>
            </a:avLst>
          </a:prstGeom>
          <a:solidFill>
            <a:schemeClr val="accent2"/>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8" name="文本框 77"/>
          <p:cNvSpPr txBox="1"/>
          <p:nvPr>
            <p:custDataLst>
              <p:tags r:id="rId17"/>
            </p:custDataLst>
          </p:nvPr>
        </p:nvSpPr>
        <p:spPr>
          <a:xfrm>
            <a:off x="4950381"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能力目标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81" name="椭圆 80"/>
          <p:cNvSpPr/>
          <p:nvPr>
            <p:custDataLst>
              <p:tags r:id="rId18"/>
            </p:custDataLst>
          </p:nvPr>
        </p:nvSpPr>
        <p:spPr>
          <a:xfrm rot="16200000">
            <a:off x="4825631"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2" name="椭圆 81"/>
          <p:cNvSpPr/>
          <p:nvPr>
            <p:custDataLst>
              <p:tags r:id="rId19"/>
            </p:custDataLst>
          </p:nvPr>
        </p:nvSpPr>
        <p:spPr>
          <a:xfrm rot="16200000">
            <a:off x="521950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3" name="椭圆 82"/>
          <p:cNvSpPr/>
          <p:nvPr>
            <p:custDataLst>
              <p:tags r:id="rId20"/>
            </p:custDataLst>
          </p:nvPr>
        </p:nvSpPr>
        <p:spPr>
          <a:xfrm rot="16200000">
            <a:off x="5022570" y="4760732"/>
            <a:ext cx="88821" cy="88821"/>
          </a:xfrm>
          <a:prstGeom prst="ellipse">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84" name="图形 23"/>
          <p:cNvGrpSpPr/>
          <p:nvPr/>
        </p:nvGrpSpPr>
        <p:grpSpPr>
          <a:xfrm>
            <a:off x="7001783" y="2535084"/>
            <a:ext cx="342242" cy="342242"/>
            <a:chOff x="0" y="0"/>
            <a:chExt cx="1905000" cy="1905000"/>
          </a:xfrm>
          <a:solidFill>
            <a:schemeClr val="bg1"/>
          </a:solidFill>
        </p:grpSpPr>
        <p:sp>
          <p:nvSpPr>
            <p:cNvPr id="85" name="任意多边形: 形状 67"/>
            <p:cNvSpPr/>
            <p:nvPr/>
          </p:nvSpPr>
          <p:spPr>
            <a:xfrm>
              <a:off x="238125" y="396874"/>
              <a:ext cx="1428750" cy="1270000"/>
            </a:xfrm>
            <a:custGeom>
              <a:avLst/>
              <a:gdLst>
                <a:gd name="connsiteX0" fmla="*/ 1309688 w 1428750"/>
                <a:gd name="connsiteY0" fmla="*/ 119063 h 1270000"/>
                <a:gd name="connsiteX1" fmla="*/ 1309688 w 1428750"/>
                <a:gd name="connsiteY1" fmla="*/ 1150938 h 1270000"/>
                <a:gd name="connsiteX2" fmla="*/ 119063 w 1428750"/>
                <a:gd name="connsiteY2" fmla="*/ 1150938 h 1270000"/>
                <a:gd name="connsiteX3" fmla="*/ 119063 w 1428750"/>
                <a:gd name="connsiteY3" fmla="*/ 119063 h 1270000"/>
                <a:gd name="connsiteX4" fmla="*/ 1309688 w 1428750"/>
                <a:gd name="connsiteY4" fmla="*/ 119063 h 1270000"/>
                <a:gd name="connsiteX5" fmla="*/ 1349375 w 1428750"/>
                <a:gd name="connsiteY5" fmla="*/ 0 h 1270000"/>
                <a:gd name="connsiteX6" fmla="*/ 79375 w 1428750"/>
                <a:gd name="connsiteY6" fmla="*/ 0 h 1270000"/>
                <a:gd name="connsiteX7" fmla="*/ 0 w 1428750"/>
                <a:gd name="connsiteY7" fmla="*/ 79375 h 1270000"/>
                <a:gd name="connsiteX8" fmla="*/ 0 w 1428750"/>
                <a:gd name="connsiteY8" fmla="*/ 1190625 h 1270000"/>
                <a:gd name="connsiteX9" fmla="*/ 79375 w 1428750"/>
                <a:gd name="connsiteY9" fmla="*/ 1270000 h 1270000"/>
                <a:gd name="connsiteX10" fmla="*/ 1349375 w 1428750"/>
                <a:gd name="connsiteY10" fmla="*/ 1270000 h 1270000"/>
                <a:gd name="connsiteX11" fmla="*/ 1428750 w 1428750"/>
                <a:gd name="connsiteY11" fmla="*/ 1190625 h 1270000"/>
                <a:gd name="connsiteX12" fmla="*/ 1428750 w 1428750"/>
                <a:gd name="connsiteY12" fmla="*/ 79375 h 1270000"/>
                <a:gd name="connsiteX13" fmla="*/ 1349375 w 1428750"/>
                <a:gd name="connsiteY13" fmla="*/ 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28750" h="1270000">
                  <a:moveTo>
                    <a:pt x="1309688" y="119063"/>
                  </a:moveTo>
                  <a:lnTo>
                    <a:pt x="1309688" y="1150938"/>
                  </a:lnTo>
                  <a:lnTo>
                    <a:pt x="119063" y="1150938"/>
                  </a:lnTo>
                  <a:lnTo>
                    <a:pt x="119063" y="119063"/>
                  </a:lnTo>
                  <a:lnTo>
                    <a:pt x="1309688" y="119063"/>
                  </a:lnTo>
                  <a:moveTo>
                    <a:pt x="1349375" y="0"/>
                  </a:moveTo>
                  <a:lnTo>
                    <a:pt x="79375" y="0"/>
                  </a:lnTo>
                  <a:cubicBezTo>
                    <a:pt x="35537" y="0"/>
                    <a:pt x="0" y="35537"/>
                    <a:pt x="0" y="79375"/>
                  </a:cubicBezTo>
                  <a:lnTo>
                    <a:pt x="0" y="1190625"/>
                  </a:lnTo>
                  <a:cubicBezTo>
                    <a:pt x="0" y="1234463"/>
                    <a:pt x="35537" y="1270000"/>
                    <a:pt x="79375" y="1270000"/>
                  </a:cubicBezTo>
                  <a:lnTo>
                    <a:pt x="1349375" y="1270000"/>
                  </a:lnTo>
                  <a:cubicBezTo>
                    <a:pt x="1393213" y="1270000"/>
                    <a:pt x="1428750" y="1234463"/>
                    <a:pt x="1428750" y="1190625"/>
                  </a:cubicBezTo>
                  <a:lnTo>
                    <a:pt x="1428750" y="79375"/>
                  </a:lnTo>
                  <a:cubicBezTo>
                    <a:pt x="1428750" y="35537"/>
                    <a:pt x="1393213" y="0"/>
                    <a:pt x="1349375"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6" name="任意多边形: 形状 68"/>
            <p:cNvSpPr/>
            <p:nvPr/>
          </p:nvSpPr>
          <p:spPr>
            <a:xfrm>
              <a:off x="476250"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7" name="任意多边形: 形状 69"/>
            <p:cNvSpPr/>
            <p:nvPr/>
          </p:nvSpPr>
          <p:spPr>
            <a:xfrm>
              <a:off x="1309687"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8" name="任意多边形: 形状 70"/>
            <p:cNvSpPr/>
            <p:nvPr/>
          </p:nvSpPr>
          <p:spPr>
            <a:xfrm>
              <a:off x="238125" y="793749"/>
              <a:ext cx="1428750" cy="119062"/>
            </a:xfrm>
            <a:custGeom>
              <a:avLst/>
              <a:gdLst>
                <a:gd name="connsiteX0" fmla="*/ 0 w 1428750"/>
                <a:gd name="connsiteY0" fmla="*/ 0 h 119062"/>
                <a:gd name="connsiteX1" fmla="*/ 1428750 w 1428750"/>
                <a:gd name="connsiteY1" fmla="*/ 0 h 119062"/>
                <a:gd name="connsiteX2" fmla="*/ 1428750 w 1428750"/>
                <a:gd name="connsiteY2" fmla="*/ 119063 h 119062"/>
                <a:gd name="connsiteX3" fmla="*/ 0 w 1428750"/>
                <a:gd name="connsiteY3" fmla="*/ 119063 h 119062"/>
              </a:gdLst>
              <a:ahLst/>
              <a:cxnLst>
                <a:cxn ang="0">
                  <a:pos x="connsiteX0" y="connsiteY0"/>
                </a:cxn>
                <a:cxn ang="0">
                  <a:pos x="connsiteX1" y="connsiteY1"/>
                </a:cxn>
                <a:cxn ang="0">
                  <a:pos x="connsiteX2" y="connsiteY2"/>
                </a:cxn>
                <a:cxn ang="0">
                  <a:pos x="connsiteX3" y="connsiteY3"/>
                </a:cxn>
              </a:cxnLst>
              <a:rect l="l" t="t" r="r" b="b"/>
              <a:pathLst>
                <a:path w="1428750" h="119062">
                  <a:moveTo>
                    <a:pt x="0" y="0"/>
                  </a:moveTo>
                  <a:lnTo>
                    <a:pt x="1428750" y="0"/>
                  </a:lnTo>
                  <a:lnTo>
                    <a:pt x="1428750" y="119063"/>
                  </a:lnTo>
                  <a:lnTo>
                    <a:pt x="0" y="119063"/>
                  </a:ln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9" name="任意多边形: 形状 71"/>
            <p:cNvSpPr/>
            <p:nvPr/>
          </p:nvSpPr>
          <p:spPr>
            <a:xfrm>
              <a:off x="704682" y="1031927"/>
              <a:ext cx="557270" cy="401074"/>
            </a:xfrm>
            <a:custGeom>
              <a:avLst/>
              <a:gdLst>
                <a:gd name="connsiteX0" fmla="*/ 540712 w 557270"/>
                <a:gd name="connsiteY0" fmla="*/ 17410 h 401074"/>
                <a:gd name="connsiteX1" fmla="*/ 456574 w 557270"/>
                <a:gd name="connsiteY1" fmla="*/ 17410 h 401074"/>
                <a:gd name="connsiteX2" fmla="*/ 214480 w 557270"/>
                <a:gd name="connsiteY2" fmla="*/ 255535 h 401074"/>
                <a:gd name="connsiteX3" fmla="*/ 111293 w 557270"/>
                <a:gd name="connsiteY3" fmla="*/ 158698 h 401074"/>
                <a:gd name="connsiteX4" fmla="*/ 30118 w 557270"/>
                <a:gd name="connsiteY4" fmla="*/ 136370 h 401074"/>
                <a:gd name="connsiteX5" fmla="*/ 7790 w 557270"/>
                <a:gd name="connsiteY5" fmla="*/ 217546 h 401074"/>
                <a:gd name="connsiteX6" fmla="*/ 27155 w 557270"/>
                <a:gd name="connsiteY6" fmla="*/ 238073 h 401074"/>
                <a:gd name="connsiteX7" fmla="*/ 172412 w 557270"/>
                <a:gd name="connsiteY7" fmla="*/ 383329 h 401074"/>
                <a:gd name="connsiteX8" fmla="*/ 255472 w 557270"/>
                <a:gd name="connsiteY8" fmla="*/ 384406 h 401074"/>
                <a:gd name="connsiteX9" fmla="*/ 256549 w 557270"/>
                <a:gd name="connsiteY9" fmla="*/ 383329 h 401074"/>
                <a:gd name="connsiteX10" fmla="*/ 540712 w 557270"/>
                <a:gd name="connsiteY10" fmla="*/ 99166 h 401074"/>
                <a:gd name="connsiteX11" fmla="*/ 540712 w 557270"/>
                <a:gd name="connsiteY11" fmla="*/ 17410 h 40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7270" h="401074">
                  <a:moveTo>
                    <a:pt x="540712" y="17410"/>
                  </a:moveTo>
                  <a:cubicBezTo>
                    <a:pt x="517469" y="-5803"/>
                    <a:pt x="479817" y="-5803"/>
                    <a:pt x="456574" y="17410"/>
                  </a:cubicBezTo>
                  <a:lnTo>
                    <a:pt x="214480" y="255535"/>
                  </a:lnTo>
                  <a:lnTo>
                    <a:pt x="111293" y="158698"/>
                  </a:lnTo>
                  <a:cubicBezTo>
                    <a:pt x="95042" y="130116"/>
                    <a:pt x="58699" y="120120"/>
                    <a:pt x="30118" y="136370"/>
                  </a:cubicBezTo>
                  <a:cubicBezTo>
                    <a:pt x="1536" y="152621"/>
                    <a:pt x="-8460" y="188964"/>
                    <a:pt x="7790" y="217546"/>
                  </a:cubicBezTo>
                  <a:cubicBezTo>
                    <a:pt x="12507" y="225841"/>
                    <a:pt x="19148" y="232881"/>
                    <a:pt x="27155" y="238073"/>
                  </a:cubicBezTo>
                  <a:lnTo>
                    <a:pt x="172412" y="383329"/>
                  </a:lnTo>
                  <a:cubicBezTo>
                    <a:pt x="195051" y="406563"/>
                    <a:pt x="232238" y="407045"/>
                    <a:pt x="255472" y="384406"/>
                  </a:cubicBezTo>
                  <a:cubicBezTo>
                    <a:pt x="255836" y="384052"/>
                    <a:pt x="256195" y="383693"/>
                    <a:pt x="256549" y="383329"/>
                  </a:cubicBezTo>
                  <a:lnTo>
                    <a:pt x="540712" y="99166"/>
                  </a:lnTo>
                  <a:cubicBezTo>
                    <a:pt x="562790" y="76386"/>
                    <a:pt x="562790" y="40191"/>
                    <a:pt x="540712" y="1741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121" name="TextBox 8"/>
          <p:cNvSpPr/>
          <p:nvPr>
            <p:custDataLst>
              <p:tags r:id="rId21"/>
            </p:custDataLst>
          </p:nvPr>
        </p:nvSpPr>
        <p:spPr>
          <a:xfrm>
            <a:off x="977900" y="6410960"/>
            <a:ext cx="4965700" cy="398780"/>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单元二</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体育健康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1+#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1+#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1+#ppt_w/2"/>
                                          </p:val>
                                        </p:tav>
                                        <p:tav tm="100000">
                                          <p:val>
                                            <p:strVal val="#ppt_x"/>
                                          </p:val>
                                        </p:tav>
                                      </p:tavLst>
                                    </p:anim>
                                    <p:anim calcmode="lin" valueType="num">
                                      <p:cBhvr additive="base">
                                        <p:cTn id="28" dur="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1+#ppt_w/2"/>
                                          </p:val>
                                        </p:tav>
                                        <p:tav tm="100000">
                                          <p:val>
                                            <p:strVal val="#ppt_x"/>
                                          </p:val>
                                        </p:tav>
                                      </p:tavLst>
                                    </p:anim>
                                    <p:anim calcmode="lin" valueType="num">
                                      <p:cBhvr additive="base">
                                        <p:cTn id="36" dur="500" fill="hold"/>
                                        <p:tgtEl>
                                          <p:spTgt spid="5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55"/>
                                        </p:tgtEl>
                                        <p:attrNameLst>
                                          <p:attrName>style.visibility</p:attrName>
                                        </p:attrNameLst>
                                      </p:cBhvr>
                                      <p:to>
                                        <p:strVal val="visible"/>
                                      </p:to>
                                    </p:set>
                                    <p:anim calcmode="lin" valueType="num">
                                      <p:cBhvr additive="base">
                                        <p:cTn id="39" dur="500" fill="hold"/>
                                        <p:tgtEl>
                                          <p:spTgt spid="55"/>
                                        </p:tgtEl>
                                        <p:attrNameLst>
                                          <p:attrName>ppt_x</p:attrName>
                                        </p:attrNameLst>
                                      </p:cBhvr>
                                      <p:tavLst>
                                        <p:tav tm="0">
                                          <p:val>
                                            <p:strVal val="1+#ppt_w/2"/>
                                          </p:val>
                                        </p:tav>
                                        <p:tav tm="100000">
                                          <p:val>
                                            <p:strVal val="#ppt_x"/>
                                          </p:val>
                                        </p:tav>
                                      </p:tavLst>
                                    </p:anim>
                                    <p:anim calcmode="lin" valueType="num">
                                      <p:cBhvr additive="base">
                                        <p:cTn id="40" dur="500" fill="hold"/>
                                        <p:tgtEl>
                                          <p:spTgt spid="55"/>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fill="hold"/>
                                        <p:tgtEl>
                                          <p:spTgt spid="56"/>
                                        </p:tgtEl>
                                        <p:attrNameLst>
                                          <p:attrName>ppt_x</p:attrName>
                                        </p:attrNameLst>
                                      </p:cBhvr>
                                      <p:tavLst>
                                        <p:tav tm="0">
                                          <p:val>
                                            <p:strVal val="1+#ppt_w/2"/>
                                          </p:val>
                                        </p:tav>
                                        <p:tav tm="100000">
                                          <p:val>
                                            <p:strVal val="#ppt_x"/>
                                          </p:val>
                                        </p:tav>
                                      </p:tavLst>
                                    </p:anim>
                                    <p:anim calcmode="lin" valueType="num">
                                      <p:cBhvr additive="base">
                                        <p:cTn id="44" dur="500" fill="hold"/>
                                        <p:tgtEl>
                                          <p:spTgt spid="5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500" fill="hold"/>
                                        <p:tgtEl>
                                          <p:spTgt spid="57"/>
                                        </p:tgtEl>
                                        <p:attrNameLst>
                                          <p:attrName>ppt_x</p:attrName>
                                        </p:attrNameLst>
                                      </p:cBhvr>
                                      <p:tavLst>
                                        <p:tav tm="0">
                                          <p:val>
                                            <p:strVal val="1+#ppt_w/2"/>
                                          </p:val>
                                        </p:tav>
                                        <p:tav tm="100000">
                                          <p:val>
                                            <p:strVal val="#ppt_x"/>
                                          </p:val>
                                        </p:tav>
                                      </p:tavLst>
                                    </p:anim>
                                    <p:anim calcmode="lin" valueType="num">
                                      <p:cBhvr additive="base">
                                        <p:cTn id="48" dur="500" fill="hold"/>
                                        <p:tgtEl>
                                          <p:spTgt spid="57"/>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additive="base">
                                        <p:cTn id="51" dur="500" fill="hold"/>
                                        <p:tgtEl>
                                          <p:spTgt spid="59"/>
                                        </p:tgtEl>
                                        <p:attrNameLst>
                                          <p:attrName>ppt_x</p:attrName>
                                        </p:attrNameLst>
                                      </p:cBhvr>
                                      <p:tavLst>
                                        <p:tav tm="0">
                                          <p:val>
                                            <p:strVal val="1+#ppt_w/2"/>
                                          </p:val>
                                        </p:tav>
                                        <p:tav tm="100000">
                                          <p:val>
                                            <p:strVal val="#ppt_x"/>
                                          </p:val>
                                        </p:tav>
                                      </p:tavLst>
                                    </p:anim>
                                    <p:anim calcmode="lin" valueType="num">
                                      <p:cBhvr additive="base">
                                        <p:cTn id="52" dur="500" fill="hold"/>
                                        <p:tgtEl>
                                          <p:spTgt spid="5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additive="base">
                                        <p:cTn id="55" dur="500" fill="hold"/>
                                        <p:tgtEl>
                                          <p:spTgt spid="63"/>
                                        </p:tgtEl>
                                        <p:attrNameLst>
                                          <p:attrName>ppt_x</p:attrName>
                                        </p:attrNameLst>
                                      </p:cBhvr>
                                      <p:tavLst>
                                        <p:tav tm="0">
                                          <p:val>
                                            <p:strVal val="1+#ppt_w/2"/>
                                          </p:val>
                                        </p:tav>
                                        <p:tav tm="100000">
                                          <p:val>
                                            <p:strVal val="#ppt_x"/>
                                          </p:val>
                                        </p:tav>
                                      </p:tavLst>
                                    </p:anim>
                                    <p:anim calcmode="lin" valueType="num">
                                      <p:cBhvr additive="base">
                                        <p:cTn id="56" dur="500" fill="hold"/>
                                        <p:tgtEl>
                                          <p:spTgt spid="6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64"/>
                                        </p:tgtEl>
                                        <p:attrNameLst>
                                          <p:attrName>style.visibility</p:attrName>
                                        </p:attrNameLst>
                                      </p:cBhvr>
                                      <p:to>
                                        <p:strVal val="visible"/>
                                      </p:to>
                                    </p:set>
                                    <p:anim calcmode="lin" valueType="num">
                                      <p:cBhvr additive="base">
                                        <p:cTn id="59" dur="500" fill="hold"/>
                                        <p:tgtEl>
                                          <p:spTgt spid="64"/>
                                        </p:tgtEl>
                                        <p:attrNameLst>
                                          <p:attrName>ppt_x</p:attrName>
                                        </p:attrNameLst>
                                      </p:cBhvr>
                                      <p:tavLst>
                                        <p:tav tm="0">
                                          <p:val>
                                            <p:strVal val="1+#ppt_w/2"/>
                                          </p:val>
                                        </p:tav>
                                        <p:tav tm="100000">
                                          <p:val>
                                            <p:strVal val="#ppt_x"/>
                                          </p:val>
                                        </p:tav>
                                      </p:tavLst>
                                    </p:anim>
                                    <p:anim calcmode="lin" valueType="num">
                                      <p:cBhvr additive="base">
                                        <p:cTn id="60" dur="500" fill="hold"/>
                                        <p:tgtEl>
                                          <p:spTgt spid="6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65"/>
                                        </p:tgtEl>
                                        <p:attrNameLst>
                                          <p:attrName>style.visibility</p:attrName>
                                        </p:attrNameLst>
                                      </p:cBhvr>
                                      <p:to>
                                        <p:strVal val="visible"/>
                                      </p:to>
                                    </p:set>
                                    <p:anim calcmode="lin" valueType="num">
                                      <p:cBhvr additive="base">
                                        <p:cTn id="63" dur="500" fill="hold"/>
                                        <p:tgtEl>
                                          <p:spTgt spid="65"/>
                                        </p:tgtEl>
                                        <p:attrNameLst>
                                          <p:attrName>ppt_x</p:attrName>
                                        </p:attrNameLst>
                                      </p:cBhvr>
                                      <p:tavLst>
                                        <p:tav tm="0">
                                          <p:val>
                                            <p:strVal val="1+#ppt_w/2"/>
                                          </p:val>
                                        </p:tav>
                                        <p:tav tm="100000">
                                          <p:val>
                                            <p:strVal val="#ppt_x"/>
                                          </p:val>
                                        </p:tav>
                                      </p:tavLst>
                                    </p:anim>
                                    <p:anim calcmode="lin" valueType="num">
                                      <p:cBhvr additive="base">
                                        <p:cTn id="64" dur="500" fill="hold"/>
                                        <p:tgtEl>
                                          <p:spTgt spid="65"/>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71"/>
                                        </p:tgtEl>
                                        <p:attrNameLst>
                                          <p:attrName>style.visibility</p:attrName>
                                        </p:attrNameLst>
                                      </p:cBhvr>
                                      <p:to>
                                        <p:strVal val="visible"/>
                                      </p:to>
                                    </p:set>
                                    <p:anim calcmode="lin" valueType="num">
                                      <p:cBhvr additive="base">
                                        <p:cTn id="67" dur="500" fill="hold"/>
                                        <p:tgtEl>
                                          <p:spTgt spid="71"/>
                                        </p:tgtEl>
                                        <p:attrNameLst>
                                          <p:attrName>ppt_x</p:attrName>
                                        </p:attrNameLst>
                                      </p:cBhvr>
                                      <p:tavLst>
                                        <p:tav tm="0">
                                          <p:val>
                                            <p:strVal val="1+#ppt_w/2"/>
                                          </p:val>
                                        </p:tav>
                                        <p:tav tm="100000">
                                          <p:val>
                                            <p:strVal val="#ppt_x"/>
                                          </p:val>
                                        </p:tav>
                                      </p:tavLst>
                                    </p:anim>
                                    <p:anim calcmode="lin" valueType="num">
                                      <p:cBhvr additive="base">
                                        <p:cTn id="68" dur="500" fill="hold"/>
                                        <p:tgtEl>
                                          <p:spTgt spid="71"/>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76"/>
                                        </p:tgtEl>
                                        <p:attrNameLst>
                                          <p:attrName>style.visibility</p:attrName>
                                        </p:attrNameLst>
                                      </p:cBhvr>
                                      <p:to>
                                        <p:strVal val="visible"/>
                                      </p:to>
                                    </p:set>
                                    <p:anim calcmode="lin" valueType="num">
                                      <p:cBhvr additive="base">
                                        <p:cTn id="71" dur="500" fill="hold"/>
                                        <p:tgtEl>
                                          <p:spTgt spid="76"/>
                                        </p:tgtEl>
                                        <p:attrNameLst>
                                          <p:attrName>ppt_x</p:attrName>
                                        </p:attrNameLst>
                                      </p:cBhvr>
                                      <p:tavLst>
                                        <p:tav tm="0">
                                          <p:val>
                                            <p:strVal val="1+#ppt_w/2"/>
                                          </p:val>
                                        </p:tav>
                                        <p:tav tm="100000">
                                          <p:val>
                                            <p:strVal val="#ppt_x"/>
                                          </p:val>
                                        </p:tav>
                                      </p:tavLst>
                                    </p:anim>
                                    <p:anim calcmode="lin" valueType="num">
                                      <p:cBhvr additive="base">
                                        <p:cTn id="72" dur="500" fill="hold"/>
                                        <p:tgtEl>
                                          <p:spTgt spid="76"/>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77"/>
                                        </p:tgtEl>
                                        <p:attrNameLst>
                                          <p:attrName>style.visibility</p:attrName>
                                        </p:attrNameLst>
                                      </p:cBhvr>
                                      <p:to>
                                        <p:strVal val="visible"/>
                                      </p:to>
                                    </p:set>
                                    <p:anim calcmode="lin" valueType="num">
                                      <p:cBhvr additive="base">
                                        <p:cTn id="75" dur="500" fill="hold"/>
                                        <p:tgtEl>
                                          <p:spTgt spid="77"/>
                                        </p:tgtEl>
                                        <p:attrNameLst>
                                          <p:attrName>ppt_x</p:attrName>
                                        </p:attrNameLst>
                                      </p:cBhvr>
                                      <p:tavLst>
                                        <p:tav tm="0">
                                          <p:val>
                                            <p:strVal val="1+#ppt_w/2"/>
                                          </p:val>
                                        </p:tav>
                                        <p:tav tm="100000">
                                          <p:val>
                                            <p:strVal val="#ppt_x"/>
                                          </p:val>
                                        </p:tav>
                                      </p:tavLst>
                                    </p:anim>
                                    <p:anim calcmode="lin" valueType="num">
                                      <p:cBhvr additive="base">
                                        <p:cTn id="76" dur="500" fill="hold"/>
                                        <p:tgtEl>
                                          <p:spTgt spid="77"/>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78"/>
                                        </p:tgtEl>
                                        <p:attrNameLst>
                                          <p:attrName>style.visibility</p:attrName>
                                        </p:attrNameLst>
                                      </p:cBhvr>
                                      <p:to>
                                        <p:strVal val="visible"/>
                                      </p:to>
                                    </p:set>
                                    <p:anim calcmode="lin" valueType="num">
                                      <p:cBhvr additive="base">
                                        <p:cTn id="79" dur="500" fill="hold"/>
                                        <p:tgtEl>
                                          <p:spTgt spid="78"/>
                                        </p:tgtEl>
                                        <p:attrNameLst>
                                          <p:attrName>ppt_x</p:attrName>
                                        </p:attrNameLst>
                                      </p:cBhvr>
                                      <p:tavLst>
                                        <p:tav tm="0">
                                          <p:val>
                                            <p:strVal val="1+#ppt_w/2"/>
                                          </p:val>
                                        </p:tav>
                                        <p:tav tm="100000">
                                          <p:val>
                                            <p:strVal val="#ppt_x"/>
                                          </p:val>
                                        </p:tav>
                                      </p:tavLst>
                                    </p:anim>
                                    <p:anim calcmode="lin" valueType="num">
                                      <p:cBhvr additive="base">
                                        <p:cTn id="80" dur="500" fill="hold"/>
                                        <p:tgtEl>
                                          <p:spTgt spid="78"/>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81"/>
                                        </p:tgtEl>
                                        <p:attrNameLst>
                                          <p:attrName>style.visibility</p:attrName>
                                        </p:attrNameLst>
                                      </p:cBhvr>
                                      <p:to>
                                        <p:strVal val="visible"/>
                                      </p:to>
                                    </p:set>
                                    <p:anim calcmode="lin" valueType="num">
                                      <p:cBhvr additive="base">
                                        <p:cTn id="83" dur="500" fill="hold"/>
                                        <p:tgtEl>
                                          <p:spTgt spid="81"/>
                                        </p:tgtEl>
                                        <p:attrNameLst>
                                          <p:attrName>ppt_x</p:attrName>
                                        </p:attrNameLst>
                                      </p:cBhvr>
                                      <p:tavLst>
                                        <p:tav tm="0">
                                          <p:val>
                                            <p:strVal val="1+#ppt_w/2"/>
                                          </p:val>
                                        </p:tav>
                                        <p:tav tm="100000">
                                          <p:val>
                                            <p:strVal val="#ppt_x"/>
                                          </p:val>
                                        </p:tav>
                                      </p:tavLst>
                                    </p:anim>
                                    <p:anim calcmode="lin" valueType="num">
                                      <p:cBhvr additive="base">
                                        <p:cTn id="84" dur="500" fill="hold"/>
                                        <p:tgtEl>
                                          <p:spTgt spid="81"/>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82"/>
                                        </p:tgtEl>
                                        <p:attrNameLst>
                                          <p:attrName>style.visibility</p:attrName>
                                        </p:attrNameLst>
                                      </p:cBhvr>
                                      <p:to>
                                        <p:strVal val="visible"/>
                                      </p:to>
                                    </p:set>
                                    <p:anim calcmode="lin" valueType="num">
                                      <p:cBhvr additive="base">
                                        <p:cTn id="87" dur="500" fill="hold"/>
                                        <p:tgtEl>
                                          <p:spTgt spid="82"/>
                                        </p:tgtEl>
                                        <p:attrNameLst>
                                          <p:attrName>ppt_x</p:attrName>
                                        </p:attrNameLst>
                                      </p:cBhvr>
                                      <p:tavLst>
                                        <p:tav tm="0">
                                          <p:val>
                                            <p:strVal val="1+#ppt_w/2"/>
                                          </p:val>
                                        </p:tav>
                                        <p:tav tm="100000">
                                          <p:val>
                                            <p:strVal val="#ppt_x"/>
                                          </p:val>
                                        </p:tav>
                                      </p:tavLst>
                                    </p:anim>
                                    <p:anim calcmode="lin" valueType="num">
                                      <p:cBhvr additive="base">
                                        <p:cTn id="88" dur="500" fill="hold"/>
                                        <p:tgtEl>
                                          <p:spTgt spid="82"/>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83"/>
                                        </p:tgtEl>
                                        <p:attrNameLst>
                                          <p:attrName>style.visibility</p:attrName>
                                        </p:attrNameLst>
                                      </p:cBhvr>
                                      <p:to>
                                        <p:strVal val="visible"/>
                                      </p:to>
                                    </p:set>
                                    <p:anim calcmode="lin" valueType="num">
                                      <p:cBhvr additive="base">
                                        <p:cTn id="91" dur="500" fill="hold"/>
                                        <p:tgtEl>
                                          <p:spTgt spid="83"/>
                                        </p:tgtEl>
                                        <p:attrNameLst>
                                          <p:attrName>ppt_x</p:attrName>
                                        </p:attrNameLst>
                                      </p:cBhvr>
                                      <p:tavLst>
                                        <p:tav tm="0">
                                          <p:val>
                                            <p:strVal val="1+#ppt_w/2"/>
                                          </p:val>
                                        </p:tav>
                                        <p:tav tm="100000">
                                          <p:val>
                                            <p:strVal val="#ppt_x"/>
                                          </p:val>
                                        </p:tav>
                                      </p:tavLst>
                                    </p:anim>
                                    <p:anim calcmode="lin" valueType="num">
                                      <p:cBhvr additive="base">
                                        <p:cTn id="92" dur="500" fill="hold"/>
                                        <p:tgtEl>
                                          <p:spTgt spid="83"/>
                                        </p:tgtEl>
                                        <p:attrNameLst>
                                          <p:attrName>ppt_y</p:attrName>
                                        </p:attrNameLst>
                                      </p:cBhvr>
                                      <p:tavLst>
                                        <p:tav tm="0">
                                          <p:val>
                                            <p:strVal val="#ppt_y"/>
                                          </p:val>
                                        </p:tav>
                                        <p:tav tm="100000">
                                          <p:val>
                                            <p:strVal val="#ppt_y"/>
                                          </p:val>
                                        </p:tav>
                                      </p:tavLst>
                                    </p:anim>
                                  </p:childTnLst>
                                </p:cTn>
                              </p:par>
                              <p:par>
                                <p:cTn id="93" presetID="2" presetClass="entr" presetSubtype="2" fill="hold" nodeType="withEffect">
                                  <p:stCondLst>
                                    <p:cond delay="0"/>
                                  </p:stCondLst>
                                  <p:childTnLst>
                                    <p:set>
                                      <p:cBhvr>
                                        <p:cTn id="94" dur="1" fill="hold">
                                          <p:stCondLst>
                                            <p:cond delay="0"/>
                                          </p:stCondLst>
                                        </p:cTn>
                                        <p:tgtEl>
                                          <p:spTgt spid="84"/>
                                        </p:tgtEl>
                                        <p:attrNameLst>
                                          <p:attrName>style.visibility</p:attrName>
                                        </p:attrNameLst>
                                      </p:cBhvr>
                                      <p:to>
                                        <p:strVal val="visible"/>
                                      </p:to>
                                    </p:set>
                                    <p:anim calcmode="lin" valueType="num">
                                      <p:cBhvr additive="base">
                                        <p:cTn id="95" dur="500" fill="hold"/>
                                        <p:tgtEl>
                                          <p:spTgt spid="84"/>
                                        </p:tgtEl>
                                        <p:attrNameLst>
                                          <p:attrName>ppt_x</p:attrName>
                                        </p:attrNameLst>
                                      </p:cBhvr>
                                      <p:tavLst>
                                        <p:tav tm="0">
                                          <p:val>
                                            <p:strVal val="1+#ppt_w/2"/>
                                          </p:val>
                                        </p:tav>
                                        <p:tav tm="100000">
                                          <p:val>
                                            <p:strVal val="#ppt_x"/>
                                          </p:val>
                                        </p:tav>
                                      </p:tavLst>
                                    </p:anim>
                                    <p:anim calcmode="lin" valueType="num">
                                      <p:cBhvr additive="base">
                                        <p:cTn id="96"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47" grpId="0" bldLvl="0" animBg="1"/>
      <p:bldP spid="48" grpId="0" bldLvl="0" animBg="1"/>
      <p:bldP spid="51" grpId="0"/>
      <p:bldP spid="52" grpId="0" bldLvl="0" animBg="1"/>
      <p:bldP spid="53" grpId="0"/>
      <p:bldP spid="55" grpId="0" bldLvl="0" animBg="1"/>
      <p:bldP spid="56" grpId="0" bldLvl="0" animBg="1"/>
      <p:bldP spid="57" grpId="0" bldLvl="0" animBg="1"/>
      <p:bldP spid="63" grpId="0"/>
      <p:bldP spid="64" grpId="0" bldLvl="0" animBg="1"/>
      <p:bldP spid="65" grpId="0"/>
      <p:bldP spid="76" grpId="0"/>
      <p:bldP spid="77" grpId="0" bldLvl="0" animBg="1"/>
      <p:bldP spid="78" grpId="0"/>
      <p:bldP spid="81" grpId="0" bldLvl="0" animBg="1"/>
      <p:bldP spid="82" grpId="0" bldLvl="0" animBg="1"/>
      <p:bldP spid="8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27" name="矩形 9"/>
          <p:cNvSpPr/>
          <p:nvPr/>
        </p:nvSpPr>
        <p:spPr>
          <a:xfrm>
            <a:off x="981075" y="627063"/>
            <a:ext cx="2765425" cy="400050"/>
          </a:xfrm>
          <a:prstGeom prst="rect">
            <a:avLst/>
          </a:prstGeom>
          <a:noFill/>
          <a:ln w="9525">
            <a:noFill/>
          </a:ln>
        </p:spPr>
        <p:txBody>
          <a:bodyPr wrap="none" anchor="t" anchorCtr="0">
            <a:spAutoFit/>
          </a:bodyPr>
          <a:p>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三、肌肉的力量和耐力</a:t>
            </a:r>
            <a:endPar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endParaRPr>
          </a:p>
        </p:txBody>
      </p:sp>
      <p:sp>
        <p:nvSpPr>
          <p:cNvPr id="26628" name="矩形 11"/>
          <p:cNvSpPr/>
          <p:nvPr/>
        </p:nvSpPr>
        <p:spPr>
          <a:xfrm>
            <a:off x="981075" y="1541463"/>
            <a:ext cx="3184525" cy="369887"/>
          </a:xfrm>
          <a:prstGeom prst="rect">
            <a:avLst/>
          </a:prstGeom>
          <a:noFill/>
          <a:ln w="9525">
            <a:noFill/>
          </a:ln>
        </p:spPr>
        <p:txBody>
          <a:bodyPr wrap="none" anchor="t" anchorCtr="0">
            <a:spAutoFit/>
          </a:bodyPr>
          <a:p>
            <a:r>
              <a:rPr lang="zh-CN" altLang="en-US" dirty="0">
                <a:latin typeface="黑体" panose="02010600030101010101" charset="-122"/>
                <a:ea typeface="黑体" panose="02010600030101010101" charset="-122"/>
              </a:rPr>
              <a:t>（二）合理安排力量练习计划</a:t>
            </a:r>
            <a:endParaRPr lang="zh-CN" altLang="en-US" dirty="0">
              <a:latin typeface="黑体" panose="02010600030101010101" charset="-122"/>
              <a:ea typeface="黑体" panose="02010600030101010101" charset="-122"/>
            </a:endParaRPr>
          </a:p>
        </p:txBody>
      </p:sp>
      <p:sp>
        <p:nvSpPr>
          <p:cNvPr id="26629" name="矩形 14"/>
          <p:cNvSpPr/>
          <p:nvPr/>
        </p:nvSpPr>
        <p:spPr>
          <a:xfrm>
            <a:off x="1173163" y="1997075"/>
            <a:ext cx="7777162" cy="369888"/>
          </a:xfrm>
          <a:prstGeom prst="rect">
            <a:avLst/>
          </a:prstGeom>
          <a:solidFill>
            <a:srgbClr val="92D050"/>
          </a:solidFill>
          <a:ln w="9525">
            <a:noFill/>
          </a:ln>
        </p:spPr>
        <p:txBody>
          <a:bodyPr anchor="t" anchorCtr="0">
            <a:spAutoFit/>
          </a:bodyPr>
          <a:p>
            <a:pPr algn="just"/>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力量练习的过程分三个阶段：开始阶段、慢速增长阶段和保持阶段，</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16" name="表格 9"/>
          <p:cNvGraphicFramePr>
            <a:graphicFrameLocks noGrp="1"/>
          </p:cNvGraphicFramePr>
          <p:nvPr/>
        </p:nvGraphicFramePr>
        <p:xfrm>
          <a:off x="1208088" y="2674938"/>
          <a:ext cx="9582150" cy="2497139"/>
        </p:xfrm>
        <a:graphic>
          <a:graphicData uri="http://schemas.openxmlformats.org/drawingml/2006/table">
            <a:tbl>
              <a:tblPr/>
              <a:tblGrid>
                <a:gridCol w="1569402"/>
                <a:gridCol w="1253459"/>
                <a:gridCol w="1592611"/>
                <a:gridCol w="1600200"/>
                <a:gridCol w="1570452"/>
                <a:gridCol w="1995707"/>
              </a:tblGrid>
              <a:tr h="623888">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持续练习周数</a:t>
                      </a:r>
                      <a:endPar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阶段</a:t>
                      </a:r>
                      <a:endPar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 </a:t>
                      </a:r>
                      <a:r>
                        <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每周练习次数</a:t>
                      </a:r>
                      <a:endPar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练习组数</a:t>
                      </a:r>
                      <a:endPar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RM</a:t>
                      </a:r>
                      <a:endPar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强度</a:t>
                      </a:r>
                      <a:endPar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r>
              <a:tr h="623888">
                <a:tc>
                  <a:txBody>
                    <a:bodyPr/>
                    <a:lstStyle/>
                    <a:p>
                      <a:r>
                        <a:rPr kumimoji="0" lang="en-US" altLang="zh-CN"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      1~3</a:t>
                      </a:r>
                      <a:endPar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r>
                        <a:rPr lang="en-US" altLang="zh-CN" dirty="0" smtClean="0"/>
                        <a:t>       </a:t>
                      </a:r>
                      <a:r>
                        <a:rPr lang="zh-CN" altLang="en-US" dirty="0" smtClean="0"/>
                        <a:t>开始</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r>
                        <a:rPr lang="en-US" altLang="zh-CN" dirty="0" smtClean="0"/>
                        <a:t>          2</a:t>
                      </a:r>
                      <a:r>
                        <a:rPr lang="zh-CN" altLang="en-US" dirty="0" smtClean="0"/>
                        <a:t>次</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r>
                        <a:rPr lang="en-US" altLang="zh-CN" dirty="0" smtClean="0"/>
                        <a:t>             2</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r>
                        <a:rPr lang="en-US" altLang="zh-CN" dirty="0" smtClean="0"/>
                        <a:t>           15</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r>
                        <a:rPr lang="en-US" altLang="zh-CN" dirty="0" smtClean="0"/>
                        <a:t>            15RM</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r h="625475">
                <a:tc>
                  <a:txBody>
                    <a:bodyPr/>
                    <a:lstStyle/>
                    <a:p>
                      <a:r>
                        <a:rPr kumimoji="0" lang="en-US" altLang="zh-CN"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      4~20</a:t>
                      </a:r>
                      <a:endPar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r>
                        <a:rPr lang="en-US" altLang="zh-CN" dirty="0" smtClean="0"/>
                        <a:t>  </a:t>
                      </a:r>
                      <a:r>
                        <a:rPr lang="zh-CN" altLang="en-US" dirty="0" smtClean="0"/>
                        <a:t>慢速增长</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c>
                  <a:txBody>
                    <a:bodyPr/>
                    <a:lstStyle/>
                    <a:p>
                      <a:r>
                        <a:rPr lang="en-US" altLang="zh-CN" dirty="0" smtClean="0"/>
                        <a:t>        2~3</a:t>
                      </a:r>
                      <a:r>
                        <a:rPr lang="zh-CN" altLang="en-US" dirty="0" smtClean="0"/>
                        <a:t>次</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c>
                  <a:txBody>
                    <a:bodyPr/>
                    <a:lstStyle/>
                    <a:p>
                      <a:r>
                        <a:rPr lang="en-US" altLang="zh-CN" dirty="0" smtClean="0"/>
                        <a:t>             3</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c>
                  <a:txBody>
                    <a:bodyPr/>
                    <a:lstStyle/>
                    <a:p>
                      <a:r>
                        <a:rPr lang="en-US" altLang="zh-CN" dirty="0" smtClean="0"/>
                        <a:t>            6</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c>
                  <a:txBody>
                    <a:bodyPr/>
                    <a:lstStyle/>
                    <a:p>
                      <a:r>
                        <a:rPr lang="en-US" altLang="zh-CN" dirty="0" smtClean="0"/>
                        <a:t>             6RM</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r h="623888">
                <a:tc>
                  <a:txBody>
                    <a:bodyPr/>
                    <a:lstStyle/>
                    <a:p>
                      <a:r>
                        <a:rPr kumimoji="0" lang="en-US" altLang="zh-CN"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   20</a:t>
                      </a:r>
                      <a:r>
                        <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周以上</a:t>
                      </a:r>
                      <a:endPar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r>
                        <a:rPr lang="en-US" altLang="zh-CN" dirty="0" smtClean="0"/>
                        <a:t>      </a:t>
                      </a:r>
                      <a:r>
                        <a:rPr lang="zh-CN" altLang="en-US" dirty="0" smtClean="0"/>
                        <a:t>保持</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r>
                        <a:rPr lang="en-US" altLang="zh-CN" dirty="0" smtClean="0"/>
                        <a:t>        </a:t>
                      </a:r>
                      <a:r>
                        <a:rPr lang="zh-CN" altLang="en-US" dirty="0" smtClean="0"/>
                        <a:t>保持</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r>
                        <a:rPr lang="en-US" altLang="zh-CN" dirty="0" smtClean="0"/>
                        <a:t>             3</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r>
                        <a:rPr lang="en-US" altLang="zh-CN" dirty="0" smtClean="0"/>
                        <a:t>            6</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r>
                        <a:rPr lang="en-US" altLang="zh-CN" dirty="0" smtClean="0"/>
                        <a:t>             6RM</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bl>
          </a:graphicData>
        </a:graphic>
      </p:graphicFrame>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51" name="矩形 8"/>
          <p:cNvSpPr/>
          <p:nvPr/>
        </p:nvSpPr>
        <p:spPr>
          <a:xfrm>
            <a:off x="900113" y="633095"/>
            <a:ext cx="4986337" cy="398780"/>
          </a:xfrm>
          <a:prstGeom prst="rect">
            <a:avLst/>
          </a:prstGeom>
          <a:noFill/>
          <a:ln w="9525">
            <a:noFill/>
          </a:ln>
        </p:spPr>
        <p:txBody>
          <a:bodyPr anchor="t" anchorCtr="0">
            <a:spAutoFit/>
          </a:bodyPr>
          <a:p>
            <a:r>
              <a:rPr lang="zh-CN" altLang="en-US" sz="2000" b="1" dirty="0">
                <a:latin typeface="黑体" panose="02010600030101010101" charset="-122"/>
                <a:ea typeface="黑体" panose="02010600030101010101" charset="-122"/>
              </a:rPr>
              <a:t>四、身体的柔韧性</a:t>
            </a:r>
            <a:endParaRPr lang="zh-CN" altLang="en-US" sz="2000" b="1" dirty="0">
              <a:latin typeface="黑体" panose="02010600030101010101" charset="-122"/>
              <a:ea typeface="黑体" panose="02010600030101010101" charset="-122"/>
            </a:endParaRPr>
          </a:p>
        </p:txBody>
      </p:sp>
      <p:sp>
        <p:nvSpPr>
          <p:cNvPr id="11" name="矩形 10"/>
          <p:cNvSpPr/>
          <p:nvPr/>
        </p:nvSpPr>
        <p:spPr>
          <a:xfrm>
            <a:off x="900113" y="1131888"/>
            <a:ext cx="10050463" cy="810260"/>
          </a:xfrm>
          <a:prstGeom prst="rect">
            <a:avLst/>
          </a:prstGeom>
          <a:solidFill>
            <a:schemeClr val="accent1">
              <a:lumMod val="40000"/>
              <a:lumOff val="60000"/>
            </a:schemeClr>
          </a:solidFill>
        </p:spPr>
        <p:txBody>
          <a:bodyPr wrap="square">
            <a:spAutoFit/>
          </a:bodyPr>
          <a:lstStyle/>
          <a:p>
            <a:pPr marL="0" marR="0" lvl="0" indent="0" algn="just"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rgbClr val="59595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柔韧性是身体健康素质的重要组成部分。它是指身体各个关节的活动幅度以及跨过关节的韧带、肌腱、肌肉、皮肤和其他组织的弹性和伸展能力。经常做伸展练习可以始终保持肌腱和韧带的弹性。</a:t>
            </a:r>
            <a:endParaRPr kumimoji="0" lang="zh-CN" altLang="en-US" sz="1800" b="0" i="0" u="none" strike="noStrike" kern="1200" cap="none" spc="0" normalizeH="0" baseline="0" noProof="0" dirty="0" smtClean="0">
              <a:ln>
                <a:noFill/>
              </a:ln>
              <a:solidFill>
                <a:srgbClr val="59595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7654" name="矩形 14"/>
          <p:cNvSpPr/>
          <p:nvPr/>
        </p:nvSpPr>
        <p:spPr>
          <a:xfrm>
            <a:off x="4933950" y="1942465"/>
            <a:ext cx="6986905" cy="4407535"/>
          </a:xfrm>
          <a:prstGeom prst="rect">
            <a:avLst/>
          </a:prstGeom>
          <a:noFill/>
          <a:ln w="9525">
            <a:noFill/>
          </a:ln>
        </p:spPr>
        <p:txBody>
          <a:bodyPr wrap="square" anchor="t" anchorCtr="0">
            <a:spAutoFit/>
          </a:bodyPr>
          <a:p>
            <a:pPr algn="just">
              <a:lnSpc>
                <a:spcPct val="13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（一）发展柔韧性的锻炼方法</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3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有两种伸展练习方式可以发展身体的柔韧性，一种是动力性伸展练习；一种是静力性伸展练习。</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3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动力性伸展练习是通过身体环节的用力摆动来达到拉长肌肉、肌腱和韧带的目的。</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3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静力性伸展练习是在有意识的控制下慢慢地拉长肌肉，它比动力性伸展练习要安全，不容易拉伤肌肉。</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30000"/>
              </a:lnSpc>
            </a:pP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3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静力性伸展练习要遵循三个基本要素：</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3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）在体温升高的条件下再进行练习。</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3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）练习时应充分拉长肌肉。</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3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）肌肉处于酸、胀的状态下静止保持一定的时间。</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0" name="图片 109"/>
          <p:cNvPicPr/>
          <p:nvPr>
            <p:custDataLst>
              <p:tags r:id="rId1"/>
            </p:custDataLst>
          </p:nvPr>
        </p:nvPicPr>
        <p:blipFill>
          <a:blip r:embed="rId2"/>
          <a:stretch>
            <a:fillRect/>
          </a:stretch>
        </p:blipFill>
        <p:spPr>
          <a:xfrm>
            <a:off x="685800" y="2207895"/>
            <a:ext cx="4050030" cy="3244215"/>
          </a:xfrm>
          <a:prstGeom prst="rect">
            <a:avLst/>
          </a:prstGeom>
          <a:noFill/>
          <a:ln w="9525">
            <a:noFill/>
          </a:ln>
        </p:spPr>
      </p:pic>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74" name="矩形 1"/>
          <p:cNvSpPr/>
          <p:nvPr/>
        </p:nvSpPr>
        <p:spPr>
          <a:xfrm>
            <a:off x="869950" y="544513"/>
            <a:ext cx="10742613"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四、身体的柔韧性</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28675" name="矩形 8"/>
          <p:cNvSpPr/>
          <p:nvPr/>
        </p:nvSpPr>
        <p:spPr>
          <a:xfrm>
            <a:off x="900113" y="1073150"/>
            <a:ext cx="4986337" cy="400050"/>
          </a:xfrm>
          <a:prstGeom prst="rect">
            <a:avLst/>
          </a:prstGeom>
          <a:noFill/>
          <a:ln w="9525">
            <a:noFill/>
          </a:ln>
        </p:spPr>
        <p:txBody>
          <a:bodyPr anchor="t" anchorCtr="0">
            <a:spAutoFit/>
          </a:bodyPr>
          <a:p>
            <a:r>
              <a:rPr lang="zh-CN" altLang="en-US" sz="2000" dirty="0">
                <a:latin typeface="宋体" panose="02010600030101010101" pitchFamily="2" charset="-122"/>
                <a:ea typeface="宋体" panose="02010600030101010101" pitchFamily="2" charset="-122"/>
              </a:rPr>
              <a:t>（二）科学安排柔韧性练习</a:t>
            </a:r>
            <a:endParaRPr lang="zh-CN" altLang="en-US" sz="2000" dirty="0">
              <a:latin typeface="宋体" panose="02010600030101010101" pitchFamily="2" charset="-122"/>
              <a:ea typeface="宋体" panose="02010600030101010101" pitchFamily="2" charset="-122"/>
            </a:endParaRPr>
          </a:p>
        </p:txBody>
      </p:sp>
      <p:sp>
        <p:nvSpPr>
          <p:cNvPr id="5" name="矩形 4"/>
          <p:cNvSpPr/>
          <p:nvPr/>
        </p:nvSpPr>
        <p:spPr>
          <a:xfrm>
            <a:off x="1093788" y="1560513"/>
            <a:ext cx="10279063" cy="646113"/>
          </a:xfrm>
          <a:prstGeom prst="rect">
            <a:avLst/>
          </a:prstGeom>
          <a:solidFill>
            <a:schemeClr val="accent6">
              <a:lumMod val="40000"/>
              <a:lumOff val="60000"/>
            </a:schemeClr>
          </a:solidFill>
        </p:spPr>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rgbClr val="59595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柔韧性的练习要持之以恒才能收到良好的锻炼效果。青少年时期，肌肉韧带的弹性、伸展性具有较大的可塑性，在这一时期注意发展柔韧素质可以获得比较理想的效果。</a:t>
            </a:r>
            <a:endParaRPr kumimoji="0" lang="zh-CN" altLang="en-US" sz="1800" b="0" i="0" u="none" strike="noStrike" kern="1200" cap="none" spc="0" normalizeH="0" baseline="0" noProof="0" dirty="0" smtClean="0">
              <a:ln>
                <a:noFill/>
              </a:ln>
              <a:solidFill>
                <a:srgbClr val="59595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aphicFrame>
        <p:nvGraphicFramePr>
          <p:cNvPr id="6" name="表格 9"/>
          <p:cNvGraphicFramePr>
            <a:graphicFrameLocks noGrp="1"/>
          </p:cNvGraphicFramePr>
          <p:nvPr/>
        </p:nvGraphicFramePr>
        <p:xfrm>
          <a:off x="1116013" y="2389188"/>
          <a:ext cx="10153650" cy="3749675"/>
        </p:xfrm>
        <a:graphic>
          <a:graphicData uri="http://schemas.openxmlformats.org/drawingml/2006/table">
            <a:tbl>
              <a:tblPr/>
              <a:tblGrid>
                <a:gridCol w="2100501"/>
                <a:gridCol w="1677640"/>
                <a:gridCol w="2131564"/>
                <a:gridCol w="2141721"/>
                <a:gridCol w="2101906"/>
              </a:tblGrid>
              <a:tr h="524061">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持续周数</a:t>
                      </a:r>
                      <a:endPar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阶段</a:t>
                      </a:r>
                      <a:endPar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重复次数（次）</a:t>
                      </a:r>
                      <a:endPar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保持时间（秒）</a:t>
                      </a:r>
                      <a:endPar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周锻炼次数（次）</a:t>
                      </a:r>
                      <a:endPar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9525" marR="9525" marT="9525"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38100" cap="flat" cmpd="sng" algn="ctr">
                      <a:solidFill>
                        <a:srgbClr val="FFFFFF"/>
                      </a:solidFill>
                      <a:prstDash val="solid"/>
                      <a:bevel/>
                      <a:headEnd type="none" w="med" len="med"/>
                      <a:tailEnd type="none" w="med" len="med"/>
                    </a:lnB>
                    <a:lnTlToBr>
                      <a:noFill/>
                    </a:lnTlToBr>
                    <a:lnBlToTr>
                      <a:noFill/>
                    </a:lnBlToTr>
                    <a:solidFill>
                      <a:srgbClr val="ED7D31"/>
                    </a:solidFill>
                  </a:tcPr>
                </a:tc>
              </a:tr>
              <a:tr h="491023">
                <a:tc>
                  <a:txBody>
                    <a:bodyPr/>
                    <a:lstStyle/>
                    <a:p>
                      <a:pPr algn="ctr"/>
                      <a:r>
                        <a:rPr kumimoji="0" lang="en-US" altLang="zh-CN"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1</a:t>
                      </a:r>
                      <a:endPar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r>
                        <a:rPr lang="en-US" altLang="zh-CN" dirty="0" smtClean="0"/>
                        <a:t>        </a:t>
                      </a:r>
                      <a:r>
                        <a:rPr lang="zh-CN" altLang="en-US" dirty="0" smtClean="0"/>
                        <a:t>起始阶段</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pPr algn="ctr"/>
                      <a:r>
                        <a:rPr lang="en-US" altLang="zh-CN" dirty="0" smtClean="0"/>
                        <a:t>1</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pPr algn="ctr"/>
                      <a:r>
                        <a:rPr lang="en-US" altLang="zh-CN" dirty="0" smtClean="0"/>
                        <a:t>15</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pPr algn="ctr"/>
                      <a:r>
                        <a:rPr lang="en-US" altLang="zh-CN" dirty="0" smtClean="0"/>
                        <a:t>1        </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381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r h="425554">
                <a:tc>
                  <a:txBody>
                    <a:bodyPr/>
                    <a:lstStyle/>
                    <a:p>
                      <a:pPr algn="ctr"/>
                      <a:r>
                        <a:rPr kumimoji="0" lang="en-US" altLang="zh-CN"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2</a:t>
                      </a:r>
                      <a:endPar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rowSpan="5">
                  <a:txBody>
                    <a:bodyPr/>
                    <a:lstStyle/>
                    <a:p>
                      <a:r>
                        <a:rPr lang="zh-CN" altLang="en-US" dirty="0" smtClean="0"/>
                        <a:t>      渐进阶段</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c>
                  <a:txBody>
                    <a:bodyPr/>
                    <a:lstStyle/>
                    <a:p>
                      <a:pPr algn="ctr"/>
                      <a:r>
                        <a:rPr lang="en-US" altLang="zh-CN" dirty="0" smtClean="0"/>
                        <a:t>2</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c>
                  <a:txBody>
                    <a:bodyPr/>
                    <a:lstStyle/>
                    <a:p>
                      <a:pPr algn="ctr"/>
                      <a:r>
                        <a:rPr lang="en-US" altLang="zh-CN" dirty="0" smtClean="0"/>
                        <a:t>20         </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c>
                  <a:txBody>
                    <a:bodyPr/>
                    <a:lstStyle/>
                    <a:p>
                      <a:pPr algn="ctr"/>
                      <a:r>
                        <a:rPr lang="en-US" altLang="zh-CN" dirty="0" smtClean="0"/>
                        <a:t>2        </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CECE7"/>
                    </a:solidFill>
                  </a:tcPr>
                </a:tc>
              </a:tr>
              <a:tr h="447377">
                <a:tc>
                  <a:txBody>
                    <a:bodyPr/>
                    <a:lstStyle/>
                    <a:p>
                      <a:pPr algn="ctr"/>
                      <a:r>
                        <a:rPr kumimoji="0" lang="en-US" altLang="zh-CN"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3</a:t>
                      </a:r>
                      <a:endPar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vMerge="1">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pPr algn="ctr"/>
                      <a:r>
                        <a:rPr lang="en-US" altLang="zh-CN" dirty="0" smtClean="0"/>
                        <a:t>3</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pPr algn="ctr"/>
                      <a:r>
                        <a:rPr lang="en-US" altLang="zh-CN" dirty="0" smtClean="0"/>
                        <a:t>25     </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pPr algn="ctr"/>
                      <a:r>
                        <a:rPr lang="en-US" altLang="zh-CN" dirty="0" smtClean="0"/>
                        <a:t>3      </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r h="425554">
                <a:tc>
                  <a:txBody>
                    <a:bodyPr/>
                    <a:lstStyle/>
                    <a:p>
                      <a:pPr algn="ctr"/>
                      <a:r>
                        <a:rPr kumimoji="0" lang="en-US" altLang="zh-CN"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4</a:t>
                      </a:r>
                      <a:endPar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vMerge="1">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pPr algn="ctr"/>
                      <a:r>
                        <a:rPr lang="en-US" altLang="zh-CN" dirty="0" smtClean="0"/>
                        <a:t>4</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pPr algn="ctr"/>
                      <a:r>
                        <a:rPr lang="en-US" altLang="zh-CN" dirty="0" smtClean="0"/>
                        <a:t>30</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pPr algn="ctr"/>
                      <a:r>
                        <a:rPr lang="en-US" altLang="zh-CN" dirty="0" smtClean="0"/>
                        <a:t>3</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r h="392819">
                <a:tc>
                  <a:txBody>
                    <a:bodyPr/>
                    <a:lstStyle/>
                    <a:p>
                      <a:pPr algn="ctr"/>
                      <a:r>
                        <a:rPr kumimoji="0" lang="en-US" altLang="zh-CN"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5</a:t>
                      </a:r>
                      <a:endPar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vMerge="1">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pPr algn="ctr"/>
                      <a:r>
                        <a:rPr lang="en-US" altLang="zh-CN" dirty="0" smtClean="0"/>
                        <a:t>4</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pPr algn="ctr"/>
                      <a:r>
                        <a:rPr lang="en-US" altLang="zh-CN" dirty="0" smtClean="0"/>
                        <a:t>30</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pPr algn="ctr"/>
                      <a:r>
                        <a:rPr lang="en-US" altLang="zh-CN" dirty="0" smtClean="0"/>
                        <a:t>3~4</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r h="447377">
                <a:tc>
                  <a:txBody>
                    <a:bodyPr/>
                    <a:lstStyle/>
                    <a:p>
                      <a:pPr algn="ctr"/>
                      <a:r>
                        <a:rPr kumimoji="0" lang="en-US" altLang="zh-CN"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6</a:t>
                      </a:r>
                      <a:endPar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vMerge="1">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pPr algn="ctr"/>
                      <a:r>
                        <a:rPr lang="en-US" altLang="zh-CN" dirty="0" smtClean="0"/>
                        <a:t>4</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pPr algn="ctr"/>
                      <a:r>
                        <a:rPr lang="en-US" altLang="zh-CN" dirty="0" smtClean="0"/>
                        <a:t>30</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pPr algn="ctr"/>
                      <a:r>
                        <a:rPr lang="en-US" altLang="zh-CN" dirty="0" smtClean="0"/>
                        <a:t>4~5</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r h="595594">
                <a:tc>
                  <a:txBody>
                    <a:bodyPr/>
                    <a:lstStyle/>
                    <a:p>
                      <a:pPr algn="ctr"/>
                      <a:r>
                        <a:rPr kumimoji="0" lang="en-US" altLang="zh-CN"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7</a:t>
                      </a:r>
                      <a:r>
                        <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rPr>
                        <a:t>周以上</a:t>
                      </a:r>
                      <a:endParaRPr kumimoji="0" lang="zh-CN" altLang="en-US" sz="1800" b="1" i="0" u="none" strike="noStrike" kern="1200"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ED7D31"/>
                    </a:solidFill>
                  </a:tcPr>
                </a:tc>
                <a:tc>
                  <a:txBody>
                    <a:bodyPr/>
                    <a:lstStyle/>
                    <a:p>
                      <a:r>
                        <a:rPr lang="zh-CN" altLang="en-US" dirty="0" smtClean="0"/>
                        <a:t>     保持阶段</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pPr algn="ctr"/>
                      <a:r>
                        <a:rPr lang="en-US" altLang="zh-CN" dirty="0" smtClean="0"/>
                        <a:t>4</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pPr algn="ctr"/>
                      <a:r>
                        <a:rPr lang="en-US" altLang="zh-CN" dirty="0" smtClean="0"/>
                        <a:t>30</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c>
                  <a:txBody>
                    <a:bodyPr/>
                    <a:lstStyle/>
                    <a:p>
                      <a:pPr algn="ctr"/>
                      <a:r>
                        <a:rPr lang="en-US" altLang="zh-CN" dirty="0" smtClean="0"/>
                        <a:t>4~5</a:t>
                      </a:r>
                      <a:endParaRPr lang="zh-CN" altLang="en-US" dirty="0"/>
                    </a:p>
                  </a:txBody>
                  <a:tcPr marL="68580" marR="68580" marT="0" marB="0" anchor="ctr" horzOverflow="overflow">
                    <a:lnL w="12700" cap="flat" cmpd="sng" algn="ctr">
                      <a:solidFill>
                        <a:srgbClr val="FFFFFF"/>
                      </a:solidFill>
                      <a:prstDash val="solid"/>
                      <a:bevel/>
                      <a:headEnd type="none" w="med" len="med"/>
                      <a:tailEnd type="none" w="med" len="med"/>
                    </a:lnL>
                    <a:lnR w="12700" cap="flat" cmpd="sng" algn="ctr">
                      <a:solidFill>
                        <a:srgbClr val="FFFFFF"/>
                      </a:solidFill>
                      <a:prstDash val="solid"/>
                      <a:bevel/>
                      <a:headEnd type="none" w="med" len="med"/>
                      <a:tailEnd type="none" w="med" len="med"/>
                    </a:lnR>
                    <a:lnT w="12700" cap="flat" cmpd="sng" algn="ctr">
                      <a:solidFill>
                        <a:srgbClr val="FFFFFF"/>
                      </a:solidFill>
                      <a:prstDash val="solid"/>
                      <a:bevel/>
                      <a:headEnd type="none" w="med" len="med"/>
                      <a:tailEnd type="none" w="med" len="med"/>
                    </a:lnT>
                    <a:lnB w="12700" cap="flat" cmpd="sng" algn="ctr">
                      <a:solidFill>
                        <a:srgbClr val="FFFFFF"/>
                      </a:solidFill>
                      <a:prstDash val="solid"/>
                      <a:bevel/>
                      <a:headEnd type="none" w="med" len="med"/>
                      <a:tailEnd type="none" w="med" len="med"/>
                    </a:lnB>
                    <a:lnTlToBr>
                      <a:noFill/>
                    </a:lnTlToBr>
                    <a:lnBlToTr>
                      <a:noFill/>
                    </a:lnBlToTr>
                    <a:solidFill>
                      <a:srgbClr val="F8D7CC"/>
                    </a:solidFill>
                  </a:tcPr>
                </a:tc>
              </a:tr>
            </a:tbl>
          </a:graphicData>
        </a:graphic>
      </p:graphicFrame>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3844290" y="2168525"/>
            <a:ext cx="4495165"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任务三</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体育运动卫生与保健</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218055" y="2110740"/>
            <a:ext cx="2139950" cy="2440305"/>
            <a:chOff x="-1846320" y="1505604"/>
            <a:chExt cx="2362837" cy="2542125"/>
          </a:xfrm>
        </p:grpSpPr>
        <p:sp>
          <p:nvSpPr>
            <p:cNvPr id="3" name="Freeform 7"/>
            <p:cNvSpPr/>
            <p:nvPr>
              <p:custDataLst>
                <p:tags r:id="rId2"/>
              </p:custDataLst>
            </p:nvPr>
          </p:nvSpPr>
          <p:spPr bwMode="auto">
            <a:xfrm rot="2707862">
              <a:off x="-1789130"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nvGrpSpPr>
            <p:cNvPr id="4" name="组合 3"/>
            <p:cNvGrpSpPr/>
            <p:nvPr/>
          </p:nvGrpSpPr>
          <p:grpSpPr>
            <a:xfrm>
              <a:off x="-1846320" y="2451704"/>
              <a:ext cx="2362837" cy="1596025"/>
              <a:chOff x="-1846320" y="2451704"/>
              <a:chExt cx="2362837" cy="1596025"/>
            </a:xfrm>
          </p:grpSpPr>
          <p:sp>
            <p:nvSpPr>
              <p:cNvPr id="53" name="Freeform 7"/>
              <p:cNvSpPr/>
              <p:nvPr>
                <p:custDataLst>
                  <p:tags r:id="rId3"/>
                </p:custDataLst>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5" name="Freeform 7"/>
              <p:cNvSpPr/>
              <p:nvPr>
                <p:custDataLst>
                  <p:tags r:id="rId4"/>
                </p:custDataLst>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8" name="Freeform 7"/>
              <p:cNvSpPr/>
              <p:nvPr>
                <p:custDataLst>
                  <p:tags r:id="rId5"/>
                </p:custDataLst>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9" name="Freeform 7"/>
              <p:cNvSpPr/>
              <p:nvPr>
                <p:custDataLst>
                  <p:tags r:id="rId6"/>
                </p:custDataLst>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grpSp>
        <p:nvGrpSpPr>
          <p:cNvPr id="27" name="组合 26"/>
          <p:cNvGrpSpPr/>
          <p:nvPr/>
        </p:nvGrpSpPr>
        <p:grpSpPr>
          <a:xfrm>
            <a:off x="5656753" y="2116130"/>
            <a:ext cx="4829187" cy="624847"/>
            <a:chOff x="1011441" y="1675600"/>
            <a:chExt cx="3621890" cy="468635"/>
          </a:xfrm>
        </p:grpSpPr>
        <p:sp>
          <p:nvSpPr>
            <p:cNvPr id="31" name="îŝḷîḓé-文本框 65"/>
            <p:cNvSpPr txBox="1"/>
            <p:nvPr/>
          </p:nvSpPr>
          <p:spPr>
            <a:xfrm>
              <a:off x="1542054" y="1675600"/>
              <a:ext cx="3091277" cy="422842"/>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体育锻炼的基本原则</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0"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nvGrpSpPr>
          <p:cNvPr id="33" name="组合 32"/>
          <p:cNvGrpSpPr/>
          <p:nvPr/>
        </p:nvGrpSpPr>
        <p:grpSpPr>
          <a:xfrm>
            <a:off x="5666278" y="4024074"/>
            <a:ext cx="4829187" cy="588484"/>
            <a:chOff x="1011441" y="2475172"/>
            <a:chExt cx="3621890" cy="441363"/>
          </a:xfrm>
        </p:grpSpPr>
        <p:sp>
          <p:nvSpPr>
            <p:cNvPr id="37" name="îŝḷîḓé-文本框 63"/>
            <p:cNvSpPr txBox="1"/>
            <p:nvPr/>
          </p:nvSpPr>
          <p:spPr>
            <a:xfrm>
              <a:off x="1542054" y="2475172"/>
              <a:ext cx="3091277" cy="376982"/>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体育锻炼时的自我监控</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6"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accent2"/>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699" name="矩形 8"/>
          <p:cNvSpPr/>
          <p:nvPr/>
        </p:nvSpPr>
        <p:spPr>
          <a:xfrm>
            <a:off x="900113" y="704850"/>
            <a:ext cx="4986337" cy="398780"/>
          </a:xfrm>
          <a:prstGeom prst="rect">
            <a:avLst/>
          </a:prstGeom>
          <a:noFill/>
          <a:ln w="9525">
            <a:noFill/>
          </a:ln>
        </p:spPr>
        <p:txBody>
          <a:bodyPr anchor="t" anchorCtr="0">
            <a:spAutoFit/>
          </a:bodyPr>
          <a:p>
            <a:r>
              <a:rPr lang="zh-CN" altLang="en-US" sz="2000" b="1" dirty="0">
                <a:latin typeface="黑体" panose="02010600030101010101" charset="-122"/>
                <a:ea typeface="黑体" panose="02010600030101010101" charset="-122"/>
              </a:rPr>
              <a:t>一、体育锻炼的基本原则</a:t>
            </a:r>
            <a:endParaRPr lang="zh-CN" altLang="en-US" sz="2000" b="1" dirty="0">
              <a:latin typeface="黑体" panose="02010600030101010101" charset="-122"/>
              <a:ea typeface="黑体" panose="02010600030101010101" charset="-122"/>
            </a:endParaRPr>
          </a:p>
        </p:txBody>
      </p:sp>
      <p:sp>
        <p:nvSpPr>
          <p:cNvPr id="29700" name="矩形 4"/>
          <p:cNvSpPr/>
          <p:nvPr/>
        </p:nvSpPr>
        <p:spPr>
          <a:xfrm>
            <a:off x="900430" y="2045335"/>
            <a:ext cx="5441950" cy="3469640"/>
          </a:xfrm>
          <a:prstGeom prst="rect">
            <a:avLst/>
          </a:prstGeom>
          <a:blipFill rotWithShape="1">
            <a:blip r:embed="rId1"/>
          </a:blipFill>
          <a:ln w="9525">
            <a:noFill/>
          </a:ln>
        </p:spPr>
        <p:txBody>
          <a:bodyPr wrap="square" anchor="t" anchorCtr="0">
            <a:spAutoFit/>
          </a:bodyPr>
          <a:p>
            <a:pPr algn="just">
              <a:lnSpc>
                <a:spcPct val="160000"/>
              </a:lnSpc>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不要盲目参加超过你的能力的活动，应该通过力所能及的体育活动来锻炼身体。</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60000"/>
              </a:lnSpc>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在有条件的情况下，请体育教师或运动学专家根据你的体质健康状况给你开运动处方，它指导你有目的、有计划地进行安全、科学的锻炼。</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60000"/>
              </a:lnSpc>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每次锻炼前必须做好充分的准备活动，克服内脏器官的生理惰性，预防运动损伤的发生。</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01" name="矩形 5"/>
          <p:cNvSpPr/>
          <p:nvPr/>
        </p:nvSpPr>
        <p:spPr>
          <a:xfrm>
            <a:off x="900430" y="1422718"/>
            <a:ext cx="3484880" cy="398780"/>
          </a:xfrm>
          <a:prstGeom prst="rect">
            <a:avLst/>
          </a:prstGeom>
          <a:noFill/>
          <a:ln w="9525">
            <a:noFill/>
          </a:ln>
        </p:spPr>
        <p:txBody>
          <a:bodyPr wrap="none" anchor="t" anchorCtr="0">
            <a:spAutoFit/>
          </a:bodyPr>
          <a:p>
            <a:pPr algn="l"/>
            <a:r>
              <a:rPr lang="zh-CN" altLang="en-US" sz="2000" dirty="0">
                <a:solidFill>
                  <a:srgbClr val="C00000"/>
                </a:solidFill>
                <a:latin typeface="方正粗黑宋简体" panose="02000000000000000000" pitchFamily="2" charset="-122"/>
                <a:ea typeface="方正粗黑宋简体" panose="02000000000000000000" pitchFamily="2" charset="-122"/>
              </a:rPr>
              <a:t>（一）体育锻炼的安全性原则</a:t>
            </a:r>
            <a:endParaRPr lang="zh-CN" altLang="en-US" sz="2000" dirty="0">
              <a:solidFill>
                <a:srgbClr val="C00000"/>
              </a:solidFill>
              <a:latin typeface="方正粗黑宋简体" panose="02000000000000000000" pitchFamily="2" charset="-122"/>
              <a:ea typeface="方正粗黑宋简体" panose="02000000000000000000" pitchFamily="2" charset="-122"/>
            </a:endParaRPr>
          </a:p>
        </p:txBody>
      </p:sp>
      <p:pic>
        <p:nvPicPr>
          <p:cNvPr id="112" name="图片 111"/>
          <p:cNvPicPr/>
          <p:nvPr>
            <p:custDataLst>
              <p:tags r:id="rId2"/>
            </p:custDataLst>
          </p:nvPr>
        </p:nvPicPr>
        <p:blipFill>
          <a:blip r:embed="rId3"/>
          <a:srcRect r="274" b="8340"/>
          <a:stretch>
            <a:fillRect/>
          </a:stretch>
        </p:blipFill>
        <p:spPr>
          <a:xfrm>
            <a:off x="6979920" y="1654810"/>
            <a:ext cx="4150360" cy="3749040"/>
          </a:xfrm>
          <a:prstGeom prst="rect">
            <a:avLst/>
          </a:prstGeom>
          <a:noFill/>
          <a:ln w="9525">
            <a:noFill/>
          </a:ln>
        </p:spPr>
      </p:pic>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699" name="矩形 8"/>
          <p:cNvSpPr/>
          <p:nvPr/>
        </p:nvSpPr>
        <p:spPr>
          <a:xfrm>
            <a:off x="900113" y="704850"/>
            <a:ext cx="4986337" cy="398780"/>
          </a:xfrm>
          <a:prstGeom prst="rect">
            <a:avLst/>
          </a:prstGeom>
          <a:noFill/>
          <a:ln w="9525">
            <a:noFill/>
          </a:ln>
        </p:spPr>
        <p:txBody>
          <a:bodyPr anchor="t" anchorCtr="0">
            <a:spAutoFit/>
          </a:bodyPr>
          <a:p>
            <a:r>
              <a:rPr lang="zh-CN" altLang="en-US" sz="2000" b="1" dirty="0">
                <a:latin typeface="黑体" panose="02010600030101010101" charset="-122"/>
                <a:ea typeface="黑体" panose="02010600030101010101" charset="-122"/>
              </a:rPr>
              <a:t>一、体育锻炼的基本原则</a:t>
            </a:r>
            <a:endParaRPr lang="zh-CN" altLang="en-US" sz="2000" b="1" dirty="0">
              <a:latin typeface="黑体" panose="02010600030101010101" charset="-122"/>
              <a:ea typeface="黑体" panose="02010600030101010101" charset="-122"/>
            </a:endParaRPr>
          </a:p>
        </p:txBody>
      </p:sp>
      <p:sp>
        <p:nvSpPr>
          <p:cNvPr id="29700" name="矩形 4"/>
          <p:cNvSpPr/>
          <p:nvPr/>
        </p:nvSpPr>
        <p:spPr>
          <a:xfrm>
            <a:off x="977900" y="1827530"/>
            <a:ext cx="5342890" cy="3276600"/>
          </a:xfrm>
          <a:prstGeom prst="rect">
            <a:avLst/>
          </a:prstGeom>
          <a:blipFill rotWithShape="1">
            <a:blip r:embed="rId1"/>
          </a:blipFill>
          <a:ln w="9525">
            <a:noFill/>
          </a:ln>
        </p:spPr>
        <p:txBody>
          <a:bodyPr wrap="square" anchor="t" anchorCtr="0">
            <a:spAutoFit/>
          </a:bodyPr>
          <a:p>
            <a:pPr algn="just">
              <a:lnSpc>
                <a:spcPct val="150000"/>
              </a:lnSpc>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4.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饭后、饥饿或疲劳时应暂缓锻炼；生病刚愈不宜进行较大强度的锻炼。</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5.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对于不熟悉的水域，不要随便入水或潜水，以免发生意外。在公共游泳场所进行游泳时，要注意公共卫生，服从工作人员的管理。</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6.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每次锻炼后，要注意做好整理、放松活动。这样有利于身体的恢复，以便迅速投入到学习活动中去。</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01" name="矩形 5"/>
          <p:cNvSpPr/>
          <p:nvPr/>
        </p:nvSpPr>
        <p:spPr>
          <a:xfrm>
            <a:off x="900430" y="1255078"/>
            <a:ext cx="3484880" cy="398780"/>
          </a:xfrm>
          <a:prstGeom prst="rect">
            <a:avLst/>
          </a:prstGeom>
          <a:noFill/>
          <a:ln w="9525">
            <a:noFill/>
          </a:ln>
        </p:spPr>
        <p:txBody>
          <a:bodyPr wrap="none" anchor="t" anchorCtr="0">
            <a:spAutoFit/>
          </a:bodyPr>
          <a:p>
            <a:pPr algn="l"/>
            <a:r>
              <a:rPr lang="zh-CN" altLang="en-US" sz="2000" dirty="0">
                <a:solidFill>
                  <a:srgbClr val="C00000"/>
                </a:solidFill>
                <a:latin typeface="方正粗黑宋简体" panose="02000000000000000000" pitchFamily="2" charset="-122"/>
                <a:ea typeface="方正粗黑宋简体" panose="02000000000000000000" pitchFamily="2" charset="-122"/>
              </a:rPr>
              <a:t>（一）体育锻炼的安全性原则</a:t>
            </a:r>
            <a:endParaRPr lang="zh-CN" altLang="en-US" sz="2000" dirty="0">
              <a:solidFill>
                <a:srgbClr val="C00000"/>
              </a:solidFill>
              <a:latin typeface="方正粗黑宋简体" panose="02000000000000000000" pitchFamily="2" charset="-122"/>
              <a:ea typeface="方正粗黑宋简体" panose="02000000000000000000" pitchFamily="2" charset="-122"/>
            </a:endParaRPr>
          </a:p>
        </p:txBody>
      </p:sp>
      <p:pic>
        <p:nvPicPr>
          <p:cNvPr id="2" name="图片 1"/>
          <p:cNvPicPr>
            <a:picLocks noChangeAspect="1"/>
          </p:cNvPicPr>
          <p:nvPr>
            <p:custDataLst>
              <p:tags r:id="rId2"/>
            </p:custDataLst>
          </p:nvPr>
        </p:nvPicPr>
        <p:blipFill>
          <a:blip r:embed="rId3"/>
          <a:stretch>
            <a:fillRect/>
          </a:stretch>
        </p:blipFill>
        <p:spPr>
          <a:xfrm>
            <a:off x="6666865" y="1827530"/>
            <a:ext cx="5055870" cy="3030855"/>
          </a:xfrm>
          <a:prstGeom prst="rect">
            <a:avLst/>
          </a:prstGeom>
        </p:spPr>
      </p:pic>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699" name="矩形 8"/>
          <p:cNvSpPr/>
          <p:nvPr/>
        </p:nvSpPr>
        <p:spPr>
          <a:xfrm>
            <a:off x="900113" y="704850"/>
            <a:ext cx="4986337" cy="398780"/>
          </a:xfrm>
          <a:prstGeom prst="rect">
            <a:avLst/>
          </a:prstGeom>
          <a:noFill/>
          <a:ln w="9525">
            <a:noFill/>
          </a:ln>
        </p:spPr>
        <p:txBody>
          <a:bodyPr anchor="t" anchorCtr="0">
            <a:spAutoFit/>
          </a:bodyPr>
          <a:p>
            <a:r>
              <a:rPr lang="zh-CN" altLang="en-US" sz="2000" b="1" dirty="0">
                <a:latin typeface="黑体" panose="02010600030101010101" charset="-122"/>
                <a:ea typeface="黑体" panose="02010600030101010101" charset="-122"/>
              </a:rPr>
              <a:t>一、体育锻炼的基本原则</a:t>
            </a:r>
            <a:endParaRPr lang="zh-CN" altLang="en-US" sz="2000" b="1" dirty="0">
              <a:latin typeface="黑体" panose="02010600030101010101" charset="-122"/>
              <a:ea typeface="黑体" panose="02010600030101010101" charset="-122"/>
            </a:endParaRPr>
          </a:p>
        </p:txBody>
      </p:sp>
      <p:sp>
        <p:nvSpPr>
          <p:cNvPr id="29700" name="矩形 4"/>
          <p:cNvSpPr/>
          <p:nvPr/>
        </p:nvSpPr>
        <p:spPr>
          <a:xfrm>
            <a:off x="603885" y="1827530"/>
            <a:ext cx="5723255" cy="3192780"/>
          </a:xfrm>
          <a:prstGeom prst="rect">
            <a:avLst/>
          </a:prstGeom>
          <a:blipFill rotWithShape="1">
            <a:blip r:embed="rId1"/>
          </a:blipFill>
          <a:ln w="9525">
            <a:noFill/>
          </a:ln>
        </p:spPr>
        <p:txBody>
          <a:bodyPr wrap="square" anchor="t" anchorCtr="0">
            <a:spAutoFit/>
          </a:bodyPr>
          <a:p>
            <a:pPr algn="just">
              <a:lnSpc>
                <a:spcPct val="160000"/>
              </a:lnSpc>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7.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在锻炼的过程中，不要大量饮水，以免加重心脏的负担或引起身体及肠胃的不适反应。运动后，不宜即刻洗冷水澡。</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60000"/>
              </a:lnSpc>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8.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在制定或实施自己的锻炼计划前，一定要经过体检和医生的认可。如果你患有某种疾病或有家族遗传病史，需要找医生咨询，在有医务监督的情况下按照体育教师和医生的建议进行锻炼。</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01" name="矩形 5"/>
          <p:cNvSpPr/>
          <p:nvPr/>
        </p:nvSpPr>
        <p:spPr>
          <a:xfrm>
            <a:off x="900430" y="1264603"/>
            <a:ext cx="3484880" cy="398780"/>
          </a:xfrm>
          <a:prstGeom prst="rect">
            <a:avLst/>
          </a:prstGeom>
          <a:noFill/>
          <a:ln w="9525">
            <a:noFill/>
          </a:ln>
        </p:spPr>
        <p:txBody>
          <a:bodyPr wrap="none" anchor="t" anchorCtr="0">
            <a:spAutoFit/>
          </a:bodyPr>
          <a:p>
            <a:pPr algn="l"/>
            <a:r>
              <a:rPr lang="zh-CN" altLang="en-US" sz="2000" dirty="0">
                <a:solidFill>
                  <a:srgbClr val="C00000"/>
                </a:solidFill>
                <a:latin typeface="方正粗黑宋简体" panose="02000000000000000000" pitchFamily="2" charset="-122"/>
                <a:ea typeface="方正粗黑宋简体" panose="02000000000000000000" pitchFamily="2" charset="-122"/>
              </a:rPr>
              <a:t>（一）体育锻炼的安全性原则</a:t>
            </a:r>
            <a:endParaRPr lang="zh-CN" altLang="en-US" sz="2000" dirty="0">
              <a:solidFill>
                <a:srgbClr val="C00000"/>
              </a:solidFill>
              <a:latin typeface="方正粗黑宋简体" panose="02000000000000000000" pitchFamily="2" charset="-122"/>
              <a:ea typeface="方正粗黑宋简体" panose="02000000000000000000" pitchFamily="2" charset="-122"/>
            </a:endParaRPr>
          </a:p>
        </p:txBody>
      </p:sp>
      <p:pic>
        <p:nvPicPr>
          <p:cNvPr id="2" name="图片 1"/>
          <p:cNvPicPr>
            <a:picLocks noChangeAspect="1"/>
          </p:cNvPicPr>
          <p:nvPr>
            <p:custDataLst>
              <p:tags r:id="rId2"/>
            </p:custDataLst>
          </p:nvPr>
        </p:nvPicPr>
        <p:blipFill>
          <a:blip r:embed="rId3"/>
          <a:stretch>
            <a:fillRect/>
          </a:stretch>
        </p:blipFill>
        <p:spPr>
          <a:xfrm>
            <a:off x="6825615" y="1511300"/>
            <a:ext cx="4856480" cy="3740785"/>
          </a:xfrm>
          <a:prstGeom prst="rect">
            <a:avLst/>
          </a:prstGeom>
        </p:spPr>
      </p:pic>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23" name="矩形 4"/>
          <p:cNvSpPr/>
          <p:nvPr/>
        </p:nvSpPr>
        <p:spPr>
          <a:xfrm>
            <a:off x="900113" y="1312545"/>
            <a:ext cx="3738880" cy="398780"/>
          </a:xfrm>
          <a:prstGeom prst="rect">
            <a:avLst/>
          </a:prstGeom>
          <a:noFill/>
          <a:ln w="9525">
            <a:noFill/>
          </a:ln>
        </p:spPr>
        <p:txBody>
          <a:bodyPr wrap="none" anchor="t" anchorCtr="0">
            <a:spAutoFit/>
          </a:bodyPr>
          <a:p>
            <a:pPr algn="l"/>
            <a:r>
              <a:rPr lang="zh-CN" altLang="en-US" sz="2000" dirty="0">
                <a:solidFill>
                  <a:srgbClr val="C00000"/>
                </a:solidFill>
                <a:latin typeface="方正粗黑宋简体" panose="02000000000000000000" pitchFamily="2" charset="-122"/>
                <a:ea typeface="方正粗黑宋简体" panose="02000000000000000000" pitchFamily="2" charset="-122"/>
              </a:rPr>
              <a:t>（二）体育锻炼的循序渐进原则</a:t>
            </a:r>
            <a:endParaRPr lang="zh-CN" altLang="en-US" sz="2000" dirty="0">
              <a:solidFill>
                <a:srgbClr val="C00000"/>
              </a:solidFill>
              <a:latin typeface="方正粗黑宋简体" panose="02000000000000000000" pitchFamily="2" charset="-122"/>
              <a:ea typeface="方正粗黑宋简体" panose="02000000000000000000" pitchFamily="2" charset="-122"/>
            </a:endParaRPr>
          </a:p>
        </p:txBody>
      </p:sp>
      <p:sp>
        <p:nvSpPr>
          <p:cNvPr id="30724" name="矩形 5"/>
          <p:cNvSpPr/>
          <p:nvPr/>
        </p:nvSpPr>
        <p:spPr>
          <a:xfrm>
            <a:off x="900113" y="664845"/>
            <a:ext cx="4986337" cy="398780"/>
          </a:xfrm>
          <a:prstGeom prst="rect">
            <a:avLst/>
          </a:prstGeom>
          <a:noFill/>
          <a:ln w="9525">
            <a:noFill/>
          </a:ln>
        </p:spPr>
        <p:txBody>
          <a:bodyPr anchor="t" anchorCtr="0">
            <a:spAutoFit/>
          </a:bodyPr>
          <a:p>
            <a:r>
              <a:rPr lang="zh-CN" altLang="en-US" sz="2000" b="1" dirty="0">
                <a:latin typeface="黑体" panose="02010600030101010101" charset="-122"/>
                <a:ea typeface="黑体" panose="02010600030101010101" charset="-122"/>
              </a:rPr>
              <a:t>一、体育锻炼的基本原则</a:t>
            </a:r>
            <a:endParaRPr lang="zh-CN" altLang="en-US" sz="2000" b="1" dirty="0">
              <a:latin typeface="黑体" panose="02010600030101010101" charset="-122"/>
              <a:ea typeface="黑体" panose="02010600030101010101" charset="-122"/>
            </a:endParaRPr>
          </a:p>
        </p:txBody>
      </p:sp>
      <p:sp>
        <p:nvSpPr>
          <p:cNvPr id="7" name="矩形 6"/>
          <p:cNvSpPr/>
          <p:nvPr/>
        </p:nvSpPr>
        <p:spPr>
          <a:xfrm>
            <a:off x="721995" y="2028825"/>
            <a:ext cx="5477510" cy="258445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a:spAutoFit/>
          </a:body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rgbClr val="59595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体育锻炼对增强体质，促进健康的作用是循序渐进，逐步提高的。该原则要求在进行体育锻炼或发展某种身体健康素质时应逐渐增加运动负荷。要想获得理想的锻炼效果，增加运动负荷不宜太慢或太快。该原则是保持体育锻炼动机和欲望以及预防运动损伤的重要保证。</a:t>
            </a:r>
            <a:endParaRPr kumimoji="0" lang="zh-CN" altLang="en-US" sz="1800" b="0" i="0" u="none" strike="noStrike" kern="1200" cap="none" spc="0" normalizeH="0" baseline="0" noProof="0" dirty="0" smtClean="0">
              <a:ln>
                <a:noFill/>
              </a:ln>
              <a:solidFill>
                <a:srgbClr val="595959"/>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0726" name="矩形 7"/>
          <p:cNvSpPr/>
          <p:nvPr/>
        </p:nvSpPr>
        <p:spPr>
          <a:xfrm>
            <a:off x="7240588" y="1312228"/>
            <a:ext cx="3484880" cy="398780"/>
          </a:xfrm>
          <a:prstGeom prst="rect">
            <a:avLst/>
          </a:prstGeom>
          <a:noFill/>
          <a:ln w="9525">
            <a:noFill/>
          </a:ln>
        </p:spPr>
        <p:txBody>
          <a:bodyPr wrap="none" anchor="t" anchorCtr="0">
            <a:spAutoFit/>
          </a:bodyPr>
          <a:p>
            <a:pPr algn="l"/>
            <a:r>
              <a:rPr lang="zh-CN" altLang="en-US" sz="2000" dirty="0">
                <a:solidFill>
                  <a:srgbClr val="C00000"/>
                </a:solidFill>
                <a:latin typeface="方正粗黑宋简体" panose="02000000000000000000" pitchFamily="2" charset="-122"/>
                <a:ea typeface="方正粗黑宋简体" panose="02000000000000000000" pitchFamily="2" charset="-122"/>
              </a:rPr>
              <a:t>（三）体育锻炼的超负荷原则</a:t>
            </a:r>
            <a:endParaRPr lang="zh-CN" altLang="en-US" sz="2000" dirty="0">
              <a:solidFill>
                <a:srgbClr val="C00000"/>
              </a:solidFill>
              <a:latin typeface="方正粗黑宋简体" panose="02000000000000000000" pitchFamily="2" charset="-122"/>
              <a:ea typeface="方正粗黑宋简体" panose="02000000000000000000" pitchFamily="2" charset="-122"/>
            </a:endParaRPr>
          </a:p>
        </p:txBody>
      </p:sp>
      <p:sp>
        <p:nvSpPr>
          <p:cNvPr id="30727" name="矩形 10"/>
          <p:cNvSpPr/>
          <p:nvPr/>
        </p:nvSpPr>
        <p:spPr>
          <a:xfrm>
            <a:off x="7044055" y="2028825"/>
            <a:ext cx="4266565" cy="1337945"/>
          </a:xfrm>
          <a:prstGeom prst="rect">
            <a:avLst/>
          </a:prstGeom>
          <a:gradFill rotWithShape="1">
            <a:gsLst>
              <a:gs pos="0">
                <a:srgbClr val="FFDE80">
                  <a:alpha val="100000"/>
                </a:srgbClr>
              </a:gs>
              <a:gs pos="50000">
                <a:srgbClr val="FFE8B3">
                  <a:alpha val="100000"/>
                </a:srgbClr>
              </a:gs>
              <a:gs pos="100000">
                <a:srgbClr val="FFF3DA">
                  <a:alpha val="100000"/>
                </a:srgbClr>
              </a:gs>
            </a:gsLst>
            <a:lin ang="5400000" scaled="1"/>
            <a:tileRect/>
          </a:gradFill>
          <a:ln w="9525">
            <a:noFill/>
          </a:ln>
        </p:spPr>
        <p:txBody>
          <a:bodyPr wrap="square" anchor="t" anchorCtr="0">
            <a:spAutoFit/>
          </a:bodyPr>
          <a:p>
            <a:pPr>
              <a:lnSpc>
                <a:spcPct val="150000"/>
              </a:lnSpc>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超负荷原则是指在进行体育锻炼时身体或特定的肌肉所受到的刺激强于不锻炼或强于已适应的刺激强度。</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46" name="矩形 1"/>
          <p:cNvSpPr/>
          <p:nvPr/>
        </p:nvSpPr>
        <p:spPr>
          <a:xfrm>
            <a:off x="869950" y="544513"/>
            <a:ext cx="10742613"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二、体育锻炼时的自我监控</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31748" name="矩形 4"/>
          <p:cNvSpPr/>
          <p:nvPr/>
        </p:nvSpPr>
        <p:spPr>
          <a:xfrm>
            <a:off x="990600" y="1143000"/>
            <a:ext cx="5326380" cy="368300"/>
          </a:xfrm>
          <a:prstGeom prst="rect">
            <a:avLst/>
          </a:prstGeom>
          <a:noFill/>
          <a:ln w="9525">
            <a:noFill/>
          </a:ln>
        </p:spPr>
        <p:txBody>
          <a:bodyPr wrap="none" anchor="t" anchorCtr="0">
            <a:spAutoFit/>
          </a:bodyPr>
          <a:p>
            <a:pPr algn="l"/>
            <a:r>
              <a:rPr dirty="0">
                <a:latin typeface="宋体" panose="02010600030101010101" pitchFamily="2" charset="-122"/>
                <a:ea typeface="宋体" panose="02010600030101010101" pitchFamily="2" charset="-122"/>
              </a:rPr>
              <a:t>（一）体育锻炼的次数、强度和时间，即 FIT 监控</a:t>
            </a:r>
            <a:endParaRPr lang="zh-CN" altLang="en-US" dirty="0">
              <a:latin typeface="宋体" panose="02010600030101010101" pitchFamily="2" charset="-122"/>
              <a:ea typeface="宋体" panose="02010600030101010101" pitchFamily="2" charset="-122"/>
            </a:endParaRPr>
          </a:p>
        </p:txBody>
      </p:sp>
      <p:sp>
        <p:nvSpPr>
          <p:cNvPr id="31749" name="矩形 5"/>
          <p:cNvSpPr/>
          <p:nvPr/>
        </p:nvSpPr>
        <p:spPr>
          <a:xfrm>
            <a:off x="1173163" y="1501775"/>
            <a:ext cx="9971087" cy="700405"/>
          </a:xfrm>
          <a:prstGeom prst="rect">
            <a:avLst/>
          </a:prstGeom>
          <a:noFill/>
          <a:ln w="9525">
            <a:noFill/>
          </a:ln>
        </p:spPr>
        <p:txBody>
          <a:bodyPr anchor="t" anchorCtr="0">
            <a:spAutoFit/>
          </a:bodyPr>
          <a:p>
            <a:pPr>
              <a:lnSpc>
                <a:spcPct val="110000"/>
              </a:lnSpc>
            </a:pPr>
            <a:r>
              <a:rPr lang="en-US" altLang="zh-CN" dirty="0">
                <a:latin typeface="Arial" panose="020B0604020202020204" pitchFamily="34" charset="0"/>
                <a:ea typeface="宋体" panose="02010600030101010101" pitchFamily="2" charset="-122"/>
              </a:rPr>
              <a:t>        </a:t>
            </a:r>
            <a:r>
              <a:rPr lang="en-US" altLang="zh-CN" dirty="0">
                <a:latin typeface="微软雅黑" panose="020B0503020204020204" pitchFamily="34" charset="-122"/>
                <a:ea typeface="微软雅黑" panose="020B0503020204020204" pitchFamily="34" charset="-122"/>
              </a:rPr>
              <a:t>FIT</a:t>
            </a:r>
            <a:r>
              <a:rPr lang="zh-CN" altLang="en-US" dirty="0">
                <a:latin typeface="微软雅黑" panose="020B0503020204020204" pitchFamily="34" charset="-122"/>
                <a:ea typeface="微软雅黑" panose="020B0503020204020204" pitchFamily="34" charset="-122"/>
              </a:rPr>
              <a:t>：是次数（</a:t>
            </a:r>
            <a:r>
              <a:rPr lang="en-US" altLang="zh-CN" dirty="0">
                <a:latin typeface="微软雅黑" panose="020B0503020204020204" pitchFamily="34" charset="-122"/>
                <a:ea typeface="微软雅黑" panose="020B0503020204020204" pitchFamily="34" charset="-122"/>
              </a:rPr>
              <a:t>Frequency</a:t>
            </a:r>
            <a:r>
              <a:rPr lang="zh-CN" altLang="en-US" dirty="0">
                <a:latin typeface="微软雅黑" panose="020B0503020204020204" pitchFamily="34" charset="-122"/>
                <a:ea typeface="微软雅黑" panose="020B0503020204020204" pitchFamily="34" charset="-122"/>
              </a:rPr>
              <a:t>）、强度（</a:t>
            </a:r>
            <a:r>
              <a:rPr lang="en-US" altLang="zh-CN" dirty="0">
                <a:latin typeface="微软雅黑" panose="020B0503020204020204" pitchFamily="34" charset="-122"/>
                <a:ea typeface="微软雅黑" panose="020B0503020204020204" pitchFamily="34" charset="-122"/>
              </a:rPr>
              <a:t>Intensity</a:t>
            </a:r>
            <a:r>
              <a:rPr lang="zh-CN" altLang="en-US" dirty="0">
                <a:latin typeface="微软雅黑" panose="020B0503020204020204" pitchFamily="34" charset="-122"/>
                <a:ea typeface="微软雅黑" panose="020B0503020204020204" pitchFamily="34" charset="-122"/>
              </a:rPr>
              <a:t>）和时间（</a:t>
            </a:r>
            <a:r>
              <a:rPr lang="en-US" altLang="zh-CN" dirty="0">
                <a:latin typeface="微软雅黑" panose="020B0503020204020204" pitchFamily="34" charset="-122"/>
                <a:ea typeface="微软雅黑" panose="020B0503020204020204" pitchFamily="34" charset="-122"/>
              </a:rPr>
              <a:t>Time</a:t>
            </a:r>
            <a:r>
              <a:rPr lang="zh-CN" altLang="en-US" dirty="0">
                <a:latin typeface="微软雅黑" panose="020B0503020204020204" pitchFamily="34" charset="-122"/>
                <a:ea typeface="微软雅黑" panose="020B0503020204020204" pitchFamily="34" charset="-122"/>
              </a:rPr>
              <a:t>）的英文缩写，是人们从事以健康为目的的运动必须采取的基本监控原则。</a:t>
            </a:r>
            <a:endParaRPr lang="zh-CN" altLang="en-US" dirty="0">
              <a:latin typeface="微软雅黑" panose="020B0503020204020204" pitchFamily="34" charset="-122"/>
              <a:ea typeface="微软雅黑" panose="020B0503020204020204" pitchFamily="34" charset="-122"/>
            </a:endParaRPr>
          </a:p>
        </p:txBody>
      </p:sp>
      <p:sp>
        <p:nvSpPr>
          <p:cNvPr id="31750" name="矩形 6"/>
          <p:cNvSpPr/>
          <p:nvPr/>
        </p:nvSpPr>
        <p:spPr>
          <a:xfrm>
            <a:off x="1241425" y="2244725"/>
            <a:ext cx="6381750" cy="369888"/>
          </a:xfrm>
          <a:prstGeom prst="rect">
            <a:avLst/>
          </a:prstGeom>
          <a:solidFill>
            <a:srgbClr val="92D050"/>
          </a:solidFill>
          <a:ln w="9525">
            <a:noFill/>
          </a:ln>
        </p:spPr>
        <p:txBody>
          <a:bodyPr anchor="t" anchorCtr="0">
            <a:spAutoFit/>
          </a:bodyPr>
          <a:p>
            <a:pPr algn="just"/>
            <a:r>
              <a:rPr lang="zh-CN" altLang="en-US" dirty="0">
                <a:latin typeface="Arial" panose="020B0604020202020204" pitchFamily="34" charset="0"/>
                <a:ea typeface="宋体" panose="02010600030101010101" pitchFamily="2" charset="-122"/>
              </a:rPr>
              <a:t>次数：表示一个人的运动周期，如每周进行身体锻炼的次数。</a:t>
            </a:r>
            <a:endParaRPr lang="zh-CN" altLang="en-US" dirty="0">
              <a:latin typeface="Arial" panose="020B0604020202020204" pitchFamily="34" charset="0"/>
              <a:ea typeface="宋体" panose="02010600030101010101" pitchFamily="2" charset="-122"/>
            </a:endParaRPr>
          </a:p>
        </p:txBody>
      </p:sp>
      <p:sp>
        <p:nvSpPr>
          <p:cNvPr id="31751" name="矩形 7"/>
          <p:cNvSpPr/>
          <p:nvPr/>
        </p:nvSpPr>
        <p:spPr>
          <a:xfrm>
            <a:off x="1239838" y="2795588"/>
            <a:ext cx="5956300" cy="369887"/>
          </a:xfrm>
          <a:prstGeom prst="rect">
            <a:avLst/>
          </a:prstGeom>
          <a:solidFill>
            <a:srgbClr val="FFFF00"/>
          </a:solidFill>
          <a:ln w="9525">
            <a:noFill/>
          </a:ln>
        </p:spPr>
        <p:txBody>
          <a:bodyPr wrap="none" anchor="t" anchorCtr="0">
            <a:spAutoFit/>
          </a:bodyPr>
          <a:p>
            <a:pPr algn="just"/>
            <a:r>
              <a:rPr lang="zh-CN" altLang="en-US" dirty="0">
                <a:latin typeface="Arial" panose="020B0604020202020204" pitchFamily="34" charset="0"/>
                <a:ea typeface="宋体" panose="02010600030101010101" pitchFamily="2" charset="-122"/>
              </a:rPr>
              <a:t>强度：对有氧运动的强度控制可以通过测量心率来实现。</a:t>
            </a:r>
            <a:endParaRPr lang="zh-CN" altLang="en-US" dirty="0">
              <a:latin typeface="Arial" panose="020B0604020202020204" pitchFamily="34" charset="0"/>
              <a:ea typeface="宋体" panose="02010600030101010101" pitchFamily="2" charset="-122"/>
            </a:endParaRPr>
          </a:p>
        </p:txBody>
      </p:sp>
      <p:sp>
        <p:nvSpPr>
          <p:cNvPr id="31752" name="矩形 10"/>
          <p:cNvSpPr/>
          <p:nvPr/>
        </p:nvSpPr>
        <p:spPr>
          <a:xfrm>
            <a:off x="1241425" y="3286125"/>
            <a:ext cx="6096000" cy="368300"/>
          </a:xfrm>
          <a:prstGeom prst="rect">
            <a:avLst/>
          </a:prstGeom>
          <a:solidFill>
            <a:srgbClr val="FFC000"/>
          </a:solidFill>
          <a:ln w="9525">
            <a:noFill/>
          </a:ln>
        </p:spPr>
        <p:txBody>
          <a:bodyPr anchor="t" anchorCtr="0">
            <a:spAutoFit/>
          </a:bodyPr>
          <a:p>
            <a:r>
              <a:rPr lang="zh-CN" altLang="en-US" dirty="0">
                <a:latin typeface="Arial" panose="020B0604020202020204" pitchFamily="34" charset="0"/>
                <a:ea typeface="宋体" panose="02010600030101010101" pitchFamily="2" charset="-122"/>
              </a:rPr>
              <a:t>时间：是指每次运动的持续时间。</a:t>
            </a:r>
            <a:endParaRPr lang="zh-CN" altLang="en-US" dirty="0">
              <a:latin typeface="Arial" panose="020B0604020202020204" pitchFamily="34" charset="0"/>
              <a:ea typeface="宋体" panose="02010600030101010101" pitchFamily="2" charset="-122"/>
            </a:endParaRPr>
          </a:p>
        </p:txBody>
      </p:sp>
      <p:sp>
        <p:nvSpPr>
          <p:cNvPr id="31753" name="圆角矩形 17"/>
          <p:cNvSpPr/>
          <p:nvPr/>
        </p:nvSpPr>
        <p:spPr>
          <a:xfrm>
            <a:off x="1279525" y="1520825"/>
            <a:ext cx="288925" cy="287338"/>
          </a:xfrm>
          <a:prstGeom prst="roundRect">
            <a:avLst>
              <a:gd name="adj" fmla="val 16667"/>
            </a:avLst>
          </a:prstGeom>
          <a:solidFill>
            <a:srgbClr val="FF8500"/>
          </a:solidFill>
          <a:ln w="12700">
            <a:noFill/>
          </a:ln>
        </p:spPr>
        <p:txBody>
          <a:bodyPr anchor="ctr" anchorCtr="0"/>
          <a:p>
            <a:pPr algn="ctr"/>
            <a:endParaRPr lang="zh-CN" altLang="zh-CN"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54" name="圆角矩形 17"/>
          <p:cNvSpPr/>
          <p:nvPr/>
        </p:nvSpPr>
        <p:spPr>
          <a:xfrm>
            <a:off x="1273175" y="3924300"/>
            <a:ext cx="288925" cy="287338"/>
          </a:xfrm>
          <a:prstGeom prst="roundRect">
            <a:avLst>
              <a:gd name="adj" fmla="val 16667"/>
            </a:avLst>
          </a:prstGeom>
          <a:solidFill>
            <a:srgbClr val="FF8500"/>
          </a:solidFill>
          <a:ln w="12700">
            <a:noFill/>
          </a:ln>
        </p:spPr>
        <p:txBody>
          <a:bodyPr anchor="ctr" anchorCtr="0"/>
          <a:p>
            <a:pPr algn="ctr"/>
            <a:endParaRPr lang="zh-CN" altLang="zh-CN"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55" name="矩形 13"/>
          <p:cNvSpPr/>
          <p:nvPr/>
        </p:nvSpPr>
        <p:spPr>
          <a:xfrm>
            <a:off x="1652588" y="3857625"/>
            <a:ext cx="1783080" cy="368300"/>
          </a:xfrm>
          <a:prstGeom prst="rect">
            <a:avLst/>
          </a:prstGeom>
          <a:noFill/>
          <a:ln w="9525">
            <a:noFill/>
          </a:ln>
        </p:spPr>
        <p:txBody>
          <a:bodyPr wrap="none" anchor="t" anchorCtr="0">
            <a:spAutoFit/>
          </a:bodyPr>
          <a:p>
            <a:pPr algn="l"/>
            <a:r>
              <a:rPr lang="zh-CN" altLang="en-US" dirty="0">
                <a:latin typeface="微软雅黑" panose="020B0503020204020204" pitchFamily="34" charset="-122"/>
                <a:ea typeface="微软雅黑" panose="020B0503020204020204" pitchFamily="34" charset="-122"/>
              </a:rPr>
              <a:t>（二）心率监控</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p:nvSpPr>
        <p:spPr>
          <a:xfrm>
            <a:off x="1654175" y="5385435"/>
            <a:ext cx="1568450" cy="368300"/>
          </a:xfrm>
          <a:prstGeom prst="rect">
            <a:avLst/>
          </a:prstGeom>
          <a:solidFill>
            <a:schemeClr val="accent1">
              <a:lumMod val="60000"/>
              <a:lumOff val="40000"/>
            </a:schemeClr>
          </a:solid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估计体温升高</a:t>
            </a:r>
            <a:endPar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 name="矩形 15"/>
          <p:cNvSpPr/>
          <p:nvPr/>
        </p:nvSpPr>
        <p:spPr>
          <a:xfrm>
            <a:off x="7140575" y="5909628"/>
            <a:ext cx="1568450" cy="369888"/>
          </a:xfrm>
          <a:prstGeom prst="rect">
            <a:avLst/>
          </a:prstGeom>
          <a:solidFill>
            <a:schemeClr val="accent1">
              <a:lumMod val="60000"/>
              <a:lumOff val="40000"/>
            </a:schemeClr>
          </a:solid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评定心脏功能</a:t>
            </a:r>
            <a:endPar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矩形 16"/>
          <p:cNvSpPr/>
          <p:nvPr/>
        </p:nvSpPr>
        <p:spPr>
          <a:xfrm>
            <a:off x="8523288" y="5407660"/>
            <a:ext cx="1570038" cy="369888"/>
          </a:xfrm>
          <a:prstGeom prst="rect">
            <a:avLst/>
          </a:prstGeom>
          <a:solidFill>
            <a:schemeClr val="accent1">
              <a:lumMod val="60000"/>
              <a:lumOff val="40000"/>
            </a:schemeClr>
          </a:solid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判断运动疲劳</a:t>
            </a:r>
            <a:endPar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矩形 17"/>
          <p:cNvSpPr/>
          <p:nvPr/>
        </p:nvSpPr>
        <p:spPr>
          <a:xfrm>
            <a:off x="3173413" y="5909628"/>
            <a:ext cx="1570038" cy="369888"/>
          </a:xfrm>
          <a:prstGeom prst="rect">
            <a:avLst/>
          </a:prstGeom>
          <a:solidFill>
            <a:schemeClr val="accent1">
              <a:lumMod val="60000"/>
              <a:lumOff val="40000"/>
            </a:schemeClr>
          </a:solid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确定运动强度</a:t>
            </a:r>
            <a:endPar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矩形 18"/>
          <p:cNvSpPr/>
          <p:nvPr/>
        </p:nvSpPr>
        <p:spPr>
          <a:xfrm>
            <a:off x="4573588" y="5361623"/>
            <a:ext cx="2724150" cy="369888"/>
          </a:xfrm>
          <a:prstGeom prst="rect">
            <a:avLst/>
          </a:prstGeom>
          <a:solidFill>
            <a:schemeClr val="accent1">
              <a:lumMod val="60000"/>
              <a:lumOff val="40000"/>
            </a:schemeClr>
          </a:solid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结合运动负荷评定心功能</a:t>
            </a:r>
            <a:endPar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文本框 2"/>
          <p:cNvSpPr txBox="1"/>
          <p:nvPr/>
        </p:nvSpPr>
        <p:spPr>
          <a:xfrm>
            <a:off x="1515745" y="4233545"/>
            <a:ext cx="9468485" cy="922020"/>
          </a:xfrm>
          <a:prstGeom prst="rect">
            <a:avLst/>
          </a:prstGeom>
          <a:noFill/>
        </p:spPr>
        <p:txBody>
          <a:bodyPr wrap="square" rtlCol="0">
            <a:spAutoFit/>
          </a:bodyPr>
          <a:p>
            <a:r>
              <a:rPr lang="zh-CN" altLang="en-US"/>
              <a:t>最大心率是指人体做极限运动时的心搏频率。</a:t>
            </a:r>
            <a:endParaRPr lang="zh-CN" altLang="en-US"/>
          </a:p>
          <a:p>
            <a:r>
              <a:rPr lang="zh-CN" altLang="en-US"/>
              <a:t>最大心率 = 220</a:t>
            </a:r>
            <a:r>
              <a:rPr lang="en-US" altLang="zh-CN"/>
              <a:t>—</a:t>
            </a:r>
            <a:r>
              <a:rPr lang="zh-CN" altLang="en-US"/>
              <a:t>年龄</a:t>
            </a:r>
            <a:endParaRPr lang="zh-CN" altLang="en-US"/>
          </a:p>
          <a:p>
            <a:r>
              <a:rPr lang="zh-CN" altLang="en-US"/>
              <a:t>以下是心率监控的作用。</a:t>
            </a:r>
            <a:endParaRPr lang="zh-CN" altLang="en-US"/>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7" name="矩形 1"/>
          <p:cNvSpPr/>
          <p:nvPr/>
        </p:nvSpPr>
        <p:spPr>
          <a:xfrm>
            <a:off x="5437188" y="0"/>
            <a:ext cx="6754812" cy="6858000"/>
          </a:xfrm>
          <a:prstGeom prst="rect">
            <a:avLst/>
          </a:prstGeom>
          <a:solidFill>
            <a:srgbClr val="F2F2F2"/>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098" name="矩形 2"/>
          <p:cNvSpPr/>
          <p:nvPr/>
        </p:nvSpPr>
        <p:spPr>
          <a:xfrm>
            <a:off x="5153025" y="0"/>
            <a:ext cx="284163" cy="6858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099" name="矩形 4"/>
          <p:cNvSpPr/>
          <p:nvPr/>
        </p:nvSpPr>
        <p:spPr>
          <a:xfrm>
            <a:off x="9748838" y="346075"/>
            <a:ext cx="2003425" cy="850900"/>
          </a:xfrm>
          <a:prstGeom prst="rect">
            <a:avLst/>
          </a:prstGeom>
          <a:noFill/>
          <a:ln w="9525">
            <a:noFill/>
          </a:ln>
        </p:spPr>
        <p:txBody>
          <a:bodyPr anchor="t" anchorCtr="0">
            <a:spAutoFit/>
          </a:bodyPr>
          <a:p>
            <a:pPr algn="r">
              <a:lnSpc>
                <a:spcPct val="112000"/>
              </a:lnSpc>
            </a:pPr>
            <a:r>
              <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rPr>
              <a:t>目录页  </a:t>
            </a:r>
            <a:endPar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12000"/>
              </a:lnSpc>
            </a:pPr>
            <a:r>
              <a:rPr lang="zh-CN" altLang="zh-CN" sz="1600" b="1" i="1" dirty="0">
                <a:solidFill>
                  <a:srgbClr val="7F7F7F"/>
                </a:solidFill>
                <a:latin typeface="Calibri" panose="020F0502020204030204" charset="0"/>
                <a:ea typeface="宋体" panose="02010600030101010101" pitchFamily="2" charset="-122"/>
                <a:sym typeface="Calibri" panose="020F0502020204030204" charset="0"/>
              </a:rPr>
              <a:t>CONTENTS PAGE </a:t>
            </a:r>
            <a:endParaRPr lang="zh-CN" altLang="zh-CN" b="1" i="1" dirty="0">
              <a:solidFill>
                <a:srgbClr val="7F7F7F"/>
              </a:solidFill>
              <a:latin typeface="Calibri" panose="020F0502020204030204" charset="0"/>
              <a:ea typeface="宋体" panose="02010600030101010101" pitchFamily="2" charset="-122"/>
              <a:sym typeface="宋体" panose="02010600030101010101" pitchFamily="2" charset="-122"/>
            </a:endParaRPr>
          </a:p>
        </p:txBody>
      </p:sp>
      <p:sp>
        <p:nvSpPr>
          <p:cNvPr id="4100" name="TextBox 6"/>
          <p:cNvSpPr/>
          <p:nvPr/>
        </p:nvSpPr>
        <p:spPr>
          <a:xfrm>
            <a:off x="6337300" y="1463993"/>
            <a:ext cx="5470525" cy="615315"/>
          </a:xfrm>
          <a:prstGeom prst="rect">
            <a:avLst/>
          </a:prstGeom>
          <a:noFill/>
          <a:ln w="9525">
            <a:noFill/>
          </a:ln>
        </p:spPr>
        <p:txBody>
          <a:bodyPr lIns="0" tIns="0" rIns="0" bIns="0" anchor="ctr" anchorCtr="0">
            <a:spAutoFit/>
          </a:bodyPr>
          <a:p>
            <a:r>
              <a:rPr lang="zh-CN"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单元五</a:t>
            </a:r>
            <a:r>
              <a:rPr lang="en-US" altLang="zh-CN"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体质健康与评价</a:t>
            </a:r>
            <a:endParaRPr lang="en-US" altLang="zh-CN" sz="40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1" name="TextBox 10"/>
          <p:cNvSpPr/>
          <p:nvPr/>
        </p:nvSpPr>
        <p:spPr>
          <a:xfrm>
            <a:off x="7331075" y="3805238"/>
            <a:ext cx="4110038" cy="369887"/>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02    </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身体健康素质与体育锻炼</a:t>
            </a:r>
            <a:endParaRPr lang="en-US" altLang="zh-CN"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2" name="TextBox 11"/>
          <p:cNvSpPr/>
          <p:nvPr/>
        </p:nvSpPr>
        <p:spPr>
          <a:xfrm>
            <a:off x="7342505" y="4671695"/>
            <a:ext cx="3480435" cy="811530"/>
          </a:xfrm>
          <a:prstGeom prst="rect">
            <a:avLst/>
          </a:prstGeom>
          <a:noFill/>
          <a:ln w="9525">
            <a:noFill/>
          </a:ln>
        </p:spPr>
        <p:txBody>
          <a:bodyPr wrap="square" lIns="0" tIns="0" rIns="0" bIns="0" anchor="ctr" anchorCtr="0">
            <a:spAutoFit/>
          </a:bodyPr>
          <a:p>
            <a:pPr marL="457200" indent="-457200">
              <a:lnSpc>
                <a:spcPct val="110000"/>
              </a:lnSpc>
            </a:pP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03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体育锻炼的基本原则</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与监控方法</a:t>
            </a:r>
            <a:endParaRPr lang="en-US" altLang="zh-CN"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103" name="图片 10"/>
          <p:cNvPicPr>
            <a:picLocks noChangeAspect="1"/>
          </p:cNvPicPr>
          <p:nvPr/>
        </p:nvPicPr>
        <p:blipFill>
          <a:blip r:embed="rId1"/>
          <a:stretch>
            <a:fillRect/>
          </a:stretch>
        </p:blipFill>
        <p:spPr>
          <a:xfrm>
            <a:off x="0" y="0"/>
            <a:ext cx="5153025" cy="6858000"/>
          </a:xfrm>
          <a:prstGeom prst="rect">
            <a:avLst/>
          </a:prstGeom>
          <a:noFill/>
          <a:ln w="9525">
            <a:noFill/>
          </a:ln>
        </p:spPr>
      </p:pic>
      <p:sp>
        <p:nvSpPr>
          <p:cNvPr id="4104" name="TextBox 10"/>
          <p:cNvSpPr/>
          <p:nvPr/>
        </p:nvSpPr>
        <p:spPr>
          <a:xfrm>
            <a:off x="7334250" y="2604929"/>
            <a:ext cx="4049713" cy="811530"/>
          </a:xfrm>
          <a:prstGeom prst="rect">
            <a:avLst/>
          </a:prstGeom>
          <a:noFill/>
          <a:ln w="9525">
            <a:noFill/>
          </a:ln>
        </p:spPr>
        <p:txBody>
          <a:bodyPr lIns="0" tIns="0" rIns="0" bIns="0" anchor="ctr" anchorCtr="0">
            <a:spAutoFit/>
          </a:bodyPr>
          <a:p>
            <a:pPr>
              <a:lnSpc>
                <a:spcPct val="110000"/>
              </a:lnSpc>
            </a:pPr>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1</a:t>
            </a:r>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国家学生体质健康标准</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endPar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endParaRPr>
          </a:p>
          <a:p>
            <a:pPr>
              <a:lnSpc>
                <a:spcPct val="110000"/>
              </a:lnSpc>
            </a:pP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测试的内容和意义</a:t>
            </a:r>
            <a:endParaRPr lang="en-US" altLang="zh-CN"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pull dir="l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771" name="矩形 4"/>
          <p:cNvSpPr/>
          <p:nvPr/>
        </p:nvSpPr>
        <p:spPr>
          <a:xfrm>
            <a:off x="1139825" y="1255713"/>
            <a:ext cx="2926080" cy="368300"/>
          </a:xfrm>
          <a:prstGeom prst="rect">
            <a:avLst/>
          </a:prstGeom>
          <a:noFill/>
          <a:ln w="9525">
            <a:noFill/>
          </a:ln>
        </p:spPr>
        <p:txBody>
          <a:bodyPr wrap="none" anchor="t" anchorCtr="0">
            <a:spAutoFit/>
          </a:bodyPr>
          <a:p>
            <a:pPr algn="l"/>
            <a:r>
              <a:rPr lang="zh-CN" altLang="en-US" dirty="0">
                <a:latin typeface="宋体" panose="02010600030101010101" pitchFamily="2" charset="-122"/>
                <a:ea typeface="宋体" panose="02010600030101010101" pitchFamily="2" charset="-122"/>
              </a:rPr>
              <a:t>（三）体育锻炼与环境监控</a:t>
            </a:r>
            <a:endParaRPr lang="zh-CN" altLang="en-US" dirty="0">
              <a:latin typeface="宋体" panose="02010600030101010101" pitchFamily="2" charset="-122"/>
              <a:ea typeface="宋体" panose="02010600030101010101" pitchFamily="2" charset="-122"/>
            </a:endParaRPr>
          </a:p>
        </p:txBody>
      </p:sp>
      <p:pic>
        <p:nvPicPr>
          <p:cNvPr id="32772" name="图片 5" descr="48 修.png"/>
          <p:cNvPicPr>
            <a:picLocks noChangeAspect="1"/>
          </p:cNvPicPr>
          <p:nvPr/>
        </p:nvPicPr>
        <p:blipFill>
          <a:blip r:embed="rId1"/>
          <a:stretch>
            <a:fillRect/>
          </a:stretch>
        </p:blipFill>
        <p:spPr>
          <a:xfrm>
            <a:off x="4302125" y="2663825"/>
            <a:ext cx="2789238" cy="2566988"/>
          </a:xfrm>
          <a:prstGeom prst="rect">
            <a:avLst/>
          </a:prstGeom>
          <a:noFill/>
          <a:ln w="9525">
            <a:noFill/>
          </a:ln>
        </p:spPr>
      </p:pic>
      <p:sp>
        <p:nvSpPr>
          <p:cNvPr id="7" name="矩形 6"/>
          <p:cNvSpPr/>
          <p:nvPr/>
        </p:nvSpPr>
        <p:spPr>
          <a:xfrm>
            <a:off x="4275138" y="1974850"/>
            <a:ext cx="2955925" cy="369888"/>
          </a:xfrm>
          <a:prstGeom prst="rect">
            <a:avLst/>
          </a:prstGeom>
          <a:ln>
            <a:solidFill>
              <a:schemeClr val="accent5">
                <a:lumMod val="50000"/>
              </a:schemeClr>
            </a:solidFill>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太阳射线对人体的不良影响</a:t>
            </a:r>
            <a:endPar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矩形 7"/>
          <p:cNvSpPr/>
          <p:nvPr/>
        </p:nvSpPr>
        <p:spPr>
          <a:xfrm>
            <a:off x="1376363" y="2924175"/>
            <a:ext cx="2262188" cy="369888"/>
          </a:xfrm>
          <a:prstGeom prst="rect">
            <a:avLst/>
          </a:prstGeom>
          <a:ln>
            <a:solidFill>
              <a:schemeClr val="accent5">
                <a:lumMod val="50000"/>
              </a:schemeClr>
            </a:solidFill>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热环境中的体育锻炼</a:t>
            </a:r>
            <a:endPar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矩形 10"/>
          <p:cNvSpPr/>
          <p:nvPr/>
        </p:nvSpPr>
        <p:spPr>
          <a:xfrm>
            <a:off x="1282700" y="4559300"/>
            <a:ext cx="2493963" cy="368300"/>
          </a:xfrm>
          <a:prstGeom prst="rect">
            <a:avLst/>
          </a:prstGeom>
          <a:ln>
            <a:solidFill>
              <a:schemeClr val="accent5">
                <a:lumMod val="50000"/>
              </a:schemeClr>
            </a:solidFill>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湿度对体育锻炼的影响</a:t>
            </a:r>
            <a:endPar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矩形 11"/>
          <p:cNvSpPr/>
          <p:nvPr/>
        </p:nvSpPr>
        <p:spPr>
          <a:xfrm>
            <a:off x="8131175" y="2844800"/>
            <a:ext cx="2262188" cy="368300"/>
          </a:xfrm>
          <a:prstGeom prst="rect">
            <a:avLst/>
          </a:prstGeom>
          <a:ln>
            <a:solidFill>
              <a:schemeClr val="accent5">
                <a:lumMod val="50000"/>
              </a:schemeClr>
            </a:solidFill>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冷环境中的体育锻炼</a:t>
            </a:r>
            <a:endPar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矩形 12"/>
          <p:cNvSpPr/>
          <p:nvPr/>
        </p:nvSpPr>
        <p:spPr>
          <a:xfrm>
            <a:off x="7553325" y="4616450"/>
            <a:ext cx="3646488" cy="368300"/>
          </a:xfrm>
          <a:prstGeom prst="rect">
            <a:avLst/>
          </a:prstGeom>
          <a:ln>
            <a:solidFill>
              <a:schemeClr val="accent5">
                <a:lumMod val="50000"/>
              </a:schemeClr>
            </a:solidFill>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rPr>
              <a:t>避免在空气污染的环境中进行锻炼</a:t>
            </a:r>
            <a:endPar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矩形 1"/>
          <p:cNvSpPr/>
          <p:nvPr>
            <p:custDataLst>
              <p:tags r:id="rId2"/>
            </p:custDataLst>
          </p:nvPr>
        </p:nvSpPr>
        <p:spPr>
          <a:xfrm>
            <a:off x="869950" y="544513"/>
            <a:ext cx="10742613"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二、体育锻炼时的自我监控</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Tree>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3793" name="图片 6"/>
          <p:cNvPicPr>
            <a:picLocks noChangeAspect="1"/>
          </p:cNvPicPr>
          <p:nvPr/>
        </p:nvPicPr>
        <p:blipFill>
          <a:blip r:embed="rId1"/>
          <a:stretch>
            <a:fillRect/>
          </a:stretch>
        </p:blipFill>
        <p:spPr>
          <a:xfrm>
            <a:off x="0" y="0"/>
            <a:ext cx="12192000" cy="3938588"/>
          </a:xfrm>
          <a:prstGeom prst="rect">
            <a:avLst/>
          </a:prstGeom>
          <a:noFill/>
          <a:ln w="9525">
            <a:noFill/>
          </a:ln>
        </p:spPr>
      </p:pic>
      <p:sp>
        <p:nvSpPr>
          <p:cNvPr id="33794" name="矩形 7"/>
          <p:cNvSpPr/>
          <p:nvPr/>
        </p:nvSpPr>
        <p:spPr>
          <a:xfrm>
            <a:off x="0" y="3938588"/>
            <a:ext cx="12192000" cy="261937"/>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3795" name="Text Box 2"/>
          <p:cNvSpPr/>
          <p:nvPr/>
        </p:nvSpPr>
        <p:spPr>
          <a:xfrm>
            <a:off x="3878263" y="5124450"/>
            <a:ext cx="4435475" cy="647700"/>
          </a:xfrm>
          <a:prstGeom prst="rect">
            <a:avLst/>
          </a:prstGeom>
          <a:noFill/>
          <a:ln w="9525">
            <a:noFill/>
          </a:ln>
        </p:spPr>
        <p:txBody>
          <a:bodyPr anchor="t" anchorCtr="0">
            <a:spAutoFit/>
          </a:bodyPr>
          <a:p>
            <a:pPr algn="ctr"/>
            <a:r>
              <a:rPr lang="zh-CN" altLang="en-US"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谢谢阅读</a:t>
            </a:r>
            <a:endParaRPr lang="en-US" altLang="zh-CN"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796" name="直接连接符 9"/>
          <p:cNvSpPr/>
          <p:nvPr/>
        </p:nvSpPr>
        <p:spPr>
          <a:xfrm>
            <a:off x="2998788" y="5840413"/>
            <a:ext cx="6194425" cy="1587"/>
          </a:xfrm>
          <a:prstGeom prst="line">
            <a:avLst/>
          </a:prstGeom>
          <a:ln w="6350" cap="flat" cmpd="sng">
            <a:solidFill>
              <a:srgbClr val="BFBFBF"/>
            </a:solidFill>
            <a:prstDash val="solid"/>
            <a:bevel/>
            <a:headEnd type="none" w="med" len="med"/>
            <a:tailEnd type="none" w="med" len="med"/>
          </a:ln>
        </p:spPr>
      </p:sp>
    </p:spTree>
  </p:cSld>
  <p:clrMapOvr>
    <a:masterClrMapping/>
  </p:clrMapOvr>
  <p:transition>
    <p:cover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3752215" y="1967230"/>
            <a:ext cx="4615180" cy="332295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任务一</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《国家学生体质健康标准》测试的意义和内容</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2" name="矩形 1"/>
          <p:cNvSpPr/>
          <p:nvPr/>
        </p:nvSpPr>
        <p:spPr>
          <a:xfrm>
            <a:off x="869950" y="544513"/>
            <a:ext cx="4651375" cy="398780"/>
          </a:xfrm>
          <a:prstGeom prst="rect">
            <a:avLst/>
          </a:prstGeom>
          <a:noFill/>
          <a:ln w="9525">
            <a:noFill/>
          </a:ln>
        </p:spPr>
        <p:txBody>
          <a:bodyPr anchor="t" anchorCtr="0">
            <a:spAutoFit/>
          </a:bodyPr>
          <a:p>
            <a:r>
              <a:rPr lang="zh-CN" altLang="en-US"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任务一</a:t>
            </a:r>
            <a:r>
              <a:rPr lang="en-US" alt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体育对人的作用</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31" name="îŝḷîḓé-文本框 65"/>
          <p:cNvSpPr txBox="1"/>
          <p:nvPr>
            <p:custDataLst>
              <p:tags r:id="rId1"/>
            </p:custDataLst>
          </p:nvPr>
        </p:nvSpPr>
        <p:spPr>
          <a:xfrm>
            <a:off x="6322695" y="1896110"/>
            <a:ext cx="5180330" cy="56388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进行《国家学生体质健康标准》测试的意义</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7" name="îŝḷîḓé-文本框 63"/>
          <p:cNvSpPr txBox="1"/>
          <p:nvPr>
            <p:custDataLst>
              <p:tags r:id="rId2"/>
            </p:custDataLst>
          </p:nvPr>
        </p:nvSpPr>
        <p:spPr>
          <a:xfrm>
            <a:off x="6307455" y="3003550"/>
            <a:ext cx="5729605" cy="502920"/>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《国家学生体质健康标准》的测试项目及评价要求</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48" name="îŝḷîḓé-文本框 61"/>
          <p:cNvSpPr txBox="1"/>
          <p:nvPr>
            <p:custDataLst>
              <p:tags r:id="rId3"/>
            </p:custDataLst>
          </p:nvPr>
        </p:nvSpPr>
        <p:spPr>
          <a:xfrm>
            <a:off x="6322695" y="3942080"/>
            <a:ext cx="5406390" cy="60452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《国家学生体质健康标准》测试项目操作方法</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grpSp>
        <p:nvGrpSpPr>
          <p:cNvPr id="7" name="组合 6"/>
          <p:cNvGrpSpPr/>
          <p:nvPr/>
        </p:nvGrpSpPr>
        <p:grpSpPr>
          <a:xfrm>
            <a:off x="1620889" y="1348740"/>
            <a:ext cx="3406612" cy="3433234"/>
            <a:chOff x="1472299" y="1847850"/>
            <a:chExt cx="3406612" cy="3433234"/>
          </a:xfrm>
        </p:grpSpPr>
        <p:sp>
          <p:nvSpPr>
            <p:cNvPr id="10" name="Polygon"/>
            <p:cNvSpPr/>
            <p:nvPr>
              <p:custDataLst>
                <p:tags r:id="rId4"/>
              </p:custDataLst>
            </p:nvPr>
          </p:nvSpPr>
          <p:spPr>
            <a:xfrm>
              <a:off x="2348598" y="1847850"/>
              <a:ext cx="1649779" cy="19050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1" name="Polygon"/>
            <p:cNvSpPr/>
            <p:nvPr>
              <p:custDataLst>
                <p:tags r:id="rId5"/>
              </p:custDataLst>
            </p:nvPr>
          </p:nvSpPr>
          <p:spPr>
            <a:xfrm>
              <a:off x="1472299"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4"/>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2" name="Polygon"/>
            <p:cNvSpPr/>
            <p:nvPr>
              <p:custDataLst>
                <p:tags r:id="rId6"/>
              </p:custDataLst>
            </p:nvPr>
          </p:nvSpPr>
          <p:spPr>
            <a:xfrm>
              <a:off x="3229132"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5"/>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7" name="Shape"/>
            <p:cNvSpPr/>
            <p:nvPr>
              <p:custDataLst>
                <p:tags r:id="rId7"/>
              </p:custDataLst>
            </p:nvPr>
          </p:nvSpPr>
          <p:spPr>
            <a:xfrm>
              <a:off x="3815841" y="4091411"/>
              <a:ext cx="476361" cy="474346"/>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8" name="Shape"/>
            <p:cNvSpPr/>
            <p:nvPr>
              <p:custDataLst>
                <p:tags r:id="rId8"/>
              </p:custDataLst>
            </p:nvPr>
          </p:nvSpPr>
          <p:spPr>
            <a:xfrm>
              <a:off x="3031839" y="2546350"/>
              <a:ext cx="283298" cy="508000"/>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9" name="Shape"/>
            <p:cNvSpPr/>
            <p:nvPr>
              <p:custDataLst>
                <p:tags r:id="rId9"/>
              </p:custDataLst>
            </p:nvPr>
          </p:nvSpPr>
          <p:spPr>
            <a:xfrm>
              <a:off x="2150390" y="4074583"/>
              <a:ext cx="293595" cy="508001"/>
            </a:xfrm>
            <a:custGeom>
              <a:avLst/>
              <a:gdLst/>
              <a:ahLst/>
              <a:cxnLst>
                <a:cxn ang="0">
                  <a:pos x="wd2" y="hd2"/>
                </a:cxn>
                <a:cxn ang="5400000">
                  <a:pos x="wd2" y="hd2"/>
                </a:cxn>
                <a:cxn ang="10800000">
                  <a:pos x="wd2" y="hd2"/>
                </a:cxn>
                <a:cxn ang="16200000">
                  <a:pos x="wd2" y="hd2"/>
                </a:cxn>
              </a:cxnLst>
              <a:rect l="0" t="0" r="r" b="b"/>
              <a:pathLst>
                <a:path w="21600" h="21600" extrusionOk="0">
                  <a:moveTo>
                    <a:pt x="18230" y="0"/>
                  </a:moveTo>
                  <a:cubicBezTo>
                    <a:pt x="3370" y="0"/>
                    <a:pt x="3370" y="0"/>
                    <a:pt x="3370" y="0"/>
                  </a:cubicBezTo>
                  <a:cubicBezTo>
                    <a:pt x="1302" y="0"/>
                    <a:pt x="0" y="797"/>
                    <a:pt x="0" y="1948"/>
                  </a:cubicBezTo>
                  <a:cubicBezTo>
                    <a:pt x="0" y="19210"/>
                    <a:pt x="0" y="19210"/>
                    <a:pt x="0" y="19210"/>
                  </a:cubicBezTo>
                  <a:cubicBezTo>
                    <a:pt x="0" y="20361"/>
                    <a:pt x="1302" y="21600"/>
                    <a:pt x="3370" y="21600"/>
                  </a:cubicBezTo>
                  <a:cubicBezTo>
                    <a:pt x="18230" y="21600"/>
                    <a:pt x="18230" y="21600"/>
                    <a:pt x="18230" y="21600"/>
                  </a:cubicBezTo>
                  <a:cubicBezTo>
                    <a:pt x="20298" y="21600"/>
                    <a:pt x="21600" y="20361"/>
                    <a:pt x="21600" y="19210"/>
                  </a:cubicBezTo>
                  <a:cubicBezTo>
                    <a:pt x="21600" y="1948"/>
                    <a:pt x="21600" y="1948"/>
                    <a:pt x="21600" y="1948"/>
                  </a:cubicBezTo>
                  <a:cubicBezTo>
                    <a:pt x="21600" y="797"/>
                    <a:pt x="20298" y="0"/>
                    <a:pt x="18230" y="0"/>
                  </a:cubicBezTo>
                  <a:close/>
                  <a:moveTo>
                    <a:pt x="10800" y="20361"/>
                  </a:moveTo>
                  <a:cubicBezTo>
                    <a:pt x="9421" y="20361"/>
                    <a:pt x="8119" y="19962"/>
                    <a:pt x="8119" y="19608"/>
                  </a:cubicBezTo>
                  <a:cubicBezTo>
                    <a:pt x="8119" y="18811"/>
                    <a:pt x="9421" y="18413"/>
                    <a:pt x="10800" y="18413"/>
                  </a:cubicBezTo>
                  <a:cubicBezTo>
                    <a:pt x="12179" y="18413"/>
                    <a:pt x="13481" y="18811"/>
                    <a:pt x="13481" y="19608"/>
                  </a:cubicBezTo>
                  <a:cubicBezTo>
                    <a:pt x="13481" y="19962"/>
                    <a:pt x="12179" y="20361"/>
                    <a:pt x="10800" y="20361"/>
                  </a:cubicBezTo>
                  <a:close/>
                  <a:moveTo>
                    <a:pt x="18919" y="17262"/>
                  </a:moveTo>
                  <a:cubicBezTo>
                    <a:pt x="2681" y="17262"/>
                    <a:pt x="2681" y="17262"/>
                    <a:pt x="2681" y="17262"/>
                  </a:cubicBezTo>
                  <a:cubicBezTo>
                    <a:pt x="2681" y="2744"/>
                    <a:pt x="2681" y="2744"/>
                    <a:pt x="2681" y="2744"/>
                  </a:cubicBezTo>
                  <a:cubicBezTo>
                    <a:pt x="18919" y="2744"/>
                    <a:pt x="18919" y="2744"/>
                    <a:pt x="18919" y="2744"/>
                  </a:cubicBezTo>
                  <a:lnTo>
                    <a:pt x="18919" y="17262"/>
                  </a:ln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sp>
        <p:nvSpPr>
          <p:cNvPr id="32" name="PA_库_Circle "/>
          <p:cNvSpPr/>
          <p:nvPr>
            <p:custDataLst>
              <p:tags r:id="rId10"/>
            </p:custDataLst>
          </p:nvPr>
        </p:nvSpPr>
        <p:spPr>
          <a:xfrm>
            <a:off x="5760085" y="3036475"/>
            <a:ext cx="508001" cy="508001"/>
          </a:xfrm>
          <a:prstGeom prst="ellipse">
            <a:avLst/>
          </a:prstGeom>
          <a:solidFill>
            <a:srgbClr val="1E4E79"/>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4" name="PA_库_Circle "/>
          <p:cNvSpPr/>
          <p:nvPr>
            <p:custDataLst>
              <p:tags r:id="rId11"/>
            </p:custDataLst>
          </p:nvPr>
        </p:nvSpPr>
        <p:spPr>
          <a:xfrm>
            <a:off x="5760085" y="4110346"/>
            <a:ext cx="508001" cy="508001"/>
          </a:xfrm>
          <a:prstGeom prst="ellipse">
            <a:avLst/>
          </a:prstGeom>
          <a:solidFill>
            <a:srgbClr val="F9D1D4"/>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5" name="PA_库_Circle "/>
          <p:cNvSpPr/>
          <p:nvPr>
            <p:custDataLst>
              <p:tags r:id="rId12"/>
            </p:custDataLst>
          </p:nvPr>
        </p:nvSpPr>
        <p:spPr>
          <a:xfrm>
            <a:off x="5760085" y="2069378"/>
            <a:ext cx="508001" cy="508001"/>
          </a:xfrm>
          <a:prstGeom prst="ellipse">
            <a:avLst/>
          </a:prstGeom>
          <a:solidFill>
            <a:srgbClr val="A7D7DA"/>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8" name="PA_库_形状 "/>
          <p:cNvSpPr/>
          <p:nvPr>
            <p:custDataLst>
              <p:tags r:id="rId13"/>
            </p:custDataLst>
          </p:nvPr>
        </p:nvSpPr>
        <p:spPr>
          <a:xfrm>
            <a:off x="5895367" y="4260901"/>
            <a:ext cx="222604" cy="221662"/>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9" name="PA_库_形状 "/>
          <p:cNvSpPr/>
          <p:nvPr>
            <p:custDataLst>
              <p:tags r:id="rId14"/>
            </p:custDataLst>
          </p:nvPr>
        </p:nvSpPr>
        <p:spPr>
          <a:xfrm>
            <a:off x="5937902" y="2186769"/>
            <a:ext cx="152367" cy="273219"/>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40" name="PA_库_形状 "/>
          <p:cNvSpPr/>
          <p:nvPr>
            <p:custDataLst>
              <p:tags r:id="rId15"/>
            </p:custDataLst>
          </p:nvPr>
        </p:nvSpPr>
        <p:spPr>
          <a:xfrm>
            <a:off x="5929850" y="3163310"/>
            <a:ext cx="144045" cy="249238"/>
          </a:xfrm>
          <a:custGeom>
            <a:avLst/>
            <a:gdLst/>
            <a:ahLst/>
            <a:cxnLst>
              <a:cxn ang="0">
                <a:pos x="wd2" y="hd2"/>
              </a:cxn>
              <a:cxn ang="5400000">
                <a:pos x="wd2" y="hd2"/>
              </a:cxn>
              <a:cxn ang="10800000">
                <a:pos x="wd2" y="hd2"/>
              </a:cxn>
              <a:cxn ang="16200000">
                <a:pos x="wd2" y="hd2"/>
              </a:cxn>
            </a:cxnLst>
            <a:rect l="0" t="0" r="r" b="b"/>
            <a:pathLst>
              <a:path w="21600" h="21600" extrusionOk="0">
                <a:moveTo>
                  <a:pt x="18230" y="0"/>
                </a:moveTo>
                <a:cubicBezTo>
                  <a:pt x="3370" y="0"/>
                  <a:pt x="3370" y="0"/>
                  <a:pt x="3370" y="0"/>
                </a:cubicBezTo>
                <a:cubicBezTo>
                  <a:pt x="1302" y="0"/>
                  <a:pt x="0" y="797"/>
                  <a:pt x="0" y="1948"/>
                </a:cubicBezTo>
                <a:cubicBezTo>
                  <a:pt x="0" y="19210"/>
                  <a:pt x="0" y="19210"/>
                  <a:pt x="0" y="19210"/>
                </a:cubicBezTo>
                <a:cubicBezTo>
                  <a:pt x="0" y="20361"/>
                  <a:pt x="1302" y="21600"/>
                  <a:pt x="3370" y="21600"/>
                </a:cubicBezTo>
                <a:cubicBezTo>
                  <a:pt x="18230" y="21600"/>
                  <a:pt x="18230" y="21600"/>
                  <a:pt x="18230" y="21600"/>
                </a:cubicBezTo>
                <a:cubicBezTo>
                  <a:pt x="20298" y="21600"/>
                  <a:pt x="21600" y="20361"/>
                  <a:pt x="21600" y="19210"/>
                </a:cubicBezTo>
                <a:cubicBezTo>
                  <a:pt x="21600" y="1948"/>
                  <a:pt x="21600" y="1948"/>
                  <a:pt x="21600" y="1948"/>
                </a:cubicBezTo>
                <a:cubicBezTo>
                  <a:pt x="21600" y="797"/>
                  <a:pt x="20298" y="0"/>
                  <a:pt x="18230" y="0"/>
                </a:cubicBezTo>
                <a:close/>
                <a:moveTo>
                  <a:pt x="10800" y="20361"/>
                </a:moveTo>
                <a:cubicBezTo>
                  <a:pt x="9421" y="20361"/>
                  <a:pt x="8119" y="19962"/>
                  <a:pt x="8119" y="19608"/>
                </a:cubicBezTo>
                <a:cubicBezTo>
                  <a:pt x="8119" y="18811"/>
                  <a:pt x="9421" y="18413"/>
                  <a:pt x="10800" y="18413"/>
                </a:cubicBezTo>
                <a:cubicBezTo>
                  <a:pt x="12179" y="18413"/>
                  <a:pt x="13481" y="18811"/>
                  <a:pt x="13481" y="19608"/>
                </a:cubicBezTo>
                <a:cubicBezTo>
                  <a:pt x="13481" y="19962"/>
                  <a:pt x="12179" y="20361"/>
                  <a:pt x="10800" y="20361"/>
                </a:cubicBezTo>
                <a:close/>
                <a:moveTo>
                  <a:pt x="18919" y="17262"/>
                </a:moveTo>
                <a:cubicBezTo>
                  <a:pt x="2681" y="17262"/>
                  <a:pt x="2681" y="17262"/>
                  <a:pt x="2681" y="17262"/>
                </a:cubicBezTo>
                <a:cubicBezTo>
                  <a:pt x="2681" y="2744"/>
                  <a:pt x="2681" y="2744"/>
                  <a:pt x="2681" y="2744"/>
                </a:cubicBezTo>
                <a:cubicBezTo>
                  <a:pt x="18919" y="2744"/>
                  <a:pt x="18919" y="2744"/>
                  <a:pt x="18919" y="2744"/>
                </a:cubicBezTo>
                <a:lnTo>
                  <a:pt x="18919" y="17262"/>
                </a:lnTo>
                <a:close/>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 presetClass="entr" presetSubtype="2" decel="100000" fill="hold" grpId="0" nodeType="withEffect" nodePh="1">
                                  <p:stCondLst>
                                    <p:cond delay="250"/>
                                  </p:stCondLst>
                                  <p:endCondLst>
                                    <p:cond evt="begin" delay="0">
                                      <p:tn val="10"/>
                                    </p:cond>
                                  </p:endCondLst>
                                  <p:childTnLst>
                                    <p:set>
                                      <p:cBhvr>
                                        <p:cTn id="11" dur="1" fill="hold">
                                          <p:stCondLst>
                                            <p:cond delay="0"/>
                                          </p:stCondLst>
                                        </p:cTn>
                                        <p:tgtEl>
                                          <p:spTgt spid="32">
                                            <p:txEl>
                                              <p:charRg st="4294967295" end="4294967295"/>
                                            </p:txEl>
                                          </p:spTgt>
                                        </p:tgtEl>
                                        <p:attrNameLst>
                                          <p:attrName>style.visibility</p:attrName>
                                        </p:attrNameLst>
                                      </p:cBhvr>
                                      <p:to>
                                        <p:strVal val="visible"/>
                                      </p:to>
                                    </p:set>
                                    <p:anim calcmode="lin" valueType="num">
                                      <p:cBhvr additive="base">
                                        <p:cTn id="12" dur="1500" fill="hold"/>
                                        <p:tgtEl>
                                          <p:spTgt spid="3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3" dur="1500" fill="hold"/>
                                        <p:tgtEl>
                                          <p:spTgt spid="32">
                                            <p:txEl>
                                              <p:charRg st="4294967295" end="4294967295"/>
                                            </p:txEl>
                                          </p:spTgt>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nodePh="1">
                                  <p:stCondLst>
                                    <p:cond delay="250"/>
                                  </p:stCondLst>
                                  <p:endCondLst>
                                    <p:cond evt="begin" delay="0">
                                      <p:tn val="14"/>
                                    </p:cond>
                                  </p:endCondLst>
                                  <p:childTnLst>
                                    <p:set>
                                      <p:cBhvr>
                                        <p:cTn id="15" dur="1" fill="hold">
                                          <p:stCondLst>
                                            <p:cond delay="0"/>
                                          </p:stCondLst>
                                        </p:cTn>
                                        <p:tgtEl>
                                          <p:spTgt spid="34">
                                            <p:txEl>
                                              <p:charRg st="4294967295" end="4294967295"/>
                                            </p:txEl>
                                          </p:spTgt>
                                        </p:tgtEl>
                                        <p:attrNameLst>
                                          <p:attrName>style.visibility</p:attrName>
                                        </p:attrNameLst>
                                      </p:cBhvr>
                                      <p:to>
                                        <p:strVal val="visible"/>
                                      </p:to>
                                    </p:set>
                                    <p:anim calcmode="lin" valueType="num">
                                      <p:cBhvr additive="base">
                                        <p:cTn id="16" dur="1500" fill="hold"/>
                                        <p:tgtEl>
                                          <p:spTgt spid="34">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7" dur="1500" fill="hold"/>
                                        <p:tgtEl>
                                          <p:spTgt spid="34">
                                            <p:txEl>
                                              <p:charRg st="4294967295" end="4294967295"/>
                                            </p:txEl>
                                          </p:spTgt>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nodePh="1">
                                  <p:stCondLst>
                                    <p:cond delay="250"/>
                                  </p:stCondLst>
                                  <p:endCondLst>
                                    <p:cond evt="begin" delay="0">
                                      <p:tn val="18"/>
                                    </p:cond>
                                  </p:endCondLst>
                                  <p:childTnLst>
                                    <p:set>
                                      <p:cBhvr>
                                        <p:cTn id="19" dur="1" fill="hold">
                                          <p:stCondLst>
                                            <p:cond delay="0"/>
                                          </p:stCondLst>
                                        </p:cTn>
                                        <p:tgtEl>
                                          <p:spTgt spid="35">
                                            <p:txEl>
                                              <p:charRg st="4294967295" end="4294967295"/>
                                            </p:txEl>
                                          </p:spTgt>
                                        </p:tgtEl>
                                        <p:attrNameLst>
                                          <p:attrName>style.visibility</p:attrName>
                                        </p:attrNameLst>
                                      </p:cBhvr>
                                      <p:to>
                                        <p:strVal val="visible"/>
                                      </p:to>
                                    </p:set>
                                    <p:anim calcmode="lin" valueType="num">
                                      <p:cBhvr additive="base">
                                        <p:cTn id="20" dur="1500" fill="hold"/>
                                        <p:tgtEl>
                                          <p:spTgt spid="3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1" dur="1500" fill="hold"/>
                                        <p:tgtEl>
                                          <p:spTgt spid="35">
                                            <p:txEl>
                                              <p:charRg st="4294967295" end="4294967295"/>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nodePh="1">
                                  <p:stCondLst>
                                    <p:cond delay="250"/>
                                  </p:stCondLst>
                                  <p:endCondLst>
                                    <p:cond evt="begin" delay="0">
                                      <p:tn val="22"/>
                                    </p:cond>
                                  </p:endCondLst>
                                  <p:childTnLst>
                                    <p:set>
                                      <p:cBhvr>
                                        <p:cTn id="23" dur="1" fill="hold">
                                          <p:stCondLst>
                                            <p:cond delay="0"/>
                                          </p:stCondLst>
                                        </p:cTn>
                                        <p:tgtEl>
                                          <p:spTgt spid="38">
                                            <p:txEl>
                                              <p:charRg st="4294967295" end="4294967295"/>
                                            </p:txEl>
                                          </p:spTgt>
                                        </p:tgtEl>
                                        <p:attrNameLst>
                                          <p:attrName>style.visibility</p:attrName>
                                        </p:attrNameLst>
                                      </p:cBhvr>
                                      <p:to>
                                        <p:strVal val="visible"/>
                                      </p:to>
                                    </p:set>
                                    <p:anim calcmode="lin" valueType="num">
                                      <p:cBhvr additive="base">
                                        <p:cTn id="24" dur="1500" fill="hold"/>
                                        <p:tgtEl>
                                          <p:spTgt spid="3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5" dur="1500" fill="hold"/>
                                        <p:tgtEl>
                                          <p:spTgt spid="38">
                                            <p:txEl>
                                              <p:charRg st="4294967295" end="4294967295"/>
                                            </p:txEl>
                                          </p:spTgt>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nodePh="1">
                                  <p:stCondLst>
                                    <p:cond delay="250"/>
                                  </p:stCondLst>
                                  <p:endCondLst>
                                    <p:cond evt="begin" delay="0">
                                      <p:tn val="26"/>
                                    </p:cond>
                                  </p:endCondLst>
                                  <p:childTnLst>
                                    <p:set>
                                      <p:cBhvr>
                                        <p:cTn id="27" dur="1" fill="hold">
                                          <p:stCondLst>
                                            <p:cond delay="0"/>
                                          </p:stCondLst>
                                        </p:cTn>
                                        <p:tgtEl>
                                          <p:spTgt spid="39">
                                            <p:txEl>
                                              <p:charRg st="4294967295" end="4294967295"/>
                                            </p:txEl>
                                          </p:spTgt>
                                        </p:tgtEl>
                                        <p:attrNameLst>
                                          <p:attrName>style.visibility</p:attrName>
                                        </p:attrNameLst>
                                      </p:cBhvr>
                                      <p:to>
                                        <p:strVal val="visible"/>
                                      </p:to>
                                    </p:set>
                                    <p:anim calcmode="lin" valueType="num">
                                      <p:cBhvr additive="base">
                                        <p:cTn id="28" dur="1500" fill="hold"/>
                                        <p:tgtEl>
                                          <p:spTgt spid="3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9" dur="1500" fill="hold"/>
                                        <p:tgtEl>
                                          <p:spTgt spid="39">
                                            <p:txEl>
                                              <p:charRg st="4294967295" end="4294967295"/>
                                            </p:txEl>
                                          </p:spTgt>
                                        </p:tgtEl>
                                        <p:attrNameLst>
                                          <p:attrName>ppt_y</p:attrName>
                                        </p:attrNameLst>
                                      </p:cBhvr>
                                      <p:tavLst>
                                        <p:tav tm="0">
                                          <p:val>
                                            <p:strVal val="#ppt_y"/>
                                          </p:val>
                                        </p:tav>
                                        <p:tav tm="100000">
                                          <p:val>
                                            <p:strVal val="#ppt_y"/>
                                          </p:val>
                                        </p:tav>
                                      </p:tavLst>
                                    </p:anim>
                                  </p:childTnLst>
                                </p:cTn>
                              </p:par>
                              <p:par>
                                <p:cTn id="30" presetID="2" presetClass="entr" presetSubtype="2" decel="100000" fill="hold" grpId="0" nodeType="withEffect" nodePh="1">
                                  <p:stCondLst>
                                    <p:cond delay="250"/>
                                  </p:stCondLst>
                                  <p:endCondLst>
                                    <p:cond evt="begin" delay="0">
                                      <p:tn val="30"/>
                                    </p:cond>
                                  </p:endCondLst>
                                  <p:childTnLst>
                                    <p:set>
                                      <p:cBhvr>
                                        <p:cTn id="31" dur="1" fill="hold">
                                          <p:stCondLst>
                                            <p:cond delay="0"/>
                                          </p:stCondLst>
                                        </p:cTn>
                                        <p:tgtEl>
                                          <p:spTgt spid="40">
                                            <p:txEl>
                                              <p:charRg st="4294967295" end="4294967295"/>
                                            </p:txEl>
                                          </p:spTgt>
                                        </p:tgtEl>
                                        <p:attrNameLst>
                                          <p:attrName>style.visibility</p:attrName>
                                        </p:attrNameLst>
                                      </p:cBhvr>
                                      <p:to>
                                        <p:strVal val="visible"/>
                                      </p:to>
                                    </p:set>
                                    <p:anim calcmode="lin" valueType="num">
                                      <p:cBhvr additive="base">
                                        <p:cTn id="32" dur="1500" fill="hold"/>
                                        <p:tgtEl>
                                          <p:spTgt spid="40">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3" dur="1500" fill="hold"/>
                                        <p:tgtEl>
                                          <p:spTgt spid="40">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autoUpdateAnimBg="0"/>
      <p:bldP spid="34" grpId="0" bldLvl="0" animBg="1" autoUpdateAnimBg="0"/>
      <p:bldP spid="35" grpId="0" bldLvl="0" animBg="1" autoUpdateAnimBg="0"/>
      <p:bldP spid="38" grpId="0" bldLvl="0" animBg="1" autoUpdateAnimBg="0"/>
      <p:bldP spid="39" grpId="0" bldLvl="0" animBg="1" autoUpdateAnimBg="0"/>
      <p:bldP spid="40" grpId="0" bldLvl="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3" name="TextBox 3"/>
          <p:cNvSpPr/>
          <p:nvPr/>
        </p:nvSpPr>
        <p:spPr>
          <a:xfrm>
            <a:off x="910908" y="536893"/>
            <a:ext cx="9721850" cy="554037"/>
          </a:xfrm>
          <a:prstGeom prst="rect">
            <a:avLst/>
          </a:prstGeom>
          <a:noFill/>
          <a:ln w="9525">
            <a:noFill/>
          </a:ln>
        </p:spPr>
        <p:txBody>
          <a:bodyPr anchor="t" anchorCtr="0">
            <a:spAutoFit/>
          </a:bodyPr>
          <a:p>
            <a:pPr>
              <a:lnSpc>
                <a:spcPct val="150000"/>
              </a:lnSpc>
            </a:pP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一、进行</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国家学生体质健康标准</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测试的意义</a:t>
            </a:r>
            <a:endPar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endParaRPr>
          </a:p>
        </p:txBody>
      </p:sp>
      <p:sp>
        <p:nvSpPr>
          <p:cNvPr id="5124" name="TextBox 10"/>
          <p:cNvSpPr/>
          <p:nvPr/>
        </p:nvSpPr>
        <p:spPr>
          <a:xfrm>
            <a:off x="911225" y="1638300"/>
            <a:ext cx="10507663" cy="1339850"/>
          </a:xfrm>
          <a:prstGeom prst="rect">
            <a:avLst/>
          </a:prstGeom>
          <a:noFill/>
          <a:ln w="9525">
            <a:noFill/>
          </a:ln>
        </p:spPr>
        <p:txBody>
          <a:bodyPr anchor="t" anchorCtr="0">
            <a:spAutoFit/>
          </a:bodyPr>
          <a:p>
            <a:pPr>
              <a:lnSpc>
                <a:spcPct val="150000"/>
              </a:lnSpc>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国家学生体质健康标准</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是</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国家体育锻炼标准</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的组成部分，是</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国家体育锻炼标准</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在学校的具体实施。</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国家学生体质健康标准</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是促进学生体质健康发展、激励学生积极进行身体锻炼的教育手段，是学生体质健康的个体评价标准，也是学生毕业的基本条件。</a:t>
            </a:r>
            <a:endParaRPr lang="zh-CN" altLang="en-US" dirty="0">
              <a:latin typeface="Arial" panose="020B0604020202020204" pitchFamily="34" charset="0"/>
              <a:ea typeface="宋体" panose="02010600030101010101" pitchFamily="2" charset="-122"/>
            </a:endParaRPr>
          </a:p>
        </p:txBody>
      </p:sp>
      <p:pic>
        <p:nvPicPr>
          <p:cNvPr id="5125" name="图片 5" descr="跑步 修.png"/>
          <p:cNvPicPr>
            <a:picLocks noChangeAspect="1"/>
          </p:cNvPicPr>
          <p:nvPr/>
        </p:nvPicPr>
        <p:blipFill>
          <a:blip r:embed="rId1"/>
          <a:stretch>
            <a:fillRect/>
          </a:stretch>
        </p:blipFill>
        <p:spPr>
          <a:xfrm>
            <a:off x="996950" y="3746500"/>
            <a:ext cx="2135188" cy="2016125"/>
          </a:xfrm>
          <a:prstGeom prst="rect">
            <a:avLst/>
          </a:prstGeom>
          <a:noFill/>
          <a:ln w="9525">
            <a:noFill/>
          </a:ln>
        </p:spPr>
      </p:pic>
      <p:pic>
        <p:nvPicPr>
          <p:cNvPr id="5126" name="图片 6" descr="跑步 修.png"/>
          <p:cNvPicPr>
            <a:picLocks noChangeAspect="1"/>
          </p:cNvPicPr>
          <p:nvPr/>
        </p:nvPicPr>
        <p:blipFill>
          <a:blip r:embed="rId1"/>
          <a:stretch>
            <a:fillRect/>
          </a:stretch>
        </p:blipFill>
        <p:spPr>
          <a:xfrm>
            <a:off x="3116263" y="3740150"/>
            <a:ext cx="2133600" cy="2014538"/>
          </a:xfrm>
          <a:prstGeom prst="rect">
            <a:avLst/>
          </a:prstGeom>
          <a:noFill/>
          <a:ln w="9525">
            <a:noFill/>
          </a:ln>
        </p:spPr>
      </p:pic>
      <p:pic>
        <p:nvPicPr>
          <p:cNvPr id="5127" name="图片 7" descr="跑步 修.png"/>
          <p:cNvPicPr>
            <a:picLocks noChangeAspect="1"/>
          </p:cNvPicPr>
          <p:nvPr/>
        </p:nvPicPr>
        <p:blipFill>
          <a:blip r:embed="rId1"/>
          <a:stretch>
            <a:fillRect/>
          </a:stretch>
        </p:blipFill>
        <p:spPr>
          <a:xfrm>
            <a:off x="5230813" y="3727450"/>
            <a:ext cx="2133600" cy="2016125"/>
          </a:xfrm>
          <a:prstGeom prst="rect">
            <a:avLst/>
          </a:prstGeom>
          <a:noFill/>
          <a:ln w="9525">
            <a:noFill/>
          </a:ln>
        </p:spPr>
      </p:pic>
      <p:pic>
        <p:nvPicPr>
          <p:cNvPr id="5128" name="图片 8" descr="跑步 修.png"/>
          <p:cNvPicPr>
            <a:picLocks noChangeAspect="1"/>
          </p:cNvPicPr>
          <p:nvPr/>
        </p:nvPicPr>
        <p:blipFill>
          <a:blip r:embed="rId1"/>
          <a:stretch>
            <a:fillRect/>
          </a:stretch>
        </p:blipFill>
        <p:spPr>
          <a:xfrm>
            <a:off x="7332663" y="3740150"/>
            <a:ext cx="2135187" cy="2014538"/>
          </a:xfrm>
          <a:prstGeom prst="rect">
            <a:avLst/>
          </a:prstGeom>
          <a:noFill/>
          <a:ln w="9525">
            <a:noFill/>
          </a:ln>
        </p:spPr>
      </p:pic>
      <p:pic>
        <p:nvPicPr>
          <p:cNvPr id="5129" name="图片 9" descr="跑步 修.png"/>
          <p:cNvPicPr>
            <a:picLocks noChangeAspect="1"/>
          </p:cNvPicPr>
          <p:nvPr/>
        </p:nvPicPr>
        <p:blipFill>
          <a:blip r:embed="rId1"/>
          <a:stretch>
            <a:fillRect/>
          </a:stretch>
        </p:blipFill>
        <p:spPr>
          <a:xfrm>
            <a:off x="9447213" y="3773488"/>
            <a:ext cx="2135187" cy="2016125"/>
          </a:xfrm>
          <a:prstGeom prst="rect">
            <a:avLst/>
          </a:prstGeom>
          <a:noFill/>
          <a:ln w="9525">
            <a:noFill/>
          </a:ln>
        </p:spPr>
      </p:pic>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5"/>
          <p:cNvGrpSpPr/>
          <p:nvPr/>
        </p:nvGrpSpPr>
        <p:grpSpPr>
          <a:xfrm>
            <a:off x="1117600" y="2166938"/>
            <a:ext cx="9934575" cy="1912937"/>
            <a:chOff x="0" y="0"/>
            <a:chExt cx="9935212" cy="1682617"/>
          </a:xfrm>
        </p:grpSpPr>
        <p:sp>
          <p:nvSpPr>
            <p:cNvPr id="6147" name="圆角矩形 6"/>
            <p:cNvSpPr/>
            <p:nvPr/>
          </p:nvSpPr>
          <p:spPr>
            <a:xfrm>
              <a:off x="0" y="152200"/>
              <a:ext cx="9925052" cy="1338536"/>
            </a:xfrm>
            <a:prstGeom prst="roundRect">
              <a:avLst>
                <a:gd name="adj" fmla="val 437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48" name="等腰三角形 9"/>
            <p:cNvSpPr/>
            <p:nvPr/>
          </p:nvSpPr>
          <p:spPr>
            <a:xfrm flipH="1">
              <a:off x="106945" y="0"/>
              <a:ext cx="288032" cy="171464"/>
            </a:xfrm>
            <a:prstGeom prst="triangle">
              <a:avLst>
                <a:gd name="adj" fmla="val 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49" name="TextBox 6"/>
            <p:cNvSpPr/>
            <p:nvPr/>
          </p:nvSpPr>
          <p:spPr>
            <a:xfrm>
              <a:off x="37096" y="149814"/>
              <a:ext cx="9898116" cy="1532803"/>
            </a:xfrm>
            <a:prstGeom prst="rect">
              <a:avLst/>
            </a:prstGeom>
            <a:noFill/>
            <a:ln w="9525">
              <a:noFill/>
            </a:ln>
          </p:spPr>
          <p:txBody>
            <a:bodyPr anchor="t" anchorCtr="0">
              <a:spAutoFit/>
            </a:bodyPr>
            <a:p>
              <a:pPr>
                <a:lnSpc>
                  <a:spcPct val="130000"/>
                </a:lnSpc>
              </a:pP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初中、高中、大学各年级均为必测三个项目，选测三个项目，合计需要测试六个项目。身高、体重、肺活量为必测项目。从 </a:t>
              </a:r>
              <a:r>
                <a:rPr lang="en-US"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1000 </a:t>
              </a: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米跑（男）、</a:t>
              </a:r>
              <a:r>
                <a:rPr lang="en-US"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800 </a:t>
              </a: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米跑（女）、台阶试验中选测一项；从坐位体前屈、掷实心球、仰卧起坐（女）、引体向上（男）、握力体重指数中选测一项；从 </a:t>
              </a:r>
              <a:r>
                <a:rPr lang="en-US"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50 </a:t>
              </a: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米跑、立定跳远、跳绳、篮球运球、足球运球、排球垫球中选测一项。</a:t>
              </a:r>
              <a:endPar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 name="组合 13"/>
          <p:cNvGrpSpPr/>
          <p:nvPr/>
        </p:nvGrpSpPr>
        <p:grpSpPr>
          <a:xfrm>
            <a:off x="1139825" y="4560888"/>
            <a:ext cx="9925050" cy="1281112"/>
            <a:chOff x="0" y="0"/>
            <a:chExt cx="9925052" cy="1281817"/>
          </a:xfrm>
        </p:grpSpPr>
        <p:sp>
          <p:nvSpPr>
            <p:cNvPr id="6151" name="圆角矩形 14"/>
            <p:cNvSpPr/>
            <p:nvPr/>
          </p:nvSpPr>
          <p:spPr>
            <a:xfrm>
              <a:off x="0" y="152200"/>
              <a:ext cx="9925052" cy="1122512"/>
            </a:xfrm>
            <a:prstGeom prst="roundRect">
              <a:avLst>
                <a:gd name="adj" fmla="val 437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等腰三角形 15"/>
            <p:cNvSpPr/>
            <p:nvPr/>
          </p:nvSpPr>
          <p:spPr>
            <a:xfrm flipH="1">
              <a:off x="106945" y="0"/>
              <a:ext cx="288032" cy="171464"/>
            </a:xfrm>
            <a:prstGeom prst="triangle">
              <a:avLst>
                <a:gd name="adj" fmla="val 0"/>
              </a:avLst>
            </a:prstGeom>
            <a:solidFill>
              <a:srgbClr val="FF85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3" name="TextBox 6"/>
            <p:cNvSpPr/>
            <p:nvPr/>
          </p:nvSpPr>
          <p:spPr>
            <a:xfrm>
              <a:off x="37096" y="144306"/>
              <a:ext cx="9793088" cy="1137511"/>
            </a:xfrm>
            <a:prstGeom prst="rect">
              <a:avLst/>
            </a:prstGeom>
            <a:noFill/>
            <a:ln w="9525">
              <a:noFill/>
            </a:ln>
          </p:spPr>
          <p:txBody>
            <a:bodyPr anchor="t" anchorCtr="0">
              <a:spAutoFit/>
            </a:bodyPr>
            <a:p>
              <a:pPr algn="just">
                <a:lnSpc>
                  <a:spcPct val="130000"/>
                </a:lnSpc>
              </a:pP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初中、高中、大学各年级的评价指标有五项。在评价后，以 </a:t>
              </a:r>
              <a:r>
                <a:rPr lang="en-US"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100 </a:t>
              </a: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分进行记分，各项评价分数的权重系数是：身高标准体重 </a:t>
              </a:r>
              <a:r>
                <a:rPr lang="en-US"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分；台阶指数或耐力测试 </a:t>
              </a:r>
              <a:r>
                <a:rPr lang="en-US"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30 </a:t>
              </a: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分；肺活量体重指数 </a:t>
              </a:r>
              <a:r>
                <a:rPr lang="en-US"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20 </a:t>
              </a: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分；</a:t>
              </a:r>
              <a:r>
                <a:rPr lang="en-US"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50 </a:t>
              </a: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米跑或立定跳远 </a:t>
              </a:r>
              <a:r>
                <a:rPr lang="en-US"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20 </a:t>
              </a: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分；握力体重指数或仰卧起坐（女子）或坐位体前屈 </a:t>
              </a:r>
              <a:r>
                <a:rPr lang="en-US"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20 </a:t>
              </a: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分。</a:t>
              </a:r>
              <a:endPar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155" name="矩形 16"/>
          <p:cNvSpPr/>
          <p:nvPr/>
        </p:nvSpPr>
        <p:spPr>
          <a:xfrm>
            <a:off x="1117600" y="635000"/>
            <a:ext cx="5862638" cy="482600"/>
          </a:xfrm>
          <a:prstGeom prst="rect">
            <a:avLst/>
          </a:prstGeom>
          <a:noFill/>
          <a:ln w="9525">
            <a:noFill/>
          </a:ln>
        </p:spPr>
        <p:txBody>
          <a:bodyPr wrap="none" anchor="t" anchorCtr="0">
            <a:spAutoFit/>
          </a:bodyPr>
          <a:p>
            <a:pPr>
              <a:lnSpc>
                <a:spcPct val="150000"/>
              </a:lnSpc>
            </a:pP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二、</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国家体质健康标准</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的测试项目及评价要求</a:t>
            </a:r>
            <a:endPar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endParaRPr>
          </a:p>
        </p:txBody>
      </p:sp>
      <p:sp>
        <p:nvSpPr>
          <p:cNvPr id="6156" name="矩形 17"/>
          <p:cNvSpPr/>
          <p:nvPr/>
        </p:nvSpPr>
        <p:spPr>
          <a:xfrm>
            <a:off x="1014413" y="1792288"/>
            <a:ext cx="6186487" cy="369887"/>
          </a:xfrm>
          <a:prstGeom prst="rect">
            <a:avLst/>
          </a:prstGeom>
          <a:noFill/>
          <a:ln w="9525">
            <a:noFill/>
          </a:ln>
        </p:spPr>
        <p:txBody>
          <a:bodyPr wrap="none" anchor="t" anchorCtr="0">
            <a:spAutoFit/>
          </a:bodyPr>
          <a:p>
            <a:r>
              <a:rPr lang="zh-CN" altLang="en-US" dirty="0">
                <a:latin typeface="Arial" panose="020B0604020202020204" pitchFamily="34" charset="0"/>
                <a:ea typeface="宋体" panose="02010600030101010101" pitchFamily="2" charset="-122"/>
              </a:rPr>
              <a:t>（一）各年级的测试项目（初中、高中、大学各年级部分）</a:t>
            </a:r>
            <a:endParaRPr lang="zh-CN" altLang="en-US" dirty="0">
              <a:latin typeface="Arial" panose="020B0604020202020204" pitchFamily="34" charset="0"/>
              <a:ea typeface="宋体" panose="02010600030101010101" pitchFamily="2" charset="-122"/>
            </a:endParaRPr>
          </a:p>
        </p:txBody>
      </p:sp>
      <p:sp>
        <p:nvSpPr>
          <p:cNvPr id="6157" name="矩形 18"/>
          <p:cNvSpPr/>
          <p:nvPr/>
        </p:nvSpPr>
        <p:spPr>
          <a:xfrm>
            <a:off x="1003300" y="4192588"/>
            <a:ext cx="6184900" cy="369887"/>
          </a:xfrm>
          <a:prstGeom prst="rect">
            <a:avLst/>
          </a:prstGeom>
          <a:noFill/>
          <a:ln w="9525">
            <a:noFill/>
          </a:ln>
        </p:spPr>
        <p:txBody>
          <a:bodyPr wrap="none" anchor="t" anchorCtr="0">
            <a:spAutoFit/>
          </a:bodyPr>
          <a:p>
            <a:r>
              <a:rPr lang="zh-CN" altLang="en-US" dirty="0">
                <a:latin typeface="Arial" panose="020B0604020202020204" pitchFamily="34" charset="0"/>
                <a:ea typeface="宋体" panose="02010600030101010101" pitchFamily="2" charset="-122"/>
              </a:rPr>
              <a:t>（二）各年级的评价指标（初中、高中、大学各年级部分）</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decel="10000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单元五</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体质健康与评价</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1" name="矩形 15"/>
          <p:cNvSpPr/>
          <p:nvPr/>
        </p:nvSpPr>
        <p:spPr>
          <a:xfrm>
            <a:off x="774700" y="1735455"/>
            <a:ext cx="7772400" cy="4368800"/>
          </a:xfrm>
          <a:prstGeom prst="rect">
            <a:avLst/>
          </a:prstGeom>
          <a:noFill/>
          <a:ln w="9525">
            <a:noFill/>
          </a:ln>
        </p:spPr>
        <p:txBody>
          <a:bodyPr wrap="square" anchor="t" anchorCtr="0">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测试和评价的结果是自己的事，不要同其他同学比，应着眼于自己的进步与提高。</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测试和评价的结果是可信的，它可作为你设定锻炼目标的依据和自我评价的基点。</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测试和评价涉及身体形态和身体成分、心血管系统功能、肌肉的力量以及身体的柔韧性这四个方面。</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测试和评价的所涉及的四个方面都与你终生健康的每个特定状况有密切联系，而每一项测试内容又都反映了你身体健康素质的一个或多个要素。</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测试和评价标准根据学生的年龄、性别不同而有所差异。</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测试和评价结果的最终解释不只是你得了多少分，更是对你身体健康素质现状的分析。</a:t>
            </a:r>
            <a:endParaRPr lang="zh-CN" altLang="en-US" dirty="0">
              <a:latin typeface="Arial" panose="020B0604020202020204" pitchFamily="34" charset="0"/>
              <a:ea typeface="宋体" panose="02010600030101010101" pitchFamily="2" charset="-122"/>
            </a:endParaRPr>
          </a:p>
        </p:txBody>
      </p:sp>
      <p:sp>
        <p:nvSpPr>
          <p:cNvPr id="7173" name="矩形 8"/>
          <p:cNvSpPr/>
          <p:nvPr/>
        </p:nvSpPr>
        <p:spPr>
          <a:xfrm>
            <a:off x="785813" y="1209675"/>
            <a:ext cx="2724150" cy="369888"/>
          </a:xfrm>
          <a:prstGeom prst="rect">
            <a:avLst/>
          </a:prstGeom>
          <a:noFill/>
          <a:ln w="9525">
            <a:noFill/>
          </a:ln>
        </p:spPr>
        <p:txBody>
          <a:bodyPr wrap="none" anchor="t" anchorCtr="0">
            <a:spAutoFit/>
          </a:bodyPr>
          <a:p>
            <a:r>
              <a:rPr lang="zh-CN" altLang="en-US" dirty="0">
                <a:latin typeface="Arial" panose="020B0604020202020204" pitchFamily="34" charset="0"/>
                <a:ea typeface="宋体" panose="02010600030101010101" pitchFamily="2" charset="-122"/>
              </a:rPr>
              <a:t>（三）测试和评价的理念</a:t>
            </a:r>
            <a:endParaRPr lang="zh-CN" altLang="en-US" dirty="0">
              <a:latin typeface="Arial" panose="020B0604020202020204" pitchFamily="34" charset="0"/>
              <a:ea typeface="宋体" panose="02010600030101010101" pitchFamily="2" charset="-122"/>
            </a:endParaRPr>
          </a:p>
        </p:txBody>
      </p:sp>
      <p:sp>
        <p:nvSpPr>
          <p:cNvPr id="6155" name="矩形 16"/>
          <p:cNvSpPr/>
          <p:nvPr>
            <p:custDataLst>
              <p:tags r:id="rId1"/>
            </p:custDataLst>
          </p:nvPr>
        </p:nvSpPr>
        <p:spPr>
          <a:xfrm>
            <a:off x="977900" y="571500"/>
            <a:ext cx="5862638" cy="482600"/>
          </a:xfrm>
          <a:prstGeom prst="rect">
            <a:avLst/>
          </a:prstGeom>
          <a:noFill/>
          <a:ln w="9525">
            <a:noFill/>
          </a:ln>
        </p:spPr>
        <p:txBody>
          <a:bodyPr wrap="none" anchor="t" anchorCtr="0">
            <a:spAutoFit/>
          </a:bodyPr>
          <a:p>
            <a:pPr>
              <a:lnSpc>
                <a:spcPct val="150000"/>
              </a:lnSpc>
            </a:pP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二、</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国家体质健康标准</a:t>
            </a:r>
            <a:r>
              <a:rPr lang="en-US" altLang="zh-CN" sz="2000" b="1" dirty="0">
                <a:solidFill>
                  <a:srgbClr val="595959"/>
                </a:solidFill>
                <a:latin typeface="宋体" panose="02010600030101010101" pitchFamily="2" charset="-122"/>
                <a:ea typeface="宋体" panose="02010600030101010101" pitchFamily="2" charset="-122"/>
                <a:sym typeface="Arial" panose="020B0604020202020204" pitchFamily="34" charset="0"/>
              </a:rPr>
              <a:t>》</a:t>
            </a:r>
            <a:r>
              <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rPr>
              <a:t>的测试项目及评价要求</a:t>
            </a:r>
            <a:endParaRPr lang="zh-CN" altLang="en-US" sz="2000" b="1" dirty="0">
              <a:solidFill>
                <a:srgbClr val="595959"/>
              </a:solidFill>
              <a:latin typeface="宋体" panose="02010600030101010101" pitchFamily="2" charset="-122"/>
              <a:ea typeface="宋体" panose="02010600030101010101" pitchFamily="2" charset="-122"/>
              <a:sym typeface="Arial" panose="020B0604020202020204" pitchFamily="34" charset="0"/>
            </a:endParaRPr>
          </a:p>
        </p:txBody>
      </p:sp>
      <p:pic>
        <p:nvPicPr>
          <p:cNvPr id="102" name="图片 101"/>
          <p:cNvPicPr/>
          <p:nvPr>
            <p:custDataLst>
              <p:tags r:id="rId2"/>
            </p:custDataLst>
          </p:nvPr>
        </p:nvPicPr>
        <p:blipFill>
          <a:blip r:embed="rId3"/>
          <a:stretch>
            <a:fillRect/>
          </a:stretch>
        </p:blipFill>
        <p:spPr>
          <a:xfrm>
            <a:off x="8547100" y="2298065"/>
            <a:ext cx="3415665" cy="2660015"/>
          </a:xfrm>
          <a:prstGeom prst="rect">
            <a:avLst/>
          </a:prstGeom>
          <a:noFill/>
          <a:ln w="9525">
            <a:noFill/>
          </a:ln>
        </p:spPr>
      </p:pic>
    </p:spTree>
  </p:cSld>
  <p:clrMapOvr>
    <a:masterClrMapping/>
  </p:clrMapOvr>
  <p:transition>
    <p:fade/>
  </p:transition>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PA" val="v5.2.11"/>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PP_MARK_KEY" val="1eb6c75e-47fb-4653-8878-980f0cc89ea3"/>
  <p:tag name="COMMONDATA" val="eyJoZGlkIjoiNWVlNjgzMjI3MjA2NDk3ZGIyMWMzNTczOWViNWQ5N2QifQ=="/>
</p:tagLst>
</file>

<file path=ppt/tags/tag11.xml><?xml version="1.0" encoding="utf-8"?>
<p:tagLst xmlns:p="http://schemas.openxmlformats.org/presentationml/2006/main">
  <p:tag name="PA" val="v5.2.11"/>
</p:tagLst>
</file>

<file path=ppt/tags/tag12.xml><?xml version="1.0" encoding="utf-8"?>
<p:tagLst xmlns:p="http://schemas.openxmlformats.org/presentationml/2006/main">
  <p:tag name="PA" val="v5.2.11"/>
</p:tagLst>
</file>

<file path=ppt/tags/tag13.xml><?xml version="1.0" encoding="utf-8"?>
<p:tagLst xmlns:p="http://schemas.openxmlformats.org/presentationml/2006/main">
  <p:tag name="PA" val="v5.2.11"/>
</p:tagLst>
</file>

<file path=ppt/tags/tag14.xml><?xml version="1.0" encoding="utf-8"?>
<p:tagLst xmlns:p="http://schemas.openxmlformats.org/presentationml/2006/main">
  <p:tag name="PA" val="v5.2.11"/>
</p:tagLst>
</file>

<file path=ppt/tags/tag15.xml><?xml version="1.0" encoding="utf-8"?>
<p:tagLst xmlns:p="http://schemas.openxmlformats.org/presentationml/2006/main">
  <p:tag name="PA" val="v5.2.11"/>
</p:tagLst>
</file>

<file path=ppt/tags/tag16.xml><?xml version="1.0" encoding="utf-8"?>
<p:tagLst xmlns:p="http://schemas.openxmlformats.org/presentationml/2006/main">
  <p:tag name="PA" val="v5.2.11"/>
</p:tagLst>
</file>

<file path=ppt/tags/tag17.xml><?xml version="1.0" encoding="utf-8"?>
<p:tagLst xmlns:p="http://schemas.openxmlformats.org/presentationml/2006/main">
  <p:tag name="PA" val="v5.2.11"/>
</p:tagLst>
</file>

<file path=ppt/tags/tag18.xml><?xml version="1.0" encoding="utf-8"?>
<p:tagLst xmlns:p="http://schemas.openxmlformats.org/presentationml/2006/main">
  <p:tag name="PA" val="v5.2.11"/>
</p:tagLst>
</file>

<file path=ppt/tags/tag19.xml><?xml version="1.0" encoding="utf-8"?>
<p:tagLst xmlns:p="http://schemas.openxmlformats.org/presentationml/2006/main">
  <p:tag name="PA" val="v5.2.11"/>
</p:tagLst>
</file>

<file path=ppt/tags/tag2.xml><?xml version="1.0" encoding="utf-8"?>
<p:tagLst xmlns:p="http://schemas.openxmlformats.org/presentationml/2006/main">
  <p:tag name="PA" val="v5.2.11"/>
</p:tagLst>
</file>

<file path=ppt/tags/tag20.xml><?xml version="1.0" encoding="utf-8"?>
<p:tagLst xmlns:p="http://schemas.openxmlformats.org/presentationml/2006/main">
  <p:tag name="PA" val="v5.2.11"/>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5.2.1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PA" val="v4.0.0"/>
  <p:tag name="KSO_WM_BEAUTIFY_FLAG" val=""/>
</p:tagLst>
</file>

<file path=ppt/tags/tag38.xml><?xml version="1.0" encoding="utf-8"?>
<p:tagLst xmlns:p="http://schemas.openxmlformats.org/presentationml/2006/main">
  <p:tag name="PA" val="v4.0.0"/>
  <p:tag name="KSO_WM_BEAUTIFY_FLAG" val=""/>
</p:tagLst>
</file>

<file path=ppt/tags/tag39.xml><?xml version="1.0" encoding="utf-8"?>
<p:tagLst xmlns:p="http://schemas.openxmlformats.org/presentationml/2006/main">
  <p:tag name="PA" val="v4.0.0"/>
  <p:tag name="KSO_WM_BEAUTIFY_FLAG" val=""/>
</p:tagLst>
</file>

<file path=ppt/tags/tag4.xml><?xml version="1.0" encoding="utf-8"?>
<p:tagLst xmlns:p="http://schemas.openxmlformats.org/presentationml/2006/main">
  <p:tag name="PA" val="v5.2.11"/>
</p:tagLst>
</file>

<file path=ppt/tags/tag40.xml><?xml version="1.0" encoding="utf-8"?>
<p:tagLst xmlns:p="http://schemas.openxmlformats.org/presentationml/2006/main">
  <p:tag name="PA" val="v4.0.0"/>
  <p:tag name="KSO_WM_BEAUTIFY_FLAG" val=""/>
</p:tagLst>
</file>

<file path=ppt/tags/tag41.xml><?xml version="1.0" encoding="utf-8"?>
<p:tagLst xmlns:p="http://schemas.openxmlformats.org/presentationml/2006/main">
  <p:tag name="PA" val="v4.0.0"/>
  <p:tag name="KSO_WM_BEAUTIFY_FLAG" val=""/>
</p:tagLst>
</file>

<file path=ppt/tags/tag42.xml><?xml version="1.0" encoding="utf-8"?>
<p:tagLst xmlns:p="http://schemas.openxmlformats.org/presentationml/2006/main">
  <p:tag name="PA" val="v4.0.0"/>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PA" val="v5.2.1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74_4*l_h_i*1_1_1"/>
  <p:tag name="KSO_WM_TEMPLATE_CATEGORY" val="diagram"/>
  <p:tag name="KSO_WM_TEMPLATE_INDEX" val="202276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674_4*l_h_i*1_1_2"/>
  <p:tag name="KSO_WM_TEMPLATE_CATEGORY" val="diagram"/>
  <p:tag name="KSO_WM_TEMPLATE_INDEX" val="202276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674_4*l_h_i*1_1_3"/>
  <p:tag name="KSO_WM_TEMPLATE_CATEGORY" val="diagram"/>
  <p:tag name="KSO_WM_TEMPLATE_INDEX" val="2022767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674_4*l_h_i*1_1_5"/>
  <p:tag name="KSO_WM_TEMPLATE_CATEGORY" val="diagram"/>
  <p:tag name="KSO_WM_TEMPLATE_INDEX" val="20227674"/>
  <p:tag name="KSO_WM_UNIT_LAYERLEVEL" val="1_1_1"/>
  <p:tag name="KSO_WM_TAG_VERSION" val="1.0"/>
  <p:tag name="KSO_WM_BEAUTIFY_FLAG" val="#wm#"/>
  <p:tag name="KSO_WM_UNIT_LINE_FORE_SCHEMECOLOR_INDEX" val="5"/>
  <p:tag name="KSO_WM_UNIT_LINE_FILL_TYPE" val="2"/>
</p:tagLst>
</file>

<file path=ppt/tags/tag6.xml><?xml version="1.0" encoding="utf-8"?>
<p:tagLst xmlns:p="http://schemas.openxmlformats.org/presentationml/2006/main">
  <p:tag name="PA" val="v5.2.11"/>
</p:tagLst>
</file>

<file path=ppt/tags/tag6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674_4*l_h_a*1_1_1"/>
  <p:tag name="KSO_WM_TEMPLATE_CATEGORY" val="diagram"/>
  <p:tag name="KSO_WM_TEMPLATE_INDEX" val="20227674"/>
  <p:tag name="KSO_WM_UNIT_LAYERLEVEL" val="1_1_1"/>
  <p:tag name="KSO_WM_TAG_VERSION" val="1.0"/>
  <p:tag name="KSO_WM_BEAUTIFY_FLAG" val="#wm#"/>
  <p:tag name="KSO_WM_UNIT_TEXT_FILL_FORE_SCHEMECOLOR_INDEX" val="5"/>
  <p:tag name="KSO_WM_UNIT_TEXT_FILL_TYPE" val="1"/>
</p:tagLst>
</file>

<file path=ppt/tags/tag61.xml><?xml version="1.0" encoding="utf-8"?>
<p:tagLst xmlns:p="http://schemas.openxmlformats.org/presentationml/2006/main">
  <p:tag name="KSO_WM_UNIT_VALUE" val="252*25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674_4*l_h_x*1_1_1"/>
  <p:tag name="KSO_WM_TEMPLATE_CATEGORY" val="diagram"/>
  <p:tag name="KSO_WM_TEMPLATE_INDEX" val="20227674"/>
  <p:tag name="KSO_WM_UNIT_LAYERLEVEL" val="1_1_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27674_4*l_h_i*1_1_6"/>
  <p:tag name="KSO_WM_TEMPLATE_CATEGORY" val="diagram"/>
  <p:tag name="KSO_WM_TEMPLATE_INDEX" val="202276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674_4*l_h_i*1_3_1"/>
  <p:tag name="KSO_WM_TEMPLATE_CATEGORY" val="diagram"/>
  <p:tag name="KSO_WM_TEMPLATE_INDEX" val="202276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674_4*l_h_i*1_3_2"/>
  <p:tag name="KSO_WM_TEMPLATE_CATEGORY" val="diagram"/>
  <p:tag name="KSO_WM_TEMPLATE_INDEX" val="202276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674_4*l_h_i*1_3_3"/>
  <p:tag name="KSO_WM_TEMPLATE_CATEGORY" val="diagram"/>
  <p:tag name="KSO_WM_TEMPLATE_INDEX" val="2022767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674_4*l_h_i*1_3_5"/>
  <p:tag name="KSO_WM_TEMPLATE_CATEGORY" val="diagram"/>
  <p:tag name="KSO_WM_TEMPLATE_INDEX" val="20227674"/>
  <p:tag name="KSO_WM_UNIT_LAYERLEVEL" val="1_1_1"/>
  <p:tag name="KSO_WM_TAG_VERSION" val="1.0"/>
  <p:tag name="KSO_WM_BEAUTIFY_FLAG" val="#wm#"/>
  <p:tag name="KSO_WM_UNIT_LINE_FORE_SCHEMECOLOR_INDEX" val="7"/>
  <p:tag name="KSO_WM_UNIT_LINE_FILL_TYPE" val="2"/>
</p:tagLst>
</file>

<file path=ppt/tags/tag6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674_4*l_h_a*1_3_1"/>
  <p:tag name="KSO_WM_TEMPLATE_CATEGORY" val="diagram"/>
  <p:tag name="KSO_WM_TEMPLATE_INDEX" val="20227674"/>
  <p:tag name="KSO_WM_UNIT_LAYERLEVEL" val="1_1_1"/>
  <p:tag name="KSO_WM_TAG_VERSION" val="1.0"/>
  <p:tag name="KSO_WM_BEAUTIFY_FLAG" val="#wm#"/>
  <p:tag name="KSO_WM_UNIT_TEXT_FILL_FORE_SCHEMECOLOR_INDEX" val="7"/>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27674_4*l_h_i*1_3_6"/>
  <p:tag name="KSO_WM_TEMPLATE_CATEGORY" val="diagram"/>
  <p:tag name="KSO_WM_TEMPLATE_INDEX" val="202276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674_4*l_h_i*1_4_1"/>
  <p:tag name="KSO_WM_TEMPLATE_CATEGORY" val="diagram"/>
  <p:tag name="KSO_WM_TEMPLATE_INDEX" val="2022767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xml><?xml version="1.0" encoding="utf-8"?>
<p:tagLst xmlns:p="http://schemas.openxmlformats.org/presentationml/2006/main">
  <p:tag name="PA" val="v5.2.1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674_4*l_h_i*1_4_2"/>
  <p:tag name="KSO_WM_TEMPLATE_CATEGORY" val="diagram"/>
  <p:tag name="KSO_WM_TEMPLATE_INDEX" val="2022767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674_4*l_h_i*1_4_3"/>
  <p:tag name="KSO_WM_TEMPLATE_CATEGORY" val="diagram"/>
  <p:tag name="KSO_WM_TEMPLATE_INDEX" val="2022767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7674_4*l_h_i*1_4_5"/>
  <p:tag name="KSO_WM_TEMPLATE_CATEGORY" val="diagram"/>
  <p:tag name="KSO_WM_TEMPLATE_INDEX" val="20227674"/>
  <p:tag name="KSO_WM_UNIT_LAYERLEVEL" val="1_1_1"/>
  <p:tag name="KSO_WM_TAG_VERSION" val="1.0"/>
  <p:tag name="KSO_WM_BEAUTIFY_FLAG" val="#wm#"/>
  <p:tag name="KSO_WM_UNIT_LINE_FORE_SCHEMECOLOR_INDEX" val="8"/>
  <p:tag name="KSO_WM_UNIT_LINE_FILL_TYPE" val="2"/>
</p:tagLst>
</file>

<file path=ppt/tags/tag7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674_4*l_h_a*1_4_1"/>
  <p:tag name="KSO_WM_TEMPLATE_CATEGORY" val="diagram"/>
  <p:tag name="KSO_WM_TEMPLATE_INDEX" val="20227674"/>
  <p:tag name="KSO_WM_UNIT_LAYERLEVEL" val="1_1_1"/>
  <p:tag name="KSO_WM_TAG_VERSION" val="1.0"/>
  <p:tag name="KSO_WM_BEAUTIFY_FLAG" val="#wm#"/>
  <p:tag name="KSO_WM_UNIT_TEXT_FILL_FORE_SCHEMECOLOR_INDEX" val="8"/>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20227674_4*l_h_i*1_4_6"/>
  <p:tag name="KSO_WM_TEMPLATE_CATEGORY" val="diagram"/>
  <p:tag name="KSO_WM_TEMPLATE_INDEX" val="2022767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674_4*l_h_i*1_2_1"/>
  <p:tag name="KSO_WM_TEMPLATE_CATEGORY" val="diagram"/>
  <p:tag name="KSO_WM_TEMPLATE_INDEX" val="202276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674_4*l_h_i*1_2_2"/>
  <p:tag name="KSO_WM_TEMPLATE_CATEGORY" val="diagram"/>
  <p:tag name="KSO_WM_TEMPLATE_INDEX" val="202276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674_4*l_h_i*1_2_3"/>
  <p:tag name="KSO_WM_TEMPLATE_CATEGORY" val="diagram"/>
  <p:tag name="KSO_WM_TEMPLATE_INDEX" val="2022767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674_4*l_h_i*1_2_5"/>
  <p:tag name="KSO_WM_TEMPLATE_CATEGORY" val="diagram"/>
  <p:tag name="KSO_WM_TEMPLATE_INDEX" val="20227674"/>
  <p:tag name="KSO_WM_UNIT_LAYERLEVEL" val="1_1_1"/>
  <p:tag name="KSO_WM_TAG_VERSION" val="1.0"/>
  <p:tag name="KSO_WM_BEAUTIFY_FLAG" val="#wm#"/>
  <p:tag name="KSO_WM_UNIT_LINE_FORE_SCHEMECOLOR_INDEX" val="6"/>
  <p:tag name="KSO_WM_UNIT_LINE_FILL_TYPE" val="2"/>
</p:tagLst>
</file>

<file path=ppt/tags/tag7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674_4*l_h_a*1_2_1"/>
  <p:tag name="KSO_WM_TEMPLATE_CATEGORY" val="diagram"/>
  <p:tag name="KSO_WM_TEMPLATE_INDEX" val="20227674"/>
  <p:tag name="KSO_WM_UNIT_LAYERLEVEL" val="1_1_1"/>
  <p:tag name="KSO_WM_TAG_VERSION" val="1.0"/>
  <p:tag name="KSO_WM_BEAUTIFY_FLAG" val="#wm#"/>
  <p:tag name="KSO_WM_UNIT_TEXT_FILL_FORE_SCHEMECOLOR_INDEX" val="6"/>
  <p:tag name="KSO_WM_UNIT_TEXT_FILL_TYPE" val="1"/>
</p:tagLst>
</file>

<file path=ppt/tags/tag8.xml><?xml version="1.0" encoding="utf-8"?>
<p:tagLst xmlns:p="http://schemas.openxmlformats.org/presentationml/2006/main">
  <p:tag name="PA" val="v5.2.1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27674_4*l_h_i*1_2_6"/>
  <p:tag name="KSO_WM_TEMPLATE_CATEGORY" val="diagram"/>
  <p:tag name="KSO_WM_TEMPLATE_INDEX" val="202276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81.xml><?xml version="1.0" encoding="utf-8"?>
<p:tagLst xmlns:p="http://schemas.openxmlformats.org/presentationml/2006/main">
  <p:tag name="KSO_WM_UNIT_VALUE" val="252*25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674_4*l_h_x*1_2_1"/>
  <p:tag name="KSO_WM_TEMPLATE_CATEGORY" val="diagram"/>
  <p:tag name="KSO_WM_TEMPLATE_INDEX" val="20227674"/>
  <p:tag name="KSO_WM_UNIT_LAYERLEVEL" val="1_1_1"/>
  <p:tag name="KSO_WM_TAG_VERSION" val="1.0"/>
  <p:tag name="KSO_WM_BEAUTIFY_FLAG" val="#wm#"/>
</p:tagLst>
</file>

<file path=ppt/tags/tag82.xml><?xml version="1.0" encoding="utf-8"?>
<p:tagLst xmlns:p="http://schemas.openxmlformats.org/presentationml/2006/main">
  <p:tag name="KSO_WM_UNIT_VALUE" val="252*25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674_4*l_h_x*1_3_1"/>
  <p:tag name="KSO_WM_TEMPLATE_CATEGORY" val="diagram"/>
  <p:tag name="KSO_WM_TEMPLATE_INDEX" val="20227674"/>
  <p:tag name="KSO_WM_UNIT_LAYERLEVEL" val="1_1_1"/>
  <p:tag name="KSO_WM_TAG_VERSION" val="1.0"/>
  <p:tag name="KSO_WM_BEAUTIFY_FLAG" val="#wm#"/>
</p:tagLst>
</file>

<file path=ppt/tags/tag83.xml><?xml version="1.0" encoding="utf-8"?>
<p:tagLst xmlns:p="http://schemas.openxmlformats.org/presentationml/2006/main">
  <p:tag name="KSO_WM_UNIT_VALUE" val="252*252"/>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674_4*l_h_x*1_4_1"/>
  <p:tag name="KSO_WM_TEMPLATE_CATEGORY" val="diagram"/>
  <p:tag name="KSO_WM_TEMPLATE_INDEX" val="20227674"/>
  <p:tag name="KSO_WM_UNIT_LAYERLEVEL" val="1_1_1"/>
  <p:tag name="KSO_WM_TAG_VERSION" val="1.0"/>
  <p:tag name="KSO_WM_BEAUTIFY_FLAG" val="#wm#"/>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PA" val="v5.2.11"/>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汉仪文黑-55简"/>
        <a:ea typeface=""/>
        <a:cs typeface=""/>
        <a:font script="Jpan" typeface="游ゴシック Light"/>
        <a:font script="Hang" typeface="맑은 고딕"/>
        <a:font script="Hans" typeface="汉仪文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文黑-55简"/>
        <a:ea typeface=""/>
        <a:cs typeface=""/>
        <a:font script="Jpan" typeface="游ゴシック"/>
        <a:font script="Hang" typeface="맑은 고딕"/>
        <a:font script="Hans" typeface="汉仪文黑-55简"/>
        <a:font script="Hant" typeface="新細明體"/>
        <a:font script="Arab" typeface="汉仪文黑-55简"/>
        <a:font script="Hebr" typeface="汉仪文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文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7668</Words>
  <Application>WPS 演示</Application>
  <PresentationFormat>自定义</PresentationFormat>
  <Paragraphs>581</Paragraphs>
  <Slides>41</Slides>
  <Notes>0</Notes>
  <HiddenSlides>0</HiddenSlides>
  <MMClips>0</MMClips>
  <ScaleCrop>false</ScaleCrop>
  <HeadingPairs>
    <vt:vector size="6" baseType="variant">
      <vt:variant>
        <vt:lpstr>已用的字体</vt:lpstr>
      </vt:variant>
      <vt:variant>
        <vt:i4>23</vt:i4>
      </vt:variant>
      <vt:variant>
        <vt:lpstr>主题</vt:lpstr>
      </vt:variant>
      <vt:variant>
        <vt:i4>4</vt:i4>
      </vt:variant>
      <vt:variant>
        <vt:lpstr>幻灯片标题</vt:lpstr>
      </vt:variant>
      <vt:variant>
        <vt:i4>41</vt:i4>
      </vt:variant>
    </vt:vector>
  </HeadingPairs>
  <TitlesOfParts>
    <vt:vector size="68" baseType="lpstr">
      <vt:lpstr>Arial</vt:lpstr>
      <vt:lpstr>宋体</vt:lpstr>
      <vt:lpstr>Wingdings</vt:lpstr>
      <vt:lpstr>微软雅黑</vt:lpstr>
      <vt:lpstr>Arial Unicode MS</vt:lpstr>
      <vt:lpstr>Calibri Light</vt:lpstr>
      <vt:lpstr>Calibri</vt:lpstr>
      <vt:lpstr>汉仪文黑-55简</vt:lpstr>
      <vt:lpstr>汉仪雅酷黑简</vt:lpstr>
      <vt:lpstr>黑体</vt:lpstr>
      <vt:lpstr>思源黑体 CN Regular</vt:lpstr>
      <vt:lpstr>思源黑体 CN Normal</vt:lpstr>
      <vt:lpstr>OPPOSans R</vt:lpstr>
      <vt:lpstr>华文黑体</vt:lpstr>
      <vt:lpstr>Impact</vt:lpstr>
      <vt:lpstr>字魂105号-简雅黑</vt:lpstr>
      <vt:lpstr>思源黑体 CN Bold</vt:lpstr>
      <vt:lpstr>Lato Light</vt:lpstr>
      <vt:lpstr>思源宋体 CN SemiBold</vt:lpstr>
      <vt:lpstr>叶根友毛笔行书2.0版</vt:lpstr>
      <vt:lpstr>方正粗黑宋简体</vt:lpstr>
      <vt:lpstr>Latha</vt:lpstr>
      <vt:lpstr>Times New Roman</vt:lpstr>
      <vt:lpstr>Office 主题</vt:lpstr>
      <vt:lpstr>Office 主题​​</vt:lpstr>
      <vt:lpstr>自定义设计方案</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@teliss</dc:creator>
  <cp:lastModifiedBy>WPS_1672826785</cp:lastModifiedBy>
  <cp:revision>238</cp:revision>
  <dcterms:created xsi:type="dcterms:W3CDTF">2013-10-18T12:56:00Z</dcterms:created>
  <dcterms:modified xsi:type="dcterms:W3CDTF">2023-08-30T05:23:35Z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BE6A769F2C444D9AB80FB8BBD4036C27_13</vt:lpwstr>
  </property>
</Properties>
</file>