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35.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65" r:id="rId4"/>
    <p:sldMasterId id="2147483667" r:id="rId5"/>
  </p:sldMasterIdLst>
  <p:notesMasterIdLst>
    <p:notesMasterId r:id="rId7"/>
  </p:notesMasterIdLst>
  <p:sldIdLst>
    <p:sldId id="321" r:id="rId6"/>
    <p:sldId id="322" r:id="rId8"/>
    <p:sldId id="324" r:id="rId9"/>
    <p:sldId id="257" r:id="rId10"/>
    <p:sldId id="325" r:id="rId11"/>
    <p:sldId id="328" r:id="rId12"/>
    <p:sldId id="264" r:id="rId13"/>
    <p:sldId id="265" r:id="rId14"/>
    <p:sldId id="327" r:id="rId15"/>
    <p:sldId id="332" r:id="rId16"/>
    <p:sldId id="266" r:id="rId17"/>
    <p:sldId id="276" r:id="rId18"/>
    <p:sldId id="323" r:id="rId19"/>
    <p:sldId id="329" r:id="rId20"/>
    <p:sldId id="326" r:id="rId21"/>
    <p:sldId id="277" r:id="rId22"/>
    <p:sldId id="279" r:id="rId23"/>
    <p:sldId id="280" r:id="rId24"/>
    <p:sldId id="306" r:id="rId25"/>
    <p:sldId id="307" r:id="rId26"/>
    <p:sldId id="305" r:id="rId27"/>
    <p:sldId id="304" r:id="rId28"/>
    <p:sldId id="303" r:id="rId29"/>
    <p:sldId id="331" r:id="rId30"/>
    <p:sldId id="334" r:id="rId31"/>
    <p:sldId id="302" r:id="rId32"/>
    <p:sldId id="312" r:id="rId33"/>
    <p:sldId id="333" r:id="rId34"/>
    <p:sldId id="336" r:id="rId35"/>
    <p:sldId id="311" r:id="rId36"/>
    <p:sldId id="310" r:id="rId37"/>
    <p:sldId id="309" r:id="rId38"/>
    <p:sldId id="358" r:id="rId39"/>
    <p:sldId id="359" r:id="rId40"/>
    <p:sldId id="262" r:id="rId41"/>
  </p:sldIdLst>
  <p:sldSz cx="12192000" cy="6858000"/>
  <p:notesSz cx="6858000" cy="9144000"/>
  <p:custDataLst>
    <p:tags r:id="rId46"/>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ng" initials="b" lastIdx="2" clrIdx="0"/>
  <p:cmAuthor id="2" name="Author" initials="A" lastIdx="0" clrIdx="1"/>
  <p:cmAuthor id="3" name="fafa" initials="f" lastIdx="2" clrIdx="1"/>
  <p:cmAuthor id="4" name="王习习" initials="王" lastIdx="2" clrIdx="0"/>
  <p:cmAuthor id="75" name="作者" initials="A" lastIdx="0" clrIdx="24"/>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8FC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83" d="100"/>
          <a:sy n="83" d="100"/>
        </p:scale>
        <p:origin x="-384" y="-90"/>
      </p:cViewPr>
      <p:guideLst>
        <p:guide orient="horz" pos="2160"/>
        <p:guide pos="3840"/>
      </p:guideLst>
    </p:cSldViewPr>
  </p:slideViewPr>
  <p:notesTextViewPr>
    <p:cViewPr>
      <p:scale>
        <a:sx n="100" d="100"/>
        <a:sy n="100" d="100"/>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6" Type="http://schemas.openxmlformats.org/officeDocument/2006/relationships/tags" Target="tags/tag144.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1.jpeg"/><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3" Type="http://schemas.openxmlformats.org/officeDocument/2006/relationships/theme" Target="../theme/theme4.xml"/><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a:spLocks noChangeArrowheads="1"/>
          </p:cNvSpPr>
          <p:nvPr/>
        </p:nvSpPr>
        <p:spPr bwMode="auto">
          <a:xfrm>
            <a:off x="11210925" y="6450013"/>
            <a:ext cx="650875" cy="338138"/>
          </a:xfrm>
          <a:prstGeom prst="rect">
            <a:avLst/>
          </a:prstGeom>
          <a:noFill/>
          <a:ln w="9525">
            <a:noFill/>
            <a:miter lim="800000"/>
          </a:ln>
        </p:spPr>
        <p:txBody>
          <a:bodyPr>
            <a:spAutoFit/>
          </a:bodyPr>
          <a:p>
            <a:pPr lvl="0" algn="ctr" eaLnBrk="1" hangingPunct="1">
              <a:buNone/>
            </a:pP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79878997897"/>
          <p:cNvPicPr>
            <a:picLocks noChangeAspect="1"/>
          </p:cNvPicPr>
          <p:nvPr userDrawn="1"/>
        </p:nvPicPr>
        <p:blipFill>
          <a:blip r:embed="rId4" cstate="print"/>
          <a:stretch>
            <a:fillRect/>
          </a:stretch>
        </p:blipFill>
        <p:spPr>
          <a:xfrm>
            <a:off x="0" y="1270"/>
            <a:ext cx="12192000" cy="6856730"/>
          </a:xfrm>
          <a:prstGeom prst="rect">
            <a:avLst/>
          </a:prstGeom>
        </p:spPr>
      </p:pic>
      <p:sp>
        <p:nvSpPr>
          <p:cNvPr id="8" name="圆角矩形 7"/>
          <p:cNvSpPr/>
          <p:nvPr userDrawn="1"/>
        </p:nvSpPr>
        <p:spPr>
          <a:xfrm>
            <a:off x="149860" y="137795"/>
            <a:ext cx="11873865" cy="6581140"/>
          </a:xfrm>
          <a:prstGeom prst="roundRect">
            <a:avLst>
              <a:gd name="adj" fmla="val 3840"/>
            </a:avLst>
          </a:prstGeom>
          <a:solidFill>
            <a:schemeClr val="bg1"/>
          </a:solidFill>
          <a:ln>
            <a:solidFill>
              <a:srgbClr val="A3C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汉仪文黑-55简" panose="00020600040101010101" charset="-122"/>
              <a:ea typeface="汉仪文黑-55简" panose="00020600040101010101" charset="-122"/>
              <a:cs typeface="汉仪文黑-55简" panose="00020600040101010101"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image" Target="../media/image7.png"/><Relationship Id="rId7" Type="http://schemas.openxmlformats.org/officeDocument/2006/relationships/tags" Target="../tags/tag46.xml"/><Relationship Id="rId6" Type="http://schemas.openxmlformats.org/officeDocument/2006/relationships/image" Target="../media/image6.png"/><Relationship Id="rId5" Type="http://schemas.openxmlformats.org/officeDocument/2006/relationships/tags" Target="../tags/tag45.xml"/><Relationship Id="rId4" Type="http://schemas.openxmlformats.org/officeDocument/2006/relationships/image" Target="../media/image5.png"/><Relationship Id="rId3" Type="http://schemas.openxmlformats.org/officeDocument/2006/relationships/tags" Target="../tags/tag44.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48.xml"/><Relationship Id="rId10" Type="http://schemas.openxmlformats.org/officeDocument/2006/relationships/image" Target="../media/image8.png"/><Relationship Id="rId1" Type="http://schemas.openxmlformats.org/officeDocument/2006/relationships/tags" Target="../tags/tag43.xml"/></Relationships>
</file>

<file path=ppt/slides/_rels/slide15.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3" Type="http://schemas.openxmlformats.org/officeDocument/2006/relationships/slideLayout" Target="../slideLayouts/slideLayout28.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4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9.jpeg"/><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5.jpeg"/><Relationship Id="rId1" Type="http://schemas.openxmlformats.org/officeDocument/2006/relationships/tags" Target="../tags/tag6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6.jpeg"/></Relationships>
</file>

<file path=ppt/slides/_rels/slide24.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image" Target="../media/image7.png"/><Relationship Id="rId7" Type="http://schemas.openxmlformats.org/officeDocument/2006/relationships/tags" Target="../tags/tag65.xml"/><Relationship Id="rId6" Type="http://schemas.openxmlformats.org/officeDocument/2006/relationships/image" Target="../media/image6.png"/><Relationship Id="rId5" Type="http://schemas.openxmlformats.org/officeDocument/2006/relationships/tags" Target="../tags/tag64.xml"/><Relationship Id="rId4" Type="http://schemas.openxmlformats.org/officeDocument/2006/relationships/image" Target="../media/image5.png"/><Relationship Id="rId3" Type="http://schemas.openxmlformats.org/officeDocument/2006/relationships/tags" Target="../tags/tag63.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67.xml"/><Relationship Id="rId10" Type="http://schemas.openxmlformats.org/officeDocument/2006/relationships/image" Target="../media/image8.png"/><Relationship Id="rId1" Type="http://schemas.openxmlformats.org/officeDocument/2006/relationships/tags" Target="../tags/tag62.xml"/></Relationships>
</file>

<file path=ppt/slides/_rels/slide25.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3" Type="http://schemas.openxmlformats.org/officeDocument/2006/relationships/slideLayout" Target="../slideLayouts/slideLayout28.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7.jpeg"/><Relationship Id="rId1" Type="http://schemas.openxmlformats.org/officeDocument/2006/relationships/tags" Target="../tags/tag8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image" Target="../media/image7.png"/><Relationship Id="rId7" Type="http://schemas.openxmlformats.org/officeDocument/2006/relationships/tags" Target="../tags/tag84.xml"/><Relationship Id="rId6" Type="http://schemas.openxmlformats.org/officeDocument/2006/relationships/image" Target="../media/image6.png"/><Relationship Id="rId5" Type="http://schemas.openxmlformats.org/officeDocument/2006/relationships/tags" Target="../tags/tag83.xml"/><Relationship Id="rId4" Type="http://schemas.openxmlformats.org/officeDocument/2006/relationships/image" Target="../media/image5.png"/><Relationship Id="rId3" Type="http://schemas.openxmlformats.org/officeDocument/2006/relationships/tags" Target="../tags/tag82.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86.xml"/><Relationship Id="rId10" Type="http://schemas.openxmlformats.org/officeDocument/2006/relationships/image" Target="../media/image8.png"/><Relationship Id="rId1" Type="http://schemas.openxmlformats.org/officeDocument/2006/relationships/tags" Target="../tags/tag81.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9" Type="http://schemas.openxmlformats.org/officeDocument/2006/relationships/slideLayout" Target="../slideLayouts/slideLayout28.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9.jpeg"/><Relationship Id="rId2" Type="http://schemas.openxmlformats.org/officeDocument/2006/relationships/tags" Target="../tags/tag93.xml"/><Relationship Id="rId1" Type="http://schemas.openxmlformats.org/officeDocument/2006/relationships/image" Target="../media/image28.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0.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png"/></Relationships>
</file>

<file path=ppt/slides/_rels/slide33.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6" Type="http://schemas.openxmlformats.org/officeDocument/2006/relationships/slideLayout" Target="../slideLayouts/slideLayout12.xml"/><Relationship Id="rId25" Type="http://schemas.openxmlformats.org/officeDocument/2006/relationships/tags" Target="../tags/tag118.xml"/><Relationship Id="rId24" Type="http://schemas.openxmlformats.org/officeDocument/2006/relationships/tags" Target="../tags/tag117.xml"/><Relationship Id="rId23" Type="http://schemas.openxmlformats.org/officeDocument/2006/relationships/tags" Target="../tags/tag116.xml"/><Relationship Id="rId22" Type="http://schemas.openxmlformats.org/officeDocument/2006/relationships/tags" Target="../tags/tag115.xml"/><Relationship Id="rId21" Type="http://schemas.openxmlformats.org/officeDocument/2006/relationships/tags" Target="../tags/tag114.xml"/><Relationship Id="rId20" Type="http://schemas.openxmlformats.org/officeDocument/2006/relationships/tags" Target="../tags/tag113.xml"/><Relationship Id="rId2" Type="http://schemas.openxmlformats.org/officeDocument/2006/relationships/tags" Target="../tags/tag95.xml"/><Relationship Id="rId19" Type="http://schemas.openxmlformats.org/officeDocument/2006/relationships/tags" Target="../tags/tag112.xml"/><Relationship Id="rId18" Type="http://schemas.openxmlformats.org/officeDocument/2006/relationships/tags" Target="../tags/tag111.xml"/><Relationship Id="rId17" Type="http://schemas.openxmlformats.org/officeDocument/2006/relationships/tags" Target="../tags/tag110.xml"/><Relationship Id="rId16" Type="http://schemas.openxmlformats.org/officeDocument/2006/relationships/tags" Target="../tags/tag109.xml"/><Relationship Id="rId15" Type="http://schemas.openxmlformats.org/officeDocument/2006/relationships/tags" Target="../tags/tag10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4.xml"/></Relationships>
</file>

<file path=ppt/slides/_rels/slide34.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6" Type="http://schemas.openxmlformats.org/officeDocument/2006/relationships/slideLayout" Target="../slideLayouts/slideLayout12.xml"/><Relationship Id="rId35" Type="http://schemas.openxmlformats.org/officeDocument/2006/relationships/image" Target="../media/image43.svg"/><Relationship Id="rId34" Type="http://schemas.openxmlformats.org/officeDocument/2006/relationships/image" Target="../media/image42.png"/><Relationship Id="rId33" Type="http://schemas.openxmlformats.org/officeDocument/2006/relationships/tags" Target="../tags/tag143.xml"/><Relationship Id="rId32" Type="http://schemas.openxmlformats.org/officeDocument/2006/relationships/image" Target="../media/image41.svg"/><Relationship Id="rId31" Type="http://schemas.openxmlformats.org/officeDocument/2006/relationships/image" Target="../media/image40.png"/><Relationship Id="rId30" Type="http://schemas.openxmlformats.org/officeDocument/2006/relationships/tags" Target="../tags/tag142.xml"/><Relationship Id="rId3" Type="http://schemas.openxmlformats.org/officeDocument/2006/relationships/tags" Target="../tags/tag121.xml"/><Relationship Id="rId29" Type="http://schemas.openxmlformats.org/officeDocument/2006/relationships/image" Target="../media/image39.svg"/><Relationship Id="rId28" Type="http://schemas.openxmlformats.org/officeDocument/2006/relationships/image" Target="../media/image38.png"/><Relationship Id="rId27" Type="http://schemas.openxmlformats.org/officeDocument/2006/relationships/tags" Target="../tags/tag141.xml"/><Relationship Id="rId26" Type="http://schemas.openxmlformats.org/officeDocument/2006/relationships/image" Target="../media/image37.svg"/><Relationship Id="rId25" Type="http://schemas.openxmlformats.org/officeDocument/2006/relationships/image" Target="../media/image36.png"/><Relationship Id="rId24" Type="http://schemas.openxmlformats.org/officeDocument/2006/relationships/tags" Target="../tags/tag140.xml"/><Relationship Id="rId23" Type="http://schemas.openxmlformats.org/officeDocument/2006/relationships/image" Target="../media/image35.svg"/><Relationship Id="rId22" Type="http://schemas.openxmlformats.org/officeDocument/2006/relationships/image" Target="../media/image34.png"/><Relationship Id="rId21" Type="http://schemas.openxmlformats.org/officeDocument/2006/relationships/tags" Target="../tags/tag139.xml"/><Relationship Id="rId20" Type="http://schemas.openxmlformats.org/officeDocument/2006/relationships/tags" Target="../tags/tag138.xml"/><Relationship Id="rId2" Type="http://schemas.openxmlformats.org/officeDocument/2006/relationships/tags" Target="../tags/tag120.xml"/><Relationship Id="rId19" Type="http://schemas.openxmlformats.org/officeDocument/2006/relationships/tags" Target="../tags/tag137.xml"/><Relationship Id="rId18" Type="http://schemas.openxmlformats.org/officeDocument/2006/relationships/tags" Target="../tags/tag136.xml"/><Relationship Id="rId17" Type="http://schemas.openxmlformats.org/officeDocument/2006/relationships/tags" Target="../tags/tag135.xml"/><Relationship Id="rId16" Type="http://schemas.openxmlformats.org/officeDocument/2006/relationships/tags" Target="../tags/tag134.xml"/><Relationship Id="rId15" Type="http://schemas.openxmlformats.org/officeDocument/2006/relationships/tags" Target="../tags/tag133.xml"/><Relationship Id="rId14" Type="http://schemas.openxmlformats.org/officeDocument/2006/relationships/tags" Target="../tags/tag132.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tags" Target="../tags/tag119.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image" Target="../media/image7.png"/><Relationship Id="rId7" Type="http://schemas.openxmlformats.org/officeDocument/2006/relationships/tags" Target="../tags/tag22.xml"/><Relationship Id="rId6" Type="http://schemas.openxmlformats.org/officeDocument/2006/relationships/image" Target="../media/image6.png"/><Relationship Id="rId5" Type="http://schemas.openxmlformats.org/officeDocument/2006/relationships/tags" Target="../tags/tag21.xml"/><Relationship Id="rId4" Type="http://schemas.openxmlformats.org/officeDocument/2006/relationships/image" Target="../media/image5.png"/><Relationship Id="rId3" Type="http://schemas.openxmlformats.org/officeDocument/2006/relationships/tags" Target="../tags/tag20.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24.xml"/><Relationship Id="rId10" Type="http://schemas.openxmlformats.org/officeDocument/2006/relationships/image" Target="../media/image8.png"/><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image" Target="../media/image7.png"/><Relationship Id="rId7" Type="http://schemas.openxmlformats.org/officeDocument/2006/relationships/tags" Target="../tags/tag34.xml"/><Relationship Id="rId6" Type="http://schemas.openxmlformats.org/officeDocument/2006/relationships/image" Target="../media/image6.png"/><Relationship Id="rId5" Type="http://schemas.openxmlformats.org/officeDocument/2006/relationships/tags" Target="../tags/tag33.xml"/><Relationship Id="rId4" Type="http://schemas.openxmlformats.org/officeDocument/2006/relationships/image" Target="../media/image5.png"/><Relationship Id="rId3" Type="http://schemas.openxmlformats.org/officeDocument/2006/relationships/tags" Target="../tags/tag32.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36.xml"/><Relationship Id="rId10" Type="http://schemas.openxmlformats.org/officeDocument/2006/relationships/image" Target="../media/image8.png"/><Relationship Id="rId1" Type="http://schemas.openxmlformats.org/officeDocument/2006/relationships/tags" Target="../tags/tag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98978798"/>
          <p:cNvPicPr>
            <a:picLocks noChangeAspect="1"/>
          </p:cNvPicPr>
          <p:nvPr/>
        </p:nvPicPr>
        <p:blipFill>
          <a:blip r:embed="rId1" cstate="print"/>
          <a:stretch>
            <a:fillRect/>
          </a:stretch>
        </p:blipFill>
        <p:spPr>
          <a:xfrm>
            <a:off x="0" y="-635"/>
            <a:ext cx="12192000" cy="6942455"/>
          </a:xfrm>
          <a:prstGeom prst="rect">
            <a:avLst/>
          </a:prstGeom>
        </p:spPr>
      </p:pic>
      <p:sp>
        <p:nvSpPr>
          <p:cNvPr id="5" name="文本框 4"/>
          <p:cNvSpPr txBox="1"/>
          <p:nvPr/>
        </p:nvSpPr>
        <p:spPr>
          <a:xfrm>
            <a:off x="6794211" y="4433832"/>
            <a:ext cx="4035425" cy="521970"/>
          </a:xfrm>
          <a:prstGeom prst="rect">
            <a:avLst/>
          </a:prstGeom>
          <a:noFill/>
          <a:ln>
            <a:noFill/>
          </a:ln>
        </p:spPr>
        <p:txBody>
          <a:bodyPr wrap="square" rtlCol="0">
            <a:spAutoFit/>
          </a:bodyPr>
          <a:lstStyle/>
          <a:p>
            <a:pPr algn="ctr"/>
            <a:r>
              <a:rPr lang="zh-CN" sz="2800" dirty="0">
                <a:solidFill>
                  <a:schemeClr val="tx1">
                    <a:lumMod val="65000"/>
                    <a:lumOff val="35000"/>
                  </a:schemeClr>
                </a:solidFill>
                <a:effectLst/>
                <a:latin typeface="宋体" panose="02010600030101010101" pitchFamily="2" charset="-122"/>
                <a:cs typeface="宋体" panose="02010600030101010101" pitchFamily="2" charset="-122"/>
              </a:rPr>
              <a:t>北京出版社</a:t>
            </a:r>
            <a:endParaRPr lang="zh-CN" sz="2800" dirty="0">
              <a:solidFill>
                <a:schemeClr val="tx1">
                  <a:lumMod val="65000"/>
                  <a:lumOff val="35000"/>
                </a:schemeClr>
              </a:solidFill>
              <a:effectLst/>
              <a:latin typeface="宋体" panose="02010600030101010101" pitchFamily="2" charset="-122"/>
              <a:cs typeface="宋体" panose="02010600030101010101" pitchFamily="2" charset="-122"/>
            </a:endParaRPr>
          </a:p>
        </p:txBody>
      </p:sp>
      <p:sp>
        <p:nvSpPr>
          <p:cNvPr id="9" name="文本框 8"/>
          <p:cNvSpPr txBox="1"/>
          <p:nvPr/>
        </p:nvSpPr>
        <p:spPr>
          <a:xfrm>
            <a:off x="6077296" y="1739705"/>
            <a:ext cx="5469255" cy="1198880"/>
          </a:xfrm>
          <a:prstGeom prst="rect">
            <a:avLst/>
          </a:prstGeom>
          <a:noFill/>
        </p:spPr>
        <p:txBody>
          <a:bodyPr wrap="square" rtlCol="0" anchor="t">
            <a:spAutoFit/>
          </a:bodyPr>
          <a:lstStyle/>
          <a:p>
            <a:pPr algn="ctr"/>
            <a:r>
              <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rPr>
              <a:t>体育与健康</a:t>
            </a:r>
            <a:endPar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endParaRPr>
          </a:p>
        </p:txBody>
      </p:sp>
      <p:cxnSp>
        <p:nvCxnSpPr>
          <p:cNvPr id="4" name="直接连接符 3"/>
          <p:cNvCxnSpPr/>
          <p:nvPr/>
        </p:nvCxnSpPr>
        <p:spPr>
          <a:xfrm>
            <a:off x="1534795" y="505460"/>
            <a:ext cx="1428750"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37915" y="505460"/>
            <a:ext cx="8335645"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2"/>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3"/>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4"/>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5"/>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6"/>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径赛项目</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田赛项目</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2" name="矩形 18"/>
          <p:cNvSpPr/>
          <p:nvPr/>
        </p:nvSpPr>
        <p:spPr>
          <a:xfrm>
            <a:off x="820738" y="3360738"/>
            <a:ext cx="10780712" cy="2441575"/>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径赛中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50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400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米的跑步属于短跑。口令是：各就位</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预备</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跑。</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男子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1000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1500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3000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米和女子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800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1500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米的跑步属于中距离跑。</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男子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5000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米以上和女子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3000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米以上的跑步属于长距离跑，中长跑是田径运动中发展耐久力项目，对增强心肺功能十分有效。口令是：预备</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跑。</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接力赛有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4×100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4×400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米等。传接棒的方式有三种：上挑式、下压式、上挑下压混合式。接力赛是几个人互相配合，密切合作对培养集体主义精神有积极意义。</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3" name="TextBox 1"/>
          <p:cNvSpPr/>
          <p:nvPr/>
        </p:nvSpPr>
        <p:spPr>
          <a:xfrm>
            <a:off x="979488" y="2790825"/>
            <a:ext cx="3849687"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一、径赛项目</a:t>
            </a:r>
            <a:endParaRPr lang="zh-CN" altLang="en-US" dirty="0">
              <a:latin typeface="Arial" panose="020B0604020202020204" pitchFamily="34" charset="0"/>
            </a:endParaRPr>
          </a:p>
        </p:txBody>
      </p:sp>
      <p:grpSp>
        <p:nvGrpSpPr>
          <p:cNvPr id="7174" name="组合 29"/>
          <p:cNvGrpSpPr/>
          <p:nvPr/>
        </p:nvGrpSpPr>
        <p:grpSpPr>
          <a:xfrm>
            <a:off x="865188" y="3181350"/>
            <a:ext cx="2357437" cy="87313"/>
            <a:chOff x="0" y="0"/>
            <a:chExt cx="3627679" cy="72000"/>
          </a:xfrm>
        </p:grpSpPr>
        <p:sp>
          <p:nvSpPr>
            <p:cNvPr id="7177"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7178"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7175" name="圆角矩形 9"/>
          <p:cNvSpPr/>
          <p:nvPr/>
        </p:nvSpPr>
        <p:spPr>
          <a:xfrm>
            <a:off x="847725" y="1085850"/>
            <a:ext cx="10582275" cy="1470025"/>
          </a:xfrm>
          <a:prstGeom prst="roundRect">
            <a:avLst>
              <a:gd name="adj" fmla="val 1278"/>
            </a:avLst>
          </a:prstGeom>
          <a:solidFill>
            <a:srgbClr val="FF8500"/>
          </a:solidFill>
          <a:ln w="9525">
            <a:noFill/>
          </a:ln>
        </p:spPr>
        <p:txBody>
          <a:bodyPr wrap="none" lIns="91429" tIns="45715" rIns="91429" bIns="45715" anchor="ctr" anchorCtr="0"/>
          <a:p>
            <a:pPr algn="ctr" eaLnBrk="0" hangingPunct="0"/>
            <a:endParaRPr lang="zh-CN" altLang="zh-CN" sz="2400" dirty="0">
              <a:solidFill>
                <a:srgbClr val="FFFFFF"/>
              </a:solidFill>
              <a:latin typeface="华康俪金黑W8(P)" pitchFamily="2" charset="-122"/>
              <a:ea typeface="华康俪金黑W8(P)" pitchFamily="2" charset="-122"/>
              <a:sym typeface="华康俪金黑W8(P)" pitchFamily="2" charset="-122"/>
            </a:endParaRPr>
          </a:p>
        </p:txBody>
      </p:sp>
      <p:sp>
        <p:nvSpPr>
          <p:cNvPr id="8202" name="矩形 11"/>
          <p:cNvSpPr/>
          <p:nvPr/>
        </p:nvSpPr>
        <p:spPr>
          <a:xfrm>
            <a:off x="852488" y="1190625"/>
            <a:ext cx="10509250" cy="1266825"/>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sz="2000" dirty="0">
                <a:solidFill>
                  <a:schemeClr val="bg1"/>
                </a:solidFill>
                <a:latin typeface="方正粗黑宋简体" panose="02000000000000000000" pitchFamily="2" charset="-122"/>
                <a:ea typeface="方正粗黑宋简体" panose="02000000000000000000" pitchFamily="2" charset="-122"/>
                <a:sym typeface="微软雅黑" panose="020B0503020204020204" pitchFamily="34" charset="-122"/>
              </a:rPr>
              <a:t>田径项目的分类为径赛和田赛两大类。“径”是指跑道，在跑道上举行的竞走和各种形式的赛跑都属于径赛，它包括短跑、中长跑、长跑、马拉松、竞走等。“田”是指宽阔的场地，在跑道所围绕的中央或临近的场地上举行的跳跃、投掷等项目统田赛。</a:t>
            </a:r>
            <a:endParaRPr lang="zh-CN" altLang="en-US" sz="2000" dirty="0">
              <a:solidFill>
                <a:schemeClr val="bg1"/>
              </a:solidFill>
              <a:latin typeface="方正粗黑宋简体" panose="02000000000000000000" pitchFamily="2" charset="-122"/>
              <a:ea typeface="方正粗黑宋简体" panose="02000000000000000000" pitchFamily="2" charset="-122"/>
              <a:sym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202"/>
                                        </p:tgtEl>
                                        <p:attrNameLst>
                                          <p:attrName>style.visibility</p:attrName>
                                        </p:attrNameLst>
                                      </p:cBhvr>
                                      <p:to>
                                        <p:strVal val="visible"/>
                                      </p:to>
                                    </p:set>
                                    <p:anim calcmode="lin" valueType="num">
                                      <p:cBhvr>
                                        <p:cTn id="7" dur="500" fill="hold"/>
                                        <p:tgtEl>
                                          <p:spTgt spid="8202"/>
                                        </p:tgtEl>
                                        <p:attrNameLst>
                                          <p:attrName>ppt_x</p:attrName>
                                        </p:attrNameLst>
                                      </p:cBhvr>
                                      <p:tavLst>
                                        <p:tav tm="0">
                                          <p:val>
                                            <p:strVal val="#ppt_x"/>
                                          </p:val>
                                        </p:tav>
                                        <p:tav tm="100000">
                                          <p:val>
                                            <p:strVal val="#ppt_x"/>
                                          </p:val>
                                        </p:tav>
                                      </p:tavLst>
                                    </p:anim>
                                    <p:anim calcmode="lin" valueType="num">
                                      <p:cBhvr>
                                        <p:cTn id="8" dur="500" fill="hold"/>
                                        <p:tgtEl>
                                          <p:spTgt spid="82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6" name="矩形 18"/>
          <p:cNvSpPr/>
          <p:nvPr/>
        </p:nvSpPr>
        <p:spPr>
          <a:xfrm>
            <a:off x="946150" y="1908175"/>
            <a:ext cx="10780713" cy="417513"/>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跳跃项目包括跳高、撑杆跳高、跳远和三级跳远。</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7" name="TextBox 1"/>
          <p:cNvSpPr/>
          <p:nvPr/>
        </p:nvSpPr>
        <p:spPr>
          <a:xfrm>
            <a:off x="1150938" y="1258888"/>
            <a:ext cx="3849687"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二、田赛项目</a:t>
            </a:r>
            <a:endParaRPr lang="zh-CN" altLang="en-US" dirty="0">
              <a:latin typeface="Arial" panose="020B0604020202020204" pitchFamily="34" charset="0"/>
            </a:endParaRPr>
          </a:p>
        </p:txBody>
      </p:sp>
      <p:grpSp>
        <p:nvGrpSpPr>
          <p:cNvPr id="8198" name="组合 29"/>
          <p:cNvGrpSpPr/>
          <p:nvPr/>
        </p:nvGrpSpPr>
        <p:grpSpPr>
          <a:xfrm>
            <a:off x="1036638" y="1651000"/>
            <a:ext cx="2357437" cy="85725"/>
            <a:chOff x="0" y="0"/>
            <a:chExt cx="3627679" cy="72000"/>
          </a:xfrm>
        </p:grpSpPr>
        <p:sp>
          <p:nvSpPr>
            <p:cNvPr id="8203"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8204"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pic>
        <p:nvPicPr>
          <p:cNvPr id="8199" name="图片 15" descr="(青奥会)(1)田径——男子跳高举行颁奖仪式(图)_16pic_651567_b.jpg"/>
          <p:cNvPicPr>
            <a:picLocks noChangeAspect="1"/>
          </p:cNvPicPr>
          <p:nvPr/>
        </p:nvPicPr>
        <p:blipFill>
          <a:blip r:embed="rId1"/>
          <a:stretch>
            <a:fillRect/>
          </a:stretch>
        </p:blipFill>
        <p:spPr>
          <a:xfrm>
            <a:off x="976313" y="2606675"/>
            <a:ext cx="2406650" cy="3209925"/>
          </a:xfrm>
          <a:prstGeom prst="rect">
            <a:avLst/>
          </a:prstGeom>
          <a:noFill/>
          <a:ln w="9525">
            <a:noFill/>
          </a:ln>
        </p:spPr>
      </p:pic>
      <p:pic>
        <p:nvPicPr>
          <p:cNvPr id="8200" name="图片 16" descr="《田径》动画播出决定_16pic_3428567_b.jpg"/>
          <p:cNvPicPr>
            <a:picLocks noChangeAspect="1"/>
          </p:cNvPicPr>
          <p:nvPr/>
        </p:nvPicPr>
        <p:blipFill>
          <a:blip r:embed="rId2"/>
          <a:stretch>
            <a:fillRect/>
          </a:stretch>
        </p:blipFill>
        <p:spPr>
          <a:xfrm>
            <a:off x="6832600" y="1884363"/>
            <a:ext cx="3968750" cy="1689100"/>
          </a:xfrm>
          <a:prstGeom prst="rect">
            <a:avLst/>
          </a:prstGeom>
          <a:noFill/>
          <a:ln w="9525">
            <a:noFill/>
          </a:ln>
        </p:spPr>
      </p:pic>
      <p:sp>
        <p:nvSpPr>
          <p:cNvPr id="8201" name="矩形 17"/>
          <p:cNvSpPr/>
          <p:nvPr/>
        </p:nvSpPr>
        <p:spPr>
          <a:xfrm>
            <a:off x="3708400" y="3775075"/>
            <a:ext cx="5551488" cy="450850"/>
          </a:xfrm>
          <a:prstGeom prst="rect">
            <a:avLst/>
          </a:prstGeom>
          <a:noFill/>
          <a:ln w="9525">
            <a:noFill/>
          </a:ln>
        </p:spPr>
        <p:txBody>
          <a:bodyPr wrap="none">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投掷项目包括推铅球、掷铁饼、掷链球和掷标枪。</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202" name="图片 20" descr="50.jpg"/>
          <p:cNvPicPr>
            <a:picLocks noChangeAspect="1"/>
          </p:cNvPicPr>
          <p:nvPr/>
        </p:nvPicPr>
        <p:blipFill>
          <a:blip r:embed="rId3"/>
          <a:stretch>
            <a:fillRect/>
          </a:stretch>
        </p:blipFill>
        <p:spPr>
          <a:xfrm>
            <a:off x="9259888" y="3917950"/>
            <a:ext cx="1627187" cy="2300288"/>
          </a:xfrm>
          <a:prstGeom prst="rect">
            <a:avLst/>
          </a:prstGeom>
          <a:noFill/>
          <a:ln w="9525">
            <a:noFill/>
          </a:ln>
        </p:spPr>
      </p:pic>
    </p:spTree>
  </p:cSld>
  <p:clrMapOvr>
    <a:masterClrMapping/>
  </p:clrMapOvr>
  <p:transition>
    <p:push dir="u"/>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910375" y="997938"/>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34"/>
          <p:cNvSpPr txBox="1"/>
          <p:nvPr/>
        </p:nvSpPr>
        <p:spPr>
          <a:xfrm>
            <a:off x="574040" y="428625"/>
            <a:ext cx="3816350" cy="583565"/>
          </a:xfrm>
          <a:prstGeom prst="rect">
            <a:avLst/>
          </a:prstGeom>
          <a:noFill/>
        </p:spPr>
        <p:txBody>
          <a:bodyPr vert="horz" wrap="square" rtlCol="0">
            <a:spAutoFit/>
          </a:bodyPr>
          <a:lstStyle/>
          <a:p>
            <a:pPr algn="l"/>
            <a:r>
              <a:rPr lang="zh-CN" altLang="en-US" sz="3200" b="1" dirty="0">
                <a:solidFill>
                  <a:srgbClr val="887875"/>
                </a:solidFill>
                <a:latin typeface="宋体" panose="02010600030101010101" pitchFamily="2" charset="-122"/>
                <a:sym typeface="微软雅黑" panose="020B0503020204020204" pitchFamily="34" charset="-122"/>
              </a:rPr>
              <a:t>拓展知识</a:t>
            </a:r>
            <a:endParaRPr lang="zh-CN" altLang="en-US" sz="3200" b="1" dirty="0">
              <a:solidFill>
                <a:srgbClr val="887875"/>
              </a:solidFill>
              <a:latin typeface="宋体" panose="02010600030101010101" pitchFamily="2" charset="-122"/>
              <a:sym typeface="微软雅黑" panose="020B0503020204020204" pitchFamily="34" charset="-122"/>
            </a:endParaRPr>
          </a:p>
        </p:txBody>
      </p:sp>
      <p:sp>
        <p:nvSpPr>
          <p:cNvPr id="37" name="文本框 36"/>
          <p:cNvSpPr txBox="1"/>
          <p:nvPr/>
        </p:nvSpPr>
        <p:spPr>
          <a:xfrm>
            <a:off x="198588" y="6355163"/>
            <a:ext cx="2777928" cy="368300"/>
          </a:xfrm>
          <a:prstGeom prst="rect">
            <a:avLst/>
          </a:prstGeom>
          <a:noFill/>
        </p:spPr>
        <p:txBody>
          <a:bodyPr wrap="square" rtlCol="0">
            <a:spAutoFit/>
            <a:scene3d>
              <a:camera prst="orthographicFront"/>
              <a:lightRig rig="threePt" dir="t"/>
            </a:scene3d>
          </a:bodyPr>
          <a:lstStyle>
            <a:defPPr>
              <a:defRPr lang="zh-CN"/>
            </a:defPPr>
            <a:lvl1pPr algn="dist">
              <a:defRPr sz="6000">
                <a:solidFill>
                  <a:srgbClr val="887875"/>
                </a:solidFill>
                <a:latin typeface="思源宋体 CN SemiBold" panose="02020600000000000000" pitchFamily="18" charset="-122"/>
                <a:ea typeface="思源宋体 CN SemiBold" panose="02020600000000000000" pitchFamily="18" charset="-122"/>
              </a:defRPr>
            </a:lvl1pPr>
          </a:lstStyle>
          <a:p>
            <a:pPr algn="l"/>
            <a:r>
              <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683895" y="982345"/>
            <a:ext cx="10241280" cy="5169535"/>
          </a:xfrm>
          <a:prstGeom prst="rect">
            <a:avLst/>
          </a:prstGeom>
          <a:noFill/>
        </p:spPr>
        <p:txBody>
          <a:bodyPr wrap="square" rtlCol="0">
            <a:spAutoFit/>
          </a:bodyPr>
          <a:p>
            <a:pPr>
              <a:lnSpc>
                <a:spcPct val="150000"/>
              </a:lnSpc>
            </a:pPr>
            <a:r>
              <a:rPr lang="zh-CN" altLang="en-US" sz="2000"/>
              <a:t>田径作为“运动之母”，一度是我国足球运动员必练的项目，国内很多优秀的足球运动员之前也是练田径出身。最为著名的就是有“快马”之称的谢峰，谢峰在球场上风驰电掣是有原因的：他的母亲郑玉茹就是上世纪</a:t>
            </a:r>
            <a:r>
              <a:rPr lang="en-US" altLang="zh-CN" sz="2000"/>
              <a:t>50</a:t>
            </a:r>
            <a:r>
              <a:rPr lang="zh-CN" altLang="en-US" sz="2000"/>
              <a:t>年代我国著名的“女飞人”！小时候，谢峰主要练400米，并曾在各级运动会上取得过不错的成绩，直到小学高年级才改练足球，转项归转项，之前练田径的底子还是让谢峰拥有了无往不利的“速度武器”。中国球员的年轻一代中，也有从田径转项而来的“跨界高手”——江苏舜天后卫张卫，身高近2米的他小时候一直练习跨栏和中长跑，到了初中才改为主攻足球。有从田径转项成为足球运动员的，也有从足球运动员转项成为田径运动员的，大家耳熟能详的，我国标枪名将赵庆刚、跳高名将张国伟自不必提，昔日中国足球“铁腰”李铁日前也加入了“业余田径运动员”的行列：他已经参加了多项半程乃至全程马拉松的业余组比赛，成绩还非常不错，看来在球场上跑不死的李铁到了长跑的赛场上也同样很有竞争力。</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3844290" y="2168525"/>
            <a:ext cx="449516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任务三</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奔跑</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îŝḷîḓé-文本框 65"/>
          <p:cNvSpPr txBox="1"/>
          <p:nvPr>
            <p:custDataLst>
              <p:tags r:id="rId1"/>
            </p:custDataLst>
          </p:nvPr>
        </p:nvSpPr>
        <p:spPr>
          <a:xfrm>
            <a:off x="6322695" y="1896110"/>
            <a:ext cx="4121785" cy="56388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短跑</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48" name="îŝḷîḓé-文本框 61"/>
          <p:cNvSpPr txBox="1"/>
          <p:nvPr>
            <p:custDataLst>
              <p:tags r:id="rId2"/>
            </p:custDataLst>
          </p:nvPr>
        </p:nvSpPr>
        <p:spPr>
          <a:xfrm>
            <a:off x="6322695" y="3942080"/>
            <a:ext cx="4121785" cy="60452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中长跑</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grpSp>
        <p:nvGrpSpPr>
          <p:cNvPr id="7" name="组合 6"/>
          <p:cNvGrpSpPr/>
          <p:nvPr/>
        </p:nvGrpSpPr>
        <p:grpSpPr>
          <a:xfrm>
            <a:off x="1620889" y="1348740"/>
            <a:ext cx="3406612" cy="3433234"/>
            <a:chOff x="1472299" y="1847850"/>
            <a:chExt cx="3406612" cy="3433234"/>
          </a:xfrm>
        </p:grpSpPr>
        <p:sp>
          <p:nvSpPr>
            <p:cNvPr id="10" name="Polygon"/>
            <p:cNvSpPr/>
            <p:nvPr>
              <p:custDataLst>
                <p:tags r:id="rId3"/>
              </p:custDataLst>
            </p:nvPr>
          </p:nvSpPr>
          <p:spPr>
            <a:xfrm>
              <a:off x="2348598" y="1847850"/>
              <a:ext cx="1649779" cy="19050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1" name="Polygon"/>
            <p:cNvSpPr/>
            <p:nvPr>
              <p:custDataLst>
                <p:tags r:id="rId4"/>
              </p:custDataLst>
            </p:nvPr>
          </p:nvSpPr>
          <p:spPr>
            <a:xfrm>
              <a:off x="1472299"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4"/>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2" name="Polygon"/>
            <p:cNvSpPr/>
            <p:nvPr>
              <p:custDataLst>
                <p:tags r:id="rId5"/>
              </p:custDataLst>
            </p:nvPr>
          </p:nvSpPr>
          <p:spPr>
            <a:xfrm>
              <a:off x="3229132"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5"/>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7" name="Shape"/>
            <p:cNvSpPr/>
            <p:nvPr>
              <p:custDataLst>
                <p:tags r:id="rId6"/>
              </p:custDataLst>
            </p:nvPr>
          </p:nvSpPr>
          <p:spPr>
            <a:xfrm>
              <a:off x="3815841" y="4091411"/>
              <a:ext cx="476361" cy="474346"/>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8" name="Shape"/>
            <p:cNvSpPr/>
            <p:nvPr>
              <p:custDataLst>
                <p:tags r:id="rId7"/>
              </p:custDataLst>
            </p:nvPr>
          </p:nvSpPr>
          <p:spPr>
            <a:xfrm>
              <a:off x="3031839" y="2546350"/>
              <a:ext cx="283298" cy="508000"/>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9" name="Shape"/>
            <p:cNvSpPr/>
            <p:nvPr>
              <p:custDataLst>
                <p:tags r:id="rId8"/>
              </p:custDataLst>
            </p:nvPr>
          </p:nvSpPr>
          <p:spPr>
            <a:xfrm>
              <a:off x="2150390" y="4074583"/>
              <a:ext cx="293595" cy="508001"/>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sp>
        <p:nvSpPr>
          <p:cNvPr id="34" name="PA_库_Circle "/>
          <p:cNvSpPr/>
          <p:nvPr>
            <p:custDataLst>
              <p:tags r:id="rId9"/>
            </p:custDataLst>
          </p:nvPr>
        </p:nvSpPr>
        <p:spPr>
          <a:xfrm>
            <a:off x="5760085" y="4110346"/>
            <a:ext cx="508001" cy="508001"/>
          </a:xfrm>
          <a:prstGeom prst="ellipse">
            <a:avLst/>
          </a:prstGeom>
          <a:solidFill>
            <a:srgbClr val="F9D1D4"/>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5" name="PA_库_Circle "/>
          <p:cNvSpPr/>
          <p:nvPr>
            <p:custDataLst>
              <p:tags r:id="rId10"/>
            </p:custDataLst>
          </p:nvPr>
        </p:nvSpPr>
        <p:spPr>
          <a:xfrm>
            <a:off x="5760085" y="2069378"/>
            <a:ext cx="508001" cy="508001"/>
          </a:xfrm>
          <a:prstGeom prst="ellipse">
            <a:avLst/>
          </a:prstGeom>
          <a:solidFill>
            <a:srgbClr val="A7D7DA"/>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8" name="PA_库_形状 "/>
          <p:cNvSpPr/>
          <p:nvPr>
            <p:custDataLst>
              <p:tags r:id="rId11"/>
            </p:custDataLst>
          </p:nvPr>
        </p:nvSpPr>
        <p:spPr>
          <a:xfrm>
            <a:off x="5895367" y="4260901"/>
            <a:ext cx="222604" cy="221662"/>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9" name="PA_库_形状 "/>
          <p:cNvSpPr/>
          <p:nvPr>
            <p:custDataLst>
              <p:tags r:id="rId12"/>
            </p:custDataLst>
          </p:nvPr>
        </p:nvSpPr>
        <p:spPr>
          <a:xfrm>
            <a:off x="5937902" y="2186769"/>
            <a:ext cx="152367" cy="273219"/>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2" decel="100000" fill="hold" grpId="0" nodeType="withEffect" nodePh="1">
                                  <p:stCondLst>
                                    <p:cond delay="250"/>
                                  </p:stCondLst>
                                  <p:endCondLst>
                                    <p:cond evt="begin" delay="0">
                                      <p:tn val="10"/>
                                    </p:cond>
                                  </p:endCondLst>
                                  <p:childTnLst>
                                    <p:set>
                                      <p:cBhvr>
                                        <p:cTn id="11" dur="1" fill="hold">
                                          <p:stCondLst>
                                            <p:cond delay="0"/>
                                          </p:stCondLst>
                                        </p:cTn>
                                        <p:tgtEl>
                                          <p:spTgt spid="34">
                                            <p:txEl>
                                              <p:charRg st="4294967295" end="4294967295"/>
                                            </p:txEl>
                                          </p:spTgt>
                                        </p:tgtEl>
                                        <p:attrNameLst>
                                          <p:attrName>style.visibility</p:attrName>
                                        </p:attrNameLst>
                                      </p:cBhvr>
                                      <p:to>
                                        <p:strVal val="visible"/>
                                      </p:to>
                                    </p:set>
                                    <p:anim calcmode="lin" valueType="num">
                                      <p:cBhvr additive="base">
                                        <p:cTn id="12" dur="1500" fill="hold"/>
                                        <p:tgtEl>
                                          <p:spTgt spid="3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3" dur="1500" fill="hold"/>
                                        <p:tgtEl>
                                          <p:spTgt spid="34">
                                            <p:txEl>
                                              <p:charRg st="4294967295" end="4294967295"/>
                                            </p:txEl>
                                          </p:spTgt>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nodePh="1">
                                  <p:stCondLst>
                                    <p:cond delay="250"/>
                                  </p:stCondLst>
                                  <p:endCondLst>
                                    <p:cond evt="begin" delay="0">
                                      <p:tn val="14"/>
                                    </p:cond>
                                  </p:endCondLst>
                                  <p:childTnLst>
                                    <p:set>
                                      <p:cBhvr>
                                        <p:cTn id="15" dur="1" fill="hold">
                                          <p:stCondLst>
                                            <p:cond delay="0"/>
                                          </p:stCondLst>
                                        </p:cTn>
                                        <p:tgtEl>
                                          <p:spTgt spid="35">
                                            <p:txEl>
                                              <p:charRg st="4294967295" end="4294967295"/>
                                            </p:txEl>
                                          </p:spTgt>
                                        </p:tgtEl>
                                        <p:attrNameLst>
                                          <p:attrName>style.visibility</p:attrName>
                                        </p:attrNameLst>
                                      </p:cBhvr>
                                      <p:to>
                                        <p:strVal val="visible"/>
                                      </p:to>
                                    </p:set>
                                    <p:anim calcmode="lin" valueType="num">
                                      <p:cBhvr additive="base">
                                        <p:cTn id="16" dur="1500" fill="hold"/>
                                        <p:tgtEl>
                                          <p:spTgt spid="3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7" dur="1500" fill="hold"/>
                                        <p:tgtEl>
                                          <p:spTgt spid="35">
                                            <p:txEl>
                                              <p:charRg st="4294967295" end="4294967295"/>
                                            </p:txEl>
                                          </p:spTgt>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nodePh="1">
                                  <p:stCondLst>
                                    <p:cond delay="250"/>
                                  </p:stCondLst>
                                  <p:endCondLst>
                                    <p:cond evt="begin" delay="0">
                                      <p:tn val="18"/>
                                    </p:cond>
                                  </p:endCondLst>
                                  <p:childTnLst>
                                    <p:set>
                                      <p:cBhvr>
                                        <p:cTn id="19" dur="1" fill="hold">
                                          <p:stCondLst>
                                            <p:cond delay="0"/>
                                          </p:stCondLst>
                                        </p:cTn>
                                        <p:tgtEl>
                                          <p:spTgt spid="38">
                                            <p:txEl>
                                              <p:charRg st="4294967295" end="4294967295"/>
                                            </p:txEl>
                                          </p:spTgt>
                                        </p:tgtEl>
                                        <p:attrNameLst>
                                          <p:attrName>style.visibility</p:attrName>
                                        </p:attrNameLst>
                                      </p:cBhvr>
                                      <p:to>
                                        <p:strVal val="visible"/>
                                      </p:to>
                                    </p:set>
                                    <p:anim calcmode="lin" valueType="num">
                                      <p:cBhvr additive="base">
                                        <p:cTn id="20" dur="1500" fill="hold"/>
                                        <p:tgtEl>
                                          <p:spTgt spid="3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1" dur="1500" fill="hold"/>
                                        <p:tgtEl>
                                          <p:spTgt spid="38">
                                            <p:txEl>
                                              <p:charRg st="4294967295" end="4294967295"/>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nodePh="1">
                                  <p:stCondLst>
                                    <p:cond delay="250"/>
                                  </p:stCondLst>
                                  <p:endCondLst>
                                    <p:cond evt="begin" delay="0">
                                      <p:tn val="22"/>
                                    </p:cond>
                                  </p:endCondLst>
                                  <p:childTnLst>
                                    <p:set>
                                      <p:cBhvr>
                                        <p:cTn id="23" dur="1" fill="hold">
                                          <p:stCondLst>
                                            <p:cond delay="0"/>
                                          </p:stCondLst>
                                        </p:cTn>
                                        <p:tgtEl>
                                          <p:spTgt spid="39">
                                            <p:txEl>
                                              <p:charRg st="4294967295" end="4294967295"/>
                                            </p:txEl>
                                          </p:spTgt>
                                        </p:tgtEl>
                                        <p:attrNameLst>
                                          <p:attrName>style.visibility</p:attrName>
                                        </p:attrNameLst>
                                      </p:cBhvr>
                                      <p:to>
                                        <p:strVal val="visible"/>
                                      </p:to>
                                    </p:set>
                                    <p:anim calcmode="lin" valueType="num">
                                      <p:cBhvr additive="base">
                                        <p:cTn id="24" dur="1500" fill="hold"/>
                                        <p:tgtEl>
                                          <p:spTgt spid="3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5" dur="1500" fill="hold"/>
                                        <p:tgtEl>
                                          <p:spTgt spid="39">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autoUpdateAnimBg="0"/>
      <p:bldP spid="35" grpId="0" bldLvl="0" animBg="1" autoUpdateAnimBg="0"/>
      <p:bldP spid="38" grpId="0" bldLvl="0" animBg="1" autoUpdateAnimBg="0"/>
      <p:bldP spid="39" grpId="0" bldLvl="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220" name="图片 7" descr="跑步1.png"/>
          <p:cNvPicPr>
            <a:picLocks noChangeAspect="1"/>
          </p:cNvPicPr>
          <p:nvPr/>
        </p:nvPicPr>
        <p:blipFill>
          <a:blip r:embed="rId1"/>
          <a:stretch>
            <a:fillRect/>
          </a:stretch>
        </p:blipFill>
        <p:spPr>
          <a:xfrm>
            <a:off x="973138" y="1222375"/>
            <a:ext cx="5459412" cy="4071938"/>
          </a:xfrm>
          <a:prstGeom prst="rect">
            <a:avLst/>
          </a:prstGeom>
          <a:noFill/>
          <a:ln w="9525">
            <a:noFill/>
          </a:ln>
        </p:spPr>
      </p:pic>
      <p:sp>
        <p:nvSpPr>
          <p:cNvPr id="9221" name="矩形 8"/>
          <p:cNvSpPr/>
          <p:nvPr/>
        </p:nvSpPr>
        <p:spPr>
          <a:xfrm>
            <a:off x="6877050" y="1844675"/>
            <a:ext cx="3592513" cy="2613025"/>
          </a:xfrm>
          <a:prstGeom prst="rect">
            <a:avLst/>
          </a:prstGeom>
          <a:noFill/>
          <a:ln w="9525">
            <a:noFill/>
          </a:ln>
        </p:spPr>
        <p:txBody>
          <a:bodyPr>
            <a:spAutoFit/>
          </a:bodyPr>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奔跑是由单脚支撑与腾空相交替，摆臂、摆腿、扒地缓冲与后蹬密切配合的周期性运动。奔跑的项目包括在跑道上进行的短距离赛跑、中距离赛跑、长距离赛跑、接力赛跑和在公路上进行的马拉松等。</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4" name="TextBox 1"/>
          <p:cNvSpPr/>
          <p:nvPr/>
        </p:nvSpPr>
        <p:spPr>
          <a:xfrm>
            <a:off x="1150938" y="1258888"/>
            <a:ext cx="3849687"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一）短跑</a:t>
            </a:r>
            <a:endParaRPr lang="zh-CN" altLang="en-US" dirty="0">
              <a:latin typeface="Arial" panose="020B0604020202020204" pitchFamily="34" charset="0"/>
            </a:endParaRPr>
          </a:p>
        </p:txBody>
      </p:sp>
      <p:grpSp>
        <p:nvGrpSpPr>
          <p:cNvPr id="10245" name="组合 29"/>
          <p:cNvGrpSpPr/>
          <p:nvPr/>
        </p:nvGrpSpPr>
        <p:grpSpPr>
          <a:xfrm>
            <a:off x="1036638" y="1651000"/>
            <a:ext cx="2357437" cy="85725"/>
            <a:chOff x="0" y="0"/>
            <a:chExt cx="3627679" cy="72000"/>
          </a:xfrm>
        </p:grpSpPr>
        <p:sp>
          <p:nvSpPr>
            <p:cNvPr id="10249"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0250"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10246" name="矩形 10"/>
          <p:cNvSpPr/>
          <p:nvPr/>
        </p:nvSpPr>
        <p:spPr>
          <a:xfrm>
            <a:off x="1058863" y="1800225"/>
            <a:ext cx="10406062" cy="773113"/>
          </a:xfrm>
          <a:prstGeom prst="rect">
            <a:avLst/>
          </a:prstGeom>
          <a:solidFill>
            <a:schemeClr val="accent2"/>
          </a:solidFill>
          <a:ln w="9525">
            <a:noFill/>
          </a:ln>
        </p:spPr>
        <p:txBody>
          <a:bodyPr>
            <a:spAutoFit/>
          </a:bodyPr>
          <a:p>
            <a:pPr algn="just">
              <a:lnSpc>
                <a:spcPct val="130000"/>
              </a:lnSpc>
            </a:pP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短跑是径赛项目中距离最短、速度最快的极限强度运动项目，是人体运动器官和内脏器官在大量缺氧的条件下完成最大强度的项目，属于一种极限运动。</a:t>
            </a:r>
            <a:endPar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247" name="图片 11" descr="短跑 修.png"/>
          <p:cNvPicPr>
            <a:picLocks noChangeAspect="1"/>
          </p:cNvPicPr>
          <p:nvPr/>
        </p:nvPicPr>
        <p:blipFill>
          <a:blip r:embed="rId1"/>
          <a:stretch>
            <a:fillRect/>
          </a:stretch>
        </p:blipFill>
        <p:spPr>
          <a:xfrm>
            <a:off x="6076950" y="2797175"/>
            <a:ext cx="5151438" cy="2974975"/>
          </a:xfrm>
          <a:prstGeom prst="rect">
            <a:avLst/>
          </a:prstGeom>
          <a:noFill/>
          <a:ln w="9525">
            <a:noFill/>
          </a:ln>
        </p:spPr>
      </p:pic>
      <p:sp>
        <p:nvSpPr>
          <p:cNvPr id="10248" name="矩形 12"/>
          <p:cNvSpPr/>
          <p:nvPr/>
        </p:nvSpPr>
        <p:spPr>
          <a:xfrm>
            <a:off x="1254125" y="3448050"/>
            <a:ext cx="4152900" cy="1173163"/>
          </a:xfrm>
          <a:prstGeom prst="rect">
            <a:avLst/>
          </a:prstGeom>
          <a:noFill/>
          <a:ln w="15875" cap="flat" cmpd="sng">
            <a:solidFill>
              <a:schemeClr val="accent1"/>
            </a:solidFill>
            <a:prstDash val="dash"/>
            <a:miter/>
            <a:headEnd type="none" w="med" len="med"/>
            <a:tailEnd type="none" w="med" len="med"/>
          </a:ln>
        </p:spPr>
        <p:txBody>
          <a:bodyPr>
            <a:spAutoFit/>
          </a:bodyPr>
          <a:p>
            <a:pPr algn="just">
              <a:lnSpc>
                <a:spcPct val="130000"/>
              </a:lnSpc>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短跑全程技术按技术动作的变化可分为起跑、起跑后加速跑、途中跑和终点跑四个部分。</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16"/>
          <p:cNvSpPr/>
          <p:nvPr/>
        </p:nvSpPr>
        <p:spPr>
          <a:xfrm>
            <a:off x="1095375" y="1001713"/>
            <a:ext cx="1325880" cy="36830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1800" b="0" i="0" u="none" strike="noStrike" kern="1200" cap="none" spc="0" normalizeH="0" baseline="0" noProof="0" dirty="0">
                <a:ln>
                  <a:noFill/>
                </a:ln>
                <a:solidFill>
                  <a:schemeClr val="tx1"/>
                </a:solidFill>
                <a:effectLst/>
                <a:uLnTx/>
                <a:uFillTx/>
                <a:latin typeface="+mn-ea"/>
                <a:ea typeface="+mn-ea"/>
                <a:cs typeface="+mn-cs"/>
              </a:rPr>
              <a:t>（一）起跑</a:t>
            </a:r>
            <a:endParaRPr kumimoji="0" lang="zh-CN" altLang="en-US" sz="1800" b="0" i="0" u="none" strike="noStrike" kern="1200" cap="none" spc="0" normalizeH="0" baseline="0" noProof="0" dirty="0">
              <a:ln>
                <a:noFill/>
              </a:ln>
              <a:solidFill>
                <a:schemeClr val="tx1"/>
              </a:solidFill>
              <a:effectLst/>
              <a:uLnTx/>
              <a:uFillTx/>
              <a:latin typeface="+mn-ea"/>
              <a:ea typeface="+mn-ea"/>
              <a:cs typeface="+mn-cs"/>
            </a:endParaRPr>
          </a:p>
        </p:txBody>
      </p:sp>
      <p:sp>
        <p:nvSpPr>
          <p:cNvPr id="11269" name="矩形 17"/>
          <p:cNvSpPr/>
          <p:nvPr/>
        </p:nvSpPr>
        <p:spPr>
          <a:xfrm>
            <a:off x="1162050" y="1455738"/>
            <a:ext cx="9971088" cy="1170305"/>
          </a:xfrm>
          <a:prstGeom prst="rect">
            <a:avLst/>
          </a:prstGeom>
          <a:solidFill>
            <a:srgbClr val="92D050"/>
          </a:solidFill>
          <a:ln w="9525">
            <a:noFill/>
          </a:ln>
        </p:spPr>
        <p:txBody>
          <a:bodyPr>
            <a:spAutoFit/>
          </a:bodyPr>
          <a:p>
            <a:pPr algn="just">
              <a:lnSpc>
                <a:spcPct val="130000"/>
              </a:lnSpc>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起跑的任务是使身体在极短的时间内迅速摆脱静止状态，为起跑后加速创造条件。田径规则规定，在短跑比赛中运动员必须采用蹲踞式起跑，必须使用起跑器，运动员要按发令员的口令完成起跑动作。起跑器安装的方法有“普通式”“拉长式”两种。</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270" name="图片 18" descr="起跑器.png"/>
          <p:cNvPicPr>
            <a:picLocks noChangeAspect="1"/>
          </p:cNvPicPr>
          <p:nvPr/>
        </p:nvPicPr>
        <p:blipFill>
          <a:blip r:embed="rId1"/>
          <a:stretch>
            <a:fillRect/>
          </a:stretch>
        </p:blipFill>
        <p:spPr>
          <a:xfrm>
            <a:off x="6564313" y="2822575"/>
            <a:ext cx="3019425" cy="2857500"/>
          </a:xfrm>
          <a:prstGeom prst="rect">
            <a:avLst/>
          </a:prstGeom>
          <a:noFill/>
          <a:ln w="9525">
            <a:noFill/>
          </a:ln>
        </p:spPr>
      </p:pic>
      <p:pic>
        <p:nvPicPr>
          <p:cNvPr id="11271" name="图片 19" descr="起跑器1.jpg"/>
          <p:cNvPicPr>
            <a:picLocks noChangeAspect="1"/>
          </p:cNvPicPr>
          <p:nvPr/>
        </p:nvPicPr>
        <p:blipFill>
          <a:blip r:embed="rId2"/>
          <a:stretch>
            <a:fillRect/>
          </a:stretch>
        </p:blipFill>
        <p:spPr>
          <a:xfrm>
            <a:off x="1855788" y="2820988"/>
            <a:ext cx="3230562" cy="2822575"/>
          </a:xfrm>
          <a:prstGeom prst="rect">
            <a:avLst/>
          </a:prstGeom>
          <a:noFill/>
          <a:ln w="9525">
            <a:noFill/>
          </a:ln>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1095375" y="1141413"/>
            <a:ext cx="2468880" cy="36830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1800" b="0" i="0" u="none" strike="noStrike" kern="1200" cap="none" spc="0" normalizeH="0" baseline="0" noProof="0" dirty="0">
                <a:ln>
                  <a:noFill/>
                </a:ln>
                <a:solidFill>
                  <a:schemeClr val="tx1"/>
                </a:solidFill>
                <a:effectLst/>
                <a:uLnTx/>
                <a:uFillTx/>
                <a:latin typeface="+mn-ea"/>
                <a:ea typeface="+mn-ea"/>
                <a:cs typeface="+mn-cs"/>
              </a:rPr>
              <a:t>（二）起跑后的加速跑</a:t>
            </a:r>
            <a:endParaRPr kumimoji="0" lang="zh-CN" altLang="en-US" sz="1800" b="0" i="0" u="none" strike="noStrike" kern="1200" cap="none" spc="0" normalizeH="0" baseline="0" noProof="0" dirty="0">
              <a:ln>
                <a:noFill/>
              </a:ln>
              <a:solidFill>
                <a:schemeClr val="tx1"/>
              </a:solidFill>
              <a:effectLst/>
              <a:uLnTx/>
              <a:uFillTx/>
              <a:latin typeface="+mn-ea"/>
              <a:ea typeface="+mn-ea"/>
              <a:cs typeface="+mn-cs"/>
            </a:endParaRPr>
          </a:p>
        </p:txBody>
      </p:sp>
      <p:sp>
        <p:nvSpPr>
          <p:cNvPr id="12293" name="矩形 4"/>
          <p:cNvSpPr/>
          <p:nvPr/>
        </p:nvSpPr>
        <p:spPr>
          <a:xfrm>
            <a:off x="1162050" y="1584325"/>
            <a:ext cx="10118725" cy="865505"/>
          </a:xfrm>
          <a:prstGeom prst="rect">
            <a:avLst/>
          </a:prstGeom>
          <a:solidFill>
            <a:srgbClr val="FFFF00"/>
          </a:solidFill>
          <a:ln w="9525">
            <a:noFill/>
          </a:ln>
        </p:spPr>
        <p:txBody>
          <a:bodyPr>
            <a:spAutoFit/>
          </a:bodyPr>
          <a:p>
            <a:pPr algn="just">
              <a:lnSpc>
                <a:spcPct val="140000"/>
              </a:lnSpc>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起跑后的加速跑是从后腿蹬离起跑器，到途中跑之间的一个跑段。其任务是充分利用向前的冲力，在较短距离内尽快地获得高速度。加速跑的距离，一般约为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25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30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294" name="图片 5" descr="加速跑.png"/>
          <p:cNvPicPr>
            <a:picLocks noChangeAspect="1"/>
          </p:cNvPicPr>
          <p:nvPr/>
        </p:nvPicPr>
        <p:blipFill>
          <a:blip r:embed="rId1"/>
          <a:stretch>
            <a:fillRect/>
          </a:stretch>
        </p:blipFill>
        <p:spPr>
          <a:xfrm>
            <a:off x="3432175" y="2561273"/>
            <a:ext cx="4848225" cy="1466850"/>
          </a:xfrm>
          <a:prstGeom prst="rect">
            <a:avLst/>
          </a:prstGeom>
          <a:noFill/>
          <a:ln w="9525">
            <a:noFill/>
          </a:ln>
        </p:spPr>
      </p:pic>
      <p:sp>
        <p:nvSpPr>
          <p:cNvPr id="7" name="矩形 6"/>
          <p:cNvSpPr/>
          <p:nvPr/>
        </p:nvSpPr>
        <p:spPr>
          <a:xfrm>
            <a:off x="1277938" y="4135438"/>
            <a:ext cx="1554480" cy="36830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1800" b="0" i="0" u="none" strike="noStrike" kern="1200" cap="none" spc="0" normalizeH="0" baseline="0" noProof="0" dirty="0">
                <a:ln>
                  <a:noFill/>
                </a:ln>
                <a:solidFill>
                  <a:schemeClr val="tx1"/>
                </a:solidFill>
                <a:effectLst/>
                <a:uLnTx/>
                <a:uFillTx/>
                <a:latin typeface="+mn-ea"/>
                <a:ea typeface="+mn-ea"/>
                <a:cs typeface="+mn-cs"/>
              </a:rPr>
              <a:t>（三）途中跑</a:t>
            </a:r>
            <a:endParaRPr kumimoji="0" lang="zh-CN" altLang="en-US" sz="1800" b="0" i="0" u="none" strike="noStrike" kern="1200" cap="none" spc="0" normalizeH="0" baseline="0" noProof="0" dirty="0">
              <a:ln>
                <a:noFill/>
              </a:ln>
              <a:solidFill>
                <a:schemeClr val="tx1"/>
              </a:solidFill>
              <a:effectLst/>
              <a:uLnTx/>
              <a:uFillTx/>
              <a:latin typeface="+mn-ea"/>
              <a:ea typeface="+mn-ea"/>
              <a:cs typeface="+mn-cs"/>
            </a:endParaRPr>
          </a:p>
        </p:txBody>
      </p:sp>
      <p:sp>
        <p:nvSpPr>
          <p:cNvPr id="8" name="矩形 7"/>
          <p:cNvSpPr/>
          <p:nvPr/>
        </p:nvSpPr>
        <p:spPr>
          <a:xfrm>
            <a:off x="1298575" y="4591050"/>
            <a:ext cx="9799638" cy="865505"/>
          </a:xfrm>
          <a:prstGeom prst="rect">
            <a:avLst/>
          </a:prstGeom>
          <a:solidFill>
            <a:schemeClr val="accent6">
              <a:lumMod val="60000"/>
              <a:lumOff val="40000"/>
            </a:schemeClr>
          </a:solidFill>
        </p:spPr>
        <p:txBody>
          <a:bodyPr>
            <a:spAutoFit/>
          </a:bodyPr>
          <a:lstStyle/>
          <a:p>
            <a:pPr marL="0" marR="0" lvl="0" indent="0" algn="just" defTabSz="914400" rtl="0" eaLnBrk="1" fontAlgn="base" latinLnBrk="0" hangingPunct="1">
              <a:lnSpc>
                <a:spcPct val="14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途中跑是短跑全程中距离最长、速度最快的一段。其任务是继续发挥和保持高速度跑。一个单步由后蹬和前摆、腾空、着地和缓冲几个部分组成。</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78997897"/>
          <p:cNvPicPr>
            <a:picLocks noChangeAspect="1"/>
          </p:cNvPicPr>
          <p:nvPr/>
        </p:nvPicPr>
        <p:blipFill>
          <a:blip r:embed="rId1" cstate="print"/>
          <a:stretch>
            <a:fillRect/>
          </a:stretch>
        </p:blipFill>
        <p:spPr>
          <a:xfrm>
            <a:off x="0" y="1270"/>
            <a:ext cx="12192000" cy="6856730"/>
          </a:xfrm>
          <a:prstGeom prst="rect">
            <a:avLst/>
          </a:prstGeom>
        </p:spPr>
      </p:pic>
      <p:sp>
        <p:nvSpPr>
          <p:cNvPr id="181" name="文本框 180"/>
          <p:cNvSpPr txBox="1"/>
          <p:nvPr/>
        </p:nvSpPr>
        <p:spPr>
          <a:xfrm>
            <a:off x="4695190" y="1842135"/>
            <a:ext cx="2801620" cy="1014730"/>
          </a:xfrm>
          <a:prstGeom prst="rect">
            <a:avLst/>
          </a:prstGeom>
          <a:noFill/>
        </p:spPr>
        <p:txBody>
          <a:bodyPr wrap="square" rtlCol="0">
            <a:spAutoFit/>
          </a:bodyPr>
          <a:lstStyle/>
          <a:p>
            <a:pPr algn="ctr"/>
            <a:r>
              <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rPr>
              <a:t>实践篇</a:t>
            </a:r>
            <a:endPar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1"/>
                                        </p:tgtEl>
                                        <p:attrNameLst>
                                          <p:attrName>style.visibility</p:attrName>
                                        </p:attrNameLst>
                                      </p:cBhvr>
                                      <p:to>
                                        <p:strVal val="visible"/>
                                      </p:to>
                                    </p:set>
                                    <p:anim calcmode="lin" valueType="num">
                                      <p:cBhvr>
                                        <p:cTn id="7" dur="500" fill="hold"/>
                                        <p:tgtEl>
                                          <p:spTgt spid="181"/>
                                        </p:tgtEl>
                                        <p:attrNameLst>
                                          <p:attrName>ppt_w</p:attrName>
                                        </p:attrNameLst>
                                      </p:cBhvr>
                                      <p:tavLst>
                                        <p:tav tm="0">
                                          <p:val>
                                            <p:fltVal val="0"/>
                                          </p:val>
                                        </p:tav>
                                        <p:tav tm="100000">
                                          <p:val>
                                            <p:strVal val="#ppt_w"/>
                                          </p:val>
                                        </p:tav>
                                      </p:tavLst>
                                    </p:anim>
                                    <p:anim calcmode="lin" valueType="num">
                                      <p:cBhvr>
                                        <p:cTn id="8" dur="500" fill="hold"/>
                                        <p:tgtEl>
                                          <p:spTgt spid="181"/>
                                        </p:tgtEl>
                                        <p:attrNameLst>
                                          <p:attrName>ppt_h</p:attrName>
                                        </p:attrNameLst>
                                      </p:cBhvr>
                                      <p:tavLst>
                                        <p:tav tm="0">
                                          <p:val>
                                            <p:fltVal val="0"/>
                                          </p:val>
                                        </p:tav>
                                        <p:tav tm="100000">
                                          <p:val>
                                            <p:strVal val="#ppt_h"/>
                                          </p:val>
                                        </p:tav>
                                      </p:tavLst>
                                    </p:anim>
                                    <p:animEffect transition="in" filter="fade">
                                      <p:cBhvr>
                                        <p:cTn id="9"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1095375" y="1141413"/>
            <a:ext cx="1554480" cy="36830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1800" b="0" i="0" u="none" strike="noStrike" kern="1200" cap="none" spc="0" normalizeH="0" baseline="0" noProof="0" dirty="0">
                <a:ln>
                  <a:noFill/>
                </a:ln>
                <a:solidFill>
                  <a:schemeClr val="tx1"/>
                </a:solidFill>
                <a:effectLst/>
                <a:uLnTx/>
                <a:uFillTx/>
                <a:latin typeface="+mn-ea"/>
                <a:ea typeface="+mn-ea"/>
                <a:cs typeface="+mn-cs"/>
              </a:rPr>
              <a:t>（四）终点跑</a:t>
            </a:r>
            <a:endParaRPr kumimoji="0" lang="zh-CN" altLang="en-US" sz="1800" b="0" i="0" u="none" strike="noStrike" kern="1200" cap="none" spc="0" normalizeH="0" baseline="0" noProof="0" dirty="0">
              <a:ln>
                <a:noFill/>
              </a:ln>
              <a:solidFill>
                <a:schemeClr val="tx1"/>
              </a:solidFill>
              <a:effectLst/>
              <a:uLnTx/>
              <a:uFillTx/>
              <a:latin typeface="+mn-ea"/>
              <a:ea typeface="+mn-ea"/>
              <a:cs typeface="+mn-cs"/>
            </a:endParaRPr>
          </a:p>
        </p:txBody>
      </p:sp>
      <p:sp>
        <p:nvSpPr>
          <p:cNvPr id="13317" name="矩形 4"/>
          <p:cNvSpPr/>
          <p:nvPr/>
        </p:nvSpPr>
        <p:spPr>
          <a:xfrm>
            <a:off x="1162050" y="1584325"/>
            <a:ext cx="10118725" cy="369888"/>
          </a:xfrm>
          <a:prstGeom prst="rect">
            <a:avLst/>
          </a:prstGeom>
          <a:solidFill>
            <a:srgbClr val="FFC000"/>
          </a:solidFill>
          <a:ln w="9525">
            <a:noFill/>
          </a:ln>
        </p:spPr>
        <p:txBody>
          <a:bodyPr>
            <a:spAutoFit/>
          </a:bodyPr>
          <a:p>
            <a:pPr algn="just"/>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终点跑是全程跑的最后一段。任务是尽力保持途中跑的高速度跑过终点。</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6"/>
          <p:cNvSpPr/>
          <p:nvPr/>
        </p:nvSpPr>
        <p:spPr>
          <a:xfrm>
            <a:off x="1277938" y="4135438"/>
            <a:ext cx="2011680" cy="36830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1800" b="0" i="0" u="none" strike="noStrike" kern="1200" cap="none" spc="0" normalizeH="0" baseline="0" noProof="0" dirty="0">
                <a:ln>
                  <a:noFill/>
                </a:ln>
                <a:solidFill>
                  <a:schemeClr val="tx1"/>
                </a:solidFill>
                <a:effectLst/>
                <a:uLnTx/>
                <a:uFillTx/>
                <a:latin typeface="+mn-ea"/>
                <a:ea typeface="+mn-ea"/>
                <a:cs typeface="+mn-cs"/>
              </a:rPr>
              <a:t>（五）弯道跑技术</a:t>
            </a:r>
            <a:endParaRPr kumimoji="0" lang="zh-CN" altLang="en-US" sz="1800" b="0" i="0" u="none" strike="noStrike" kern="1200" cap="none" spc="0" normalizeH="0" baseline="0" noProof="0" dirty="0">
              <a:ln>
                <a:noFill/>
              </a:ln>
              <a:solidFill>
                <a:schemeClr val="tx1"/>
              </a:solidFill>
              <a:effectLst/>
              <a:uLnTx/>
              <a:uFillTx/>
              <a:latin typeface="+mn-ea"/>
              <a:ea typeface="+mn-ea"/>
              <a:cs typeface="+mn-cs"/>
            </a:endParaRPr>
          </a:p>
        </p:txBody>
      </p:sp>
      <p:sp>
        <p:nvSpPr>
          <p:cNvPr id="8" name="矩形 7"/>
          <p:cNvSpPr/>
          <p:nvPr/>
        </p:nvSpPr>
        <p:spPr>
          <a:xfrm>
            <a:off x="1298575" y="4591050"/>
            <a:ext cx="9799638" cy="810260"/>
          </a:xfrm>
          <a:prstGeom prst="rect">
            <a:avLst/>
          </a:prstGeom>
          <a:solidFill>
            <a:schemeClr val="accent1">
              <a:lumMod val="60000"/>
              <a:lumOff val="40000"/>
            </a:schemeClr>
          </a:solidFill>
        </p:spPr>
        <p:txBody>
          <a:bodyPr>
            <a:spAutoFit/>
          </a:bodyPr>
          <a:lstStyle/>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从直道进入弯道跑时，身体应有意识地向内倾斜，加大右腿的蹬地力量和摆动幅度，右臂亦相应地加大摆动的力量和幅度，有利于迅速从直道跑进弯道。弯道跑中，身体应向圆心方向倾斜。</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13320" name="图片 8" descr="52.jpg"/>
          <p:cNvPicPr>
            <a:picLocks noChangeAspect="1"/>
          </p:cNvPicPr>
          <p:nvPr/>
        </p:nvPicPr>
        <p:blipFill>
          <a:blip r:embed="rId1"/>
          <a:stretch>
            <a:fillRect/>
          </a:stretch>
        </p:blipFill>
        <p:spPr>
          <a:xfrm>
            <a:off x="1382713" y="2149475"/>
            <a:ext cx="2297112" cy="1716088"/>
          </a:xfrm>
          <a:prstGeom prst="rect">
            <a:avLst/>
          </a:prstGeom>
          <a:noFill/>
          <a:ln w="9525">
            <a:noFill/>
          </a:ln>
        </p:spPr>
      </p:pic>
      <p:pic>
        <p:nvPicPr>
          <p:cNvPr id="13321" name="图片 9" descr="53.jpg"/>
          <p:cNvPicPr>
            <a:picLocks noChangeAspect="1"/>
          </p:cNvPicPr>
          <p:nvPr/>
        </p:nvPicPr>
        <p:blipFill>
          <a:blip r:embed="rId2"/>
          <a:stretch>
            <a:fillRect/>
          </a:stretch>
        </p:blipFill>
        <p:spPr>
          <a:xfrm>
            <a:off x="4600575" y="2144713"/>
            <a:ext cx="2614613" cy="1878012"/>
          </a:xfrm>
          <a:prstGeom prst="rect">
            <a:avLst/>
          </a:prstGeom>
          <a:noFill/>
          <a:ln w="9525">
            <a:noFill/>
          </a:ln>
        </p:spPr>
      </p:pic>
      <p:pic>
        <p:nvPicPr>
          <p:cNvPr id="13322" name="图片 10" descr="54.jpg"/>
          <p:cNvPicPr>
            <a:picLocks noChangeAspect="1"/>
          </p:cNvPicPr>
          <p:nvPr/>
        </p:nvPicPr>
        <p:blipFill>
          <a:blip r:embed="rId3"/>
          <a:stretch>
            <a:fillRect/>
          </a:stretch>
        </p:blipFill>
        <p:spPr>
          <a:xfrm>
            <a:off x="8269288" y="2117725"/>
            <a:ext cx="2668587" cy="2030413"/>
          </a:xfrm>
          <a:prstGeom prst="rect">
            <a:avLst/>
          </a:prstGeom>
          <a:noFill/>
          <a:ln w="9525">
            <a:noFill/>
          </a:ln>
        </p:spPr>
      </p:pic>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0" name="TextBox 1"/>
          <p:cNvSpPr/>
          <p:nvPr/>
        </p:nvSpPr>
        <p:spPr>
          <a:xfrm>
            <a:off x="1150938" y="1258888"/>
            <a:ext cx="3849687"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二、中长跑</a:t>
            </a:r>
            <a:endParaRPr lang="zh-CN" altLang="en-US" dirty="0">
              <a:latin typeface="Arial" panose="020B0604020202020204" pitchFamily="34" charset="0"/>
            </a:endParaRPr>
          </a:p>
        </p:txBody>
      </p:sp>
      <p:grpSp>
        <p:nvGrpSpPr>
          <p:cNvPr id="14341" name="组合 29"/>
          <p:cNvGrpSpPr/>
          <p:nvPr/>
        </p:nvGrpSpPr>
        <p:grpSpPr>
          <a:xfrm>
            <a:off x="1036638" y="1651000"/>
            <a:ext cx="2357437" cy="85725"/>
            <a:chOff x="0" y="0"/>
            <a:chExt cx="3627679" cy="72000"/>
          </a:xfrm>
        </p:grpSpPr>
        <p:sp>
          <p:nvSpPr>
            <p:cNvPr id="14346"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4347"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14342" name="矩形 7"/>
          <p:cNvSpPr/>
          <p:nvPr/>
        </p:nvSpPr>
        <p:spPr>
          <a:xfrm>
            <a:off x="1012825" y="1925638"/>
            <a:ext cx="4895850" cy="1529715"/>
          </a:xfrm>
          <a:prstGeom prst="rect">
            <a:avLst/>
          </a:prstGeom>
          <a:noFill/>
          <a:ln w="9525">
            <a:noFill/>
          </a:ln>
        </p:spPr>
        <p:txBody>
          <a:bodyPr>
            <a:spAutoFit/>
          </a:bodyPr>
          <a:p>
            <a:pPr algn="just">
              <a:lnSpc>
                <a:spcPct val="130000"/>
              </a:lnSpc>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中长跑是中距离跑和长距离跑的简称。中跑有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800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1500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米和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3000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米（女子：</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800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1500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米）跑。长跑有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5000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米和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10000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米（女子：</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3000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5000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10000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米）跑。</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4343" name="图片 8" descr="5.jpg"/>
          <p:cNvPicPr>
            <a:picLocks noChangeAspect="1"/>
          </p:cNvPicPr>
          <p:nvPr/>
        </p:nvPicPr>
        <p:blipFill>
          <a:blip r:embed="rId1"/>
          <a:stretch>
            <a:fillRect/>
          </a:stretch>
        </p:blipFill>
        <p:spPr>
          <a:xfrm>
            <a:off x="6356350" y="1901825"/>
            <a:ext cx="4611688" cy="3024188"/>
          </a:xfrm>
          <a:prstGeom prst="rect">
            <a:avLst/>
          </a:prstGeom>
          <a:noFill/>
          <a:ln w="9525">
            <a:noFill/>
          </a:ln>
        </p:spPr>
      </p:pic>
      <p:sp>
        <p:nvSpPr>
          <p:cNvPr id="14344" name="矩形 9"/>
          <p:cNvSpPr/>
          <p:nvPr/>
        </p:nvSpPr>
        <p:spPr>
          <a:xfrm>
            <a:off x="1069975" y="4248150"/>
            <a:ext cx="4941888" cy="810260"/>
          </a:xfrm>
          <a:prstGeom prst="rect">
            <a:avLst/>
          </a:prstGeom>
          <a:noFill/>
          <a:ln w="9525">
            <a:noFill/>
          </a:ln>
        </p:spPr>
        <p:txBody>
          <a:bodyPr>
            <a:spAutoFit/>
          </a:bodyPr>
          <a:p>
            <a:pPr algn="just">
              <a:lnSpc>
                <a:spcPct val="130000"/>
              </a:lnSpc>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明确的运动项目；坚强的意志；良好的心肺机能；完善的中长跑技术；合理的体力分配</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5" name="矩形 10"/>
          <p:cNvSpPr/>
          <p:nvPr/>
        </p:nvSpPr>
        <p:spPr>
          <a:xfrm>
            <a:off x="1131888" y="3781425"/>
            <a:ext cx="2468880" cy="398780"/>
          </a:xfrm>
          <a:prstGeom prst="rect">
            <a:avLst/>
          </a:prstGeom>
          <a:solidFill>
            <a:srgbClr val="FFFF00"/>
          </a:solidFill>
          <a:ln w="9525">
            <a:noFill/>
          </a:ln>
        </p:spPr>
        <p:txBody>
          <a:bodyPr wrap="none">
            <a:spAutoFit/>
          </a:bodyPr>
          <a:p>
            <a:pPr algn="l"/>
            <a:r>
              <a:rPr lang="zh-CN" altLang="en-US" sz="2000" dirty="0">
                <a:latin typeface="方正粗黑宋简体" panose="02000000000000000000" pitchFamily="2" charset="-122"/>
                <a:ea typeface="方正粗黑宋简体" panose="02000000000000000000" pitchFamily="2" charset="-122"/>
              </a:rPr>
              <a:t>（一）中长跑的特征</a:t>
            </a:r>
            <a:endParaRPr lang="zh-CN" altLang="en-US" sz="2000" dirty="0">
              <a:latin typeface="方正粗黑宋简体" panose="02000000000000000000" pitchFamily="2" charset="-122"/>
              <a:ea typeface="方正粗黑宋简体" panose="02000000000000000000" pitchFamily="2" charset="-122"/>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365" name="组合 29"/>
          <p:cNvGrpSpPr/>
          <p:nvPr/>
        </p:nvGrpSpPr>
        <p:grpSpPr>
          <a:xfrm>
            <a:off x="1036638" y="1651000"/>
            <a:ext cx="2357437" cy="85725"/>
            <a:chOff x="0" y="0"/>
            <a:chExt cx="3627679" cy="72000"/>
          </a:xfrm>
        </p:grpSpPr>
        <p:sp>
          <p:nvSpPr>
            <p:cNvPr id="15369"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5370"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15366" name="矩形 7"/>
          <p:cNvSpPr/>
          <p:nvPr/>
        </p:nvSpPr>
        <p:spPr>
          <a:xfrm>
            <a:off x="1117600" y="1129030"/>
            <a:ext cx="4379595" cy="398780"/>
          </a:xfrm>
          <a:prstGeom prst="rect">
            <a:avLst/>
          </a:prstGeom>
          <a:solidFill>
            <a:srgbClr val="FFFF00"/>
          </a:solidFill>
          <a:ln w="9525">
            <a:noFill/>
          </a:ln>
        </p:spPr>
        <p:txBody>
          <a:bodyPr wrap="square">
            <a:spAutoFit/>
          </a:bodyPr>
          <a:p>
            <a:r>
              <a:rPr lang="zh-CN" altLang="en-US" sz="2000" dirty="0">
                <a:latin typeface="方正粗黑宋简体" panose="02000000000000000000" pitchFamily="2" charset="-122"/>
                <a:ea typeface="方正粗黑宋简体" panose="02000000000000000000" pitchFamily="2" charset="-122"/>
              </a:rPr>
              <a:t>（二）中长跑的技术要领</a:t>
            </a:r>
            <a:endParaRPr lang="zh-CN" altLang="en-US" sz="2000" dirty="0">
              <a:latin typeface="方正粗黑宋简体" panose="02000000000000000000" pitchFamily="2" charset="-122"/>
              <a:ea typeface="方正粗黑宋简体" panose="02000000000000000000" pitchFamily="2" charset="-122"/>
            </a:endParaRPr>
          </a:p>
        </p:txBody>
      </p:sp>
      <p:sp>
        <p:nvSpPr>
          <p:cNvPr id="15367" name="矩形 8"/>
          <p:cNvSpPr/>
          <p:nvPr/>
        </p:nvSpPr>
        <p:spPr>
          <a:xfrm>
            <a:off x="1036955" y="2363788"/>
            <a:ext cx="10052050" cy="810260"/>
          </a:xfrm>
          <a:prstGeom prst="rect">
            <a:avLst/>
          </a:prstGeom>
          <a:noFill/>
          <a:ln w="9525">
            <a:noFill/>
          </a:ln>
        </p:spPr>
        <p:txBody>
          <a:bodyPr>
            <a:spAutoFit/>
          </a:bodyPr>
          <a:p>
            <a:pPr algn="just">
              <a:lnSpc>
                <a:spcPct val="130000"/>
              </a:lnSpc>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中长跑是人们有意识地主动运动，它是人体内各有关子系统协同作用的外在表现。中长跑要求各有关子系统具备合理的姿态和运动方法。</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8" name="矩形 18"/>
          <p:cNvSpPr/>
          <p:nvPr/>
        </p:nvSpPr>
        <p:spPr>
          <a:xfrm>
            <a:off x="1083310" y="3315970"/>
            <a:ext cx="9901238" cy="2232660"/>
          </a:xfrm>
          <a:prstGeom prst="rect">
            <a:avLst/>
          </a:prstGeom>
          <a:noFill/>
          <a:ln w="9525" cap="flat" cmpd="sng">
            <a:solidFill>
              <a:srgbClr val="FF0000"/>
            </a:solidFill>
            <a:prstDash val="dash"/>
            <a:miter/>
            <a:headEnd type="none" w="med" len="med"/>
            <a:tailEnd type="none" w="med" len="med"/>
          </a:ln>
        </p:spPr>
        <p:txBody>
          <a:bodyPr>
            <a:spAutoFit/>
          </a:bodyPr>
          <a:p>
            <a:pPr marL="285750" indent="-285750">
              <a:lnSpc>
                <a:spcPct val="15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明确坚定的中长跑意识：中长跑意识是中长跑的先导，是无形的力量。它包括明确的运动目  的，强烈的运动欲望，跑好、跑快的必胜信念，完善的中长跑技术概念，完美的运动形象，坚定不移、从容不迫的运动气概。</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5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中长跑运动技术：各项中距离跑的技术基本上是相同的，只是因为跑速和强度的不同，在跑的技术细节上也有不同程度的差异。</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0" name="图片 99"/>
          <p:cNvPicPr/>
          <p:nvPr>
            <p:custDataLst>
              <p:tags r:id="rId1"/>
            </p:custDataLst>
          </p:nvPr>
        </p:nvPicPr>
        <p:blipFill>
          <a:blip r:embed="rId2"/>
          <a:stretch>
            <a:fillRect/>
          </a:stretch>
        </p:blipFill>
        <p:spPr>
          <a:xfrm>
            <a:off x="9142095" y="78105"/>
            <a:ext cx="2049780" cy="2286000"/>
          </a:xfrm>
          <a:prstGeom prst="rect">
            <a:avLst/>
          </a:prstGeom>
          <a:noFill/>
          <a:ln w="9525">
            <a:noFill/>
          </a:ln>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389" name="组合 29"/>
          <p:cNvGrpSpPr/>
          <p:nvPr/>
        </p:nvGrpSpPr>
        <p:grpSpPr>
          <a:xfrm>
            <a:off x="1036638" y="1651000"/>
            <a:ext cx="2357437" cy="85725"/>
            <a:chOff x="0" y="0"/>
            <a:chExt cx="3627679" cy="72000"/>
          </a:xfrm>
        </p:grpSpPr>
        <p:sp>
          <p:nvSpPr>
            <p:cNvPr id="16393"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6394"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16390" name="矩形 7"/>
          <p:cNvSpPr/>
          <p:nvPr/>
        </p:nvSpPr>
        <p:spPr>
          <a:xfrm>
            <a:off x="1082993" y="1125855"/>
            <a:ext cx="2559050" cy="401638"/>
          </a:xfrm>
          <a:prstGeom prst="rect">
            <a:avLst/>
          </a:prstGeom>
          <a:solidFill>
            <a:srgbClr val="FFFF00"/>
          </a:solidFill>
          <a:ln w="9525">
            <a:noFill/>
          </a:ln>
        </p:spPr>
        <p:txBody>
          <a:bodyPr>
            <a:spAutoFit/>
          </a:bodyPr>
          <a:p>
            <a:r>
              <a:rPr lang="zh-CN" altLang="en-US" sz="2000" dirty="0">
                <a:latin typeface="方正粗黑宋简体" panose="02000000000000000000" pitchFamily="2" charset="-122"/>
                <a:ea typeface="方正粗黑宋简体" panose="02000000000000000000" pitchFamily="2" charset="-122"/>
              </a:rPr>
              <a:t>（三）练习方法</a:t>
            </a:r>
            <a:endParaRPr lang="zh-CN" altLang="en-US" sz="2000" dirty="0">
              <a:latin typeface="方正粗黑宋简体" panose="02000000000000000000" pitchFamily="2" charset="-122"/>
              <a:ea typeface="方正粗黑宋简体" panose="02000000000000000000" pitchFamily="2" charset="-122"/>
            </a:endParaRPr>
          </a:p>
        </p:txBody>
      </p:sp>
      <p:sp>
        <p:nvSpPr>
          <p:cNvPr id="9" name="矩形 18"/>
          <p:cNvSpPr>
            <a:spLocks noChangeArrowheads="1"/>
          </p:cNvSpPr>
          <p:nvPr/>
        </p:nvSpPr>
        <p:spPr bwMode="auto">
          <a:xfrm>
            <a:off x="1071880" y="2446655"/>
            <a:ext cx="10111105" cy="3456940"/>
          </a:xfrm>
          <a:prstGeom prst="rect">
            <a:avLst/>
          </a:prstGeom>
          <a:noFill/>
          <a:ln w="9525">
            <a:solidFill>
              <a:schemeClr val="bg2">
                <a:lumMod val="75000"/>
              </a:schemeClr>
            </a:solidFill>
            <a:prstDash val="dash"/>
            <a:miter lim="800000"/>
          </a:ln>
        </p:spPr>
        <p:txBody>
          <a:bodyPr wrap="square">
            <a:spAutoFit/>
          </a:bodyPr>
          <a:lstStyle/>
          <a:p>
            <a:pPr marL="285750" marR="0" lvl="0" indent="-285750" algn="l" defTabSz="914400" rtl="0" eaLnBrk="1" fontAlgn="base" latinLnBrk="0" hangingPunct="1">
              <a:lnSpc>
                <a:spcPct val="130000"/>
              </a:lnSpc>
              <a:spcBef>
                <a:spcPts val="500"/>
              </a:spcBef>
              <a:spcAft>
                <a:spcPct val="0"/>
              </a:spcAft>
              <a:buClrTx/>
              <a:buSzTx/>
              <a:buFont typeface="Wingdings" panose="05000000000000000000" pitchFamily="2" charset="2"/>
              <a:buChar char="n"/>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一般耐力练习：耐力通常是衡量身体健康水平高低的一个标志。一般耐力的练习方法有 </a:t>
            </a:r>
            <a:r>
              <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①</a:t>
            </a: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定时跑，强度较小的越野跑和爬山。②球类活动（如结合中长跑的特点，采用人盯人的方法进行篮球和足球比赛）。③滑冰、滑雪和其他体力练习。</a:t>
            </a:r>
            <a:endPar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285750" marR="0" lvl="0" indent="-285750" algn="l" defTabSz="914400" rtl="0" eaLnBrk="1" fontAlgn="base" latinLnBrk="0" hangingPunct="1">
              <a:lnSpc>
                <a:spcPct val="130000"/>
              </a:lnSpc>
              <a:spcBef>
                <a:spcPts val="500"/>
              </a:spcBef>
              <a:spcAft>
                <a:spcPct val="0"/>
              </a:spcAft>
              <a:buClrTx/>
              <a:buSzTx/>
              <a:buFont typeface="Wingdings" panose="05000000000000000000" pitchFamily="2" charset="2"/>
              <a:buChar char="n"/>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专项耐力练习：专项耐力练习一般安排在有比赛（或考试）的前阶段进行。应有计划、有节奏地重点发展专项耐力、速度感和跑的节奏的方法：①较长距离的反复跑（如 </a:t>
            </a:r>
            <a:r>
              <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800 </a:t>
            </a: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米，</a:t>
            </a:r>
            <a:r>
              <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1000 </a:t>
            </a: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米等）。②变速跑（</a:t>
            </a:r>
            <a:r>
              <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80 </a:t>
            </a: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米快跑 </a:t>
            </a:r>
            <a:r>
              <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+120 </a:t>
            </a: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米慢跑）。③越野跑。④配合定期的检查跑与参加接近专项、专项和超专项的比赛。</a:t>
            </a:r>
            <a:endPar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285750" marR="0" lvl="0" indent="-285750" algn="l" defTabSz="914400" rtl="0" eaLnBrk="1" fontAlgn="base" latinLnBrk="0" hangingPunct="1">
              <a:lnSpc>
                <a:spcPct val="130000"/>
              </a:lnSpc>
              <a:spcBef>
                <a:spcPts val="500"/>
              </a:spcBef>
              <a:spcAft>
                <a:spcPct val="0"/>
              </a:spcAft>
              <a:buClrTx/>
              <a:buSzTx/>
              <a:buFont typeface="Wingdings" panose="05000000000000000000" pitchFamily="2" charset="2"/>
              <a:buChar char="n"/>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注意事项： （</a:t>
            </a:r>
            <a:r>
              <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a:t>
            </a: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）练习应注意循序渐进 </a:t>
            </a:r>
            <a:r>
              <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掌握适宜的运动量。 （</a:t>
            </a:r>
            <a:r>
              <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a:t>
            </a: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）练习应持之以恒。 （</a:t>
            </a:r>
            <a:r>
              <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3</a:t>
            </a: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）速度练习是始终贯穿于中长跑训练中的主线。</a:t>
            </a:r>
            <a:endPar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16392" name="图片 9" descr="10.jpg"/>
          <p:cNvPicPr>
            <a:picLocks noChangeAspect="1"/>
          </p:cNvPicPr>
          <p:nvPr/>
        </p:nvPicPr>
        <p:blipFill>
          <a:blip r:embed="rId1"/>
          <a:stretch>
            <a:fillRect/>
          </a:stretch>
        </p:blipFill>
        <p:spPr>
          <a:xfrm>
            <a:off x="8950325" y="719138"/>
            <a:ext cx="2125663" cy="1587500"/>
          </a:xfrm>
          <a:prstGeom prst="rect">
            <a:avLst/>
          </a:prstGeom>
          <a:noFill/>
          <a:ln w="9525">
            <a:noFill/>
          </a:ln>
        </p:spPr>
      </p:pic>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62267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任务四</a:t>
            </a:r>
            <a:endPar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跳跃</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îŝḷîḓé-文本框 65"/>
          <p:cNvSpPr txBox="1"/>
          <p:nvPr/>
        </p:nvSpPr>
        <p:spPr>
          <a:xfrm>
            <a:off x="5880735" y="2353310"/>
            <a:ext cx="4121785" cy="56388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动作方法</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48" name="îŝḷîḓé-文本框 61"/>
          <p:cNvSpPr txBox="1"/>
          <p:nvPr>
            <p:custDataLst>
              <p:tags r:id="rId2"/>
            </p:custDataLst>
          </p:nvPr>
        </p:nvSpPr>
        <p:spPr>
          <a:xfrm>
            <a:off x="5880735" y="4399280"/>
            <a:ext cx="4121785" cy="60452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易犯错误与指导纠正方法</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grpSp>
        <p:nvGrpSpPr>
          <p:cNvPr id="7" name="组合 6"/>
          <p:cNvGrpSpPr/>
          <p:nvPr/>
        </p:nvGrpSpPr>
        <p:grpSpPr>
          <a:xfrm>
            <a:off x="1178929" y="1805940"/>
            <a:ext cx="3406612" cy="3433234"/>
            <a:chOff x="1472299" y="1847850"/>
            <a:chExt cx="3406612" cy="3433234"/>
          </a:xfrm>
        </p:grpSpPr>
        <p:sp>
          <p:nvSpPr>
            <p:cNvPr id="10" name="Polygon"/>
            <p:cNvSpPr/>
            <p:nvPr>
              <p:custDataLst>
                <p:tags r:id="rId3"/>
              </p:custDataLst>
            </p:nvPr>
          </p:nvSpPr>
          <p:spPr>
            <a:xfrm>
              <a:off x="2348598" y="1847850"/>
              <a:ext cx="1649779" cy="19050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1" name="Polygon"/>
            <p:cNvSpPr/>
            <p:nvPr>
              <p:custDataLst>
                <p:tags r:id="rId4"/>
              </p:custDataLst>
            </p:nvPr>
          </p:nvSpPr>
          <p:spPr>
            <a:xfrm>
              <a:off x="1472299"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4"/>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2" name="Polygon"/>
            <p:cNvSpPr/>
            <p:nvPr>
              <p:custDataLst>
                <p:tags r:id="rId5"/>
              </p:custDataLst>
            </p:nvPr>
          </p:nvSpPr>
          <p:spPr>
            <a:xfrm>
              <a:off x="3229132"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5"/>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7" name="Shape"/>
            <p:cNvSpPr/>
            <p:nvPr>
              <p:custDataLst>
                <p:tags r:id="rId6"/>
              </p:custDataLst>
            </p:nvPr>
          </p:nvSpPr>
          <p:spPr>
            <a:xfrm>
              <a:off x="3815841" y="4091411"/>
              <a:ext cx="476361" cy="474346"/>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8" name="Shape"/>
            <p:cNvSpPr/>
            <p:nvPr>
              <p:custDataLst>
                <p:tags r:id="rId7"/>
              </p:custDataLst>
            </p:nvPr>
          </p:nvSpPr>
          <p:spPr>
            <a:xfrm>
              <a:off x="3031839" y="2546350"/>
              <a:ext cx="283298" cy="508000"/>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9" name="Shape"/>
            <p:cNvSpPr/>
            <p:nvPr>
              <p:custDataLst>
                <p:tags r:id="rId8"/>
              </p:custDataLst>
            </p:nvPr>
          </p:nvSpPr>
          <p:spPr>
            <a:xfrm>
              <a:off x="2150390" y="4074583"/>
              <a:ext cx="293595" cy="508001"/>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sp>
        <p:nvSpPr>
          <p:cNvPr id="34" name="PA_库_Circle "/>
          <p:cNvSpPr/>
          <p:nvPr>
            <p:custDataLst>
              <p:tags r:id="rId9"/>
            </p:custDataLst>
          </p:nvPr>
        </p:nvSpPr>
        <p:spPr>
          <a:xfrm>
            <a:off x="5318125" y="4567546"/>
            <a:ext cx="508001" cy="508001"/>
          </a:xfrm>
          <a:prstGeom prst="ellipse">
            <a:avLst/>
          </a:prstGeom>
          <a:solidFill>
            <a:srgbClr val="F9D1D4"/>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5" name="PA_库_Circle "/>
          <p:cNvSpPr/>
          <p:nvPr>
            <p:custDataLst>
              <p:tags r:id="rId10"/>
            </p:custDataLst>
          </p:nvPr>
        </p:nvSpPr>
        <p:spPr>
          <a:xfrm>
            <a:off x="5318125" y="2526578"/>
            <a:ext cx="508001" cy="508001"/>
          </a:xfrm>
          <a:prstGeom prst="ellipse">
            <a:avLst/>
          </a:prstGeom>
          <a:solidFill>
            <a:srgbClr val="A7D7DA"/>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8" name="PA_库_形状 "/>
          <p:cNvSpPr/>
          <p:nvPr>
            <p:custDataLst>
              <p:tags r:id="rId11"/>
            </p:custDataLst>
          </p:nvPr>
        </p:nvSpPr>
        <p:spPr>
          <a:xfrm>
            <a:off x="5453407" y="4718101"/>
            <a:ext cx="222604" cy="221662"/>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9" name="PA_库_形状 "/>
          <p:cNvSpPr/>
          <p:nvPr>
            <p:custDataLst>
              <p:tags r:id="rId12"/>
            </p:custDataLst>
          </p:nvPr>
        </p:nvSpPr>
        <p:spPr>
          <a:xfrm>
            <a:off x="5495942" y="2643969"/>
            <a:ext cx="152367" cy="273219"/>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2" decel="100000" fill="hold" grpId="0" nodeType="withEffect" nodePh="1">
                                  <p:stCondLst>
                                    <p:cond delay="250"/>
                                  </p:stCondLst>
                                  <p:endCondLst>
                                    <p:cond evt="begin" delay="0">
                                      <p:tn val="10"/>
                                    </p:cond>
                                  </p:endCondLst>
                                  <p:childTnLst>
                                    <p:set>
                                      <p:cBhvr>
                                        <p:cTn id="11" dur="1" fill="hold">
                                          <p:stCondLst>
                                            <p:cond delay="0"/>
                                          </p:stCondLst>
                                        </p:cTn>
                                        <p:tgtEl>
                                          <p:spTgt spid="34">
                                            <p:txEl>
                                              <p:charRg st="4294967295" end="4294967295"/>
                                            </p:txEl>
                                          </p:spTgt>
                                        </p:tgtEl>
                                        <p:attrNameLst>
                                          <p:attrName>style.visibility</p:attrName>
                                        </p:attrNameLst>
                                      </p:cBhvr>
                                      <p:to>
                                        <p:strVal val="visible"/>
                                      </p:to>
                                    </p:set>
                                    <p:anim calcmode="lin" valueType="num">
                                      <p:cBhvr additive="base">
                                        <p:cTn id="12" dur="1500" fill="hold"/>
                                        <p:tgtEl>
                                          <p:spTgt spid="3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3" dur="1500" fill="hold"/>
                                        <p:tgtEl>
                                          <p:spTgt spid="34">
                                            <p:txEl>
                                              <p:charRg st="4294967295" end="4294967295"/>
                                            </p:txEl>
                                          </p:spTgt>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nodePh="1">
                                  <p:stCondLst>
                                    <p:cond delay="250"/>
                                  </p:stCondLst>
                                  <p:endCondLst>
                                    <p:cond evt="begin" delay="0">
                                      <p:tn val="14"/>
                                    </p:cond>
                                  </p:endCondLst>
                                  <p:childTnLst>
                                    <p:set>
                                      <p:cBhvr>
                                        <p:cTn id="15" dur="1" fill="hold">
                                          <p:stCondLst>
                                            <p:cond delay="0"/>
                                          </p:stCondLst>
                                        </p:cTn>
                                        <p:tgtEl>
                                          <p:spTgt spid="35">
                                            <p:txEl>
                                              <p:charRg st="4294967295" end="4294967295"/>
                                            </p:txEl>
                                          </p:spTgt>
                                        </p:tgtEl>
                                        <p:attrNameLst>
                                          <p:attrName>style.visibility</p:attrName>
                                        </p:attrNameLst>
                                      </p:cBhvr>
                                      <p:to>
                                        <p:strVal val="visible"/>
                                      </p:to>
                                    </p:set>
                                    <p:anim calcmode="lin" valueType="num">
                                      <p:cBhvr additive="base">
                                        <p:cTn id="16" dur="1500" fill="hold"/>
                                        <p:tgtEl>
                                          <p:spTgt spid="3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7" dur="1500" fill="hold"/>
                                        <p:tgtEl>
                                          <p:spTgt spid="35">
                                            <p:txEl>
                                              <p:charRg st="4294967295" end="4294967295"/>
                                            </p:txEl>
                                          </p:spTgt>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nodePh="1">
                                  <p:stCondLst>
                                    <p:cond delay="250"/>
                                  </p:stCondLst>
                                  <p:endCondLst>
                                    <p:cond evt="begin" delay="0">
                                      <p:tn val="18"/>
                                    </p:cond>
                                  </p:endCondLst>
                                  <p:childTnLst>
                                    <p:set>
                                      <p:cBhvr>
                                        <p:cTn id="19" dur="1" fill="hold">
                                          <p:stCondLst>
                                            <p:cond delay="0"/>
                                          </p:stCondLst>
                                        </p:cTn>
                                        <p:tgtEl>
                                          <p:spTgt spid="38">
                                            <p:txEl>
                                              <p:charRg st="4294967295" end="4294967295"/>
                                            </p:txEl>
                                          </p:spTgt>
                                        </p:tgtEl>
                                        <p:attrNameLst>
                                          <p:attrName>style.visibility</p:attrName>
                                        </p:attrNameLst>
                                      </p:cBhvr>
                                      <p:to>
                                        <p:strVal val="visible"/>
                                      </p:to>
                                    </p:set>
                                    <p:anim calcmode="lin" valueType="num">
                                      <p:cBhvr additive="base">
                                        <p:cTn id="20" dur="1500" fill="hold"/>
                                        <p:tgtEl>
                                          <p:spTgt spid="3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1" dur="1500" fill="hold"/>
                                        <p:tgtEl>
                                          <p:spTgt spid="38">
                                            <p:txEl>
                                              <p:charRg st="4294967295" end="4294967295"/>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nodePh="1">
                                  <p:stCondLst>
                                    <p:cond delay="250"/>
                                  </p:stCondLst>
                                  <p:endCondLst>
                                    <p:cond evt="begin" delay="0">
                                      <p:tn val="22"/>
                                    </p:cond>
                                  </p:endCondLst>
                                  <p:childTnLst>
                                    <p:set>
                                      <p:cBhvr>
                                        <p:cTn id="23" dur="1" fill="hold">
                                          <p:stCondLst>
                                            <p:cond delay="0"/>
                                          </p:stCondLst>
                                        </p:cTn>
                                        <p:tgtEl>
                                          <p:spTgt spid="39">
                                            <p:txEl>
                                              <p:charRg st="4294967295" end="4294967295"/>
                                            </p:txEl>
                                          </p:spTgt>
                                        </p:tgtEl>
                                        <p:attrNameLst>
                                          <p:attrName>style.visibility</p:attrName>
                                        </p:attrNameLst>
                                      </p:cBhvr>
                                      <p:to>
                                        <p:strVal val="visible"/>
                                      </p:to>
                                    </p:set>
                                    <p:anim calcmode="lin" valueType="num">
                                      <p:cBhvr additive="base">
                                        <p:cTn id="24" dur="1500" fill="hold"/>
                                        <p:tgtEl>
                                          <p:spTgt spid="3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5" dur="1500" fill="hold"/>
                                        <p:tgtEl>
                                          <p:spTgt spid="39">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autoUpdateAnimBg="0"/>
      <p:bldP spid="35" grpId="0" bldLvl="0" animBg="1" autoUpdateAnimBg="0"/>
      <p:bldP spid="38" grpId="0" bldLvl="0" animBg="1" autoUpdateAnimBg="0"/>
      <p:bldP spid="39" grpId="0" bldLvl="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2" name="TextBox 1"/>
          <p:cNvSpPr/>
          <p:nvPr/>
        </p:nvSpPr>
        <p:spPr>
          <a:xfrm>
            <a:off x="1150938" y="1258888"/>
            <a:ext cx="3849687"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一、动作方法</a:t>
            </a:r>
            <a:endParaRPr lang="zh-CN" altLang="en-US" dirty="0">
              <a:latin typeface="Arial" panose="020B0604020202020204" pitchFamily="34" charset="0"/>
            </a:endParaRPr>
          </a:p>
        </p:txBody>
      </p:sp>
      <p:grpSp>
        <p:nvGrpSpPr>
          <p:cNvPr id="17413" name="组合 29"/>
          <p:cNvGrpSpPr/>
          <p:nvPr/>
        </p:nvGrpSpPr>
        <p:grpSpPr>
          <a:xfrm>
            <a:off x="1036638" y="1651000"/>
            <a:ext cx="2357437" cy="85725"/>
            <a:chOff x="0" y="0"/>
            <a:chExt cx="3627679" cy="72000"/>
          </a:xfrm>
        </p:grpSpPr>
        <p:sp>
          <p:nvSpPr>
            <p:cNvPr id="17416"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7417"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17415" name="矩形 18"/>
          <p:cNvSpPr/>
          <p:nvPr/>
        </p:nvSpPr>
        <p:spPr>
          <a:xfrm>
            <a:off x="968375" y="1908175"/>
            <a:ext cx="8204835" cy="3521075"/>
          </a:xfrm>
          <a:prstGeom prst="rect">
            <a:avLst/>
          </a:prstGeom>
          <a:noFill/>
          <a:ln w="9525" cap="flat" cmpd="sng">
            <a:solidFill>
              <a:srgbClr val="00B050"/>
            </a:solidFill>
            <a:prstDash val="dash"/>
            <a:miter/>
            <a:headEnd type="none" w="med" len="med"/>
            <a:tailEnd type="none" w="med" len="med"/>
          </a:ln>
        </p:spPr>
        <p:txBody>
          <a:bodyPr wrap="square">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助跑：一般采用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12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16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步助跑。</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起跳：上板快；摆臂摆腿快；蹬伸起跳快。</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腾空：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）起跳腾空后放下摆动腿，膝关节放松，大小腿向后摆。（</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）展髋挺胸，两腿放松，自然伸展并靠拢。（</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）两臂配合摆动腿大腿的放下动作由侧向上绕举，成上斜举，展胸并上体稍后仰，成空中挺身姿势，维持身体平衡。（</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）落地前，两臂由上向前下摆，同时收腹屈髋，大腿上举。</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落地：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）向前伸举小腿，低头，上体前倾同时两臂向体侧后摆。（</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）落地时两脚并拢，脚跟触沙后脚掌下压，同时屈髋、屈膝、两臂向前回摆，帮助身体重心快速前移，用前倒或侧倒的方法落地。</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1" name="图片 100"/>
          <p:cNvPicPr/>
          <p:nvPr>
            <p:custDataLst>
              <p:tags r:id="rId1"/>
            </p:custDataLst>
          </p:nvPr>
        </p:nvPicPr>
        <p:blipFill>
          <a:blip r:embed="rId2"/>
          <a:stretch>
            <a:fillRect/>
          </a:stretch>
        </p:blipFill>
        <p:spPr>
          <a:xfrm>
            <a:off x="9496425" y="2461895"/>
            <a:ext cx="2695575" cy="2779395"/>
          </a:xfrm>
          <a:prstGeom prst="rect">
            <a:avLst/>
          </a:prstGeom>
          <a:noFill/>
          <a:ln w="9525">
            <a:noFill/>
          </a:ln>
        </p:spPr>
      </p:pic>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4" name="表格 16"/>
          <p:cNvGraphicFramePr>
            <a:graphicFrameLocks noGrp="1"/>
          </p:cNvGraphicFramePr>
          <p:nvPr/>
        </p:nvGraphicFramePr>
        <p:xfrm>
          <a:off x="1081088" y="2030413"/>
          <a:ext cx="10009188" cy="3168650"/>
        </p:xfrm>
        <a:graphic>
          <a:graphicData uri="http://schemas.openxmlformats.org/drawingml/2006/table">
            <a:tbl>
              <a:tblPr/>
              <a:tblGrid>
                <a:gridCol w="1836737"/>
                <a:gridCol w="3611563"/>
                <a:gridCol w="4560887"/>
              </a:tblGrid>
              <a:tr h="485775">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动作</a:t>
                      </a:r>
                      <a:endParaRPr kumimoji="0" lang="en-US"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易犯错误</a:t>
                      </a: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纠正方法</a:t>
                      </a: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r>
              <a:tr h="487363">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助跑</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不能发挥正常跑速；最后助跑身体前倾过大；步点不准，步长不均。</a:t>
                      </a:r>
                      <a:endParaRPr kumimoji="0" lang="zh-CN" altLang="en-US" sz="1600" b="1"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反复跑 </a:t>
                      </a:r>
                      <a:r>
                        <a:rPr kumimoji="0" lang="en-US" altLang="zh-CN" sz="16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30 </a:t>
                      </a:r>
                      <a:r>
                        <a:rPr kumimoji="0" lang="zh-CN" altLang="en-US" sz="16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 </a:t>
                      </a:r>
                      <a:r>
                        <a:rPr kumimoji="0" lang="en-US" altLang="zh-CN" sz="16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40 </a:t>
                      </a:r>
                      <a:r>
                        <a:rPr kumimoji="0" lang="zh-CN" altLang="en-US" sz="16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米，按助跑节奏跑，体会跑的速度感觉；按标志练习助跑，在教师指导下调整助跑距离。</a:t>
                      </a:r>
                      <a:endParaRPr kumimoji="0" lang="zh-CN" altLang="en-US" sz="1600" b="1"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485775">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起跳</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踏板不准；助跑起跳不连贯；蹬伸不充分；上下肢动作不协调。</a:t>
                      </a:r>
                      <a:endParaRPr kumimoji="0" lang="zh-CN" altLang="en-US" sz="1600" b="1"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调整助跑距离，改进起跳腿上板技术，多做助跑 </a:t>
                      </a:r>
                      <a:r>
                        <a:rPr kumimoji="0" lang="en-US" altLang="zh-CN" sz="16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3 </a:t>
                      </a:r>
                      <a:r>
                        <a:rPr kumimoji="0" lang="zh-CN" altLang="en-US" sz="16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 </a:t>
                      </a:r>
                      <a:r>
                        <a:rPr kumimoji="0" lang="en-US" altLang="zh-CN" sz="16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4 </a:t>
                      </a:r>
                      <a:r>
                        <a:rPr kumimoji="0" lang="zh-CN" altLang="en-US" sz="16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步的起跳练习；发展弹跳力；反复模仿起跳的练习，做到熟练，准确。</a:t>
                      </a:r>
                      <a:endParaRPr kumimoji="0" lang="zh-CN" altLang="en-US" sz="1600" b="1"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r h="487363">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腾空</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摆动腿放不下来；展体不充分；上、下肢动作配合不好。</a:t>
                      </a:r>
                      <a:endParaRPr kumimoji="0" lang="zh-CN" altLang="en-US" sz="1600" b="1"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利用单杠等器材，悬垂并模仿放摆动腿动作；发展腰背肌力量。</a:t>
                      </a:r>
                      <a:endParaRPr kumimoji="0" lang="zh-CN" altLang="en-US" sz="1600" b="1"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485775">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落地</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身体向前栽或向后坐；落地时两脚前后距离大；摆臂配合不好。</a:t>
                      </a:r>
                      <a:endParaRPr kumimoji="0" lang="zh-CN" altLang="en-US" sz="1600" b="1"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控制落地时的小腿动作，直膝伸小腿落沙坑或脚伸向沙坑中的标志物；维持落地前身体姿势的平稳，两腿并拢，前伸落沙坑屈膝缓冲。</a:t>
                      </a:r>
                      <a:endParaRPr kumimoji="0" lang="zh-CN" altLang="en-US" sz="1600" b="1"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bl>
          </a:graphicData>
        </a:graphic>
      </p:graphicFrame>
      <p:sp>
        <p:nvSpPr>
          <p:cNvPr id="18462" name="矩形 4"/>
          <p:cNvSpPr/>
          <p:nvPr/>
        </p:nvSpPr>
        <p:spPr>
          <a:xfrm>
            <a:off x="1085850" y="1220788"/>
            <a:ext cx="3186113" cy="369887"/>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二、易犯错误与指导纠正方法</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8463" name="组合 29"/>
          <p:cNvGrpSpPr/>
          <p:nvPr/>
        </p:nvGrpSpPr>
        <p:grpSpPr>
          <a:xfrm>
            <a:off x="1036638" y="1651000"/>
            <a:ext cx="3271837" cy="63500"/>
            <a:chOff x="0" y="0"/>
            <a:chExt cx="3627679" cy="72000"/>
          </a:xfrm>
        </p:grpSpPr>
        <p:sp>
          <p:nvSpPr>
            <p:cNvPr id="18464"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8465"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62267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任务五</a:t>
            </a:r>
            <a:endPar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投掷</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2"/>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3"/>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4"/>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5"/>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6"/>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动作方法（以右手为例）</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教学方法</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对角圆角矩形 45"/>
          <p:cNvSpPr/>
          <p:nvPr>
            <p:custDataLst>
              <p:tags r:id="rId1"/>
            </p:custDataLst>
          </p:nvPr>
        </p:nvSpPr>
        <p:spPr>
          <a:xfrm>
            <a:off x="4668437" y="1396721"/>
            <a:ext cx="2880517"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对角圆角矩形 46"/>
          <p:cNvSpPr/>
          <p:nvPr>
            <p:custDataLst>
              <p:tags r:id="rId2"/>
            </p:custDataLst>
          </p:nvPr>
        </p:nvSpPr>
        <p:spPr>
          <a:xfrm>
            <a:off x="8646289" y="1396721"/>
            <a:ext cx="2895550"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对角圆角矩形 47"/>
          <p:cNvSpPr/>
          <p:nvPr>
            <p:custDataLst>
              <p:tags r:id="rId3"/>
            </p:custDataLst>
          </p:nvPr>
        </p:nvSpPr>
        <p:spPr>
          <a:xfrm>
            <a:off x="680417" y="1337785"/>
            <a:ext cx="2880516" cy="4003207"/>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9" name="直接连接符 48"/>
          <p:cNvCxnSpPr/>
          <p:nvPr>
            <p:custDataLst>
              <p:tags r:id="rId4"/>
            </p:custDataLst>
          </p:nvPr>
        </p:nvCxnSpPr>
        <p:spPr>
          <a:xfrm>
            <a:off x="4114685"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5"/>
            </p:custDataLst>
          </p:nvPr>
        </p:nvCxnSpPr>
        <p:spPr>
          <a:xfrm>
            <a:off x="8102707"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1" name="文本框 50"/>
          <p:cNvSpPr txBox="1"/>
          <p:nvPr>
            <p:custDataLst>
              <p:tags r:id="rId6"/>
            </p:custDataLst>
          </p:nvPr>
        </p:nvSpPr>
        <p:spPr>
          <a:xfrm>
            <a:off x="8826500" y="3253740"/>
            <a:ext cx="2639695" cy="2087245"/>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积极参加各类跑、跳、投的锻炼，达到大学体育规格的要求，并积极弘扬和践行田径运动中体现的公平、公正、创新、拼搏奋斗、团结协作等精神。</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52" name="对角圆角矩形 51"/>
          <p:cNvSpPr/>
          <p:nvPr>
            <p:custDataLst>
              <p:tags r:id="rId7"/>
            </p:custDataLst>
          </p:nvPr>
        </p:nvSpPr>
        <p:spPr>
          <a:xfrm>
            <a:off x="8644128" y="1337786"/>
            <a:ext cx="2892847" cy="1706404"/>
          </a:xfrm>
          <a:prstGeom prst="round2DiagRect">
            <a:avLst>
              <a:gd name="adj1" fmla="val 30361"/>
              <a:gd name="adj2" fmla="val 8931"/>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文本框 52"/>
          <p:cNvSpPr txBox="1"/>
          <p:nvPr>
            <p:custDataLst>
              <p:tags r:id="rId8"/>
            </p:custDataLst>
          </p:nvPr>
        </p:nvSpPr>
        <p:spPr>
          <a:xfrm>
            <a:off x="8951099"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素质目标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grpSp>
        <p:nvGrpSpPr>
          <p:cNvPr id="59" name="图形 6"/>
          <p:cNvGrpSpPr/>
          <p:nvPr/>
        </p:nvGrpSpPr>
        <p:grpSpPr>
          <a:xfrm>
            <a:off x="11013947" y="2535084"/>
            <a:ext cx="342242" cy="342242"/>
            <a:chOff x="0" y="0"/>
            <a:chExt cx="1905000" cy="1905000"/>
          </a:xfrm>
          <a:solidFill>
            <a:schemeClr val="bg1"/>
          </a:solidFill>
        </p:grpSpPr>
        <p:sp>
          <p:nvSpPr>
            <p:cNvPr id="60" name="任意多边形: 形状 53"/>
            <p:cNvSpPr/>
            <p:nvPr/>
          </p:nvSpPr>
          <p:spPr>
            <a:xfrm>
              <a:off x="555624" y="635000"/>
              <a:ext cx="635000" cy="119062"/>
            </a:xfrm>
            <a:custGeom>
              <a:avLst/>
              <a:gdLst>
                <a:gd name="connsiteX0" fmla="*/ 59531 w 635000"/>
                <a:gd name="connsiteY0" fmla="*/ 0 h 119062"/>
                <a:gd name="connsiteX1" fmla="*/ 575469 w 635000"/>
                <a:gd name="connsiteY1" fmla="*/ 0 h 119062"/>
                <a:gd name="connsiteX2" fmla="*/ 635000 w 635000"/>
                <a:gd name="connsiteY2" fmla="*/ 59531 h 119062"/>
                <a:gd name="connsiteX3" fmla="*/ 635000 w 635000"/>
                <a:gd name="connsiteY3" fmla="*/ 59531 h 119062"/>
                <a:gd name="connsiteX4" fmla="*/ 575469 w 635000"/>
                <a:gd name="connsiteY4" fmla="*/ 119063 h 119062"/>
                <a:gd name="connsiteX5" fmla="*/ 59531 w 635000"/>
                <a:gd name="connsiteY5" fmla="*/ 119063 h 119062"/>
                <a:gd name="connsiteX6" fmla="*/ 0 w 635000"/>
                <a:gd name="connsiteY6" fmla="*/ 59531 h 119062"/>
                <a:gd name="connsiteX7" fmla="*/ 0 w 635000"/>
                <a:gd name="connsiteY7" fmla="*/ 59531 h 119062"/>
                <a:gd name="connsiteX8" fmla="*/ 59531 w 63500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000" h="119062">
                  <a:moveTo>
                    <a:pt x="59531" y="0"/>
                  </a:moveTo>
                  <a:lnTo>
                    <a:pt x="575469" y="0"/>
                  </a:lnTo>
                  <a:cubicBezTo>
                    <a:pt x="615156" y="0"/>
                    <a:pt x="635000" y="19844"/>
                    <a:pt x="635000" y="59531"/>
                  </a:cubicBezTo>
                  <a:lnTo>
                    <a:pt x="635000" y="59531"/>
                  </a:lnTo>
                  <a:cubicBezTo>
                    <a:pt x="635000" y="99219"/>
                    <a:pt x="615156" y="119063"/>
                    <a:pt x="575469" y="119063"/>
                  </a:cubicBezTo>
                  <a:lnTo>
                    <a:pt x="59531" y="119063"/>
                  </a:lnTo>
                  <a:cubicBezTo>
                    <a:pt x="19844" y="119063"/>
                    <a:pt x="0" y="99219"/>
                    <a:pt x="0" y="59531"/>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任意多边形: 形状 54"/>
            <p:cNvSpPr/>
            <p:nvPr/>
          </p:nvSpPr>
          <p:spPr>
            <a:xfrm>
              <a:off x="555624" y="532604"/>
              <a:ext cx="1188703" cy="943770"/>
            </a:xfrm>
            <a:custGeom>
              <a:avLst/>
              <a:gdLst>
                <a:gd name="connsiteX0" fmla="*/ 242094 w 1188703"/>
                <a:gd name="connsiteY0" fmla="*/ 419895 h 943770"/>
                <a:gd name="connsiteX1" fmla="*/ 59531 w 1188703"/>
                <a:gd name="connsiteY1" fmla="*/ 419895 h 943770"/>
                <a:gd name="connsiteX2" fmla="*/ 0 w 1188703"/>
                <a:gd name="connsiteY2" fmla="*/ 479426 h 943770"/>
                <a:gd name="connsiteX3" fmla="*/ 59531 w 1188703"/>
                <a:gd name="connsiteY3" fmla="*/ 538958 h 943770"/>
                <a:gd name="connsiteX4" fmla="*/ 242094 w 1188703"/>
                <a:gd name="connsiteY4" fmla="*/ 538958 h 943770"/>
                <a:gd name="connsiteX5" fmla="*/ 301625 w 1188703"/>
                <a:gd name="connsiteY5" fmla="*/ 479426 h 943770"/>
                <a:gd name="connsiteX6" fmla="*/ 242094 w 1188703"/>
                <a:gd name="connsiteY6" fmla="*/ 419895 h 943770"/>
                <a:gd name="connsiteX7" fmla="*/ 942975 w 1188703"/>
                <a:gd name="connsiteY7" fmla="*/ 134939 h 943770"/>
                <a:gd name="connsiteX8" fmla="*/ 1054894 w 1188703"/>
                <a:gd name="connsiteY8" fmla="*/ 246858 h 943770"/>
                <a:gd name="connsiteX9" fmla="*/ 499269 w 1188703"/>
                <a:gd name="connsiteY9" fmla="*/ 802483 h 943770"/>
                <a:gd name="connsiteX10" fmla="*/ 373063 w 1188703"/>
                <a:gd name="connsiteY10" fmla="*/ 816770 h 943770"/>
                <a:gd name="connsiteX11" fmla="*/ 384175 w 1188703"/>
                <a:gd name="connsiteY11" fmla="*/ 693739 h 943770"/>
                <a:gd name="connsiteX12" fmla="*/ 939800 w 1188703"/>
                <a:gd name="connsiteY12" fmla="*/ 138114 h 943770"/>
                <a:gd name="connsiteX13" fmla="*/ 939800 w 1188703"/>
                <a:gd name="connsiteY13" fmla="*/ 2383 h 943770"/>
                <a:gd name="connsiteX14" fmla="*/ 883444 w 1188703"/>
                <a:gd name="connsiteY14" fmla="*/ 25401 h 943770"/>
                <a:gd name="connsiteX15" fmla="*/ 286544 w 1188703"/>
                <a:gd name="connsiteY15" fmla="*/ 623095 h 943770"/>
                <a:gd name="connsiteX16" fmla="*/ 263525 w 1188703"/>
                <a:gd name="connsiteY16" fmla="*/ 671514 h 943770"/>
                <a:gd name="connsiteX17" fmla="*/ 246856 w 1188703"/>
                <a:gd name="connsiteY17" fmla="*/ 857251 h 943770"/>
                <a:gd name="connsiteX18" fmla="*/ 318765 w 1188703"/>
                <a:gd name="connsiteY18" fmla="*/ 943449 h 943770"/>
                <a:gd name="connsiteX19" fmla="*/ 326231 w 1188703"/>
                <a:gd name="connsiteY19" fmla="*/ 943770 h 943770"/>
                <a:gd name="connsiteX20" fmla="*/ 333375 w 1188703"/>
                <a:gd name="connsiteY20" fmla="*/ 943770 h 943770"/>
                <a:gd name="connsiteX21" fmla="*/ 519113 w 1188703"/>
                <a:gd name="connsiteY21" fmla="*/ 927101 h 943770"/>
                <a:gd name="connsiteX22" fmla="*/ 567531 w 1188703"/>
                <a:gd name="connsiteY22" fmla="*/ 904083 h 943770"/>
                <a:gd name="connsiteX23" fmla="*/ 1165225 w 1188703"/>
                <a:gd name="connsiteY23" fmla="*/ 307183 h 943770"/>
                <a:gd name="connsiteX24" fmla="*/ 1165685 w 1188703"/>
                <a:gd name="connsiteY24" fmla="*/ 194930 h 943770"/>
                <a:gd name="connsiteX25" fmla="*/ 1165225 w 1188703"/>
                <a:gd name="connsiteY25" fmla="*/ 194470 h 943770"/>
                <a:gd name="connsiteX26" fmla="*/ 999331 w 1188703"/>
                <a:gd name="connsiteY26" fmla="*/ 23020 h 943770"/>
                <a:gd name="connsiteX27" fmla="*/ 942975 w 1188703"/>
                <a:gd name="connsiteY27" fmla="*/ 1 h 943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88703" h="943770">
                  <a:moveTo>
                    <a:pt x="242094" y="419895"/>
                  </a:moveTo>
                  <a:lnTo>
                    <a:pt x="59531" y="419895"/>
                  </a:lnTo>
                  <a:cubicBezTo>
                    <a:pt x="26653" y="419895"/>
                    <a:pt x="0" y="446548"/>
                    <a:pt x="0" y="479426"/>
                  </a:cubicBezTo>
                  <a:cubicBezTo>
                    <a:pt x="0" y="512305"/>
                    <a:pt x="26653" y="538958"/>
                    <a:pt x="59531" y="538958"/>
                  </a:cubicBezTo>
                  <a:lnTo>
                    <a:pt x="242094" y="538958"/>
                  </a:lnTo>
                  <a:cubicBezTo>
                    <a:pt x="274972" y="538958"/>
                    <a:pt x="301625" y="512305"/>
                    <a:pt x="301625" y="479426"/>
                  </a:cubicBezTo>
                  <a:cubicBezTo>
                    <a:pt x="301625" y="446548"/>
                    <a:pt x="274972" y="419895"/>
                    <a:pt x="242094" y="419895"/>
                  </a:cubicBezTo>
                  <a:close/>
                  <a:moveTo>
                    <a:pt x="942975" y="134939"/>
                  </a:moveTo>
                  <a:lnTo>
                    <a:pt x="1054894" y="246858"/>
                  </a:lnTo>
                  <a:lnTo>
                    <a:pt x="499269" y="802483"/>
                  </a:lnTo>
                  <a:lnTo>
                    <a:pt x="373063" y="816770"/>
                  </a:lnTo>
                  <a:lnTo>
                    <a:pt x="384175" y="693739"/>
                  </a:lnTo>
                  <a:lnTo>
                    <a:pt x="939800" y="138114"/>
                  </a:lnTo>
                  <a:moveTo>
                    <a:pt x="939800" y="2383"/>
                  </a:moveTo>
                  <a:cubicBezTo>
                    <a:pt x="918702" y="2261"/>
                    <a:pt x="898423" y="10543"/>
                    <a:pt x="883444" y="25401"/>
                  </a:cubicBezTo>
                  <a:lnTo>
                    <a:pt x="286544" y="623095"/>
                  </a:lnTo>
                  <a:cubicBezTo>
                    <a:pt x="273488" y="636077"/>
                    <a:pt x="265350" y="653193"/>
                    <a:pt x="263525" y="671514"/>
                  </a:cubicBezTo>
                  <a:lnTo>
                    <a:pt x="246856" y="857251"/>
                  </a:lnTo>
                  <a:cubicBezTo>
                    <a:pt x="242910" y="900911"/>
                    <a:pt x="275105" y="939503"/>
                    <a:pt x="318765" y="943449"/>
                  </a:cubicBezTo>
                  <a:cubicBezTo>
                    <a:pt x="321247" y="943673"/>
                    <a:pt x="323739" y="943780"/>
                    <a:pt x="326231" y="943770"/>
                  </a:cubicBezTo>
                  <a:lnTo>
                    <a:pt x="333375" y="943770"/>
                  </a:lnTo>
                  <a:lnTo>
                    <a:pt x="519113" y="927101"/>
                  </a:lnTo>
                  <a:cubicBezTo>
                    <a:pt x="537433" y="925276"/>
                    <a:pt x="554550" y="917139"/>
                    <a:pt x="567531" y="904083"/>
                  </a:cubicBezTo>
                  <a:lnTo>
                    <a:pt x="1165225" y="307183"/>
                  </a:lnTo>
                  <a:cubicBezTo>
                    <a:pt x="1196350" y="276312"/>
                    <a:pt x="1196556" y="226055"/>
                    <a:pt x="1165685" y="194930"/>
                  </a:cubicBezTo>
                  <a:cubicBezTo>
                    <a:pt x="1165532" y="194776"/>
                    <a:pt x="1165379" y="194623"/>
                    <a:pt x="1165225" y="194470"/>
                  </a:cubicBezTo>
                  <a:lnTo>
                    <a:pt x="999331" y="23020"/>
                  </a:lnTo>
                  <a:cubicBezTo>
                    <a:pt x="984352" y="8162"/>
                    <a:pt x="964073" y="-121"/>
                    <a:pt x="942975" y="1"/>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任意多边形: 形状 55"/>
            <p:cNvSpPr/>
            <p:nvPr/>
          </p:nvSpPr>
          <p:spPr>
            <a:xfrm>
              <a:off x="317499" y="238125"/>
              <a:ext cx="1270000" cy="1428750"/>
            </a:xfrm>
            <a:custGeom>
              <a:avLst/>
              <a:gdLst>
                <a:gd name="connsiteX0" fmla="*/ 1150938 w 1270000"/>
                <a:gd name="connsiteY0" fmla="*/ 972344 h 1428750"/>
                <a:gd name="connsiteX1" fmla="*/ 1150938 w 1270000"/>
                <a:gd name="connsiteY1" fmla="*/ 1309688 h 1428750"/>
                <a:gd name="connsiteX2" fmla="*/ 119063 w 1270000"/>
                <a:gd name="connsiteY2" fmla="*/ 1309688 h 1428750"/>
                <a:gd name="connsiteX3" fmla="*/ 119063 w 1270000"/>
                <a:gd name="connsiteY3" fmla="*/ 119063 h 1428750"/>
                <a:gd name="connsiteX4" fmla="*/ 1150938 w 1270000"/>
                <a:gd name="connsiteY4" fmla="*/ 119063 h 1428750"/>
                <a:gd name="connsiteX5" fmla="*/ 1150938 w 1270000"/>
                <a:gd name="connsiteY5" fmla="*/ 178594 h 1428750"/>
                <a:gd name="connsiteX6" fmla="*/ 1210469 w 1270000"/>
                <a:gd name="connsiteY6" fmla="*/ 238125 h 1428750"/>
                <a:gd name="connsiteX7" fmla="*/ 1270000 w 1270000"/>
                <a:gd name="connsiteY7" fmla="*/ 178594 h 1428750"/>
                <a:gd name="connsiteX8" fmla="*/ 1270000 w 1270000"/>
                <a:gd name="connsiteY8" fmla="*/ 79375 h 1428750"/>
                <a:gd name="connsiteX9" fmla="*/ 1190625 w 1270000"/>
                <a:gd name="connsiteY9" fmla="*/ 0 h 1428750"/>
                <a:gd name="connsiteX10" fmla="*/ 79375 w 1270000"/>
                <a:gd name="connsiteY10" fmla="*/ 0 h 1428750"/>
                <a:gd name="connsiteX11" fmla="*/ 0 w 1270000"/>
                <a:gd name="connsiteY11" fmla="*/ 79375 h 1428750"/>
                <a:gd name="connsiteX12" fmla="*/ 0 w 1270000"/>
                <a:gd name="connsiteY12" fmla="*/ 1349375 h 1428750"/>
                <a:gd name="connsiteX13" fmla="*/ 79375 w 1270000"/>
                <a:gd name="connsiteY13" fmla="*/ 1428750 h 1428750"/>
                <a:gd name="connsiteX14" fmla="*/ 1190625 w 1270000"/>
                <a:gd name="connsiteY14" fmla="*/ 1428750 h 1428750"/>
                <a:gd name="connsiteX15" fmla="*/ 1270000 w 1270000"/>
                <a:gd name="connsiteY15" fmla="*/ 1349375 h 1428750"/>
                <a:gd name="connsiteX16" fmla="*/ 1270000 w 1270000"/>
                <a:gd name="connsiteY16" fmla="*/ 972344 h 1428750"/>
                <a:gd name="connsiteX17" fmla="*/ 1210469 w 1270000"/>
                <a:gd name="connsiteY17" fmla="*/ 912813 h 1428750"/>
                <a:gd name="connsiteX18" fmla="*/ 1150938 w 1270000"/>
                <a:gd name="connsiteY18" fmla="*/ 972344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0000" h="1428750">
                  <a:moveTo>
                    <a:pt x="1150938" y="972344"/>
                  </a:moveTo>
                  <a:lnTo>
                    <a:pt x="1150938" y="1309688"/>
                  </a:lnTo>
                  <a:lnTo>
                    <a:pt x="119063" y="1309688"/>
                  </a:lnTo>
                  <a:lnTo>
                    <a:pt x="119063" y="119063"/>
                  </a:lnTo>
                  <a:lnTo>
                    <a:pt x="1150938" y="119063"/>
                  </a:lnTo>
                  <a:lnTo>
                    <a:pt x="1150938" y="178594"/>
                  </a:lnTo>
                  <a:cubicBezTo>
                    <a:pt x="1151365" y="211293"/>
                    <a:pt x="1177769" y="237698"/>
                    <a:pt x="1210469" y="238125"/>
                  </a:cubicBezTo>
                  <a:cubicBezTo>
                    <a:pt x="1243168" y="237698"/>
                    <a:pt x="1269573" y="211293"/>
                    <a:pt x="1270000" y="178594"/>
                  </a:cubicBezTo>
                  <a:lnTo>
                    <a:pt x="1270000" y="79375"/>
                  </a:lnTo>
                  <a:cubicBezTo>
                    <a:pt x="1270000" y="35537"/>
                    <a:pt x="1234463" y="0"/>
                    <a:pt x="1190625" y="0"/>
                  </a:cubicBezTo>
                  <a:lnTo>
                    <a:pt x="79375" y="0"/>
                  </a:lnTo>
                  <a:cubicBezTo>
                    <a:pt x="35537" y="0"/>
                    <a:pt x="0" y="35537"/>
                    <a:pt x="0" y="79375"/>
                  </a:cubicBezTo>
                  <a:lnTo>
                    <a:pt x="0" y="1349375"/>
                  </a:lnTo>
                  <a:cubicBezTo>
                    <a:pt x="0" y="1393213"/>
                    <a:pt x="35537" y="1428750"/>
                    <a:pt x="79375" y="1428750"/>
                  </a:cubicBezTo>
                  <a:lnTo>
                    <a:pt x="1190625" y="1428750"/>
                  </a:lnTo>
                  <a:cubicBezTo>
                    <a:pt x="1234463" y="1428750"/>
                    <a:pt x="1270000" y="1393213"/>
                    <a:pt x="1270000" y="1349375"/>
                  </a:cubicBezTo>
                  <a:lnTo>
                    <a:pt x="1270000" y="972344"/>
                  </a:lnTo>
                  <a:cubicBezTo>
                    <a:pt x="1269573" y="939644"/>
                    <a:pt x="1243168" y="913240"/>
                    <a:pt x="1210469" y="912813"/>
                  </a:cubicBezTo>
                  <a:cubicBezTo>
                    <a:pt x="1177769" y="913240"/>
                    <a:pt x="1151365" y="939644"/>
                    <a:pt x="1150938" y="972344"/>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3" name="文本框 62"/>
          <p:cNvSpPr txBox="1"/>
          <p:nvPr>
            <p:custDataLst>
              <p:tags r:id="rId9"/>
            </p:custDataLst>
          </p:nvPr>
        </p:nvSpPr>
        <p:spPr>
          <a:xfrm>
            <a:off x="850307" y="3195704"/>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了解田径运动的分类；理解田径运动的定义与价值。</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64" name="对角圆角矩形 63"/>
          <p:cNvSpPr/>
          <p:nvPr>
            <p:custDataLst>
              <p:tags r:id="rId10"/>
            </p:custDataLst>
          </p:nvPr>
        </p:nvSpPr>
        <p:spPr>
          <a:xfrm>
            <a:off x="680417" y="1337786"/>
            <a:ext cx="2880516" cy="1706404"/>
          </a:xfrm>
          <a:prstGeom prst="round2DiagRect">
            <a:avLst>
              <a:gd name="adj1" fmla="val 30352"/>
              <a:gd name="adj2" fmla="val 7740"/>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文本框 64"/>
          <p:cNvSpPr txBox="1"/>
          <p:nvPr>
            <p:custDataLst>
              <p:tags r:id="rId11"/>
            </p:custDataLst>
          </p:nvPr>
        </p:nvSpPr>
        <p:spPr>
          <a:xfrm>
            <a:off x="975057"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知识目标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grpSp>
        <p:nvGrpSpPr>
          <p:cNvPr id="71" name="图形 37"/>
          <p:cNvGrpSpPr/>
          <p:nvPr/>
        </p:nvGrpSpPr>
        <p:grpSpPr>
          <a:xfrm>
            <a:off x="2989618" y="2535084"/>
            <a:ext cx="342242" cy="342242"/>
            <a:chOff x="0" y="0"/>
            <a:chExt cx="1905000" cy="1905000"/>
          </a:xfrm>
          <a:solidFill>
            <a:schemeClr val="bg1"/>
          </a:solidFill>
        </p:grpSpPr>
        <p:sp>
          <p:nvSpPr>
            <p:cNvPr id="72" name="任意多边形: 形状 59"/>
            <p:cNvSpPr/>
            <p:nvPr/>
          </p:nvSpPr>
          <p:spPr>
            <a:xfrm>
              <a:off x="476250" y="635000"/>
              <a:ext cx="714375" cy="119062"/>
            </a:xfrm>
            <a:custGeom>
              <a:avLst/>
              <a:gdLst>
                <a:gd name="connsiteX0" fmla="*/ 56356 w 714375"/>
                <a:gd name="connsiteY0" fmla="*/ 0 h 119062"/>
                <a:gd name="connsiteX1" fmla="*/ 658019 w 714375"/>
                <a:gd name="connsiteY1" fmla="*/ 0 h 119062"/>
                <a:gd name="connsiteX2" fmla="*/ 714375 w 714375"/>
                <a:gd name="connsiteY2" fmla="*/ 56356 h 119062"/>
                <a:gd name="connsiteX3" fmla="*/ 714375 w 714375"/>
                <a:gd name="connsiteY3" fmla="*/ 62706 h 119062"/>
                <a:gd name="connsiteX4" fmla="*/ 658019 w 714375"/>
                <a:gd name="connsiteY4" fmla="*/ 119063 h 119062"/>
                <a:gd name="connsiteX5" fmla="*/ 56356 w 714375"/>
                <a:gd name="connsiteY5" fmla="*/ 119063 h 119062"/>
                <a:gd name="connsiteX6" fmla="*/ 0 w 714375"/>
                <a:gd name="connsiteY6" fmla="*/ 62706 h 119062"/>
                <a:gd name="connsiteX7" fmla="*/ 0 w 714375"/>
                <a:gd name="connsiteY7" fmla="*/ 56356 h 119062"/>
                <a:gd name="connsiteX8" fmla="*/ 56356 w 714375"/>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375" h="119062">
                  <a:moveTo>
                    <a:pt x="56356" y="0"/>
                  </a:moveTo>
                  <a:lnTo>
                    <a:pt x="658019" y="0"/>
                  </a:lnTo>
                  <a:cubicBezTo>
                    <a:pt x="695590" y="0"/>
                    <a:pt x="714375" y="18785"/>
                    <a:pt x="714375" y="56356"/>
                  </a:cubicBezTo>
                  <a:lnTo>
                    <a:pt x="714375" y="62706"/>
                  </a:lnTo>
                  <a:cubicBezTo>
                    <a:pt x="714375" y="100277"/>
                    <a:pt x="695590" y="119063"/>
                    <a:pt x="658019" y="119063"/>
                  </a:cubicBezTo>
                  <a:lnTo>
                    <a:pt x="56356" y="119063"/>
                  </a:lnTo>
                  <a:cubicBezTo>
                    <a:pt x="18785" y="119063"/>
                    <a:pt x="0" y="100277"/>
                    <a:pt x="0" y="62706"/>
                  </a:cubicBezTo>
                  <a:lnTo>
                    <a:pt x="0" y="56356"/>
                  </a:lnTo>
                  <a:cubicBezTo>
                    <a:pt x="0" y="18785"/>
                    <a:pt x="18785" y="0"/>
                    <a:pt x="56356"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任意多边形: 形状 63"/>
            <p:cNvSpPr/>
            <p:nvPr/>
          </p:nvSpPr>
          <p:spPr>
            <a:xfrm>
              <a:off x="476250" y="952500"/>
              <a:ext cx="476250" cy="119062"/>
            </a:xfrm>
            <a:custGeom>
              <a:avLst/>
              <a:gdLst>
                <a:gd name="connsiteX0" fmla="*/ 421481 w 476250"/>
                <a:gd name="connsiteY0" fmla="*/ 0 h 119062"/>
                <a:gd name="connsiteX1" fmla="*/ 54769 w 476250"/>
                <a:gd name="connsiteY1" fmla="*/ 0 h 119062"/>
                <a:gd name="connsiteX2" fmla="*/ 0 w 476250"/>
                <a:gd name="connsiteY2" fmla="*/ 54769 h 119062"/>
                <a:gd name="connsiteX3" fmla="*/ 0 w 476250"/>
                <a:gd name="connsiteY3" fmla="*/ 64294 h 119062"/>
                <a:gd name="connsiteX4" fmla="*/ 54769 w 476250"/>
                <a:gd name="connsiteY4" fmla="*/ 119063 h 119062"/>
                <a:gd name="connsiteX5" fmla="*/ 421481 w 476250"/>
                <a:gd name="connsiteY5" fmla="*/ 119063 h 119062"/>
                <a:gd name="connsiteX6" fmla="*/ 476250 w 476250"/>
                <a:gd name="connsiteY6" fmla="*/ 64294 h 119062"/>
                <a:gd name="connsiteX7" fmla="*/ 476250 w 476250"/>
                <a:gd name="connsiteY7" fmla="*/ 54769 h 119062"/>
                <a:gd name="connsiteX8" fmla="*/ 421481 w 47625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0" h="119062">
                  <a:moveTo>
                    <a:pt x="421481" y="0"/>
                  </a:moveTo>
                  <a:lnTo>
                    <a:pt x="54769" y="0"/>
                  </a:lnTo>
                  <a:cubicBezTo>
                    <a:pt x="24521" y="0"/>
                    <a:pt x="0" y="24521"/>
                    <a:pt x="0" y="54769"/>
                  </a:cubicBezTo>
                  <a:lnTo>
                    <a:pt x="0" y="64294"/>
                  </a:lnTo>
                  <a:cubicBezTo>
                    <a:pt x="0" y="94542"/>
                    <a:pt x="24521" y="119063"/>
                    <a:pt x="54769" y="119063"/>
                  </a:cubicBezTo>
                  <a:lnTo>
                    <a:pt x="421481" y="119063"/>
                  </a:lnTo>
                  <a:cubicBezTo>
                    <a:pt x="451729" y="119063"/>
                    <a:pt x="476250" y="94542"/>
                    <a:pt x="476250" y="64294"/>
                  </a:cubicBezTo>
                  <a:lnTo>
                    <a:pt x="476250" y="54769"/>
                  </a:lnTo>
                  <a:cubicBezTo>
                    <a:pt x="476250" y="24521"/>
                    <a:pt x="451729" y="0"/>
                    <a:pt x="42148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任意多边形: 形状 64"/>
            <p:cNvSpPr/>
            <p:nvPr/>
          </p:nvSpPr>
          <p:spPr>
            <a:xfrm>
              <a:off x="238125" y="238125"/>
              <a:ext cx="1190625" cy="1428750"/>
            </a:xfrm>
            <a:custGeom>
              <a:avLst/>
              <a:gdLst>
                <a:gd name="connsiteX0" fmla="*/ 119063 w 1190625"/>
                <a:gd name="connsiteY0" fmla="*/ 1309688 h 1428750"/>
                <a:gd name="connsiteX1" fmla="*/ 119063 w 1190625"/>
                <a:gd name="connsiteY1" fmla="*/ 119063 h 1428750"/>
                <a:gd name="connsiteX2" fmla="*/ 1071563 w 1190625"/>
                <a:gd name="connsiteY2" fmla="*/ 119063 h 1428750"/>
                <a:gd name="connsiteX3" fmla="*/ 1071563 w 1190625"/>
                <a:gd name="connsiteY3" fmla="*/ 575469 h 1428750"/>
                <a:gd name="connsiteX4" fmla="*/ 1131094 w 1190625"/>
                <a:gd name="connsiteY4" fmla="*/ 635000 h 1428750"/>
                <a:gd name="connsiteX5" fmla="*/ 1190625 w 1190625"/>
                <a:gd name="connsiteY5" fmla="*/ 575469 h 1428750"/>
                <a:gd name="connsiteX6" fmla="*/ 1190625 w 1190625"/>
                <a:gd name="connsiteY6" fmla="*/ 79375 h 1428750"/>
                <a:gd name="connsiteX7" fmla="*/ 1111250 w 1190625"/>
                <a:gd name="connsiteY7" fmla="*/ 0 h 1428750"/>
                <a:gd name="connsiteX8" fmla="*/ 79375 w 1190625"/>
                <a:gd name="connsiteY8" fmla="*/ 0 h 1428750"/>
                <a:gd name="connsiteX9" fmla="*/ 0 w 1190625"/>
                <a:gd name="connsiteY9" fmla="*/ 79375 h 1428750"/>
                <a:gd name="connsiteX10" fmla="*/ 0 w 1190625"/>
                <a:gd name="connsiteY10" fmla="*/ 1349375 h 1428750"/>
                <a:gd name="connsiteX11" fmla="*/ 79375 w 1190625"/>
                <a:gd name="connsiteY11" fmla="*/ 1428750 h 1428750"/>
                <a:gd name="connsiteX12" fmla="*/ 654844 w 1190625"/>
                <a:gd name="connsiteY12" fmla="*/ 1428750 h 1428750"/>
                <a:gd name="connsiteX13" fmla="*/ 714375 w 1190625"/>
                <a:gd name="connsiteY13" fmla="*/ 1369219 h 1428750"/>
                <a:gd name="connsiteX14" fmla="*/ 654844 w 1190625"/>
                <a:gd name="connsiteY14" fmla="*/ 1309688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0625" h="1428750">
                  <a:moveTo>
                    <a:pt x="119063" y="1309688"/>
                  </a:moveTo>
                  <a:lnTo>
                    <a:pt x="119063" y="119063"/>
                  </a:lnTo>
                  <a:lnTo>
                    <a:pt x="1071563" y="119063"/>
                  </a:lnTo>
                  <a:lnTo>
                    <a:pt x="1071563" y="575469"/>
                  </a:lnTo>
                  <a:cubicBezTo>
                    <a:pt x="1071990" y="608168"/>
                    <a:pt x="1098394" y="634573"/>
                    <a:pt x="1131094" y="635000"/>
                  </a:cubicBezTo>
                  <a:cubicBezTo>
                    <a:pt x="1163793" y="634573"/>
                    <a:pt x="1190198" y="608168"/>
                    <a:pt x="1190625" y="575469"/>
                  </a:cubicBezTo>
                  <a:lnTo>
                    <a:pt x="1190625" y="79375"/>
                  </a:lnTo>
                  <a:cubicBezTo>
                    <a:pt x="1190625" y="35537"/>
                    <a:pt x="1155088" y="0"/>
                    <a:pt x="1111250" y="0"/>
                  </a:cubicBezTo>
                  <a:lnTo>
                    <a:pt x="79375" y="0"/>
                  </a:lnTo>
                  <a:cubicBezTo>
                    <a:pt x="35537" y="0"/>
                    <a:pt x="0" y="35537"/>
                    <a:pt x="0" y="79375"/>
                  </a:cubicBezTo>
                  <a:lnTo>
                    <a:pt x="0" y="1349375"/>
                  </a:lnTo>
                  <a:cubicBezTo>
                    <a:pt x="0" y="1393213"/>
                    <a:pt x="35537" y="1428750"/>
                    <a:pt x="79375" y="1428750"/>
                  </a:cubicBezTo>
                  <a:lnTo>
                    <a:pt x="654844" y="1428750"/>
                  </a:lnTo>
                  <a:cubicBezTo>
                    <a:pt x="687543" y="1428323"/>
                    <a:pt x="713948" y="1401918"/>
                    <a:pt x="714375" y="1369219"/>
                  </a:cubicBezTo>
                  <a:cubicBezTo>
                    <a:pt x="713948" y="1336519"/>
                    <a:pt x="687543" y="1310115"/>
                    <a:pt x="654844" y="1309688"/>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5" name="任意多边形: 形状 65"/>
            <p:cNvSpPr/>
            <p:nvPr/>
          </p:nvSpPr>
          <p:spPr>
            <a:xfrm>
              <a:off x="1038739" y="951729"/>
              <a:ext cx="621260" cy="715154"/>
            </a:xfrm>
            <a:custGeom>
              <a:avLst/>
              <a:gdLst>
                <a:gd name="connsiteX0" fmla="*/ 450336 w 621260"/>
                <a:gd name="connsiteY0" fmla="*/ 430983 h 715154"/>
                <a:gd name="connsiteX1" fmla="*/ 503476 w 621260"/>
                <a:gd name="connsiteY1" fmla="*/ 98442 h 715154"/>
                <a:gd name="connsiteX2" fmla="*/ 170936 w 621260"/>
                <a:gd name="connsiteY2" fmla="*/ 45302 h 715154"/>
                <a:gd name="connsiteX3" fmla="*/ 117796 w 621260"/>
                <a:gd name="connsiteY3" fmla="*/ 377842 h 715154"/>
                <a:gd name="connsiteX4" fmla="*/ 170936 w 621260"/>
                <a:gd name="connsiteY4" fmla="*/ 430983 h 715154"/>
                <a:gd name="connsiteX5" fmla="*/ 1073 w 621260"/>
                <a:gd name="connsiteY5" fmla="*/ 645295 h 715154"/>
                <a:gd name="connsiteX6" fmla="*/ 47626 w 621260"/>
                <a:gd name="connsiteY6" fmla="*/ 714092 h 715154"/>
                <a:gd name="connsiteX7" fmla="*/ 59811 w 621260"/>
                <a:gd name="connsiteY7" fmla="*/ 715145 h 715154"/>
                <a:gd name="connsiteX8" fmla="*/ 117755 w 621260"/>
                <a:gd name="connsiteY8" fmla="*/ 669108 h 715154"/>
                <a:gd name="connsiteX9" fmla="*/ 357265 w 621260"/>
                <a:gd name="connsiteY9" fmla="*/ 522856 h 715154"/>
                <a:gd name="connsiteX10" fmla="*/ 503517 w 621260"/>
                <a:gd name="connsiteY10" fmla="*/ 669108 h 715154"/>
                <a:gd name="connsiteX11" fmla="*/ 561461 w 621260"/>
                <a:gd name="connsiteY11" fmla="*/ 715145 h 715154"/>
                <a:gd name="connsiteX12" fmla="*/ 621251 w 621260"/>
                <a:gd name="connsiteY12" fmla="*/ 657480 h 715154"/>
                <a:gd name="connsiteX13" fmla="*/ 620198 w 621260"/>
                <a:gd name="connsiteY13" fmla="*/ 645295 h 715154"/>
                <a:gd name="connsiteX14" fmla="*/ 450336 w 621260"/>
                <a:gd name="connsiteY14" fmla="*/ 430983 h 715154"/>
                <a:gd name="connsiteX15" fmla="*/ 310636 w 621260"/>
                <a:gd name="connsiteY15" fmla="*/ 119833 h 715154"/>
                <a:gd name="connsiteX16" fmla="*/ 429698 w 621260"/>
                <a:gd name="connsiteY16" fmla="*/ 238895 h 715154"/>
                <a:gd name="connsiteX17" fmla="*/ 310636 w 621260"/>
                <a:gd name="connsiteY17" fmla="*/ 357958 h 715154"/>
                <a:gd name="connsiteX18" fmla="*/ 191573 w 621260"/>
                <a:gd name="connsiteY18" fmla="*/ 238895 h 715154"/>
                <a:gd name="connsiteX19" fmla="*/ 310636 w 621260"/>
                <a:gd name="connsiteY19" fmla="*/ 119833 h 71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1260" h="715154">
                  <a:moveTo>
                    <a:pt x="450336" y="430983"/>
                  </a:moveTo>
                  <a:cubicBezTo>
                    <a:pt x="556839" y="353828"/>
                    <a:pt x="580631" y="204945"/>
                    <a:pt x="503476" y="98442"/>
                  </a:cubicBezTo>
                  <a:cubicBezTo>
                    <a:pt x="426322" y="-8061"/>
                    <a:pt x="277439" y="-31852"/>
                    <a:pt x="170936" y="45302"/>
                  </a:cubicBezTo>
                  <a:cubicBezTo>
                    <a:pt x="64433" y="122456"/>
                    <a:pt x="40641" y="271339"/>
                    <a:pt x="117796" y="377842"/>
                  </a:cubicBezTo>
                  <a:cubicBezTo>
                    <a:pt x="132585" y="398257"/>
                    <a:pt x="150521" y="416194"/>
                    <a:pt x="170936" y="430983"/>
                  </a:cubicBezTo>
                  <a:cubicBezTo>
                    <a:pt x="84875" y="473126"/>
                    <a:pt x="22452" y="551885"/>
                    <a:pt x="1073" y="645295"/>
                  </a:cubicBezTo>
                  <a:cubicBezTo>
                    <a:pt x="-5069" y="677148"/>
                    <a:pt x="15773" y="707950"/>
                    <a:pt x="47626" y="714092"/>
                  </a:cubicBezTo>
                  <a:cubicBezTo>
                    <a:pt x="51640" y="714866"/>
                    <a:pt x="55724" y="715219"/>
                    <a:pt x="59811" y="715145"/>
                  </a:cubicBezTo>
                  <a:cubicBezTo>
                    <a:pt x="87477" y="715127"/>
                    <a:pt x="111484" y="696053"/>
                    <a:pt x="117755" y="669108"/>
                  </a:cubicBezTo>
                  <a:cubicBezTo>
                    <a:pt x="143507" y="562582"/>
                    <a:pt x="250740" y="497103"/>
                    <a:pt x="357265" y="522856"/>
                  </a:cubicBezTo>
                  <a:cubicBezTo>
                    <a:pt x="429577" y="540337"/>
                    <a:pt x="486036" y="596796"/>
                    <a:pt x="503517" y="669108"/>
                  </a:cubicBezTo>
                  <a:cubicBezTo>
                    <a:pt x="509788" y="696053"/>
                    <a:pt x="533795" y="715128"/>
                    <a:pt x="561461" y="715145"/>
                  </a:cubicBezTo>
                  <a:cubicBezTo>
                    <a:pt x="593895" y="715732"/>
                    <a:pt x="620665" y="689914"/>
                    <a:pt x="621251" y="657480"/>
                  </a:cubicBezTo>
                  <a:cubicBezTo>
                    <a:pt x="621325" y="653393"/>
                    <a:pt x="620972" y="649309"/>
                    <a:pt x="620198" y="645295"/>
                  </a:cubicBezTo>
                  <a:cubicBezTo>
                    <a:pt x="598820" y="551885"/>
                    <a:pt x="536397" y="473127"/>
                    <a:pt x="450336" y="430983"/>
                  </a:cubicBezTo>
                  <a:close/>
                  <a:moveTo>
                    <a:pt x="310636" y="119833"/>
                  </a:moveTo>
                  <a:cubicBezTo>
                    <a:pt x="376392" y="119833"/>
                    <a:pt x="429698" y="173139"/>
                    <a:pt x="429698" y="238895"/>
                  </a:cubicBezTo>
                  <a:cubicBezTo>
                    <a:pt x="429698" y="304652"/>
                    <a:pt x="376392" y="357958"/>
                    <a:pt x="310636" y="357958"/>
                  </a:cubicBezTo>
                  <a:cubicBezTo>
                    <a:pt x="244879" y="357958"/>
                    <a:pt x="191573" y="304652"/>
                    <a:pt x="191573" y="238895"/>
                  </a:cubicBezTo>
                  <a:cubicBezTo>
                    <a:pt x="191573" y="173139"/>
                    <a:pt x="244879" y="119833"/>
                    <a:pt x="310636" y="119833"/>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76" name="文本框 75"/>
          <p:cNvSpPr txBox="1"/>
          <p:nvPr>
            <p:custDataLst>
              <p:tags r:id="rId12"/>
            </p:custDataLst>
          </p:nvPr>
        </p:nvSpPr>
        <p:spPr>
          <a:xfrm>
            <a:off x="4825631" y="3253489"/>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学会田径运动主要项目的基本技术。</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77" name="对角圆角矩形 76"/>
          <p:cNvSpPr/>
          <p:nvPr>
            <p:custDataLst>
              <p:tags r:id="rId13"/>
            </p:custDataLst>
          </p:nvPr>
        </p:nvSpPr>
        <p:spPr>
          <a:xfrm>
            <a:off x="4668438" y="1337786"/>
            <a:ext cx="2880516" cy="1706404"/>
          </a:xfrm>
          <a:prstGeom prst="round2DiagRect">
            <a:avLst>
              <a:gd name="adj1" fmla="val 32147"/>
              <a:gd name="adj2" fmla="val 7145"/>
            </a:avLst>
          </a:prstGeom>
          <a:solidFill>
            <a:schemeClr val="accent2"/>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文本框 77"/>
          <p:cNvSpPr txBox="1"/>
          <p:nvPr>
            <p:custDataLst>
              <p:tags r:id="rId14"/>
            </p:custDataLst>
          </p:nvPr>
        </p:nvSpPr>
        <p:spPr>
          <a:xfrm>
            <a:off x="4950381"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能力目标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81" name="椭圆 80"/>
          <p:cNvSpPr/>
          <p:nvPr>
            <p:custDataLst>
              <p:tags r:id="rId15"/>
            </p:custDataLst>
          </p:nvPr>
        </p:nvSpPr>
        <p:spPr>
          <a:xfrm rot="16200000">
            <a:off x="4825631"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2" name="椭圆 81"/>
          <p:cNvSpPr/>
          <p:nvPr>
            <p:custDataLst>
              <p:tags r:id="rId16"/>
            </p:custDataLst>
          </p:nvPr>
        </p:nvSpPr>
        <p:spPr>
          <a:xfrm rot="16200000">
            <a:off x="521950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椭圆 82"/>
          <p:cNvSpPr/>
          <p:nvPr>
            <p:custDataLst>
              <p:tags r:id="rId17"/>
            </p:custDataLst>
          </p:nvPr>
        </p:nvSpPr>
        <p:spPr>
          <a:xfrm rot="16200000">
            <a:off x="5022570" y="4760732"/>
            <a:ext cx="88821" cy="88821"/>
          </a:xfrm>
          <a:prstGeom prst="ellipse">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84" name="图形 23"/>
          <p:cNvGrpSpPr/>
          <p:nvPr/>
        </p:nvGrpSpPr>
        <p:grpSpPr>
          <a:xfrm>
            <a:off x="7001783" y="2535084"/>
            <a:ext cx="342242" cy="342242"/>
            <a:chOff x="0" y="0"/>
            <a:chExt cx="1905000" cy="1905000"/>
          </a:xfrm>
          <a:solidFill>
            <a:schemeClr val="bg1"/>
          </a:solidFill>
        </p:grpSpPr>
        <p:sp>
          <p:nvSpPr>
            <p:cNvPr id="85" name="任意多边形: 形状 67"/>
            <p:cNvSpPr/>
            <p:nvPr/>
          </p:nvSpPr>
          <p:spPr>
            <a:xfrm>
              <a:off x="238125" y="396874"/>
              <a:ext cx="1428750" cy="1270000"/>
            </a:xfrm>
            <a:custGeom>
              <a:avLst/>
              <a:gdLst>
                <a:gd name="connsiteX0" fmla="*/ 1309688 w 1428750"/>
                <a:gd name="connsiteY0" fmla="*/ 119063 h 1270000"/>
                <a:gd name="connsiteX1" fmla="*/ 1309688 w 1428750"/>
                <a:gd name="connsiteY1" fmla="*/ 1150938 h 1270000"/>
                <a:gd name="connsiteX2" fmla="*/ 119063 w 1428750"/>
                <a:gd name="connsiteY2" fmla="*/ 1150938 h 1270000"/>
                <a:gd name="connsiteX3" fmla="*/ 119063 w 1428750"/>
                <a:gd name="connsiteY3" fmla="*/ 119063 h 1270000"/>
                <a:gd name="connsiteX4" fmla="*/ 1309688 w 1428750"/>
                <a:gd name="connsiteY4" fmla="*/ 119063 h 1270000"/>
                <a:gd name="connsiteX5" fmla="*/ 1349375 w 1428750"/>
                <a:gd name="connsiteY5" fmla="*/ 0 h 1270000"/>
                <a:gd name="connsiteX6" fmla="*/ 79375 w 1428750"/>
                <a:gd name="connsiteY6" fmla="*/ 0 h 1270000"/>
                <a:gd name="connsiteX7" fmla="*/ 0 w 1428750"/>
                <a:gd name="connsiteY7" fmla="*/ 79375 h 1270000"/>
                <a:gd name="connsiteX8" fmla="*/ 0 w 1428750"/>
                <a:gd name="connsiteY8" fmla="*/ 1190625 h 1270000"/>
                <a:gd name="connsiteX9" fmla="*/ 79375 w 1428750"/>
                <a:gd name="connsiteY9" fmla="*/ 1270000 h 1270000"/>
                <a:gd name="connsiteX10" fmla="*/ 1349375 w 1428750"/>
                <a:gd name="connsiteY10" fmla="*/ 1270000 h 1270000"/>
                <a:gd name="connsiteX11" fmla="*/ 1428750 w 1428750"/>
                <a:gd name="connsiteY11" fmla="*/ 1190625 h 1270000"/>
                <a:gd name="connsiteX12" fmla="*/ 1428750 w 1428750"/>
                <a:gd name="connsiteY12" fmla="*/ 79375 h 1270000"/>
                <a:gd name="connsiteX13" fmla="*/ 1349375 w 1428750"/>
                <a:gd name="connsiteY13" fmla="*/ 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50" h="1270000">
                  <a:moveTo>
                    <a:pt x="1309688" y="119063"/>
                  </a:moveTo>
                  <a:lnTo>
                    <a:pt x="1309688" y="1150938"/>
                  </a:lnTo>
                  <a:lnTo>
                    <a:pt x="119063" y="1150938"/>
                  </a:lnTo>
                  <a:lnTo>
                    <a:pt x="119063" y="119063"/>
                  </a:lnTo>
                  <a:lnTo>
                    <a:pt x="1309688" y="119063"/>
                  </a:lnTo>
                  <a:moveTo>
                    <a:pt x="1349375" y="0"/>
                  </a:moveTo>
                  <a:lnTo>
                    <a:pt x="79375" y="0"/>
                  </a:lnTo>
                  <a:cubicBezTo>
                    <a:pt x="35537" y="0"/>
                    <a:pt x="0" y="35537"/>
                    <a:pt x="0" y="79375"/>
                  </a:cubicBezTo>
                  <a:lnTo>
                    <a:pt x="0" y="1190625"/>
                  </a:lnTo>
                  <a:cubicBezTo>
                    <a:pt x="0" y="1234463"/>
                    <a:pt x="35537" y="1270000"/>
                    <a:pt x="79375" y="1270000"/>
                  </a:cubicBezTo>
                  <a:lnTo>
                    <a:pt x="1349375" y="1270000"/>
                  </a:lnTo>
                  <a:cubicBezTo>
                    <a:pt x="1393213" y="1270000"/>
                    <a:pt x="1428750" y="1234463"/>
                    <a:pt x="1428750" y="1190625"/>
                  </a:cubicBezTo>
                  <a:lnTo>
                    <a:pt x="1428750" y="79375"/>
                  </a:lnTo>
                  <a:cubicBezTo>
                    <a:pt x="1428750" y="35537"/>
                    <a:pt x="1393213" y="0"/>
                    <a:pt x="1349375"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6" name="任意多边形: 形状 68"/>
            <p:cNvSpPr/>
            <p:nvPr/>
          </p:nvSpPr>
          <p:spPr>
            <a:xfrm>
              <a:off x="476250"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7" name="任意多边形: 形状 69"/>
            <p:cNvSpPr/>
            <p:nvPr/>
          </p:nvSpPr>
          <p:spPr>
            <a:xfrm>
              <a:off x="1309687"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任意多边形: 形状 70"/>
            <p:cNvSpPr/>
            <p:nvPr/>
          </p:nvSpPr>
          <p:spPr>
            <a:xfrm>
              <a:off x="238125" y="793749"/>
              <a:ext cx="1428750" cy="119062"/>
            </a:xfrm>
            <a:custGeom>
              <a:avLst/>
              <a:gdLst>
                <a:gd name="connsiteX0" fmla="*/ 0 w 1428750"/>
                <a:gd name="connsiteY0" fmla="*/ 0 h 119062"/>
                <a:gd name="connsiteX1" fmla="*/ 1428750 w 1428750"/>
                <a:gd name="connsiteY1" fmla="*/ 0 h 119062"/>
                <a:gd name="connsiteX2" fmla="*/ 1428750 w 1428750"/>
                <a:gd name="connsiteY2" fmla="*/ 119063 h 119062"/>
                <a:gd name="connsiteX3" fmla="*/ 0 w 1428750"/>
                <a:gd name="connsiteY3" fmla="*/ 119063 h 119062"/>
              </a:gdLst>
              <a:ahLst/>
              <a:cxnLst>
                <a:cxn ang="0">
                  <a:pos x="connsiteX0" y="connsiteY0"/>
                </a:cxn>
                <a:cxn ang="0">
                  <a:pos x="connsiteX1" y="connsiteY1"/>
                </a:cxn>
                <a:cxn ang="0">
                  <a:pos x="connsiteX2" y="connsiteY2"/>
                </a:cxn>
                <a:cxn ang="0">
                  <a:pos x="connsiteX3" y="connsiteY3"/>
                </a:cxn>
              </a:cxnLst>
              <a:rect l="l" t="t" r="r" b="b"/>
              <a:pathLst>
                <a:path w="1428750" h="119062">
                  <a:moveTo>
                    <a:pt x="0" y="0"/>
                  </a:moveTo>
                  <a:lnTo>
                    <a:pt x="1428750" y="0"/>
                  </a:lnTo>
                  <a:lnTo>
                    <a:pt x="1428750" y="119063"/>
                  </a:lnTo>
                  <a:lnTo>
                    <a:pt x="0" y="119063"/>
                  </a:ln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任意多边形: 形状 71"/>
            <p:cNvSpPr/>
            <p:nvPr/>
          </p:nvSpPr>
          <p:spPr>
            <a:xfrm>
              <a:off x="704682" y="1031927"/>
              <a:ext cx="557270" cy="401074"/>
            </a:xfrm>
            <a:custGeom>
              <a:avLst/>
              <a:gdLst>
                <a:gd name="connsiteX0" fmla="*/ 540712 w 557270"/>
                <a:gd name="connsiteY0" fmla="*/ 17410 h 401074"/>
                <a:gd name="connsiteX1" fmla="*/ 456574 w 557270"/>
                <a:gd name="connsiteY1" fmla="*/ 17410 h 401074"/>
                <a:gd name="connsiteX2" fmla="*/ 214480 w 557270"/>
                <a:gd name="connsiteY2" fmla="*/ 255535 h 401074"/>
                <a:gd name="connsiteX3" fmla="*/ 111293 w 557270"/>
                <a:gd name="connsiteY3" fmla="*/ 158698 h 401074"/>
                <a:gd name="connsiteX4" fmla="*/ 30118 w 557270"/>
                <a:gd name="connsiteY4" fmla="*/ 136370 h 401074"/>
                <a:gd name="connsiteX5" fmla="*/ 7790 w 557270"/>
                <a:gd name="connsiteY5" fmla="*/ 217546 h 401074"/>
                <a:gd name="connsiteX6" fmla="*/ 27155 w 557270"/>
                <a:gd name="connsiteY6" fmla="*/ 238073 h 401074"/>
                <a:gd name="connsiteX7" fmla="*/ 172412 w 557270"/>
                <a:gd name="connsiteY7" fmla="*/ 383329 h 401074"/>
                <a:gd name="connsiteX8" fmla="*/ 255472 w 557270"/>
                <a:gd name="connsiteY8" fmla="*/ 384406 h 401074"/>
                <a:gd name="connsiteX9" fmla="*/ 256549 w 557270"/>
                <a:gd name="connsiteY9" fmla="*/ 383329 h 401074"/>
                <a:gd name="connsiteX10" fmla="*/ 540712 w 557270"/>
                <a:gd name="connsiteY10" fmla="*/ 99166 h 401074"/>
                <a:gd name="connsiteX11" fmla="*/ 540712 w 557270"/>
                <a:gd name="connsiteY11" fmla="*/ 17410 h 40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7270" h="401074">
                  <a:moveTo>
                    <a:pt x="540712" y="17410"/>
                  </a:moveTo>
                  <a:cubicBezTo>
                    <a:pt x="517469" y="-5803"/>
                    <a:pt x="479817" y="-5803"/>
                    <a:pt x="456574" y="17410"/>
                  </a:cubicBezTo>
                  <a:lnTo>
                    <a:pt x="214480" y="255535"/>
                  </a:lnTo>
                  <a:lnTo>
                    <a:pt x="111293" y="158698"/>
                  </a:lnTo>
                  <a:cubicBezTo>
                    <a:pt x="95042" y="130116"/>
                    <a:pt x="58699" y="120120"/>
                    <a:pt x="30118" y="136370"/>
                  </a:cubicBezTo>
                  <a:cubicBezTo>
                    <a:pt x="1536" y="152621"/>
                    <a:pt x="-8460" y="188964"/>
                    <a:pt x="7790" y="217546"/>
                  </a:cubicBezTo>
                  <a:cubicBezTo>
                    <a:pt x="12507" y="225841"/>
                    <a:pt x="19148" y="232881"/>
                    <a:pt x="27155" y="238073"/>
                  </a:cubicBezTo>
                  <a:lnTo>
                    <a:pt x="172412" y="383329"/>
                  </a:lnTo>
                  <a:cubicBezTo>
                    <a:pt x="195051" y="406563"/>
                    <a:pt x="232238" y="407045"/>
                    <a:pt x="255472" y="384406"/>
                  </a:cubicBezTo>
                  <a:cubicBezTo>
                    <a:pt x="255836" y="384052"/>
                    <a:pt x="256195" y="383693"/>
                    <a:pt x="256549" y="383329"/>
                  </a:cubicBezTo>
                  <a:lnTo>
                    <a:pt x="540712" y="99166"/>
                  </a:lnTo>
                  <a:cubicBezTo>
                    <a:pt x="562790" y="76386"/>
                    <a:pt x="562790" y="40191"/>
                    <a:pt x="540712" y="1741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121" name="TextBox 8"/>
          <p:cNvSpPr/>
          <p:nvPr>
            <p:custDataLst>
              <p:tags r:id="rId18"/>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1+#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1+#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1+#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1+#ppt_w/2"/>
                                          </p:val>
                                        </p:tav>
                                        <p:tav tm="100000">
                                          <p:val>
                                            <p:strVal val="#ppt_x"/>
                                          </p:val>
                                        </p:tav>
                                      </p:tavLst>
                                    </p:anim>
                                    <p:anim calcmode="lin" valueType="num">
                                      <p:cBhvr additive="base">
                                        <p:cTn id="40" dur="500" fill="hold"/>
                                        <p:tgtEl>
                                          <p:spTgt spid="5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additive="base">
                                        <p:cTn id="43" dur="500" fill="hold"/>
                                        <p:tgtEl>
                                          <p:spTgt spid="63"/>
                                        </p:tgtEl>
                                        <p:attrNameLst>
                                          <p:attrName>ppt_x</p:attrName>
                                        </p:attrNameLst>
                                      </p:cBhvr>
                                      <p:tavLst>
                                        <p:tav tm="0">
                                          <p:val>
                                            <p:strVal val="1+#ppt_w/2"/>
                                          </p:val>
                                        </p:tav>
                                        <p:tav tm="100000">
                                          <p:val>
                                            <p:strVal val="#ppt_x"/>
                                          </p:val>
                                        </p:tav>
                                      </p:tavLst>
                                    </p:anim>
                                    <p:anim calcmode="lin" valueType="num">
                                      <p:cBhvr additive="base">
                                        <p:cTn id="44" dur="500" fill="hold"/>
                                        <p:tgtEl>
                                          <p:spTgt spid="6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1+#ppt_w/2"/>
                                          </p:val>
                                        </p:tav>
                                        <p:tav tm="100000">
                                          <p:val>
                                            <p:strVal val="#ppt_x"/>
                                          </p:val>
                                        </p:tav>
                                      </p:tavLst>
                                    </p:anim>
                                    <p:anim calcmode="lin" valueType="num">
                                      <p:cBhvr additive="base">
                                        <p:cTn id="48" dur="500" fill="hold"/>
                                        <p:tgtEl>
                                          <p:spTgt spid="6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anim calcmode="lin" valueType="num">
                                      <p:cBhvr additive="base">
                                        <p:cTn id="51" dur="500" fill="hold"/>
                                        <p:tgtEl>
                                          <p:spTgt spid="65"/>
                                        </p:tgtEl>
                                        <p:attrNameLst>
                                          <p:attrName>ppt_x</p:attrName>
                                        </p:attrNameLst>
                                      </p:cBhvr>
                                      <p:tavLst>
                                        <p:tav tm="0">
                                          <p:val>
                                            <p:strVal val="1+#ppt_w/2"/>
                                          </p:val>
                                        </p:tav>
                                        <p:tav tm="100000">
                                          <p:val>
                                            <p:strVal val="#ppt_x"/>
                                          </p:val>
                                        </p:tav>
                                      </p:tavLst>
                                    </p:anim>
                                    <p:anim calcmode="lin" valueType="num">
                                      <p:cBhvr additive="base">
                                        <p:cTn id="52" dur="500" fill="hold"/>
                                        <p:tgtEl>
                                          <p:spTgt spid="65"/>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additive="base">
                                        <p:cTn id="55" dur="500" fill="hold"/>
                                        <p:tgtEl>
                                          <p:spTgt spid="71"/>
                                        </p:tgtEl>
                                        <p:attrNameLst>
                                          <p:attrName>ppt_x</p:attrName>
                                        </p:attrNameLst>
                                      </p:cBhvr>
                                      <p:tavLst>
                                        <p:tav tm="0">
                                          <p:val>
                                            <p:strVal val="1+#ppt_w/2"/>
                                          </p:val>
                                        </p:tav>
                                        <p:tav tm="100000">
                                          <p:val>
                                            <p:strVal val="#ppt_x"/>
                                          </p:val>
                                        </p:tav>
                                      </p:tavLst>
                                    </p:anim>
                                    <p:anim calcmode="lin" valueType="num">
                                      <p:cBhvr additive="base">
                                        <p:cTn id="56" dur="500" fill="hold"/>
                                        <p:tgtEl>
                                          <p:spTgt spid="7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additive="base">
                                        <p:cTn id="59" dur="500" fill="hold"/>
                                        <p:tgtEl>
                                          <p:spTgt spid="76"/>
                                        </p:tgtEl>
                                        <p:attrNameLst>
                                          <p:attrName>ppt_x</p:attrName>
                                        </p:attrNameLst>
                                      </p:cBhvr>
                                      <p:tavLst>
                                        <p:tav tm="0">
                                          <p:val>
                                            <p:strVal val="1+#ppt_w/2"/>
                                          </p:val>
                                        </p:tav>
                                        <p:tav tm="100000">
                                          <p:val>
                                            <p:strVal val="#ppt_x"/>
                                          </p:val>
                                        </p:tav>
                                      </p:tavLst>
                                    </p:anim>
                                    <p:anim calcmode="lin" valueType="num">
                                      <p:cBhvr additive="base">
                                        <p:cTn id="60" dur="500" fill="hold"/>
                                        <p:tgtEl>
                                          <p:spTgt spid="76"/>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77"/>
                                        </p:tgtEl>
                                        <p:attrNameLst>
                                          <p:attrName>style.visibility</p:attrName>
                                        </p:attrNameLst>
                                      </p:cBhvr>
                                      <p:to>
                                        <p:strVal val="visible"/>
                                      </p:to>
                                    </p:set>
                                    <p:anim calcmode="lin" valueType="num">
                                      <p:cBhvr additive="base">
                                        <p:cTn id="63" dur="500" fill="hold"/>
                                        <p:tgtEl>
                                          <p:spTgt spid="77"/>
                                        </p:tgtEl>
                                        <p:attrNameLst>
                                          <p:attrName>ppt_x</p:attrName>
                                        </p:attrNameLst>
                                      </p:cBhvr>
                                      <p:tavLst>
                                        <p:tav tm="0">
                                          <p:val>
                                            <p:strVal val="1+#ppt_w/2"/>
                                          </p:val>
                                        </p:tav>
                                        <p:tav tm="100000">
                                          <p:val>
                                            <p:strVal val="#ppt_x"/>
                                          </p:val>
                                        </p:tav>
                                      </p:tavLst>
                                    </p:anim>
                                    <p:anim calcmode="lin" valueType="num">
                                      <p:cBhvr additive="base">
                                        <p:cTn id="64" dur="500" fill="hold"/>
                                        <p:tgtEl>
                                          <p:spTgt spid="77"/>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78"/>
                                        </p:tgtEl>
                                        <p:attrNameLst>
                                          <p:attrName>style.visibility</p:attrName>
                                        </p:attrNameLst>
                                      </p:cBhvr>
                                      <p:to>
                                        <p:strVal val="visible"/>
                                      </p:to>
                                    </p:set>
                                    <p:anim calcmode="lin" valueType="num">
                                      <p:cBhvr additive="base">
                                        <p:cTn id="67" dur="500" fill="hold"/>
                                        <p:tgtEl>
                                          <p:spTgt spid="78"/>
                                        </p:tgtEl>
                                        <p:attrNameLst>
                                          <p:attrName>ppt_x</p:attrName>
                                        </p:attrNameLst>
                                      </p:cBhvr>
                                      <p:tavLst>
                                        <p:tav tm="0">
                                          <p:val>
                                            <p:strVal val="1+#ppt_w/2"/>
                                          </p:val>
                                        </p:tav>
                                        <p:tav tm="100000">
                                          <p:val>
                                            <p:strVal val="#ppt_x"/>
                                          </p:val>
                                        </p:tav>
                                      </p:tavLst>
                                    </p:anim>
                                    <p:anim calcmode="lin" valueType="num">
                                      <p:cBhvr additive="base">
                                        <p:cTn id="68" dur="500" fill="hold"/>
                                        <p:tgtEl>
                                          <p:spTgt spid="7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81"/>
                                        </p:tgtEl>
                                        <p:attrNameLst>
                                          <p:attrName>style.visibility</p:attrName>
                                        </p:attrNameLst>
                                      </p:cBhvr>
                                      <p:to>
                                        <p:strVal val="visible"/>
                                      </p:to>
                                    </p:set>
                                    <p:anim calcmode="lin" valueType="num">
                                      <p:cBhvr additive="base">
                                        <p:cTn id="71" dur="500" fill="hold"/>
                                        <p:tgtEl>
                                          <p:spTgt spid="81"/>
                                        </p:tgtEl>
                                        <p:attrNameLst>
                                          <p:attrName>ppt_x</p:attrName>
                                        </p:attrNameLst>
                                      </p:cBhvr>
                                      <p:tavLst>
                                        <p:tav tm="0">
                                          <p:val>
                                            <p:strVal val="1+#ppt_w/2"/>
                                          </p:val>
                                        </p:tav>
                                        <p:tav tm="100000">
                                          <p:val>
                                            <p:strVal val="#ppt_x"/>
                                          </p:val>
                                        </p:tav>
                                      </p:tavLst>
                                    </p:anim>
                                    <p:anim calcmode="lin" valueType="num">
                                      <p:cBhvr additive="base">
                                        <p:cTn id="72" dur="500" fill="hold"/>
                                        <p:tgtEl>
                                          <p:spTgt spid="81"/>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82"/>
                                        </p:tgtEl>
                                        <p:attrNameLst>
                                          <p:attrName>style.visibility</p:attrName>
                                        </p:attrNameLst>
                                      </p:cBhvr>
                                      <p:to>
                                        <p:strVal val="visible"/>
                                      </p:to>
                                    </p:set>
                                    <p:anim calcmode="lin" valueType="num">
                                      <p:cBhvr additive="base">
                                        <p:cTn id="75" dur="500" fill="hold"/>
                                        <p:tgtEl>
                                          <p:spTgt spid="82"/>
                                        </p:tgtEl>
                                        <p:attrNameLst>
                                          <p:attrName>ppt_x</p:attrName>
                                        </p:attrNameLst>
                                      </p:cBhvr>
                                      <p:tavLst>
                                        <p:tav tm="0">
                                          <p:val>
                                            <p:strVal val="1+#ppt_w/2"/>
                                          </p:val>
                                        </p:tav>
                                        <p:tav tm="100000">
                                          <p:val>
                                            <p:strVal val="#ppt_x"/>
                                          </p:val>
                                        </p:tav>
                                      </p:tavLst>
                                    </p:anim>
                                    <p:anim calcmode="lin" valueType="num">
                                      <p:cBhvr additive="base">
                                        <p:cTn id="76" dur="500" fill="hold"/>
                                        <p:tgtEl>
                                          <p:spTgt spid="82"/>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83"/>
                                        </p:tgtEl>
                                        <p:attrNameLst>
                                          <p:attrName>style.visibility</p:attrName>
                                        </p:attrNameLst>
                                      </p:cBhvr>
                                      <p:to>
                                        <p:strVal val="visible"/>
                                      </p:to>
                                    </p:set>
                                    <p:anim calcmode="lin" valueType="num">
                                      <p:cBhvr additive="base">
                                        <p:cTn id="79" dur="500" fill="hold"/>
                                        <p:tgtEl>
                                          <p:spTgt spid="83"/>
                                        </p:tgtEl>
                                        <p:attrNameLst>
                                          <p:attrName>ppt_x</p:attrName>
                                        </p:attrNameLst>
                                      </p:cBhvr>
                                      <p:tavLst>
                                        <p:tav tm="0">
                                          <p:val>
                                            <p:strVal val="1+#ppt_w/2"/>
                                          </p:val>
                                        </p:tav>
                                        <p:tav tm="100000">
                                          <p:val>
                                            <p:strVal val="#ppt_x"/>
                                          </p:val>
                                        </p:tav>
                                      </p:tavLst>
                                    </p:anim>
                                    <p:anim calcmode="lin" valueType="num">
                                      <p:cBhvr additive="base">
                                        <p:cTn id="80" dur="500" fill="hold"/>
                                        <p:tgtEl>
                                          <p:spTgt spid="83"/>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0"/>
                                  </p:stCondLst>
                                  <p:childTnLst>
                                    <p:set>
                                      <p:cBhvr>
                                        <p:cTn id="82" dur="1" fill="hold">
                                          <p:stCondLst>
                                            <p:cond delay="0"/>
                                          </p:stCondLst>
                                        </p:cTn>
                                        <p:tgtEl>
                                          <p:spTgt spid="84"/>
                                        </p:tgtEl>
                                        <p:attrNameLst>
                                          <p:attrName>style.visibility</p:attrName>
                                        </p:attrNameLst>
                                      </p:cBhvr>
                                      <p:to>
                                        <p:strVal val="visible"/>
                                      </p:to>
                                    </p:set>
                                    <p:anim calcmode="lin" valueType="num">
                                      <p:cBhvr additive="base">
                                        <p:cTn id="83" dur="500" fill="hold"/>
                                        <p:tgtEl>
                                          <p:spTgt spid="84"/>
                                        </p:tgtEl>
                                        <p:attrNameLst>
                                          <p:attrName>ppt_x</p:attrName>
                                        </p:attrNameLst>
                                      </p:cBhvr>
                                      <p:tavLst>
                                        <p:tav tm="0">
                                          <p:val>
                                            <p:strVal val="1+#ppt_w/2"/>
                                          </p:val>
                                        </p:tav>
                                        <p:tav tm="100000">
                                          <p:val>
                                            <p:strVal val="#ppt_x"/>
                                          </p:val>
                                        </p:tav>
                                      </p:tavLst>
                                    </p:anim>
                                    <p:anim calcmode="lin" valueType="num">
                                      <p:cBhvr additive="base">
                                        <p:cTn id="84"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8" grpId="0" bldLvl="0" animBg="1"/>
      <p:bldP spid="51" grpId="0"/>
      <p:bldP spid="52" grpId="0" bldLvl="0" animBg="1"/>
      <p:bldP spid="53" grpId="0"/>
      <p:bldP spid="63" grpId="0"/>
      <p:bldP spid="64" grpId="0" bldLvl="0" animBg="1"/>
      <p:bldP spid="65" grpId="0"/>
      <p:bldP spid="76" grpId="0"/>
      <p:bldP spid="77" grpId="0" bldLvl="0" animBg="1"/>
      <p:bldP spid="78" grpId="0"/>
      <p:bldP spid="81" grpId="0" bldLvl="0" animBg="1"/>
      <p:bldP spid="82" grpId="0" bldLvl="0" animBg="1"/>
      <p:bldP spid="8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0" name="矩形 3"/>
          <p:cNvSpPr/>
          <p:nvPr/>
        </p:nvSpPr>
        <p:spPr>
          <a:xfrm>
            <a:off x="1074738" y="1209675"/>
            <a:ext cx="3184525" cy="369888"/>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一、动作方法（以右手为例）</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461" name="组合 29"/>
          <p:cNvGrpSpPr/>
          <p:nvPr/>
        </p:nvGrpSpPr>
        <p:grpSpPr>
          <a:xfrm>
            <a:off x="1036638" y="1651000"/>
            <a:ext cx="3271837" cy="63500"/>
            <a:chOff x="0" y="0"/>
            <a:chExt cx="3627679" cy="72000"/>
          </a:xfrm>
        </p:grpSpPr>
        <p:sp>
          <p:nvSpPr>
            <p:cNvPr id="19464"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9465"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pic>
        <p:nvPicPr>
          <p:cNvPr id="19462" name="图片 7" descr="推铅球1.jpg"/>
          <p:cNvPicPr>
            <a:picLocks noChangeAspect="1"/>
          </p:cNvPicPr>
          <p:nvPr/>
        </p:nvPicPr>
        <p:blipFill>
          <a:blip r:embed="rId1"/>
          <a:stretch>
            <a:fillRect/>
          </a:stretch>
        </p:blipFill>
        <p:spPr>
          <a:xfrm>
            <a:off x="1187450" y="1881188"/>
            <a:ext cx="3490913" cy="3490912"/>
          </a:xfrm>
          <a:prstGeom prst="rect">
            <a:avLst/>
          </a:prstGeom>
          <a:noFill/>
          <a:ln w="9525">
            <a:noFill/>
          </a:ln>
        </p:spPr>
      </p:pic>
      <p:sp>
        <p:nvSpPr>
          <p:cNvPr id="19463" name="矩形 8"/>
          <p:cNvSpPr/>
          <p:nvPr/>
        </p:nvSpPr>
        <p:spPr>
          <a:xfrm>
            <a:off x="4854575" y="1650683"/>
            <a:ext cx="6643688" cy="810260"/>
          </a:xfrm>
          <a:prstGeom prst="rect">
            <a:avLst/>
          </a:prstGeom>
          <a:noFill/>
          <a:ln w="9525">
            <a:noFill/>
          </a:ln>
        </p:spPr>
        <p:txBody>
          <a:bodyPr>
            <a:spAutoFit/>
          </a:bodyPr>
          <a:p>
            <a:pPr algn="just">
              <a:lnSpc>
                <a:spcPct val="130000"/>
              </a:lnSpc>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推铅球的完整技术是由握球、持球、预备姿势和最后用力、器械出手后的缓冲等几个部分组成。</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2" name="图片 101"/>
          <p:cNvPicPr/>
          <p:nvPr>
            <p:custDataLst>
              <p:tags r:id="rId2"/>
            </p:custDataLst>
          </p:nvPr>
        </p:nvPicPr>
        <p:blipFill>
          <a:blip r:embed="rId3"/>
          <a:stretch>
            <a:fillRect/>
          </a:stretch>
        </p:blipFill>
        <p:spPr>
          <a:xfrm>
            <a:off x="5269865" y="2773680"/>
            <a:ext cx="4575175" cy="3248025"/>
          </a:xfrm>
          <a:prstGeom prst="rect">
            <a:avLst/>
          </a:prstGeom>
          <a:noFill/>
          <a:ln w="9525">
            <a:noFill/>
          </a:ln>
        </p:spPr>
      </p:pic>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4" name="矩形 3"/>
          <p:cNvSpPr/>
          <p:nvPr/>
        </p:nvSpPr>
        <p:spPr>
          <a:xfrm>
            <a:off x="1074738" y="1209675"/>
            <a:ext cx="3184525" cy="369888"/>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一、动作方法（以右手为例）</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0485" name="组合 29"/>
          <p:cNvGrpSpPr/>
          <p:nvPr/>
        </p:nvGrpSpPr>
        <p:grpSpPr>
          <a:xfrm>
            <a:off x="1036638" y="1651000"/>
            <a:ext cx="3271837" cy="63500"/>
            <a:chOff x="0" y="0"/>
            <a:chExt cx="3627679" cy="72000"/>
          </a:xfrm>
        </p:grpSpPr>
        <p:sp>
          <p:nvSpPr>
            <p:cNvPr id="20492"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20493"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pic>
        <p:nvPicPr>
          <p:cNvPr id="20486" name="图片 7" descr="推铅球2.png"/>
          <p:cNvPicPr>
            <a:picLocks noChangeAspect="1"/>
          </p:cNvPicPr>
          <p:nvPr/>
        </p:nvPicPr>
        <p:blipFill>
          <a:blip r:embed="rId1"/>
          <a:stretch>
            <a:fillRect/>
          </a:stretch>
        </p:blipFill>
        <p:spPr>
          <a:xfrm>
            <a:off x="3779838" y="2170113"/>
            <a:ext cx="4735512" cy="3043237"/>
          </a:xfrm>
          <a:prstGeom prst="rect">
            <a:avLst/>
          </a:prstGeom>
          <a:noFill/>
          <a:ln w="9525">
            <a:noFill/>
          </a:ln>
        </p:spPr>
      </p:pic>
      <p:sp>
        <p:nvSpPr>
          <p:cNvPr id="9" name="矩形 8"/>
          <p:cNvSpPr/>
          <p:nvPr/>
        </p:nvSpPr>
        <p:spPr>
          <a:xfrm>
            <a:off x="1028700" y="1974850"/>
            <a:ext cx="2617788" cy="1087755"/>
          </a:xfrm>
          <a:prstGeom prst="rect">
            <a:avLst/>
          </a:prstGeom>
        </p:spPr>
        <p:txBody>
          <a:bodyPr>
            <a:spAutoFit/>
          </a:bodyPr>
          <a:lstStyle/>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方正粗黑宋简体" panose="02000000000000000000" pitchFamily="2" charset="-122"/>
                <a:ea typeface="方正粗黑宋简体" panose="02000000000000000000" pitchFamily="2" charset="-122"/>
                <a:cs typeface="+mn-cs"/>
              </a:rPr>
              <a:t>握球：</a:t>
            </a:r>
            <a:r>
              <a:rPr kumimoji="0" lang="zh-CN" altLang="en-US" sz="1800" b="0" i="0" u="none" strike="noStrike" kern="1200" cap="none" spc="0" normalizeH="0" baseline="0" noProof="0" dirty="0">
                <a:ln>
                  <a:noFill/>
                </a:ln>
                <a:solidFill>
                  <a:schemeClr val="tx1"/>
                </a:solidFill>
                <a:effectLst/>
                <a:uLnTx/>
                <a:uFillTx/>
                <a:latin typeface="+mn-ea"/>
                <a:ea typeface="+mn-ea"/>
                <a:cs typeface="+mn-cs"/>
              </a:rPr>
              <a:t>五指自然分开，把铅球放在食指、中指和无名指的指根上。</a:t>
            </a:r>
            <a:endParaRPr kumimoji="0" lang="zh-CN" altLang="en-US" sz="1800" b="0" i="0" u="none" strike="noStrike" kern="1200" cap="none" spc="0" normalizeH="0" baseline="0" noProof="0" dirty="0">
              <a:ln>
                <a:noFill/>
              </a:ln>
              <a:solidFill>
                <a:schemeClr val="tx1"/>
              </a:solidFill>
              <a:effectLst/>
              <a:uLnTx/>
              <a:uFillTx/>
              <a:latin typeface="+mn-ea"/>
              <a:ea typeface="+mn-ea"/>
              <a:cs typeface="+mn-cs"/>
            </a:endParaRPr>
          </a:p>
        </p:txBody>
      </p:sp>
      <p:sp>
        <p:nvSpPr>
          <p:cNvPr id="10" name="矩形 9"/>
          <p:cNvSpPr/>
          <p:nvPr/>
        </p:nvSpPr>
        <p:spPr>
          <a:xfrm>
            <a:off x="1112838" y="3865563"/>
            <a:ext cx="2617788" cy="1751965"/>
          </a:xfrm>
          <a:prstGeom prst="rect">
            <a:avLst/>
          </a:prstGeom>
        </p:spPr>
        <p:txBody>
          <a:bodyPr>
            <a:spAutoFit/>
          </a:bodyPr>
          <a:lstStyle/>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方正粗黑宋简体" panose="02000000000000000000" pitchFamily="2" charset="-122"/>
                <a:ea typeface="方正粗黑宋简体" panose="02000000000000000000" pitchFamily="2" charset="-122"/>
                <a:cs typeface="+mn-cs"/>
              </a:rPr>
              <a:t>持球：</a:t>
            </a:r>
            <a:r>
              <a:rPr kumimoji="0" lang="zh-CN" altLang="en-US" sz="1800" b="0" i="0" u="none" strike="noStrike" kern="1200" cap="none" spc="0" normalizeH="0" baseline="0" noProof="0" dirty="0">
                <a:ln>
                  <a:noFill/>
                </a:ln>
                <a:solidFill>
                  <a:schemeClr val="tx1"/>
                </a:solidFill>
                <a:effectLst/>
                <a:uLnTx/>
                <a:uFillTx/>
                <a:latin typeface="+mn-ea"/>
                <a:ea typeface="+mn-ea"/>
                <a:cs typeface="+mn-cs"/>
              </a:rPr>
              <a:t>将铅球放在锁骨窝处，贴着颈部，右臂屈肘，掌心向前，持球臂的大臂同肩齐平或略低于肩。</a:t>
            </a:r>
            <a:endParaRPr kumimoji="0" lang="zh-CN" altLang="en-US" sz="1800" b="0" i="0" u="none" strike="noStrike" kern="1200" cap="none" spc="0" normalizeH="0" baseline="0" noProof="0" dirty="0">
              <a:ln>
                <a:noFill/>
              </a:ln>
              <a:solidFill>
                <a:schemeClr val="tx1"/>
              </a:solidFill>
              <a:effectLst/>
              <a:uLnTx/>
              <a:uFillTx/>
              <a:latin typeface="+mn-ea"/>
              <a:ea typeface="+mn-ea"/>
              <a:cs typeface="+mn-cs"/>
            </a:endParaRPr>
          </a:p>
        </p:txBody>
      </p:sp>
      <p:sp>
        <p:nvSpPr>
          <p:cNvPr id="11" name="矩形 10"/>
          <p:cNvSpPr/>
          <p:nvPr/>
        </p:nvSpPr>
        <p:spPr>
          <a:xfrm>
            <a:off x="8761413" y="2066925"/>
            <a:ext cx="3184525"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方正粗黑宋简体" panose="02000000000000000000" pitchFamily="2" charset="-122"/>
                <a:ea typeface="方正粗黑宋简体" panose="02000000000000000000" pitchFamily="2" charset="-122"/>
                <a:cs typeface="+mn-cs"/>
              </a:rPr>
              <a:t>滑步前的预备：</a:t>
            </a:r>
            <a:r>
              <a:rPr kumimoji="0" lang="zh-CN" altLang="en-US" sz="1800" b="0" i="0" u="none" strike="noStrike" kern="1200" cap="none" spc="0" normalizeH="0" baseline="0" noProof="0" dirty="0">
                <a:ln>
                  <a:noFill/>
                </a:ln>
                <a:solidFill>
                  <a:schemeClr val="tx1"/>
                </a:solidFill>
                <a:effectLst/>
                <a:uLnTx/>
                <a:uFillTx/>
                <a:latin typeface="+mn-ea"/>
                <a:ea typeface="+mn-ea"/>
                <a:cs typeface="+mn-cs"/>
              </a:rPr>
              <a:t>侧向；背向。</a:t>
            </a:r>
            <a:endParaRPr kumimoji="0" lang="zh-CN" altLang="en-US" sz="1800" b="0" i="0" u="none" strike="noStrike" kern="1200" cap="none" spc="0" normalizeH="0" baseline="0" noProof="0" dirty="0">
              <a:ln>
                <a:noFill/>
              </a:ln>
              <a:solidFill>
                <a:schemeClr val="tx1"/>
              </a:solidFill>
              <a:effectLst/>
              <a:uLnTx/>
              <a:uFillTx/>
              <a:latin typeface="+mn-ea"/>
              <a:ea typeface="+mn-ea"/>
              <a:cs typeface="+mn-cs"/>
            </a:endParaRPr>
          </a:p>
        </p:txBody>
      </p:sp>
      <p:sp>
        <p:nvSpPr>
          <p:cNvPr id="12" name="矩形 11"/>
          <p:cNvSpPr/>
          <p:nvPr/>
        </p:nvSpPr>
        <p:spPr>
          <a:xfrm>
            <a:off x="8778875" y="3392488"/>
            <a:ext cx="3086100" cy="369888"/>
          </a:xfrm>
          <a:prstGeom prst="rect">
            <a:avLst/>
          </a:prstGeom>
        </p:spPr>
        <p:txBody>
          <a:bodyPr>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方正粗黑宋简体" panose="02000000000000000000" pitchFamily="2" charset="-122"/>
                <a:ea typeface="方正粗黑宋简体" panose="02000000000000000000" pitchFamily="2" charset="-122"/>
                <a:cs typeface="+mn-cs"/>
              </a:rPr>
              <a:t>滑步</a:t>
            </a:r>
            <a:r>
              <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a:t>
            </a:r>
            <a:r>
              <a:rPr kumimoji="0" lang="zh-CN" altLang="en-US" sz="1800" b="0" i="0" u="none" strike="noStrike" kern="1200" cap="none" spc="0" normalizeH="0" baseline="0" noProof="0" dirty="0">
                <a:ln>
                  <a:noFill/>
                </a:ln>
                <a:solidFill>
                  <a:schemeClr val="tx1"/>
                </a:solidFill>
                <a:effectLst/>
                <a:uLnTx/>
                <a:uFillTx/>
                <a:latin typeface="+mn-ea"/>
                <a:ea typeface="+mn-ea"/>
                <a:cs typeface="+mn-cs"/>
              </a:rPr>
              <a:t>侧向滑步；背向滑步。</a:t>
            </a:r>
            <a:endParaRPr kumimoji="0" lang="zh-CN" altLang="en-US" sz="1800" b="0" i="0" u="none" strike="noStrike" kern="1200" cap="none" spc="0" normalizeH="0" baseline="0" noProof="0" dirty="0">
              <a:ln>
                <a:noFill/>
              </a:ln>
              <a:solidFill>
                <a:schemeClr val="tx1"/>
              </a:solidFill>
              <a:effectLst/>
              <a:uLnTx/>
              <a:uFillTx/>
              <a:latin typeface="+mn-ea"/>
              <a:ea typeface="+mn-ea"/>
              <a:cs typeface="+mn-cs"/>
            </a:endParaRPr>
          </a:p>
        </p:txBody>
      </p:sp>
      <p:sp>
        <p:nvSpPr>
          <p:cNvPr id="13" name="矩形 12"/>
          <p:cNvSpPr/>
          <p:nvPr/>
        </p:nvSpPr>
        <p:spPr>
          <a:xfrm>
            <a:off x="8845550" y="4456113"/>
            <a:ext cx="3030538" cy="755650"/>
          </a:xfrm>
          <a:prstGeom prst="rect">
            <a:avLst/>
          </a:prstGeom>
        </p:spPr>
        <p:txBody>
          <a:bodyPr>
            <a:spAutoFit/>
          </a:bodyPr>
          <a:lstStyle/>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方正粗黑宋简体" panose="02000000000000000000" pitchFamily="2" charset="-122"/>
                <a:ea typeface="方正粗黑宋简体" panose="02000000000000000000" pitchFamily="2" charset="-122"/>
                <a:cs typeface="+mn-cs"/>
              </a:rPr>
              <a:t>最后用力</a:t>
            </a:r>
            <a:r>
              <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a:t>
            </a:r>
            <a:r>
              <a:rPr kumimoji="0" lang="zh-CN" altLang="en-US" sz="1800" b="0" i="0" u="none" strike="noStrike" kern="1200" cap="none" spc="0" normalizeH="0" baseline="0" noProof="0" dirty="0">
                <a:ln>
                  <a:noFill/>
                </a:ln>
                <a:solidFill>
                  <a:schemeClr val="tx1"/>
                </a:solidFill>
                <a:effectLst/>
                <a:uLnTx/>
                <a:uFillTx/>
                <a:latin typeface="+mn-ea"/>
                <a:ea typeface="+mn-ea"/>
                <a:cs typeface="+mn-cs"/>
              </a:rPr>
              <a:t>从右髋部发力，然后扩大到下肢和上体。</a:t>
            </a:r>
            <a:endParaRPr kumimoji="0" lang="zh-CN" altLang="en-US" sz="1800" b="0"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8" name="矩形 3"/>
          <p:cNvSpPr/>
          <p:nvPr/>
        </p:nvSpPr>
        <p:spPr>
          <a:xfrm>
            <a:off x="1360488" y="1209675"/>
            <a:ext cx="1638300" cy="369888"/>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二、教学方法 </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1509" name="组合 29"/>
          <p:cNvGrpSpPr/>
          <p:nvPr/>
        </p:nvGrpSpPr>
        <p:grpSpPr>
          <a:xfrm>
            <a:off x="1036638" y="1651000"/>
            <a:ext cx="3271837" cy="63500"/>
            <a:chOff x="0" y="0"/>
            <a:chExt cx="3627679" cy="72000"/>
          </a:xfrm>
        </p:grpSpPr>
        <p:sp>
          <p:nvSpPr>
            <p:cNvPr id="21516"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21517"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8" name="矩形 7"/>
          <p:cNvSpPr/>
          <p:nvPr/>
        </p:nvSpPr>
        <p:spPr>
          <a:xfrm>
            <a:off x="458630" y="1930400"/>
            <a:ext cx="3611880" cy="368300"/>
          </a:xfrm>
          <a:prstGeom prst="rect">
            <a:avLst/>
          </a:prstGeom>
        </p:spPr>
        <p:txBody>
          <a:bodyPr wrap="none">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1800" b="0" i="0" u="none" strike="noStrike" kern="1200" cap="none" spc="0" normalizeH="0" baseline="0" noProof="0" dirty="0">
                <a:ln>
                  <a:noFill/>
                </a:ln>
                <a:solidFill>
                  <a:schemeClr val="tx1"/>
                </a:solidFill>
                <a:effectLst/>
                <a:uLnTx/>
                <a:uFillTx/>
                <a:latin typeface="+mn-ea"/>
                <a:ea typeface="+mn-ea"/>
                <a:cs typeface="+mn-cs"/>
              </a:rPr>
              <a:t>（一）发展力量和投掷能力的练习</a:t>
            </a:r>
            <a:endParaRPr kumimoji="0" lang="zh-CN" altLang="en-US" sz="1800" b="0" i="0" u="none" strike="noStrike" kern="1200" cap="none" spc="0" normalizeH="0" baseline="0" noProof="0" dirty="0">
              <a:ln>
                <a:noFill/>
              </a:ln>
              <a:solidFill>
                <a:schemeClr val="tx1"/>
              </a:solidFill>
              <a:effectLst/>
              <a:uLnTx/>
              <a:uFillTx/>
              <a:latin typeface="+mn-ea"/>
              <a:ea typeface="+mn-ea"/>
              <a:cs typeface="+mn-cs"/>
            </a:endParaRPr>
          </a:p>
        </p:txBody>
      </p:sp>
      <p:sp>
        <p:nvSpPr>
          <p:cNvPr id="21511" name="矩形 8"/>
          <p:cNvSpPr/>
          <p:nvPr/>
        </p:nvSpPr>
        <p:spPr>
          <a:xfrm>
            <a:off x="614680" y="2365375"/>
            <a:ext cx="10668000" cy="810260"/>
          </a:xfrm>
          <a:prstGeom prst="rect">
            <a:avLst/>
          </a:prstGeom>
          <a:solidFill>
            <a:srgbClr val="FFC000"/>
          </a:solidFill>
          <a:ln w="9525">
            <a:noFill/>
          </a:ln>
        </p:spPr>
        <p:txBody>
          <a:bodyPr>
            <a:spAutoFit/>
          </a:bodyPr>
          <a:p>
            <a:pPr algn="just">
              <a:lnSpc>
                <a:spcPct val="130000"/>
              </a:lnSpc>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）俯卧撑臂。（</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）哑铃练习。（</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）实心球练习。单手和双手推、抛实心球。（</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）用原地侧向推铅球的方法推实心球。</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1513" name="图片 10" descr="推铅球3.png"/>
          <p:cNvPicPr>
            <a:picLocks noChangeAspect="1"/>
          </p:cNvPicPr>
          <p:nvPr/>
        </p:nvPicPr>
        <p:blipFill>
          <a:blip r:embed="rId1"/>
          <a:stretch>
            <a:fillRect/>
          </a:stretch>
        </p:blipFill>
        <p:spPr>
          <a:xfrm>
            <a:off x="3595688" y="4160838"/>
            <a:ext cx="2828925" cy="1828800"/>
          </a:xfrm>
          <a:prstGeom prst="rect">
            <a:avLst/>
          </a:prstGeom>
          <a:noFill/>
          <a:ln w="9525">
            <a:noFill/>
          </a:ln>
        </p:spPr>
      </p:pic>
      <p:pic>
        <p:nvPicPr>
          <p:cNvPr id="21514" name="图片 11" descr="推铅球4.jpg"/>
          <p:cNvPicPr>
            <a:picLocks noChangeAspect="1"/>
          </p:cNvPicPr>
          <p:nvPr/>
        </p:nvPicPr>
        <p:blipFill>
          <a:blip r:embed="rId2"/>
          <a:stretch>
            <a:fillRect/>
          </a:stretch>
        </p:blipFill>
        <p:spPr>
          <a:xfrm>
            <a:off x="7423150" y="3278188"/>
            <a:ext cx="1912938" cy="2836862"/>
          </a:xfrm>
          <a:prstGeom prst="rect">
            <a:avLst/>
          </a:prstGeom>
          <a:noFill/>
          <a:ln w="9525">
            <a:noFill/>
          </a:ln>
        </p:spPr>
      </p:pic>
      <p:pic>
        <p:nvPicPr>
          <p:cNvPr id="21515" name="图片 12" descr="推铅球5.jpg"/>
          <p:cNvPicPr>
            <a:picLocks noChangeAspect="1"/>
          </p:cNvPicPr>
          <p:nvPr/>
        </p:nvPicPr>
        <p:blipFill>
          <a:blip r:embed="rId3"/>
          <a:stretch>
            <a:fillRect/>
          </a:stretch>
        </p:blipFill>
        <p:spPr>
          <a:xfrm>
            <a:off x="1111250" y="3989388"/>
            <a:ext cx="1441450" cy="2125662"/>
          </a:xfrm>
          <a:prstGeom prst="rect">
            <a:avLst/>
          </a:prstGeom>
          <a:noFill/>
          <a:ln w="9525">
            <a:noFill/>
          </a:ln>
        </p:spPr>
      </p:pic>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8" name="矩形 3"/>
          <p:cNvSpPr/>
          <p:nvPr/>
        </p:nvSpPr>
        <p:spPr>
          <a:xfrm>
            <a:off x="1149668" y="582930"/>
            <a:ext cx="1638300" cy="369888"/>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二、教学方法 </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1509" name="组合 29"/>
          <p:cNvGrpSpPr/>
          <p:nvPr/>
        </p:nvGrpSpPr>
        <p:grpSpPr>
          <a:xfrm>
            <a:off x="977583" y="1005840"/>
            <a:ext cx="3271837" cy="63500"/>
            <a:chOff x="0" y="0"/>
            <a:chExt cx="3627679" cy="72000"/>
          </a:xfrm>
        </p:grpSpPr>
        <p:sp>
          <p:nvSpPr>
            <p:cNvPr id="21516"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21517"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10" name="矩形 9"/>
          <p:cNvSpPr/>
          <p:nvPr/>
        </p:nvSpPr>
        <p:spPr>
          <a:xfrm>
            <a:off x="865188" y="1122045"/>
            <a:ext cx="5440680" cy="368300"/>
          </a:xfrm>
          <a:prstGeom prst="rect">
            <a:avLst/>
          </a:prstGeom>
        </p:spPr>
        <p:txBody>
          <a:bodyPr wrap="none">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1800" b="0" i="0" u="none" strike="noStrike" kern="1200" cap="none" spc="0" normalizeH="0" baseline="0" noProof="0" dirty="0">
                <a:ln>
                  <a:noFill/>
                </a:ln>
                <a:solidFill>
                  <a:schemeClr val="tx1"/>
                </a:solidFill>
                <a:effectLst/>
                <a:uLnTx/>
                <a:uFillTx/>
                <a:latin typeface="+mn-ea"/>
                <a:ea typeface="+mn-ea"/>
                <a:cs typeface="+mn-cs"/>
              </a:rPr>
              <a:t>（二）教学中常见的错误动作、产生原因及纠正方法</a:t>
            </a:r>
            <a:endParaRPr kumimoji="0" lang="zh-CN" altLang="en-US" sz="18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立方体 1"/>
          <p:cNvSpPr/>
          <p:nvPr>
            <p:custDataLst>
              <p:tags r:id="rId1"/>
            </p:custDataLst>
          </p:nvPr>
        </p:nvSpPr>
        <p:spPr>
          <a:xfrm>
            <a:off x="1177925" y="2870200"/>
            <a:ext cx="1487170" cy="1487170"/>
          </a:xfrm>
          <a:prstGeom prst="cube">
            <a:avLst/>
          </a:prstGeom>
          <a:solidFill>
            <a:srgbClr val="6096E6"/>
          </a:solidFill>
          <a:ln w="12700" cap="flat" cmpd="sng" algn="ctr">
            <a:noFill/>
            <a:prstDash val="solid"/>
            <a:miter lim="800000"/>
          </a:ln>
          <a:effectLst/>
        </p:spPr>
        <p:txBody>
          <a:bodyPr rtlCol="0" anchor="ctr"/>
          <a:p>
            <a:pPr algn="ctr"/>
            <a:endParaRPr lang="zh-CN" altLang="en-US"/>
          </a:p>
        </p:txBody>
      </p:sp>
      <p:sp>
        <p:nvSpPr>
          <p:cNvPr id="3" name="泪滴形 2"/>
          <p:cNvSpPr/>
          <p:nvPr>
            <p:custDataLst>
              <p:tags r:id="rId2"/>
            </p:custDataLst>
          </p:nvPr>
        </p:nvSpPr>
        <p:spPr>
          <a:xfrm rot="8100000">
            <a:off x="1376045" y="1692910"/>
            <a:ext cx="1091565" cy="1091565"/>
          </a:xfrm>
          <a:prstGeom prst="teardrop">
            <a:avLst/>
          </a:prstGeom>
          <a:solidFill>
            <a:srgbClr val="6096E6"/>
          </a:solidFill>
          <a:ln w="12700" cap="flat" cmpd="sng" algn="ctr">
            <a:noFill/>
            <a:prstDash val="solid"/>
            <a:miter lim="800000"/>
          </a:ln>
          <a:effectLst/>
        </p:spPr>
        <p:txBody>
          <a:bodyPr rtlCol="0" anchor="ctr"/>
          <a:p>
            <a:pPr algn="ctr"/>
            <a:endParaRPr lang="zh-CN" altLang="en-US"/>
          </a:p>
        </p:txBody>
      </p:sp>
      <p:sp>
        <p:nvSpPr>
          <p:cNvPr id="9" name="椭圆 8"/>
          <p:cNvSpPr/>
          <p:nvPr>
            <p:custDataLst>
              <p:tags r:id="rId3"/>
            </p:custDataLst>
          </p:nvPr>
        </p:nvSpPr>
        <p:spPr>
          <a:xfrm>
            <a:off x="1519555" y="1836420"/>
            <a:ext cx="804545" cy="804545"/>
          </a:xfrm>
          <a:prstGeom prst="ellipse">
            <a:avLst/>
          </a:prstGeom>
          <a:solidFill>
            <a:srgbClr val="FFFFFF"/>
          </a:solidFill>
          <a:ln w="12700" cap="flat" cmpd="sng" algn="ctr">
            <a:noFill/>
            <a:prstDash val="solid"/>
            <a:miter lim="800000"/>
          </a:ln>
          <a:effectLst/>
        </p:spPr>
        <p:txBody>
          <a:bodyPr rtlCol="0" anchor="ctr"/>
          <a:p>
            <a:pPr algn="ctr"/>
            <a:endParaRPr lang="zh-CN" altLang="en-US"/>
          </a:p>
        </p:txBody>
      </p:sp>
      <p:sp>
        <p:nvSpPr>
          <p:cNvPr id="4" name="立方体 3"/>
          <p:cNvSpPr/>
          <p:nvPr>
            <p:custDataLst>
              <p:tags r:id="rId4"/>
            </p:custDataLst>
          </p:nvPr>
        </p:nvSpPr>
        <p:spPr>
          <a:xfrm>
            <a:off x="3230245" y="2870200"/>
            <a:ext cx="1487170" cy="1487170"/>
          </a:xfrm>
          <a:prstGeom prst="cube">
            <a:avLst/>
          </a:prstGeom>
          <a:solidFill>
            <a:srgbClr val="58B6E5"/>
          </a:solidFill>
          <a:ln w="12700" cap="flat" cmpd="sng" algn="ctr">
            <a:noFill/>
            <a:prstDash val="solid"/>
            <a:miter lim="800000"/>
          </a:ln>
          <a:effectLst/>
        </p:spPr>
        <p:txBody>
          <a:bodyPr rtlCol="0" anchor="ctr"/>
          <a:p>
            <a:pPr algn="ctr"/>
            <a:endParaRPr lang="zh-CN" altLang="en-US"/>
          </a:p>
        </p:txBody>
      </p:sp>
      <p:sp>
        <p:nvSpPr>
          <p:cNvPr id="12" name="泪滴形 11"/>
          <p:cNvSpPr/>
          <p:nvPr>
            <p:custDataLst>
              <p:tags r:id="rId5"/>
            </p:custDataLst>
          </p:nvPr>
        </p:nvSpPr>
        <p:spPr>
          <a:xfrm rot="8100000">
            <a:off x="3427730" y="1692910"/>
            <a:ext cx="1091565" cy="1091565"/>
          </a:xfrm>
          <a:prstGeom prst="teardrop">
            <a:avLst/>
          </a:prstGeom>
          <a:solidFill>
            <a:srgbClr val="58B6E5"/>
          </a:solidFill>
          <a:ln w="12700" cap="flat" cmpd="sng" algn="ctr">
            <a:noFill/>
            <a:prstDash val="solid"/>
            <a:miter lim="800000"/>
          </a:ln>
          <a:effectLst/>
        </p:spPr>
        <p:txBody>
          <a:bodyPr rtlCol="0" anchor="ctr"/>
          <a:p>
            <a:pPr algn="ctr"/>
            <a:endParaRPr lang="zh-CN" altLang="en-US"/>
          </a:p>
        </p:txBody>
      </p:sp>
      <p:sp>
        <p:nvSpPr>
          <p:cNvPr id="13" name="椭圆 12"/>
          <p:cNvSpPr/>
          <p:nvPr>
            <p:custDataLst>
              <p:tags r:id="rId6"/>
            </p:custDataLst>
          </p:nvPr>
        </p:nvSpPr>
        <p:spPr>
          <a:xfrm>
            <a:off x="3571240" y="1836420"/>
            <a:ext cx="804545" cy="804545"/>
          </a:xfrm>
          <a:prstGeom prst="ellipse">
            <a:avLst/>
          </a:prstGeom>
          <a:solidFill>
            <a:srgbClr val="FFFFFF"/>
          </a:solidFill>
          <a:ln w="12700" cap="flat" cmpd="sng" algn="ctr">
            <a:noFill/>
            <a:prstDash val="solid"/>
            <a:miter lim="800000"/>
          </a:ln>
          <a:effectLst/>
        </p:spPr>
        <p:txBody>
          <a:bodyPr rtlCol="0" anchor="ctr"/>
          <a:p>
            <a:pPr algn="ctr"/>
            <a:endParaRPr lang="zh-CN" altLang="en-US"/>
          </a:p>
        </p:txBody>
      </p:sp>
      <p:sp>
        <p:nvSpPr>
          <p:cNvPr id="5" name="立方体 4"/>
          <p:cNvSpPr/>
          <p:nvPr>
            <p:custDataLst>
              <p:tags r:id="rId7"/>
            </p:custDataLst>
          </p:nvPr>
        </p:nvSpPr>
        <p:spPr>
          <a:xfrm>
            <a:off x="5310505" y="2870200"/>
            <a:ext cx="1487170" cy="1487170"/>
          </a:xfrm>
          <a:prstGeom prst="cube">
            <a:avLst/>
          </a:prstGeom>
          <a:solidFill>
            <a:srgbClr val="56CA95"/>
          </a:solidFill>
          <a:ln w="12700" cap="flat" cmpd="sng" algn="ctr">
            <a:noFill/>
            <a:prstDash val="solid"/>
            <a:miter lim="800000"/>
          </a:ln>
          <a:effectLst/>
        </p:spPr>
        <p:txBody>
          <a:bodyPr rtlCol="0" anchor="ctr"/>
          <a:p>
            <a:pPr algn="ctr"/>
            <a:endParaRPr lang="zh-CN" altLang="en-US"/>
          </a:p>
        </p:txBody>
      </p:sp>
      <p:sp>
        <p:nvSpPr>
          <p:cNvPr id="15" name="泪滴形 14"/>
          <p:cNvSpPr/>
          <p:nvPr>
            <p:custDataLst>
              <p:tags r:id="rId8"/>
            </p:custDataLst>
          </p:nvPr>
        </p:nvSpPr>
        <p:spPr>
          <a:xfrm rot="8100000">
            <a:off x="5508625" y="1693545"/>
            <a:ext cx="1091565" cy="1091565"/>
          </a:xfrm>
          <a:prstGeom prst="teardrop">
            <a:avLst/>
          </a:prstGeom>
          <a:solidFill>
            <a:srgbClr val="56CA95"/>
          </a:solidFill>
          <a:ln w="12700" cap="flat" cmpd="sng" algn="ctr">
            <a:noFill/>
            <a:prstDash val="solid"/>
            <a:miter lim="800000"/>
          </a:ln>
          <a:effectLst/>
        </p:spPr>
        <p:txBody>
          <a:bodyPr rtlCol="0" anchor="ctr"/>
          <a:p>
            <a:pPr algn="ctr"/>
            <a:endParaRPr lang="zh-CN" altLang="en-US"/>
          </a:p>
        </p:txBody>
      </p:sp>
      <p:sp>
        <p:nvSpPr>
          <p:cNvPr id="16" name="椭圆 15"/>
          <p:cNvSpPr/>
          <p:nvPr>
            <p:custDataLst>
              <p:tags r:id="rId9"/>
            </p:custDataLst>
          </p:nvPr>
        </p:nvSpPr>
        <p:spPr>
          <a:xfrm>
            <a:off x="5652135" y="1837055"/>
            <a:ext cx="804545" cy="804545"/>
          </a:xfrm>
          <a:prstGeom prst="ellipse">
            <a:avLst/>
          </a:prstGeom>
          <a:solidFill>
            <a:srgbClr val="FFFFFF"/>
          </a:solidFill>
          <a:ln w="12700" cap="flat" cmpd="sng" algn="ctr">
            <a:noFill/>
            <a:prstDash val="solid"/>
            <a:miter lim="800000"/>
          </a:ln>
          <a:effectLst/>
        </p:spPr>
        <p:txBody>
          <a:bodyPr rtlCol="0" anchor="ctr"/>
          <a:p>
            <a:pPr algn="ctr"/>
            <a:endParaRPr lang="zh-CN" altLang="en-US"/>
          </a:p>
        </p:txBody>
      </p:sp>
      <p:sp>
        <p:nvSpPr>
          <p:cNvPr id="6" name="立方体 5"/>
          <p:cNvSpPr/>
          <p:nvPr>
            <p:custDataLst>
              <p:tags r:id="rId10"/>
            </p:custDataLst>
          </p:nvPr>
        </p:nvSpPr>
        <p:spPr>
          <a:xfrm>
            <a:off x="7418705" y="2870200"/>
            <a:ext cx="1487170" cy="1487170"/>
          </a:xfrm>
          <a:prstGeom prst="cube">
            <a:avLst/>
          </a:prstGeom>
          <a:solidFill>
            <a:srgbClr val="FFBA55"/>
          </a:solidFill>
          <a:ln w="12700" cap="flat" cmpd="sng" algn="ctr">
            <a:noFill/>
            <a:prstDash val="solid"/>
            <a:miter lim="800000"/>
          </a:ln>
          <a:effectLst/>
        </p:spPr>
        <p:txBody>
          <a:bodyPr rtlCol="0" anchor="ctr"/>
          <a:p>
            <a:pPr algn="ctr"/>
            <a:endParaRPr lang="zh-CN" altLang="en-US"/>
          </a:p>
        </p:txBody>
      </p:sp>
      <p:sp>
        <p:nvSpPr>
          <p:cNvPr id="18" name="泪滴形 17"/>
          <p:cNvSpPr/>
          <p:nvPr>
            <p:custDataLst>
              <p:tags r:id="rId11"/>
            </p:custDataLst>
          </p:nvPr>
        </p:nvSpPr>
        <p:spPr>
          <a:xfrm rot="8100000">
            <a:off x="7616825" y="1693545"/>
            <a:ext cx="1091565" cy="1091565"/>
          </a:xfrm>
          <a:prstGeom prst="teardrop">
            <a:avLst/>
          </a:prstGeom>
          <a:solidFill>
            <a:srgbClr val="FFBA55"/>
          </a:solidFill>
          <a:ln w="12700" cap="flat" cmpd="sng" algn="ctr">
            <a:noFill/>
            <a:prstDash val="solid"/>
            <a:miter lim="800000"/>
          </a:ln>
          <a:effectLst/>
        </p:spPr>
        <p:txBody>
          <a:bodyPr rtlCol="0" anchor="ctr"/>
          <a:p>
            <a:pPr algn="ctr"/>
            <a:endParaRPr lang="zh-CN" altLang="en-US"/>
          </a:p>
        </p:txBody>
      </p:sp>
      <p:sp>
        <p:nvSpPr>
          <p:cNvPr id="19" name="椭圆 18"/>
          <p:cNvSpPr/>
          <p:nvPr>
            <p:custDataLst>
              <p:tags r:id="rId12"/>
            </p:custDataLst>
          </p:nvPr>
        </p:nvSpPr>
        <p:spPr>
          <a:xfrm>
            <a:off x="7760335" y="1837055"/>
            <a:ext cx="804545" cy="804545"/>
          </a:xfrm>
          <a:prstGeom prst="ellipse">
            <a:avLst/>
          </a:prstGeom>
          <a:solidFill>
            <a:srgbClr val="FFFFFF"/>
          </a:solidFill>
          <a:ln w="12700" cap="flat" cmpd="sng" algn="ctr">
            <a:noFill/>
            <a:prstDash val="solid"/>
            <a:miter lim="800000"/>
          </a:ln>
          <a:effectLst/>
        </p:spPr>
        <p:txBody>
          <a:bodyPr rtlCol="0" anchor="ctr"/>
          <a:p>
            <a:pPr algn="ctr"/>
            <a:endParaRPr lang="zh-CN" altLang="en-US"/>
          </a:p>
        </p:txBody>
      </p:sp>
      <p:sp>
        <p:nvSpPr>
          <p:cNvPr id="7" name="立方体 6"/>
          <p:cNvSpPr/>
          <p:nvPr>
            <p:custDataLst>
              <p:tags r:id="rId13"/>
            </p:custDataLst>
          </p:nvPr>
        </p:nvSpPr>
        <p:spPr>
          <a:xfrm>
            <a:off x="9527540" y="2870200"/>
            <a:ext cx="1487170" cy="1487170"/>
          </a:xfrm>
          <a:prstGeom prst="cube">
            <a:avLst/>
          </a:prstGeom>
          <a:solidFill>
            <a:srgbClr val="F18870"/>
          </a:solidFill>
          <a:ln w="12700" cap="flat" cmpd="sng" algn="ctr">
            <a:noFill/>
            <a:prstDash val="solid"/>
            <a:miter lim="800000"/>
          </a:ln>
          <a:effectLst/>
        </p:spPr>
        <p:txBody>
          <a:bodyPr rtlCol="0" anchor="ctr"/>
          <a:p>
            <a:pPr algn="ctr"/>
            <a:endParaRPr lang="zh-CN" altLang="en-US"/>
          </a:p>
        </p:txBody>
      </p:sp>
      <p:sp>
        <p:nvSpPr>
          <p:cNvPr id="21" name="泪滴形 20"/>
          <p:cNvSpPr/>
          <p:nvPr>
            <p:custDataLst>
              <p:tags r:id="rId14"/>
            </p:custDataLst>
          </p:nvPr>
        </p:nvSpPr>
        <p:spPr>
          <a:xfrm rot="8100000">
            <a:off x="9725660" y="1692910"/>
            <a:ext cx="1091565" cy="1091565"/>
          </a:xfrm>
          <a:prstGeom prst="teardrop">
            <a:avLst/>
          </a:prstGeom>
          <a:solidFill>
            <a:srgbClr val="F18870"/>
          </a:solidFill>
          <a:ln w="12700" cap="flat" cmpd="sng" algn="ctr">
            <a:noFill/>
            <a:prstDash val="solid"/>
            <a:miter lim="800000"/>
          </a:ln>
          <a:effectLst/>
        </p:spPr>
        <p:txBody>
          <a:bodyPr rtlCol="0" anchor="ctr"/>
          <a:p>
            <a:pPr algn="ctr"/>
            <a:endParaRPr lang="zh-CN" altLang="en-US"/>
          </a:p>
        </p:txBody>
      </p:sp>
      <p:sp>
        <p:nvSpPr>
          <p:cNvPr id="22" name="椭圆 21"/>
          <p:cNvSpPr/>
          <p:nvPr>
            <p:custDataLst>
              <p:tags r:id="rId15"/>
            </p:custDataLst>
          </p:nvPr>
        </p:nvSpPr>
        <p:spPr>
          <a:xfrm>
            <a:off x="9869170" y="1836420"/>
            <a:ext cx="804545" cy="804545"/>
          </a:xfrm>
          <a:prstGeom prst="ellipse">
            <a:avLst/>
          </a:prstGeom>
          <a:solidFill>
            <a:srgbClr val="FFFFFF"/>
          </a:solidFill>
          <a:ln w="12700" cap="flat" cmpd="sng" algn="ctr">
            <a:noFill/>
            <a:prstDash val="solid"/>
            <a:miter lim="800000"/>
          </a:ln>
          <a:effectLst/>
        </p:spPr>
        <p:txBody>
          <a:bodyPr rtlCol="0" anchor="ctr"/>
          <a:p>
            <a:pPr algn="ctr"/>
            <a:endParaRPr lang="zh-CN" altLang="en-US"/>
          </a:p>
        </p:txBody>
      </p:sp>
      <p:sp>
        <p:nvSpPr>
          <p:cNvPr id="41" name="文本框 40"/>
          <p:cNvSpPr txBox="1"/>
          <p:nvPr>
            <p:custDataLst>
              <p:tags r:id="rId16"/>
            </p:custDataLst>
          </p:nvPr>
        </p:nvSpPr>
        <p:spPr>
          <a:xfrm>
            <a:off x="3082925" y="4451350"/>
            <a:ext cx="1936750" cy="934085"/>
          </a:xfrm>
          <a:prstGeom prst="rect">
            <a:avLst/>
          </a:prstGeom>
          <a:noFill/>
        </p:spPr>
        <p:txBody>
          <a:bodyPr wrap="square" bIns="0" rtlCol="0"/>
          <a:p>
            <a:pPr algn="l"/>
            <a:r>
              <a:rPr lang="zh-CN" altLang="en-US" sz="1800" spc="300">
                <a:solidFill>
                  <a:srgbClr val="58B6E5"/>
                </a:solidFill>
                <a:uFillTx/>
                <a:latin typeface="思源黑体 CN Bold" panose="020B0800000000000000" pitchFamily="34" charset="-122"/>
                <a:ea typeface="思源黑体 CN Bold" panose="020B0800000000000000" pitchFamily="34" charset="-122"/>
              </a:rPr>
              <a:t>（2）推铅球时肘关节下降，形成抛球。</a:t>
            </a:r>
            <a:endParaRPr lang="zh-CN" altLang="en-US" sz="1800" spc="300">
              <a:solidFill>
                <a:srgbClr val="58B6E5"/>
              </a:solidFill>
              <a:uFillTx/>
              <a:latin typeface="思源黑体 CN Bold" panose="020B0800000000000000" pitchFamily="34" charset="-122"/>
              <a:ea typeface="思源黑体 CN Bold" panose="020B0800000000000000" pitchFamily="34" charset="-122"/>
            </a:endParaRPr>
          </a:p>
        </p:txBody>
      </p:sp>
      <p:sp>
        <p:nvSpPr>
          <p:cNvPr id="43" name="文本框 42"/>
          <p:cNvSpPr txBox="1"/>
          <p:nvPr>
            <p:custDataLst>
              <p:tags r:id="rId17"/>
            </p:custDataLst>
          </p:nvPr>
        </p:nvSpPr>
        <p:spPr>
          <a:xfrm>
            <a:off x="7271385" y="4451350"/>
            <a:ext cx="1781810" cy="829945"/>
          </a:xfrm>
          <a:prstGeom prst="rect">
            <a:avLst/>
          </a:prstGeom>
          <a:noFill/>
        </p:spPr>
        <p:txBody>
          <a:bodyPr wrap="square" bIns="0" rtlCol="0"/>
          <a:p>
            <a:pPr algn="l"/>
            <a:r>
              <a:rPr lang="zh-CN" altLang="en-US" sz="1800" spc="300">
                <a:solidFill>
                  <a:srgbClr val="FFBA55"/>
                </a:solidFill>
                <a:uFillTx/>
                <a:latin typeface="思源黑体 CN Bold" panose="020B0800000000000000" pitchFamily="34" charset="-122"/>
                <a:ea typeface="思源黑体 CN Bold" panose="020B0800000000000000" pitchFamily="34" charset="-122"/>
              </a:rPr>
              <a:t>（4）滑步时身体重心上下起伏大。</a:t>
            </a:r>
            <a:endParaRPr lang="zh-CN" altLang="en-US" sz="1800" spc="300">
              <a:solidFill>
                <a:srgbClr val="FFBA55"/>
              </a:solidFill>
              <a:uFillTx/>
              <a:latin typeface="思源黑体 CN Bold" panose="020B0800000000000000" pitchFamily="34" charset="-122"/>
              <a:ea typeface="思源黑体 CN Bold" panose="020B0800000000000000" pitchFamily="34" charset="-122"/>
            </a:endParaRPr>
          </a:p>
        </p:txBody>
      </p:sp>
      <p:sp>
        <p:nvSpPr>
          <p:cNvPr id="44" name="文本框 43"/>
          <p:cNvSpPr txBox="1"/>
          <p:nvPr>
            <p:custDataLst>
              <p:tags r:id="rId18"/>
            </p:custDataLst>
          </p:nvPr>
        </p:nvSpPr>
        <p:spPr>
          <a:xfrm>
            <a:off x="9184005" y="4451350"/>
            <a:ext cx="2470785" cy="1643380"/>
          </a:xfrm>
          <a:prstGeom prst="rect">
            <a:avLst/>
          </a:prstGeom>
          <a:noFill/>
        </p:spPr>
        <p:txBody>
          <a:bodyPr wrap="square" bIns="0" rtlCol="0"/>
          <a:p>
            <a:pPr algn="l"/>
            <a:r>
              <a:rPr lang="zh-CN" altLang="en-US" sz="1800" spc="300">
                <a:solidFill>
                  <a:srgbClr val="F18870"/>
                </a:solidFill>
                <a:uFillTx/>
                <a:latin typeface="思源黑体 CN Bold" panose="020B0800000000000000" pitchFamily="34" charset="-122"/>
                <a:ea typeface="思源黑体 CN Bold" panose="020B0800000000000000" pitchFamily="34" charset="-122"/>
              </a:rPr>
              <a:t>（5）滑步结束后不能保持投掷前的正确姿势，上体过早抬起，身体重心在两腿之间。</a:t>
            </a:r>
            <a:endParaRPr lang="zh-CN" altLang="en-US" sz="1800" spc="300">
              <a:solidFill>
                <a:srgbClr val="F18870"/>
              </a:solidFill>
              <a:uFillTx/>
              <a:latin typeface="思源黑体 CN Bold" panose="020B0800000000000000" pitchFamily="34" charset="-122"/>
              <a:ea typeface="思源黑体 CN Bold" panose="020B0800000000000000" pitchFamily="34" charset="-122"/>
            </a:endParaRPr>
          </a:p>
        </p:txBody>
      </p:sp>
      <p:sp>
        <p:nvSpPr>
          <p:cNvPr id="39" name="文本框 38"/>
          <p:cNvSpPr txBox="1"/>
          <p:nvPr>
            <p:custDataLst>
              <p:tags r:id="rId19"/>
            </p:custDataLst>
          </p:nvPr>
        </p:nvSpPr>
        <p:spPr>
          <a:xfrm>
            <a:off x="763270" y="4451350"/>
            <a:ext cx="2049145" cy="1304290"/>
          </a:xfrm>
          <a:prstGeom prst="rect">
            <a:avLst/>
          </a:prstGeom>
          <a:noFill/>
        </p:spPr>
        <p:txBody>
          <a:bodyPr wrap="square" bIns="0" rtlCol="0"/>
          <a:p>
            <a:pPr algn="l"/>
            <a:r>
              <a:rPr lang="zh-CN" altLang="en-US" sz="1800" spc="300">
                <a:solidFill>
                  <a:srgbClr val="6096E6"/>
                </a:solidFill>
                <a:uFillTx/>
                <a:latin typeface="思源黑体 CN Bold" panose="020B0800000000000000" pitchFamily="34" charset="-122"/>
                <a:ea typeface="思源黑体 CN Bold" panose="020B0800000000000000" pitchFamily="34" charset="-122"/>
              </a:rPr>
              <a:t>（1）推铅球时手指、手腕用力不当（有时导致挫伤）。</a:t>
            </a:r>
            <a:endParaRPr lang="zh-CN" altLang="en-US" sz="1800" spc="300">
              <a:solidFill>
                <a:srgbClr val="6096E6"/>
              </a:solidFill>
              <a:uFillTx/>
              <a:latin typeface="思源黑体 CN Bold" panose="020B0800000000000000" pitchFamily="34" charset="-122"/>
              <a:ea typeface="思源黑体 CN Bold" panose="020B0800000000000000" pitchFamily="34" charset="-122"/>
            </a:endParaRPr>
          </a:p>
        </p:txBody>
      </p:sp>
      <p:sp>
        <p:nvSpPr>
          <p:cNvPr id="36" name="文本框 35"/>
          <p:cNvSpPr txBox="1"/>
          <p:nvPr>
            <p:custDataLst>
              <p:tags r:id="rId20"/>
            </p:custDataLst>
          </p:nvPr>
        </p:nvSpPr>
        <p:spPr>
          <a:xfrm>
            <a:off x="5107305" y="4451350"/>
            <a:ext cx="1781810" cy="934085"/>
          </a:xfrm>
          <a:prstGeom prst="rect">
            <a:avLst/>
          </a:prstGeom>
          <a:noFill/>
        </p:spPr>
        <p:txBody>
          <a:bodyPr wrap="square" bIns="0" rtlCol="0"/>
          <a:p>
            <a:pPr algn="l"/>
            <a:r>
              <a:rPr lang="zh-CN" altLang="en-US" sz="1800" spc="300">
                <a:solidFill>
                  <a:srgbClr val="56CA95"/>
                </a:solidFill>
                <a:uFillTx/>
                <a:latin typeface="思源黑体 CN Bold" panose="020B0800000000000000" pitchFamily="34" charset="-122"/>
                <a:ea typeface="思源黑体 CN Bold" panose="020B0800000000000000" pitchFamily="34" charset="-122"/>
              </a:rPr>
              <a:t>（3）滑步距离太短。</a:t>
            </a:r>
            <a:endParaRPr lang="zh-CN" altLang="en-US" sz="1800" spc="300">
              <a:solidFill>
                <a:srgbClr val="56CA95"/>
              </a:solidFill>
              <a:uFillTx/>
              <a:latin typeface="思源黑体 CN Bold" panose="020B0800000000000000" pitchFamily="34" charset="-122"/>
              <a:ea typeface="思源黑体 CN Bold" panose="020B0800000000000000" pitchFamily="34" charset="-122"/>
            </a:endParaRPr>
          </a:p>
        </p:txBody>
      </p:sp>
      <p:sp>
        <p:nvSpPr>
          <p:cNvPr id="37" name="文本框 36"/>
          <p:cNvSpPr txBox="1"/>
          <p:nvPr>
            <p:custDataLst>
              <p:tags r:id="rId21"/>
            </p:custDataLst>
          </p:nvPr>
        </p:nvSpPr>
        <p:spPr>
          <a:xfrm>
            <a:off x="1349375" y="2040255"/>
            <a:ext cx="1144270" cy="661035"/>
          </a:xfrm>
          <a:prstGeom prst="rect">
            <a:avLst/>
          </a:prstGeom>
          <a:noFill/>
        </p:spPr>
        <p:txBody>
          <a:bodyPr wrap="square" bIns="0" rtlCol="0">
            <a:normAutofit lnSpcReduction="10000"/>
          </a:bodyPr>
          <a:p>
            <a:pPr algn="ctr"/>
            <a:r>
              <a:rPr lang="en-US" altLang="zh-CN" sz="2000" spc="300">
                <a:solidFill>
                  <a:srgbClr val="6096E6"/>
                </a:solidFill>
                <a:uFillTx/>
                <a:latin typeface="思源黑体 CN Bold" panose="020B0800000000000000" pitchFamily="34" charset="-122"/>
                <a:ea typeface="思源黑体 CN Bold" panose="020B0800000000000000" pitchFamily="34" charset="-122"/>
              </a:rPr>
              <a:t>1</a:t>
            </a:r>
            <a:endParaRPr lang="en-US" altLang="zh-CN" sz="2000" spc="300">
              <a:solidFill>
                <a:srgbClr val="6096E6"/>
              </a:solidFill>
              <a:uFillTx/>
              <a:latin typeface="思源黑体 CN Bold" panose="020B0800000000000000" pitchFamily="34" charset="-122"/>
              <a:ea typeface="思源黑体 CN Bold" panose="020B0800000000000000" pitchFamily="34" charset="-122"/>
            </a:endParaRPr>
          </a:p>
        </p:txBody>
      </p:sp>
      <p:sp>
        <p:nvSpPr>
          <p:cNvPr id="40" name="文本框 39"/>
          <p:cNvSpPr txBox="1"/>
          <p:nvPr>
            <p:custDataLst>
              <p:tags r:id="rId22"/>
            </p:custDataLst>
          </p:nvPr>
        </p:nvSpPr>
        <p:spPr>
          <a:xfrm>
            <a:off x="3505835" y="2040255"/>
            <a:ext cx="935355" cy="502285"/>
          </a:xfrm>
          <a:prstGeom prst="rect">
            <a:avLst/>
          </a:prstGeom>
          <a:noFill/>
        </p:spPr>
        <p:txBody>
          <a:bodyPr wrap="square" rtlCol="0">
            <a:normAutofit/>
          </a:bodyPr>
          <a:p>
            <a:pPr algn="ctr"/>
            <a:r>
              <a:rPr lang="en-US" altLang="zh-CN" sz="2000" spc="300">
                <a:solidFill>
                  <a:srgbClr val="58B6E5"/>
                </a:solidFill>
                <a:uFillTx/>
                <a:latin typeface="思源黑体 CN Bold" panose="020B0800000000000000" pitchFamily="34" charset="-122"/>
                <a:ea typeface="思源黑体 CN Bold" panose="020B0800000000000000" pitchFamily="34" charset="-122"/>
              </a:rPr>
              <a:t>2</a:t>
            </a:r>
            <a:endParaRPr lang="en-US" altLang="zh-CN" sz="2000" spc="300">
              <a:solidFill>
                <a:srgbClr val="58B6E5"/>
              </a:solidFill>
              <a:uFillTx/>
              <a:latin typeface="思源黑体 CN Bold" panose="020B0800000000000000" pitchFamily="34" charset="-122"/>
              <a:ea typeface="思源黑体 CN Bold" panose="020B0800000000000000" pitchFamily="34" charset="-122"/>
            </a:endParaRPr>
          </a:p>
        </p:txBody>
      </p:sp>
      <p:sp>
        <p:nvSpPr>
          <p:cNvPr id="49" name="文本框 48"/>
          <p:cNvSpPr txBox="1"/>
          <p:nvPr>
            <p:custDataLst>
              <p:tags r:id="rId23"/>
            </p:custDataLst>
          </p:nvPr>
        </p:nvSpPr>
        <p:spPr>
          <a:xfrm>
            <a:off x="5586095" y="2040255"/>
            <a:ext cx="935355" cy="502285"/>
          </a:xfrm>
          <a:prstGeom prst="rect">
            <a:avLst/>
          </a:prstGeom>
          <a:noFill/>
        </p:spPr>
        <p:txBody>
          <a:bodyPr wrap="square" rtlCol="0">
            <a:normAutofit/>
          </a:bodyPr>
          <a:p>
            <a:pPr algn="ctr"/>
            <a:r>
              <a:rPr lang="en-US" altLang="zh-CN" sz="2000" spc="300">
                <a:solidFill>
                  <a:srgbClr val="56CA95"/>
                </a:solidFill>
                <a:uFillTx/>
                <a:latin typeface="思源黑体 CN Bold" panose="020B0800000000000000" pitchFamily="34" charset="-122"/>
                <a:ea typeface="思源黑体 CN Bold" panose="020B0800000000000000" pitchFamily="34" charset="-122"/>
              </a:rPr>
              <a:t>3</a:t>
            </a:r>
            <a:endParaRPr lang="en-US" altLang="zh-CN" sz="2000" spc="300">
              <a:solidFill>
                <a:srgbClr val="56CA95"/>
              </a:solidFill>
              <a:uFillTx/>
              <a:latin typeface="思源黑体 CN Bold" panose="020B0800000000000000" pitchFamily="34" charset="-122"/>
              <a:ea typeface="思源黑体 CN Bold" panose="020B0800000000000000" pitchFamily="34" charset="-122"/>
            </a:endParaRPr>
          </a:p>
        </p:txBody>
      </p:sp>
      <p:sp>
        <p:nvSpPr>
          <p:cNvPr id="50" name="文本框 49"/>
          <p:cNvSpPr txBox="1"/>
          <p:nvPr>
            <p:custDataLst>
              <p:tags r:id="rId24"/>
            </p:custDataLst>
          </p:nvPr>
        </p:nvSpPr>
        <p:spPr>
          <a:xfrm>
            <a:off x="7694295" y="2040255"/>
            <a:ext cx="935355" cy="502285"/>
          </a:xfrm>
          <a:prstGeom prst="rect">
            <a:avLst/>
          </a:prstGeom>
          <a:noFill/>
        </p:spPr>
        <p:txBody>
          <a:bodyPr wrap="square" rtlCol="0">
            <a:normAutofit/>
          </a:bodyPr>
          <a:p>
            <a:pPr algn="ctr"/>
            <a:r>
              <a:rPr lang="en-US" altLang="zh-CN" sz="2000" spc="300">
                <a:solidFill>
                  <a:srgbClr val="FFBA55"/>
                </a:solidFill>
                <a:uFillTx/>
                <a:latin typeface="思源黑体 CN Bold" panose="020B0800000000000000" pitchFamily="34" charset="-122"/>
                <a:ea typeface="思源黑体 CN Bold" panose="020B0800000000000000" pitchFamily="34" charset="-122"/>
              </a:rPr>
              <a:t>4</a:t>
            </a:r>
            <a:endParaRPr lang="en-US" altLang="zh-CN" sz="2000" spc="300">
              <a:solidFill>
                <a:srgbClr val="FFBA55"/>
              </a:solidFill>
              <a:uFillTx/>
              <a:latin typeface="思源黑体 CN Bold" panose="020B0800000000000000" pitchFamily="34" charset="-122"/>
              <a:ea typeface="思源黑体 CN Bold" panose="020B0800000000000000" pitchFamily="34" charset="-122"/>
            </a:endParaRPr>
          </a:p>
        </p:txBody>
      </p:sp>
      <p:sp>
        <p:nvSpPr>
          <p:cNvPr id="51" name="文本框 50"/>
          <p:cNvSpPr txBox="1"/>
          <p:nvPr>
            <p:custDataLst>
              <p:tags r:id="rId25"/>
            </p:custDataLst>
          </p:nvPr>
        </p:nvSpPr>
        <p:spPr>
          <a:xfrm>
            <a:off x="9803130" y="2040255"/>
            <a:ext cx="935355" cy="502285"/>
          </a:xfrm>
          <a:prstGeom prst="rect">
            <a:avLst/>
          </a:prstGeom>
          <a:noFill/>
        </p:spPr>
        <p:txBody>
          <a:bodyPr wrap="square" rtlCol="0">
            <a:normAutofit/>
          </a:bodyPr>
          <a:p>
            <a:pPr algn="ctr"/>
            <a:r>
              <a:rPr lang="en-US" altLang="zh-CN" sz="2000" spc="300">
                <a:solidFill>
                  <a:srgbClr val="F18870"/>
                </a:solidFill>
                <a:uFillTx/>
                <a:latin typeface="思源黑体 CN Bold" panose="020B0800000000000000" pitchFamily="34" charset="-122"/>
                <a:ea typeface="思源黑体 CN Bold" panose="020B0800000000000000" pitchFamily="34" charset="-122"/>
              </a:rPr>
              <a:t>5</a:t>
            </a:r>
            <a:endParaRPr lang="en-US" altLang="zh-CN" sz="2000" spc="300">
              <a:solidFill>
                <a:srgbClr val="F18870"/>
              </a:solidFill>
              <a:uFillTx/>
              <a:latin typeface="思源黑体 CN Bold" panose="020B0800000000000000" pitchFamily="34" charset="-122"/>
              <a:ea typeface="思源黑体 CN Bold" panose="020B0800000000000000" pitchFamily="34" charset="-122"/>
            </a:endParaRPr>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8" name="矩形 3"/>
          <p:cNvSpPr/>
          <p:nvPr/>
        </p:nvSpPr>
        <p:spPr>
          <a:xfrm>
            <a:off x="1149668" y="582930"/>
            <a:ext cx="1638300" cy="369888"/>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二、教学方法 </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1509" name="组合 29"/>
          <p:cNvGrpSpPr/>
          <p:nvPr/>
        </p:nvGrpSpPr>
        <p:grpSpPr>
          <a:xfrm>
            <a:off x="977583" y="1005840"/>
            <a:ext cx="3271837" cy="63500"/>
            <a:chOff x="0" y="0"/>
            <a:chExt cx="3627679" cy="72000"/>
          </a:xfrm>
        </p:grpSpPr>
        <p:sp>
          <p:nvSpPr>
            <p:cNvPr id="21516"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21517"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10" name="矩形 9"/>
          <p:cNvSpPr/>
          <p:nvPr/>
        </p:nvSpPr>
        <p:spPr>
          <a:xfrm>
            <a:off x="865188" y="1122045"/>
            <a:ext cx="5440680" cy="368300"/>
          </a:xfrm>
          <a:prstGeom prst="rect">
            <a:avLst/>
          </a:prstGeom>
        </p:spPr>
        <p:txBody>
          <a:bodyPr wrap="none">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1800" b="0" i="0" u="none" strike="noStrike" kern="1200" cap="none" spc="0" normalizeH="0" baseline="0" noProof="0" dirty="0">
                <a:ln>
                  <a:noFill/>
                </a:ln>
                <a:solidFill>
                  <a:schemeClr val="tx1"/>
                </a:solidFill>
                <a:effectLst/>
                <a:uLnTx/>
                <a:uFillTx/>
                <a:latin typeface="+mn-ea"/>
                <a:ea typeface="+mn-ea"/>
                <a:cs typeface="+mn-cs"/>
              </a:rPr>
              <a:t>（二）教学中常见的错误动作、产生原因及纠正方法</a:t>
            </a:r>
            <a:endParaRPr kumimoji="0" lang="zh-CN" altLang="en-US" sz="1800" b="0" i="0" u="none" strike="noStrike" kern="1200" cap="none" spc="0" normalizeH="0" baseline="0" noProof="0" dirty="0">
              <a:ln>
                <a:noFill/>
              </a:ln>
              <a:solidFill>
                <a:schemeClr val="tx1"/>
              </a:solidFill>
              <a:effectLst/>
              <a:uLnTx/>
              <a:uFillTx/>
              <a:latin typeface="+mn-ea"/>
              <a:ea typeface="+mn-ea"/>
              <a:cs typeface="+mn-cs"/>
            </a:endParaRPr>
          </a:p>
        </p:txBody>
      </p:sp>
      <p:sp>
        <p:nvSpPr>
          <p:cNvPr id="31" name="五边形 30"/>
          <p:cNvSpPr/>
          <p:nvPr>
            <p:custDataLst>
              <p:tags r:id="rId1"/>
            </p:custDataLst>
          </p:nvPr>
        </p:nvSpPr>
        <p:spPr>
          <a:xfrm>
            <a:off x="1285875" y="3010535"/>
            <a:ext cx="2094865" cy="851535"/>
          </a:xfrm>
          <a:prstGeom prst="homePlate">
            <a:avLst/>
          </a:prstGeom>
          <a:solidFill>
            <a:srgbClr val="00E9DB"/>
          </a:solidFill>
          <a:ln w="12700" cap="flat" cmpd="sng" algn="ctr">
            <a:noFill/>
            <a:prstDash val="solid"/>
            <a:miter lim="800000"/>
          </a:ln>
          <a:effectLst>
            <a:outerShdw blurRad="50800" dist="38100" algn="l" rotWithShape="0">
              <a:srgbClr val="00E9DB">
                <a:lumMod val="50000"/>
                <a:alpha val="40000"/>
              </a:srgbClr>
            </a:outerShdw>
          </a:effectLst>
        </p:spPr>
        <p:txBody>
          <a:bodyPr rtlCol="0" anchor="ctr"/>
          <a:p>
            <a:pPr algn="ctr"/>
            <a:endParaRPr lang="zh-CN" altLang="en-US"/>
          </a:p>
        </p:txBody>
      </p:sp>
      <p:sp>
        <p:nvSpPr>
          <p:cNvPr id="8" name="燕尾形 7"/>
          <p:cNvSpPr/>
          <p:nvPr>
            <p:custDataLst>
              <p:tags r:id="rId2"/>
            </p:custDataLst>
          </p:nvPr>
        </p:nvSpPr>
        <p:spPr>
          <a:xfrm>
            <a:off x="3124200" y="3010535"/>
            <a:ext cx="2094865" cy="851535"/>
          </a:xfrm>
          <a:prstGeom prst="chevron">
            <a:avLst/>
          </a:prstGeom>
          <a:solidFill>
            <a:srgbClr val="00D0FF"/>
          </a:solidFill>
          <a:ln w="12700" cap="flat" cmpd="sng" algn="ctr">
            <a:noFill/>
            <a:prstDash val="solid"/>
            <a:miter lim="800000"/>
          </a:ln>
          <a:effectLst>
            <a:outerShdw blurRad="50800" dist="38100" algn="l" rotWithShape="0">
              <a:srgbClr val="00D0FF">
                <a:lumMod val="50000"/>
                <a:alpha val="40000"/>
              </a:srgbClr>
            </a:outerShdw>
          </a:effectLst>
        </p:spPr>
        <p:txBody>
          <a:bodyPr rtlCol="0" anchor="ctr"/>
          <a:p>
            <a:pPr algn="ctr"/>
            <a:endParaRPr lang="zh-CN" altLang="en-US"/>
          </a:p>
        </p:txBody>
      </p:sp>
      <p:sp>
        <p:nvSpPr>
          <p:cNvPr id="38" name="燕尾形 37"/>
          <p:cNvSpPr/>
          <p:nvPr>
            <p:custDataLst>
              <p:tags r:id="rId3"/>
            </p:custDataLst>
          </p:nvPr>
        </p:nvSpPr>
        <p:spPr>
          <a:xfrm>
            <a:off x="6930390" y="3010535"/>
            <a:ext cx="2094865" cy="851535"/>
          </a:xfrm>
          <a:prstGeom prst="chevron">
            <a:avLst/>
          </a:prstGeom>
          <a:solidFill>
            <a:srgbClr val="4E60FF"/>
          </a:solidFill>
          <a:ln w="12700" cap="flat" cmpd="sng" algn="ctr">
            <a:noFill/>
            <a:prstDash val="solid"/>
            <a:miter lim="800000"/>
          </a:ln>
          <a:effectLst>
            <a:outerShdw blurRad="50800" dist="38100" algn="l" rotWithShape="0">
              <a:srgbClr val="2F6FFF">
                <a:lumMod val="60000"/>
                <a:lumOff val="40000"/>
                <a:alpha val="40000"/>
              </a:srgbClr>
            </a:outerShdw>
          </a:effectLst>
        </p:spPr>
        <p:txBody>
          <a:bodyPr rtlCol="0" anchor="ctr"/>
          <a:p>
            <a:pPr algn="ctr"/>
            <a:endParaRPr lang="zh-CN" altLang="en-US"/>
          </a:p>
        </p:txBody>
      </p:sp>
      <p:sp>
        <p:nvSpPr>
          <p:cNvPr id="11" name="燕尾形 10"/>
          <p:cNvSpPr/>
          <p:nvPr>
            <p:custDataLst>
              <p:tags r:id="rId4"/>
            </p:custDataLst>
          </p:nvPr>
        </p:nvSpPr>
        <p:spPr>
          <a:xfrm>
            <a:off x="5048885" y="3010535"/>
            <a:ext cx="2094865" cy="851535"/>
          </a:xfrm>
          <a:prstGeom prst="chevron">
            <a:avLst/>
          </a:prstGeom>
          <a:solidFill>
            <a:srgbClr val="39A8C4"/>
          </a:solidFill>
          <a:ln w="12700" cap="flat" cmpd="sng" algn="ctr">
            <a:noFill/>
            <a:prstDash val="solid"/>
            <a:miter lim="800000"/>
          </a:ln>
          <a:effectLst>
            <a:outerShdw blurRad="50800" dist="38100" algn="l" rotWithShape="0">
              <a:srgbClr val="2F6FFF">
                <a:lumMod val="50000"/>
                <a:alpha val="40000"/>
              </a:srgbClr>
            </a:outerShdw>
          </a:effectLst>
        </p:spPr>
        <p:txBody>
          <a:bodyPr rtlCol="0" anchor="ctr"/>
          <a:p>
            <a:pPr algn="ctr"/>
            <a:endParaRPr lang="zh-CN" altLang="en-US"/>
          </a:p>
        </p:txBody>
      </p:sp>
      <p:sp>
        <p:nvSpPr>
          <p:cNvPr id="14" name="燕尾形 13"/>
          <p:cNvSpPr/>
          <p:nvPr>
            <p:custDataLst>
              <p:tags r:id="rId5"/>
            </p:custDataLst>
          </p:nvPr>
        </p:nvSpPr>
        <p:spPr>
          <a:xfrm>
            <a:off x="8825230" y="3010535"/>
            <a:ext cx="2094865" cy="851535"/>
          </a:xfrm>
          <a:prstGeom prst="chevron">
            <a:avLst/>
          </a:prstGeom>
          <a:solidFill>
            <a:srgbClr val="2F6FFF"/>
          </a:solidFill>
          <a:ln w="12700" cap="flat" cmpd="sng" algn="ctr">
            <a:noFill/>
            <a:prstDash val="solid"/>
            <a:miter lim="800000"/>
          </a:ln>
          <a:effectLst>
            <a:outerShdw blurRad="50800" dist="38100" algn="l" rotWithShape="0">
              <a:srgbClr val="164FFF">
                <a:lumMod val="50000"/>
                <a:alpha val="40000"/>
              </a:srgbClr>
            </a:outerShdw>
          </a:effectLst>
        </p:spPr>
        <p:txBody>
          <a:bodyPr rtlCol="0" anchor="ctr"/>
          <a:p>
            <a:pPr algn="ctr"/>
            <a:endParaRPr lang="zh-CN" altLang="en-US"/>
          </a:p>
        </p:txBody>
      </p:sp>
      <p:cxnSp>
        <p:nvCxnSpPr>
          <p:cNvPr id="17" name="直接连接符 16"/>
          <p:cNvCxnSpPr/>
          <p:nvPr>
            <p:custDataLst>
              <p:tags r:id="rId6"/>
            </p:custDataLst>
          </p:nvPr>
        </p:nvCxnSpPr>
        <p:spPr>
          <a:xfrm flipV="1">
            <a:off x="2332990" y="2604770"/>
            <a:ext cx="0" cy="394970"/>
          </a:xfrm>
          <a:prstGeom prst="line">
            <a:avLst/>
          </a:prstGeom>
          <a:noFill/>
          <a:ln w="6350" cap="flat" cmpd="sng" algn="ctr">
            <a:solidFill>
              <a:srgbClr val="00E9DB">
                <a:lumMod val="75000"/>
              </a:srgbClr>
            </a:solidFill>
            <a:prstDash val="lgDash"/>
            <a:miter lim="800000"/>
          </a:ln>
          <a:effectLst/>
        </p:spPr>
      </p:cxnSp>
      <p:cxnSp>
        <p:nvCxnSpPr>
          <p:cNvPr id="45" name="直接连接符 44"/>
          <p:cNvCxnSpPr/>
          <p:nvPr>
            <p:custDataLst>
              <p:tags r:id="rId7"/>
            </p:custDataLst>
          </p:nvPr>
        </p:nvCxnSpPr>
        <p:spPr>
          <a:xfrm flipV="1">
            <a:off x="4201160" y="3851275"/>
            <a:ext cx="0" cy="394970"/>
          </a:xfrm>
          <a:prstGeom prst="line">
            <a:avLst/>
          </a:prstGeom>
          <a:noFill/>
          <a:ln w="6350" cap="flat" cmpd="sng" algn="ctr">
            <a:solidFill>
              <a:srgbClr val="00D0FF"/>
            </a:solidFill>
            <a:prstDash val="lgDash"/>
            <a:miter lim="800000"/>
          </a:ln>
          <a:effectLst/>
        </p:spPr>
      </p:cxnSp>
      <p:cxnSp>
        <p:nvCxnSpPr>
          <p:cNvPr id="46" name="直接连接符 45"/>
          <p:cNvCxnSpPr/>
          <p:nvPr>
            <p:custDataLst>
              <p:tags r:id="rId8"/>
            </p:custDataLst>
          </p:nvPr>
        </p:nvCxnSpPr>
        <p:spPr>
          <a:xfrm flipV="1">
            <a:off x="6096000" y="2604770"/>
            <a:ext cx="0" cy="394970"/>
          </a:xfrm>
          <a:prstGeom prst="line">
            <a:avLst/>
          </a:prstGeom>
          <a:noFill/>
          <a:ln w="6350" cap="flat" cmpd="sng" algn="ctr">
            <a:solidFill>
              <a:srgbClr val="39A8C4"/>
            </a:solidFill>
            <a:prstDash val="lgDash"/>
            <a:miter lim="800000"/>
          </a:ln>
          <a:effectLst/>
        </p:spPr>
      </p:cxnSp>
      <p:cxnSp>
        <p:nvCxnSpPr>
          <p:cNvPr id="47" name="直接连接符 46"/>
          <p:cNvCxnSpPr/>
          <p:nvPr>
            <p:custDataLst>
              <p:tags r:id="rId9"/>
            </p:custDataLst>
          </p:nvPr>
        </p:nvCxnSpPr>
        <p:spPr>
          <a:xfrm flipV="1">
            <a:off x="7964170" y="3851275"/>
            <a:ext cx="0" cy="394970"/>
          </a:xfrm>
          <a:prstGeom prst="line">
            <a:avLst/>
          </a:prstGeom>
          <a:noFill/>
          <a:ln w="6350" cap="flat" cmpd="sng" algn="ctr">
            <a:solidFill>
              <a:srgbClr val="4E60FF"/>
            </a:solidFill>
            <a:prstDash val="lgDash"/>
            <a:miter lim="800000"/>
          </a:ln>
          <a:effectLst/>
        </p:spPr>
      </p:cxnSp>
      <p:cxnSp>
        <p:nvCxnSpPr>
          <p:cNvPr id="48" name="直接连接符 47"/>
          <p:cNvCxnSpPr/>
          <p:nvPr>
            <p:custDataLst>
              <p:tags r:id="rId10"/>
            </p:custDataLst>
          </p:nvPr>
        </p:nvCxnSpPr>
        <p:spPr>
          <a:xfrm flipV="1">
            <a:off x="9859328" y="2604770"/>
            <a:ext cx="0" cy="394970"/>
          </a:xfrm>
          <a:prstGeom prst="line">
            <a:avLst/>
          </a:prstGeom>
          <a:noFill/>
          <a:ln w="6350" cap="flat" cmpd="sng" algn="ctr">
            <a:solidFill>
              <a:srgbClr val="164FFF"/>
            </a:solidFill>
            <a:prstDash val="lgDash"/>
            <a:miter lim="800000"/>
          </a:ln>
          <a:effectLst/>
        </p:spPr>
      </p:cxnSp>
      <p:sp>
        <p:nvSpPr>
          <p:cNvPr id="20" name="圆角矩形 19"/>
          <p:cNvSpPr/>
          <p:nvPr>
            <p:custDataLst>
              <p:tags r:id="rId11"/>
            </p:custDataLst>
          </p:nvPr>
        </p:nvSpPr>
        <p:spPr>
          <a:xfrm>
            <a:off x="2223770" y="2519045"/>
            <a:ext cx="218440" cy="218440"/>
          </a:xfrm>
          <a:prstGeom prst="roundRect">
            <a:avLst/>
          </a:prstGeom>
          <a:solidFill>
            <a:srgbClr val="00E9DB"/>
          </a:solidFill>
          <a:ln w="12700" cap="flat" cmpd="sng" algn="ctr">
            <a:noFill/>
            <a:prstDash val="solid"/>
            <a:miter lim="800000"/>
          </a:ln>
          <a:effectLst/>
        </p:spPr>
        <p:txBody>
          <a:bodyPr rtlCol="0" anchor="ctr"/>
          <a:p>
            <a:pPr algn="ctr"/>
            <a:endParaRPr lang="zh-CN" altLang="en-US">
              <a:solidFill>
                <a:srgbClr val="00E9DB">
                  <a:lumMod val="75000"/>
                </a:srgbClr>
              </a:solidFill>
            </a:endParaRPr>
          </a:p>
        </p:txBody>
      </p:sp>
      <p:sp>
        <p:nvSpPr>
          <p:cNvPr id="52" name="圆角矩形 51"/>
          <p:cNvSpPr/>
          <p:nvPr>
            <p:custDataLst>
              <p:tags r:id="rId12"/>
            </p:custDataLst>
          </p:nvPr>
        </p:nvSpPr>
        <p:spPr>
          <a:xfrm>
            <a:off x="4091940" y="4139565"/>
            <a:ext cx="218440" cy="218440"/>
          </a:xfrm>
          <a:prstGeom prst="roundRect">
            <a:avLst/>
          </a:prstGeom>
          <a:solidFill>
            <a:srgbClr val="00D0FF"/>
          </a:solidFill>
          <a:ln w="12700" cap="flat" cmpd="sng" algn="ctr">
            <a:noFill/>
            <a:prstDash val="solid"/>
            <a:miter lim="800000"/>
          </a:ln>
          <a:effectLst/>
        </p:spPr>
        <p:txBody>
          <a:bodyPr rtlCol="0" anchor="ctr"/>
          <a:p>
            <a:pPr algn="ctr"/>
            <a:endParaRPr lang="zh-CN" altLang="en-US"/>
          </a:p>
        </p:txBody>
      </p:sp>
      <p:sp>
        <p:nvSpPr>
          <p:cNvPr id="53" name="圆角矩形 52"/>
          <p:cNvSpPr/>
          <p:nvPr>
            <p:custDataLst>
              <p:tags r:id="rId13"/>
            </p:custDataLst>
          </p:nvPr>
        </p:nvSpPr>
        <p:spPr>
          <a:xfrm>
            <a:off x="5986780" y="2519045"/>
            <a:ext cx="218440" cy="218440"/>
          </a:xfrm>
          <a:prstGeom prst="roundRect">
            <a:avLst/>
          </a:prstGeom>
          <a:solidFill>
            <a:srgbClr val="39A8C4"/>
          </a:solidFill>
          <a:ln w="12700" cap="flat" cmpd="sng" algn="ctr">
            <a:noFill/>
            <a:prstDash val="solid"/>
            <a:miter lim="800000"/>
          </a:ln>
          <a:effectLst/>
        </p:spPr>
        <p:txBody>
          <a:bodyPr rtlCol="0" anchor="ctr"/>
          <a:p>
            <a:pPr algn="ctr"/>
            <a:endParaRPr lang="zh-CN" altLang="en-US"/>
          </a:p>
        </p:txBody>
      </p:sp>
      <p:sp>
        <p:nvSpPr>
          <p:cNvPr id="54" name="圆角矩形 53"/>
          <p:cNvSpPr/>
          <p:nvPr>
            <p:custDataLst>
              <p:tags r:id="rId14"/>
            </p:custDataLst>
          </p:nvPr>
        </p:nvSpPr>
        <p:spPr>
          <a:xfrm>
            <a:off x="7854950" y="4139565"/>
            <a:ext cx="218440" cy="218440"/>
          </a:xfrm>
          <a:prstGeom prst="roundRect">
            <a:avLst/>
          </a:prstGeom>
          <a:solidFill>
            <a:srgbClr val="4E60FF"/>
          </a:solidFill>
          <a:ln w="12700" cap="flat" cmpd="sng" algn="ctr">
            <a:noFill/>
            <a:prstDash val="solid"/>
            <a:miter lim="800000"/>
          </a:ln>
          <a:effectLst/>
        </p:spPr>
        <p:txBody>
          <a:bodyPr rtlCol="0" anchor="ctr"/>
          <a:p>
            <a:pPr algn="ctr"/>
            <a:endParaRPr lang="zh-CN" altLang="en-US"/>
          </a:p>
        </p:txBody>
      </p:sp>
      <p:sp>
        <p:nvSpPr>
          <p:cNvPr id="55" name="圆角矩形 54"/>
          <p:cNvSpPr/>
          <p:nvPr>
            <p:custDataLst>
              <p:tags r:id="rId15"/>
            </p:custDataLst>
          </p:nvPr>
        </p:nvSpPr>
        <p:spPr>
          <a:xfrm>
            <a:off x="9750108" y="2519045"/>
            <a:ext cx="218440" cy="218440"/>
          </a:xfrm>
          <a:prstGeom prst="roundRect">
            <a:avLst/>
          </a:prstGeom>
          <a:solidFill>
            <a:srgbClr val="164FFF"/>
          </a:solidFill>
          <a:ln w="12700" cap="flat" cmpd="sng" algn="ctr">
            <a:solidFill>
              <a:srgbClr val="2F6FFF"/>
            </a:solidFill>
            <a:prstDash val="solid"/>
            <a:miter lim="800000"/>
          </a:ln>
          <a:effectLst/>
        </p:spPr>
        <p:txBody>
          <a:bodyPr rtlCol="0" anchor="ctr"/>
          <a:p>
            <a:pPr algn="ctr"/>
            <a:endParaRPr lang="zh-CN" altLang="en-US"/>
          </a:p>
        </p:txBody>
      </p:sp>
      <p:sp>
        <p:nvSpPr>
          <p:cNvPr id="59" name="文本框 58"/>
          <p:cNvSpPr txBox="1"/>
          <p:nvPr>
            <p:custDataLst>
              <p:tags r:id="rId16"/>
            </p:custDataLst>
          </p:nvPr>
        </p:nvSpPr>
        <p:spPr>
          <a:xfrm>
            <a:off x="1346835" y="2073275"/>
            <a:ext cx="2241550" cy="426085"/>
          </a:xfrm>
          <a:prstGeom prst="rect">
            <a:avLst/>
          </a:prstGeom>
          <a:noFill/>
        </p:spPr>
        <p:txBody>
          <a:bodyPr wrap="square" bIns="0" rtlCol="0">
            <a:scene3d>
              <a:camera prst="orthographicFront"/>
              <a:lightRig rig="threePt" dir="t"/>
            </a:scene3d>
          </a:bodyPr>
          <a:p>
            <a:pPr algn="l"/>
            <a:r>
              <a:rPr lang="zh-CN" altLang="en-US" sz="1600" spc="300">
                <a:solidFill>
                  <a:srgbClr val="00E9DB">
                    <a:lumMod val="75000"/>
                  </a:srgbClr>
                </a:solidFill>
                <a:effectLst/>
                <a:uFillTx/>
                <a:latin typeface="思源黑体 CN Heavy" panose="020B0A00000000000000" charset="-122"/>
                <a:ea typeface="思源黑体 CN Heavy" panose="020B0A00000000000000" charset="-122"/>
              </a:rPr>
              <a:t>（6）滑步后停顿。</a:t>
            </a:r>
            <a:endParaRPr lang="zh-CN" altLang="en-US" sz="1600" spc="300">
              <a:solidFill>
                <a:srgbClr val="00E9DB">
                  <a:lumMod val="75000"/>
                </a:srgbClr>
              </a:solidFill>
              <a:effectLst/>
              <a:uFillTx/>
              <a:latin typeface="思源黑体 CN Heavy" panose="020B0A00000000000000" charset="-122"/>
              <a:ea typeface="思源黑体 CN Heavy" panose="020B0A00000000000000" charset="-122"/>
            </a:endParaRPr>
          </a:p>
        </p:txBody>
      </p:sp>
      <p:sp>
        <p:nvSpPr>
          <p:cNvPr id="61" name="文本框 60"/>
          <p:cNvSpPr txBox="1"/>
          <p:nvPr>
            <p:custDataLst>
              <p:tags r:id="rId17"/>
            </p:custDataLst>
          </p:nvPr>
        </p:nvSpPr>
        <p:spPr>
          <a:xfrm>
            <a:off x="4757420" y="2073275"/>
            <a:ext cx="2586355" cy="426085"/>
          </a:xfrm>
          <a:prstGeom prst="rect">
            <a:avLst/>
          </a:prstGeom>
          <a:noFill/>
        </p:spPr>
        <p:txBody>
          <a:bodyPr wrap="square" bIns="0" rtlCol="0">
            <a:scene3d>
              <a:camera prst="orthographicFront"/>
              <a:lightRig rig="threePt" dir="t"/>
            </a:scene3d>
          </a:bodyPr>
          <a:p>
            <a:pPr algn="l"/>
            <a:r>
              <a:rPr lang="zh-CN" altLang="en-US" sz="1600" spc="300">
                <a:solidFill>
                  <a:srgbClr val="39A8C4">
                    <a:lumMod val="75000"/>
                  </a:srgbClr>
                </a:solidFill>
                <a:effectLst/>
                <a:uFillTx/>
                <a:latin typeface="思源黑体 CN Heavy" panose="020B0A00000000000000" charset="-122"/>
                <a:ea typeface="思源黑体 CN Heavy" panose="020B0A00000000000000" charset="-122"/>
              </a:rPr>
              <a:t>（8）推球时臀部后坐。</a:t>
            </a:r>
            <a:endParaRPr lang="zh-CN" altLang="en-US" sz="1600" spc="300">
              <a:solidFill>
                <a:srgbClr val="39A8C4">
                  <a:lumMod val="75000"/>
                </a:srgbClr>
              </a:solidFill>
              <a:effectLst/>
              <a:uFillTx/>
              <a:latin typeface="思源黑体 CN Heavy" panose="020B0A00000000000000" charset="-122"/>
              <a:ea typeface="思源黑体 CN Heavy" panose="020B0A00000000000000" charset="-122"/>
            </a:endParaRPr>
          </a:p>
        </p:txBody>
      </p:sp>
      <p:sp>
        <p:nvSpPr>
          <p:cNvPr id="63" name="文本框 62"/>
          <p:cNvSpPr txBox="1"/>
          <p:nvPr>
            <p:custDataLst>
              <p:tags r:id="rId18"/>
            </p:custDataLst>
          </p:nvPr>
        </p:nvSpPr>
        <p:spPr>
          <a:xfrm>
            <a:off x="8872855" y="1922780"/>
            <a:ext cx="1972945" cy="671195"/>
          </a:xfrm>
          <a:prstGeom prst="rect">
            <a:avLst/>
          </a:prstGeom>
          <a:noFill/>
        </p:spPr>
        <p:txBody>
          <a:bodyPr wrap="square" bIns="0" rtlCol="0">
            <a:scene3d>
              <a:camera prst="orthographicFront"/>
              <a:lightRig rig="threePt" dir="t"/>
            </a:scene3d>
          </a:bodyPr>
          <a:p>
            <a:pPr algn="l"/>
            <a:r>
              <a:rPr lang="zh-CN" altLang="en-US" sz="1600" spc="300">
                <a:solidFill>
                  <a:srgbClr val="2F6FFF">
                    <a:lumMod val="75000"/>
                  </a:srgbClr>
                </a:solidFill>
                <a:effectLst/>
                <a:uFillTx/>
                <a:latin typeface="思源黑体 CN Heavy" panose="020B0A00000000000000" charset="-122"/>
                <a:ea typeface="思源黑体 CN Heavy" panose="020B0A00000000000000" charset="-122"/>
              </a:rPr>
              <a:t>（10）推球时出手角度过低。</a:t>
            </a:r>
            <a:endParaRPr lang="zh-CN" altLang="en-US" sz="1600" spc="300">
              <a:solidFill>
                <a:srgbClr val="2F6FFF">
                  <a:lumMod val="75000"/>
                </a:srgbClr>
              </a:solidFill>
              <a:effectLst/>
              <a:uFillTx/>
              <a:latin typeface="思源黑体 CN Heavy" panose="020B0A00000000000000" charset="-122"/>
              <a:ea typeface="思源黑体 CN Heavy" panose="020B0A00000000000000" charset="-122"/>
            </a:endParaRPr>
          </a:p>
        </p:txBody>
      </p:sp>
      <p:sp>
        <p:nvSpPr>
          <p:cNvPr id="65" name="文本框 64"/>
          <p:cNvSpPr txBox="1"/>
          <p:nvPr>
            <p:custDataLst>
              <p:tags r:id="rId19"/>
            </p:custDataLst>
          </p:nvPr>
        </p:nvSpPr>
        <p:spPr>
          <a:xfrm>
            <a:off x="2918460" y="4402455"/>
            <a:ext cx="2650490" cy="979805"/>
          </a:xfrm>
          <a:prstGeom prst="rect">
            <a:avLst/>
          </a:prstGeom>
          <a:noFill/>
        </p:spPr>
        <p:txBody>
          <a:bodyPr wrap="square" bIns="0" rtlCol="0">
            <a:scene3d>
              <a:camera prst="orthographicFront"/>
              <a:lightRig rig="threePt" dir="t"/>
            </a:scene3d>
          </a:bodyPr>
          <a:p>
            <a:pPr algn="l"/>
            <a:r>
              <a:rPr lang="zh-CN" altLang="en-US" sz="1600" spc="300">
                <a:solidFill>
                  <a:srgbClr val="00D0FF">
                    <a:lumMod val="75000"/>
                  </a:srgbClr>
                </a:solidFill>
                <a:effectLst/>
                <a:uFillTx/>
                <a:latin typeface="思源黑体 CN Heavy" panose="020B0A00000000000000" charset="-122"/>
                <a:ea typeface="思源黑体 CN Heavy" panose="020B0A00000000000000" charset="-122"/>
              </a:rPr>
              <a:t>（7）推球时用不上腰背肌肉和下肢力量，单纯用手臂的力量。</a:t>
            </a:r>
            <a:endParaRPr lang="zh-CN" altLang="en-US" sz="1600" spc="300">
              <a:solidFill>
                <a:srgbClr val="00D0FF">
                  <a:lumMod val="75000"/>
                </a:srgbClr>
              </a:solidFill>
              <a:effectLst/>
              <a:uFillTx/>
              <a:latin typeface="思源黑体 CN Heavy" panose="020B0A00000000000000" charset="-122"/>
              <a:ea typeface="思源黑体 CN Heavy" panose="020B0A00000000000000" charset="-122"/>
            </a:endParaRPr>
          </a:p>
        </p:txBody>
      </p:sp>
      <p:sp>
        <p:nvSpPr>
          <p:cNvPr id="67" name="文本框 66"/>
          <p:cNvSpPr txBox="1"/>
          <p:nvPr>
            <p:custDataLst>
              <p:tags r:id="rId20"/>
            </p:custDataLst>
          </p:nvPr>
        </p:nvSpPr>
        <p:spPr>
          <a:xfrm>
            <a:off x="6977698" y="4413885"/>
            <a:ext cx="1972945" cy="391160"/>
          </a:xfrm>
          <a:prstGeom prst="rect">
            <a:avLst/>
          </a:prstGeom>
          <a:noFill/>
        </p:spPr>
        <p:txBody>
          <a:bodyPr wrap="square" bIns="0" rtlCol="0">
            <a:scene3d>
              <a:camera prst="orthographicFront"/>
              <a:lightRig rig="threePt" dir="t"/>
            </a:scene3d>
          </a:bodyPr>
          <a:p>
            <a:pPr algn="l"/>
            <a:r>
              <a:rPr lang="zh-CN" altLang="en-US" sz="1600" spc="300">
                <a:solidFill>
                  <a:srgbClr val="4E60FF">
                    <a:lumMod val="75000"/>
                  </a:srgbClr>
                </a:solidFill>
                <a:effectLst/>
                <a:uFillTx/>
                <a:latin typeface="思源黑体 CN Heavy" panose="020B0A00000000000000" charset="-122"/>
                <a:ea typeface="思源黑体 CN Heavy" panose="020B0A00000000000000" charset="-122"/>
              </a:rPr>
              <a:t>（9）推球时身体向左侧倾倒。</a:t>
            </a:r>
            <a:endParaRPr lang="zh-CN" altLang="en-US" sz="1600" spc="300">
              <a:solidFill>
                <a:srgbClr val="4E60FF">
                  <a:lumMod val="75000"/>
                </a:srgbClr>
              </a:solidFill>
              <a:effectLst/>
              <a:uFillTx/>
              <a:latin typeface="思源黑体 CN Heavy" panose="020B0A00000000000000" charset="-122"/>
              <a:ea typeface="思源黑体 CN Heavy" panose="020B0A00000000000000" charset="-122"/>
            </a:endParaRPr>
          </a:p>
        </p:txBody>
      </p:sp>
      <p:pic>
        <p:nvPicPr>
          <p:cNvPr id="71" name="图片 70" descr="343435383036303b343532343134353bd7a8bcd2b4f2b7d6"/>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2152968" y="3255645"/>
            <a:ext cx="360045" cy="360045"/>
          </a:xfrm>
          <a:prstGeom prst="rect">
            <a:avLst/>
          </a:prstGeom>
        </p:spPr>
      </p:pic>
      <p:pic>
        <p:nvPicPr>
          <p:cNvPr id="72" name="图片 71" descr="343435383036303b343532343134363bbbe1d2e9bcc6bbae"/>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4021138" y="3255645"/>
            <a:ext cx="360045" cy="360045"/>
          </a:xfrm>
          <a:prstGeom prst="rect">
            <a:avLst/>
          </a:prstGeom>
        </p:spPr>
      </p:pic>
      <p:pic>
        <p:nvPicPr>
          <p:cNvPr id="73" name="图片 72" descr="343435383036303b343532343134373bbef6cbe3b9dcc0ed"/>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5915978" y="3255645"/>
            <a:ext cx="360045" cy="360045"/>
          </a:xfrm>
          <a:prstGeom prst="rect">
            <a:avLst/>
          </a:prstGeom>
        </p:spPr>
      </p:pic>
      <p:pic>
        <p:nvPicPr>
          <p:cNvPr id="74" name="图片 73" descr="343435383036303b343532343134383bcdc5b6d3d0add7f7"/>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7784148" y="3255645"/>
            <a:ext cx="360045" cy="360045"/>
          </a:xfrm>
          <a:prstGeom prst="rect">
            <a:avLst/>
          </a:prstGeom>
        </p:spPr>
      </p:pic>
      <p:pic>
        <p:nvPicPr>
          <p:cNvPr id="75" name="图片 74" descr="343435383036303b343532343134393bcdb7c4d4b7e7b1a9"/>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9679305" y="3255645"/>
            <a:ext cx="360045" cy="360045"/>
          </a:xfrm>
          <a:prstGeom prst="rect">
            <a:avLst/>
          </a:prstGeom>
        </p:spPr>
      </p:pic>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2530" name="图片 6"/>
          <p:cNvPicPr>
            <a:picLocks noChangeAspect="1"/>
          </p:cNvPicPr>
          <p:nvPr/>
        </p:nvPicPr>
        <p:blipFill>
          <a:blip r:embed="rId1"/>
          <a:stretch>
            <a:fillRect/>
          </a:stretch>
        </p:blipFill>
        <p:spPr>
          <a:xfrm>
            <a:off x="0" y="0"/>
            <a:ext cx="12192000" cy="3938588"/>
          </a:xfrm>
          <a:prstGeom prst="rect">
            <a:avLst/>
          </a:prstGeom>
          <a:noFill/>
          <a:ln w="9525">
            <a:noFill/>
          </a:ln>
        </p:spPr>
      </p:pic>
      <p:sp>
        <p:nvSpPr>
          <p:cNvPr id="22531" name="矩形 7"/>
          <p:cNvSpPr/>
          <p:nvPr/>
        </p:nvSpPr>
        <p:spPr>
          <a:xfrm>
            <a:off x="0" y="3938588"/>
            <a:ext cx="12192000" cy="261937"/>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2532" name="Text Box 2"/>
          <p:cNvSpPr/>
          <p:nvPr/>
        </p:nvSpPr>
        <p:spPr>
          <a:xfrm>
            <a:off x="3878263" y="5124450"/>
            <a:ext cx="4435475" cy="647700"/>
          </a:xfrm>
          <a:prstGeom prst="rect">
            <a:avLst/>
          </a:prstGeom>
          <a:noFill/>
          <a:ln w="9525">
            <a:noFill/>
          </a:ln>
        </p:spPr>
        <p:txBody>
          <a:bodyPr>
            <a:spAutoFit/>
          </a:bodyPr>
          <a:p>
            <a:pPr algn="ctr"/>
            <a:r>
              <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谢谢阅读</a:t>
            </a:r>
            <a:endPar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3" name="直接连接符 9"/>
          <p:cNvSpPr/>
          <p:nvPr/>
        </p:nvSpPr>
        <p:spPr>
          <a:xfrm>
            <a:off x="2998788" y="5840413"/>
            <a:ext cx="6194425" cy="1587"/>
          </a:xfrm>
          <a:prstGeom prst="line">
            <a:avLst/>
          </a:prstGeom>
          <a:ln w="6350" cap="flat" cmpd="sng">
            <a:solidFill>
              <a:srgbClr val="BFBFBF"/>
            </a:solidFill>
            <a:prstDash val="solid"/>
            <a:bevel/>
            <a:headEnd type="none" w="med" len="med"/>
            <a:tailEnd type="none" w="med" len="med"/>
          </a:ln>
        </p:spPr>
      </p:sp>
    </p:spTree>
  </p:cSld>
  <p:clrMapOvr>
    <a:masterClrMapping/>
  </p:clrMapOvr>
  <p:transition>
    <p:cover dir="lu"/>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8" name="矩形 1"/>
          <p:cNvSpPr/>
          <p:nvPr/>
        </p:nvSpPr>
        <p:spPr>
          <a:xfrm>
            <a:off x="5437188" y="0"/>
            <a:ext cx="6754812" cy="6858000"/>
          </a:xfrm>
          <a:prstGeom prst="rect">
            <a:avLst/>
          </a:prstGeom>
          <a:solidFill>
            <a:srgbClr val="F2F2F2"/>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4099" name="矩形 2"/>
          <p:cNvSpPr/>
          <p:nvPr/>
        </p:nvSpPr>
        <p:spPr>
          <a:xfrm>
            <a:off x="5153025" y="0"/>
            <a:ext cx="284163" cy="6858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4100" name="矩形 4"/>
          <p:cNvSpPr/>
          <p:nvPr/>
        </p:nvSpPr>
        <p:spPr>
          <a:xfrm>
            <a:off x="9748838" y="346075"/>
            <a:ext cx="2003425" cy="850900"/>
          </a:xfrm>
          <a:prstGeom prst="rect">
            <a:avLst/>
          </a:prstGeom>
          <a:noFill/>
          <a:ln w="9525">
            <a:noFill/>
          </a:ln>
        </p:spPr>
        <p:txBody>
          <a:bodyPr>
            <a:spAutoFit/>
          </a:bodyPr>
          <a:p>
            <a:pPr algn="r">
              <a:lnSpc>
                <a:spcPct val="112000"/>
              </a:lnSpc>
            </a:pPr>
            <a:r>
              <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目录页  </a:t>
            </a:r>
            <a:endPar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12000"/>
              </a:lnSpc>
            </a:pPr>
            <a:r>
              <a:rPr lang="zh-CN" altLang="zh-CN" sz="1600" b="1" i="1" dirty="0">
                <a:solidFill>
                  <a:srgbClr val="7F7F7F"/>
                </a:solidFill>
                <a:latin typeface="Calibri" panose="020F0502020204030204" charset="0"/>
                <a:sym typeface="Calibri" panose="020F0502020204030204" charset="0"/>
              </a:rPr>
              <a:t>CONTENTS PAGE </a:t>
            </a:r>
            <a:endParaRPr lang="zh-CN" altLang="zh-CN" b="1" i="1" dirty="0">
              <a:solidFill>
                <a:srgbClr val="7F7F7F"/>
              </a:solidFill>
              <a:latin typeface="Calibri" panose="020F0502020204030204" charset="0"/>
              <a:sym typeface="宋体" panose="02010600030101010101" pitchFamily="2" charset="-122"/>
            </a:endParaRPr>
          </a:p>
        </p:txBody>
      </p:sp>
      <p:sp>
        <p:nvSpPr>
          <p:cNvPr id="4101" name="TextBox 6"/>
          <p:cNvSpPr/>
          <p:nvPr/>
        </p:nvSpPr>
        <p:spPr>
          <a:xfrm>
            <a:off x="7286943" y="1406843"/>
            <a:ext cx="3868737" cy="615315"/>
          </a:xfrm>
          <a:prstGeom prst="rect">
            <a:avLst/>
          </a:prstGeom>
          <a:noFill/>
          <a:ln w="9525">
            <a:noFill/>
          </a:ln>
        </p:spPr>
        <p:txBody>
          <a:bodyPr lIns="0" tIns="0" rIns="0" bIns="0" anchor="ctr" anchorCtr="0">
            <a:spAutoFit/>
          </a:bodyPr>
          <a:p>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单元六 </a:t>
            </a:r>
            <a:r>
              <a:rPr lang="zh-CN" altLang="zh-CN"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en-US" altLang="zh-CN"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田径</a:t>
            </a:r>
            <a:endParaRPr lang="zh-CN" altLang="en-US" sz="40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2" name="TextBox 10"/>
          <p:cNvSpPr/>
          <p:nvPr/>
        </p:nvSpPr>
        <p:spPr>
          <a:xfrm>
            <a:off x="7331075" y="3565525"/>
            <a:ext cx="4110038" cy="369888"/>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02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田径运动的分类</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3" name="TextBox 11"/>
          <p:cNvSpPr/>
          <p:nvPr/>
        </p:nvSpPr>
        <p:spPr>
          <a:xfrm>
            <a:off x="7331075" y="4275138"/>
            <a:ext cx="3832225" cy="369887"/>
          </a:xfrm>
          <a:prstGeom prst="rect">
            <a:avLst/>
          </a:prstGeom>
          <a:noFill/>
          <a:ln w="9525">
            <a:noFill/>
          </a:ln>
        </p:spPr>
        <p:txBody>
          <a:bodyPr lIns="0" tIns="0" rIns="0" bIns="0" anchor="ctr" anchorCtr="0">
            <a:spAutoFit/>
          </a:bodyPr>
          <a:p>
            <a:pPr marL="457200" indent="-457200"/>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03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奔跑</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104" name="图片 10"/>
          <p:cNvPicPr>
            <a:picLocks noChangeAspect="1"/>
          </p:cNvPicPr>
          <p:nvPr/>
        </p:nvPicPr>
        <p:blipFill>
          <a:blip r:embed="rId1"/>
          <a:stretch>
            <a:fillRect/>
          </a:stretch>
        </p:blipFill>
        <p:spPr>
          <a:xfrm>
            <a:off x="0" y="0"/>
            <a:ext cx="5153025" cy="6858000"/>
          </a:xfrm>
          <a:prstGeom prst="rect">
            <a:avLst/>
          </a:prstGeom>
          <a:noFill/>
          <a:ln w="9525">
            <a:noFill/>
          </a:ln>
        </p:spPr>
      </p:pic>
      <p:sp>
        <p:nvSpPr>
          <p:cNvPr id="4105" name="TextBox 10"/>
          <p:cNvSpPr/>
          <p:nvPr/>
        </p:nvSpPr>
        <p:spPr>
          <a:xfrm>
            <a:off x="7334250" y="2825750"/>
            <a:ext cx="4049713" cy="369888"/>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1</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田径运动的定义和价值</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6" name="TextBox 11"/>
          <p:cNvSpPr/>
          <p:nvPr/>
        </p:nvSpPr>
        <p:spPr>
          <a:xfrm>
            <a:off x="7312025" y="4976813"/>
            <a:ext cx="3832225" cy="369887"/>
          </a:xfrm>
          <a:prstGeom prst="rect">
            <a:avLst/>
          </a:prstGeom>
          <a:noFill/>
          <a:ln w="9525">
            <a:noFill/>
          </a:ln>
        </p:spPr>
        <p:txBody>
          <a:bodyPr lIns="0" tIns="0" rIns="0" bIns="0" anchor="ctr" anchorCtr="0">
            <a:spAutoFit/>
          </a:bodyPr>
          <a:p>
            <a:pPr marL="457200" indent="-457200"/>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04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跳跃</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7" name="TextBox 11"/>
          <p:cNvSpPr/>
          <p:nvPr/>
        </p:nvSpPr>
        <p:spPr>
          <a:xfrm>
            <a:off x="7323138" y="5708650"/>
            <a:ext cx="3832225" cy="368300"/>
          </a:xfrm>
          <a:prstGeom prst="rect">
            <a:avLst/>
          </a:prstGeom>
          <a:noFill/>
          <a:ln w="9525">
            <a:noFill/>
          </a:ln>
        </p:spPr>
        <p:txBody>
          <a:bodyPr lIns="0" tIns="0" rIns="0" bIns="0" anchor="ctr" anchorCtr="0">
            <a:spAutoFit/>
          </a:bodyPr>
          <a:p>
            <a:pPr marL="457200" indent="-457200"/>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05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投掷</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pull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375785" y="2088515"/>
            <a:ext cx="3441065" cy="2491740"/>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任务一</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田径运动的定义和价值</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2"/>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3"/>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4"/>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5"/>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6"/>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田径运动的定义</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田径运动的价值</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4" name="矩形 18"/>
          <p:cNvSpPr/>
          <p:nvPr/>
        </p:nvSpPr>
        <p:spPr>
          <a:xfrm>
            <a:off x="842963" y="1725613"/>
            <a:ext cx="10780712" cy="1300162"/>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田径运动包括走、跑、跳跃、投掷的许多项目，以及由跑、跳跃、投掷的部分项目</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竞走和各种形式的跑，在田径跑道和公路上举行比赛，用计时器记取成绩的项目，统称为径赛。</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跳跃、投掷项目在空地上举行比赛，用量尺丈量项目的远度和高度，统称为田赛。</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5" name="TextBox 1"/>
          <p:cNvSpPr/>
          <p:nvPr/>
        </p:nvSpPr>
        <p:spPr>
          <a:xfrm>
            <a:off x="842963" y="1247775"/>
            <a:ext cx="3311525" cy="368300"/>
          </a:xfrm>
          <a:prstGeom prst="rect">
            <a:avLst/>
          </a:prstGeom>
          <a:noFill/>
          <a:ln w="9525">
            <a:noFill/>
          </a:ln>
        </p:spPr>
        <p:txBody>
          <a:bodyPr>
            <a:spAutoFit/>
          </a:bodyPr>
          <a:p>
            <a:r>
              <a:rPr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一、田径运动的定义</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126" name="组合 29"/>
          <p:cNvGrpSpPr/>
          <p:nvPr/>
        </p:nvGrpSpPr>
        <p:grpSpPr>
          <a:xfrm>
            <a:off x="842963" y="1616075"/>
            <a:ext cx="3627437" cy="71438"/>
            <a:chOff x="0" y="0"/>
            <a:chExt cx="3627679" cy="72000"/>
          </a:xfrm>
        </p:grpSpPr>
        <p:sp>
          <p:nvSpPr>
            <p:cNvPr id="5130"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5131"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pic>
        <p:nvPicPr>
          <p:cNvPr id="5127" name="图片 11" descr="24款田径图片素材_田径模板设计推荐_38783.jpg"/>
          <p:cNvPicPr>
            <a:picLocks noChangeAspect="1"/>
          </p:cNvPicPr>
          <p:nvPr/>
        </p:nvPicPr>
        <p:blipFill>
          <a:blip r:embed="rId1"/>
          <a:stretch>
            <a:fillRect/>
          </a:stretch>
        </p:blipFill>
        <p:spPr>
          <a:xfrm>
            <a:off x="974725" y="3160713"/>
            <a:ext cx="2798763" cy="2690812"/>
          </a:xfrm>
          <a:prstGeom prst="rect">
            <a:avLst/>
          </a:prstGeom>
          <a:noFill/>
          <a:ln w="9525">
            <a:noFill/>
          </a:ln>
        </p:spPr>
      </p:pic>
      <p:pic>
        <p:nvPicPr>
          <p:cNvPr id="5128" name="图片 12" descr="《田径》动画播出决定 - 动漫_5a38ee854ad67_610.jpg"/>
          <p:cNvPicPr>
            <a:picLocks noChangeAspect="1"/>
          </p:cNvPicPr>
          <p:nvPr/>
        </p:nvPicPr>
        <p:blipFill>
          <a:blip r:embed="rId2"/>
          <a:stretch>
            <a:fillRect/>
          </a:stretch>
        </p:blipFill>
        <p:spPr>
          <a:xfrm>
            <a:off x="9317038" y="2789238"/>
            <a:ext cx="2455862" cy="3360737"/>
          </a:xfrm>
          <a:prstGeom prst="rect">
            <a:avLst/>
          </a:prstGeom>
          <a:noFill/>
          <a:ln w="9525">
            <a:noFill/>
          </a:ln>
        </p:spPr>
      </p:pic>
      <p:pic>
        <p:nvPicPr>
          <p:cNvPr id="5129" name="图片 14" descr="跨栏 修.png"/>
          <p:cNvPicPr>
            <a:picLocks noChangeAspect="1"/>
          </p:cNvPicPr>
          <p:nvPr/>
        </p:nvPicPr>
        <p:blipFill>
          <a:blip r:embed="rId3"/>
          <a:stretch>
            <a:fillRect/>
          </a:stretch>
        </p:blipFill>
        <p:spPr>
          <a:xfrm>
            <a:off x="5078413" y="3121025"/>
            <a:ext cx="3149600" cy="2879725"/>
          </a:xfrm>
          <a:prstGeom prst="rect">
            <a:avLst/>
          </a:prstGeom>
          <a:noFill/>
          <a:ln w="9525">
            <a:noFill/>
          </a:ln>
        </p:spPr>
      </p:pic>
    </p:spTree>
  </p:cSld>
  <p:clrMapOvr>
    <a:masterClrMapping/>
  </p:clrMapOvr>
  <p:transition>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矩形 18"/>
          <p:cNvSpPr/>
          <p:nvPr/>
        </p:nvSpPr>
        <p:spPr>
          <a:xfrm>
            <a:off x="842963" y="1725613"/>
            <a:ext cx="10780712" cy="1725612"/>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竞技价值。竞技体育是社会文化不可缺少的组成部分。</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健身价值。健身运动也是社会文化不可缺少的组成部分。</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提高其他运动项目成绩的价值。</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进行心理素质和思想品德教育的价值。</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8" name="TextBox 1"/>
          <p:cNvSpPr/>
          <p:nvPr/>
        </p:nvSpPr>
        <p:spPr>
          <a:xfrm>
            <a:off x="842963" y="1247775"/>
            <a:ext cx="3311525" cy="368300"/>
          </a:xfrm>
          <a:prstGeom prst="rect">
            <a:avLst/>
          </a:prstGeom>
          <a:noFill/>
          <a:ln w="9525">
            <a:noFill/>
          </a:ln>
        </p:spPr>
        <p:txBody>
          <a:bodyPr>
            <a:spAutoFit/>
          </a:bodyPr>
          <a:p>
            <a:r>
              <a:rPr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二、田径运动的价值</a:t>
            </a:r>
            <a:endParaRPr lang="zh-CN" altLang="en-US" dirty="0">
              <a:latin typeface="Arial" panose="020B0604020202020204" pitchFamily="34" charset="0"/>
            </a:endParaRPr>
          </a:p>
        </p:txBody>
      </p:sp>
      <p:grpSp>
        <p:nvGrpSpPr>
          <p:cNvPr id="6149" name="组合 29"/>
          <p:cNvGrpSpPr/>
          <p:nvPr/>
        </p:nvGrpSpPr>
        <p:grpSpPr>
          <a:xfrm>
            <a:off x="842963" y="1616075"/>
            <a:ext cx="3627437" cy="71438"/>
            <a:chOff x="0" y="0"/>
            <a:chExt cx="3627679" cy="72000"/>
          </a:xfrm>
        </p:grpSpPr>
        <p:sp>
          <p:nvSpPr>
            <p:cNvPr id="6152"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6153"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pic>
        <p:nvPicPr>
          <p:cNvPr id="6151" name="图片 11" descr="奥运载体 田径 球赛 半马 一场场精彩的赛事在这里上演 会议 展览 文_1-641-png_6_0_0_42_-2_312_347_2253.779_1573.38-579-0-1557-579.jpg"/>
          <p:cNvPicPr>
            <a:picLocks noChangeAspect="1"/>
          </p:cNvPicPr>
          <p:nvPr/>
        </p:nvPicPr>
        <p:blipFill>
          <a:blip r:embed="rId1"/>
          <a:stretch>
            <a:fillRect/>
          </a:stretch>
        </p:blipFill>
        <p:spPr>
          <a:xfrm>
            <a:off x="6962140" y="1247775"/>
            <a:ext cx="4163695" cy="4552315"/>
          </a:xfrm>
          <a:prstGeom prst="rect">
            <a:avLst/>
          </a:prstGeom>
          <a:noFill/>
          <a:ln w="9525">
            <a:noFill/>
          </a:ln>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单元六　田径</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62267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任务二</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田径运动的分类</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33_5*l_h_i*1_3_1"/>
  <p:tag name="KSO_WM_TEMPLATE_CATEGORY" val="diagram"/>
  <p:tag name="KSO_WM_TEMPLATE_INDEX" val="2022803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33_5*l_h_i*1_3_2"/>
  <p:tag name="KSO_WM_TEMPLATE_CATEGORY" val="diagram"/>
  <p:tag name="KSO_WM_TEMPLATE_INDEX" val="2022803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33_5*l_h_i*1_3_1"/>
  <p:tag name="KSO_WM_TEMPLATE_CATEGORY" val="diagram"/>
  <p:tag name="KSO_WM_TEMPLATE_INDEX" val="202280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33_5*l_h_i*1_4_1"/>
  <p:tag name="KSO_WM_TEMPLATE_CATEGORY" val="diagram"/>
  <p:tag name="KSO_WM_TEMPLATE_INDEX" val="2022803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33_5*l_h_i*1_4_2"/>
  <p:tag name="KSO_WM_TEMPLATE_CATEGORY" val="diagram"/>
  <p:tag name="KSO_WM_TEMPLATE_INDEX" val="2022803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33_5*l_h_i*1_4_1"/>
  <p:tag name="KSO_WM_TEMPLATE_CATEGORY" val="diagram"/>
  <p:tag name="KSO_WM_TEMPLATE_INDEX" val="202280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33_5*l_h_i*1_5_1"/>
  <p:tag name="KSO_WM_TEMPLATE_CATEGORY" val="diagram"/>
  <p:tag name="KSO_WM_TEMPLATE_INDEX" val="2022803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33_5*l_h_i*1_5_2"/>
  <p:tag name="KSO_WM_TEMPLATE_CATEGORY" val="diagram"/>
  <p:tag name="KSO_WM_TEMPLATE_INDEX" val="2022803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228033_5*l_h_i*1_5_1"/>
  <p:tag name="KSO_WM_TEMPLATE_CATEGORY" val="diagram"/>
  <p:tag name="KSO_WM_TEMPLATE_INDEX" val="202280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0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3_5*l_h_a*1_2_1"/>
  <p:tag name="KSO_WM_TEMPLATE_CATEGORY" val="diagram"/>
  <p:tag name="KSO_WM_TEMPLATE_INDEX" val="20228033"/>
  <p:tag name="KSO_WM_UNIT_LAYERLEVEL" val="1_1_1"/>
  <p:tag name="KSO_WM_TAG_VERSION" val="1.0"/>
  <p:tag name="KSO_WM_BEAUTIFY_FLAG" val="#wm#"/>
  <p:tag name="KSO_WM_UNIT_TEXT_FILL_FORE_SCHEMECOLOR_INDEX" val="6"/>
  <p:tag name="KSO_WM_UNIT_TEXT_FILL_TYPE" val="1"/>
</p:tagLst>
</file>

<file path=ppt/tags/tag11.xml><?xml version="1.0" encoding="utf-8"?>
<p:tagLst xmlns:p="http://schemas.openxmlformats.org/presentationml/2006/main">
  <p:tag name="PA" val="v5.2.11"/>
</p:tagLst>
</file>

<file path=ppt/tags/tag11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33_5*l_h_a*1_4_1"/>
  <p:tag name="KSO_WM_TEMPLATE_CATEGORY" val="diagram"/>
  <p:tag name="KSO_WM_TEMPLATE_INDEX" val="20228033"/>
  <p:tag name="KSO_WM_UNIT_LAYERLEVEL" val="1_1_1"/>
  <p:tag name="KSO_WM_TAG_VERSION" val="1.0"/>
  <p:tag name="KSO_WM_BEAUTIFY_FLAG" val="#wm#"/>
  <p:tag name="KSO_WM_UNIT_TEXT_FILL_FORE_SCHEMECOLOR_INDEX" val="8"/>
  <p:tag name="KSO_WM_UNIT_TEXT_FILL_TYPE" val="1"/>
</p:tagLst>
</file>

<file path=ppt/tags/tag11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33_5*l_h_a*1_5_1"/>
  <p:tag name="KSO_WM_TEMPLATE_CATEGORY" val="diagram"/>
  <p:tag name="KSO_WM_TEMPLATE_INDEX" val="20228033"/>
  <p:tag name="KSO_WM_UNIT_LAYERLEVEL" val="1_1_1"/>
  <p:tag name="KSO_WM_TAG_VERSION" val="1.0"/>
  <p:tag name="KSO_WM_BEAUTIFY_FLAG" val="#wm#"/>
  <p:tag name="KSO_WM_UNIT_TEXT_FILL_FORE_SCHEMECOLOR_INDEX" val="9"/>
  <p:tag name="KSO_WM_UNIT_TEXT_FILL_TYPE" val="1"/>
</p:tagLst>
</file>

<file path=ppt/tags/tag11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3_5*l_h_a*1_1_1"/>
  <p:tag name="KSO_WM_TEMPLATE_CATEGORY" val="diagram"/>
  <p:tag name="KSO_WM_TEMPLATE_INDEX" val="20228033"/>
  <p:tag name="KSO_WM_UNIT_LAYERLEVEL" val="1_1_1"/>
  <p:tag name="KSO_WM_TAG_VERSION" val="1.0"/>
  <p:tag name="KSO_WM_BEAUTIFY_FLAG" val="#wm#"/>
  <p:tag name="KSO_WM_UNIT_TEXT_FILL_FORE_SCHEMECOLOR_INDEX" val="5"/>
  <p:tag name="KSO_WM_UNIT_TEXT_FILL_TYPE" val="1"/>
</p:tagLst>
</file>

<file path=ppt/tags/tag11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33_5*l_h_a*1_3_1"/>
  <p:tag name="KSO_WM_TEMPLATE_CATEGORY" val="diagram"/>
  <p:tag name="KSO_WM_TEMPLATE_INDEX" val="20228033"/>
  <p:tag name="KSO_WM_UNIT_LAYERLEVEL" val="1_1_1"/>
  <p:tag name="KSO_WM_TAG_VERSION" val="1.0"/>
  <p:tag name="KSO_WM_BEAUTIFY_FLAG" val="#wm#"/>
  <p:tag name="KSO_WM_UNIT_TEXT_FILL_FORE_SCHEMECOLOR_INDEX" val="7"/>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33_5*l_h_i*1_1_1"/>
  <p:tag name="KSO_WM_TEMPLATE_CATEGORY" val="diagram"/>
  <p:tag name="KSO_WM_TEMPLATE_INDEX" val="20228033"/>
  <p:tag name="KSO_WM_UNIT_LAYERLEVEL" val="1_1_1"/>
  <p:tag name="KSO_WM_TAG_VERSION" val="1.0"/>
  <p:tag name="KSO_WM_BEAUTIFY_FLAG" val="#wm#"/>
  <p:tag name="KSO_WM_UNIT_TEXT_FILL_FORE_SCHEMECOLOR_INDEX" val="5"/>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33_5*l_h_i*1_2_1"/>
  <p:tag name="KSO_WM_TEMPLATE_CATEGORY" val="diagram"/>
  <p:tag name="KSO_WM_TEMPLATE_INDEX" val="20228033"/>
  <p:tag name="KSO_WM_UNIT_LAYERLEVEL" val="1_1_1"/>
  <p:tag name="KSO_WM_TAG_VERSION" val="1.0"/>
  <p:tag name="KSO_WM_BEAUTIFY_FLAG" val="#wm#"/>
  <p:tag name="KSO_WM_UNIT_TEXT_FILL_FORE_SCHEMECOLOR_INDEX" val="6"/>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33_5*l_h_i*1_3_1"/>
  <p:tag name="KSO_WM_TEMPLATE_CATEGORY" val="diagram"/>
  <p:tag name="KSO_WM_TEMPLATE_INDEX" val="20228033"/>
  <p:tag name="KSO_WM_UNIT_LAYERLEVEL" val="1_1_1"/>
  <p:tag name="KSO_WM_TAG_VERSION" val="1.0"/>
  <p:tag name="KSO_WM_BEAUTIFY_FLAG" val="#wm#"/>
  <p:tag name="KSO_WM_UNIT_TEXT_FILL_FORE_SCHEMECOLOR_INDEX" val="7"/>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33_5*l_h_i*1_4_1"/>
  <p:tag name="KSO_WM_TEMPLATE_CATEGORY" val="diagram"/>
  <p:tag name="KSO_WM_TEMPLATE_INDEX" val="20228033"/>
  <p:tag name="KSO_WM_UNIT_LAYERLEVEL" val="1_1_1"/>
  <p:tag name="KSO_WM_TAG_VERSION" val="1.0"/>
  <p:tag name="KSO_WM_BEAUTIFY_FLAG" val="#wm#"/>
  <p:tag name="KSO_WM_UNIT_TEXT_FILL_FORE_SCHEMECOLOR_INDEX" val="8"/>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33_5*l_h_i*1_5_1"/>
  <p:tag name="KSO_WM_TEMPLATE_CATEGORY" val="diagram"/>
  <p:tag name="KSO_WM_TEMPLATE_INDEX" val="20228033"/>
  <p:tag name="KSO_WM_UNIT_LAYERLEVEL" val="1_1_1"/>
  <p:tag name="KSO_WM_TAG_VERSION" val="1.0"/>
  <p:tag name="KSO_WM_BEAUTIFY_FLAG" val="#wm#"/>
  <p:tag name="KSO_WM_UNIT_TEXT_FILL_FORE_SCHEMECOLOR_INDEX" val="9"/>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46_5*l_h_i*1_1_1"/>
  <p:tag name="KSO_WM_TEMPLATE_CATEGORY" val="diagram"/>
  <p:tag name="KSO_WM_TEMPLATE_INDEX" val="20227946"/>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2"/>
  <p:tag name="KSO_WM_UNIT_TEXT_FILL_TYPE" val="1"/>
</p:tagLst>
</file>

<file path=ppt/tags/tag12.xml><?xml version="1.0" encoding="utf-8"?>
<p:tagLst xmlns:p="http://schemas.openxmlformats.org/presentationml/2006/main">
  <p:tag name="PA" val="v5.2.1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46_5*l_h_i*1_2_1"/>
  <p:tag name="KSO_WM_TEMPLATE_CATEGORY" val="diagram"/>
  <p:tag name="KSO_WM_TEMPLATE_INDEX" val="20227946"/>
  <p:tag name="KSO_WM_UNIT_LAYERLEVEL" val="1_1_1"/>
  <p:tag name="KSO_WM_TAG_VERSION" val="1.0"/>
  <p:tag name="KSO_WM_BEAUTIFY_FLAG" val="#wm#"/>
  <p:tag name="KSO_WM_UNIT_FILL_FORE_SCHEMECOLOR_INDEX" val="6"/>
  <p:tag name="KSO_WM_UNIT_FILL_TYPE" val="1"/>
  <p:tag name="KSO_WM_UNIT_SHADOW_SCHEMECOLOR_INDEX" val="6"/>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46_5*l_h_i*1_4_2"/>
  <p:tag name="KSO_WM_TEMPLATE_CATEGORY" val="diagram"/>
  <p:tag name="KSO_WM_TEMPLATE_INDEX" val="20227946"/>
  <p:tag name="KSO_WM_UNIT_LAYERLEVEL" val="1_1_1"/>
  <p:tag name="KSO_WM_TAG_VERSION" val="1.0"/>
  <p:tag name="KSO_WM_BEAUTIFY_FLAG" val="#wm#"/>
  <p:tag name="KSO_WM_UNIT_FILL_FORE_SCHEMECOLOR_INDEX" val="8"/>
  <p:tag name="KSO_WM_UNIT_FILL_TYPE" val="1"/>
  <p:tag name="KSO_WM_UNIT_SHADOW_SCHEMECOLOR_INDEX" val="7"/>
  <p:tag name="KSO_WM_UNIT_TEXT_FILL_FORE_SCHEMECOLOR_INDEX" val="2"/>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46_5*l_h_i*1_3_1"/>
  <p:tag name="KSO_WM_TEMPLATE_CATEGORY" val="diagram"/>
  <p:tag name="KSO_WM_TEMPLATE_INDEX" val="20227946"/>
  <p:tag name="KSO_WM_UNIT_LAYERLEVEL" val="1_1_1"/>
  <p:tag name="KSO_WM_TAG_VERSION" val="1.0"/>
  <p:tag name="KSO_WM_BEAUTIFY_FLAG" val="#wm#"/>
  <p:tag name="KSO_WM_UNIT_FILL_FORE_SCHEMECOLOR_INDEX" val="10"/>
  <p:tag name="KSO_WM_UNIT_FILL_TYPE" val="1"/>
  <p:tag name="KSO_WM_UNIT_SHADOW_SCHEMECOLOR_INDEX" val="7"/>
  <p:tag name="KSO_WM_UNIT_TEXT_FILL_FORE_SCHEMECOLOR_INDEX" val="2"/>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946_5*l_h_i*1_5_2"/>
  <p:tag name="KSO_WM_TEMPLATE_CATEGORY" val="diagram"/>
  <p:tag name="KSO_WM_TEMPLATE_INDEX" val="20227946"/>
  <p:tag name="KSO_WM_UNIT_LAYERLEVEL" val="1_1_1"/>
  <p:tag name="KSO_WM_TAG_VERSION" val="1.0"/>
  <p:tag name="KSO_WM_BEAUTIFY_FLAG" val="#wm#"/>
  <p:tag name="KSO_WM_UNIT_FILL_FORE_SCHEMECOLOR_INDEX" val="7"/>
  <p:tag name="KSO_WM_UNIT_FILL_TYPE" val="1"/>
  <p:tag name="KSO_WM_UNIT_SHADOW_SCHEMECOLOR_INDEX" val="9"/>
  <p:tag name="KSO_WM_UNIT_TEXT_FILL_FORE_SCHEMECOLOR_INDEX" val="2"/>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46_5*l_h_i*1_1_2"/>
  <p:tag name="KSO_WM_TEMPLATE_CATEGORY" val="diagram"/>
  <p:tag name="KSO_WM_TEMPLATE_INDEX" val="20227946"/>
  <p:tag name="KSO_WM_UNIT_LAYERLEVEL" val="1_1_1"/>
  <p:tag name="KSO_WM_TAG_VERSION" val="1.0"/>
  <p:tag name="KSO_WM_BEAUTIFY_FLAG" val="#wm#"/>
  <p:tag name="KSO_WM_UNIT_LINE_FORE_SCHEMECOLOR_INDEX" val="5"/>
  <p:tag name="KSO_WM_UNIT_LINE_FILL_TYPE"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46_5*l_h_i*1_2_2"/>
  <p:tag name="KSO_WM_TEMPLATE_CATEGORY" val="diagram"/>
  <p:tag name="KSO_WM_TEMPLATE_INDEX" val="20227946"/>
  <p:tag name="KSO_WM_UNIT_LAYERLEVEL" val="1_1_1"/>
  <p:tag name="KSO_WM_TAG_VERSION" val="1.0"/>
  <p:tag name="KSO_WM_BEAUTIFY_FLAG" val="#wm#"/>
  <p:tag name="KSO_WM_UNIT_LINE_FORE_SCHEMECOLOR_INDEX" val="6"/>
  <p:tag name="KSO_WM_UNIT_LINE_FILL_TYPE"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46_5*l_h_i*1_3_2"/>
  <p:tag name="KSO_WM_TEMPLATE_CATEGORY" val="diagram"/>
  <p:tag name="KSO_WM_TEMPLATE_INDEX" val="20227946"/>
  <p:tag name="KSO_WM_UNIT_LAYERLEVEL" val="1_1_1"/>
  <p:tag name="KSO_WM_TAG_VERSION" val="1.0"/>
  <p:tag name="KSO_WM_BEAUTIFY_FLAG" val="#wm#"/>
  <p:tag name="KSO_WM_UNIT_LINE_FORE_SCHEMECOLOR_INDEX" val="10"/>
  <p:tag name="KSO_WM_UNIT_LINE_FILL_TYPE"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46_5*l_h_i*1_4_3"/>
  <p:tag name="KSO_WM_TEMPLATE_CATEGORY" val="diagram"/>
  <p:tag name="KSO_WM_TEMPLATE_INDEX" val="20227946"/>
  <p:tag name="KSO_WM_UNIT_LAYERLEVEL" val="1_1_1"/>
  <p:tag name="KSO_WM_TAG_VERSION" val="1.0"/>
  <p:tag name="KSO_WM_BEAUTIFY_FLAG" val="#wm#"/>
  <p:tag name="KSO_WM_UNIT_LINE_FORE_SCHEMECOLOR_INDEX" val="8"/>
  <p:tag name="KSO_WM_UNIT_LINE_FILL_TYPE"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46_5*l_h_i*1_5_3"/>
  <p:tag name="KSO_WM_TEMPLATE_CATEGORY" val="diagram"/>
  <p:tag name="KSO_WM_TEMPLATE_INDEX" val="20227946"/>
  <p:tag name="KSO_WM_UNIT_LAYERLEVEL" val="1_1_1"/>
  <p:tag name="KSO_WM_TAG_VERSION" val="1.0"/>
  <p:tag name="KSO_WM_BEAUTIFY_FLAG" val="#wm#"/>
  <p:tag name="KSO_WM_UNIT_LINE_FORE_SCHEMECOLOR_INDEX" val="9"/>
  <p:tag name="KSO_WM_UNIT_LINE_FILL_TYPE"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46_5*l_h_i*1_1_3"/>
  <p:tag name="KSO_WM_TEMPLATE_CATEGORY" val="diagram"/>
  <p:tag name="KSO_WM_TEMPLATE_INDEX" val="20227946"/>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Lst>
</file>

<file path=ppt/tags/tag13.xml><?xml version="1.0" encoding="utf-8"?>
<p:tagLst xmlns:p="http://schemas.openxmlformats.org/presentationml/2006/main">
  <p:tag name="PA" val="v5.2.1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46_5*l_h_i*1_2_3"/>
  <p:tag name="KSO_WM_TEMPLATE_CATEGORY" val="diagram"/>
  <p:tag name="KSO_WM_TEMPLATE_INDEX" val="2022794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46_5*l_h_i*1_3_3"/>
  <p:tag name="KSO_WM_TEMPLATE_CATEGORY" val="diagram"/>
  <p:tag name="KSO_WM_TEMPLATE_INDEX" val="20227946"/>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46_5*l_h_i*1_4_1"/>
  <p:tag name="KSO_WM_TEMPLATE_CATEGORY" val="diagram"/>
  <p:tag name="KSO_WM_TEMPLATE_INDEX" val="2022794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46_5*l_h_i*1_5_1"/>
  <p:tag name="KSO_WM_TEMPLATE_CATEGORY" val="diagram"/>
  <p:tag name="KSO_WM_TEMPLATE_INDEX" val="20227946"/>
  <p:tag name="KSO_WM_UNIT_LAYERLEVEL" val="1_1_1"/>
  <p:tag name="KSO_WM_TAG_VERSION" val="1.0"/>
  <p:tag name="KSO_WM_BEAUTIFY_FLAG" val="#wm#"/>
  <p:tag name="KSO_WM_UNIT_FILL_FORE_SCHEMECOLOR_INDEX" val="9"/>
  <p:tag name="KSO_WM_UNIT_FILL_TYPE" val="1"/>
  <p:tag name="KSO_WM_UNIT_LINE_FORE_SCHEMECOLOR_INDEX" val="7"/>
  <p:tag name="KSO_WM_UNIT_LINE_FILL_TYPE" val="2"/>
  <p:tag name="KSO_WM_UNIT_TEXT_FILL_FORE_SCHEMECOLOR_INDEX" val="2"/>
  <p:tag name="KSO_WM_UNIT_TEXT_FILL_TYPE" val="1"/>
</p:tagLst>
</file>

<file path=ppt/tags/tag134.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46_5*l_h_a*1_1_1"/>
  <p:tag name="KSO_WM_TEMPLATE_CATEGORY" val="diagram"/>
  <p:tag name="KSO_WM_TEMPLATE_INDEX" val="20227946"/>
  <p:tag name="KSO_WM_UNIT_LAYERLEVEL" val="1_1_1"/>
  <p:tag name="KSO_WM_TAG_VERSION" val="1.0"/>
  <p:tag name="KSO_WM_BEAUTIFY_FLAG" val="#wm#"/>
  <p:tag name="KSO_WM_UNIT_TEXT_FILL_FORE_SCHEMECOLOR_INDEX" val="5"/>
  <p:tag name="KSO_WM_UNIT_TEXT_FILL_TYPE" val="1"/>
</p:tagLst>
</file>

<file path=ppt/tags/tag135.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46_5*l_h_a*1_3_1"/>
  <p:tag name="KSO_WM_TEMPLATE_CATEGORY" val="diagram"/>
  <p:tag name="KSO_WM_TEMPLATE_INDEX" val="20227946"/>
  <p:tag name="KSO_WM_UNIT_LAYERLEVEL" val="1_1_1"/>
  <p:tag name="KSO_WM_TAG_VERSION" val="1.0"/>
  <p:tag name="KSO_WM_BEAUTIFY_FLAG" val="#wm#"/>
  <p:tag name="KSO_WM_UNIT_TEXT_FILL_FORE_SCHEMECOLOR_INDEX" val="10"/>
  <p:tag name="KSO_WM_UNIT_TEXT_FILL_TYPE" val="1"/>
</p:tagLst>
</file>

<file path=ppt/tags/tag136.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7946_5*l_h_a*1_5_1"/>
  <p:tag name="KSO_WM_TEMPLATE_CATEGORY" val="diagram"/>
  <p:tag name="KSO_WM_TEMPLATE_INDEX" val="20227946"/>
  <p:tag name="KSO_WM_UNIT_LAYERLEVEL" val="1_1_1"/>
  <p:tag name="KSO_WM_TAG_VERSION" val="1.0"/>
  <p:tag name="KSO_WM_BEAUTIFY_FLAG" val="#wm#"/>
  <p:tag name="KSO_WM_UNIT_TEXT_FILL_FORE_SCHEMECOLOR_INDEX" val="7"/>
  <p:tag name="KSO_WM_UNIT_TEXT_FILL_TYPE" val="1"/>
</p:tagLst>
</file>

<file path=ppt/tags/tag137.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46_5*l_h_a*1_2_1"/>
  <p:tag name="KSO_WM_TEMPLATE_CATEGORY" val="diagram"/>
  <p:tag name="KSO_WM_TEMPLATE_INDEX" val="20227946"/>
  <p:tag name="KSO_WM_UNIT_LAYERLEVEL" val="1_1_1"/>
  <p:tag name="KSO_WM_TAG_VERSION" val="1.0"/>
  <p:tag name="KSO_WM_BEAUTIFY_FLAG" val="#wm#"/>
  <p:tag name="KSO_WM_UNIT_TEXT_FILL_FORE_SCHEMECOLOR_INDEX" val="6"/>
  <p:tag name="KSO_WM_UNIT_TEXT_FILL_TYPE" val="1"/>
</p:tagLst>
</file>

<file path=ppt/tags/tag138.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46_5*l_h_a*1_4_1"/>
  <p:tag name="KSO_WM_TEMPLATE_CATEGORY" val="diagram"/>
  <p:tag name="KSO_WM_TEMPLATE_INDEX" val="20227946"/>
  <p:tag name="KSO_WM_UNIT_LAYERLEVEL" val="1_1_1"/>
  <p:tag name="KSO_WM_TAG_VERSION" val="1.0"/>
  <p:tag name="KSO_WM_BEAUTIFY_FLAG" val="#wm#"/>
  <p:tag name="KSO_WM_UNIT_VALUE" val="7"/>
  <p:tag name="KSO_WM_UNIT_TEXT_FILL_FORE_SCHEMECOLOR_INDEX" val="8"/>
  <p:tag name="KSO_WM_UNIT_TEXT_FILL_TYPE" val="1"/>
</p:tagLst>
</file>

<file path=ppt/tags/tag13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46_5*l_h_x*1_1_1"/>
  <p:tag name="KSO_WM_TEMPLATE_CATEGORY" val="diagram"/>
  <p:tag name="KSO_WM_TEMPLATE_INDEX" val="20227946"/>
  <p:tag name="KSO_WM_UNIT_LAYERLEVEL" val="1_1_1"/>
  <p:tag name="KSO_WM_TAG_VERSION" val="1.0"/>
  <p:tag name="KSO_WM_BEAUTIFY_FLAG" val="#wm#"/>
</p:tagLst>
</file>

<file path=ppt/tags/tag14.xml><?xml version="1.0" encoding="utf-8"?>
<p:tagLst xmlns:p="http://schemas.openxmlformats.org/presentationml/2006/main">
  <p:tag name="PA" val="v5.2.11"/>
</p:tagLst>
</file>

<file path=ppt/tags/tag140.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46_5*l_h_x*1_2_1"/>
  <p:tag name="KSO_WM_TEMPLATE_CATEGORY" val="diagram"/>
  <p:tag name="KSO_WM_TEMPLATE_INDEX" val="20227946"/>
  <p:tag name="KSO_WM_UNIT_LAYERLEVEL" val="1_1_1"/>
  <p:tag name="KSO_WM_TAG_VERSION" val="1.0"/>
  <p:tag name="KSO_WM_BEAUTIFY_FLAG" val="#wm#"/>
</p:tagLst>
</file>

<file path=ppt/tags/tag141.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46_5*l_h_x*1_3_1"/>
  <p:tag name="KSO_WM_TEMPLATE_CATEGORY" val="diagram"/>
  <p:tag name="KSO_WM_TEMPLATE_INDEX" val="20227946"/>
  <p:tag name="KSO_WM_UNIT_LAYERLEVEL" val="1_1_1"/>
  <p:tag name="KSO_WM_TAG_VERSION" val="1.0"/>
  <p:tag name="KSO_WM_BEAUTIFY_FLAG" val="#wm#"/>
</p:tagLst>
</file>

<file path=ppt/tags/tag142.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46_5*l_h_x*1_4_1"/>
  <p:tag name="KSO_WM_TEMPLATE_CATEGORY" val="diagram"/>
  <p:tag name="KSO_WM_TEMPLATE_INDEX" val="20227946"/>
  <p:tag name="KSO_WM_UNIT_LAYERLEVEL" val="1_1_1"/>
  <p:tag name="KSO_WM_TAG_VERSION" val="1.0"/>
  <p:tag name="KSO_WM_BEAUTIFY_FLAG" val="#wm#"/>
</p:tagLst>
</file>

<file path=ppt/tags/tag143.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7946_5*l_h_x*1_5_1"/>
  <p:tag name="KSO_WM_TEMPLATE_CATEGORY" val="diagram"/>
  <p:tag name="KSO_WM_TEMPLATE_INDEX" val="20227946"/>
  <p:tag name="KSO_WM_UNIT_LAYERLEVEL" val="1_1_1"/>
  <p:tag name="KSO_WM_TAG_VERSION" val="1.0"/>
  <p:tag name="KSO_WM_BEAUTIFY_FLAG" val="#wm#"/>
</p:tagLst>
</file>

<file path=ppt/tags/tag144.xml><?xml version="1.0" encoding="utf-8"?>
<p:tagLst xmlns:p="http://schemas.openxmlformats.org/presentationml/2006/main">
  <p:tag name="KSO_WPP_MARK_KEY" val="42b82590-f17b-4538-bdc8-4969a85e002d"/>
  <p:tag name="COMMONDATA" val="eyJoZGlkIjoiNWVlNjgzMjI3MjA2NDk3ZGIyMWMzNTczOWViNWQ5N2QifQ=="/>
</p:tagLst>
</file>

<file path=ppt/tags/tag15.xml><?xml version="1.0" encoding="utf-8"?>
<p:tagLst xmlns:p="http://schemas.openxmlformats.org/presentationml/2006/main">
  <p:tag name="PA" val="v5.2.11"/>
</p:tagLst>
</file>

<file path=ppt/tags/tag16.xml><?xml version="1.0" encoding="utf-8"?>
<p:tagLst xmlns:p="http://schemas.openxmlformats.org/presentationml/2006/main">
  <p:tag name="PA" val="v5.2.11"/>
</p:tagLst>
</file>

<file path=ppt/tags/tag17.xml><?xml version="1.0" encoding="utf-8"?>
<p:tagLst xmlns:p="http://schemas.openxmlformats.org/presentationml/2006/main">
  <p:tag name="PA" val="v5.2.11"/>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PA" val="v5.2.1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5.2.1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5.2.1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PA" val="v5.2.1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PA" val="v4.0.0"/>
  <p:tag name="KSO_WM_BEAUTIFY_FLAG" val=""/>
</p:tagLst>
</file>

<file path=ppt/tags/tag58.xml><?xml version="1.0" encoding="utf-8"?>
<p:tagLst xmlns:p="http://schemas.openxmlformats.org/presentationml/2006/main">
  <p:tag name="PA" val="v4.0.0"/>
  <p:tag name="KSO_WM_BEAUTIFY_FLAG" val=""/>
</p:tagLst>
</file>

<file path=ppt/tags/tag59.xml><?xml version="1.0" encoding="utf-8"?>
<p:tagLst xmlns:p="http://schemas.openxmlformats.org/presentationml/2006/main">
  <p:tag name="PA" val="v4.0.0"/>
  <p:tag name="KSO_WM_BEAUTIFY_FLAG" val=""/>
</p:tagLst>
</file>

<file path=ppt/tags/tag6.xml><?xml version="1.0" encoding="utf-8"?>
<p:tagLst xmlns:p="http://schemas.openxmlformats.org/presentationml/2006/main">
  <p:tag name="PA" val="v5.2.11"/>
</p:tagLst>
</file>

<file path=ppt/tags/tag60.xml><?xml version="1.0" encoding="utf-8"?>
<p:tagLst xmlns:p="http://schemas.openxmlformats.org/presentationml/2006/main">
  <p:tag name="PA" val="v4.0.0"/>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PA" val="v5.2.1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PA" val="v4.0.0"/>
  <p:tag name="KSO_WM_BEAUTIFY_FLAG" val=""/>
</p:tagLst>
</file>

<file path=ppt/tags/tag77.xml><?xml version="1.0" encoding="utf-8"?>
<p:tagLst xmlns:p="http://schemas.openxmlformats.org/presentationml/2006/main">
  <p:tag name="PA" val="v4.0.0"/>
  <p:tag name="KSO_WM_BEAUTIFY_FLAG" val=""/>
</p:tagLst>
</file>

<file path=ppt/tags/tag78.xml><?xml version="1.0" encoding="utf-8"?>
<p:tagLst xmlns:p="http://schemas.openxmlformats.org/presentationml/2006/main">
  <p:tag name="PA" val="v4.0.0"/>
  <p:tag name="KSO_WM_BEAUTIFY_FLAG" val=""/>
</p:tagLst>
</file>

<file path=ppt/tags/tag79.xml><?xml version="1.0" encoding="utf-8"?>
<p:tagLst xmlns:p="http://schemas.openxmlformats.org/presentationml/2006/main">
  <p:tag name="PA" val="v4.0.0"/>
  <p:tag name="KSO_WM_BEAUTIFY_FLAG" val=""/>
</p:tagLst>
</file>

<file path=ppt/tags/tag8.xml><?xml version="1.0" encoding="utf-8"?>
<p:tagLst xmlns:p="http://schemas.openxmlformats.org/presentationml/2006/main">
  <p:tag name="PA" val="v5.2.11"/>
</p:tagLst>
</file>

<file path=ppt/tags/tag80.xml><?xml version="1.0" encoding="utf-8"?>
<p:tagLst xmlns:p="http://schemas.openxmlformats.org/presentationml/2006/main">
  <p:tag name="KSO_WM_BEAUTIFY_FLAG" val=""/>
  <p:tag name="KSO_WM_UNIT_PLACING_PICTURE_USER_VIEWPORT" val="{&quot;height&quot;:4377,&quot;width&quot;:4245}"/>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PA" val="v5.2.11"/>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3_5*l_h_i*1_1_1"/>
  <p:tag name="KSO_WM_TEMPLATE_CATEGORY" val="diagram"/>
  <p:tag name="KSO_WM_TEMPLATE_INDEX" val="2022803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33_5*l_h_i*1_1_2"/>
  <p:tag name="KSO_WM_TEMPLATE_CATEGORY" val="diagram"/>
  <p:tag name="KSO_WM_TEMPLATE_INDEX" val="2022803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33_5*l_h_i*1_1_1"/>
  <p:tag name="KSO_WM_TEMPLATE_CATEGORY" val="diagram"/>
  <p:tag name="KSO_WM_TEMPLATE_INDEX" val="202280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33_5*l_h_i*1_2_1"/>
  <p:tag name="KSO_WM_TEMPLATE_CATEGORY" val="diagram"/>
  <p:tag name="KSO_WM_TEMPLATE_INDEX" val="2022803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3_5*l_h_i*1_2_2"/>
  <p:tag name="KSO_WM_TEMPLATE_CATEGORY" val="diagram"/>
  <p:tag name="KSO_WM_TEMPLATE_INDEX" val="2022803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33_5*l_h_i*1_2_1"/>
  <p:tag name="KSO_WM_TEMPLATE_CATEGORY" val="diagram"/>
  <p:tag name="KSO_WM_TEMPLATE_INDEX" val="202280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汉仪文黑-55简"/>
        <a:ea typeface=""/>
        <a:cs typeface=""/>
        <a:font script="Jpan" typeface="游ゴシック Light"/>
        <a:font script="Hang" typeface="맑은 고딕"/>
        <a:font script="Hans" typeface="汉仪文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文黑-55简"/>
        <a:ea typeface=""/>
        <a:cs typeface=""/>
        <a:font script="Jpan" typeface="游ゴシック"/>
        <a:font script="Hang" typeface="맑은 고딕"/>
        <a:font script="Hans" typeface="汉仪文黑-55简"/>
        <a:font script="Hant" typeface="新細明體"/>
        <a:font script="Arab" typeface="汉仪文黑-55简"/>
        <a:font script="Hebr" typeface="汉仪文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文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3981</Words>
  <Application>WPS 演示</Application>
  <PresentationFormat>自定义</PresentationFormat>
  <Paragraphs>312</Paragraphs>
  <Slides>35</Slides>
  <Notes>0</Notes>
  <HiddenSlides>0</HiddenSlides>
  <MMClips>0</MMClips>
  <ScaleCrop>false</ScaleCrop>
  <HeadingPairs>
    <vt:vector size="6" baseType="variant">
      <vt:variant>
        <vt:lpstr>已用的字体</vt:lpstr>
      </vt:variant>
      <vt:variant>
        <vt:i4>24</vt:i4>
      </vt:variant>
      <vt:variant>
        <vt:lpstr>主题</vt:lpstr>
      </vt:variant>
      <vt:variant>
        <vt:i4>4</vt:i4>
      </vt:variant>
      <vt:variant>
        <vt:lpstr>幻灯片标题</vt:lpstr>
      </vt:variant>
      <vt:variant>
        <vt:i4>35</vt:i4>
      </vt:variant>
    </vt:vector>
  </HeadingPairs>
  <TitlesOfParts>
    <vt:vector size="63" baseType="lpstr">
      <vt:lpstr>Arial</vt:lpstr>
      <vt:lpstr>宋体</vt:lpstr>
      <vt:lpstr>Wingdings</vt:lpstr>
      <vt:lpstr>微软雅黑</vt:lpstr>
      <vt:lpstr>Arial Unicode MS</vt:lpstr>
      <vt:lpstr>Calibri Light</vt:lpstr>
      <vt:lpstr>Calibri</vt:lpstr>
      <vt:lpstr>汉仪文黑-55简</vt:lpstr>
      <vt:lpstr>汉仪雅酷黑简</vt:lpstr>
      <vt:lpstr>黑体</vt:lpstr>
      <vt:lpstr>思源黑体 CN Regular</vt:lpstr>
      <vt:lpstr>思源黑体 CN Normal</vt:lpstr>
      <vt:lpstr>OPPOSans R</vt:lpstr>
      <vt:lpstr>华文黑体</vt:lpstr>
      <vt:lpstr>Impact</vt:lpstr>
      <vt:lpstr>字魂105号-简雅黑</vt:lpstr>
      <vt:lpstr>思源黑体 CN Bold</vt:lpstr>
      <vt:lpstr>华康俪金黑W8(P)</vt:lpstr>
      <vt:lpstr>方正粗黑宋简体</vt:lpstr>
      <vt:lpstr>思源宋体 CN SemiBold</vt:lpstr>
      <vt:lpstr>Lato Light</vt:lpstr>
      <vt:lpstr>楷体</vt:lpstr>
      <vt:lpstr>思源黑体 CN Heavy</vt:lpstr>
      <vt:lpstr>Latha</vt:lpstr>
      <vt:lpstr>Office 主题</vt:lpstr>
      <vt:lpstr>Office 主题​​</vt:lpstr>
      <vt:lpstr>自定义设计方案</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dc:creator>
  <cp:lastModifiedBy>WPS_1672826785</cp:lastModifiedBy>
  <cp:revision>218</cp:revision>
  <dcterms:created xsi:type="dcterms:W3CDTF">2013-10-18T12:56:00Z</dcterms:created>
  <dcterms:modified xsi:type="dcterms:W3CDTF">2023-08-30T05:25:56Z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53DCF4ABE90F46A28E6B070E1E9E8633_13</vt:lpwstr>
  </property>
</Properties>
</file>