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51" r:id="rId6"/>
    <p:sldId id="352" r:id="rId8"/>
    <p:sldId id="354" r:id="rId9"/>
    <p:sldId id="332" r:id="rId10"/>
    <p:sldId id="355" r:id="rId11"/>
    <p:sldId id="358" r:id="rId12"/>
    <p:sldId id="264" r:id="rId13"/>
    <p:sldId id="318" r:id="rId14"/>
    <p:sldId id="353" r:id="rId15"/>
    <p:sldId id="357" r:id="rId16"/>
    <p:sldId id="356" r:id="rId17"/>
    <p:sldId id="323" r:id="rId18"/>
    <p:sldId id="324" r:id="rId19"/>
    <p:sldId id="322" r:id="rId20"/>
    <p:sldId id="321" r:id="rId21"/>
    <p:sldId id="320" r:id="rId22"/>
    <p:sldId id="330" r:id="rId23"/>
    <p:sldId id="329" r:id="rId24"/>
    <p:sldId id="327" r:id="rId25"/>
    <p:sldId id="326" r:id="rId26"/>
    <p:sldId id="359" r:id="rId27"/>
    <p:sldId id="362" r:id="rId28"/>
    <p:sldId id="325" r:id="rId29"/>
    <p:sldId id="319" r:id="rId30"/>
    <p:sldId id="262" r:id="rId31"/>
  </p:sldIdLst>
  <p:sldSz cx="12192000" cy="6858000"/>
  <p:notesSz cx="6858000" cy="9144000"/>
  <p:custDataLst>
    <p:tags r:id="rId3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1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74"/>
    <p:restoredTop sz="94660"/>
  </p:normalViewPr>
  <p:slideViewPr>
    <p:cSldViewPr snapToGrid="0" showGuides="1">
      <p:cViewPr>
        <p:scale>
          <a:sx n="90" d="100"/>
          <a:sy n="90" d="100"/>
        </p:scale>
        <p:origin x="-192" y="-78"/>
      </p:cViewPr>
      <p:guideLst>
        <p:guide orient="horz" pos="2160"/>
        <p:guide pos="381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tags" Target="tags/tag68.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117"/>
            </a:srgbClr>
          </a:solidFill>
          <a:ln w="12700">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buNone/>
            </a:pP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2401 w 864000"/>
              <a:gd name="T3" fmla="*/ 0 h 864000"/>
              <a:gd name="T4" fmla="*/ 862401 w 864000"/>
              <a:gd name="T5" fmla="*/ 261253 h 864000"/>
              <a:gd name="T6" fmla="*/ 749617 w 864000"/>
              <a:gd name="T7" fmla="*/ 261253 h 864000"/>
              <a:gd name="T8" fmla="*/ 749617 w 864000"/>
              <a:gd name="T9" fmla="*/ 112785 h 864000"/>
              <a:gd name="T10" fmla="*/ 112785 w 864000"/>
              <a:gd name="T11" fmla="*/ 112785 h 864000"/>
              <a:gd name="T12" fmla="*/ 112785 w 864000"/>
              <a:gd name="T13" fmla="*/ 749617 h 864000"/>
              <a:gd name="T14" fmla="*/ 246225 w 864000"/>
              <a:gd name="T15" fmla="*/ 749617 h 864000"/>
              <a:gd name="T16" fmla="*/ 246225 w 864000"/>
              <a:gd name="T17" fmla="*/ 862401 h 864000"/>
              <a:gd name="T18" fmla="*/ 0 w 864000"/>
              <a:gd name="T19" fmla="*/ 862401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lnTo>
                  <a:pt x="0" y="0"/>
                </a:lnTo>
                <a:close/>
              </a:path>
            </a:pathLst>
          </a:custGeom>
          <a:solidFill>
            <a:srgbClr val="FF9300"/>
          </a:solidFill>
          <a:ln w="12700" cap="flat" cmpd="sng">
            <a:noFill/>
            <a:bevel/>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media/image7.png"/><Relationship Id="rId7" Type="http://schemas.openxmlformats.org/officeDocument/2006/relationships/tags" Target="../tags/tag36.xml"/><Relationship Id="rId6" Type="http://schemas.openxmlformats.org/officeDocument/2006/relationships/image" Target="../media/image6.png"/><Relationship Id="rId5" Type="http://schemas.openxmlformats.org/officeDocument/2006/relationships/tags" Target="../tags/tag35.xml"/><Relationship Id="rId4" Type="http://schemas.openxmlformats.org/officeDocument/2006/relationships/image" Target="../media/image5.png"/><Relationship Id="rId3" Type="http://schemas.openxmlformats.org/officeDocument/2006/relationships/tags" Target="../tags/tag3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38.xml"/><Relationship Id="rId10" Type="http://schemas.openxmlformats.org/officeDocument/2006/relationships/image" Target="../media/image8.png"/><Relationship Id="rId1" Type="http://schemas.openxmlformats.org/officeDocument/2006/relationships/tags" Target="../tags/tag33.xml"/></Relationships>
</file>

<file path=ppt/slides/_rels/slide11.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8" Type="http://schemas.openxmlformats.org/officeDocument/2006/relationships/slideLayout" Target="../slideLayouts/slideLayout28.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0.jpeg"/><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7.jpeg"/><Relationship Id="rId1"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9.png"/><Relationship Id="rId1" Type="http://schemas.openxmlformats.org/officeDocument/2006/relationships/image" Target="../media/image38.jpeg"/></Relationships>
</file>

<file path=ppt/slides/_rels/slide21.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image" Target="../media/image7.png"/><Relationship Id="rId7" Type="http://schemas.openxmlformats.org/officeDocument/2006/relationships/tags" Target="../tags/tag59.xml"/><Relationship Id="rId6" Type="http://schemas.openxmlformats.org/officeDocument/2006/relationships/image" Target="../media/image6.png"/><Relationship Id="rId5" Type="http://schemas.openxmlformats.org/officeDocument/2006/relationships/tags" Target="../tags/tag58.xml"/><Relationship Id="rId4" Type="http://schemas.openxmlformats.org/officeDocument/2006/relationships/image" Target="../media/image5.png"/><Relationship Id="rId3" Type="http://schemas.openxmlformats.org/officeDocument/2006/relationships/tags" Target="../tags/tag57.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61.xml"/><Relationship Id="rId10" Type="http://schemas.openxmlformats.org/officeDocument/2006/relationships/image" Target="../media/image8.png"/><Relationship Id="rId1" Type="http://schemas.openxmlformats.org/officeDocument/2006/relationships/tags" Target="../tags/tag56.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4.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slideLayout" Target="../slideLayouts/slideLayout28.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7.png"/><Relationship Id="rId7" Type="http://schemas.openxmlformats.org/officeDocument/2006/relationships/tags" Target="../tags/tag22.xml"/><Relationship Id="rId6" Type="http://schemas.openxmlformats.org/officeDocument/2006/relationships/image" Target="../media/image6.png"/><Relationship Id="rId5" Type="http://schemas.openxmlformats.org/officeDocument/2006/relationships/tags" Target="../tags/tag21.xml"/><Relationship Id="rId4" Type="http://schemas.openxmlformats.org/officeDocument/2006/relationships/image" Target="../media/image5.png"/><Relationship Id="rId3" Type="http://schemas.openxmlformats.org/officeDocument/2006/relationships/tags" Target="../tags/tag20.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4.xml"/><Relationship Id="rId10" Type="http://schemas.openxmlformats.org/officeDocument/2006/relationships/image" Target="../media/image8.png"/><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1.jpeg"/><Relationship Id="rId2" Type="http://schemas.openxmlformats.org/officeDocument/2006/relationships/tags" Target="../tags/tag3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羽毛球基本技术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圆角矩形 1"/>
          <p:cNvSpPr/>
          <p:nvPr/>
        </p:nvSpPr>
        <p:spPr>
          <a:xfrm>
            <a:off x="817880" y="141097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 name="圆角矩形 3"/>
          <p:cNvSpPr/>
          <p:nvPr>
            <p:custDataLst>
              <p:tags r:id="rId1"/>
            </p:custDataLst>
          </p:nvPr>
        </p:nvSpPr>
        <p:spPr>
          <a:xfrm>
            <a:off x="5223510" y="494284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 name="圆角矩形 4"/>
          <p:cNvSpPr/>
          <p:nvPr>
            <p:custDataLst>
              <p:tags r:id="rId2"/>
            </p:custDataLst>
          </p:nvPr>
        </p:nvSpPr>
        <p:spPr>
          <a:xfrm>
            <a:off x="9849485" y="342900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圆角矩形 5"/>
          <p:cNvSpPr/>
          <p:nvPr>
            <p:custDataLst>
              <p:tags r:id="rId3"/>
            </p:custDataLst>
          </p:nvPr>
        </p:nvSpPr>
        <p:spPr>
          <a:xfrm>
            <a:off x="6928485" y="342900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圆角矩形 7"/>
          <p:cNvSpPr/>
          <p:nvPr>
            <p:custDataLst>
              <p:tags r:id="rId4"/>
            </p:custDataLst>
          </p:nvPr>
        </p:nvSpPr>
        <p:spPr>
          <a:xfrm>
            <a:off x="3724910" y="342900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圆角矩形 8"/>
          <p:cNvSpPr/>
          <p:nvPr>
            <p:custDataLst>
              <p:tags r:id="rId5"/>
            </p:custDataLst>
          </p:nvPr>
        </p:nvSpPr>
        <p:spPr>
          <a:xfrm>
            <a:off x="831850" y="342900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 name="圆角矩形 12"/>
          <p:cNvSpPr/>
          <p:nvPr>
            <p:custDataLst>
              <p:tags r:id="rId6"/>
            </p:custDataLst>
          </p:nvPr>
        </p:nvSpPr>
        <p:spPr>
          <a:xfrm>
            <a:off x="9849485" y="141097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圆角矩形 13"/>
          <p:cNvSpPr/>
          <p:nvPr>
            <p:custDataLst>
              <p:tags r:id="rId7"/>
            </p:custDataLst>
          </p:nvPr>
        </p:nvSpPr>
        <p:spPr>
          <a:xfrm>
            <a:off x="6928485" y="141097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 name="圆角矩形 14"/>
          <p:cNvSpPr/>
          <p:nvPr>
            <p:custDataLst>
              <p:tags r:id="rId8"/>
            </p:custDataLst>
          </p:nvPr>
        </p:nvSpPr>
        <p:spPr>
          <a:xfrm>
            <a:off x="3724910" y="1410970"/>
            <a:ext cx="2018030" cy="1114425"/>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文本框 15"/>
          <p:cNvSpPr txBox="1"/>
          <p:nvPr/>
        </p:nvSpPr>
        <p:spPr>
          <a:xfrm>
            <a:off x="1273810" y="1783715"/>
            <a:ext cx="1105535" cy="368300"/>
          </a:xfrm>
          <a:prstGeom prst="rect">
            <a:avLst/>
          </a:prstGeom>
          <a:noFill/>
        </p:spPr>
        <p:txBody>
          <a:bodyPr wrap="square" rtlCol="0">
            <a:spAutoFit/>
          </a:bodyPr>
          <a:p>
            <a:pPr algn="ctr"/>
            <a:r>
              <a:rPr lang="zh-CN" altLang="en-US" b="1">
                <a:solidFill>
                  <a:schemeClr val="bg1"/>
                </a:solidFill>
              </a:rPr>
              <a:t>握拍</a:t>
            </a:r>
            <a:endParaRPr lang="zh-CN" altLang="en-US" b="1">
              <a:solidFill>
                <a:schemeClr val="bg1"/>
              </a:solidFill>
            </a:endParaRPr>
          </a:p>
        </p:txBody>
      </p:sp>
      <p:sp>
        <p:nvSpPr>
          <p:cNvPr id="20" name="文本框 19"/>
          <p:cNvSpPr txBox="1"/>
          <p:nvPr>
            <p:custDataLst>
              <p:tags r:id="rId9"/>
            </p:custDataLst>
          </p:nvPr>
        </p:nvSpPr>
        <p:spPr>
          <a:xfrm>
            <a:off x="7241540" y="3663315"/>
            <a:ext cx="1413510" cy="645160"/>
          </a:xfrm>
          <a:prstGeom prst="rect">
            <a:avLst/>
          </a:prstGeom>
          <a:noFill/>
        </p:spPr>
        <p:txBody>
          <a:bodyPr wrap="square" rtlCol="0">
            <a:spAutoFit/>
          </a:bodyPr>
          <a:p>
            <a:pPr algn="ctr"/>
            <a:r>
              <a:rPr lang="zh-CN" altLang="en-US" b="1">
                <a:solidFill>
                  <a:schemeClr val="bg1"/>
                </a:solidFill>
              </a:rPr>
              <a:t>正反手挑球技术</a:t>
            </a:r>
            <a:endParaRPr lang="zh-CN" altLang="en-US" b="1">
              <a:solidFill>
                <a:schemeClr val="bg1"/>
              </a:solidFill>
            </a:endParaRPr>
          </a:p>
        </p:txBody>
      </p:sp>
      <p:sp>
        <p:nvSpPr>
          <p:cNvPr id="21" name="文本框 20"/>
          <p:cNvSpPr txBox="1"/>
          <p:nvPr>
            <p:custDataLst>
              <p:tags r:id="rId10"/>
            </p:custDataLst>
          </p:nvPr>
        </p:nvSpPr>
        <p:spPr>
          <a:xfrm>
            <a:off x="4180205" y="3663315"/>
            <a:ext cx="1355090" cy="645160"/>
          </a:xfrm>
          <a:prstGeom prst="rect">
            <a:avLst/>
          </a:prstGeom>
          <a:noFill/>
        </p:spPr>
        <p:txBody>
          <a:bodyPr wrap="square" rtlCol="0">
            <a:spAutoFit/>
          </a:bodyPr>
          <a:p>
            <a:pPr algn="ctr"/>
            <a:r>
              <a:rPr lang="zh-CN" altLang="en-US" b="1">
                <a:solidFill>
                  <a:schemeClr val="bg1"/>
                </a:solidFill>
              </a:rPr>
              <a:t>正反手抽球技术</a:t>
            </a:r>
            <a:endParaRPr lang="zh-CN" altLang="en-US" b="1">
              <a:solidFill>
                <a:schemeClr val="bg1"/>
              </a:solidFill>
            </a:endParaRPr>
          </a:p>
        </p:txBody>
      </p:sp>
      <p:sp>
        <p:nvSpPr>
          <p:cNvPr id="22" name="文本框 21"/>
          <p:cNvSpPr txBox="1"/>
          <p:nvPr>
            <p:custDataLst>
              <p:tags r:id="rId11"/>
            </p:custDataLst>
          </p:nvPr>
        </p:nvSpPr>
        <p:spPr>
          <a:xfrm>
            <a:off x="1090295" y="3663315"/>
            <a:ext cx="1485900" cy="645160"/>
          </a:xfrm>
          <a:prstGeom prst="rect">
            <a:avLst/>
          </a:prstGeom>
          <a:noFill/>
        </p:spPr>
        <p:txBody>
          <a:bodyPr wrap="square" rtlCol="0">
            <a:spAutoFit/>
          </a:bodyPr>
          <a:p>
            <a:pPr algn="ctr"/>
            <a:r>
              <a:rPr lang="zh-CN" altLang="en-US" b="1">
                <a:solidFill>
                  <a:schemeClr val="bg1"/>
                </a:solidFill>
              </a:rPr>
              <a:t>正、反手击高远球技术</a:t>
            </a:r>
            <a:endParaRPr lang="zh-CN" altLang="en-US" b="1">
              <a:solidFill>
                <a:schemeClr val="bg1"/>
              </a:solidFill>
            </a:endParaRPr>
          </a:p>
        </p:txBody>
      </p:sp>
      <p:sp>
        <p:nvSpPr>
          <p:cNvPr id="23" name="文本框 22"/>
          <p:cNvSpPr txBox="1"/>
          <p:nvPr>
            <p:custDataLst>
              <p:tags r:id="rId12"/>
            </p:custDataLst>
          </p:nvPr>
        </p:nvSpPr>
        <p:spPr>
          <a:xfrm>
            <a:off x="10112375" y="1783715"/>
            <a:ext cx="1655445" cy="368300"/>
          </a:xfrm>
          <a:prstGeom prst="rect">
            <a:avLst/>
          </a:prstGeom>
          <a:noFill/>
        </p:spPr>
        <p:txBody>
          <a:bodyPr wrap="square" rtlCol="0">
            <a:spAutoFit/>
          </a:bodyPr>
          <a:p>
            <a:pPr algn="ctr"/>
            <a:r>
              <a:rPr lang="zh-CN" altLang="en-US" b="1">
                <a:solidFill>
                  <a:schemeClr val="bg1"/>
                </a:solidFill>
              </a:rPr>
              <a:t>场上基本步法</a:t>
            </a:r>
            <a:endParaRPr lang="zh-CN" altLang="en-US" b="1">
              <a:solidFill>
                <a:schemeClr val="bg1"/>
              </a:solidFill>
            </a:endParaRPr>
          </a:p>
        </p:txBody>
      </p:sp>
      <p:sp>
        <p:nvSpPr>
          <p:cNvPr id="24" name="文本框 23"/>
          <p:cNvSpPr txBox="1"/>
          <p:nvPr>
            <p:custDataLst>
              <p:tags r:id="rId13"/>
            </p:custDataLst>
          </p:nvPr>
        </p:nvSpPr>
        <p:spPr>
          <a:xfrm>
            <a:off x="7088505" y="1645285"/>
            <a:ext cx="1678305" cy="645160"/>
          </a:xfrm>
          <a:prstGeom prst="rect">
            <a:avLst/>
          </a:prstGeom>
          <a:noFill/>
        </p:spPr>
        <p:txBody>
          <a:bodyPr wrap="square" rtlCol="0">
            <a:spAutoFit/>
          </a:bodyPr>
          <a:p>
            <a:pPr algn="ctr"/>
            <a:r>
              <a:rPr lang="zh-CN" altLang="en-US" b="1">
                <a:solidFill>
                  <a:schemeClr val="bg1"/>
                </a:solidFill>
              </a:rPr>
              <a:t>接发球的站位和姿势</a:t>
            </a:r>
            <a:endParaRPr lang="zh-CN" altLang="en-US" b="1">
              <a:solidFill>
                <a:schemeClr val="bg1"/>
              </a:solidFill>
            </a:endParaRPr>
          </a:p>
        </p:txBody>
      </p:sp>
      <p:sp>
        <p:nvSpPr>
          <p:cNvPr id="25" name="文本框 24"/>
          <p:cNvSpPr txBox="1"/>
          <p:nvPr>
            <p:custDataLst>
              <p:tags r:id="rId14"/>
            </p:custDataLst>
          </p:nvPr>
        </p:nvSpPr>
        <p:spPr>
          <a:xfrm>
            <a:off x="2035810" y="2545715"/>
            <a:ext cx="1105535" cy="368300"/>
          </a:xfrm>
          <a:prstGeom prst="rect">
            <a:avLst/>
          </a:prstGeom>
          <a:noFill/>
        </p:spPr>
        <p:txBody>
          <a:bodyPr wrap="square" rtlCol="0">
            <a:spAutoFit/>
          </a:bodyPr>
          <a:p>
            <a:pPr algn="ctr"/>
            <a:r>
              <a:rPr lang="zh-CN" altLang="en-US" b="1">
                <a:solidFill>
                  <a:schemeClr val="bg1"/>
                </a:solidFill>
              </a:rPr>
              <a:t>握拍</a:t>
            </a:r>
            <a:endParaRPr lang="zh-CN" altLang="en-US" b="1">
              <a:solidFill>
                <a:schemeClr val="bg1"/>
              </a:solidFill>
            </a:endParaRPr>
          </a:p>
        </p:txBody>
      </p:sp>
      <p:sp>
        <p:nvSpPr>
          <p:cNvPr id="26" name="文本框 25"/>
          <p:cNvSpPr txBox="1"/>
          <p:nvPr>
            <p:custDataLst>
              <p:tags r:id="rId15"/>
            </p:custDataLst>
          </p:nvPr>
        </p:nvSpPr>
        <p:spPr>
          <a:xfrm>
            <a:off x="4180205" y="1783715"/>
            <a:ext cx="1105535" cy="368300"/>
          </a:xfrm>
          <a:prstGeom prst="rect">
            <a:avLst/>
          </a:prstGeom>
          <a:noFill/>
        </p:spPr>
        <p:txBody>
          <a:bodyPr wrap="square" rtlCol="0">
            <a:spAutoFit/>
          </a:bodyPr>
          <a:p>
            <a:pPr algn="ctr"/>
            <a:r>
              <a:rPr lang="zh-CN" altLang="en-US" b="1">
                <a:solidFill>
                  <a:schemeClr val="bg1"/>
                </a:solidFill>
              </a:rPr>
              <a:t>发球</a:t>
            </a:r>
            <a:endParaRPr lang="zh-CN" altLang="en-US" b="1">
              <a:solidFill>
                <a:schemeClr val="bg1"/>
              </a:solidFill>
            </a:endParaRPr>
          </a:p>
        </p:txBody>
      </p:sp>
      <p:sp>
        <p:nvSpPr>
          <p:cNvPr id="27" name="文本框 26"/>
          <p:cNvSpPr txBox="1"/>
          <p:nvPr>
            <p:custDataLst>
              <p:tags r:id="rId16"/>
            </p:custDataLst>
          </p:nvPr>
        </p:nvSpPr>
        <p:spPr>
          <a:xfrm>
            <a:off x="10221595" y="3802380"/>
            <a:ext cx="1350645" cy="368300"/>
          </a:xfrm>
          <a:prstGeom prst="rect">
            <a:avLst/>
          </a:prstGeom>
          <a:noFill/>
        </p:spPr>
        <p:txBody>
          <a:bodyPr wrap="square" rtlCol="0">
            <a:spAutoFit/>
          </a:bodyPr>
          <a:p>
            <a:pPr algn="ctr"/>
            <a:r>
              <a:rPr lang="zh-CN" altLang="en-US" b="1">
                <a:solidFill>
                  <a:schemeClr val="bg1"/>
                </a:solidFill>
              </a:rPr>
              <a:t>网前球技术</a:t>
            </a:r>
            <a:endParaRPr lang="zh-CN" altLang="en-US" b="1">
              <a:solidFill>
                <a:schemeClr val="bg1"/>
              </a:solidFill>
            </a:endParaRPr>
          </a:p>
        </p:txBody>
      </p:sp>
      <p:sp>
        <p:nvSpPr>
          <p:cNvPr id="28" name="文本框 27"/>
          <p:cNvSpPr txBox="1"/>
          <p:nvPr>
            <p:custDataLst>
              <p:tags r:id="rId17"/>
            </p:custDataLst>
          </p:nvPr>
        </p:nvSpPr>
        <p:spPr>
          <a:xfrm>
            <a:off x="5742940" y="5316220"/>
            <a:ext cx="1105535" cy="368300"/>
          </a:xfrm>
          <a:prstGeom prst="rect">
            <a:avLst/>
          </a:prstGeom>
          <a:noFill/>
        </p:spPr>
        <p:txBody>
          <a:bodyPr wrap="square" rtlCol="0">
            <a:spAutoFit/>
          </a:bodyPr>
          <a:p>
            <a:pPr algn="ctr"/>
            <a:r>
              <a:rPr lang="zh-CN" altLang="en-US" b="1">
                <a:solidFill>
                  <a:schemeClr val="bg1"/>
                </a:solidFill>
              </a:rPr>
              <a:t>杀球技术</a:t>
            </a:r>
            <a:endParaRPr lang="zh-CN" altLang="en-US" b="1">
              <a:solidFill>
                <a:schemeClr val="bg1"/>
              </a:solidFill>
            </a:endParaRPr>
          </a:p>
        </p:txBody>
      </p:sp>
    </p:spTree>
  </p:cSld>
  <p:clrMapOvr>
    <a:masterClrMapping/>
  </p:clrMapOvr>
  <p:transition>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矩形 18"/>
          <p:cNvSpPr/>
          <p:nvPr/>
        </p:nvSpPr>
        <p:spPr>
          <a:xfrm>
            <a:off x="977900" y="699770"/>
            <a:ext cx="10780713" cy="417513"/>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一、握拍</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73" name="Picture 2"/>
          <p:cNvPicPr>
            <a:picLocks noChangeAspect="1"/>
          </p:cNvPicPr>
          <p:nvPr/>
        </p:nvPicPr>
        <p:blipFill>
          <a:blip r:embed="rId1"/>
          <a:stretch>
            <a:fillRect/>
          </a:stretch>
        </p:blipFill>
        <p:spPr>
          <a:xfrm>
            <a:off x="1643063" y="1698625"/>
            <a:ext cx="3186112" cy="1943100"/>
          </a:xfrm>
          <a:prstGeom prst="rect">
            <a:avLst/>
          </a:prstGeom>
          <a:noFill/>
          <a:ln w="9525">
            <a:noFill/>
          </a:ln>
        </p:spPr>
      </p:pic>
      <p:pic>
        <p:nvPicPr>
          <p:cNvPr id="7174" name="Picture 3"/>
          <p:cNvPicPr>
            <a:picLocks noChangeAspect="1"/>
          </p:cNvPicPr>
          <p:nvPr/>
        </p:nvPicPr>
        <p:blipFill>
          <a:blip r:embed="rId2"/>
          <a:stretch>
            <a:fillRect/>
          </a:stretch>
        </p:blipFill>
        <p:spPr>
          <a:xfrm>
            <a:off x="5292725" y="1552575"/>
            <a:ext cx="2022475" cy="2235200"/>
          </a:xfrm>
          <a:prstGeom prst="rect">
            <a:avLst/>
          </a:prstGeom>
          <a:noFill/>
          <a:ln w="9525">
            <a:noFill/>
          </a:ln>
        </p:spPr>
      </p:pic>
      <p:pic>
        <p:nvPicPr>
          <p:cNvPr id="7175" name="Picture 4"/>
          <p:cNvPicPr>
            <a:picLocks noChangeAspect="1"/>
          </p:cNvPicPr>
          <p:nvPr/>
        </p:nvPicPr>
        <p:blipFill>
          <a:blip r:embed="rId3"/>
          <a:stretch>
            <a:fillRect/>
          </a:stretch>
        </p:blipFill>
        <p:spPr>
          <a:xfrm>
            <a:off x="8039100" y="1552575"/>
            <a:ext cx="2032000" cy="2235200"/>
          </a:xfrm>
          <a:prstGeom prst="rect">
            <a:avLst/>
          </a:prstGeom>
          <a:noFill/>
          <a:ln w="9525">
            <a:noFill/>
          </a:ln>
        </p:spPr>
      </p:pic>
      <p:sp>
        <p:nvSpPr>
          <p:cNvPr id="7176" name="矩形 1"/>
          <p:cNvSpPr/>
          <p:nvPr/>
        </p:nvSpPr>
        <p:spPr>
          <a:xfrm>
            <a:off x="5634038" y="3967163"/>
            <a:ext cx="1339850" cy="369887"/>
          </a:xfrm>
          <a:prstGeom prst="rect">
            <a:avLst/>
          </a:prstGeom>
          <a:noFill/>
          <a:ln w="9525">
            <a:noFill/>
          </a:ln>
        </p:spPr>
        <p:txBody>
          <a:bodyPr wrap="none">
            <a:spAutoFit/>
          </a:bodyPr>
          <a:p>
            <a:r>
              <a:rPr lang="zh-CN" altLang="en-US" dirty="0">
                <a:latin typeface="黑体" panose="02010600030101010101" charset="-122"/>
                <a:ea typeface="黑体" panose="02010600030101010101" charset="-122"/>
              </a:rPr>
              <a:t>正手握拍法</a:t>
            </a:r>
            <a:endParaRPr lang="zh-CN" altLang="en-US" dirty="0">
              <a:latin typeface="黑体" panose="02010600030101010101" charset="-122"/>
              <a:ea typeface="黑体" panose="02010600030101010101" charset="-122"/>
            </a:endParaRPr>
          </a:p>
        </p:txBody>
      </p:sp>
      <p:sp>
        <p:nvSpPr>
          <p:cNvPr id="7177" name="矩形 2"/>
          <p:cNvSpPr/>
          <p:nvPr/>
        </p:nvSpPr>
        <p:spPr>
          <a:xfrm>
            <a:off x="1525588" y="4638675"/>
            <a:ext cx="9340850" cy="1252855"/>
          </a:xfrm>
          <a:prstGeom prst="rect">
            <a:avLst/>
          </a:prstGeom>
          <a:noFill/>
          <a:ln w="25400" cap="flat" cmpd="sng">
            <a:solidFill>
              <a:schemeClr val="accent1"/>
            </a:solidFill>
            <a:prstDash val="dashDot"/>
            <a:miter/>
            <a:headEnd type="none" w="med" len="med"/>
            <a:tailEnd type="none" w="med" len="med"/>
          </a:ln>
        </p:spPr>
        <p:txBody>
          <a:bodyPr>
            <a:spAutoFit/>
          </a:bodyPr>
          <a:p>
            <a:pPr algn="just">
              <a:lnSpc>
                <a:spcPct val="140000"/>
              </a:lnSpc>
            </a:pPr>
            <a:r>
              <a:rPr lang="zh-CN" altLang="en-US" dirty="0">
                <a:solidFill>
                  <a:srgbClr val="545454"/>
                </a:solidFill>
                <a:latin typeface="微软雅黑" panose="020B0503020204020204" pitchFamily="34" charset="-122"/>
                <a:ea typeface="微软雅黑" panose="020B0503020204020204" pitchFamily="34" charset="-122"/>
              </a:rPr>
              <a:t>       握拍之前，先用左手拿住球拍，使拍面与地面垂直，再张开右手，使手掌下部靠在球拍的握柄底托部位，虎口对着球拍框。小指、无名指、中指自然并拢，食指与中指稍稍分开，自然弯曲并贴在拍柄上。</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8"/>
          <p:cNvSpPr/>
          <p:nvPr/>
        </p:nvSpPr>
        <p:spPr>
          <a:xfrm>
            <a:off x="977900" y="699770"/>
            <a:ext cx="10780713" cy="417513"/>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一、握拍</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196" name="Picture 2"/>
          <p:cNvPicPr>
            <a:picLocks noChangeAspect="1"/>
          </p:cNvPicPr>
          <p:nvPr/>
        </p:nvPicPr>
        <p:blipFill>
          <a:blip r:embed="rId1"/>
          <a:stretch>
            <a:fillRect/>
          </a:stretch>
        </p:blipFill>
        <p:spPr>
          <a:xfrm>
            <a:off x="3263900" y="1446213"/>
            <a:ext cx="2573338" cy="2444750"/>
          </a:xfrm>
          <a:prstGeom prst="rect">
            <a:avLst/>
          </a:prstGeom>
          <a:noFill/>
          <a:ln w="9525">
            <a:noFill/>
          </a:ln>
        </p:spPr>
      </p:pic>
      <p:pic>
        <p:nvPicPr>
          <p:cNvPr id="8197" name="Picture 3"/>
          <p:cNvPicPr>
            <a:picLocks noChangeAspect="1"/>
          </p:cNvPicPr>
          <p:nvPr/>
        </p:nvPicPr>
        <p:blipFill>
          <a:blip r:embed="rId2"/>
          <a:stretch>
            <a:fillRect/>
          </a:stretch>
        </p:blipFill>
        <p:spPr>
          <a:xfrm>
            <a:off x="6156325" y="1446213"/>
            <a:ext cx="2578100" cy="2451100"/>
          </a:xfrm>
          <a:prstGeom prst="rect">
            <a:avLst/>
          </a:prstGeom>
          <a:noFill/>
          <a:ln w="9525">
            <a:noFill/>
          </a:ln>
        </p:spPr>
      </p:pic>
      <p:sp>
        <p:nvSpPr>
          <p:cNvPr id="8198" name="矩形 1"/>
          <p:cNvSpPr/>
          <p:nvPr/>
        </p:nvSpPr>
        <p:spPr>
          <a:xfrm>
            <a:off x="5273675" y="3978275"/>
            <a:ext cx="1339850" cy="368300"/>
          </a:xfrm>
          <a:prstGeom prst="rect">
            <a:avLst/>
          </a:prstGeom>
          <a:noFill/>
          <a:ln w="9525">
            <a:noFill/>
          </a:ln>
        </p:spPr>
        <p:txBody>
          <a:bodyPr wrap="none">
            <a:spAutoFit/>
          </a:bodyPr>
          <a:p>
            <a:r>
              <a:rPr lang="zh-CN" altLang="en-US" dirty="0">
                <a:latin typeface="黑体" panose="02010600030101010101" charset="-122"/>
                <a:ea typeface="黑体" panose="02010600030101010101" charset="-122"/>
              </a:rPr>
              <a:t>反手握拍法</a:t>
            </a:r>
            <a:endParaRPr lang="zh-CN" altLang="en-US" dirty="0">
              <a:latin typeface="黑体" panose="02010600030101010101" charset="-122"/>
              <a:ea typeface="黑体" panose="02010600030101010101" charset="-122"/>
            </a:endParaRPr>
          </a:p>
        </p:txBody>
      </p:sp>
      <p:sp>
        <p:nvSpPr>
          <p:cNvPr id="8199" name="矩形 7"/>
          <p:cNvSpPr/>
          <p:nvPr/>
        </p:nvSpPr>
        <p:spPr>
          <a:xfrm>
            <a:off x="1525588" y="4512310"/>
            <a:ext cx="9340850" cy="1337945"/>
          </a:xfrm>
          <a:prstGeom prst="rect">
            <a:avLst/>
          </a:prstGeom>
          <a:noFill/>
          <a:ln w="25400" cap="flat" cmpd="sng">
            <a:solidFill>
              <a:schemeClr val="accent1"/>
            </a:solidFill>
            <a:prstDash val="dashDot"/>
            <a:miter/>
            <a:headEnd type="none" w="med" len="med"/>
            <a:tailEnd type="none" w="med" len="med"/>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是在正手握拍的基础上，把球拍框往外转（即往左方向转），拇指前内侧部位贴在拍柄的窄面部位，食指往中指、无名指、小指并拢。通常反手握拍的时候，手心与拍柄之间有一定的空隙，这样的握拍法有利于手腕力量和手指力量的灵活运用。</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8"/>
          <p:cNvSpPr/>
          <p:nvPr/>
        </p:nvSpPr>
        <p:spPr>
          <a:xfrm>
            <a:off x="914400" y="438785"/>
            <a:ext cx="10780713" cy="452438"/>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二、发球</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0" name="矩形 1"/>
          <p:cNvSpPr/>
          <p:nvPr/>
        </p:nvSpPr>
        <p:spPr>
          <a:xfrm>
            <a:off x="914400" y="891223"/>
            <a:ext cx="10391775" cy="1087755"/>
          </a:xfrm>
          <a:prstGeom prst="rect">
            <a:avLst/>
          </a:prstGeom>
          <a:noFill/>
          <a:ln w="9525">
            <a:noFill/>
          </a:ln>
        </p:spPr>
        <p:txBody>
          <a:bodyPr>
            <a:spAutoFit/>
          </a:bodyPr>
          <a:p>
            <a:pPr algn="just">
              <a:lnSpc>
                <a:spcPct val="120000"/>
              </a:lnSpc>
            </a:pPr>
            <a:r>
              <a:rPr lang="zh-CN" altLang="en-US" dirty="0">
                <a:solidFill>
                  <a:srgbClr val="545454"/>
                </a:solidFill>
                <a:latin typeface="微软雅黑" panose="020B0503020204020204" pitchFamily="34" charset="-122"/>
                <a:ea typeface="微软雅黑" panose="020B0503020204020204" pitchFamily="34" charset="-122"/>
              </a:rPr>
              <a:t>（一）正手发球技术</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20000"/>
              </a:lnSpc>
            </a:pPr>
            <a:r>
              <a:rPr lang="zh-CN" altLang="en-US" dirty="0">
                <a:solidFill>
                  <a:srgbClr val="545454"/>
                </a:solidFill>
                <a:latin typeface="微软雅黑" panose="020B0503020204020204" pitchFamily="34" charset="-122"/>
                <a:ea typeface="微软雅黑" panose="020B0503020204020204" pitchFamily="34" charset="-122"/>
              </a:rPr>
              <a:t>正手发球准备姿势。两脚自然分开，左脚在前，脚尖对网，右脚在后，脚尖稍斜，重心在右脚上。左手手指夹持羽毛球的中部，自然抬举至胸前方。</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9221" name="Picture 2"/>
          <p:cNvPicPr>
            <a:picLocks noChangeAspect="1"/>
          </p:cNvPicPr>
          <p:nvPr/>
        </p:nvPicPr>
        <p:blipFill>
          <a:blip r:embed="rId1"/>
          <a:stretch>
            <a:fillRect/>
          </a:stretch>
        </p:blipFill>
        <p:spPr>
          <a:xfrm>
            <a:off x="1162050" y="1962150"/>
            <a:ext cx="1401763" cy="1881188"/>
          </a:xfrm>
          <a:prstGeom prst="rect">
            <a:avLst/>
          </a:prstGeom>
          <a:noFill/>
          <a:ln w="9525">
            <a:noFill/>
          </a:ln>
        </p:spPr>
      </p:pic>
      <p:pic>
        <p:nvPicPr>
          <p:cNvPr id="9222" name="Picture 3"/>
          <p:cNvPicPr>
            <a:picLocks noChangeAspect="1"/>
          </p:cNvPicPr>
          <p:nvPr/>
        </p:nvPicPr>
        <p:blipFill>
          <a:blip r:embed="rId2"/>
          <a:stretch>
            <a:fillRect/>
          </a:stretch>
        </p:blipFill>
        <p:spPr>
          <a:xfrm>
            <a:off x="2803525" y="1978025"/>
            <a:ext cx="1295400" cy="1881188"/>
          </a:xfrm>
          <a:prstGeom prst="rect">
            <a:avLst/>
          </a:prstGeom>
          <a:noFill/>
          <a:ln w="9525">
            <a:noFill/>
          </a:ln>
        </p:spPr>
      </p:pic>
      <p:pic>
        <p:nvPicPr>
          <p:cNvPr id="9223" name="Picture 4"/>
          <p:cNvPicPr>
            <a:picLocks noChangeAspect="1"/>
          </p:cNvPicPr>
          <p:nvPr/>
        </p:nvPicPr>
        <p:blipFill>
          <a:blip r:embed="rId3"/>
          <a:stretch>
            <a:fillRect/>
          </a:stretch>
        </p:blipFill>
        <p:spPr>
          <a:xfrm>
            <a:off x="1081088" y="4229100"/>
            <a:ext cx="1428750" cy="1962150"/>
          </a:xfrm>
          <a:prstGeom prst="rect">
            <a:avLst/>
          </a:prstGeom>
          <a:noFill/>
          <a:ln w="9525">
            <a:noFill/>
          </a:ln>
        </p:spPr>
      </p:pic>
      <p:pic>
        <p:nvPicPr>
          <p:cNvPr id="9224" name="Picture 5"/>
          <p:cNvPicPr>
            <a:picLocks noChangeAspect="1"/>
          </p:cNvPicPr>
          <p:nvPr/>
        </p:nvPicPr>
        <p:blipFill>
          <a:blip r:embed="rId4"/>
          <a:stretch>
            <a:fillRect/>
          </a:stretch>
        </p:blipFill>
        <p:spPr>
          <a:xfrm>
            <a:off x="2830513" y="4229100"/>
            <a:ext cx="1416050" cy="1962150"/>
          </a:xfrm>
          <a:prstGeom prst="rect">
            <a:avLst/>
          </a:prstGeom>
          <a:noFill/>
          <a:ln w="9525">
            <a:noFill/>
          </a:ln>
        </p:spPr>
      </p:pic>
      <p:sp>
        <p:nvSpPr>
          <p:cNvPr id="9225" name="矩形 2"/>
          <p:cNvSpPr/>
          <p:nvPr/>
        </p:nvSpPr>
        <p:spPr>
          <a:xfrm>
            <a:off x="1841500" y="3848100"/>
            <a:ext cx="1568450" cy="369888"/>
          </a:xfrm>
          <a:prstGeom prst="rect">
            <a:avLst/>
          </a:prstGeom>
          <a:noFill/>
          <a:ln w="9525">
            <a:noFill/>
          </a:ln>
        </p:spPr>
        <p:txBody>
          <a:bodyPr wrap="none">
            <a:spAutoFit/>
          </a:bodyPr>
          <a:p>
            <a:r>
              <a:rPr lang="zh-CN" altLang="en-US" dirty="0">
                <a:solidFill>
                  <a:srgbClr val="C00000"/>
                </a:solidFill>
                <a:latin typeface="黑体" panose="02010600030101010101" charset="-122"/>
                <a:ea typeface="黑体" panose="02010600030101010101" charset="-122"/>
              </a:rPr>
              <a:t>正手发高远球</a:t>
            </a:r>
            <a:endParaRPr lang="zh-CN" altLang="en-US" dirty="0">
              <a:solidFill>
                <a:srgbClr val="C00000"/>
              </a:solidFill>
              <a:latin typeface="黑体" panose="02010600030101010101" charset="-122"/>
              <a:ea typeface="黑体" panose="02010600030101010101" charset="-122"/>
            </a:endParaRPr>
          </a:p>
        </p:txBody>
      </p:sp>
      <p:pic>
        <p:nvPicPr>
          <p:cNvPr id="9226" name="Picture 6"/>
          <p:cNvPicPr>
            <a:picLocks noChangeAspect="1"/>
          </p:cNvPicPr>
          <p:nvPr/>
        </p:nvPicPr>
        <p:blipFill>
          <a:blip r:embed="rId5"/>
          <a:stretch>
            <a:fillRect/>
          </a:stretch>
        </p:blipFill>
        <p:spPr>
          <a:xfrm>
            <a:off x="6303963" y="1978025"/>
            <a:ext cx="1770062" cy="1909763"/>
          </a:xfrm>
          <a:prstGeom prst="rect">
            <a:avLst/>
          </a:prstGeom>
          <a:noFill/>
          <a:ln w="9525">
            <a:noFill/>
          </a:ln>
        </p:spPr>
      </p:pic>
      <p:pic>
        <p:nvPicPr>
          <p:cNvPr id="9227" name="Picture 7"/>
          <p:cNvPicPr>
            <a:picLocks noChangeAspect="1"/>
          </p:cNvPicPr>
          <p:nvPr/>
        </p:nvPicPr>
        <p:blipFill>
          <a:blip r:embed="rId6"/>
          <a:stretch>
            <a:fillRect/>
          </a:stretch>
        </p:blipFill>
        <p:spPr>
          <a:xfrm>
            <a:off x="8277225" y="1962150"/>
            <a:ext cx="1263650" cy="1866900"/>
          </a:xfrm>
          <a:prstGeom prst="rect">
            <a:avLst/>
          </a:prstGeom>
          <a:noFill/>
          <a:ln w="9525">
            <a:noFill/>
          </a:ln>
        </p:spPr>
      </p:pic>
      <p:sp>
        <p:nvSpPr>
          <p:cNvPr id="9228" name="矩形 12"/>
          <p:cNvSpPr/>
          <p:nvPr/>
        </p:nvSpPr>
        <p:spPr>
          <a:xfrm>
            <a:off x="9659938" y="2932113"/>
            <a:ext cx="1570037" cy="369887"/>
          </a:xfrm>
          <a:prstGeom prst="rect">
            <a:avLst/>
          </a:prstGeom>
          <a:noFill/>
          <a:ln w="9525">
            <a:noFill/>
          </a:ln>
        </p:spPr>
        <p:txBody>
          <a:bodyPr wrap="none">
            <a:spAutoFit/>
          </a:bodyPr>
          <a:p>
            <a:r>
              <a:rPr lang="zh-CN" altLang="en-US" dirty="0">
                <a:solidFill>
                  <a:srgbClr val="C00000"/>
                </a:solidFill>
                <a:latin typeface="黑体" panose="02010600030101010101" charset="-122"/>
                <a:ea typeface="黑体" panose="02010600030101010101" charset="-122"/>
              </a:rPr>
              <a:t>正手发平高球</a:t>
            </a:r>
            <a:endParaRPr lang="zh-CN" altLang="en-US" dirty="0">
              <a:solidFill>
                <a:srgbClr val="C00000"/>
              </a:solidFill>
              <a:latin typeface="黑体" panose="02010600030101010101" charset="-122"/>
              <a:ea typeface="黑体" panose="02010600030101010101" charset="-122"/>
            </a:endParaRPr>
          </a:p>
        </p:txBody>
      </p:sp>
      <p:pic>
        <p:nvPicPr>
          <p:cNvPr id="9229" name="Picture 8"/>
          <p:cNvPicPr>
            <a:picLocks noChangeAspect="1"/>
          </p:cNvPicPr>
          <p:nvPr/>
        </p:nvPicPr>
        <p:blipFill>
          <a:blip r:embed="rId7"/>
          <a:stretch>
            <a:fillRect/>
          </a:stretch>
        </p:blipFill>
        <p:spPr>
          <a:xfrm>
            <a:off x="6273800" y="4217988"/>
            <a:ext cx="1968500" cy="1973262"/>
          </a:xfrm>
          <a:prstGeom prst="rect">
            <a:avLst/>
          </a:prstGeom>
          <a:noFill/>
          <a:ln w="9525">
            <a:noFill/>
          </a:ln>
        </p:spPr>
      </p:pic>
      <p:pic>
        <p:nvPicPr>
          <p:cNvPr id="9230" name="Picture 9"/>
          <p:cNvPicPr>
            <a:picLocks noChangeAspect="1"/>
          </p:cNvPicPr>
          <p:nvPr/>
        </p:nvPicPr>
        <p:blipFill>
          <a:blip r:embed="rId8"/>
          <a:stretch>
            <a:fillRect/>
          </a:stretch>
        </p:blipFill>
        <p:spPr>
          <a:xfrm>
            <a:off x="8389938" y="4217988"/>
            <a:ext cx="1949450" cy="1973262"/>
          </a:xfrm>
          <a:prstGeom prst="rect">
            <a:avLst/>
          </a:prstGeom>
          <a:noFill/>
          <a:ln w="9525">
            <a:noFill/>
          </a:ln>
        </p:spPr>
      </p:pic>
      <p:sp>
        <p:nvSpPr>
          <p:cNvPr id="9231" name="矩形 15"/>
          <p:cNvSpPr/>
          <p:nvPr/>
        </p:nvSpPr>
        <p:spPr>
          <a:xfrm>
            <a:off x="10339388" y="5743575"/>
            <a:ext cx="1570037" cy="368300"/>
          </a:xfrm>
          <a:prstGeom prst="rect">
            <a:avLst/>
          </a:prstGeom>
          <a:noFill/>
          <a:ln w="9525">
            <a:noFill/>
          </a:ln>
        </p:spPr>
        <p:txBody>
          <a:bodyPr wrap="none">
            <a:spAutoFit/>
          </a:bodyPr>
          <a:p>
            <a:r>
              <a:rPr lang="zh-CN" altLang="en-US" dirty="0">
                <a:solidFill>
                  <a:srgbClr val="C00000"/>
                </a:solidFill>
                <a:latin typeface="黑体" panose="02010600030101010101" charset="-122"/>
                <a:ea typeface="黑体" panose="02010600030101010101" charset="-122"/>
              </a:rPr>
              <a:t>正手发网前球</a:t>
            </a:r>
            <a:endParaRPr lang="zh-CN" altLang="en-US" dirty="0">
              <a:solidFill>
                <a:srgbClr val="C00000"/>
              </a:solidFill>
              <a:latin typeface="黑体" panose="02010600030101010101" charset="-122"/>
              <a:ea typeface="黑体" panose="02010600030101010101" charset="-122"/>
            </a:endParaRPr>
          </a:p>
        </p:txBody>
      </p:sp>
    </p:spTree>
  </p:cSld>
  <p:clrMapOvr>
    <a:masterClrMapping/>
  </p:clrMapOvr>
  <p:transition>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243" name="Picture 2"/>
          <p:cNvPicPr>
            <a:picLocks noChangeAspect="1"/>
          </p:cNvPicPr>
          <p:nvPr/>
        </p:nvPicPr>
        <p:blipFill>
          <a:blip r:embed="rId1"/>
          <a:stretch>
            <a:fillRect/>
          </a:stretch>
        </p:blipFill>
        <p:spPr>
          <a:xfrm>
            <a:off x="1090613" y="1328738"/>
            <a:ext cx="2205037" cy="2763837"/>
          </a:xfrm>
          <a:prstGeom prst="rect">
            <a:avLst/>
          </a:prstGeom>
          <a:noFill/>
          <a:ln w="9525">
            <a:noFill/>
          </a:ln>
        </p:spPr>
      </p:pic>
      <p:pic>
        <p:nvPicPr>
          <p:cNvPr id="10244" name="Picture 3"/>
          <p:cNvPicPr>
            <a:picLocks noChangeAspect="1"/>
          </p:cNvPicPr>
          <p:nvPr/>
        </p:nvPicPr>
        <p:blipFill>
          <a:blip r:embed="rId2"/>
          <a:stretch>
            <a:fillRect/>
          </a:stretch>
        </p:blipFill>
        <p:spPr>
          <a:xfrm>
            <a:off x="3546475" y="1328738"/>
            <a:ext cx="2028825" cy="2763837"/>
          </a:xfrm>
          <a:prstGeom prst="rect">
            <a:avLst/>
          </a:prstGeom>
          <a:noFill/>
          <a:ln w="9525">
            <a:noFill/>
          </a:ln>
        </p:spPr>
      </p:pic>
      <p:pic>
        <p:nvPicPr>
          <p:cNvPr id="10245" name="Picture 4"/>
          <p:cNvPicPr>
            <a:picLocks noChangeAspect="1"/>
          </p:cNvPicPr>
          <p:nvPr/>
        </p:nvPicPr>
        <p:blipFill>
          <a:blip r:embed="rId3"/>
          <a:stretch>
            <a:fillRect/>
          </a:stretch>
        </p:blipFill>
        <p:spPr>
          <a:xfrm>
            <a:off x="6461125" y="1328738"/>
            <a:ext cx="1946275" cy="2763837"/>
          </a:xfrm>
          <a:prstGeom prst="rect">
            <a:avLst/>
          </a:prstGeom>
          <a:noFill/>
          <a:ln w="9525">
            <a:noFill/>
          </a:ln>
        </p:spPr>
      </p:pic>
      <p:pic>
        <p:nvPicPr>
          <p:cNvPr id="10246" name="Picture 5"/>
          <p:cNvPicPr>
            <a:picLocks noChangeAspect="1"/>
          </p:cNvPicPr>
          <p:nvPr/>
        </p:nvPicPr>
        <p:blipFill>
          <a:blip r:embed="rId4"/>
          <a:stretch>
            <a:fillRect/>
          </a:stretch>
        </p:blipFill>
        <p:spPr>
          <a:xfrm>
            <a:off x="8770938" y="1328738"/>
            <a:ext cx="1995487" cy="2763837"/>
          </a:xfrm>
          <a:prstGeom prst="rect">
            <a:avLst/>
          </a:prstGeom>
          <a:noFill/>
          <a:ln w="9525">
            <a:noFill/>
          </a:ln>
        </p:spPr>
      </p:pic>
      <p:sp>
        <p:nvSpPr>
          <p:cNvPr id="10248" name="矩形 1"/>
          <p:cNvSpPr/>
          <p:nvPr/>
        </p:nvSpPr>
        <p:spPr>
          <a:xfrm>
            <a:off x="982663" y="4443413"/>
            <a:ext cx="9921875" cy="1640205"/>
          </a:xfrm>
          <a:prstGeom prst="rect">
            <a:avLst/>
          </a:prstGeom>
          <a:noFill/>
          <a:ln w="9525">
            <a:noFill/>
          </a:ln>
        </p:spPr>
        <p:txBody>
          <a:bodyPr>
            <a:spAutoFit/>
          </a:bodyPr>
          <a:p>
            <a:pPr algn="l">
              <a:lnSpc>
                <a:spcPct val="140000"/>
              </a:lnSpc>
            </a:pPr>
            <a:r>
              <a:rPr lang="zh-CN" altLang="en-US" dirty="0">
                <a:solidFill>
                  <a:srgbClr val="545454"/>
                </a:solidFill>
                <a:latin typeface="微软雅黑" panose="020B0503020204020204" pitchFamily="34" charset="-122"/>
                <a:ea typeface="微软雅黑" panose="020B0503020204020204" pitchFamily="34" charset="-122"/>
              </a:rPr>
              <a:t>  </a:t>
            </a:r>
            <a:r>
              <a:rPr lang="zh-CN" altLang="en-US" b="1" dirty="0">
                <a:solidFill>
                  <a:srgbClr val="545454"/>
                </a:solidFill>
                <a:latin typeface="宋体" panose="02010600030101010101" pitchFamily="2" charset="-122"/>
              </a:rPr>
              <a:t>（二）反手发球技术</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40000"/>
              </a:lnSpc>
            </a:pPr>
            <a:r>
              <a:rPr lang="zh-CN" altLang="en-US" dirty="0">
                <a:solidFill>
                  <a:srgbClr val="545454"/>
                </a:solidFill>
                <a:latin typeface="微软雅黑" panose="020B0503020204020204" pitchFamily="34" charset="-122"/>
                <a:ea typeface="微软雅黑" panose="020B0503020204020204" pitchFamily="34" charset="-122"/>
              </a:rPr>
              <a:t>反手发球准备姿势。双脚自然分开前后站立，右脚向前，脚尖对网，左脚在后，脚尖触地，重心在右脚上，为争取更高的击球点，右脚可适当提踵。左手拇指、食指和中指拿住球体的羽毛部分，自然倾斜置于反拍面前。持拍手反手发球握拍自然屈肘放至体前，拍头向下，准备发球。</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0249" name="矩形 17"/>
          <p:cNvSpPr/>
          <p:nvPr/>
        </p:nvSpPr>
        <p:spPr>
          <a:xfrm>
            <a:off x="869950" y="515938"/>
            <a:ext cx="3554413" cy="491490"/>
          </a:xfrm>
          <a:prstGeom prst="rect">
            <a:avLst/>
          </a:prstGeom>
          <a:noFill/>
          <a:ln w="9525">
            <a:noFill/>
          </a:ln>
        </p:spPr>
        <p:txBody>
          <a:bodyPr>
            <a:spAutoFit/>
          </a:bodyPr>
          <a:p>
            <a:pPr>
              <a:lnSpc>
                <a:spcPct val="130000"/>
              </a:lnSpc>
              <a:spcBef>
                <a:spcPts val="500"/>
              </a:spcBef>
            </a:pPr>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二、发球</a:t>
            </a:r>
            <a:endParaRPr lang="en-US" altLang="zh-CN" sz="20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8" name="矩形 1"/>
          <p:cNvSpPr/>
          <p:nvPr/>
        </p:nvSpPr>
        <p:spPr>
          <a:xfrm>
            <a:off x="977900" y="712470"/>
            <a:ext cx="2724150" cy="417513"/>
          </a:xfrm>
          <a:prstGeom prst="rect">
            <a:avLst/>
          </a:prstGeom>
          <a:noFill/>
          <a:ln w="9525">
            <a:noFill/>
          </a:ln>
        </p:spPr>
        <p:txBody>
          <a:bodyPr wrap="none">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三、接发球的站位和姿势</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1269" name="图片 4"/>
          <p:cNvPicPr>
            <a:picLocks noChangeAspect="1"/>
          </p:cNvPicPr>
          <p:nvPr/>
        </p:nvPicPr>
        <p:blipFill>
          <a:blip r:embed="rId1"/>
          <a:stretch>
            <a:fillRect/>
          </a:stretch>
        </p:blipFill>
        <p:spPr>
          <a:xfrm>
            <a:off x="693738" y="1973263"/>
            <a:ext cx="2505075" cy="3021012"/>
          </a:xfrm>
          <a:prstGeom prst="rect">
            <a:avLst/>
          </a:prstGeom>
          <a:noFill/>
          <a:ln w="9525">
            <a:noFill/>
          </a:ln>
        </p:spPr>
      </p:pic>
      <p:sp>
        <p:nvSpPr>
          <p:cNvPr id="11270" name="矩形 2"/>
          <p:cNvSpPr/>
          <p:nvPr/>
        </p:nvSpPr>
        <p:spPr>
          <a:xfrm>
            <a:off x="3184525" y="1660525"/>
            <a:ext cx="2428875" cy="3832225"/>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单打站位一般是在离发球线 </a:t>
            </a:r>
            <a:r>
              <a:rPr lang="en-US" altLang="zh-CN" dirty="0">
                <a:solidFill>
                  <a:srgbClr val="545454"/>
                </a:solidFill>
                <a:latin typeface="微软雅黑" panose="020B0503020204020204" pitchFamily="34" charset="-122"/>
                <a:ea typeface="微软雅黑" panose="020B0503020204020204" pitchFamily="34" charset="-122"/>
              </a:rPr>
              <a:t>1.5 </a:t>
            </a:r>
            <a:r>
              <a:rPr lang="zh-CN" altLang="en-US" dirty="0">
                <a:solidFill>
                  <a:srgbClr val="545454"/>
                </a:solidFill>
                <a:latin typeface="微软雅黑" panose="020B0503020204020204" pitchFamily="34" charset="-122"/>
                <a:ea typeface="微软雅黑" panose="020B0503020204020204" pitchFamily="34" charset="-122"/>
              </a:rPr>
              <a:t>米处，站在右发球区靠近中线的位置，在左发球区则站在中间的位置，这样站位主要是防备对方直接进攻反手部位。一般左脚在前，右脚在后，双脚微屈，</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1271" name="矩形 5"/>
          <p:cNvSpPr/>
          <p:nvPr/>
        </p:nvSpPr>
        <p:spPr>
          <a:xfrm>
            <a:off x="550863" y="5367338"/>
            <a:ext cx="5254625" cy="922337"/>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收腹含胸，身体重心放在前脚上，后脚脚跟稍抬起。身体半侧向球网，球拍举在身前，双眼注视对方。</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1272" name="图片 7"/>
          <p:cNvPicPr>
            <a:picLocks noChangeAspect="1"/>
          </p:cNvPicPr>
          <p:nvPr/>
        </p:nvPicPr>
        <p:blipFill>
          <a:blip r:embed="rId2"/>
          <a:stretch>
            <a:fillRect/>
          </a:stretch>
        </p:blipFill>
        <p:spPr>
          <a:xfrm>
            <a:off x="10010775" y="3444875"/>
            <a:ext cx="1833563" cy="2759075"/>
          </a:xfrm>
          <a:prstGeom prst="rect">
            <a:avLst/>
          </a:prstGeom>
          <a:noFill/>
          <a:ln w="9525">
            <a:noFill/>
          </a:ln>
        </p:spPr>
      </p:pic>
      <p:sp>
        <p:nvSpPr>
          <p:cNvPr id="11273" name="矩形 8"/>
          <p:cNvSpPr/>
          <p:nvPr/>
        </p:nvSpPr>
        <p:spPr>
          <a:xfrm>
            <a:off x="6065838" y="1660525"/>
            <a:ext cx="3944937" cy="4248150"/>
          </a:xfrm>
          <a:prstGeom prst="rect">
            <a:avLst/>
          </a:prstGeom>
          <a:noFill/>
          <a:ln w="9525">
            <a:noFill/>
          </a:ln>
        </p:spPr>
        <p:txBody>
          <a:bodyPr>
            <a:spAutoFit/>
          </a:bodyPr>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双打站位由于双打发球区比单打发球区短 </a:t>
            </a:r>
            <a:r>
              <a:rPr lang="en-US" altLang="zh-CN" dirty="0">
                <a:solidFill>
                  <a:srgbClr val="545454"/>
                </a:solidFill>
                <a:latin typeface="微软雅黑" panose="020B0503020204020204" pitchFamily="34" charset="-122"/>
                <a:ea typeface="微软雅黑" panose="020B0503020204020204" pitchFamily="34" charset="-122"/>
              </a:rPr>
              <a:t>0.76 </a:t>
            </a:r>
            <a:r>
              <a:rPr lang="zh-CN" altLang="en-US" dirty="0">
                <a:solidFill>
                  <a:srgbClr val="545454"/>
                </a:solidFill>
                <a:latin typeface="微软雅黑" panose="020B0503020204020204" pitchFamily="34" charset="-122"/>
                <a:ea typeface="微软雅黑" panose="020B0503020204020204" pitchFamily="34" charset="-122"/>
              </a:rPr>
              <a:t>米，发高远球易被对方扣杀，所以双打发球多以发网前球为主。接发球时要站在靠近前发球线的地方。双打接发球准备姿势和单打姿势基本相同，只是身体前倾较大，身体重心可前可后，球拍举得高些，在球飞行到网上最高点时击球，争取主动。但是要注意对方在右场区发平快球后突袭反手部位。</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5"/>
          <p:cNvPicPr>
            <a:picLocks noChangeAspect="1"/>
          </p:cNvPicPr>
          <p:nvPr/>
        </p:nvPicPr>
        <p:blipFill>
          <a:blip r:embed="rId1">
            <a:lum bright="70001" contrast="-70000"/>
          </a:blip>
          <a:stretch>
            <a:fillRect/>
          </a:stretch>
        </p:blipFill>
        <p:spPr>
          <a:xfrm rot="1175167">
            <a:off x="6391275" y="762000"/>
            <a:ext cx="3467100" cy="5051425"/>
          </a:xfrm>
          <a:prstGeom prst="rect">
            <a:avLst/>
          </a:prstGeom>
          <a:noFill/>
          <a:ln w="9525">
            <a:noFill/>
          </a:ln>
        </p:spPr>
      </p:pic>
      <p:sp>
        <p:nvSpPr>
          <p:cNvPr id="1229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3" name="矩形 1"/>
          <p:cNvSpPr/>
          <p:nvPr/>
        </p:nvSpPr>
        <p:spPr>
          <a:xfrm>
            <a:off x="977900" y="613093"/>
            <a:ext cx="2032000" cy="417512"/>
          </a:xfrm>
          <a:prstGeom prst="rect">
            <a:avLst/>
          </a:prstGeom>
          <a:noFill/>
          <a:ln w="9525">
            <a:noFill/>
          </a:ln>
        </p:spPr>
        <p:txBody>
          <a:bodyPr wrap="none">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四、场上基本步法</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2294" name="矩形 2"/>
          <p:cNvSpPr/>
          <p:nvPr/>
        </p:nvSpPr>
        <p:spPr>
          <a:xfrm>
            <a:off x="977900" y="1158875"/>
            <a:ext cx="10644188" cy="5078413"/>
          </a:xfrm>
          <a:prstGeom prst="rect">
            <a:avLst/>
          </a:prstGeom>
          <a:noFill/>
          <a:ln w="9525">
            <a:noFill/>
          </a:ln>
        </p:spPr>
        <p:txBody>
          <a:bodyPr>
            <a:spAutoFit/>
          </a:bodyPr>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垫步。当右（左）脚向前（后）迈出一步后，后脚跟进，紧接着以同一脚向同一方向再迈一步，为垫步。垫步一般作为调整步距用。</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2. </a:t>
            </a:r>
            <a:r>
              <a:rPr lang="zh-CN" altLang="en-US" dirty="0">
                <a:solidFill>
                  <a:srgbClr val="545454"/>
                </a:solidFill>
                <a:latin typeface="微软雅黑" panose="020B0503020204020204" pitchFamily="34" charset="-122"/>
                <a:ea typeface="微软雅黑" panose="020B0503020204020204" pitchFamily="34" charset="-122"/>
              </a:rPr>
              <a:t>交叉步。左右脚交替向前、向侧或向后移动为交叉步。交叉步一般在后退打后场时使用的较多。</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3. </a:t>
            </a:r>
            <a:r>
              <a:rPr lang="zh-CN" altLang="en-US" dirty="0">
                <a:solidFill>
                  <a:srgbClr val="545454"/>
                </a:solidFill>
                <a:latin typeface="微软雅黑" panose="020B0503020204020204" pitchFamily="34" charset="-122"/>
                <a:ea typeface="微软雅黑" panose="020B0503020204020204" pitchFamily="34" charset="-122"/>
              </a:rPr>
              <a:t>小碎步。以小的交叉步移动的步法称为小碎步。一般在起动或回动起始时使用。</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4. </a:t>
            </a:r>
            <a:r>
              <a:rPr lang="zh-CN" altLang="en-US" dirty="0">
                <a:solidFill>
                  <a:srgbClr val="545454"/>
                </a:solidFill>
                <a:latin typeface="微软雅黑" panose="020B0503020204020204" pitchFamily="34" charset="-122"/>
                <a:ea typeface="微软雅黑" panose="020B0503020204020204" pitchFamily="34" charset="-122"/>
              </a:rPr>
              <a:t>并步。右脚向前（或向后）移动一步时，左脚即刻向右脚跟并一步，紧接着右脚再向前（向后）移动一步，称为并步。</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rPr>
              <a:t>蹬转步。以一脚为轴，另一脚做向后或向前蹬转步。</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rPr>
              <a:t>蹬跨步。在移动的最后一步，左脚用力向后蹬的同时，右脚向来球的方向跨出一大步，称为蹬跨步。多用于上网击球，也常用于后场底线两角抽球。</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7. </a:t>
            </a:r>
            <a:r>
              <a:rPr lang="zh-CN" altLang="en-US" dirty="0">
                <a:solidFill>
                  <a:srgbClr val="545454"/>
                </a:solidFill>
                <a:latin typeface="微软雅黑" panose="020B0503020204020204" pitchFamily="34" charset="-122"/>
                <a:ea typeface="微软雅黑" panose="020B0503020204020204" pitchFamily="34" charset="-122"/>
              </a:rPr>
              <a:t>腾跳步。起跳腾空击球的步伐为腾跳步。分为两种，一种是上网扑球或向两侧移动突击杀球时，以领先的脚（或双脚）起跳，做扑球或突击杀球的动作；另一种是对方击来高远球时，用右脚（或双脚）起跳到最高点时杀球。</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矩形 1"/>
          <p:cNvSpPr/>
          <p:nvPr/>
        </p:nvSpPr>
        <p:spPr>
          <a:xfrm>
            <a:off x="977900" y="743268"/>
            <a:ext cx="2954338" cy="417512"/>
          </a:xfrm>
          <a:prstGeom prst="rect">
            <a:avLst/>
          </a:prstGeom>
          <a:noFill/>
          <a:ln w="9525">
            <a:noFill/>
          </a:ln>
        </p:spPr>
        <p:txBody>
          <a:bodyPr wrap="none">
            <a:spAutoFit/>
          </a:bodyPr>
          <a:p>
            <a:pPr algn="just">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五、正、反手击高远球技术</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3317" name="Picture 2"/>
          <p:cNvPicPr>
            <a:picLocks noChangeAspect="1"/>
          </p:cNvPicPr>
          <p:nvPr/>
        </p:nvPicPr>
        <p:blipFill>
          <a:blip r:embed="rId1"/>
          <a:stretch>
            <a:fillRect/>
          </a:stretch>
        </p:blipFill>
        <p:spPr>
          <a:xfrm>
            <a:off x="977900" y="1654175"/>
            <a:ext cx="2798763" cy="1787525"/>
          </a:xfrm>
          <a:prstGeom prst="rect">
            <a:avLst/>
          </a:prstGeom>
          <a:noFill/>
          <a:ln w="9525">
            <a:noFill/>
          </a:ln>
        </p:spPr>
      </p:pic>
      <p:pic>
        <p:nvPicPr>
          <p:cNvPr id="13318" name="Picture 3"/>
          <p:cNvPicPr>
            <a:picLocks noChangeAspect="1"/>
          </p:cNvPicPr>
          <p:nvPr/>
        </p:nvPicPr>
        <p:blipFill>
          <a:blip r:embed="rId2"/>
          <a:stretch>
            <a:fillRect/>
          </a:stretch>
        </p:blipFill>
        <p:spPr>
          <a:xfrm>
            <a:off x="4179888" y="1654175"/>
            <a:ext cx="2798762" cy="1787525"/>
          </a:xfrm>
          <a:prstGeom prst="rect">
            <a:avLst/>
          </a:prstGeom>
          <a:noFill/>
          <a:ln w="9525">
            <a:noFill/>
          </a:ln>
        </p:spPr>
      </p:pic>
      <p:pic>
        <p:nvPicPr>
          <p:cNvPr id="13319" name="Picture 4"/>
          <p:cNvPicPr>
            <a:picLocks noChangeAspect="1"/>
          </p:cNvPicPr>
          <p:nvPr/>
        </p:nvPicPr>
        <p:blipFill>
          <a:blip r:embed="rId3"/>
          <a:stretch>
            <a:fillRect/>
          </a:stretch>
        </p:blipFill>
        <p:spPr>
          <a:xfrm>
            <a:off x="2378075" y="3568700"/>
            <a:ext cx="3101975" cy="1981200"/>
          </a:xfrm>
          <a:prstGeom prst="rect">
            <a:avLst/>
          </a:prstGeom>
          <a:noFill/>
          <a:ln w="9525">
            <a:noFill/>
          </a:ln>
        </p:spPr>
      </p:pic>
      <p:sp>
        <p:nvSpPr>
          <p:cNvPr id="13320" name="矩形 2"/>
          <p:cNvSpPr/>
          <p:nvPr/>
        </p:nvSpPr>
        <p:spPr>
          <a:xfrm>
            <a:off x="2992438" y="5732463"/>
            <a:ext cx="1568450" cy="369887"/>
          </a:xfrm>
          <a:prstGeom prst="rect">
            <a:avLst/>
          </a:prstGeom>
          <a:noFill/>
          <a:ln w="9525">
            <a:noFill/>
          </a:ln>
        </p:spPr>
        <p:txBody>
          <a:bodyPr wrap="none">
            <a:spAutoFit/>
          </a:bodyPr>
          <a:p>
            <a:r>
              <a:rPr lang="zh-CN" altLang="en-US" dirty="0">
                <a:latin typeface="黑体" panose="02010600030101010101" charset="-122"/>
                <a:ea typeface="黑体" panose="02010600030101010101" charset="-122"/>
              </a:rPr>
              <a:t>正手击高远球</a:t>
            </a:r>
            <a:endParaRPr lang="zh-CN" altLang="en-US" dirty="0">
              <a:latin typeface="黑体" panose="02010600030101010101" charset="-122"/>
              <a:ea typeface="黑体" panose="02010600030101010101" charset="-122"/>
            </a:endParaRPr>
          </a:p>
        </p:txBody>
      </p:sp>
      <p:pic>
        <p:nvPicPr>
          <p:cNvPr id="13321" name="图片 4"/>
          <p:cNvPicPr>
            <a:picLocks noChangeAspect="1"/>
          </p:cNvPicPr>
          <p:nvPr/>
        </p:nvPicPr>
        <p:blipFill>
          <a:blip r:embed="rId4"/>
          <a:stretch>
            <a:fillRect/>
          </a:stretch>
        </p:blipFill>
        <p:spPr>
          <a:xfrm>
            <a:off x="7670800" y="1654175"/>
            <a:ext cx="3802063" cy="3802063"/>
          </a:xfrm>
          <a:prstGeom prst="rect">
            <a:avLst/>
          </a:prstGeom>
          <a:noFill/>
          <a:ln w="9525">
            <a:noFill/>
          </a:ln>
        </p:spPr>
      </p:pic>
      <p:sp>
        <p:nvSpPr>
          <p:cNvPr id="13322" name="矩形 10"/>
          <p:cNvSpPr/>
          <p:nvPr/>
        </p:nvSpPr>
        <p:spPr>
          <a:xfrm>
            <a:off x="8982075" y="5565775"/>
            <a:ext cx="1568450" cy="369888"/>
          </a:xfrm>
          <a:prstGeom prst="rect">
            <a:avLst/>
          </a:prstGeom>
          <a:noFill/>
          <a:ln w="9525">
            <a:noFill/>
          </a:ln>
        </p:spPr>
        <p:txBody>
          <a:bodyPr wrap="none">
            <a:spAutoFit/>
          </a:bodyPr>
          <a:p>
            <a:r>
              <a:rPr lang="zh-CN" altLang="en-US" dirty="0">
                <a:latin typeface="黑体" panose="02010600030101010101" charset="-122"/>
                <a:ea typeface="黑体" panose="02010600030101010101" charset="-122"/>
              </a:rPr>
              <a:t>反手击高远球</a:t>
            </a:r>
            <a:endParaRPr lang="zh-CN" altLang="en-US" dirty="0">
              <a:latin typeface="黑体" panose="02010600030101010101" charset="-122"/>
              <a:ea typeface="黑体" panose="02010600030101010101" charset="-122"/>
            </a:endParaRPr>
          </a:p>
        </p:txBody>
      </p:sp>
    </p:spTree>
  </p:cSld>
  <p:clrMapOvr>
    <a:masterClrMapping/>
  </p:clrMapOvr>
  <p:transition>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矩形 4"/>
          <p:cNvSpPr/>
          <p:nvPr/>
        </p:nvSpPr>
        <p:spPr>
          <a:xfrm>
            <a:off x="1236345" y="1160780"/>
            <a:ext cx="4604385" cy="1115060"/>
          </a:xfrm>
          <a:prstGeom prst="rect">
            <a:avLst/>
          </a:prstGeom>
          <a:noFill/>
          <a:ln w="9525">
            <a:noFill/>
          </a:ln>
        </p:spPr>
        <p:txBody>
          <a:bodyPr wrap="square">
            <a:spAutoFit/>
          </a:bodyPr>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六、正反手抽球技术</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抽球是把在身体左、右两侧，肩以下，腰以上的来球平扫过去。有正手抽球和反手抽球两种。</a:t>
            </a:r>
            <a:endParaRPr lang="zh-CN" altLang="en-US" sz="1600" dirty="0">
              <a:solidFill>
                <a:srgbClr val="545454"/>
              </a:solidFill>
              <a:latin typeface="微软雅黑" panose="020B0503020204020204" pitchFamily="34" charset="-122"/>
              <a:ea typeface="微软雅黑" panose="020B0503020204020204" pitchFamily="34" charset="-122"/>
            </a:endParaRPr>
          </a:p>
        </p:txBody>
      </p:sp>
      <p:pic>
        <p:nvPicPr>
          <p:cNvPr id="14341" name="图片 1"/>
          <p:cNvPicPr>
            <a:picLocks noChangeAspect="1"/>
          </p:cNvPicPr>
          <p:nvPr/>
        </p:nvPicPr>
        <p:blipFill>
          <a:blip r:embed="rId1"/>
          <a:stretch>
            <a:fillRect/>
          </a:stretch>
        </p:blipFill>
        <p:spPr>
          <a:xfrm>
            <a:off x="1145540" y="3033713"/>
            <a:ext cx="4546600" cy="2411412"/>
          </a:xfrm>
          <a:prstGeom prst="rect">
            <a:avLst/>
          </a:prstGeom>
          <a:noFill/>
          <a:ln w="9525">
            <a:noFill/>
          </a:ln>
        </p:spPr>
      </p:pic>
      <p:sp>
        <p:nvSpPr>
          <p:cNvPr id="14342" name="矩形 7"/>
          <p:cNvSpPr/>
          <p:nvPr/>
        </p:nvSpPr>
        <p:spPr>
          <a:xfrm>
            <a:off x="6268085" y="1076325"/>
            <a:ext cx="5923915" cy="1819275"/>
          </a:xfrm>
          <a:prstGeom prst="rect">
            <a:avLst/>
          </a:prstGeom>
          <a:noFill/>
          <a:ln w="9525">
            <a:noFill/>
          </a:ln>
        </p:spPr>
        <p:txBody>
          <a:bodyPr wrap="square">
            <a:spAutoFit/>
          </a:bodyPr>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七、正反手挑球技术</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（1）正手挑球技术。击球前，前臂充分外旋，手腕尽量后伸，击球时，从右下向右前方至左上方挥拍击球。</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（2）反手挑球技术。击球前，右臂往后拉抬肘引拍。击球时，前臂充分内旋，手腕由屈至后伸，闪动挥拍击球。</a:t>
            </a:r>
            <a:endParaRPr lang="zh-CN" altLang="en-US" sz="1600" dirty="0">
              <a:solidFill>
                <a:srgbClr val="545454"/>
              </a:solidFill>
              <a:latin typeface="微软雅黑" panose="020B0503020204020204" pitchFamily="34" charset="-122"/>
              <a:ea typeface="微软雅黑" panose="020B0503020204020204" pitchFamily="34" charset="-122"/>
            </a:endParaRPr>
          </a:p>
        </p:txBody>
      </p:sp>
      <p:pic>
        <p:nvPicPr>
          <p:cNvPr id="14343" name="图片 2"/>
          <p:cNvPicPr>
            <a:picLocks noChangeAspect="1"/>
          </p:cNvPicPr>
          <p:nvPr/>
        </p:nvPicPr>
        <p:blipFill>
          <a:blip r:embed="rId2"/>
          <a:stretch>
            <a:fillRect/>
          </a:stretch>
        </p:blipFill>
        <p:spPr>
          <a:xfrm>
            <a:off x="7468235" y="3034030"/>
            <a:ext cx="3060065" cy="2992120"/>
          </a:xfrm>
          <a:prstGeom prst="rect">
            <a:avLst/>
          </a:prstGeom>
          <a:noFill/>
          <a:ln w="9525">
            <a:noFill/>
          </a:ln>
        </p:spPr>
      </p:pic>
    </p:spTree>
  </p:cSld>
  <p:clrMapOvr>
    <a:masterClrMapping/>
  </p:clrMapOvr>
  <p:transition>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矩形 4"/>
          <p:cNvSpPr/>
          <p:nvPr/>
        </p:nvSpPr>
        <p:spPr>
          <a:xfrm>
            <a:off x="711835" y="1092200"/>
            <a:ext cx="4533265" cy="1819275"/>
          </a:xfrm>
          <a:prstGeom prst="rect">
            <a:avLst/>
          </a:prstGeom>
          <a:noFill/>
          <a:ln w="9525">
            <a:noFill/>
          </a:ln>
        </p:spPr>
        <p:txBody>
          <a:bodyPr wrap="square">
            <a:spAutoFit/>
          </a:bodyPr>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八、网前球技术</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（1）正手网前球技术。用并步加蹬跨步上右网前，球拍随前臂往右前斜上举。</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（2）反手网前球技术。站在左网前，反手握拍前平举。</a:t>
            </a:r>
            <a:endParaRPr lang="zh-CN" altLang="en-US" sz="1600" dirty="0">
              <a:solidFill>
                <a:srgbClr val="545454"/>
              </a:solidFill>
              <a:latin typeface="微软雅黑" panose="020B0503020204020204" pitchFamily="34" charset="-122"/>
              <a:ea typeface="微软雅黑" panose="020B0503020204020204" pitchFamily="34" charset="-122"/>
            </a:endParaRPr>
          </a:p>
        </p:txBody>
      </p:sp>
      <p:sp>
        <p:nvSpPr>
          <p:cNvPr id="15365" name="矩形 5"/>
          <p:cNvSpPr/>
          <p:nvPr/>
        </p:nvSpPr>
        <p:spPr>
          <a:xfrm>
            <a:off x="6703695" y="259715"/>
            <a:ext cx="5323840" cy="3035935"/>
          </a:xfrm>
          <a:prstGeom prst="rect">
            <a:avLst/>
          </a:prstGeom>
          <a:noFill/>
          <a:ln w="9525">
            <a:noFill/>
          </a:ln>
        </p:spPr>
        <p:txBody>
          <a:bodyPr wrap="square">
            <a:spAutoFit/>
          </a:bodyPr>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九、杀球技术</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（一）杀球技术</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杀球是把对方击来的高球在最高击球点上，用较大的力量和较快的速度打到对方场内的攻击性动作。</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（二）常见错误</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1. 由于挥拍路线不对，打不到球</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2. 击球点掌握不准</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30000"/>
              </a:lnSpc>
              <a:spcBef>
                <a:spcPts val="500"/>
              </a:spcBef>
            </a:pPr>
            <a:r>
              <a:rPr lang="zh-CN" altLang="en-US" sz="1600" dirty="0">
                <a:solidFill>
                  <a:srgbClr val="545454"/>
                </a:solidFill>
                <a:latin typeface="微软雅黑" panose="020B0503020204020204" pitchFamily="34" charset="-122"/>
                <a:ea typeface="微软雅黑" panose="020B0503020204020204" pitchFamily="34" charset="-122"/>
              </a:rPr>
              <a:t>3. 出球的弧线掌握不好</a:t>
            </a:r>
            <a:endParaRPr lang="zh-CN" altLang="en-US" sz="1600" dirty="0">
              <a:solidFill>
                <a:srgbClr val="545454"/>
              </a:solidFill>
              <a:latin typeface="微软雅黑" panose="020B0503020204020204" pitchFamily="34" charset="-122"/>
              <a:ea typeface="微软雅黑" panose="020B0503020204020204" pitchFamily="34" charset="-122"/>
            </a:endParaRPr>
          </a:p>
        </p:txBody>
      </p:sp>
      <p:pic>
        <p:nvPicPr>
          <p:cNvPr id="15366" name="图片 1"/>
          <p:cNvPicPr>
            <a:picLocks noChangeAspect="1"/>
          </p:cNvPicPr>
          <p:nvPr/>
        </p:nvPicPr>
        <p:blipFill>
          <a:blip r:embed="rId1"/>
          <a:stretch>
            <a:fillRect/>
          </a:stretch>
        </p:blipFill>
        <p:spPr>
          <a:xfrm>
            <a:off x="921385" y="3429000"/>
            <a:ext cx="3501390" cy="2779395"/>
          </a:xfrm>
          <a:prstGeom prst="rect">
            <a:avLst/>
          </a:prstGeom>
          <a:noFill/>
          <a:ln w="9525">
            <a:noFill/>
          </a:ln>
        </p:spPr>
      </p:pic>
      <p:pic>
        <p:nvPicPr>
          <p:cNvPr id="15367" name="图片 2"/>
          <p:cNvPicPr>
            <a:picLocks noChangeAspect="1"/>
          </p:cNvPicPr>
          <p:nvPr/>
        </p:nvPicPr>
        <p:blipFill>
          <a:blip r:embed="rId2"/>
          <a:stretch>
            <a:fillRect/>
          </a:stretch>
        </p:blipFill>
        <p:spPr>
          <a:xfrm>
            <a:off x="7465695" y="3429000"/>
            <a:ext cx="2731770" cy="2779395"/>
          </a:xfrm>
          <a:prstGeom prst="rect">
            <a:avLst/>
          </a:prstGeom>
          <a:noFill/>
          <a:ln w="9525">
            <a:noFill/>
          </a:ln>
        </p:spPr>
      </p:pic>
    </p:spTree>
  </p:cSld>
  <p:clrMapOvr>
    <a:masterClrMapping/>
  </p:clrMapOvr>
  <p:transition>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羽毛球基本战术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单打战术</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双打战术</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矩形 4"/>
          <p:cNvSpPr/>
          <p:nvPr/>
        </p:nvSpPr>
        <p:spPr>
          <a:xfrm>
            <a:off x="1093788" y="518795"/>
            <a:ext cx="1568450" cy="417513"/>
          </a:xfrm>
          <a:prstGeom prst="rect">
            <a:avLst/>
          </a:prstGeom>
          <a:noFill/>
          <a:ln w="9525">
            <a:noFill/>
          </a:ln>
        </p:spPr>
        <p:txBody>
          <a:bodyPr wrap="none">
            <a:spAutoFit/>
          </a:bodyPr>
          <a:p>
            <a:pPr algn="just">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一、单打战术</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6389" name="图片 2"/>
          <p:cNvPicPr>
            <a:picLocks noChangeAspect="1"/>
          </p:cNvPicPr>
          <p:nvPr/>
        </p:nvPicPr>
        <p:blipFill>
          <a:blip r:embed="rId1"/>
          <a:stretch>
            <a:fillRect/>
          </a:stretch>
        </p:blipFill>
        <p:spPr>
          <a:xfrm>
            <a:off x="1094105" y="1766888"/>
            <a:ext cx="4700588" cy="3551237"/>
          </a:xfrm>
          <a:prstGeom prst="rect">
            <a:avLst/>
          </a:prstGeom>
          <a:noFill/>
          <a:ln w="9525">
            <a:noFill/>
          </a:ln>
        </p:spPr>
      </p:pic>
      <p:sp>
        <p:nvSpPr>
          <p:cNvPr id="16390" name="矩形 5"/>
          <p:cNvSpPr/>
          <p:nvPr/>
        </p:nvSpPr>
        <p:spPr>
          <a:xfrm>
            <a:off x="6103620" y="797560"/>
            <a:ext cx="5737860" cy="5262245"/>
          </a:xfrm>
          <a:prstGeom prst="rect">
            <a:avLst/>
          </a:prstGeom>
          <a:noFill/>
          <a:ln w="9525">
            <a:noFill/>
          </a:ln>
        </p:spPr>
        <p:txBody>
          <a:bodyPr wrap="square">
            <a:spAutoFit/>
          </a:bodyPr>
          <a:p>
            <a:pPr algn="just">
              <a:lnSpc>
                <a:spcPct val="150000"/>
              </a:lnSpc>
            </a:pPr>
            <a:r>
              <a:rPr lang="zh-CN" altLang="en-US" sz="1600" dirty="0">
                <a:solidFill>
                  <a:srgbClr val="545454"/>
                </a:solidFill>
                <a:latin typeface="微软雅黑" panose="020B0503020204020204" pitchFamily="34" charset="-122"/>
                <a:ea typeface="微软雅黑" panose="020B0503020204020204" pitchFamily="34" charset="-122"/>
              </a:rPr>
              <a:t>（1）发球抢攻战术。从发球的第一拍起，争取控制对方，以攻杀得分。</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rgbClr val="545454"/>
                </a:solidFill>
                <a:latin typeface="微软雅黑" panose="020B0503020204020204" pitchFamily="34" charset="-122"/>
                <a:ea typeface="微软雅黑" panose="020B0503020204020204" pitchFamily="34" charset="-122"/>
              </a:rPr>
              <a:t>（2）攻后场战术。此战术是通过击高球，重复压对方的底线两角，造成对方的被动，然后寻找机会进攻。</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rgbClr val="545454"/>
                </a:solidFill>
                <a:latin typeface="微软雅黑" panose="020B0503020204020204" pitchFamily="34" charset="-122"/>
                <a:ea typeface="微软雅黑" panose="020B0503020204020204" pitchFamily="34" charset="-122"/>
              </a:rPr>
              <a:t>（3）攻前场战术。对网前技术较差的对手，可运用此战术先将其吸引到网前，然后再攻击其后场。</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rgbClr val="545454"/>
                </a:solidFill>
                <a:latin typeface="微软雅黑" panose="020B0503020204020204" pitchFamily="34" charset="-122"/>
                <a:ea typeface="微软雅黑" panose="020B0503020204020204" pitchFamily="34" charset="-122"/>
              </a:rPr>
              <a:t>（4）打四方球战术。若对手步子移动较慢，体力较差、技术不全面，可以用快速、准确的落点攻击对方场区的四个角落，寻找机会向空当进攻。</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rgbClr val="545454"/>
                </a:solidFill>
                <a:latin typeface="微软雅黑" panose="020B0503020204020204" pitchFamily="34" charset="-122"/>
                <a:ea typeface="微软雅黑" panose="020B0503020204020204" pitchFamily="34" charset="-122"/>
              </a:rPr>
              <a:t>（5）杀、吊上网战术。对对手打来的后场高球，本方先以杀球配合吊球把球下压，落点选在场区的两条边线附近，致使对手被动回球。</a:t>
            </a:r>
            <a:endParaRPr lang="zh-CN" altLang="en-US" sz="1600"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rgbClr val="545454"/>
                </a:solidFill>
                <a:latin typeface="微软雅黑" panose="020B0503020204020204" pitchFamily="34" charset="-122"/>
                <a:ea typeface="微软雅黑" panose="020B0503020204020204" pitchFamily="34" charset="-122"/>
              </a:rPr>
              <a:t>（6）打对角线战术。对付身体灵活性差、转体较慢的对手，不论是进攻还是防守，均应以打对角线球为主。</a:t>
            </a:r>
            <a:endParaRPr lang="zh-CN" altLang="en-US" sz="1600"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矩形 1"/>
          <p:cNvSpPr/>
          <p:nvPr/>
        </p:nvSpPr>
        <p:spPr>
          <a:xfrm>
            <a:off x="1060450" y="680403"/>
            <a:ext cx="1570038" cy="417512"/>
          </a:xfrm>
          <a:prstGeom prst="rect">
            <a:avLst/>
          </a:prstGeom>
          <a:noFill/>
          <a:ln w="9525">
            <a:noFill/>
          </a:ln>
        </p:spPr>
        <p:txBody>
          <a:bodyPr wrap="none">
            <a:spAutoFit/>
          </a:bodyPr>
          <a:p>
            <a:pPr algn="just">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rPr>
              <a:t>二、双打战术</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7413" name="图片 2"/>
          <p:cNvPicPr>
            <a:picLocks noChangeAspect="1"/>
          </p:cNvPicPr>
          <p:nvPr/>
        </p:nvPicPr>
        <p:blipFill>
          <a:blip r:embed="rId1"/>
          <a:stretch>
            <a:fillRect/>
          </a:stretch>
        </p:blipFill>
        <p:spPr>
          <a:xfrm>
            <a:off x="3986213" y="1497013"/>
            <a:ext cx="3179762" cy="2185987"/>
          </a:xfrm>
          <a:prstGeom prst="rect">
            <a:avLst/>
          </a:prstGeom>
          <a:noFill/>
          <a:ln w="9525">
            <a:noFill/>
          </a:ln>
        </p:spPr>
      </p:pic>
      <p:pic>
        <p:nvPicPr>
          <p:cNvPr id="17414" name="图片 5"/>
          <p:cNvPicPr>
            <a:picLocks noChangeAspect="1"/>
          </p:cNvPicPr>
          <p:nvPr/>
        </p:nvPicPr>
        <p:blipFill>
          <a:blip r:embed="rId2"/>
          <a:stretch>
            <a:fillRect/>
          </a:stretch>
        </p:blipFill>
        <p:spPr>
          <a:xfrm>
            <a:off x="1060450" y="2887663"/>
            <a:ext cx="2652713" cy="2652712"/>
          </a:xfrm>
          <a:prstGeom prst="rect">
            <a:avLst/>
          </a:prstGeom>
          <a:noFill/>
          <a:ln w="9525">
            <a:noFill/>
          </a:ln>
        </p:spPr>
      </p:pic>
      <p:pic>
        <p:nvPicPr>
          <p:cNvPr id="17415" name="图片 7"/>
          <p:cNvPicPr>
            <a:picLocks noChangeAspect="1"/>
          </p:cNvPicPr>
          <p:nvPr/>
        </p:nvPicPr>
        <p:blipFill>
          <a:blip r:embed="rId3"/>
          <a:stretch>
            <a:fillRect/>
          </a:stretch>
        </p:blipFill>
        <p:spPr>
          <a:xfrm>
            <a:off x="7740650" y="2987675"/>
            <a:ext cx="3157538" cy="2552700"/>
          </a:xfrm>
          <a:prstGeom prst="rect">
            <a:avLst/>
          </a:prstGeom>
          <a:noFill/>
          <a:ln w="9525">
            <a:noFill/>
          </a:ln>
        </p:spPr>
      </p:pic>
      <p:sp>
        <p:nvSpPr>
          <p:cNvPr id="17416" name="矩形 8"/>
          <p:cNvSpPr/>
          <p:nvPr/>
        </p:nvSpPr>
        <p:spPr>
          <a:xfrm>
            <a:off x="4535488" y="3863975"/>
            <a:ext cx="2262187" cy="1700213"/>
          </a:xfrm>
          <a:prstGeom prst="rect">
            <a:avLst/>
          </a:prstGeom>
          <a:noFill/>
          <a:ln w="9525">
            <a:noFill/>
          </a:ln>
        </p:spPr>
        <p:txBody>
          <a:bodyPr wrap="none">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攻人战术（二打一）</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攻中路战术</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攻后场战术</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后攻前封战术</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2"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20483"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0484"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5"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00465" y="3195955"/>
            <a:ext cx="2639695" cy="196596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学会欣赏羽毛球比赛，并积极参与此项运动，体会羽毛球运动的乐趣，积极弘扬和践行羽毛球运动中体现的勇于挑战、尊重对手、永不言败等精神。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9"/>
            </p:custDataLst>
          </p:nvPr>
        </p:nvSpPr>
        <p:spPr>
          <a:xfrm>
            <a:off x="737235" y="3195955"/>
            <a:ext cx="2793365" cy="1063625"/>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了解羽毛球运动的起源与发展；熟悉羽毛球运动的特点及锻炼价值。</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0"/>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1"/>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2"/>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掌握羽毛球运动的基本技术、战术以及裁判规则。</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3"/>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4"/>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5"/>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6"/>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17"/>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18"/>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1+#ppt_w/2"/>
                                          </p:val>
                                        </p:tav>
                                        <p:tav tm="100000">
                                          <p:val>
                                            <p:strVal val="#ppt_x"/>
                                          </p:val>
                                        </p:tav>
                                      </p:tavLst>
                                    </p:anim>
                                    <p:anim calcmode="lin" valueType="num">
                                      <p:cBhvr additive="base">
                                        <p:cTn id="40" dur="500" fill="hold"/>
                                        <p:tgtEl>
                                          <p:spTgt spid="5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1+#ppt_w/2"/>
                                          </p:val>
                                        </p:tav>
                                        <p:tav tm="100000">
                                          <p:val>
                                            <p:strVal val="#ppt_x"/>
                                          </p:val>
                                        </p:tav>
                                      </p:tavLst>
                                    </p:anim>
                                    <p:anim calcmode="lin" valueType="num">
                                      <p:cBhvr additive="base">
                                        <p:cTn id="44" dur="500" fill="hold"/>
                                        <p:tgtEl>
                                          <p:spTgt spid="6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1+#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fill="hold"/>
                                        <p:tgtEl>
                                          <p:spTgt spid="65"/>
                                        </p:tgtEl>
                                        <p:attrNameLst>
                                          <p:attrName>ppt_x</p:attrName>
                                        </p:attrNameLst>
                                      </p:cBhvr>
                                      <p:tavLst>
                                        <p:tav tm="0">
                                          <p:val>
                                            <p:strVal val="1+#ppt_w/2"/>
                                          </p:val>
                                        </p:tav>
                                        <p:tav tm="100000">
                                          <p:val>
                                            <p:strVal val="#ppt_x"/>
                                          </p:val>
                                        </p:tav>
                                      </p:tavLst>
                                    </p:anim>
                                    <p:anim calcmode="lin" valueType="num">
                                      <p:cBhvr additive="base">
                                        <p:cTn id="52" dur="500" fill="hold"/>
                                        <p:tgtEl>
                                          <p:spTgt spid="65"/>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1+#ppt_w/2"/>
                                          </p:val>
                                        </p:tav>
                                        <p:tav tm="100000">
                                          <p:val>
                                            <p:strVal val="#ppt_x"/>
                                          </p:val>
                                        </p:tav>
                                      </p:tavLst>
                                    </p:anim>
                                    <p:anim calcmode="lin" valueType="num">
                                      <p:cBhvr additive="base">
                                        <p:cTn id="56" dur="500" fill="hold"/>
                                        <p:tgtEl>
                                          <p:spTgt spid="7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fill="hold"/>
                                        <p:tgtEl>
                                          <p:spTgt spid="76"/>
                                        </p:tgtEl>
                                        <p:attrNameLst>
                                          <p:attrName>ppt_x</p:attrName>
                                        </p:attrNameLst>
                                      </p:cBhvr>
                                      <p:tavLst>
                                        <p:tav tm="0">
                                          <p:val>
                                            <p:strVal val="1+#ppt_w/2"/>
                                          </p:val>
                                        </p:tav>
                                        <p:tav tm="100000">
                                          <p:val>
                                            <p:strVal val="#ppt_x"/>
                                          </p:val>
                                        </p:tav>
                                      </p:tavLst>
                                    </p:anim>
                                    <p:anim calcmode="lin" valueType="num">
                                      <p:cBhvr additive="base">
                                        <p:cTn id="60" dur="500" fill="hold"/>
                                        <p:tgtEl>
                                          <p:spTgt spid="7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fill="hold"/>
                                        <p:tgtEl>
                                          <p:spTgt spid="77"/>
                                        </p:tgtEl>
                                        <p:attrNameLst>
                                          <p:attrName>ppt_x</p:attrName>
                                        </p:attrNameLst>
                                      </p:cBhvr>
                                      <p:tavLst>
                                        <p:tav tm="0">
                                          <p:val>
                                            <p:strVal val="1+#ppt_w/2"/>
                                          </p:val>
                                        </p:tav>
                                        <p:tav tm="100000">
                                          <p:val>
                                            <p:strVal val="#ppt_x"/>
                                          </p:val>
                                        </p:tav>
                                      </p:tavLst>
                                    </p:anim>
                                    <p:anim calcmode="lin" valueType="num">
                                      <p:cBhvr additive="base">
                                        <p:cTn id="64" dur="500" fill="hold"/>
                                        <p:tgtEl>
                                          <p:spTgt spid="7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500" fill="hold"/>
                                        <p:tgtEl>
                                          <p:spTgt spid="78"/>
                                        </p:tgtEl>
                                        <p:attrNameLst>
                                          <p:attrName>ppt_x</p:attrName>
                                        </p:attrNameLst>
                                      </p:cBhvr>
                                      <p:tavLst>
                                        <p:tav tm="0">
                                          <p:val>
                                            <p:strVal val="1+#ppt_w/2"/>
                                          </p:val>
                                        </p:tav>
                                        <p:tav tm="100000">
                                          <p:val>
                                            <p:strVal val="#ppt_x"/>
                                          </p:val>
                                        </p:tav>
                                      </p:tavLst>
                                    </p:anim>
                                    <p:anim calcmode="lin" valueType="num">
                                      <p:cBhvr additive="base">
                                        <p:cTn id="68" dur="500" fill="hold"/>
                                        <p:tgtEl>
                                          <p:spTgt spid="7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1+#ppt_w/2"/>
                                          </p:val>
                                        </p:tav>
                                        <p:tav tm="100000">
                                          <p:val>
                                            <p:strVal val="#ppt_x"/>
                                          </p:val>
                                        </p:tav>
                                      </p:tavLst>
                                    </p:anim>
                                    <p:anim calcmode="lin" valueType="num">
                                      <p:cBhvr additive="base">
                                        <p:cTn id="72" dur="500" fill="hold"/>
                                        <p:tgtEl>
                                          <p:spTgt spid="81"/>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additive="base">
                                        <p:cTn id="75" dur="500" fill="hold"/>
                                        <p:tgtEl>
                                          <p:spTgt spid="82"/>
                                        </p:tgtEl>
                                        <p:attrNameLst>
                                          <p:attrName>ppt_x</p:attrName>
                                        </p:attrNameLst>
                                      </p:cBhvr>
                                      <p:tavLst>
                                        <p:tav tm="0">
                                          <p:val>
                                            <p:strVal val="1+#ppt_w/2"/>
                                          </p:val>
                                        </p:tav>
                                        <p:tav tm="100000">
                                          <p:val>
                                            <p:strVal val="#ppt_x"/>
                                          </p:val>
                                        </p:tav>
                                      </p:tavLst>
                                    </p:anim>
                                    <p:anim calcmode="lin" valueType="num">
                                      <p:cBhvr additive="base">
                                        <p:cTn id="76" dur="500" fill="hold"/>
                                        <p:tgtEl>
                                          <p:spTgt spid="82"/>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3"/>
                                        </p:tgtEl>
                                        <p:attrNameLst>
                                          <p:attrName>style.visibility</p:attrName>
                                        </p:attrNameLst>
                                      </p:cBhvr>
                                      <p:to>
                                        <p:strVal val="visible"/>
                                      </p:to>
                                    </p:set>
                                    <p:anim calcmode="lin" valueType="num">
                                      <p:cBhvr additive="base">
                                        <p:cTn id="79" dur="500" fill="hold"/>
                                        <p:tgtEl>
                                          <p:spTgt spid="83"/>
                                        </p:tgtEl>
                                        <p:attrNameLst>
                                          <p:attrName>ppt_x</p:attrName>
                                        </p:attrNameLst>
                                      </p:cBhvr>
                                      <p:tavLst>
                                        <p:tav tm="0">
                                          <p:val>
                                            <p:strVal val="1+#ppt_w/2"/>
                                          </p:val>
                                        </p:tav>
                                        <p:tav tm="100000">
                                          <p:val>
                                            <p:strVal val="#ppt_x"/>
                                          </p:val>
                                        </p:tav>
                                      </p:tavLst>
                                    </p:anim>
                                    <p:anim calcmode="lin" valueType="num">
                                      <p:cBhvr additive="base">
                                        <p:cTn id="80" dur="500" fill="hold"/>
                                        <p:tgtEl>
                                          <p:spTgt spid="83"/>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84"/>
                                        </p:tgtEl>
                                        <p:attrNameLst>
                                          <p:attrName>style.visibility</p:attrName>
                                        </p:attrNameLst>
                                      </p:cBhvr>
                                      <p:to>
                                        <p:strVal val="visible"/>
                                      </p:to>
                                    </p:set>
                                    <p:anim calcmode="lin" valueType="num">
                                      <p:cBhvr additive="base">
                                        <p:cTn id="83" dur="500" fill="hold"/>
                                        <p:tgtEl>
                                          <p:spTgt spid="84"/>
                                        </p:tgtEl>
                                        <p:attrNameLst>
                                          <p:attrName>ppt_x</p:attrName>
                                        </p:attrNameLst>
                                      </p:cBhvr>
                                      <p:tavLst>
                                        <p:tav tm="0">
                                          <p:val>
                                            <p:strVal val="1+#ppt_w/2"/>
                                          </p:val>
                                        </p:tav>
                                        <p:tav tm="100000">
                                          <p:val>
                                            <p:strVal val="#ppt_x"/>
                                          </p:val>
                                        </p:tav>
                                      </p:tavLst>
                                    </p:anim>
                                    <p:anim calcmode="lin" valueType="num">
                                      <p:cBhvr additive="base">
                                        <p:cTn id="84"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6748463" y="1429862"/>
            <a:ext cx="4235450"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单元十一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羽毛球</a:t>
            </a:r>
            <a:endParaRPr lang="zh-CN" altLang="en-US"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19963" y="3371850"/>
            <a:ext cx="4110037"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羽毛球基本技术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TextBox 11"/>
          <p:cNvSpPr/>
          <p:nvPr/>
        </p:nvSpPr>
        <p:spPr>
          <a:xfrm>
            <a:off x="7319963" y="4046538"/>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羽毛球基本战术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4"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5" name="TextBox 10"/>
          <p:cNvSpPr/>
          <p:nvPr/>
        </p:nvSpPr>
        <p:spPr>
          <a:xfrm>
            <a:off x="7312025" y="2722563"/>
            <a:ext cx="4049713" cy="369887"/>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羽毛球运动概述</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羽毛球运动概述</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羽毛球运动简介</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羽毛球运动的特点及锻炼价值</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矩形 18"/>
          <p:cNvSpPr/>
          <p:nvPr/>
        </p:nvSpPr>
        <p:spPr>
          <a:xfrm>
            <a:off x="847725" y="1167765"/>
            <a:ext cx="7070725" cy="4664075"/>
          </a:xfrm>
          <a:prstGeom prst="rect">
            <a:avLst/>
          </a:prstGeom>
          <a:noFill/>
          <a:ln w="9525">
            <a:noFill/>
          </a:ln>
        </p:spPr>
        <p:txBody>
          <a:bodyPr wrap="square">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羽毛球运动是一项在室内外均可进行的小型球类项目。比赛时，一人或两人为一方，中间隔一网，用球拍经网上往返击球，使球落到对方的场地上，或使对方击球失误而得分。</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现代羽毛球运动起源于印度，形成于英国。</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1873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年，英国公爵鲍弗特在格拉斯哥郡的伯明顿庄园里进行了一次羽毛球游戏，这是世界上第一次羽毛球比赛。</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1934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年，由加拿大、丹麦、英国、法国、爱尔兰、荷兰等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多个国家发起成立了国际羽毛球联合会，总部设在伦敦，主席为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G • A •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汤姆斯。</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羽毛球运动是在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世纪初传入我国的。</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1963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年前后，随着华侨羽坛名将归国，我国羽毛球运动跃入了鼎盛时期。自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世纪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年代开始，中国选手在世界大赛中连续取得优异成绩。</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6" name="矩形 18"/>
          <p:cNvSpPr/>
          <p:nvPr/>
        </p:nvSpPr>
        <p:spPr>
          <a:xfrm>
            <a:off x="977900" y="502920"/>
            <a:ext cx="10780713" cy="452438"/>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一、羽毛球运动简介</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0" name="图片 99"/>
          <p:cNvPicPr/>
          <p:nvPr>
            <p:custDataLst>
              <p:tags r:id="rId1"/>
            </p:custDataLst>
          </p:nvPr>
        </p:nvPicPr>
        <p:blipFill>
          <a:blip r:embed="rId2"/>
          <a:stretch>
            <a:fillRect/>
          </a:stretch>
        </p:blipFill>
        <p:spPr>
          <a:xfrm>
            <a:off x="8116951" y="1259840"/>
            <a:ext cx="3310128" cy="4572000"/>
          </a:xfrm>
          <a:prstGeom prst="rect">
            <a:avLst/>
          </a:prstGeom>
          <a:noFill/>
          <a:ln w="9525">
            <a:noFill/>
          </a:ln>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矩形 18"/>
          <p:cNvSpPr/>
          <p:nvPr/>
        </p:nvSpPr>
        <p:spPr>
          <a:xfrm>
            <a:off x="977900" y="699770"/>
            <a:ext cx="10780713" cy="417513"/>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二、羽毛球运动的特点及锻炼价值</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977900" y="1819275"/>
            <a:ext cx="6096000" cy="1300163"/>
          </a:xfrm>
          <a:prstGeom prst="rect">
            <a:avLst/>
          </a:prstGeom>
        </p:spPr>
        <p:txBody>
          <a:bodyPr>
            <a:spAutoFit/>
          </a:bodyPr>
          <a:lstStyle/>
          <a:p>
            <a:pPr marL="0" marR="0" lvl="0" indent="0" algn="just"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（一）娱乐性</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30000"/>
              </a:lnSpc>
              <a:spcBef>
                <a:spcPts val="500"/>
              </a:spcBef>
              <a:spcAft>
                <a:spcPct val="0"/>
              </a:spcAft>
              <a:buClrTx/>
              <a:buSzTx/>
              <a:buFont typeface="Arial" panose="020B0604020202020204" pitchFamily="34" charset="0"/>
              <a:buAutoNum type="arabicPeriod"/>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自娱性。</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观赏性。</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pic>
        <p:nvPicPr>
          <p:cNvPr id="6150" name="图片 2"/>
          <p:cNvPicPr>
            <a:picLocks noChangeAspect="1"/>
          </p:cNvPicPr>
          <p:nvPr/>
        </p:nvPicPr>
        <p:blipFill>
          <a:blip r:embed="rId1"/>
          <a:stretch>
            <a:fillRect/>
          </a:stretch>
        </p:blipFill>
        <p:spPr>
          <a:xfrm>
            <a:off x="3013710" y="2196465"/>
            <a:ext cx="2685415" cy="2685415"/>
          </a:xfrm>
          <a:prstGeom prst="rect">
            <a:avLst/>
          </a:prstGeom>
          <a:noFill/>
          <a:ln w="9525">
            <a:noFill/>
          </a:ln>
        </p:spPr>
      </p:pic>
      <p:sp>
        <p:nvSpPr>
          <p:cNvPr id="4" name="矩形 3"/>
          <p:cNvSpPr/>
          <p:nvPr/>
        </p:nvSpPr>
        <p:spPr>
          <a:xfrm>
            <a:off x="6303963" y="3176588"/>
            <a:ext cx="3332163" cy="1725613"/>
          </a:xfrm>
          <a:prstGeom prst="rect">
            <a:avLst/>
          </a:prstGeom>
        </p:spPr>
        <p:txBody>
          <a:bodyPr>
            <a:spAutoFit/>
          </a:bodyPr>
          <a:lstStyle/>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（二）锻炼性</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30000"/>
              </a:lnSpc>
              <a:spcBef>
                <a:spcPts val="500"/>
              </a:spcBef>
              <a:spcAft>
                <a:spcPct val="0"/>
              </a:spcAft>
              <a:buClrTx/>
              <a:buSzTx/>
              <a:buFont typeface="Arial" panose="020B0604020202020204" pitchFamily="34" charset="0"/>
              <a:buAutoNum type="arabicPeriod"/>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增强体质。</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培养意志。</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陶冶心理。</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pic>
        <p:nvPicPr>
          <p:cNvPr id="6152" name="图片 4"/>
          <p:cNvPicPr>
            <a:picLocks noChangeAspect="1"/>
          </p:cNvPicPr>
          <p:nvPr>
            <p:custDataLst>
              <p:tags r:id="rId2"/>
            </p:custDataLst>
          </p:nvPr>
        </p:nvPicPr>
        <p:blipFill>
          <a:blip r:embed="rId3"/>
          <a:stretch>
            <a:fillRect/>
          </a:stretch>
        </p:blipFill>
        <p:spPr>
          <a:xfrm>
            <a:off x="9029700" y="3338195"/>
            <a:ext cx="2665730" cy="2665730"/>
          </a:xfrm>
          <a:prstGeom prst="rect">
            <a:avLst/>
          </a:prstGeom>
          <a:noFill/>
          <a:ln w="9525">
            <a:noFill/>
          </a:ln>
        </p:spPr>
      </p:pic>
    </p:spTree>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单元十一　羽毛球</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1024890"/>
            <a:ext cx="10875645" cy="4707890"/>
          </a:xfrm>
          <a:prstGeom prst="rect">
            <a:avLst/>
          </a:prstGeom>
          <a:noFill/>
        </p:spPr>
        <p:txBody>
          <a:bodyPr wrap="square" rtlCol="0">
            <a:spAutoFit/>
          </a:bodyPr>
          <a:p>
            <a:pPr>
              <a:lnSpc>
                <a:spcPct val="150000"/>
              </a:lnSpc>
            </a:pPr>
            <a:r>
              <a:rPr lang="zh-CN" altLang="en-US" sz="2000">
                <a:latin typeface="宋体" panose="02010600030101010101" pitchFamily="2" charset="-122"/>
                <a:cs typeface="宋体" panose="02010600030101010101" pitchFamily="2" charset="-122"/>
              </a:rPr>
              <a:t>打羽毛球瘦腿注意事项</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1</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要想达到全身减肥的作用，那么每次锻炼时间要在30分钟以上才行。每分钟心率在120-160次之间的有氧运动。</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2</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减肥的目标与速度必须合理实际，每周减肥不宜超过1公斤，总的减肥量不要超过体重的10%</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15%。设定合理的减肥目标，除了必须安全外，逐步地达到目标体重，可以增强减肥的信心。</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3</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不要使用来历不明、效果夸大不实的减肥产品。</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4</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减重前要进行体检并听取医生建议，尤其是肥胖症患者。</a:t>
            </a:r>
            <a:endParaRPr lang="zh-CN" altLang="en-US" sz="2000">
              <a:latin typeface="宋体" panose="02010600030101010101" pitchFamily="2" charset="-122"/>
              <a:cs typeface="宋体" panose="02010600030101010101" pitchFamily="2" charset="-122"/>
            </a:endParaRPr>
          </a:p>
          <a:p>
            <a:pPr>
              <a:lnSpc>
                <a:spcPct val="150000"/>
              </a:lnSpc>
            </a:pPr>
            <a:r>
              <a:rPr lang="zh-CN" altLang="en-US" sz="2000">
                <a:latin typeface="宋体" panose="02010600030101010101" pitchFamily="2" charset="-122"/>
                <a:cs typeface="宋体" panose="02010600030101010101" pitchFamily="2" charset="-122"/>
              </a:rPr>
              <a:t>5</a:t>
            </a:r>
            <a:r>
              <a:rPr lang="en-US" altLang="zh-CN" sz="2000">
                <a:latin typeface="宋体" panose="02010600030101010101" pitchFamily="2" charset="-122"/>
                <a:cs typeface="宋体" panose="02010600030101010101" pitchFamily="2" charset="-122"/>
              </a:rPr>
              <a:t>.</a:t>
            </a:r>
            <a:r>
              <a:rPr lang="zh-CN" altLang="en-US" sz="2000">
                <a:latin typeface="宋体" panose="02010600030101010101" pitchFamily="2" charset="-122"/>
                <a:cs typeface="宋体" panose="02010600030101010101" pitchFamily="2" charset="-122"/>
              </a:rPr>
              <a:t>打30分钟羽毛球每公斤体重消耗的热量是2.55千卡。所以打30分钟羽毛球哦消耗的热量(千卡)=体重(kg)×2.55。而1公斤脂肪=7700千卡热量。以60公斤体重为例，减去1公斤脂肪需要的时间(小时)为：7700÷60÷2.55÷2=25.1(小时)。</a:t>
            </a:r>
            <a:endParaRPr lang="zh-CN" altLang="en-US" sz="200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UNIT_PLACING_PICTURE_USER_VIEWPORT" val="{&quot;height&quot;:4619,&quot;width&quot;:4619}"/>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PP_MARK_KEY" val="429ecd61-6f34-4e80-b4bd-46d821311b7a"/>
  <p:tag name="COMMONDATA" val="eyJoZGlkIjoiNWVlNjgzMjI3MjA2NDk3ZGIyMWMzNTczOWViNWQ5N2QifQ=="/>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3069</Words>
  <Application>WPS 演示</Application>
  <PresentationFormat>自定义</PresentationFormat>
  <Paragraphs>225</Paragraphs>
  <Slides>25</Slides>
  <Notes>0</Notes>
  <HiddenSlides>0</HiddenSlides>
  <MMClips>0</MMClips>
  <ScaleCrop>false</ScaleCrop>
  <HeadingPairs>
    <vt:vector size="6" baseType="variant">
      <vt:variant>
        <vt:lpstr>已用的字体</vt:lpstr>
      </vt:variant>
      <vt:variant>
        <vt:i4>18</vt:i4>
      </vt:variant>
      <vt:variant>
        <vt:lpstr>主题</vt:lpstr>
      </vt:variant>
      <vt:variant>
        <vt:i4>4</vt:i4>
      </vt:variant>
      <vt:variant>
        <vt:lpstr>幻灯片标题</vt:lpstr>
      </vt:variant>
      <vt:variant>
        <vt:i4>25</vt:i4>
      </vt:variant>
    </vt:vector>
  </HeadingPairs>
  <TitlesOfParts>
    <vt:vector size="47"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思源宋体 CN SemiBold</vt:lpstr>
      <vt:lpstr>Office 主题</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260</cp:revision>
  <dcterms:created xsi:type="dcterms:W3CDTF">2013-10-18T12:56:00Z</dcterms:created>
  <dcterms:modified xsi:type="dcterms:W3CDTF">2023-08-30T05:45:28Z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39AB0256B67C4C9E87EA06960E43F9DF_13</vt:lpwstr>
  </property>
</Properties>
</file>